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Lst>
  <p:notesMasterIdLst>
    <p:notesMasterId r:id="rId2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0FFE44B-A2F4-4E71-A38F-4262CC154603}" type="datetimeFigureOut">
              <a:rPr lang="en-US" smtClean="0"/>
              <a:t>3/5/2017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DC275E-AB88-42CA-829A-2AA663F865A0}" type="slidenum">
              <a:rPr lang="en-US" smtClean="0"/>
              <a:t>‹#›</a:t>
            </a:fld>
            <a:endParaRPr lang="en-US"/>
          </a:p>
        </p:txBody>
      </p:sp>
    </p:spTree>
    <p:extLst>
      <p:ext uri="{BB962C8B-B14F-4D97-AF65-F5344CB8AC3E}">
        <p14:creationId xmlns:p14="http://schemas.microsoft.com/office/powerpoint/2010/main" val="42440820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3008" y="299120"/>
            <a:ext cx="7791400" cy="609600"/>
          </a:xfr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57200" y="1340768"/>
            <a:ext cx="7427168" cy="5369024"/>
          </a:xfrm>
        </p:spPr>
        <p:txBody>
          <a:bodyPr/>
          <a:lstStyle>
            <a:lvl1pPr algn="just">
              <a:defRPr/>
            </a:lvl1pPr>
            <a:lvl2pPr algn="just">
              <a:defRPr/>
            </a:lvl2pPr>
            <a:lvl3pPr algn="just">
              <a:defRPr/>
            </a:lvl3pPr>
            <a:lvl4pPr algn="just">
              <a:defRPr/>
            </a:lvl4pPr>
            <a:lvl5pPr algn="just">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7FC7F68F-61CA-4B08-8406-24BBE3FCC86A}" type="slidenum">
              <a:rPr lang="en-US" altLang="zh-CN">
                <a:solidFill>
                  <a:srgbClr val="000000"/>
                </a:solidFill>
              </a:rPr>
              <a:t>‹#›</a:t>
            </a:fld>
            <a:endParaRPr lang="en-US" altLang="zh-CN">
              <a:solidFill>
                <a:srgbClr val="000000"/>
              </a:solidFill>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5F76A655-8C75-45A6-A30A-4F2E1E307B34}" type="slidenum">
              <a:rPr lang="en-US" altLang="zh-CN">
                <a:solidFill>
                  <a:srgbClr val="000000"/>
                </a:solidFill>
              </a:rPr>
              <a:t>‹#›</a:t>
            </a:fld>
            <a:endParaRPr lang="en-US" altLang="zh-CN">
              <a:solidFill>
                <a:srgbClr val="000000"/>
              </a:solidFill>
            </a:endParaRPr>
          </a:p>
        </p:txBody>
      </p:sp>
      <p:sp>
        <p:nvSpPr>
          <p:cNvPr id="7" name="标题 1"/>
          <p:cNvSpPr>
            <a:spLocks noGrp="1"/>
          </p:cNvSpPr>
          <p:nvPr>
            <p:ph type="title"/>
          </p:nvPr>
        </p:nvSpPr>
        <p:spPr>
          <a:xfrm>
            <a:off x="1115616" y="332656"/>
            <a:ext cx="7320136" cy="609600"/>
          </a:xfrm>
        </p:spPr>
        <p:txBody>
          <a:bodyPr/>
          <a:lstStyle/>
          <a:p>
            <a:r>
              <a:rPr lang="zh-CN" altLang="en-US" dirty="0" smtClean="0"/>
              <a:t>单击此处编辑母版标题样式</a:t>
            </a:r>
            <a:endParaRPr lang="zh-CN" altLang="en-US" dirty="0"/>
          </a:p>
        </p:txBody>
      </p:sp>
      <p:sp>
        <p:nvSpPr>
          <p:cNvPr id="8" name="内容占位符 2"/>
          <p:cNvSpPr>
            <a:spLocks noGrp="1"/>
          </p:cNvSpPr>
          <p:nvPr>
            <p:ph idx="1"/>
          </p:nvPr>
        </p:nvSpPr>
        <p:spPr>
          <a:xfrm>
            <a:off x="830660" y="1137568"/>
            <a:ext cx="7643192" cy="5441032"/>
          </a:xfrm>
        </p:spPr>
        <p:txBody>
          <a:bodyPr/>
          <a:lstStyle>
            <a:lvl1pPr algn="just">
              <a:defRPr/>
            </a:lvl1pPr>
            <a:lvl2pPr algn="just">
              <a:defRPr/>
            </a:lvl2pPr>
            <a:lvl3pPr algn="just">
              <a:defRPr/>
            </a:lvl3pPr>
            <a:lvl4pPr algn="just">
              <a:defRPr/>
            </a:lvl4pPr>
            <a:lvl5pPr algn="just">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bg1"/>
                </a:solidFill>
                <a:effectLst>
                  <a:outerShdw blurRad="38100" dist="38100" dir="2700000" algn="tl">
                    <a:srgbClr val="000000">
                      <a:alpha val="43137"/>
                    </a:srgbClr>
                  </a:outerShdw>
                </a:effectLst>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323528" y="1340768"/>
            <a:ext cx="8496944" cy="5040560"/>
          </a:xfrm>
        </p:spPr>
        <p:txBody>
          <a:bodyPr/>
          <a:lstStyle>
            <a:lvl1pPr algn="just">
              <a:lnSpc>
                <a:spcPct val="135000"/>
              </a:lnSpc>
              <a:defRPr/>
            </a:lvl1pPr>
            <a:lvl2pPr algn="just">
              <a:lnSpc>
                <a:spcPct val="135000"/>
              </a:lnSpc>
              <a:defRPr/>
            </a:lvl2pPr>
            <a:lvl3pPr algn="just">
              <a:lnSpc>
                <a:spcPct val="135000"/>
              </a:lnSpc>
              <a:defRPr/>
            </a:lvl3pPr>
            <a:lvl4pPr algn="just">
              <a:lnSpc>
                <a:spcPct val="135000"/>
              </a:lnSpc>
              <a:defRPr/>
            </a:lvl4pPr>
            <a:lvl5pPr algn="just">
              <a:lnSpc>
                <a:spcPct val="135000"/>
              </a:lnSpc>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Rectangle 7"/>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8"/>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9"/>
          <p:cNvSpPr>
            <a:spLocks noGrp="1" noChangeArrowheads="1"/>
          </p:cNvSpPr>
          <p:nvPr>
            <p:ph type="sldNum" sz="quarter" idx="12"/>
          </p:nvPr>
        </p:nvSpPr>
        <p:spPr>
          <a:xfrm>
            <a:off x="6443663" y="6237288"/>
            <a:ext cx="2133600" cy="476250"/>
          </a:xfrm>
        </p:spPr>
        <p:txBody>
          <a:bodyPr/>
          <a:lstStyle>
            <a:lvl1pPr>
              <a:defRPr/>
            </a:lvl1pPr>
          </a:lstStyle>
          <a:p>
            <a:pPr>
              <a:defRPr/>
            </a:pPr>
            <a:fld id="{91E0FD2B-0A3D-4522-86A1-8AAC35647061}"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6848312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3.xml"/><Relationship Id="rId5" Type="http://schemas.openxmlformats.org/officeDocument/2006/relationships/image" Target="../media/image2.jpeg"/><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4"/>
          <a:stretch>
            <a:fillRect/>
          </a:stretch>
        </p:blipFill>
        <p:spPr>
          <a:xfrm>
            <a:off x="0" y="-53546"/>
            <a:ext cx="2190476" cy="1780952"/>
          </a:xfrm>
          <a:prstGeom prst="rect">
            <a:avLst/>
          </a:prstGeom>
        </p:spPr>
      </p:pic>
      <p:sp>
        <p:nvSpPr>
          <p:cNvPr id="1028" name="Rectangle 3"/>
          <p:cNvSpPr>
            <a:spLocks noGrp="1" noChangeArrowheads="1"/>
          </p:cNvSpPr>
          <p:nvPr>
            <p:ph type="body" idx="1"/>
          </p:nvPr>
        </p:nvSpPr>
        <p:spPr bwMode="auto">
          <a:xfrm>
            <a:off x="400000" y="1371600"/>
            <a:ext cx="7556376"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fontAlgn="base">
              <a:spcBef>
                <a:spcPct val="0"/>
              </a:spcBef>
              <a:spcAft>
                <a:spcPct val="0"/>
              </a:spcAft>
              <a:defRPr/>
            </a:pPr>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6381750"/>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fontAlgn="base">
              <a:spcBef>
                <a:spcPct val="0"/>
              </a:spcBef>
              <a:spcAft>
                <a:spcPct val="0"/>
              </a:spcAft>
              <a:defRPr/>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fontAlgn="base">
              <a:spcBef>
                <a:spcPct val="0"/>
              </a:spcBef>
              <a:spcAft>
                <a:spcPct val="0"/>
              </a:spcAft>
              <a:defRPr/>
            </a:pPr>
            <a:fld id="{95749DF7-FDCA-4461-AAF9-88DC216206D5}" type="slidenum">
              <a:rPr lang="en-US" altLang="zh-CN">
                <a:solidFill>
                  <a:srgbClr val="000000"/>
                </a:solidFill>
              </a:rPr>
              <a:t>‹#›</a:t>
            </a:fld>
            <a:endParaRPr lang="en-US" altLang="zh-CN">
              <a:solidFill>
                <a:srgbClr val="000000"/>
              </a:solidFill>
            </a:endParaRPr>
          </a:p>
        </p:txBody>
      </p:sp>
      <p:sp>
        <p:nvSpPr>
          <p:cNvPr id="1034" name="Rectangle 2"/>
          <p:cNvSpPr>
            <a:spLocks noGrp="1" noChangeArrowheads="1"/>
          </p:cNvSpPr>
          <p:nvPr>
            <p:ph type="title"/>
          </p:nvPr>
        </p:nvSpPr>
        <p:spPr bwMode="auto">
          <a:xfrm>
            <a:off x="1295400" y="354227"/>
            <a:ext cx="7215336"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dirty="0" smtClean="0"/>
              <a:t>单击此处编辑母版标题样式</a:t>
            </a:r>
          </a:p>
        </p:txBody>
      </p:sp>
      <p:pic>
        <p:nvPicPr>
          <p:cNvPr id="1049" name="Picture 25" descr="LOGO"/>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6333864" y="6442075"/>
            <a:ext cx="2590800" cy="3556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l" rtl="0" eaLnBrk="0" fontAlgn="base" hangingPunct="0">
        <a:spcBef>
          <a:spcPct val="0"/>
        </a:spcBef>
        <a:spcAft>
          <a:spcPct val="0"/>
        </a:spcAft>
        <a:defRPr sz="2400" b="1">
          <a:solidFill>
            <a:schemeClr val="tx1"/>
          </a:solidFill>
          <a:latin typeface="+mj-lt"/>
          <a:ea typeface="+mj-ea"/>
          <a:cs typeface="+mj-cs"/>
        </a:defRPr>
      </a:lvl1pPr>
      <a:lvl2pPr algn="l" rtl="0" eaLnBrk="0" fontAlgn="base" hangingPunct="0">
        <a:spcBef>
          <a:spcPct val="0"/>
        </a:spcBef>
        <a:spcAft>
          <a:spcPct val="0"/>
        </a:spcAft>
        <a:defRPr sz="2600" b="1">
          <a:solidFill>
            <a:srgbClr val="3366FF"/>
          </a:solidFill>
          <a:latin typeface="Arial" charset="0"/>
          <a:ea typeface="华文中宋" pitchFamily="2" charset="-122"/>
        </a:defRPr>
      </a:lvl2pPr>
      <a:lvl3pPr algn="l" rtl="0" eaLnBrk="0" fontAlgn="base" hangingPunct="0">
        <a:spcBef>
          <a:spcPct val="0"/>
        </a:spcBef>
        <a:spcAft>
          <a:spcPct val="0"/>
        </a:spcAft>
        <a:defRPr sz="2600" b="1">
          <a:solidFill>
            <a:srgbClr val="3366FF"/>
          </a:solidFill>
          <a:latin typeface="Arial" charset="0"/>
          <a:ea typeface="华文中宋" pitchFamily="2" charset="-122"/>
        </a:defRPr>
      </a:lvl3pPr>
      <a:lvl4pPr algn="l" rtl="0" eaLnBrk="0" fontAlgn="base" hangingPunct="0">
        <a:spcBef>
          <a:spcPct val="0"/>
        </a:spcBef>
        <a:spcAft>
          <a:spcPct val="0"/>
        </a:spcAft>
        <a:defRPr sz="2600" b="1">
          <a:solidFill>
            <a:srgbClr val="3366FF"/>
          </a:solidFill>
          <a:latin typeface="Arial" charset="0"/>
          <a:ea typeface="华文中宋" pitchFamily="2" charset="-122"/>
        </a:defRPr>
      </a:lvl4pPr>
      <a:lvl5pPr algn="l" rtl="0" eaLnBrk="0" fontAlgn="base" hangingPunct="0">
        <a:spcBef>
          <a:spcPct val="0"/>
        </a:spcBef>
        <a:spcAft>
          <a:spcPct val="0"/>
        </a:spcAft>
        <a:defRPr sz="2600" b="1">
          <a:solidFill>
            <a:srgbClr val="3366FF"/>
          </a:solidFill>
          <a:latin typeface="Arial" charset="0"/>
          <a:ea typeface="华文中宋" pitchFamily="2" charset="-122"/>
        </a:defRPr>
      </a:lvl5pPr>
      <a:lvl6pPr marL="457200" algn="l" rtl="0" fontAlgn="base">
        <a:spcBef>
          <a:spcPct val="0"/>
        </a:spcBef>
        <a:spcAft>
          <a:spcPct val="0"/>
        </a:spcAft>
        <a:defRPr sz="3200" b="1">
          <a:solidFill>
            <a:schemeClr val="tx2"/>
          </a:solidFill>
          <a:latin typeface="Arial" charset="0"/>
          <a:ea typeface="华文中宋" pitchFamily="2" charset="-122"/>
        </a:defRPr>
      </a:lvl6pPr>
      <a:lvl7pPr marL="914400" algn="l" rtl="0" fontAlgn="base">
        <a:spcBef>
          <a:spcPct val="0"/>
        </a:spcBef>
        <a:spcAft>
          <a:spcPct val="0"/>
        </a:spcAft>
        <a:defRPr sz="3200" b="1">
          <a:solidFill>
            <a:schemeClr val="tx2"/>
          </a:solidFill>
          <a:latin typeface="Arial" charset="0"/>
          <a:ea typeface="华文中宋" pitchFamily="2" charset="-122"/>
        </a:defRPr>
      </a:lvl7pPr>
      <a:lvl8pPr marL="1371600" algn="l" rtl="0" fontAlgn="base">
        <a:spcBef>
          <a:spcPct val="0"/>
        </a:spcBef>
        <a:spcAft>
          <a:spcPct val="0"/>
        </a:spcAft>
        <a:defRPr sz="3200" b="1">
          <a:solidFill>
            <a:schemeClr val="tx2"/>
          </a:solidFill>
          <a:latin typeface="Arial" charset="0"/>
          <a:ea typeface="华文中宋" pitchFamily="2" charset="-122"/>
        </a:defRPr>
      </a:lvl8pPr>
      <a:lvl9pPr marL="1828800" algn="l" rtl="0" fontAlgn="base">
        <a:spcBef>
          <a:spcPct val="0"/>
        </a:spcBef>
        <a:spcAft>
          <a:spcPct val="0"/>
        </a:spcAft>
        <a:defRPr sz="3200" b="1">
          <a:solidFill>
            <a:schemeClr val="tx2"/>
          </a:solidFill>
          <a:latin typeface="Arial" charset="0"/>
          <a:ea typeface="华文中宋" pitchFamily="2" charset="-122"/>
        </a:defRPr>
      </a:lvl9pPr>
    </p:titleStyle>
    <p:bodyStyle>
      <a:lvl1pPr marL="342900" indent="-342900" algn="l" rtl="0" eaLnBrk="0" fontAlgn="base" hangingPunct="0">
        <a:lnSpc>
          <a:spcPct val="135000"/>
        </a:lnSpc>
        <a:spcBef>
          <a:spcPct val="25000"/>
        </a:spcBef>
        <a:spcAft>
          <a:spcPct val="20000"/>
        </a:spcAft>
        <a:buFont typeface="Wingdings" pitchFamily="2" charset="2"/>
        <a:buChar char="Ø"/>
        <a:defRPr>
          <a:solidFill>
            <a:schemeClr val="tx1"/>
          </a:solidFill>
          <a:latin typeface="+mn-lt"/>
          <a:ea typeface="+mn-ea"/>
          <a:cs typeface="+mn-cs"/>
        </a:defRPr>
      </a:lvl1pPr>
      <a:lvl2pPr marL="742950" indent="-285750" algn="l" rtl="0" eaLnBrk="0" fontAlgn="base" hangingPunct="0">
        <a:lnSpc>
          <a:spcPct val="135000"/>
        </a:lnSpc>
        <a:spcBef>
          <a:spcPct val="25000"/>
        </a:spcBef>
        <a:spcAft>
          <a:spcPct val="20000"/>
        </a:spcAft>
        <a:buChar char="–"/>
        <a:defRPr>
          <a:solidFill>
            <a:schemeClr val="tx1"/>
          </a:solidFill>
          <a:latin typeface="+mn-lt"/>
          <a:ea typeface="+mn-ea"/>
        </a:defRPr>
      </a:lvl2pPr>
      <a:lvl3pPr marL="1143000" indent="-228600" algn="l" rtl="0" eaLnBrk="0" fontAlgn="base" hangingPunct="0">
        <a:lnSpc>
          <a:spcPct val="135000"/>
        </a:lnSpc>
        <a:spcBef>
          <a:spcPct val="25000"/>
        </a:spcBef>
        <a:spcAft>
          <a:spcPct val="20000"/>
        </a:spcAft>
        <a:buChar char="•"/>
        <a:defRPr>
          <a:solidFill>
            <a:schemeClr val="tx1"/>
          </a:solidFill>
          <a:latin typeface="+mn-lt"/>
          <a:ea typeface="+mn-ea"/>
        </a:defRPr>
      </a:lvl3pPr>
      <a:lvl4pPr marL="1600200" indent="-228600" algn="l" rtl="0" eaLnBrk="0" fontAlgn="base" hangingPunct="0">
        <a:lnSpc>
          <a:spcPct val="135000"/>
        </a:lnSpc>
        <a:spcBef>
          <a:spcPct val="25000"/>
        </a:spcBef>
        <a:spcAft>
          <a:spcPct val="20000"/>
        </a:spcAft>
        <a:buChar char="–"/>
        <a:defRPr>
          <a:solidFill>
            <a:schemeClr val="tx1"/>
          </a:solidFill>
          <a:latin typeface="+mn-lt"/>
          <a:ea typeface="+mn-ea"/>
        </a:defRPr>
      </a:lvl4pPr>
      <a:lvl5pPr marL="2057400" indent="-228600" algn="l" rtl="0" eaLnBrk="0" fontAlgn="base" hangingPunct="0">
        <a:lnSpc>
          <a:spcPct val="135000"/>
        </a:lnSpc>
        <a:spcBef>
          <a:spcPct val="25000"/>
        </a:spcBef>
        <a:spcAft>
          <a:spcPct val="20000"/>
        </a:spcAft>
        <a:buChar char="»"/>
        <a:defRPr>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6" name="组合 5"/>
          <p:cNvGrpSpPr/>
          <p:nvPr userDrawn="1"/>
        </p:nvGrpSpPr>
        <p:grpSpPr>
          <a:xfrm>
            <a:off x="0" y="1"/>
            <a:ext cx="9144000" cy="1068464"/>
            <a:chOff x="0" y="1"/>
            <a:chExt cx="9144000" cy="1068464"/>
          </a:xfrm>
        </p:grpSpPr>
        <p:pic>
          <p:nvPicPr>
            <p:cNvPr id="5" name="图片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1639" y="15730"/>
              <a:ext cx="7812361" cy="1052735"/>
            </a:xfrm>
            <a:prstGeom prst="rect">
              <a:avLst/>
            </a:prstGeom>
          </p:spPr>
        </p:pic>
        <p:pic>
          <p:nvPicPr>
            <p:cNvPr id="11" name="Picture 2"/>
            <p:cNvPicPr>
              <a:picLocks noChangeAspect="1" noChangeArrowheads="1"/>
            </p:cNvPicPr>
            <p:nvPr/>
          </p:nvPicPr>
          <p:blipFill>
            <a:blip r:embed="rId4" cstate="print"/>
            <a:srcRect/>
            <a:stretch>
              <a:fillRect/>
            </a:stretch>
          </p:blipFill>
          <p:spPr bwMode="auto">
            <a:xfrm>
              <a:off x="0" y="1"/>
              <a:ext cx="1331640" cy="1052736"/>
            </a:xfrm>
            <a:prstGeom prst="rect">
              <a:avLst/>
            </a:prstGeom>
            <a:noFill/>
            <a:ln w="9525">
              <a:noFill/>
              <a:miter lim="800000"/>
              <a:headEnd/>
              <a:tailEnd/>
            </a:ln>
          </p:spPr>
        </p:pic>
      </p:grpSp>
      <p:sp>
        <p:nvSpPr>
          <p:cNvPr id="1026" name="Rectangle 5"/>
          <p:cNvSpPr>
            <a:spLocks noGrp="1" noChangeArrowheads="1"/>
          </p:cNvSpPr>
          <p:nvPr>
            <p:ph type="title"/>
          </p:nvPr>
        </p:nvSpPr>
        <p:spPr bwMode="auto">
          <a:xfrm>
            <a:off x="1331640" y="346300"/>
            <a:ext cx="7497762"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1027" name="Rectangle 6"/>
          <p:cNvSpPr>
            <a:spLocks noGrp="1" noChangeArrowheads="1"/>
          </p:cNvSpPr>
          <p:nvPr>
            <p:ph type="body" idx="1"/>
          </p:nvPr>
        </p:nvSpPr>
        <p:spPr bwMode="auto">
          <a:xfrm>
            <a:off x="323850" y="1270000"/>
            <a:ext cx="8280400"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31" name="Rectangle 7"/>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fontAlgn="base">
              <a:spcBef>
                <a:spcPct val="0"/>
              </a:spcBef>
              <a:spcAft>
                <a:spcPct val="0"/>
              </a:spcAft>
              <a:defRPr/>
            </a:pPr>
            <a:endParaRPr lang="en-US" altLang="zh-CN">
              <a:solidFill>
                <a:srgbClr val="000000"/>
              </a:solidFill>
            </a:endParaRPr>
          </a:p>
        </p:txBody>
      </p:sp>
      <p:sp>
        <p:nvSpPr>
          <p:cNvPr id="1032" name="Rectangle 8"/>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fontAlgn="base">
              <a:spcBef>
                <a:spcPct val="0"/>
              </a:spcBef>
              <a:spcAft>
                <a:spcPct val="0"/>
              </a:spcAft>
              <a:defRPr/>
            </a:pPr>
            <a:endParaRPr lang="en-US" altLang="zh-CN">
              <a:solidFill>
                <a:srgbClr val="000000"/>
              </a:solidFill>
            </a:endParaRPr>
          </a:p>
        </p:txBody>
      </p:sp>
      <p:sp>
        <p:nvSpPr>
          <p:cNvPr id="1033" name="Rectangle 9"/>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fontAlgn="base">
              <a:spcBef>
                <a:spcPct val="0"/>
              </a:spcBef>
              <a:spcAft>
                <a:spcPct val="0"/>
              </a:spcAft>
              <a:defRPr/>
            </a:pPr>
            <a:fld id="{A7F89BE6-BB91-4137-ACFE-16E9194B9FFD}" type="slidenum">
              <a:rPr lang="zh-CN" altLang="en-US">
                <a:solidFill>
                  <a:srgbClr val="000000"/>
                </a:solidFill>
              </a:rPr>
              <a:pPr fontAlgn="base">
                <a:spcBef>
                  <a:spcPct val="0"/>
                </a:spcBef>
                <a:spcAft>
                  <a:spcPct val="0"/>
                </a:spcAft>
                <a:defRPr/>
              </a:pPr>
              <a:t>‹#›</a:t>
            </a:fld>
            <a:endParaRPr lang="en-US" altLang="zh-CN">
              <a:solidFill>
                <a:srgbClr val="000000"/>
              </a:solidFill>
            </a:endParaRPr>
          </a:p>
        </p:txBody>
      </p:sp>
      <p:pic>
        <p:nvPicPr>
          <p:cNvPr id="2" name="Picture 10" descr="LOGO"/>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948264" y="6525344"/>
            <a:ext cx="2160811" cy="2880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054391433"/>
      </p:ext>
    </p:extLst>
  </p:cSld>
  <p:clrMap bg1="lt1" tx1="dk1" bg2="lt2" tx2="dk2" accent1="accent1" accent2="accent2" accent3="accent3" accent4="accent4" accent5="accent5" accent6="accent6" hlink="hlink" folHlink="folHlink"/>
  <p:sldLayoutIdLst>
    <p:sldLayoutId id="2147483652" r:id="rId1"/>
  </p:sldLayoutIdLst>
  <p:txStyles>
    <p:titleStyle>
      <a:lvl1pPr algn="l" rtl="0" eaLnBrk="0" fontAlgn="base" hangingPunct="0">
        <a:spcBef>
          <a:spcPct val="0"/>
        </a:spcBef>
        <a:spcAft>
          <a:spcPct val="0"/>
        </a:spcAft>
        <a:defRPr sz="2300" b="1">
          <a:solidFill>
            <a:schemeClr val="bg1"/>
          </a:solidFill>
          <a:effectLst>
            <a:outerShdw blurRad="38100" dist="38100" dir="2700000" algn="tl">
              <a:srgbClr val="000000">
                <a:alpha val="43137"/>
              </a:srgbClr>
            </a:outerShdw>
          </a:effectLst>
          <a:latin typeface="华文细黑" pitchFamily="2" charset="-122"/>
          <a:ea typeface="华文细黑" pitchFamily="2" charset="-122"/>
          <a:cs typeface="+mj-cs"/>
        </a:defRPr>
      </a:lvl1pPr>
      <a:lvl2pPr algn="l" rtl="0" eaLnBrk="0" fontAlgn="base" hangingPunct="0">
        <a:spcBef>
          <a:spcPct val="0"/>
        </a:spcBef>
        <a:spcAft>
          <a:spcPct val="0"/>
        </a:spcAft>
        <a:defRPr sz="2400" b="1">
          <a:solidFill>
            <a:srgbClr val="FFFF00"/>
          </a:solidFill>
          <a:latin typeface="Arial" pitchFamily="34" charset="0"/>
          <a:ea typeface="GungsuhChe" pitchFamily="49" charset="-127"/>
        </a:defRPr>
      </a:lvl2pPr>
      <a:lvl3pPr algn="l" rtl="0" eaLnBrk="0" fontAlgn="base" hangingPunct="0">
        <a:spcBef>
          <a:spcPct val="0"/>
        </a:spcBef>
        <a:spcAft>
          <a:spcPct val="0"/>
        </a:spcAft>
        <a:defRPr sz="2400" b="1">
          <a:solidFill>
            <a:srgbClr val="FFFF00"/>
          </a:solidFill>
          <a:latin typeface="Arial" pitchFamily="34" charset="0"/>
          <a:ea typeface="GungsuhChe" pitchFamily="49" charset="-127"/>
        </a:defRPr>
      </a:lvl3pPr>
      <a:lvl4pPr algn="l" rtl="0" eaLnBrk="0" fontAlgn="base" hangingPunct="0">
        <a:spcBef>
          <a:spcPct val="0"/>
        </a:spcBef>
        <a:spcAft>
          <a:spcPct val="0"/>
        </a:spcAft>
        <a:defRPr sz="2400" b="1">
          <a:solidFill>
            <a:srgbClr val="FFFF00"/>
          </a:solidFill>
          <a:latin typeface="Arial" pitchFamily="34" charset="0"/>
          <a:ea typeface="GungsuhChe" pitchFamily="49" charset="-127"/>
        </a:defRPr>
      </a:lvl4pPr>
      <a:lvl5pPr algn="l" rtl="0" eaLnBrk="0" fontAlgn="base" hangingPunct="0">
        <a:spcBef>
          <a:spcPct val="0"/>
        </a:spcBef>
        <a:spcAft>
          <a:spcPct val="0"/>
        </a:spcAft>
        <a:defRPr sz="2400" b="1">
          <a:solidFill>
            <a:srgbClr val="FFFF00"/>
          </a:solidFill>
          <a:latin typeface="Arial" pitchFamily="34" charset="0"/>
          <a:ea typeface="GungsuhChe" pitchFamily="49" charset="-127"/>
        </a:defRPr>
      </a:lvl5pPr>
      <a:lvl6pPr marL="457200" algn="l" rtl="0" fontAlgn="base">
        <a:spcBef>
          <a:spcPct val="0"/>
        </a:spcBef>
        <a:spcAft>
          <a:spcPct val="0"/>
        </a:spcAft>
        <a:defRPr sz="2400" b="1">
          <a:solidFill>
            <a:srgbClr val="FFFF00"/>
          </a:solidFill>
          <a:latin typeface="Arial" pitchFamily="34" charset="0"/>
          <a:ea typeface="GungsuhChe" pitchFamily="49" charset="-127"/>
        </a:defRPr>
      </a:lvl6pPr>
      <a:lvl7pPr marL="914400" algn="l" rtl="0" fontAlgn="base">
        <a:spcBef>
          <a:spcPct val="0"/>
        </a:spcBef>
        <a:spcAft>
          <a:spcPct val="0"/>
        </a:spcAft>
        <a:defRPr sz="2400" b="1">
          <a:solidFill>
            <a:srgbClr val="FFFF00"/>
          </a:solidFill>
          <a:latin typeface="Arial" pitchFamily="34" charset="0"/>
          <a:ea typeface="GungsuhChe" pitchFamily="49" charset="-127"/>
        </a:defRPr>
      </a:lvl7pPr>
      <a:lvl8pPr marL="1371600" algn="l" rtl="0" fontAlgn="base">
        <a:spcBef>
          <a:spcPct val="0"/>
        </a:spcBef>
        <a:spcAft>
          <a:spcPct val="0"/>
        </a:spcAft>
        <a:defRPr sz="2400" b="1">
          <a:solidFill>
            <a:srgbClr val="FFFF00"/>
          </a:solidFill>
          <a:latin typeface="Arial" pitchFamily="34" charset="0"/>
          <a:ea typeface="GungsuhChe" pitchFamily="49" charset="-127"/>
        </a:defRPr>
      </a:lvl8pPr>
      <a:lvl9pPr marL="1828800" algn="l" rtl="0" fontAlgn="base">
        <a:spcBef>
          <a:spcPct val="0"/>
        </a:spcBef>
        <a:spcAft>
          <a:spcPct val="0"/>
        </a:spcAft>
        <a:defRPr sz="2400" b="1">
          <a:solidFill>
            <a:srgbClr val="FFFF00"/>
          </a:solidFill>
          <a:latin typeface="Arial" pitchFamily="34" charset="0"/>
          <a:ea typeface="GungsuhChe" pitchFamily="49" charset="-127"/>
        </a:defRPr>
      </a:lvl9pPr>
    </p:titleStyle>
    <p:bodyStyle>
      <a:lvl1pPr marL="342900" indent="-342900" algn="l" rtl="0" eaLnBrk="0" fontAlgn="base" hangingPunct="0">
        <a:lnSpc>
          <a:spcPct val="125000"/>
        </a:lnSpc>
        <a:spcBef>
          <a:spcPct val="20000"/>
        </a:spcBef>
        <a:spcAft>
          <a:spcPct val="0"/>
        </a:spcAft>
        <a:buChar char="•"/>
        <a:defRPr>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a:solidFill>
            <a:schemeClr val="tx1"/>
          </a:solidFill>
          <a:latin typeface="+mn-lt"/>
          <a:ea typeface="+mn-ea"/>
        </a:defRPr>
      </a:lvl2pPr>
      <a:lvl3pPr marL="1143000" indent="-228600" algn="l" rtl="0" eaLnBrk="0" fontAlgn="base" hangingPunct="0">
        <a:lnSpc>
          <a:spcPct val="125000"/>
        </a:lnSpc>
        <a:spcBef>
          <a:spcPct val="20000"/>
        </a:spcBef>
        <a:spcAft>
          <a:spcPct val="0"/>
        </a:spcAft>
        <a:buChar char="•"/>
        <a:defRPr>
          <a:solidFill>
            <a:schemeClr val="tx1"/>
          </a:solidFill>
          <a:latin typeface="+mn-lt"/>
          <a:ea typeface="+mn-ea"/>
        </a:defRPr>
      </a:lvl3pPr>
      <a:lvl4pPr marL="1600200" indent="-228600" algn="l" rtl="0" eaLnBrk="0" fontAlgn="base" hangingPunct="0">
        <a:lnSpc>
          <a:spcPct val="125000"/>
        </a:lnSpc>
        <a:spcBef>
          <a:spcPct val="20000"/>
        </a:spcBef>
        <a:spcAft>
          <a:spcPct val="0"/>
        </a:spcAft>
        <a:buChar char="–"/>
        <a:defRPr>
          <a:solidFill>
            <a:schemeClr val="tx1"/>
          </a:solidFill>
          <a:latin typeface="+mn-lt"/>
          <a:ea typeface="+mn-ea"/>
        </a:defRPr>
      </a:lvl4pPr>
      <a:lvl5pPr marL="2057400" indent="-228600" algn="l" rtl="0" eaLnBrk="0" fontAlgn="base" hangingPunct="0">
        <a:lnSpc>
          <a:spcPct val="125000"/>
        </a:lnSpc>
        <a:spcBef>
          <a:spcPct val="20000"/>
        </a:spcBef>
        <a:spcAft>
          <a:spcPct val="0"/>
        </a:spcAft>
        <a:buChar char="»"/>
        <a:defRPr>
          <a:solidFill>
            <a:schemeClr val="tx1"/>
          </a:solidFill>
          <a:latin typeface="+mn-lt"/>
          <a:ea typeface="+mn-ea"/>
        </a:defRPr>
      </a:lvl5pPr>
      <a:lvl6pPr marL="2514600" indent="-228600" algn="l" rtl="0" fontAlgn="base">
        <a:lnSpc>
          <a:spcPct val="125000"/>
        </a:lnSpc>
        <a:spcBef>
          <a:spcPct val="20000"/>
        </a:spcBef>
        <a:spcAft>
          <a:spcPct val="0"/>
        </a:spcAft>
        <a:buChar char="»"/>
        <a:defRPr>
          <a:solidFill>
            <a:schemeClr val="tx1"/>
          </a:solidFill>
          <a:latin typeface="+mn-lt"/>
          <a:ea typeface="+mn-ea"/>
        </a:defRPr>
      </a:lvl6pPr>
      <a:lvl7pPr marL="2971800" indent="-228600" algn="l" rtl="0" fontAlgn="base">
        <a:lnSpc>
          <a:spcPct val="125000"/>
        </a:lnSpc>
        <a:spcBef>
          <a:spcPct val="20000"/>
        </a:spcBef>
        <a:spcAft>
          <a:spcPct val="0"/>
        </a:spcAft>
        <a:buChar char="»"/>
        <a:defRPr>
          <a:solidFill>
            <a:schemeClr val="tx1"/>
          </a:solidFill>
          <a:latin typeface="+mn-lt"/>
          <a:ea typeface="+mn-ea"/>
        </a:defRPr>
      </a:lvl7pPr>
      <a:lvl8pPr marL="3429000" indent="-228600" algn="l" rtl="0" fontAlgn="base">
        <a:lnSpc>
          <a:spcPct val="125000"/>
        </a:lnSpc>
        <a:spcBef>
          <a:spcPct val="20000"/>
        </a:spcBef>
        <a:spcAft>
          <a:spcPct val="0"/>
        </a:spcAft>
        <a:buChar char="»"/>
        <a:defRPr>
          <a:solidFill>
            <a:schemeClr val="tx1"/>
          </a:solidFill>
          <a:latin typeface="+mn-lt"/>
          <a:ea typeface="+mn-ea"/>
        </a:defRPr>
      </a:lvl8pPr>
      <a:lvl9pPr marL="3886200" indent="-228600" algn="l" rtl="0" fontAlgn="base">
        <a:lnSpc>
          <a:spcPct val="125000"/>
        </a:lnSpc>
        <a:spcBef>
          <a:spcPct val="20000"/>
        </a:spcBef>
        <a:spcAft>
          <a:spcPct val="0"/>
        </a:spcAft>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4779" y="3759"/>
            <a:ext cx="9186544" cy="6854242"/>
            <a:chOff x="-14779" y="3759"/>
            <a:chExt cx="9186544" cy="6854242"/>
          </a:xfrm>
        </p:grpSpPr>
        <p:grpSp>
          <p:nvGrpSpPr>
            <p:cNvPr id="7" name="组合 6"/>
            <p:cNvGrpSpPr/>
            <p:nvPr/>
          </p:nvGrpSpPr>
          <p:grpSpPr>
            <a:xfrm>
              <a:off x="-14779" y="3759"/>
              <a:ext cx="9186544" cy="4793393"/>
              <a:chOff x="0" y="-1"/>
              <a:chExt cx="9144000" cy="6832687"/>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6832687"/>
              </a:xfrm>
              <a:prstGeom prst="rect">
                <a:avLst/>
              </a:prstGeom>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9992" y="4581129"/>
                <a:ext cx="4176464" cy="1656184"/>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44208" y="6254934"/>
                <a:ext cx="2088232" cy="50482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57017" y="4725144"/>
                <a:ext cx="942975" cy="936104"/>
              </a:xfrm>
              <a:prstGeom prst="rect">
                <a:avLst/>
              </a:prstGeom>
            </p:spPr>
          </p:pic>
        </p:grpSp>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779" y="3217599"/>
              <a:ext cx="9171765" cy="3640402"/>
            </a:xfrm>
            <a:prstGeom prst="rect">
              <a:avLst/>
            </a:prstGeom>
          </p:spPr>
        </p:pic>
      </p:grpSp>
      <p:sp>
        <p:nvSpPr>
          <p:cNvPr id="8" name="Text Box 10"/>
          <p:cNvSpPr txBox="1">
            <a:spLocks noChangeArrowheads="1"/>
          </p:cNvSpPr>
          <p:nvPr/>
        </p:nvSpPr>
        <p:spPr bwMode="auto">
          <a:xfrm>
            <a:off x="222393" y="3573016"/>
            <a:ext cx="87122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base" hangingPunct="1">
              <a:spcBef>
                <a:spcPct val="50000"/>
              </a:spcBef>
              <a:spcAft>
                <a:spcPct val="0"/>
              </a:spcAft>
            </a:pPr>
            <a:r>
              <a:rPr lang="zh-CN" altLang="en-US" sz="36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第十章　船舶保险条款</a:t>
            </a:r>
            <a:endParaRPr lang="zh-CN" altLang="zh-CN" sz="36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626687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我国船舶保险条款</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八、被保险人的义务</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及时出险通知及施救</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提供索赔单证</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积极施救不影响双方权利</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确定责任须征得保险人同意</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保全追偿权及协助代位追偿义务</a:t>
            </a:r>
          </a:p>
          <a:p>
            <a:endParaRPr lang="zh-CN" altLang="en-US" dirty="0"/>
          </a:p>
        </p:txBody>
      </p:sp>
    </p:spTree>
    <p:extLst>
      <p:ext uri="{BB962C8B-B14F-4D97-AF65-F5344CB8AC3E}">
        <p14:creationId xmlns:p14="http://schemas.microsoft.com/office/powerpoint/2010/main" val="26503032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我国船舶保险条款</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九、船舶修理招标条款</a:t>
            </a:r>
          </a:p>
          <a:p>
            <a:r>
              <a:rPr lang="zh-CN" altLang="zh-CN" dirty="0"/>
              <a:t>在船舶修理问题上</a:t>
            </a:r>
            <a:r>
              <a:rPr lang="en-US" altLang="zh-CN" dirty="0"/>
              <a:t>,</a:t>
            </a:r>
            <a:r>
              <a:rPr lang="zh-CN" altLang="zh-CN" dirty="0"/>
              <a:t>船舶保险人与船东所关心的问题是不一样的。从保险人的角度看</a:t>
            </a:r>
            <a:r>
              <a:rPr lang="en-US" altLang="zh-CN" dirty="0"/>
              <a:t>,</a:t>
            </a:r>
            <a:r>
              <a:rPr lang="zh-CN" altLang="zh-CN" dirty="0"/>
              <a:t>保险人一般只关注修理报价的高低</a:t>
            </a:r>
            <a:r>
              <a:rPr lang="en-US" altLang="zh-CN" dirty="0"/>
              <a:t>,</a:t>
            </a:r>
            <a:r>
              <a:rPr lang="zh-CN" altLang="zh-CN" dirty="0"/>
              <a:t>而不会关心修理时间的长短</a:t>
            </a:r>
            <a:r>
              <a:rPr lang="en-US" altLang="zh-CN" dirty="0"/>
              <a:t>,</a:t>
            </a:r>
            <a:r>
              <a:rPr lang="zh-CN" altLang="zh-CN" dirty="0"/>
              <a:t>因船舶保险人不负责保险船舶的船期损失</a:t>
            </a:r>
            <a:r>
              <a:rPr lang="zh-CN" altLang="zh-CN" dirty="0" smtClean="0"/>
              <a:t>。</a:t>
            </a:r>
            <a:endParaRPr lang="en-US" altLang="zh-CN" dirty="0" smtClean="0"/>
          </a:p>
          <a:p>
            <a:r>
              <a:rPr lang="zh-CN" altLang="zh-CN" dirty="0" smtClean="0"/>
              <a:t>而</a:t>
            </a:r>
            <a:r>
              <a:rPr lang="zh-CN" altLang="zh-CN" dirty="0"/>
              <a:t>作为船东</a:t>
            </a:r>
            <a:r>
              <a:rPr lang="en-US" altLang="zh-CN" dirty="0"/>
              <a:t>,</a:t>
            </a:r>
            <a:r>
              <a:rPr lang="zh-CN" altLang="zh-CN" dirty="0"/>
              <a:t>他不仅考虑修理的质量</a:t>
            </a:r>
            <a:r>
              <a:rPr lang="en-US" altLang="zh-CN" dirty="0"/>
              <a:t>,</a:t>
            </a:r>
            <a:r>
              <a:rPr lang="zh-CN" altLang="zh-CN" dirty="0"/>
              <a:t>更重视修理时间</a:t>
            </a:r>
            <a:r>
              <a:rPr lang="en-US" altLang="zh-CN" dirty="0"/>
              <a:t>,</a:t>
            </a:r>
            <a:r>
              <a:rPr lang="zh-CN" altLang="zh-CN" dirty="0"/>
              <a:t>以尽量减少运营损失</a:t>
            </a:r>
            <a:r>
              <a:rPr lang="en-US" altLang="zh-CN" dirty="0"/>
              <a:t>,</a:t>
            </a:r>
            <a:r>
              <a:rPr lang="zh-CN" altLang="zh-CN" dirty="0"/>
              <a:t>却不太关心修理报价的高低。修理招标对控制修理费用支出及修理时间长短十分必要</a:t>
            </a:r>
            <a:r>
              <a:rPr lang="en-US" altLang="zh-CN" dirty="0"/>
              <a:t>,</a:t>
            </a:r>
            <a:r>
              <a:rPr lang="zh-CN" altLang="zh-CN" dirty="0"/>
              <a:t>因此当保险船舶受损需要修理时</a:t>
            </a:r>
            <a:r>
              <a:rPr lang="en-US" altLang="zh-CN" dirty="0"/>
              <a:t>,</a:t>
            </a:r>
            <a:r>
              <a:rPr lang="zh-CN" altLang="zh-CN" dirty="0"/>
              <a:t>保险人要求被保险人要像一个精打细算未投保的船东对受损船舶进行招标</a:t>
            </a:r>
            <a:r>
              <a:rPr lang="en-US" altLang="zh-CN" dirty="0"/>
              <a:t>,</a:t>
            </a:r>
            <a:r>
              <a:rPr lang="zh-CN" altLang="zh-CN" dirty="0"/>
              <a:t>根据各修理厂投标的情况</a:t>
            </a:r>
            <a:r>
              <a:rPr lang="en-US" altLang="zh-CN" dirty="0"/>
              <a:t>,</a:t>
            </a:r>
            <a:r>
              <a:rPr lang="zh-CN" altLang="zh-CN" dirty="0"/>
              <a:t>选出最有利修理厂。一般来说</a:t>
            </a:r>
            <a:r>
              <a:rPr lang="en-US" altLang="zh-CN" dirty="0"/>
              <a:t>,</a:t>
            </a:r>
            <a:r>
              <a:rPr lang="zh-CN" altLang="zh-CN" dirty="0"/>
              <a:t>在选择过程中</a:t>
            </a:r>
            <a:r>
              <a:rPr lang="en-US" altLang="zh-CN" dirty="0"/>
              <a:t>,</a:t>
            </a:r>
            <a:r>
              <a:rPr lang="zh-CN" altLang="zh-CN" dirty="0"/>
              <a:t>要考虑船舶与修船的速度</a:t>
            </a:r>
            <a:r>
              <a:rPr lang="en-US" altLang="zh-CN" dirty="0"/>
              <a:t>,</a:t>
            </a:r>
            <a:r>
              <a:rPr lang="zh-CN" altLang="zh-CN" dirty="0"/>
              <a:t>即船期损失的情况</a:t>
            </a:r>
            <a:r>
              <a:rPr lang="en-US" altLang="zh-CN" dirty="0"/>
              <a:t>,</a:t>
            </a:r>
            <a:r>
              <a:rPr lang="zh-CN" altLang="zh-CN" dirty="0"/>
              <a:t>当然最重要的还要看价格高低。</a:t>
            </a:r>
          </a:p>
          <a:p>
            <a:endParaRPr lang="zh-CN" altLang="en-US" dirty="0"/>
          </a:p>
        </p:txBody>
      </p:sp>
    </p:spTree>
    <p:extLst>
      <p:ext uri="{BB962C8B-B14F-4D97-AF65-F5344CB8AC3E}">
        <p14:creationId xmlns:p14="http://schemas.microsoft.com/office/powerpoint/2010/main" val="6770991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伦敦保险人协会船舶定期保险条款</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a:t>
            </a:r>
            <a:r>
              <a:rPr lang="en-US" altLang="zh-CN" sz="2600" b="1" dirty="0">
                <a:latin typeface="黑体" panose="02010609060101010101" pitchFamily="49" charset="-122"/>
                <a:ea typeface="黑体" panose="02010609060101010101" pitchFamily="49" charset="-122"/>
              </a:rPr>
              <a:t>1983</a:t>
            </a:r>
            <a:r>
              <a:rPr lang="zh-CN" altLang="zh-CN" sz="2600" b="1" dirty="0">
                <a:latin typeface="黑体" panose="02010609060101010101" pitchFamily="49" charset="-122"/>
                <a:ea typeface="黑体" panose="02010609060101010101" pitchFamily="49" charset="-122"/>
              </a:rPr>
              <a:t>年《保险人协会船舶定期保险条款》</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航行条款</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继续条款</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违反保证条款</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终止条款</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转让条款</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六</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风险条款</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七</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污染危险条款</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八</a:t>
            </a:r>
            <a:r>
              <a:rPr lang="en-US" altLang="zh-CN" sz="2200" b="1" dirty="0">
                <a:latin typeface="楷体" panose="02010609060101010101" pitchFamily="49" charset="-122"/>
                <a:ea typeface="楷体" panose="02010609060101010101" pitchFamily="49" charset="-122"/>
              </a:rPr>
              <a:t>)3/4</a:t>
            </a:r>
            <a:r>
              <a:rPr lang="zh-CN" altLang="zh-CN" sz="2200" b="1" dirty="0">
                <a:latin typeface="楷体" panose="02010609060101010101" pitchFamily="49" charset="-122"/>
                <a:ea typeface="楷体" panose="02010609060101010101" pitchFamily="49" charset="-122"/>
              </a:rPr>
              <a:t>碰撞责任条款</a:t>
            </a:r>
          </a:p>
        </p:txBody>
      </p:sp>
    </p:spTree>
    <p:extLst>
      <p:ext uri="{BB962C8B-B14F-4D97-AF65-F5344CB8AC3E}">
        <p14:creationId xmlns:p14="http://schemas.microsoft.com/office/powerpoint/2010/main" val="31454032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伦敦保险人协会船舶定期保险条款</a:t>
            </a:r>
            <a:endParaRPr lang="zh-CN" altLang="en-US" dirty="0"/>
          </a:p>
        </p:txBody>
      </p:sp>
      <p:sp>
        <p:nvSpPr>
          <p:cNvPr id="3" name="内容占位符 2"/>
          <p:cNvSpPr>
            <a:spLocks noGrp="1"/>
          </p:cNvSpPr>
          <p:nvPr>
            <p:ph idx="1"/>
          </p:nvPr>
        </p:nvSpPr>
        <p:spPr/>
        <p:txBody>
          <a:bodyPr/>
          <a:lstStyle/>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九</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姐妹船条款</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十</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索赔通知和招标条款</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十一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共同海损和救助条款</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十二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免赔额条款</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十三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被保险人的义务</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施救费用</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条款</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十四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以新换旧条款</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十五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船底处理条款</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十六</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工资和给养条款</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十七</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代理佣金条款</a:t>
            </a:r>
          </a:p>
          <a:p>
            <a:endParaRPr lang="zh-CN" altLang="en-US" dirty="0"/>
          </a:p>
          <a:p>
            <a:endParaRPr lang="zh-CN" altLang="en-US" dirty="0"/>
          </a:p>
        </p:txBody>
      </p:sp>
    </p:spTree>
    <p:extLst>
      <p:ext uri="{BB962C8B-B14F-4D97-AF65-F5344CB8AC3E}">
        <p14:creationId xmlns:p14="http://schemas.microsoft.com/office/powerpoint/2010/main" val="24808155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伦敦保险人协会船舶定期保险条款</a:t>
            </a:r>
            <a:endParaRPr lang="zh-CN" altLang="en-US" dirty="0"/>
          </a:p>
        </p:txBody>
      </p:sp>
      <p:sp>
        <p:nvSpPr>
          <p:cNvPr id="3" name="内容占位符 2"/>
          <p:cNvSpPr>
            <a:spLocks noGrp="1"/>
          </p:cNvSpPr>
          <p:nvPr>
            <p:ph idx="1"/>
          </p:nvPr>
        </p:nvSpPr>
        <p:spPr/>
        <p:txBody>
          <a:bodyPr/>
          <a:lstStyle/>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十八</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未修理损害条款</a:t>
            </a:r>
          </a:p>
          <a:p>
            <a:pPr marL="0" indent="0">
              <a:buNone/>
            </a:pPr>
            <a:r>
              <a:rPr lang="en-US" altLang="zh-CN" sz="2200" b="1" dirty="0" smtClean="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十九</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推定全损条款</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二十</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运费弃权条款</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二十一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营运费用保证条款</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二十二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停泊和解约的退费条款</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二十三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首要条款</a:t>
            </a:r>
          </a:p>
          <a:p>
            <a:endParaRPr lang="zh-CN" altLang="en-US" dirty="0"/>
          </a:p>
        </p:txBody>
      </p:sp>
    </p:spTree>
    <p:extLst>
      <p:ext uri="{BB962C8B-B14F-4D97-AF65-F5344CB8AC3E}">
        <p14:creationId xmlns:p14="http://schemas.microsoft.com/office/powerpoint/2010/main" val="6389102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伦敦保险人协会船舶定期保险条款</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a:t>
            </a:r>
            <a:r>
              <a:rPr lang="en-US" altLang="zh-CN" sz="2600" b="1" dirty="0">
                <a:latin typeface="黑体" panose="02010609060101010101" pitchFamily="49" charset="-122"/>
                <a:ea typeface="黑体" panose="02010609060101010101" pitchFamily="49" charset="-122"/>
              </a:rPr>
              <a:t>1995</a:t>
            </a:r>
            <a:r>
              <a:rPr lang="zh-CN" altLang="zh-CN" sz="2600" b="1" dirty="0">
                <a:latin typeface="黑体" panose="02010609060101010101" pitchFamily="49" charset="-122"/>
                <a:ea typeface="黑体" panose="02010609060101010101" pitchFamily="49" charset="-122"/>
              </a:rPr>
              <a:t>年《协会船舶定期保险条款》</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)1983</a:t>
            </a:r>
            <a:r>
              <a:rPr lang="zh-CN" altLang="zh-CN" sz="2200" b="1" dirty="0">
                <a:latin typeface="楷体" panose="02010609060101010101" pitchFamily="49" charset="-122"/>
                <a:ea typeface="楷体" panose="02010609060101010101" pitchFamily="49" charset="-122"/>
              </a:rPr>
              <a:t>年《协会船舶定期保险条款》修改的背景</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)1995</a:t>
            </a:r>
            <a:r>
              <a:rPr lang="zh-CN" altLang="zh-CN" sz="2200" b="1" dirty="0">
                <a:latin typeface="楷体" panose="02010609060101010101" pitchFamily="49" charset="-122"/>
                <a:ea typeface="楷体" panose="02010609060101010101" pitchFamily="49" charset="-122"/>
              </a:rPr>
              <a:t>年条款与</a:t>
            </a:r>
            <a:r>
              <a:rPr lang="en-US" altLang="zh-CN" sz="2200" b="1" dirty="0">
                <a:latin typeface="楷体" panose="02010609060101010101" pitchFamily="49" charset="-122"/>
                <a:ea typeface="楷体" panose="02010609060101010101" pitchFamily="49" charset="-122"/>
              </a:rPr>
              <a:t>1983</a:t>
            </a:r>
            <a:r>
              <a:rPr lang="zh-CN" altLang="zh-CN" sz="2200" b="1" dirty="0">
                <a:latin typeface="楷体" panose="02010609060101010101" pitchFamily="49" charset="-122"/>
                <a:ea typeface="楷体" panose="02010609060101010101" pitchFamily="49" charset="-122"/>
              </a:rPr>
              <a:t>年条款的比较</a:t>
            </a:r>
          </a:p>
          <a:p>
            <a:endParaRPr lang="zh-CN" altLang="en-US" dirty="0"/>
          </a:p>
        </p:txBody>
      </p:sp>
    </p:spTree>
    <p:extLst>
      <p:ext uri="{BB962C8B-B14F-4D97-AF65-F5344CB8AC3E}">
        <p14:creationId xmlns:p14="http://schemas.microsoft.com/office/powerpoint/2010/main" val="23317310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伦敦保险人协会船舶定期保险条款</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a:t>
            </a:r>
            <a:r>
              <a:rPr lang="en-US" altLang="zh-CN" sz="2600" b="1" dirty="0">
                <a:latin typeface="黑体" panose="02010609060101010101" pitchFamily="49" charset="-122"/>
                <a:ea typeface="黑体" panose="02010609060101010101" pitchFamily="49" charset="-122"/>
              </a:rPr>
              <a:t>2003</a:t>
            </a:r>
            <a:r>
              <a:rPr lang="zh-CN" altLang="zh-CN" sz="2600" b="1" dirty="0">
                <a:latin typeface="黑体" panose="02010609060101010101" pitchFamily="49" charset="-122"/>
                <a:ea typeface="黑体" panose="02010609060101010101" pitchFamily="49" charset="-122"/>
              </a:rPr>
              <a:t>年国际船舶保险条款</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总则</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风险条款</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污染危险条款</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)3/4</a:t>
            </a:r>
            <a:r>
              <a:rPr lang="zh-CN" altLang="zh-CN" sz="2200" b="1" dirty="0">
                <a:latin typeface="楷体" panose="02010609060101010101" pitchFamily="49" charset="-122"/>
                <a:ea typeface="楷体" panose="02010609060101010101" pitchFamily="49" charset="-122"/>
              </a:rPr>
              <a:t>碰撞责任条款</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共同海损和救助条款</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六</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施救义务条款</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七</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航行条款</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八</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船级条款</a:t>
            </a:r>
          </a:p>
        </p:txBody>
      </p:sp>
    </p:spTree>
    <p:extLst>
      <p:ext uri="{BB962C8B-B14F-4D97-AF65-F5344CB8AC3E}">
        <p14:creationId xmlns:p14="http://schemas.microsoft.com/office/powerpoint/2010/main" val="23636024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伦敦保险人协会船舶定期保险条款</a:t>
            </a:r>
            <a:endParaRPr lang="zh-CN" altLang="en-US" dirty="0"/>
          </a:p>
        </p:txBody>
      </p:sp>
      <p:sp>
        <p:nvSpPr>
          <p:cNvPr id="3" name="内容占位符 2"/>
          <p:cNvSpPr>
            <a:spLocks noGrp="1"/>
          </p:cNvSpPr>
          <p:nvPr>
            <p:ph idx="1"/>
          </p:nvPr>
        </p:nvSpPr>
        <p:spPr/>
        <p:txBody>
          <a:bodyPr/>
          <a:lstStyle/>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九</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管理条款</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十</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免赔额条款</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十一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退费条款</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十二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推定全损条款</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十三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主要新增条款</a:t>
            </a:r>
          </a:p>
          <a:p>
            <a:endParaRPr lang="zh-CN" altLang="en-US" dirty="0"/>
          </a:p>
          <a:p>
            <a:endParaRPr lang="zh-CN" altLang="en-US" dirty="0"/>
          </a:p>
        </p:txBody>
      </p:sp>
    </p:spTree>
    <p:extLst>
      <p:ext uri="{BB962C8B-B14F-4D97-AF65-F5344CB8AC3E}">
        <p14:creationId xmlns:p14="http://schemas.microsoft.com/office/powerpoint/2010/main" val="17859740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中、英船舶保险条款的比较</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一、有关保险标的的规定</a:t>
            </a:r>
          </a:p>
          <a:p>
            <a:r>
              <a:rPr lang="zh-CN" altLang="zh-CN" dirty="0"/>
              <a:t>《协会船舶保险条款》没有明确指出该条款下的保险标的</a:t>
            </a:r>
            <a:r>
              <a:rPr lang="en-US" altLang="zh-CN" dirty="0"/>
              <a:t>,</a:t>
            </a:r>
            <a:r>
              <a:rPr lang="zh-CN" altLang="zh-CN" dirty="0"/>
              <a:t>其原因是条款在标题下就声明了“本保险按英国法律和惯例”解释</a:t>
            </a:r>
            <a:r>
              <a:rPr lang="zh-CN" altLang="zh-CN" dirty="0" smtClean="0"/>
              <a:t>。</a:t>
            </a:r>
            <a:endParaRPr lang="en-US" altLang="zh-CN" dirty="0" smtClean="0"/>
          </a:p>
          <a:p>
            <a:r>
              <a:rPr lang="zh-CN" altLang="zh-CN" dirty="0" smtClean="0"/>
              <a:t>英国</a:t>
            </a:r>
            <a:r>
              <a:rPr lang="zh-CN" altLang="zh-CN" dirty="0"/>
              <a:t>《</a:t>
            </a:r>
            <a:r>
              <a:rPr lang="en-US" altLang="zh-CN" dirty="0"/>
              <a:t>1906</a:t>
            </a:r>
            <a:r>
              <a:rPr lang="zh-CN" altLang="zh-CN" dirty="0"/>
              <a:t>年海上保险法》第</a:t>
            </a:r>
            <a:r>
              <a:rPr lang="en-US" altLang="zh-CN" dirty="0"/>
              <a:t>3</a:t>
            </a:r>
            <a:r>
              <a:rPr lang="zh-CN" altLang="zh-CN" dirty="0"/>
              <a:t>条第</a:t>
            </a:r>
            <a:r>
              <a:rPr lang="en-US" altLang="zh-CN" dirty="0"/>
              <a:t>2</a:t>
            </a:r>
            <a:r>
              <a:rPr lang="zh-CN" altLang="zh-CN" dirty="0"/>
              <a:t>款</a:t>
            </a:r>
            <a:r>
              <a:rPr lang="en-US" altLang="zh-CN" dirty="0"/>
              <a:t>(a)</a:t>
            </a:r>
            <a:r>
              <a:rPr lang="zh-CN" altLang="zh-CN" dirty="0"/>
              <a:t>项中指出</a:t>
            </a:r>
            <a:r>
              <a:rPr lang="en-US" altLang="zh-CN" dirty="0"/>
              <a:t>,</a:t>
            </a:r>
            <a:r>
              <a:rPr lang="zh-CN" altLang="zh-CN" dirty="0"/>
              <a:t>“船舶、货物或其他动产均为被保险财产”</a:t>
            </a:r>
            <a:r>
              <a:rPr lang="en-US" altLang="zh-CN" dirty="0"/>
              <a:t>,</a:t>
            </a:r>
            <a:r>
              <a:rPr lang="zh-CN" altLang="zh-CN" dirty="0"/>
              <a:t>因而</a:t>
            </a:r>
            <a:r>
              <a:rPr lang="en-US" altLang="zh-CN" dirty="0"/>
              <a:t>,</a:t>
            </a:r>
            <a:r>
              <a:rPr lang="zh-CN" altLang="zh-CN" dirty="0"/>
              <a:t>尽管条款没有用明确的文字表明保险的标的</a:t>
            </a:r>
            <a:r>
              <a:rPr lang="en-US" altLang="zh-CN" dirty="0"/>
              <a:t>,</a:t>
            </a:r>
            <a:r>
              <a:rPr lang="zh-CN" altLang="zh-CN" dirty="0"/>
              <a:t>但在实际使用时是不会对此产生疑问的。与此相反</a:t>
            </a:r>
            <a:r>
              <a:rPr lang="en-US" altLang="zh-CN" dirty="0"/>
              <a:t>,</a:t>
            </a:r>
            <a:r>
              <a:rPr lang="zh-CN" altLang="zh-CN" dirty="0"/>
              <a:t>我国的《船舶保险条款》开门见山地写明</a:t>
            </a:r>
            <a:r>
              <a:rPr lang="en-US" altLang="zh-CN" dirty="0"/>
              <a:t>:</a:t>
            </a:r>
            <a:r>
              <a:rPr lang="zh-CN" altLang="zh-CN" dirty="0"/>
              <a:t>本保险的保险标的是船舶</a:t>
            </a:r>
            <a:r>
              <a:rPr lang="en-US" altLang="zh-CN" dirty="0"/>
              <a:t>,</a:t>
            </a:r>
            <a:r>
              <a:rPr lang="zh-CN" altLang="zh-CN" dirty="0"/>
              <a:t>包括船壳、救生艇、机器设备、索具、燃料和物料。</a:t>
            </a:r>
          </a:p>
          <a:p>
            <a:endParaRPr lang="zh-CN" altLang="en-US" dirty="0"/>
          </a:p>
        </p:txBody>
      </p:sp>
    </p:spTree>
    <p:extLst>
      <p:ext uri="{BB962C8B-B14F-4D97-AF65-F5344CB8AC3E}">
        <p14:creationId xmlns:p14="http://schemas.microsoft.com/office/powerpoint/2010/main" val="7415929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中、英船舶保险条款的比较</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二、有关航行、延续、终止和退费的规定</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“航行条款”的比较</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“继续条款”的比较</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“保险终止条款”的比较</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“停泊和解约退费条款”的比较</a:t>
            </a:r>
          </a:p>
          <a:p>
            <a:endParaRPr lang="zh-CN" altLang="en-US" dirty="0"/>
          </a:p>
        </p:txBody>
      </p:sp>
    </p:spTree>
    <p:extLst>
      <p:ext uri="{BB962C8B-B14F-4D97-AF65-F5344CB8AC3E}">
        <p14:creationId xmlns:p14="http://schemas.microsoft.com/office/powerpoint/2010/main" val="14677454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1394718" y="346299"/>
            <a:ext cx="7497762" cy="706437"/>
          </a:xfrm>
        </p:spPr>
        <p:txBody>
          <a:bodyPr/>
          <a:lstStyle/>
          <a:p>
            <a:r>
              <a:rPr lang="zh-CN" altLang="en-US" dirty="0" smtClean="0"/>
              <a:t>                                目     录</a:t>
            </a:r>
            <a:endParaRPr lang="zh-CN" altLang="en-US" dirty="0"/>
          </a:p>
        </p:txBody>
      </p:sp>
      <p:grpSp>
        <p:nvGrpSpPr>
          <p:cNvPr id="2" name="组合 1"/>
          <p:cNvGrpSpPr/>
          <p:nvPr/>
        </p:nvGrpSpPr>
        <p:grpSpPr>
          <a:xfrm>
            <a:off x="1553344" y="2349500"/>
            <a:ext cx="6042992" cy="3062136"/>
            <a:chOff x="2057400" y="2349500"/>
            <a:chExt cx="6042992" cy="3062136"/>
          </a:xfrm>
        </p:grpSpPr>
        <p:grpSp>
          <p:nvGrpSpPr>
            <p:cNvPr id="19" name="组合 18"/>
            <p:cNvGrpSpPr/>
            <p:nvPr/>
          </p:nvGrpSpPr>
          <p:grpSpPr>
            <a:xfrm>
              <a:off x="2057400" y="2349500"/>
              <a:ext cx="6042992" cy="2238527"/>
              <a:chOff x="2057400" y="2349500"/>
              <a:chExt cx="6042992" cy="2238527"/>
            </a:xfrm>
          </p:grpSpPr>
          <p:sp>
            <p:nvSpPr>
              <p:cNvPr id="5" name="Line 6"/>
              <p:cNvSpPr>
                <a:spLocks noChangeShapeType="1"/>
              </p:cNvSpPr>
              <p:nvPr/>
            </p:nvSpPr>
            <p:spPr bwMode="gray">
              <a:xfrm>
                <a:off x="2362200" y="2905125"/>
                <a:ext cx="5738192" cy="26942"/>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6" name="Rectangle 7"/>
              <p:cNvSpPr>
                <a:spLocks noChangeArrowheads="1"/>
              </p:cNvSpPr>
              <p:nvPr/>
            </p:nvSpPr>
            <p:spPr bwMode="gray">
              <a:xfrm rot="3419336">
                <a:off x="2078037" y="2328863"/>
                <a:ext cx="479425" cy="520700"/>
              </a:xfrm>
              <a:prstGeom prst="rect">
                <a:avLst/>
              </a:prstGeom>
              <a:gradFill rotWithShape="1">
                <a:gsLst>
                  <a:gs pos="0">
                    <a:schemeClr val="accent1"/>
                  </a:gs>
                  <a:gs pos="100000">
                    <a:srgbClr val="2C5353"/>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1"/>
                </a:extrusionClr>
              </a:sp3d>
            </p:spPr>
            <p:txBody>
              <a:bodyPr rot="10800000" vert="eaVert" wrap="none" anchor="ctr">
                <a:flatTx/>
              </a:bodyPr>
              <a:lstStyle/>
              <a:p>
                <a:pPr>
                  <a:defRPr/>
                </a:pPr>
                <a:endParaRPr lang="zh-CN" altLang="en-US" b="1">
                  <a:solidFill>
                    <a:srgbClr val="000000"/>
                  </a:solidFill>
                </a:endParaRPr>
              </a:p>
            </p:txBody>
          </p:sp>
          <p:sp>
            <p:nvSpPr>
              <p:cNvPr id="7" name="Text Box 8"/>
              <p:cNvSpPr txBox="1">
                <a:spLocks noChangeArrowheads="1"/>
              </p:cNvSpPr>
              <p:nvPr/>
            </p:nvSpPr>
            <p:spPr bwMode="gray">
              <a:xfrm>
                <a:off x="2987674" y="2416175"/>
                <a:ext cx="49687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b="1" dirty="0">
                    <a:solidFill>
                      <a:srgbClr val="000000"/>
                    </a:solidFill>
                    <a:latin typeface="NEU-BZ-S92"/>
                    <a:ea typeface="方正书宋_GBK"/>
                    <a:cs typeface="Times New Roman" panose="02020603050405020304" pitchFamily="18" charset="0"/>
                  </a:rPr>
                  <a:t>我国船舶保险条款</a:t>
                </a:r>
                <a:endParaRPr lang="en-US" altLang="zh-CN" sz="2400" b="1" dirty="0">
                  <a:solidFill>
                    <a:srgbClr val="000000"/>
                  </a:solidFill>
                  <a:cs typeface="Arial" pitchFamily="34" charset="0"/>
                </a:endParaRPr>
              </a:p>
            </p:txBody>
          </p:sp>
          <p:sp>
            <p:nvSpPr>
              <p:cNvPr id="8" name="Text Box 9"/>
              <p:cNvSpPr txBox="1">
                <a:spLocks noChangeArrowheads="1"/>
              </p:cNvSpPr>
              <p:nvPr/>
            </p:nvSpPr>
            <p:spPr bwMode="gray">
              <a:xfrm>
                <a:off x="2133600" y="2371725"/>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a:solidFill>
                      <a:srgbClr val="FFFFFF"/>
                    </a:solidFill>
                    <a:cs typeface="Arial" pitchFamily="34" charset="0"/>
                  </a:rPr>
                  <a:t>1</a:t>
                </a:r>
              </a:p>
            </p:txBody>
          </p:sp>
          <p:sp>
            <p:nvSpPr>
              <p:cNvPr id="9" name="Line 10"/>
              <p:cNvSpPr>
                <a:spLocks noChangeShapeType="1"/>
              </p:cNvSpPr>
              <p:nvPr/>
            </p:nvSpPr>
            <p:spPr bwMode="gray">
              <a:xfrm>
                <a:off x="2362200" y="3743325"/>
                <a:ext cx="5738192" cy="33444"/>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10" name="Rectangle 11"/>
              <p:cNvSpPr>
                <a:spLocks noChangeArrowheads="1"/>
              </p:cNvSpPr>
              <p:nvPr/>
            </p:nvSpPr>
            <p:spPr bwMode="gray">
              <a:xfrm rot="3419336">
                <a:off x="2078037" y="3167063"/>
                <a:ext cx="479425" cy="520700"/>
              </a:xfrm>
              <a:prstGeom prst="rect">
                <a:avLst/>
              </a:prstGeom>
              <a:gradFill rotWithShape="1">
                <a:gsLst>
                  <a:gs pos="0">
                    <a:schemeClr val="accent2"/>
                  </a:gs>
                  <a:gs pos="100000">
                    <a:srgbClr val="6A4509"/>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2"/>
                </a:extrusionClr>
              </a:sp3d>
            </p:spPr>
            <p:txBody>
              <a:bodyPr rot="10800000" vert="eaVert" wrap="none" anchor="ctr">
                <a:flatTx/>
              </a:bodyPr>
              <a:lstStyle/>
              <a:p>
                <a:pPr>
                  <a:defRPr/>
                </a:pPr>
                <a:endParaRPr lang="zh-CN" altLang="en-US" b="1">
                  <a:solidFill>
                    <a:srgbClr val="000000"/>
                  </a:solidFill>
                </a:endParaRPr>
              </a:p>
            </p:txBody>
          </p:sp>
          <p:sp>
            <p:nvSpPr>
              <p:cNvPr id="11" name="Text Box 12"/>
              <p:cNvSpPr txBox="1">
                <a:spLocks noChangeArrowheads="1"/>
              </p:cNvSpPr>
              <p:nvPr/>
            </p:nvSpPr>
            <p:spPr bwMode="gray">
              <a:xfrm>
                <a:off x="2133600" y="3209925"/>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a:solidFill>
                      <a:srgbClr val="FFFFFF"/>
                    </a:solidFill>
                    <a:cs typeface="Arial" pitchFamily="34" charset="0"/>
                  </a:rPr>
                  <a:t>2</a:t>
                </a:r>
              </a:p>
            </p:txBody>
          </p:sp>
          <p:sp>
            <p:nvSpPr>
              <p:cNvPr id="12" name="Line 13"/>
              <p:cNvSpPr>
                <a:spLocks noChangeShapeType="1"/>
              </p:cNvSpPr>
              <p:nvPr/>
            </p:nvSpPr>
            <p:spPr bwMode="gray">
              <a:xfrm>
                <a:off x="2363788" y="4579938"/>
                <a:ext cx="5736604" cy="8089"/>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13" name="Rectangle 14"/>
              <p:cNvSpPr>
                <a:spLocks noChangeArrowheads="1"/>
              </p:cNvSpPr>
              <p:nvPr/>
            </p:nvSpPr>
            <p:spPr bwMode="gray">
              <a:xfrm rot="3419336">
                <a:off x="2078037" y="4005263"/>
                <a:ext cx="479425" cy="520700"/>
              </a:xfrm>
              <a:prstGeom prst="rect">
                <a:avLst/>
              </a:prstGeom>
              <a:gradFill rotWithShape="1">
                <a:gsLst>
                  <a:gs pos="0">
                    <a:schemeClr val="hlink"/>
                  </a:gs>
                  <a:gs pos="100000">
                    <a:srgbClr val="334422"/>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hlink"/>
                </a:extrusionClr>
              </a:sp3d>
            </p:spPr>
            <p:txBody>
              <a:bodyPr rot="10800000" vert="eaVert" wrap="none" anchor="ctr">
                <a:flatTx/>
              </a:bodyPr>
              <a:lstStyle/>
              <a:p>
                <a:pPr>
                  <a:defRPr/>
                </a:pPr>
                <a:endParaRPr lang="zh-CN" altLang="en-US" b="1">
                  <a:solidFill>
                    <a:srgbClr val="000000"/>
                  </a:solidFill>
                </a:endParaRPr>
              </a:p>
            </p:txBody>
          </p:sp>
          <p:sp>
            <p:nvSpPr>
              <p:cNvPr id="14" name="Text Box 15"/>
              <p:cNvSpPr txBox="1">
                <a:spLocks noChangeArrowheads="1"/>
              </p:cNvSpPr>
              <p:nvPr/>
            </p:nvSpPr>
            <p:spPr bwMode="gray">
              <a:xfrm>
                <a:off x="2133600" y="4048125"/>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a:solidFill>
                      <a:srgbClr val="FFFFFF"/>
                    </a:solidFill>
                    <a:cs typeface="Arial" pitchFamily="34" charset="0"/>
                  </a:rPr>
                  <a:t>3</a:t>
                </a:r>
              </a:p>
            </p:txBody>
          </p:sp>
          <p:sp>
            <p:nvSpPr>
              <p:cNvPr id="15" name="Text Box 19"/>
              <p:cNvSpPr txBox="1">
                <a:spLocks noChangeArrowheads="1"/>
              </p:cNvSpPr>
              <p:nvPr/>
            </p:nvSpPr>
            <p:spPr bwMode="gray">
              <a:xfrm>
                <a:off x="2987675" y="3278188"/>
                <a:ext cx="48246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b="1" dirty="0">
                    <a:solidFill>
                      <a:srgbClr val="000000"/>
                    </a:solidFill>
                    <a:latin typeface="NEU-BZ-S92"/>
                    <a:ea typeface="方正书宋_GBK"/>
                    <a:cs typeface="Times New Roman" panose="02020603050405020304" pitchFamily="18" charset="0"/>
                  </a:rPr>
                  <a:t>伦敦保险人协会船舶定期保险条款</a:t>
                </a:r>
                <a:endParaRPr lang="zh-CN" altLang="zh-CN" sz="2400" b="1" dirty="0">
                  <a:solidFill>
                    <a:srgbClr val="000000"/>
                  </a:solidFill>
                </a:endParaRPr>
              </a:p>
            </p:txBody>
          </p:sp>
          <p:sp>
            <p:nvSpPr>
              <p:cNvPr id="16" name="Text Box 20"/>
              <p:cNvSpPr txBox="1">
                <a:spLocks noChangeArrowheads="1"/>
              </p:cNvSpPr>
              <p:nvPr/>
            </p:nvSpPr>
            <p:spPr bwMode="gray">
              <a:xfrm>
                <a:off x="2987675" y="4117975"/>
                <a:ext cx="51127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b="1" dirty="0">
                    <a:solidFill>
                      <a:srgbClr val="000000"/>
                    </a:solidFill>
                    <a:latin typeface="NEU-BZ-S92"/>
                    <a:ea typeface="方正书宋_GBK"/>
                    <a:cs typeface="Times New Roman" panose="02020603050405020304" pitchFamily="18" charset="0"/>
                  </a:rPr>
                  <a:t>中、英船舶保险条款的比较</a:t>
                </a:r>
                <a:endParaRPr lang="zh-CN" altLang="en-US" sz="2400" b="1" dirty="0">
                  <a:solidFill>
                    <a:srgbClr val="000000"/>
                  </a:solidFill>
                </a:endParaRPr>
              </a:p>
            </p:txBody>
          </p:sp>
        </p:grpSp>
        <p:sp>
          <p:nvSpPr>
            <p:cNvPr id="17" name="Line 3"/>
            <p:cNvSpPr>
              <a:spLocks noChangeShapeType="1"/>
            </p:cNvSpPr>
            <p:nvPr/>
          </p:nvSpPr>
          <p:spPr bwMode="gray">
            <a:xfrm>
              <a:off x="2362200" y="5402560"/>
              <a:ext cx="5738192" cy="9076"/>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18" name="Rectangle 4"/>
            <p:cNvSpPr>
              <a:spLocks noChangeArrowheads="1"/>
            </p:cNvSpPr>
            <p:nvPr/>
          </p:nvSpPr>
          <p:spPr bwMode="gray">
            <a:xfrm rot="3419336">
              <a:off x="2078037" y="4842020"/>
              <a:ext cx="479425" cy="520700"/>
            </a:xfrm>
            <a:prstGeom prst="rect">
              <a:avLst/>
            </a:prstGeom>
            <a:gradFill rotWithShape="1">
              <a:gsLst>
                <a:gs pos="0">
                  <a:schemeClr val="folHlink"/>
                </a:gs>
                <a:gs pos="100000">
                  <a:srgbClr val="434E51"/>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folHlink"/>
              </a:extrusionClr>
            </a:sp3d>
          </p:spPr>
          <p:txBody>
            <a:bodyPr rot="10800000" vert="eaVert" wrap="none" anchor="ctr">
              <a:flatTx/>
            </a:bodyPr>
            <a:lstStyle/>
            <a:p>
              <a:pPr>
                <a:defRPr/>
              </a:pPr>
              <a:endParaRPr lang="zh-CN" altLang="en-US" b="1">
                <a:solidFill>
                  <a:srgbClr val="000000"/>
                </a:solidFill>
              </a:endParaRPr>
            </a:p>
          </p:txBody>
        </p:sp>
        <p:sp>
          <p:nvSpPr>
            <p:cNvPr id="20" name="Text Box 5"/>
            <p:cNvSpPr txBox="1">
              <a:spLocks noChangeArrowheads="1"/>
            </p:cNvSpPr>
            <p:nvPr/>
          </p:nvSpPr>
          <p:spPr bwMode="gray">
            <a:xfrm>
              <a:off x="2133600" y="4869160"/>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a:solidFill>
                    <a:srgbClr val="FFFFFF"/>
                  </a:solidFill>
                  <a:cs typeface="Arial" pitchFamily="34" charset="0"/>
                </a:rPr>
                <a:t>4</a:t>
              </a:r>
            </a:p>
          </p:txBody>
        </p:sp>
        <p:sp>
          <p:nvSpPr>
            <p:cNvPr id="21" name="Text Box 21"/>
            <p:cNvSpPr txBox="1">
              <a:spLocks noChangeArrowheads="1"/>
            </p:cNvSpPr>
            <p:nvPr/>
          </p:nvSpPr>
          <p:spPr bwMode="gray">
            <a:xfrm>
              <a:off x="2987674" y="4942185"/>
              <a:ext cx="51127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b="1" dirty="0">
                  <a:solidFill>
                    <a:srgbClr val="000000"/>
                  </a:solidFill>
                  <a:latin typeface="NEU-BZ-S92"/>
                  <a:ea typeface="方正书宋_GBK"/>
                  <a:cs typeface="Times New Roman" panose="02020603050405020304" pitchFamily="18" charset="0"/>
                </a:rPr>
                <a:t>与船舶保险相关的其他产品</a:t>
              </a:r>
              <a:endParaRPr lang="zh-CN" altLang="en-US" sz="2400" b="1" dirty="0">
                <a:solidFill>
                  <a:srgbClr val="000000"/>
                </a:solidFill>
              </a:endParaRPr>
            </a:p>
          </p:txBody>
        </p:sp>
      </p:grpSp>
    </p:spTree>
    <p:extLst>
      <p:ext uri="{BB962C8B-B14F-4D97-AF65-F5344CB8AC3E}">
        <p14:creationId xmlns:p14="http://schemas.microsoft.com/office/powerpoint/2010/main" val="73852809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中、英船舶保险条款的比较</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三、有关承保危险方面的规定</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“承保危险条款”的比较</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“污染危险条款”的比较</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a:t>
            </a:r>
            <a:r>
              <a:rPr lang="en-US" altLang="zh-CN" sz="2200" b="1" dirty="0">
                <a:latin typeface="楷体" panose="02010609060101010101" pitchFamily="49" charset="-122"/>
                <a:ea typeface="楷体" panose="02010609060101010101" pitchFamily="49" charset="-122"/>
              </a:rPr>
              <a:t>3/4</a:t>
            </a:r>
            <a:r>
              <a:rPr lang="zh-CN" altLang="zh-CN" sz="2200" b="1" dirty="0">
                <a:latin typeface="楷体" panose="02010609060101010101" pitchFamily="49" charset="-122"/>
                <a:ea typeface="楷体" panose="02010609060101010101" pitchFamily="49" charset="-122"/>
              </a:rPr>
              <a:t>碰撞责任条款”的比较</a:t>
            </a:r>
          </a:p>
          <a:p>
            <a:endParaRPr lang="zh-CN" altLang="en-US" dirty="0"/>
          </a:p>
        </p:txBody>
      </p:sp>
    </p:spTree>
    <p:extLst>
      <p:ext uri="{BB962C8B-B14F-4D97-AF65-F5344CB8AC3E}">
        <p14:creationId xmlns:p14="http://schemas.microsoft.com/office/powerpoint/2010/main" val="12985385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中、英船舶保险条款的比较</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四、有关索赔和赔偿的规定</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“索赔通知和招标条款”的比较</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“免赔额条款”的比较</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“船底处理条款”的比较</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“代理费条款”的比较</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“推定全损条款”的比较</a:t>
            </a:r>
          </a:p>
          <a:p>
            <a:endParaRPr lang="zh-CN" altLang="en-US" dirty="0"/>
          </a:p>
        </p:txBody>
      </p:sp>
    </p:spTree>
    <p:extLst>
      <p:ext uri="{BB962C8B-B14F-4D97-AF65-F5344CB8AC3E}">
        <p14:creationId xmlns:p14="http://schemas.microsoft.com/office/powerpoint/2010/main" val="40394784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中、英船舶保险条款的比较</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五、关于除外责任的规定</a:t>
            </a:r>
          </a:p>
          <a:p>
            <a:r>
              <a:rPr lang="zh-CN" altLang="zh-CN" dirty="0"/>
              <a:t>协会条款的第</a:t>
            </a:r>
            <a:r>
              <a:rPr lang="en-US" altLang="zh-CN" dirty="0"/>
              <a:t>23</a:t>
            </a:r>
            <a:r>
              <a:rPr lang="zh-CN" altLang="zh-CN" dirty="0"/>
              <a:t>条至</a:t>
            </a:r>
            <a:r>
              <a:rPr lang="en-US" altLang="zh-CN" dirty="0"/>
              <a:t>26</a:t>
            </a:r>
            <a:r>
              <a:rPr lang="zh-CN" altLang="zh-CN" dirty="0"/>
              <a:t>条将战争、罢工、恶意行为和核辐射沾污除外不保</a:t>
            </a:r>
            <a:r>
              <a:rPr lang="en-US" altLang="zh-CN" dirty="0"/>
              <a:t>,</a:t>
            </a:r>
            <a:r>
              <a:rPr lang="zh-CN" altLang="zh-CN" dirty="0"/>
              <a:t>其他除外责任都分散在各条款之中</a:t>
            </a:r>
            <a:r>
              <a:rPr lang="en-US" altLang="zh-CN" dirty="0"/>
              <a:t>,</a:t>
            </a:r>
            <a:r>
              <a:rPr lang="zh-CN" altLang="zh-CN" dirty="0"/>
              <a:t>不便于被保险人了解保险人的承保责任范围</a:t>
            </a:r>
            <a:r>
              <a:rPr lang="zh-CN" altLang="zh-CN" dirty="0" smtClean="0"/>
              <a:t>。</a:t>
            </a:r>
            <a:endParaRPr lang="en-US" altLang="zh-CN" dirty="0" smtClean="0"/>
          </a:p>
          <a:p>
            <a:r>
              <a:rPr lang="zh-CN" altLang="zh-CN" dirty="0" smtClean="0"/>
              <a:t>我国</a:t>
            </a:r>
            <a:r>
              <a:rPr lang="zh-CN" altLang="zh-CN" dirty="0"/>
              <a:t>条款第</a:t>
            </a:r>
            <a:r>
              <a:rPr lang="en-US" altLang="zh-CN" dirty="0"/>
              <a:t>2</a:t>
            </a:r>
            <a:r>
              <a:rPr lang="zh-CN" altLang="zh-CN" dirty="0"/>
              <a:t>条将所有除外责任归纳在一起</a:t>
            </a:r>
            <a:r>
              <a:rPr lang="en-US" altLang="zh-CN" dirty="0"/>
              <a:t>,</a:t>
            </a:r>
            <a:r>
              <a:rPr lang="zh-CN" altLang="zh-CN" dirty="0"/>
              <a:t>规定保险人不负责的损失、责任和费用。从除外责任的内容来看</a:t>
            </a:r>
            <a:r>
              <a:rPr lang="en-US" altLang="zh-CN" dirty="0"/>
              <a:t>,</a:t>
            </a:r>
            <a:r>
              <a:rPr lang="zh-CN" altLang="zh-CN" dirty="0"/>
              <a:t>两条款基本相同</a:t>
            </a:r>
            <a:r>
              <a:rPr lang="en-US" altLang="zh-CN" dirty="0"/>
              <a:t>,</a:t>
            </a:r>
            <a:r>
              <a:rPr lang="zh-CN" altLang="zh-CN" dirty="0"/>
              <a:t>没有差别。</a:t>
            </a:r>
          </a:p>
          <a:p>
            <a:endParaRPr lang="zh-CN" altLang="en-US" dirty="0"/>
          </a:p>
        </p:txBody>
      </p:sp>
    </p:spTree>
    <p:extLst>
      <p:ext uri="{BB962C8B-B14F-4D97-AF65-F5344CB8AC3E}">
        <p14:creationId xmlns:p14="http://schemas.microsoft.com/office/powerpoint/2010/main" val="6080233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中、英船舶保险条款的比较</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六、其他内容的比较</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协会条款与我国船舶保险条款内容相同的条款</a:t>
            </a:r>
          </a:p>
          <a:p>
            <a:r>
              <a:rPr lang="en-US" altLang="zh-CN" dirty="0"/>
              <a:t>1.</a:t>
            </a:r>
            <a:r>
              <a:rPr lang="zh-CN" altLang="zh-CN" dirty="0"/>
              <a:t>协会条款的“违约条款”</a:t>
            </a:r>
          </a:p>
          <a:p>
            <a:r>
              <a:rPr lang="en-US" altLang="zh-CN" dirty="0"/>
              <a:t>2.</a:t>
            </a:r>
            <a:r>
              <a:rPr lang="zh-CN" altLang="zh-CN" dirty="0"/>
              <a:t>协会条款的“姐妹船条款”</a:t>
            </a:r>
          </a:p>
          <a:p>
            <a:r>
              <a:rPr lang="en-US" altLang="zh-CN" dirty="0"/>
              <a:t>3.</a:t>
            </a:r>
            <a:r>
              <a:rPr lang="zh-CN" altLang="zh-CN" dirty="0"/>
              <a:t>协会条款的“共同海损和救助条款”</a:t>
            </a:r>
          </a:p>
          <a:p>
            <a:r>
              <a:rPr lang="en-US" altLang="zh-CN" dirty="0"/>
              <a:t>4.</a:t>
            </a:r>
            <a:r>
              <a:rPr lang="zh-CN" altLang="zh-CN" dirty="0"/>
              <a:t>协会条款的“以新换旧条款”</a:t>
            </a:r>
          </a:p>
          <a:p>
            <a:r>
              <a:rPr lang="en-US" altLang="zh-CN" dirty="0"/>
              <a:t>5.</a:t>
            </a:r>
            <a:r>
              <a:rPr lang="zh-CN" altLang="zh-CN" dirty="0"/>
              <a:t>协会条款的“被保险人义务</a:t>
            </a:r>
            <a:r>
              <a:rPr lang="en-US" altLang="zh-CN" dirty="0"/>
              <a:t>(</a:t>
            </a:r>
            <a:r>
              <a:rPr lang="zh-CN" altLang="zh-CN" dirty="0"/>
              <a:t>施救</a:t>
            </a:r>
            <a:r>
              <a:rPr lang="en-US" altLang="zh-CN" dirty="0"/>
              <a:t>)</a:t>
            </a:r>
            <a:r>
              <a:rPr lang="zh-CN" altLang="zh-CN" dirty="0"/>
              <a:t>条款”</a:t>
            </a:r>
          </a:p>
          <a:p>
            <a:endParaRPr lang="zh-CN" altLang="en-US" dirty="0"/>
          </a:p>
        </p:txBody>
      </p:sp>
    </p:spTree>
    <p:extLst>
      <p:ext uri="{BB962C8B-B14F-4D97-AF65-F5344CB8AC3E}">
        <p14:creationId xmlns:p14="http://schemas.microsoft.com/office/powerpoint/2010/main" val="16646745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中、英船舶保险条款的比较</a:t>
            </a:r>
            <a:endParaRPr lang="zh-CN" altLang="en-US" dirty="0"/>
          </a:p>
        </p:txBody>
      </p:sp>
      <p:sp>
        <p:nvSpPr>
          <p:cNvPr id="3" name="内容占位符 2"/>
          <p:cNvSpPr>
            <a:spLocks noGrp="1"/>
          </p:cNvSpPr>
          <p:nvPr>
            <p:ph idx="1"/>
          </p:nvPr>
        </p:nvSpPr>
        <p:spPr/>
        <p:txBody>
          <a:bodyPr/>
          <a:lstStyle/>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我国条款中无相应内容的条款</a:t>
            </a:r>
          </a:p>
          <a:p>
            <a:r>
              <a:rPr lang="en-US" altLang="zh-CN" dirty="0"/>
              <a:t>1.</a:t>
            </a:r>
            <a:r>
              <a:rPr lang="zh-CN" altLang="zh-CN" dirty="0"/>
              <a:t>协会条款的“转让条款”</a:t>
            </a:r>
          </a:p>
          <a:p>
            <a:r>
              <a:rPr lang="en-US" altLang="zh-CN" dirty="0"/>
              <a:t>2.</a:t>
            </a:r>
            <a:r>
              <a:rPr lang="zh-CN" altLang="zh-CN" dirty="0"/>
              <a:t>协会条款的“工资和维修条款”</a:t>
            </a:r>
          </a:p>
          <a:p>
            <a:r>
              <a:rPr lang="en-US" altLang="zh-CN" dirty="0"/>
              <a:t>3.</a:t>
            </a:r>
            <a:r>
              <a:rPr lang="zh-CN" altLang="zh-CN" dirty="0"/>
              <a:t>协会条款的“未修理损害条款”</a:t>
            </a:r>
          </a:p>
          <a:p>
            <a:r>
              <a:rPr lang="en-US" altLang="zh-CN" dirty="0"/>
              <a:t>4.</a:t>
            </a:r>
            <a:r>
              <a:rPr lang="zh-CN" altLang="zh-CN" dirty="0"/>
              <a:t>协会条款的“放弃运费条款”</a:t>
            </a:r>
          </a:p>
          <a:p>
            <a:r>
              <a:rPr lang="en-US" altLang="zh-CN" dirty="0"/>
              <a:t>5. </a:t>
            </a:r>
            <a:r>
              <a:rPr lang="zh-CN" altLang="zh-CN" dirty="0"/>
              <a:t>协会条款的“营运费用保证条款”</a:t>
            </a:r>
          </a:p>
          <a:p>
            <a:endParaRPr lang="zh-CN" altLang="en-US" dirty="0"/>
          </a:p>
        </p:txBody>
      </p:sp>
    </p:spTree>
    <p:extLst>
      <p:ext uri="{BB962C8B-B14F-4D97-AF65-F5344CB8AC3E}">
        <p14:creationId xmlns:p14="http://schemas.microsoft.com/office/powerpoint/2010/main" val="42729596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与船舶保险相关的其他产品</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一、船舶战争、罢工险</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船舶战争、罢工险的保险责任</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船舶战争、罢工险的除外责任</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船舶战争、罢工险的终止</a:t>
            </a:r>
          </a:p>
          <a:p>
            <a:endParaRPr lang="zh-CN" altLang="en-US" dirty="0"/>
          </a:p>
        </p:txBody>
      </p:sp>
    </p:spTree>
    <p:extLst>
      <p:ext uri="{BB962C8B-B14F-4D97-AF65-F5344CB8AC3E}">
        <p14:creationId xmlns:p14="http://schemas.microsoft.com/office/powerpoint/2010/main" val="25794900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与船舶保险相关的其他产品</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二、集装箱保险</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集装箱保险概述</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我国集装箱保险主险条款</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集装箱战争险</a:t>
            </a:r>
          </a:p>
          <a:p>
            <a:endParaRPr lang="zh-CN" altLang="en-US" dirty="0"/>
          </a:p>
        </p:txBody>
      </p:sp>
    </p:spTree>
    <p:extLst>
      <p:ext uri="{BB962C8B-B14F-4D97-AF65-F5344CB8AC3E}">
        <p14:creationId xmlns:p14="http://schemas.microsoft.com/office/powerpoint/2010/main" val="38006779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我国船舶保险条款</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一、船舶保险的责任范围</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全损险</a:t>
            </a:r>
          </a:p>
          <a:p>
            <a:r>
              <a:rPr lang="en-US" altLang="zh-CN" dirty="0"/>
              <a:t>1.</a:t>
            </a:r>
            <a:r>
              <a:rPr lang="zh-CN" altLang="zh-CN" dirty="0"/>
              <a:t>地震、火山爆发、闪电或其他自然灾害</a:t>
            </a:r>
          </a:p>
          <a:p>
            <a:r>
              <a:rPr lang="en-US" altLang="zh-CN" dirty="0"/>
              <a:t>2.</a:t>
            </a:r>
            <a:r>
              <a:rPr lang="zh-CN" altLang="zh-CN" dirty="0"/>
              <a:t>搁浅、碰撞、触碰任何固定或浮动物体或其他物体或其他海上灾害</a:t>
            </a:r>
          </a:p>
          <a:p>
            <a:r>
              <a:rPr lang="en-US" altLang="zh-CN" dirty="0"/>
              <a:t>3.</a:t>
            </a:r>
            <a:r>
              <a:rPr lang="zh-CN" altLang="zh-CN" dirty="0"/>
              <a:t>火灾、爆炸</a:t>
            </a:r>
          </a:p>
          <a:p>
            <a:r>
              <a:rPr lang="en-US" altLang="zh-CN" dirty="0"/>
              <a:t>4.</a:t>
            </a:r>
            <a:r>
              <a:rPr lang="zh-CN" altLang="zh-CN" dirty="0"/>
              <a:t>来自船外的暴力盗窃或海盗行为</a:t>
            </a:r>
          </a:p>
          <a:p>
            <a:r>
              <a:rPr lang="en-US" altLang="zh-CN" dirty="0"/>
              <a:t>5.</a:t>
            </a:r>
            <a:r>
              <a:rPr lang="zh-CN" altLang="zh-CN" dirty="0"/>
              <a:t>抛弃货物</a:t>
            </a:r>
          </a:p>
          <a:p>
            <a:r>
              <a:rPr lang="en-US" altLang="zh-CN" dirty="0"/>
              <a:t>6.</a:t>
            </a:r>
            <a:r>
              <a:rPr lang="zh-CN" altLang="zh-CN" dirty="0"/>
              <a:t>核装置或核反应堆发生的故障或意外事故</a:t>
            </a:r>
          </a:p>
          <a:p>
            <a:r>
              <a:rPr lang="en-US" altLang="zh-CN" dirty="0"/>
              <a:t>7.</a:t>
            </a:r>
            <a:r>
              <a:rPr lang="zh-CN" altLang="zh-CN" dirty="0"/>
              <a:t>船员疏忽或过失所造成的损失</a:t>
            </a:r>
          </a:p>
          <a:p>
            <a:endParaRPr lang="zh-CN" altLang="en-US" dirty="0"/>
          </a:p>
        </p:txBody>
      </p:sp>
    </p:spTree>
    <p:extLst>
      <p:ext uri="{BB962C8B-B14F-4D97-AF65-F5344CB8AC3E}">
        <p14:creationId xmlns:p14="http://schemas.microsoft.com/office/powerpoint/2010/main" val="15490236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我国船舶保险条款</a:t>
            </a:r>
            <a:endParaRPr lang="zh-CN" altLang="en-US" dirty="0"/>
          </a:p>
        </p:txBody>
      </p:sp>
      <p:sp>
        <p:nvSpPr>
          <p:cNvPr id="3" name="内容占位符 2"/>
          <p:cNvSpPr>
            <a:spLocks noGrp="1"/>
          </p:cNvSpPr>
          <p:nvPr>
            <p:ph idx="1"/>
          </p:nvPr>
        </p:nvSpPr>
        <p:spPr/>
        <p:txBody>
          <a:bodyPr/>
          <a:lstStyle/>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一切险</a:t>
            </a:r>
          </a:p>
          <a:p>
            <a:r>
              <a:rPr lang="en-US" altLang="zh-CN" dirty="0"/>
              <a:t>1.</a:t>
            </a:r>
            <a:r>
              <a:rPr lang="zh-CN" altLang="zh-CN" dirty="0"/>
              <a:t>部分损失</a:t>
            </a:r>
          </a:p>
          <a:p>
            <a:r>
              <a:rPr lang="en-US" altLang="zh-CN" dirty="0"/>
              <a:t>2.</a:t>
            </a:r>
            <a:r>
              <a:rPr lang="zh-CN" altLang="zh-CN" dirty="0"/>
              <a:t>碰撞责任</a:t>
            </a:r>
          </a:p>
          <a:p>
            <a:r>
              <a:rPr lang="en-US" altLang="zh-CN" dirty="0"/>
              <a:t>3.</a:t>
            </a:r>
            <a:r>
              <a:rPr lang="zh-CN" altLang="zh-CN" dirty="0"/>
              <a:t>共同海损和救助</a:t>
            </a:r>
          </a:p>
          <a:p>
            <a:r>
              <a:rPr lang="en-US" altLang="zh-CN" dirty="0"/>
              <a:t>4.</a:t>
            </a:r>
            <a:r>
              <a:rPr lang="zh-CN" altLang="zh-CN" dirty="0"/>
              <a:t>施救费用</a:t>
            </a:r>
          </a:p>
          <a:p>
            <a:endParaRPr lang="zh-CN" altLang="en-US" dirty="0"/>
          </a:p>
        </p:txBody>
      </p:sp>
    </p:spTree>
    <p:extLst>
      <p:ext uri="{BB962C8B-B14F-4D97-AF65-F5344CB8AC3E}">
        <p14:creationId xmlns:p14="http://schemas.microsoft.com/office/powerpoint/2010/main" val="13263332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我国船舶保险条款</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二、船舶保险的除外责任</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船舶不适航</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被保险人及其代表的疏忽或故意行为</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被保险人恪尽职责</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应予发现的正常磨损、锈蚀和腐烂或保养不周、材料缺陷</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包括不良状态部件的更换或修理</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战争、罢工险的保险责任与除外责任</a:t>
            </a:r>
          </a:p>
          <a:p>
            <a:endParaRPr lang="zh-CN" altLang="en-US" dirty="0"/>
          </a:p>
        </p:txBody>
      </p:sp>
    </p:spTree>
    <p:extLst>
      <p:ext uri="{BB962C8B-B14F-4D97-AF65-F5344CB8AC3E}">
        <p14:creationId xmlns:p14="http://schemas.microsoft.com/office/powerpoint/2010/main" val="42792496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我国船舶保险条款</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三、船舶保险免赔额的规定</a:t>
            </a:r>
          </a:p>
          <a:p>
            <a:r>
              <a:rPr lang="zh-CN" altLang="zh-CN" dirty="0"/>
              <a:t>中国船舶保险条款第</a:t>
            </a:r>
            <a:r>
              <a:rPr lang="en-US" altLang="zh-CN" dirty="0"/>
              <a:t>3</a:t>
            </a:r>
            <a:r>
              <a:rPr lang="zh-CN" altLang="zh-CN" dirty="0"/>
              <a:t>条规定</a:t>
            </a:r>
            <a:r>
              <a:rPr lang="en-US" altLang="zh-CN" dirty="0"/>
              <a:t>:</a:t>
            </a:r>
            <a:r>
              <a:rPr lang="zh-CN" altLang="zh-CN" dirty="0"/>
              <a:t>“承保风险所致的部分损失赔偿</a:t>
            </a:r>
            <a:r>
              <a:rPr lang="en-US" altLang="zh-CN" dirty="0"/>
              <a:t>,</a:t>
            </a:r>
            <a:r>
              <a:rPr lang="zh-CN" altLang="zh-CN" dirty="0"/>
              <a:t>每次事故要扣除保险单规定的免赔额。”本条款所采用的免赔额是“绝对免赔额”</a:t>
            </a:r>
            <a:r>
              <a:rPr lang="zh-CN" altLang="zh-CN" dirty="0" smtClean="0"/>
              <a:t>。</a:t>
            </a:r>
            <a:endParaRPr lang="en-US" altLang="zh-CN" dirty="0" smtClean="0"/>
          </a:p>
          <a:p>
            <a:r>
              <a:rPr lang="zh-CN" altLang="zh-CN" dirty="0" smtClean="0"/>
              <a:t>几乎</a:t>
            </a:r>
            <a:r>
              <a:rPr lang="zh-CN" altLang="zh-CN" dirty="0"/>
              <a:t>每一份船舶保险单都有免赔额的规定。免赔额的规定避免了小额索赔的发生</a:t>
            </a:r>
            <a:r>
              <a:rPr lang="en-US" altLang="zh-CN" dirty="0"/>
              <a:t>,</a:t>
            </a:r>
            <a:r>
              <a:rPr lang="zh-CN" altLang="zh-CN" dirty="0"/>
              <a:t>节省了理算费用</a:t>
            </a:r>
            <a:r>
              <a:rPr lang="en-US" altLang="zh-CN" dirty="0"/>
              <a:t>,</a:t>
            </a:r>
            <a:r>
              <a:rPr lang="zh-CN" altLang="zh-CN" dirty="0"/>
              <a:t>降低了船舶保险成本。近年来</a:t>
            </a:r>
            <a:r>
              <a:rPr lang="en-US" altLang="zh-CN" dirty="0"/>
              <a:t>,</a:t>
            </a:r>
            <a:r>
              <a:rPr lang="zh-CN" altLang="zh-CN" dirty="0"/>
              <a:t>船舶保险的免赔额有大幅度增加的趋势</a:t>
            </a:r>
            <a:r>
              <a:rPr lang="en-US" altLang="zh-CN" dirty="0"/>
              <a:t>,</a:t>
            </a:r>
            <a:r>
              <a:rPr lang="zh-CN" altLang="zh-CN" dirty="0"/>
              <a:t>表明了保险人对船舶风险管理的重视。</a:t>
            </a:r>
          </a:p>
          <a:p>
            <a:endParaRPr lang="zh-CN" altLang="en-US" dirty="0"/>
          </a:p>
        </p:txBody>
      </p:sp>
    </p:spTree>
    <p:extLst>
      <p:ext uri="{BB962C8B-B14F-4D97-AF65-F5344CB8AC3E}">
        <p14:creationId xmlns:p14="http://schemas.microsoft.com/office/powerpoint/2010/main" val="38187903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我国船舶保险条款</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四、船舶保险海运条款</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保险船舶不能从事拖带或救助服务</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保险船舶不得与他船</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非港口和沿海使用的小船</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在海上直接装卸货物</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包括驶近、靠拢和离开</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保险船舶不得作以拆船或以拆船出售为目的的航行</a:t>
            </a:r>
          </a:p>
          <a:p>
            <a:endParaRPr lang="zh-CN" altLang="en-US" dirty="0"/>
          </a:p>
        </p:txBody>
      </p:sp>
    </p:spTree>
    <p:extLst>
      <p:ext uri="{BB962C8B-B14F-4D97-AF65-F5344CB8AC3E}">
        <p14:creationId xmlns:p14="http://schemas.microsoft.com/office/powerpoint/2010/main" val="13987985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我国船舶保险条款</a:t>
            </a:r>
            <a:endParaRPr lang="zh-CN" altLang="en-US" b="0"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五、船舶保险的保险期间</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定期保险</a:t>
            </a:r>
          </a:p>
          <a:p>
            <a:r>
              <a:rPr lang="zh-CN" altLang="zh-CN" dirty="0"/>
              <a:t>定期保险是指以时间作为保险责任起讫期限的保险</a:t>
            </a:r>
            <a:r>
              <a:rPr lang="en-US" altLang="zh-CN" dirty="0"/>
              <a:t>,</a:t>
            </a:r>
            <a:r>
              <a:rPr lang="zh-CN" altLang="zh-CN" dirty="0"/>
              <a:t>是船舶保险的主要形式。定期保险期限一般为</a:t>
            </a:r>
            <a:r>
              <a:rPr lang="en-US" altLang="zh-CN" dirty="0"/>
              <a:t>1</a:t>
            </a:r>
            <a:r>
              <a:rPr lang="zh-CN" altLang="zh-CN" dirty="0"/>
              <a:t>年</a:t>
            </a:r>
            <a:r>
              <a:rPr lang="en-US" altLang="zh-CN" dirty="0"/>
              <a:t>,</a:t>
            </a:r>
            <a:r>
              <a:rPr lang="zh-CN" altLang="zh-CN" dirty="0"/>
              <a:t>起讫时间以保单上注明的日期为准</a:t>
            </a:r>
            <a:r>
              <a:rPr lang="zh-CN" altLang="zh-CN" dirty="0" smtClean="0"/>
              <a:t>。</a:t>
            </a:r>
            <a:endParaRPr lang="en-US" altLang="zh-CN" dirty="0" smtClean="0"/>
          </a:p>
          <a:p>
            <a:endParaRPr lang="zh-CN" altLang="zh-CN" sz="800" dirty="0"/>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航程保险</a:t>
            </a:r>
          </a:p>
          <a:p>
            <a:r>
              <a:rPr lang="zh-CN" altLang="zh-CN" dirty="0"/>
              <a:t>航程保险的责任期限按保险单订明的航程为准。起讫时间按下列规定办理</a:t>
            </a:r>
            <a:r>
              <a:rPr lang="en-US" altLang="zh-CN" dirty="0"/>
              <a:t>:</a:t>
            </a:r>
            <a:endParaRPr lang="zh-CN" altLang="zh-CN" dirty="0"/>
          </a:p>
          <a:p>
            <a:r>
              <a:rPr lang="en-US" altLang="zh-CN" dirty="0"/>
              <a:t>(1)</a:t>
            </a:r>
            <a:r>
              <a:rPr lang="zh-CN" altLang="zh-CN" dirty="0"/>
              <a:t>不载货船舶的起讫时间自起运港解缆或起锚时开始</a:t>
            </a:r>
            <a:r>
              <a:rPr lang="en-US" altLang="zh-CN" dirty="0"/>
              <a:t>,</a:t>
            </a:r>
            <a:r>
              <a:rPr lang="zh-CN" altLang="zh-CN" dirty="0"/>
              <a:t>至目的地抛锚或系缆完毕时为止。</a:t>
            </a:r>
          </a:p>
          <a:p>
            <a:r>
              <a:rPr lang="en-US" altLang="zh-CN" dirty="0"/>
              <a:t>(2)</a:t>
            </a:r>
            <a:r>
              <a:rPr lang="zh-CN" altLang="zh-CN" dirty="0"/>
              <a:t>载货船舶的起讫时间自起运港装货时开始至目的港卸货完毕时终止。但自船舶抵达目的港当日午夜零点起</a:t>
            </a:r>
            <a:r>
              <a:rPr lang="en-US" altLang="zh-CN" dirty="0"/>
              <a:t>,</a:t>
            </a:r>
            <a:r>
              <a:rPr lang="zh-CN" altLang="zh-CN" dirty="0"/>
              <a:t>最多不得超过</a:t>
            </a:r>
            <a:r>
              <a:rPr lang="en-US" altLang="zh-CN" dirty="0"/>
              <a:t>30</a:t>
            </a:r>
            <a:r>
              <a:rPr lang="zh-CN" altLang="zh-CN" dirty="0"/>
              <a:t>天。</a:t>
            </a:r>
          </a:p>
          <a:p>
            <a:endParaRPr lang="zh-CN" altLang="en-US" dirty="0"/>
          </a:p>
        </p:txBody>
      </p:sp>
    </p:spTree>
    <p:extLst>
      <p:ext uri="{BB962C8B-B14F-4D97-AF65-F5344CB8AC3E}">
        <p14:creationId xmlns:p14="http://schemas.microsoft.com/office/powerpoint/2010/main" val="28286887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我国船舶保险条款</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六、船舶保险终止条款</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履约终止</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变更终止</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违约终止</a:t>
            </a:r>
          </a:p>
          <a:p>
            <a:endParaRPr lang="en-US" altLang="zh-CN" sz="1050" dirty="0" smtClean="0"/>
          </a:p>
          <a:p>
            <a:pPr marL="0" indent="0">
              <a:buNone/>
            </a:pPr>
            <a:r>
              <a:rPr lang="zh-CN" altLang="zh-CN" sz="2600" b="1" dirty="0">
                <a:latin typeface="黑体" panose="02010609060101010101" pitchFamily="49" charset="-122"/>
                <a:ea typeface="黑体" panose="02010609060101010101" pitchFamily="49" charset="-122"/>
              </a:rPr>
              <a:t>七、船舶保险费和退费条款</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船舶保险费的缴付</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船舶保险的退费</a:t>
            </a:r>
          </a:p>
          <a:p>
            <a:endParaRPr lang="zh-CN" altLang="en-US" b="1" dirty="0"/>
          </a:p>
        </p:txBody>
      </p:sp>
    </p:spTree>
    <p:extLst>
      <p:ext uri="{BB962C8B-B14F-4D97-AF65-F5344CB8AC3E}">
        <p14:creationId xmlns:p14="http://schemas.microsoft.com/office/powerpoint/2010/main" val="3348933387"/>
      </p:ext>
    </p:extLst>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华文中宋"/>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553</TotalTime>
  <Words>1634</Words>
  <Application>Microsoft Office PowerPoint</Application>
  <PresentationFormat>全屏显示(4:3)</PresentationFormat>
  <Paragraphs>168</Paragraphs>
  <Slides>26</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26</vt:i4>
      </vt:variant>
    </vt:vector>
  </HeadingPairs>
  <TitlesOfParts>
    <vt:vector size="41" baseType="lpstr">
      <vt:lpstr>GungsuhChe</vt:lpstr>
      <vt:lpstr>NEU-BZ-S92</vt:lpstr>
      <vt:lpstr>方正书宋_GBK</vt:lpstr>
      <vt:lpstr>黑体</vt:lpstr>
      <vt:lpstr>华文细黑</vt:lpstr>
      <vt:lpstr>华文中宋</vt:lpstr>
      <vt:lpstr>楷体</vt:lpstr>
      <vt:lpstr>宋体</vt:lpstr>
      <vt:lpstr>微软雅黑</vt:lpstr>
      <vt:lpstr>Arial</vt:lpstr>
      <vt:lpstr>Calibri</vt:lpstr>
      <vt:lpstr>Times New Roman</vt:lpstr>
      <vt:lpstr>Wingdings</vt:lpstr>
      <vt:lpstr>默认设计模板</vt:lpstr>
      <vt:lpstr>1_默认设计模板</vt:lpstr>
      <vt:lpstr>PowerPoint 演示文稿</vt:lpstr>
      <vt:lpstr>                                目     录</vt:lpstr>
      <vt:lpstr>第一节　我国船舶保险条款</vt:lpstr>
      <vt:lpstr>第一节　我国船舶保险条款</vt:lpstr>
      <vt:lpstr>第一节　我国船舶保险条款</vt:lpstr>
      <vt:lpstr>第一节　我国船舶保险条款</vt:lpstr>
      <vt:lpstr>第一节　我国船舶保险条款</vt:lpstr>
      <vt:lpstr>第一节　我国船舶保险条款</vt:lpstr>
      <vt:lpstr>第一节　我国船舶保险条款</vt:lpstr>
      <vt:lpstr>第一节　我国船舶保险条款</vt:lpstr>
      <vt:lpstr>第一节　我国船舶保险条款</vt:lpstr>
      <vt:lpstr>第二节　伦敦保险人协会船舶定期保险条款</vt:lpstr>
      <vt:lpstr>第二节　伦敦保险人协会船舶定期保险条款</vt:lpstr>
      <vt:lpstr>第二节　伦敦保险人协会船舶定期保险条款</vt:lpstr>
      <vt:lpstr>第二节　伦敦保险人协会船舶定期保险条款</vt:lpstr>
      <vt:lpstr>第二节　伦敦保险人协会船舶定期保险条款</vt:lpstr>
      <vt:lpstr>第二节　伦敦保险人协会船舶定期保险条款</vt:lpstr>
      <vt:lpstr>第三节　中、英船舶保险条款的比较</vt:lpstr>
      <vt:lpstr>第三节　中、英船舶保险条款的比较</vt:lpstr>
      <vt:lpstr>第三节　中、英船舶保险条款的比较</vt:lpstr>
      <vt:lpstr>第三节　中、英船舶保险条款的比较</vt:lpstr>
      <vt:lpstr>第三节　中、英船舶保险条款的比较</vt:lpstr>
      <vt:lpstr>第三节　中、英船舶保险条款的比较</vt:lpstr>
      <vt:lpstr>第三节　中、英船舶保险条款的比较</vt:lpstr>
      <vt:lpstr>第四节　与船舶保险相关的其他产品</vt:lpstr>
      <vt:lpstr>第四节　与船舶保险相关的其他产品</vt:lpstr>
    </vt:vector>
  </TitlesOfParts>
  <Company>ZETA GROUP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Bu Jianguo</dc:creator>
  <cp:lastModifiedBy>Admin</cp:lastModifiedBy>
  <cp:revision>76</cp:revision>
  <dcterms:created xsi:type="dcterms:W3CDTF">2013-12-29T13:29:00Z</dcterms:created>
  <dcterms:modified xsi:type="dcterms:W3CDTF">2017-03-05T03:34:31Z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2052-10.1.0.5554</vt:lpwstr>
  </property>
</Properties>
</file>