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xls" ContentType="application/vnd.ms-excel"/>
  <Default Extension="bin" ContentType="application/vnd.openxmlformats-officedocument.oleObject"/>
  <Default Extension="wav" ContentType="audio/x-wav"/>
  <Default Extension="png" ContentType="image/png"/>
  <Default Extension="gif" ContentType="image/gi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ink/ink1.xml" ContentType="application/inkml+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256" r:id="rId3"/>
    <p:sldId id="474" r:id="rId4"/>
    <p:sldId id="3064" r:id="rId5"/>
    <p:sldId id="489" r:id="rId6"/>
    <p:sldId id="473" r:id="rId8"/>
    <p:sldId id="490" r:id="rId9"/>
    <p:sldId id="1814" r:id="rId10"/>
    <p:sldId id="475" r:id="rId11"/>
    <p:sldId id="1815" r:id="rId12"/>
    <p:sldId id="1816" r:id="rId13"/>
    <p:sldId id="1817" r:id="rId14"/>
    <p:sldId id="1818" r:id="rId15"/>
    <p:sldId id="1819" r:id="rId16"/>
    <p:sldId id="1820" r:id="rId17"/>
    <p:sldId id="1821" r:id="rId18"/>
    <p:sldId id="3065" r:id="rId19"/>
    <p:sldId id="3443" r:id="rId20"/>
    <p:sldId id="2143" r:id="rId21"/>
    <p:sldId id="2145" r:id="rId22"/>
    <p:sldId id="2146" r:id="rId23"/>
    <p:sldId id="2147" r:id="rId24"/>
    <p:sldId id="2148" r:id="rId25"/>
    <p:sldId id="2149" r:id="rId26"/>
    <p:sldId id="2150" r:id="rId27"/>
    <p:sldId id="2151" r:id="rId28"/>
    <p:sldId id="2152" r:id="rId29"/>
    <p:sldId id="2153" r:id="rId30"/>
    <p:sldId id="2154" r:id="rId31"/>
    <p:sldId id="2155" r:id="rId32"/>
    <p:sldId id="2156" r:id="rId33"/>
    <p:sldId id="2157" r:id="rId34"/>
    <p:sldId id="2158" r:id="rId35"/>
    <p:sldId id="2159" r:id="rId36"/>
    <p:sldId id="2160" r:id="rId37"/>
    <p:sldId id="2161" r:id="rId38"/>
    <p:sldId id="2162" r:id="rId39"/>
    <p:sldId id="2163" r:id="rId40"/>
    <p:sldId id="2164" r:id="rId41"/>
    <p:sldId id="2165" r:id="rId42"/>
    <p:sldId id="2166" r:id="rId43"/>
    <p:sldId id="2167" r:id="rId44"/>
    <p:sldId id="2144" r:id="rId45"/>
    <p:sldId id="2169" r:id="rId46"/>
    <p:sldId id="2170" r:id="rId47"/>
    <p:sldId id="2171" r:id="rId48"/>
    <p:sldId id="2172" r:id="rId49"/>
    <p:sldId id="2173" r:id="rId50"/>
    <p:sldId id="2174" r:id="rId51"/>
    <p:sldId id="2175" r:id="rId52"/>
    <p:sldId id="2176" r:id="rId53"/>
    <p:sldId id="2177" r:id="rId54"/>
    <p:sldId id="2178" r:id="rId55"/>
    <p:sldId id="2179" r:id="rId56"/>
    <p:sldId id="2180" r:id="rId57"/>
    <p:sldId id="2181" r:id="rId58"/>
    <p:sldId id="2187" r:id="rId59"/>
    <p:sldId id="2186" r:id="rId60"/>
    <p:sldId id="2188" r:id="rId61"/>
    <p:sldId id="2189" r:id="rId62"/>
    <p:sldId id="2190" r:id="rId63"/>
    <p:sldId id="2191" r:id="rId64"/>
    <p:sldId id="2192" r:id="rId65"/>
    <p:sldId id="2193" r:id="rId66"/>
    <p:sldId id="2194" r:id="rId67"/>
    <p:sldId id="2195" r:id="rId68"/>
    <p:sldId id="2196" r:id="rId69"/>
    <p:sldId id="2197" r:id="rId70"/>
    <p:sldId id="2198" r:id="rId71"/>
    <p:sldId id="2199" r:id="rId72"/>
    <p:sldId id="2200" r:id="rId73"/>
    <p:sldId id="2201" r:id="rId74"/>
    <p:sldId id="2202" r:id="rId75"/>
    <p:sldId id="2203" r:id="rId76"/>
    <p:sldId id="2204" r:id="rId77"/>
    <p:sldId id="2205" r:id="rId78"/>
    <p:sldId id="2206" r:id="rId79"/>
    <p:sldId id="2207" r:id="rId80"/>
    <p:sldId id="2208" r:id="rId81"/>
    <p:sldId id="3066" r:id="rId82"/>
    <p:sldId id="2209" r:id="rId83"/>
    <p:sldId id="2212" r:id="rId84"/>
    <p:sldId id="2213" r:id="rId85"/>
    <p:sldId id="2217" r:id="rId86"/>
    <p:sldId id="2476" r:id="rId87"/>
    <p:sldId id="2477" r:id="rId88"/>
    <p:sldId id="2478" r:id="rId89"/>
    <p:sldId id="2479" r:id="rId90"/>
    <p:sldId id="2480" r:id="rId91"/>
    <p:sldId id="2481" r:id="rId92"/>
    <p:sldId id="2482" r:id="rId93"/>
    <p:sldId id="2483" r:id="rId94"/>
    <p:sldId id="2484" r:id="rId95"/>
    <p:sldId id="2485" r:id="rId96"/>
    <p:sldId id="2486" r:id="rId97"/>
    <p:sldId id="2487" r:id="rId98"/>
    <p:sldId id="2488" r:id="rId99"/>
    <p:sldId id="2220" r:id="rId100"/>
    <p:sldId id="2210" r:id="rId101"/>
    <p:sldId id="2489" r:id="rId102"/>
    <p:sldId id="3067" r:id="rId103"/>
    <p:sldId id="3444" r:id="rId104"/>
    <p:sldId id="2211" r:id="rId105"/>
    <p:sldId id="2490" r:id="rId106"/>
    <p:sldId id="2492" r:id="rId107"/>
    <p:sldId id="2749" r:id="rId108"/>
    <p:sldId id="2772" r:id="rId109"/>
    <p:sldId id="2773" r:id="rId110"/>
    <p:sldId id="2751" r:id="rId111"/>
    <p:sldId id="2774" r:id="rId112"/>
    <p:sldId id="2752" r:id="rId113"/>
    <p:sldId id="2754" r:id="rId114"/>
    <p:sldId id="2758" r:id="rId115"/>
    <p:sldId id="2764" r:id="rId116"/>
    <p:sldId id="2765" r:id="rId117"/>
    <p:sldId id="2766" r:id="rId118"/>
    <p:sldId id="2767" r:id="rId119"/>
    <p:sldId id="2768" r:id="rId120"/>
    <p:sldId id="2769" r:id="rId121"/>
    <p:sldId id="2771" r:id="rId122"/>
    <p:sldId id="2775" r:id="rId123"/>
    <p:sldId id="2777" r:id="rId124"/>
    <p:sldId id="2776" r:id="rId125"/>
    <p:sldId id="3008" r:id="rId126"/>
    <p:sldId id="3009" r:id="rId127"/>
    <p:sldId id="3010" r:id="rId128"/>
    <p:sldId id="3068" r:id="rId129"/>
    <p:sldId id="3011" r:id="rId130"/>
    <p:sldId id="3012" r:id="rId131"/>
    <p:sldId id="3069" r:id="rId132"/>
    <p:sldId id="3070" r:id="rId133"/>
    <p:sldId id="3072" r:id="rId134"/>
    <p:sldId id="3074" r:id="rId135"/>
    <p:sldId id="3075" r:id="rId136"/>
    <p:sldId id="3076" r:id="rId137"/>
    <p:sldId id="3077" r:id="rId138"/>
    <p:sldId id="3078" r:id="rId139"/>
    <p:sldId id="3079" r:id="rId140"/>
    <p:sldId id="3080" r:id="rId141"/>
    <p:sldId id="3081" r:id="rId142"/>
    <p:sldId id="3082" r:id="rId143"/>
    <p:sldId id="3083" r:id="rId144"/>
    <p:sldId id="3084" r:id="rId145"/>
    <p:sldId id="3085" r:id="rId146"/>
    <p:sldId id="3086" r:id="rId147"/>
    <p:sldId id="3087" r:id="rId148"/>
    <p:sldId id="3013" r:id="rId149"/>
    <p:sldId id="3014" r:id="rId150"/>
    <p:sldId id="3015" r:id="rId151"/>
    <p:sldId id="3016" r:id="rId152"/>
    <p:sldId id="3017" r:id="rId153"/>
    <p:sldId id="3018" r:id="rId154"/>
    <p:sldId id="3019" r:id="rId155"/>
    <p:sldId id="3020" r:id="rId156"/>
    <p:sldId id="3088" r:id="rId157"/>
    <p:sldId id="3091" r:id="rId158"/>
    <p:sldId id="3092" r:id="rId159"/>
    <p:sldId id="3095" r:id="rId160"/>
    <p:sldId id="3093" r:id="rId161"/>
    <p:sldId id="3097" r:id="rId162"/>
    <p:sldId id="3096" r:id="rId163"/>
    <p:sldId id="3098" r:id="rId164"/>
    <p:sldId id="3445" r:id="rId165"/>
    <p:sldId id="3109" r:id="rId166"/>
    <p:sldId id="3094" r:id="rId167"/>
    <p:sldId id="3100" r:id="rId168"/>
    <p:sldId id="3102" r:id="rId169"/>
    <p:sldId id="3110" r:id="rId170"/>
    <p:sldId id="3111" r:id="rId171"/>
    <p:sldId id="3112" r:id="rId172"/>
    <p:sldId id="3105" r:id="rId173"/>
    <p:sldId id="3113" r:id="rId174"/>
    <p:sldId id="3114" r:id="rId175"/>
    <p:sldId id="3103" r:id="rId176"/>
    <p:sldId id="3107" r:id="rId177"/>
    <p:sldId id="3115" r:id="rId178"/>
    <p:sldId id="3108" r:id="rId179"/>
    <p:sldId id="3446" r:id="rId180"/>
    <p:sldId id="3125" r:id="rId181"/>
    <p:sldId id="3126" r:id="rId182"/>
    <p:sldId id="3127" r:id="rId183"/>
    <p:sldId id="3116" r:id="rId184"/>
    <p:sldId id="3117" r:id="rId185"/>
    <p:sldId id="3118" r:id="rId186"/>
    <p:sldId id="3119" r:id="rId187"/>
    <p:sldId id="3120" r:id="rId188"/>
    <p:sldId id="3121" r:id="rId189"/>
    <p:sldId id="3122" r:id="rId190"/>
    <p:sldId id="3128" r:id="rId191"/>
    <p:sldId id="3123" r:id="rId192"/>
    <p:sldId id="3129" r:id="rId193"/>
    <p:sldId id="3130" r:id="rId194"/>
    <p:sldId id="3134" r:id="rId195"/>
    <p:sldId id="3156" r:id="rId196"/>
    <p:sldId id="3131" r:id="rId197"/>
    <p:sldId id="3135" r:id="rId198"/>
    <p:sldId id="3155" r:id="rId199"/>
    <p:sldId id="3136" r:id="rId200"/>
    <p:sldId id="3157" r:id="rId201"/>
    <p:sldId id="3158" r:id="rId202"/>
    <p:sldId id="3165" r:id="rId203"/>
    <p:sldId id="3160" r:id="rId204"/>
    <p:sldId id="3161" r:id="rId205"/>
    <p:sldId id="3162" r:id="rId206"/>
    <p:sldId id="3163" r:id="rId207"/>
    <p:sldId id="3164" r:id="rId208"/>
    <p:sldId id="3159" r:id="rId209"/>
    <p:sldId id="3143" r:id="rId210"/>
    <p:sldId id="3167" r:id="rId211"/>
    <p:sldId id="3166" r:id="rId212"/>
    <p:sldId id="3168" r:id="rId213"/>
    <p:sldId id="3169" r:id="rId214"/>
    <p:sldId id="3170" r:id="rId215"/>
    <p:sldId id="3171" r:id="rId216"/>
    <p:sldId id="3172" r:id="rId217"/>
    <p:sldId id="3173" r:id="rId218"/>
    <p:sldId id="3174" r:id="rId219"/>
    <p:sldId id="3176" r:id="rId220"/>
    <p:sldId id="3175" r:id="rId221"/>
    <p:sldId id="3177" r:id="rId222"/>
  </p:sldIdLst>
  <p:sldSz cx="9144000" cy="6858000" type="screen4x3"/>
  <p:notesSz cx="6858000" cy="9144000"/>
  <p:custDataLst>
    <p:tags r:id="rId227"/>
  </p:custDataLst>
  <p:defaultTextStyle>
    <a:defPPr>
      <a:defRPr lang="en-US"/>
    </a:defPPr>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黑体" panose="02010609060101010101" pitchFamily="49" charset="-122"/>
        <a:ea typeface="黑体" panose="02010609060101010101" pitchFamily="49"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黑体" panose="02010609060101010101" pitchFamily="49" charset="-122"/>
        <a:ea typeface="黑体" panose="02010609060101010101" pitchFamily="49"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黑体" panose="02010609060101010101" pitchFamily="49" charset="-122"/>
        <a:ea typeface="黑体" panose="02010609060101010101" pitchFamily="49"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黑体" panose="02010609060101010101" pitchFamily="49" charset="-122"/>
        <a:ea typeface="黑体" panose="02010609060101010101" pitchFamily="49"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黑体" panose="02010609060101010101" pitchFamily="49" charset="-122"/>
        <a:ea typeface="黑体" panose="02010609060101010101" pitchFamily="49" charset="-122"/>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黑体" panose="02010609060101010101" pitchFamily="49" charset="-122"/>
        <a:ea typeface="黑体" panose="02010609060101010101" pitchFamily="49" charset="-122"/>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黑体" panose="02010609060101010101" pitchFamily="49" charset="-122"/>
        <a:ea typeface="黑体" panose="02010609060101010101" pitchFamily="49" charset="-122"/>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黑体" panose="02010609060101010101" pitchFamily="49" charset="-122"/>
        <a:ea typeface="黑体" panose="02010609060101010101" pitchFamily="49" charset="-122"/>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黑体" panose="02010609060101010101" pitchFamily="49" charset="-122"/>
        <a:ea typeface="黑体" panose="02010609060101010101" pitchFamily="49" charset="-122"/>
      </a:defRPr>
    </a:lvl9pPr>
  </p:defaultTextStyle>
  <p:extLst>
    <p:ext uri="{521415D9-36F7-43E2-AB2F-B90AF26B5E84}">
      <p14:sectionLst xmlns:p14="http://schemas.microsoft.com/office/powerpoint/2010/main">
        <p14:section name="第一章" id="{0EEE1F58-13E5-453A-9855-DD95F74976CB}">
          <p14:sldIdLst>
            <p14:sldId id="256"/>
            <p14:sldId id="474"/>
            <p14:sldId id="3064"/>
            <p14:sldId id="489"/>
            <p14:sldId id="473"/>
            <p14:sldId id="490"/>
            <p14:sldId id="1814"/>
            <p14:sldId id="475"/>
            <p14:sldId id="1815"/>
            <p14:sldId id="1816"/>
            <p14:sldId id="1817"/>
            <p14:sldId id="1818"/>
            <p14:sldId id="1819"/>
            <p14:sldId id="1820"/>
            <p14:sldId id="1821"/>
          </p14:sldIdLst>
        </p14:section>
        <p14:section name="第二章" id="{6eb101b7-1dbf-4e6b-a1f1-950b4749b969}">
          <p14:sldIdLst>
            <p14:sldId id="3065"/>
            <p14:sldId id="3443"/>
            <p14:sldId id="2143"/>
            <p14:sldId id="2145"/>
            <p14:sldId id="2146"/>
            <p14:sldId id="2147"/>
            <p14:sldId id="2148"/>
            <p14:sldId id="2149"/>
            <p14:sldId id="2150"/>
            <p14:sldId id="2151"/>
            <p14:sldId id="2152"/>
            <p14:sldId id="2153"/>
            <p14:sldId id="2154"/>
            <p14:sldId id="2155"/>
            <p14:sldId id="2156"/>
            <p14:sldId id="2157"/>
            <p14:sldId id="2158"/>
            <p14:sldId id="2159"/>
            <p14:sldId id="2160"/>
            <p14:sldId id="2161"/>
            <p14:sldId id="2162"/>
            <p14:sldId id="2163"/>
            <p14:sldId id="2164"/>
            <p14:sldId id="2165"/>
            <p14:sldId id="2166"/>
            <p14:sldId id="2167"/>
            <p14:sldId id="2144"/>
            <p14:sldId id="2169"/>
            <p14:sldId id="2170"/>
            <p14:sldId id="2171"/>
            <p14:sldId id="2172"/>
            <p14:sldId id="2173"/>
            <p14:sldId id="2174"/>
            <p14:sldId id="2175"/>
            <p14:sldId id="2176"/>
            <p14:sldId id="2177"/>
            <p14:sldId id="2178"/>
            <p14:sldId id="2179"/>
            <p14:sldId id="2180"/>
            <p14:sldId id="2181"/>
            <p14:sldId id="2187"/>
            <p14:sldId id="2186"/>
            <p14:sldId id="2188"/>
            <p14:sldId id="2189"/>
            <p14:sldId id="2190"/>
            <p14:sldId id="2191"/>
            <p14:sldId id="2192"/>
            <p14:sldId id="2193"/>
            <p14:sldId id="2194"/>
            <p14:sldId id="2195"/>
            <p14:sldId id="2196"/>
            <p14:sldId id="2197"/>
            <p14:sldId id="2198"/>
            <p14:sldId id="2199"/>
            <p14:sldId id="2200"/>
            <p14:sldId id="2201"/>
            <p14:sldId id="2202"/>
            <p14:sldId id="2203"/>
            <p14:sldId id="2204"/>
            <p14:sldId id="2205"/>
            <p14:sldId id="2206"/>
            <p14:sldId id="2207"/>
            <p14:sldId id="2208"/>
          </p14:sldIdLst>
        </p14:section>
        <p14:section name="第三章" id="{6adbf05a-d0f8-4be7-be41-063fb360b20e}">
          <p14:sldIdLst>
            <p14:sldId id="3066"/>
            <p14:sldId id="2209"/>
            <p14:sldId id="2212"/>
            <p14:sldId id="2213"/>
            <p14:sldId id="2217"/>
            <p14:sldId id="2476"/>
            <p14:sldId id="2477"/>
            <p14:sldId id="2478"/>
            <p14:sldId id="2479"/>
            <p14:sldId id="2480"/>
            <p14:sldId id="2481"/>
            <p14:sldId id="2482"/>
            <p14:sldId id="2483"/>
            <p14:sldId id="2484"/>
            <p14:sldId id="2485"/>
            <p14:sldId id="2486"/>
            <p14:sldId id="2487"/>
            <p14:sldId id="2488"/>
            <p14:sldId id="2220"/>
            <p14:sldId id="2210"/>
            <p14:sldId id="2489"/>
          </p14:sldIdLst>
        </p14:section>
        <p14:section name="第四章" id="{ba4351e4-a3f7-4c06-86ea-1fac1cf6828f}">
          <p14:sldIdLst>
            <p14:sldId id="3067"/>
            <p14:sldId id="3444"/>
            <p14:sldId id="2211"/>
            <p14:sldId id="2490"/>
            <p14:sldId id="2492"/>
            <p14:sldId id="2749"/>
            <p14:sldId id="2772"/>
            <p14:sldId id="2773"/>
            <p14:sldId id="2751"/>
            <p14:sldId id="2774"/>
            <p14:sldId id="2752"/>
            <p14:sldId id="2754"/>
            <p14:sldId id="2758"/>
            <p14:sldId id="2764"/>
            <p14:sldId id="2765"/>
            <p14:sldId id="2766"/>
            <p14:sldId id="2767"/>
            <p14:sldId id="2768"/>
            <p14:sldId id="2769"/>
            <p14:sldId id="2771"/>
            <p14:sldId id="2775"/>
            <p14:sldId id="2777"/>
            <p14:sldId id="2776"/>
          </p14:sldIdLst>
        </p14:section>
        <p14:section name="第五章" id="{49679dac-74f1-4079-9ff4-d456c1f4be64}">
          <p14:sldIdLst>
            <p14:sldId id="3008"/>
            <p14:sldId id="3009"/>
            <p14:sldId id="3010"/>
            <p14:sldId id="3068"/>
            <p14:sldId id="3011"/>
            <p14:sldId id="3012"/>
            <p14:sldId id="3069"/>
            <p14:sldId id="3070"/>
            <p14:sldId id="3072"/>
            <p14:sldId id="3074"/>
            <p14:sldId id="3075"/>
            <p14:sldId id="3076"/>
            <p14:sldId id="3077"/>
            <p14:sldId id="3078"/>
            <p14:sldId id="3079"/>
            <p14:sldId id="3080"/>
            <p14:sldId id="3081"/>
            <p14:sldId id="3082"/>
            <p14:sldId id="3083"/>
            <p14:sldId id="3084"/>
            <p14:sldId id="3085"/>
            <p14:sldId id="3086"/>
            <p14:sldId id="3087"/>
            <p14:sldId id="3013"/>
            <p14:sldId id="3014"/>
            <p14:sldId id="3015"/>
            <p14:sldId id="3016"/>
            <p14:sldId id="3017"/>
            <p14:sldId id="3018"/>
            <p14:sldId id="3019"/>
            <p14:sldId id="3020"/>
            <p14:sldId id="3088"/>
            <p14:sldId id="3091"/>
            <p14:sldId id="3092"/>
            <p14:sldId id="3095"/>
            <p14:sldId id="3093"/>
            <p14:sldId id="3097"/>
            <p14:sldId id="3096"/>
          </p14:sldIdLst>
        </p14:section>
        <p14:section name="第六章" id="{8e618339-fc3e-4d2a-9efa-f09a59237004}">
          <p14:sldIdLst>
            <p14:sldId id="3098"/>
            <p14:sldId id="3445"/>
            <p14:sldId id="3109"/>
            <p14:sldId id="3094"/>
            <p14:sldId id="3100"/>
            <p14:sldId id="3102"/>
            <p14:sldId id="3110"/>
            <p14:sldId id="3111"/>
            <p14:sldId id="3112"/>
            <p14:sldId id="3105"/>
            <p14:sldId id="3113"/>
            <p14:sldId id="3114"/>
            <p14:sldId id="3103"/>
            <p14:sldId id="3107"/>
            <p14:sldId id="3115"/>
          </p14:sldIdLst>
        </p14:section>
        <p14:section name="第七章" id="{af08e30f-1a52-4b7b-a421-b878755d3a32}">
          <p14:sldIdLst>
            <p14:sldId id="3108"/>
            <p14:sldId id="3446"/>
            <p14:sldId id="3125"/>
            <p14:sldId id="3126"/>
            <p14:sldId id="3127"/>
            <p14:sldId id="3116"/>
            <p14:sldId id="3117"/>
            <p14:sldId id="3118"/>
            <p14:sldId id="3119"/>
            <p14:sldId id="3120"/>
            <p14:sldId id="3121"/>
            <p14:sldId id="3122"/>
            <p14:sldId id="3128"/>
            <p14:sldId id="3123"/>
            <p14:sldId id="3129"/>
            <p14:sldId id="3130"/>
            <p14:sldId id="3134"/>
            <p14:sldId id="3156"/>
            <p14:sldId id="3131"/>
          </p14:sldIdLst>
        </p14:section>
        <p14:section name="第八章" id="{d21210fe-d9ba-4111-bb99-069eae5fb628}">
          <p14:sldIdLst>
            <p14:sldId id="3135"/>
            <p14:sldId id="3155"/>
            <p14:sldId id="3136"/>
            <p14:sldId id="3157"/>
            <p14:sldId id="3158"/>
            <p14:sldId id="3165"/>
            <p14:sldId id="3160"/>
            <p14:sldId id="3161"/>
            <p14:sldId id="3162"/>
            <p14:sldId id="3163"/>
            <p14:sldId id="3164"/>
            <p14:sldId id="3159"/>
            <p14:sldId id="3143"/>
            <p14:sldId id="3167"/>
            <p14:sldId id="3166"/>
            <p14:sldId id="3168"/>
            <p14:sldId id="3169"/>
            <p14:sldId id="3170"/>
            <p14:sldId id="3171"/>
            <p14:sldId id="3172"/>
            <p14:sldId id="3173"/>
            <p14:sldId id="3174"/>
            <p14:sldId id="3176"/>
            <p14:sldId id="3175"/>
            <p14:sldId id="3177"/>
          </p14:sldIdLst>
        </p14:section>
        <p14:section name="无标题节" id="{e353fb2e-8a06-4fbf-92b6-868f2a4fe881}">
          <p14:sldIdLst/>
        </p14:section>
        <p14:section name="旧" id="{ADECF4A4-881C-4D6F-AC5C-614925E2ADE1}">
          <p14:sldIdLst/>
        </p14:section>
      </p14:sectionLst>
    </p:ext>
    <p:ext uri="{EFAFB233-063F-42B5-8137-9DF3F51BA10A}">
      <p15:sldGuideLst xmlns:p15="http://schemas.microsoft.com/office/powerpoint/2012/main">
        <p15:guide id="1" orient="horz" pos="2331" userDrawn="1">
          <p15:clr>
            <a:srgbClr val="A4A3A4"/>
          </p15:clr>
        </p15:guide>
        <p15:guide id="2" pos="291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琳 石" initials="琳"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5C5C5"/>
    <a:srgbClr val="FFFFFF"/>
    <a:srgbClr val="000000"/>
    <a:srgbClr val="FF0000"/>
    <a:srgbClr val="56B874"/>
    <a:srgbClr val="29E54D"/>
    <a:srgbClr val="565868"/>
    <a:srgbClr val="5F5F5F"/>
    <a:srgbClr val="808080"/>
    <a:srgbClr val="00883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405" autoAdjust="0"/>
    <p:restoredTop sz="95110" autoAdjust="0"/>
  </p:normalViewPr>
  <p:slideViewPr>
    <p:cSldViewPr showGuides="1">
      <p:cViewPr varScale="1">
        <p:scale>
          <a:sx n="73" d="100"/>
          <a:sy n="73" d="100"/>
        </p:scale>
        <p:origin x="402" y="54"/>
      </p:cViewPr>
      <p:guideLst>
        <p:guide orient="horz" pos="2331"/>
        <p:guide pos="2912"/>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varScale="1">
      <p:scale>
        <a:sx n="1" d="1"/>
        <a:sy n="1" d="1"/>
      </p:scale>
      <p:origin x="0" y="-131346"/>
    </p:cViewPr>
  </p:sorterViewPr>
  <p:gridSpacing cx="76198" cy="7619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notesMaster" Target="notesMasters/notesMaster1.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7" Type="http://schemas.openxmlformats.org/officeDocument/2006/relationships/tags" Target="tags/tag252.xml"/><Relationship Id="rId226" Type="http://schemas.openxmlformats.org/officeDocument/2006/relationships/commentAuthors" Target="commentAuthors.xml"/><Relationship Id="rId225" Type="http://schemas.openxmlformats.org/officeDocument/2006/relationships/tableStyles" Target="tableStyles.xml"/><Relationship Id="rId224" Type="http://schemas.openxmlformats.org/officeDocument/2006/relationships/viewProps" Target="viewProps.xml"/><Relationship Id="rId223" Type="http://schemas.openxmlformats.org/officeDocument/2006/relationships/presProps" Target="presProps.xml"/><Relationship Id="rId222" Type="http://schemas.openxmlformats.org/officeDocument/2006/relationships/slide" Target="slides/slide219.xml"/><Relationship Id="rId221" Type="http://schemas.openxmlformats.org/officeDocument/2006/relationships/slide" Target="slides/slide218.xml"/><Relationship Id="rId220" Type="http://schemas.openxmlformats.org/officeDocument/2006/relationships/slide" Target="slides/slide217.xml"/><Relationship Id="rId22" Type="http://schemas.openxmlformats.org/officeDocument/2006/relationships/slide" Target="slides/slide19.xml"/><Relationship Id="rId219" Type="http://schemas.openxmlformats.org/officeDocument/2006/relationships/slide" Target="slides/slide216.xml"/><Relationship Id="rId218" Type="http://schemas.openxmlformats.org/officeDocument/2006/relationships/slide" Target="slides/slide215.xml"/><Relationship Id="rId217" Type="http://schemas.openxmlformats.org/officeDocument/2006/relationships/slide" Target="slides/slide214.xml"/><Relationship Id="rId216" Type="http://schemas.openxmlformats.org/officeDocument/2006/relationships/slide" Target="slides/slide213.xml"/><Relationship Id="rId215" Type="http://schemas.openxmlformats.org/officeDocument/2006/relationships/slide" Target="slides/slide212.xml"/><Relationship Id="rId214" Type="http://schemas.openxmlformats.org/officeDocument/2006/relationships/slide" Target="slides/slide211.xml"/><Relationship Id="rId213" Type="http://schemas.openxmlformats.org/officeDocument/2006/relationships/slide" Target="slides/slide210.xml"/><Relationship Id="rId212" Type="http://schemas.openxmlformats.org/officeDocument/2006/relationships/slide" Target="slides/slide209.xml"/><Relationship Id="rId211" Type="http://schemas.openxmlformats.org/officeDocument/2006/relationships/slide" Target="slides/slide208.xml"/><Relationship Id="rId210" Type="http://schemas.openxmlformats.org/officeDocument/2006/relationships/slide" Target="slides/slide207.xml"/><Relationship Id="rId21" Type="http://schemas.openxmlformats.org/officeDocument/2006/relationships/slide" Target="slides/slide18.xml"/><Relationship Id="rId209" Type="http://schemas.openxmlformats.org/officeDocument/2006/relationships/slide" Target="slides/slide206.xml"/><Relationship Id="rId208" Type="http://schemas.openxmlformats.org/officeDocument/2006/relationships/slide" Target="slides/slide205.xml"/><Relationship Id="rId207" Type="http://schemas.openxmlformats.org/officeDocument/2006/relationships/slide" Target="slides/slide204.xml"/><Relationship Id="rId206" Type="http://schemas.openxmlformats.org/officeDocument/2006/relationships/slide" Target="slides/slide203.xml"/><Relationship Id="rId205" Type="http://schemas.openxmlformats.org/officeDocument/2006/relationships/slide" Target="slides/slide202.xml"/><Relationship Id="rId204" Type="http://schemas.openxmlformats.org/officeDocument/2006/relationships/slide" Target="slides/slide201.xml"/><Relationship Id="rId203" Type="http://schemas.openxmlformats.org/officeDocument/2006/relationships/slide" Target="slides/slide200.xml"/><Relationship Id="rId202" Type="http://schemas.openxmlformats.org/officeDocument/2006/relationships/slide" Target="slides/slide199.xml"/><Relationship Id="rId201" Type="http://schemas.openxmlformats.org/officeDocument/2006/relationships/slide" Target="slides/slide198.xml"/><Relationship Id="rId200" Type="http://schemas.openxmlformats.org/officeDocument/2006/relationships/slide" Target="slides/slide197.xml"/><Relationship Id="rId20" Type="http://schemas.openxmlformats.org/officeDocument/2006/relationships/slide" Target="slides/slide17.xml"/><Relationship Id="rId2" Type="http://schemas.openxmlformats.org/officeDocument/2006/relationships/theme" Target="theme/theme1.xml"/><Relationship Id="rId199" Type="http://schemas.openxmlformats.org/officeDocument/2006/relationships/slide" Target="slides/slide196.xml"/><Relationship Id="rId198" Type="http://schemas.openxmlformats.org/officeDocument/2006/relationships/slide" Target="slides/slide195.xml"/><Relationship Id="rId197" Type="http://schemas.openxmlformats.org/officeDocument/2006/relationships/slide" Target="slides/slide194.xml"/><Relationship Id="rId196" Type="http://schemas.openxmlformats.org/officeDocument/2006/relationships/slide" Target="slides/slide193.xml"/><Relationship Id="rId195" Type="http://schemas.openxmlformats.org/officeDocument/2006/relationships/slide" Target="slides/slide192.xml"/><Relationship Id="rId194" Type="http://schemas.openxmlformats.org/officeDocument/2006/relationships/slide" Target="slides/slide191.xml"/><Relationship Id="rId193" Type="http://schemas.openxmlformats.org/officeDocument/2006/relationships/slide" Target="slides/slide190.xml"/><Relationship Id="rId192" Type="http://schemas.openxmlformats.org/officeDocument/2006/relationships/slide" Target="slides/slide189.xml"/><Relationship Id="rId191" Type="http://schemas.openxmlformats.org/officeDocument/2006/relationships/slide" Target="slides/slide188.xml"/><Relationship Id="rId190" Type="http://schemas.openxmlformats.org/officeDocument/2006/relationships/slide" Target="slides/slide187.xml"/><Relationship Id="rId19" Type="http://schemas.openxmlformats.org/officeDocument/2006/relationships/slide" Target="slides/slide16.xml"/><Relationship Id="rId189" Type="http://schemas.openxmlformats.org/officeDocument/2006/relationships/slide" Target="slides/slide186.xml"/><Relationship Id="rId188" Type="http://schemas.openxmlformats.org/officeDocument/2006/relationships/slide" Target="slides/slide185.xml"/><Relationship Id="rId187" Type="http://schemas.openxmlformats.org/officeDocument/2006/relationships/slide" Target="slides/slide184.xml"/><Relationship Id="rId186" Type="http://schemas.openxmlformats.org/officeDocument/2006/relationships/slide" Target="slides/slide183.xml"/><Relationship Id="rId185" Type="http://schemas.openxmlformats.org/officeDocument/2006/relationships/slide" Target="slides/slide182.xml"/><Relationship Id="rId184" Type="http://schemas.openxmlformats.org/officeDocument/2006/relationships/slide" Target="slides/slide181.xml"/><Relationship Id="rId183" Type="http://schemas.openxmlformats.org/officeDocument/2006/relationships/slide" Target="slides/slide180.xml"/><Relationship Id="rId182" Type="http://schemas.openxmlformats.org/officeDocument/2006/relationships/slide" Target="slides/slide179.xml"/><Relationship Id="rId181" Type="http://schemas.openxmlformats.org/officeDocument/2006/relationships/slide" Target="slides/slide178.xml"/><Relationship Id="rId180" Type="http://schemas.openxmlformats.org/officeDocument/2006/relationships/slide" Target="slides/slide177.xml"/><Relationship Id="rId18" Type="http://schemas.openxmlformats.org/officeDocument/2006/relationships/slide" Target="slides/slide15.xml"/><Relationship Id="rId179" Type="http://schemas.openxmlformats.org/officeDocument/2006/relationships/slide" Target="slides/slide176.xml"/><Relationship Id="rId178" Type="http://schemas.openxmlformats.org/officeDocument/2006/relationships/slide" Target="slides/slide175.xml"/><Relationship Id="rId177" Type="http://schemas.openxmlformats.org/officeDocument/2006/relationships/slide" Target="slides/slide174.xml"/><Relationship Id="rId176" Type="http://schemas.openxmlformats.org/officeDocument/2006/relationships/slide" Target="slides/slide173.xml"/><Relationship Id="rId175" Type="http://schemas.openxmlformats.org/officeDocument/2006/relationships/slide" Target="slides/slide172.xml"/><Relationship Id="rId174" Type="http://schemas.openxmlformats.org/officeDocument/2006/relationships/slide" Target="slides/slide171.xml"/><Relationship Id="rId173" Type="http://schemas.openxmlformats.org/officeDocument/2006/relationships/slide" Target="slides/slide170.xml"/><Relationship Id="rId172" Type="http://schemas.openxmlformats.org/officeDocument/2006/relationships/slide" Target="slides/slide169.xml"/><Relationship Id="rId171" Type="http://schemas.openxmlformats.org/officeDocument/2006/relationships/slide" Target="slides/slide168.xml"/><Relationship Id="rId170" Type="http://schemas.openxmlformats.org/officeDocument/2006/relationships/slide" Target="slides/slide167.xml"/><Relationship Id="rId17" Type="http://schemas.openxmlformats.org/officeDocument/2006/relationships/slide" Target="slides/slide14.xml"/><Relationship Id="rId169" Type="http://schemas.openxmlformats.org/officeDocument/2006/relationships/slide" Target="slides/slide166.xml"/><Relationship Id="rId168" Type="http://schemas.openxmlformats.org/officeDocument/2006/relationships/slide" Target="slides/slide165.xml"/><Relationship Id="rId167" Type="http://schemas.openxmlformats.org/officeDocument/2006/relationships/slide" Target="slides/slide164.xml"/><Relationship Id="rId166" Type="http://schemas.openxmlformats.org/officeDocument/2006/relationships/slide" Target="slides/slide163.xml"/><Relationship Id="rId165" Type="http://schemas.openxmlformats.org/officeDocument/2006/relationships/slide" Target="slides/slide162.xml"/><Relationship Id="rId164" Type="http://schemas.openxmlformats.org/officeDocument/2006/relationships/slide" Target="slides/slide161.xml"/><Relationship Id="rId163" Type="http://schemas.openxmlformats.org/officeDocument/2006/relationships/slide" Target="slides/slide160.xml"/><Relationship Id="rId162" Type="http://schemas.openxmlformats.org/officeDocument/2006/relationships/slide" Target="slides/slide159.xml"/><Relationship Id="rId161" Type="http://schemas.openxmlformats.org/officeDocument/2006/relationships/slide" Target="slides/slide158.xml"/><Relationship Id="rId160" Type="http://schemas.openxmlformats.org/officeDocument/2006/relationships/slide" Target="slides/slide157.xml"/><Relationship Id="rId16" Type="http://schemas.openxmlformats.org/officeDocument/2006/relationships/slide" Target="slides/slide13.xml"/><Relationship Id="rId159" Type="http://schemas.openxmlformats.org/officeDocument/2006/relationships/slide" Target="slides/slide156.xml"/><Relationship Id="rId158" Type="http://schemas.openxmlformats.org/officeDocument/2006/relationships/slide" Target="slides/slide155.xml"/><Relationship Id="rId157" Type="http://schemas.openxmlformats.org/officeDocument/2006/relationships/slide" Target="slides/slide154.xml"/><Relationship Id="rId156" Type="http://schemas.openxmlformats.org/officeDocument/2006/relationships/slide" Target="slides/slide153.xml"/><Relationship Id="rId155" Type="http://schemas.openxmlformats.org/officeDocument/2006/relationships/slide" Target="slides/slide152.xml"/><Relationship Id="rId154" Type="http://schemas.openxmlformats.org/officeDocument/2006/relationships/slide" Target="slides/slide151.xml"/><Relationship Id="rId153" Type="http://schemas.openxmlformats.org/officeDocument/2006/relationships/slide" Target="slides/slide150.xml"/><Relationship Id="rId152" Type="http://schemas.openxmlformats.org/officeDocument/2006/relationships/slide" Target="slides/slide149.xml"/><Relationship Id="rId151" Type="http://schemas.openxmlformats.org/officeDocument/2006/relationships/slide" Target="slides/slide148.xml"/><Relationship Id="rId150" Type="http://schemas.openxmlformats.org/officeDocument/2006/relationships/slide" Target="slides/slide147.xml"/><Relationship Id="rId15" Type="http://schemas.openxmlformats.org/officeDocument/2006/relationships/slide" Target="slides/slide12.xml"/><Relationship Id="rId149" Type="http://schemas.openxmlformats.org/officeDocument/2006/relationships/slide" Target="slides/slide146.xml"/><Relationship Id="rId148" Type="http://schemas.openxmlformats.org/officeDocument/2006/relationships/slide" Target="slides/slide145.xml"/><Relationship Id="rId147" Type="http://schemas.openxmlformats.org/officeDocument/2006/relationships/slide" Target="slides/slide144.xml"/><Relationship Id="rId146" Type="http://schemas.openxmlformats.org/officeDocument/2006/relationships/slide" Target="slides/slide143.xml"/><Relationship Id="rId145" Type="http://schemas.openxmlformats.org/officeDocument/2006/relationships/slide" Target="slides/slide142.xml"/><Relationship Id="rId144" Type="http://schemas.openxmlformats.org/officeDocument/2006/relationships/slide" Target="slides/slide141.xml"/><Relationship Id="rId143" Type="http://schemas.openxmlformats.org/officeDocument/2006/relationships/slide" Target="slides/slide140.xml"/><Relationship Id="rId142" Type="http://schemas.openxmlformats.org/officeDocument/2006/relationships/slide" Target="slides/slide139.xml"/><Relationship Id="rId141" Type="http://schemas.openxmlformats.org/officeDocument/2006/relationships/slide" Target="slides/slide138.xml"/><Relationship Id="rId140" Type="http://schemas.openxmlformats.org/officeDocument/2006/relationships/slide" Target="slides/slide137.xml"/><Relationship Id="rId14" Type="http://schemas.openxmlformats.org/officeDocument/2006/relationships/slide" Target="slides/slide11.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0.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4_1#1">
  <dgm:title val=""/>
  <dgm:desc val=""/>
  <dgm:catLst>
    <dgm:cat type="accent4" pri="11100"/>
  </dgm:catLst>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BB2DD4DF-366E-417B-87C6-E592EA43FB79}" type="doc">
      <dgm:prSet loTypeId="urn:microsoft.com/office/officeart/2005/8/layout/vProcess5" loCatId="process" qsTypeId="urn:microsoft.com/office/officeart/2005/8/quickstyle/simple1#1" qsCatId="simple" csTypeId="urn:microsoft.com/office/officeart/2005/8/colors/accent4_1#1" csCatId="accent4" phldr="1"/>
      <dgm:spPr/>
      <dgm:t>
        <a:bodyPr/>
        <a:lstStyle/>
        <a:p>
          <a:endParaRPr lang="zh-CN" altLang="en-US"/>
        </a:p>
      </dgm:t>
    </dgm:pt>
    <dgm:pt modelId="{B48978BF-47E0-4B9A-82C9-B0074CE24C1E}">
      <dgm:prSet phldrT="[文本]" phldr="0" custT="1"/>
      <dgm:spPr/>
      <dgm:t>
        <a:bodyPr vert="horz" wrap="square"/>
        <a:p>
          <a:pPr algn="ctr">
            <a:lnSpc>
              <a:spcPct val="100000"/>
            </a:lnSpc>
            <a:spcBef>
              <a:spcPct val="0"/>
            </a:spcBef>
            <a:spcAft>
              <a:spcPct val="35000"/>
            </a:spcAft>
          </a:pPr>
          <a:r>
            <a:rPr lang="zh-CN" altLang="en-US" sz="2400" dirty="0"/>
            <a:t>预备账页，装置成册（订本、活页）</a:t>
          </a:r>
          <a:r>
            <a:rPr lang="zh-CN" altLang="en-US" sz="2400" dirty="0"/>
            <a:t/>
          </a:r>
          <a:endParaRPr lang="zh-CN" altLang="en-US" sz="2400" dirty="0"/>
        </a:p>
      </dgm:t>
    </dgm:pt>
    <dgm:pt modelId="{EEE0502F-EB56-4D72-984C-DC0D36522A62}" cxnId="{B3AFA936-8989-43B2-A766-2405F0DEA5A8}" type="parTrans">
      <dgm:prSet/>
      <dgm:spPr/>
      <dgm:t>
        <a:bodyPr/>
        <a:lstStyle/>
        <a:p>
          <a:endParaRPr lang="zh-CN" altLang="en-US"/>
        </a:p>
      </dgm:t>
    </dgm:pt>
    <dgm:pt modelId="{115F498E-7D43-4048-BCA8-B030AF8F5C09}" cxnId="{B3AFA936-8989-43B2-A766-2405F0DEA5A8}" type="sibTrans">
      <dgm:prSet/>
      <dgm:spPr/>
      <dgm:t>
        <a:bodyPr/>
        <a:lstStyle/>
        <a:p>
          <a:endParaRPr lang="zh-CN" altLang="en-US"/>
        </a:p>
      </dgm:t>
    </dgm:pt>
    <dgm:pt modelId="{7549AA8B-9599-47CB-8559-E973FEF37919}">
      <dgm:prSet phldrT="[文本]" phldr="0" custT="1"/>
      <dgm:spPr/>
      <dgm:t>
        <a:bodyPr vert="horz" wrap="square"/>
        <a:p>
          <a:pPr algn="ctr">
            <a:lnSpc>
              <a:spcPct val="100000"/>
            </a:lnSpc>
            <a:spcBef>
              <a:spcPct val="0"/>
            </a:spcBef>
            <a:spcAft>
              <a:spcPct val="35000"/>
            </a:spcAft>
          </a:pPr>
          <a:r>
            <a:rPr lang="zh-CN" altLang="en-US" sz="2400" dirty="0"/>
            <a:t>填写账簿启用表</a:t>
          </a:r>
          <a:r>
            <a:rPr sz="2400"/>
            <a:t/>
          </a:r>
          <a:endParaRPr sz="2400"/>
        </a:p>
      </dgm:t>
    </dgm:pt>
    <dgm:pt modelId="{143D2B7D-0CEC-41F9-AA9A-9DD967A28261}" cxnId="{2BF8BE4B-EB13-40BE-AB15-CCD8783F8149}" type="parTrans">
      <dgm:prSet/>
      <dgm:spPr/>
      <dgm:t>
        <a:bodyPr/>
        <a:lstStyle/>
        <a:p>
          <a:endParaRPr lang="zh-CN" altLang="en-US"/>
        </a:p>
      </dgm:t>
    </dgm:pt>
    <dgm:pt modelId="{E84DD039-D1F7-4C8F-9904-AF930B770D3A}" cxnId="{2BF8BE4B-EB13-40BE-AB15-CCD8783F8149}" type="sibTrans">
      <dgm:prSet/>
      <dgm:spPr/>
      <dgm:t>
        <a:bodyPr/>
        <a:lstStyle/>
        <a:p>
          <a:endParaRPr lang="zh-CN" altLang="en-US"/>
        </a:p>
      </dgm:t>
    </dgm:pt>
    <dgm:pt modelId="{9266DD0C-EC0B-4983-8A41-D67BA0EB350D}">
      <dgm:prSet phldrT="[文本]" phldr="0" custT="1"/>
      <dgm:spPr/>
      <dgm:t>
        <a:bodyPr vert="horz" wrap="square"/>
        <a:p>
          <a:pPr algn="ctr">
            <a:lnSpc>
              <a:spcPct val="100000"/>
            </a:lnSpc>
            <a:spcBef>
              <a:spcPct val="0"/>
            </a:spcBef>
            <a:spcAft>
              <a:spcPct val="35000"/>
            </a:spcAft>
          </a:pPr>
          <a:r>
            <a:rPr lang="zh-CN" altLang="en-US" sz="2400" dirty="0"/>
            <a:t>设</a:t>
          </a:r>
          <a:r>
            <a:rPr lang="zh-CN" altLang="en-US" sz="2400" dirty="0"/>
            <a:t>立账户（总账、日记账、明细账）并登记期初余额</a:t>
          </a:r>
          <a:endParaRPr lang="zh-CN" altLang="en-US" sz="2400" dirty="0"/>
        </a:p>
      </dgm:t>
    </dgm:pt>
    <dgm:pt modelId="{6B9E1E39-853E-44A0-B43B-41A19E0D1DFD}" cxnId="{AE8DE2DE-A91A-4489-A599-A2DB613C9FD0}" type="parTrans">
      <dgm:prSet/>
      <dgm:spPr/>
      <dgm:t>
        <a:bodyPr/>
        <a:lstStyle/>
        <a:p>
          <a:endParaRPr lang="zh-CN" altLang="en-US"/>
        </a:p>
      </dgm:t>
    </dgm:pt>
    <dgm:pt modelId="{2A99E144-5B51-45C6-9778-9CA51FAFD309}" cxnId="{AE8DE2DE-A91A-4489-A599-A2DB613C9FD0}" type="sibTrans">
      <dgm:prSet/>
      <dgm:spPr/>
      <dgm:t>
        <a:bodyPr/>
        <a:lstStyle/>
        <a:p>
          <a:endParaRPr lang="zh-CN" altLang="en-US"/>
        </a:p>
      </dgm:t>
    </dgm:pt>
    <dgm:pt modelId="{3F489608-1E57-4FDF-9977-697FC1530EF8}">
      <dgm:prSet phldrT="[文本]" phldr="0" custT="1"/>
      <dgm:spPr/>
      <dgm:t>
        <a:bodyPr vert="horz" wrap="square"/>
        <a:p>
          <a:pPr algn="ctr">
            <a:lnSpc>
              <a:spcPct val="100000"/>
            </a:lnSpc>
            <a:spcBef>
              <a:spcPct val="0"/>
            </a:spcBef>
            <a:spcAft>
              <a:spcPct val="35000"/>
            </a:spcAft>
          </a:pPr>
          <a:r>
            <a:rPr lang="zh-CN" altLang="en-US" sz="2400" dirty="0"/>
            <a:t>顺序编码</a:t>
          </a:r>
          <a:r>
            <a:rPr sz="2400"/>
            <a:t/>
          </a:r>
          <a:endParaRPr sz="2400"/>
        </a:p>
      </dgm:t>
    </dgm:pt>
    <dgm:pt modelId="{5BF38EDF-460A-4CE8-93CE-00B9EC52DC24}" cxnId="{B5E72DC3-EAA4-4E79-886D-E27553A2C4E5}" type="parTrans">
      <dgm:prSet/>
      <dgm:spPr/>
      <dgm:t>
        <a:bodyPr/>
        <a:lstStyle/>
        <a:p>
          <a:endParaRPr lang="zh-CN" altLang="en-US"/>
        </a:p>
      </dgm:t>
    </dgm:pt>
    <dgm:pt modelId="{92859B18-4739-4D81-9D4B-DEBC427E0539}" cxnId="{B5E72DC3-EAA4-4E79-886D-E27553A2C4E5}" type="sibTrans">
      <dgm:prSet/>
      <dgm:spPr/>
      <dgm:t>
        <a:bodyPr/>
        <a:lstStyle/>
        <a:p>
          <a:endParaRPr lang="zh-CN" altLang="en-US"/>
        </a:p>
      </dgm:t>
    </dgm:pt>
    <dgm:pt modelId="{2A1D0454-9618-49DA-B718-43C5E9F7AE70}" type="pres">
      <dgm:prSet presAssocID="{BB2DD4DF-366E-417B-87C6-E592EA43FB79}" presName="outerComposite" presStyleCnt="0">
        <dgm:presLayoutVars>
          <dgm:chMax val="5"/>
          <dgm:dir/>
          <dgm:resizeHandles val="exact"/>
        </dgm:presLayoutVars>
      </dgm:prSet>
      <dgm:spPr/>
      <dgm:t>
        <a:bodyPr/>
        <a:lstStyle/>
        <a:p>
          <a:endParaRPr lang="zh-CN" altLang="en-US"/>
        </a:p>
      </dgm:t>
    </dgm:pt>
    <dgm:pt modelId="{19057DB9-067A-499B-9817-93EBDF58BE4A}" type="pres">
      <dgm:prSet presAssocID="{BB2DD4DF-366E-417B-87C6-E592EA43FB79}" presName="dummyMaxCanvas" presStyleCnt="0">
        <dgm:presLayoutVars/>
      </dgm:prSet>
      <dgm:spPr/>
    </dgm:pt>
    <dgm:pt modelId="{62A7EC71-9852-4EDF-8461-E78349DF7613}" type="pres">
      <dgm:prSet presAssocID="{BB2DD4DF-366E-417B-87C6-E592EA43FB79}" presName="FourNodes_1" presStyleLbl="node1" presStyleIdx="0" presStyleCnt="4">
        <dgm:presLayoutVars>
          <dgm:bulletEnabled val="1"/>
        </dgm:presLayoutVars>
      </dgm:prSet>
      <dgm:spPr/>
      <dgm:t>
        <a:bodyPr/>
        <a:lstStyle/>
        <a:p>
          <a:endParaRPr lang="zh-CN" altLang="en-US"/>
        </a:p>
      </dgm:t>
    </dgm:pt>
    <dgm:pt modelId="{90238298-E1D1-4161-97C8-EE5FDC08464F}" type="pres">
      <dgm:prSet presAssocID="{BB2DD4DF-366E-417B-87C6-E592EA43FB79}" presName="FourNodes_2" presStyleLbl="node1" presStyleIdx="1" presStyleCnt="4">
        <dgm:presLayoutVars>
          <dgm:bulletEnabled val="1"/>
        </dgm:presLayoutVars>
      </dgm:prSet>
      <dgm:spPr/>
      <dgm:t>
        <a:bodyPr/>
        <a:lstStyle/>
        <a:p>
          <a:endParaRPr lang="zh-CN" altLang="en-US"/>
        </a:p>
      </dgm:t>
    </dgm:pt>
    <dgm:pt modelId="{EAE3FB78-E0DE-4953-A238-FB7B491645FC}" type="pres">
      <dgm:prSet presAssocID="{BB2DD4DF-366E-417B-87C6-E592EA43FB79}" presName="FourNodes_3" presStyleLbl="node1" presStyleIdx="2" presStyleCnt="4">
        <dgm:presLayoutVars>
          <dgm:bulletEnabled val="1"/>
        </dgm:presLayoutVars>
      </dgm:prSet>
      <dgm:spPr/>
      <dgm:t>
        <a:bodyPr/>
        <a:lstStyle/>
        <a:p>
          <a:endParaRPr lang="zh-CN" altLang="en-US"/>
        </a:p>
      </dgm:t>
    </dgm:pt>
    <dgm:pt modelId="{BBD4B6B6-8F59-4972-AFCF-2050E310794E}" type="pres">
      <dgm:prSet presAssocID="{BB2DD4DF-366E-417B-87C6-E592EA43FB79}" presName="FourNodes_4" presStyleLbl="node1" presStyleIdx="3" presStyleCnt="4">
        <dgm:presLayoutVars>
          <dgm:bulletEnabled val="1"/>
        </dgm:presLayoutVars>
      </dgm:prSet>
      <dgm:spPr/>
      <dgm:t>
        <a:bodyPr/>
        <a:lstStyle/>
        <a:p>
          <a:endParaRPr lang="zh-CN" altLang="en-US"/>
        </a:p>
      </dgm:t>
    </dgm:pt>
    <dgm:pt modelId="{717ECDB9-BFA2-414C-BA3A-01CEA3CE84F0}" type="pres">
      <dgm:prSet presAssocID="{BB2DD4DF-366E-417B-87C6-E592EA43FB79}" presName="FourConn_1-2" presStyleLbl="fgAccFollowNode1" presStyleIdx="0" presStyleCnt="3">
        <dgm:presLayoutVars>
          <dgm:bulletEnabled val="1"/>
        </dgm:presLayoutVars>
      </dgm:prSet>
      <dgm:spPr/>
      <dgm:t>
        <a:bodyPr/>
        <a:lstStyle/>
        <a:p>
          <a:endParaRPr lang="zh-CN" altLang="en-US"/>
        </a:p>
      </dgm:t>
    </dgm:pt>
    <dgm:pt modelId="{C8267355-3D4D-4E6F-9CCF-6B0192EBF91A}" type="pres">
      <dgm:prSet presAssocID="{BB2DD4DF-366E-417B-87C6-E592EA43FB79}" presName="FourConn_2-3" presStyleLbl="fgAccFollowNode1" presStyleIdx="1" presStyleCnt="3">
        <dgm:presLayoutVars>
          <dgm:bulletEnabled val="1"/>
        </dgm:presLayoutVars>
      </dgm:prSet>
      <dgm:spPr/>
      <dgm:t>
        <a:bodyPr/>
        <a:lstStyle/>
        <a:p>
          <a:endParaRPr lang="zh-CN" altLang="en-US"/>
        </a:p>
      </dgm:t>
    </dgm:pt>
    <dgm:pt modelId="{3C68B7E1-4EE9-49F6-9158-1BF9A8439EA4}" type="pres">
      <dgm:prSet presAssocID="{BB2DD4DF-366E-417B-87C6-E592EA43FB79}" presName="FourConn_3-4" presStyleLbl="fgAccFollowNode1" presStyleIdx="2" presStyleCnt="3">
        <dgm:presLayoutVars>
          <dgm:bulletEnabled val="1"/>
        </dgm:presLayoutVars>
      </dgm:prSet>
      <dgm:spPr/>
      <dgm:t>
        <a:bodyPr/>
        <a:lstStyle/>
        <a:p>
          <a:endParaRPr lang="zh-CN" altLang="en-US"/>
        </a:p>
      </dgm:t>
    </dgm:pt>
    <dgm:pt modelId="{AD6F3247-36A0-4D34-AA56-6C9C685D9487}" type="pres">
      <dgm:prSet presAssocID="{BB2DD4DF-366E-417B-87C6-E592EA43FB79}" presName="FourNodes_1_text" presStyleCnt="0">
        <dgm:presLayoutVars>
          <dgm:bulletEnabled val="1"/>
        </dgm:presLayoutVars>
      </dgm:prSet>
      <dgm:spPr/>
      <dgm:t>
        <a:bodyPr/>
        <a:lstStyle/>
        <a:p>
          <a:endParaRPr lang="zh-CN" altLang="en-US"/>
        </a:p>
      </dgm:t>
    </dgm:pt>
    <dgm:pt modelId="{2C23B1D1-1576-46EC-991B-F090D5EB9875}" type="pres">
      <dgm:prSet presAssocID="{BB2DD4DF-366E-417B-87C6-E592EA43FB79}" presName="FourNodes_2_text" presStyleCnt="0">
        <dgm:presLayoutVars>
          <dgm:bulletEnabled val="1"/>
        </dgm:presLayoutVars>
      </dgm:prSet>
      <dgm:spPr/>
      <dgm:t>
        <a:bodyPr/>
        <a:lstStyle/>
        <a:p>
          <a:endParaRPr lang="zh-CN" altLang="en-US"/>
        </a:p>
      </dgm:t>
    </dgm:pt>
    <dgm:pt modelId="{3DB9CCC2-8BAD-44EC-9A5B-BBA9CD7E030B}" type="pres">
      <dgm:prSet presAssocID="{BB2DD4DF-366E-417B-87C6-E592EA43FB79}" presName="FourNodes_3_text" presStyleCnt="0">
        <dgm:presLayoutVars>
          <dgm:bulletEnabled val="1"/>
        </dgm:presLayoutVars>
      </dgm:prSet>
      <dgm:spPr/>
      <dgm:t>
        <a:bodyPr/>
        <a:lstStyle/>
        <a:p>
          <a:endParaRPr lang="zh-CN" altLang="en-US"/>
        </a:p>
      </dgm:t>
    </dgm:pt>
    <dgm:pt modelId="{BE4471B8-055C-4491-9B03-F77D57805F03}" type="pres">
      <dgm:prSet presAssocID="{BB2DD4DF-366E-417B-87C6-E592EA43FB79}" presName="FourNodes_4_text" presStyleCnt="0">
        <dgm:presLayoutVars>
          <dgm:bulletEnabled val="1"/>
        </dgm:presLayoutVars>
      </dgm:prSet>
      <dgm:spPr/>
      <dgm:t>
        <a:bodyPr/>
        <a:lstStyle/>
        <a:p>
          <a:endParaRPr lang="zh-CN" altLang="en-US"/>
        </a:p>
      </dgm:t>
    </dgm:pt>
  </dgm:ptLst>
  <dgm:cxnLst>
    <dgm:cxn modelId="{B3AFA936-8989-43B2-A766-2405F0DEA5A8}" srcId="{BB2DD4DF-366E-417B-87C6-E592EA43FB79}" destId="{B48978BF-47E0-4B9A-82C9-B0074CE24C1E}" srcOrd="0" destOrd="0" parTransId="{EEE0502F-EB56-4D72-984C-DC0D36522A62}" sibTransId="{115F498E-7D43-4048-BCA8-B030AF8F5C09}"/>
    <dgm:cxn modelId="{2BF8BE4B-EB13-40BE-AB15-CCD8783F8149}" srcId="{BB2DD4DF-366E-417B-87C6-E592EA43FB79}" destId="{7549AA8B-9599-47CB-8559-E973FEF37919}" srcOrd="1" destOrd="0" parTransId="{143D2B7D-0CEC-41F9-AA9A-9DD967A28261}" sibTransId="{E84DD039-D1F7-4C8F-9904-AF930B770D3A}"/>
    <dgm:cxn modelId="{AE8DE2DE-A91A-4489-A599-A2DB613C9FD0}" srcId="{BB2DD4DF-366E-417B-87C6-E592EA43FB79}" destId="{9266DD0C-EC0B-4983-8A41-D67BA0EB350D}" srcOrd="2" destOrd="0" parTransId="{6B9E1E39-853E-44A0-B43B-41A19E0D1DFD}" sibTransId="{2A99E144-5B51-45C6-9778-9CA51FAFD309}"/>
    <dgm:cxn modelId="{B5E72DC3-EAA4-4E79-886D-E27553A2C4E5}" srcId="{BB2DD4DF-366E-417B-87C6-E592EA43FB79}" destId="{3F489608-1E57-4FDF-9977-697FC1530EF8}" srcOrd="3" destOrd="0" parTransId="{5BF38EDF-460A-4CE8-93CE-00B9EC52DC24}" sibTransId="{92859B18-4739-4D81-9D4B-DEBC427E0539}"/>
    <dgm:cxn modelId="{6B1A9076-0FCD-44E2-B6DA-65C2C41A725A}" type="presOf" srcId="{BB2DD4DF-366E-417B-87C6-E592EA43FB79}" destId="{2A1D0454-9618-49DA-B718-43C5E9F7AE70}" srcOrd="0" destOrd="0" presId="urn:microsoft.com/office/officeart/2005/8/layout/vProcess5"/>
    <dgm:cxn modelId="{E6F5B1CF-E23D-4AD2-A3F0-31D243299D57}" type="presParOf" srcId="{2A1D0454-9618-49DA-B718-43C5E9F7AE70}" destId="{19057DB9-067A-499B-9817-93EBDF58BE4A}" srcOrd="0" destOrd="0" presId="urn:microsoft.com/office/officeart/2005/8/layout/vProcess5"/>
    <dgm:cxn modelId="{069193D7-910B-4B92-B108-871A84A49FC0}" type="presParOf" srcId="{2A1D0454-9618-49DA-B718-43C5E9F7AE70}" destId="{62A7EC71-9852-4EDF-8461-E78349DF7613}" srcOrd="1" destOrd="0" presId="urn:microsoft.com/office/officeart/2005/8/layout/vProcess5"/>
    <dgm:cxn modelId="{9B7F7A49-41C8-4C9B-98E2-F1BDA4746CF7}" type="presOf" srcId="{B48978BF-47E0-4B9A-82C9-B0074CE24C1E}" destId="{62A7EC71-9852-4EDF-8461-E78349DF7613}" srcOrd="0" destOrd="0" presId="urn:microsoft.com/office/officeart/2005/8/layout/vProcess5"/>
    <dgm:cxn modelId="{4A37BBE8-48D0-45DD-AD5B-7B6DBC1346F8}" type="presParOf" srcId="{2A1D0454-9618-49DA-B718-43C5E9F7AE70}" destId="{90238298-E1D1-4161-97C8-EE5FDC08464F}" srcOrd="2" destOrd="0" presId="urn:microsoft.com/office/officeart/2005/8/layout/vProcess5"/>
    <dgm:cxn modelId="{8C80D3C5-77B3-4617-8095-E1158BD16718}" type="presOf" srcId="{7549AA8B-9599-47CB-8559-E973FEF37919}" destId="{90238298-E1D1-4161-97C8-EE5FDC08464F}" srcOrd="0" destOrd="0" presId="urn:microsoft.com/office/officeart/2005/8/layout/vProcess5"/>
    <dgm:cxn modelId="{488B26EA-01FE-4778-8AA3-12766147A790}" type="presParOf" srcId="{2A1D0454-9618-49DA-B718-43C5E9F7AE70}" destId="{EAE3FB78-E0DE-4953-A238-FB7B491645FC}" srcOrd="3" destOrd="0" presId="urn:microsoft.com/office/officeart/2005/8/layout/vProcess5"/>
    <dgm:cxn modelId="{BE4239BB-0D07-43D6-B969-1F2B657727C6}" type="presOf" srcId="{9266DD0C-EC0B-4983-8A41-D67BA0EB350D}" destId="{EAE3FB78-E0DE-4953-A238-FB7B491645FC}" srcOrd="0" destOrd="0" presId="urn:microsoft.com/office/officeart/2005/8/layout/vProcess5"/>
    <dgm:cxn modelId="{F36D76A8-7524-4C1D-9B58-EFE372CF2FCE}" type="presParOf" srcId="{2A1D0454-9618-49DA-B718-43C5E9F7AE70}" destId="{BBD4B6B6-8F59-4972-AFCF-2050E310794E}" srcOrd="4" destOrd="0" presId="urn:microsoft.com/office/officeart/2005/8/layout/vProcess5"/>
    <dgm:cxn modelId="{656ABC80-40CE-469D-AC8D-23055F6E6334}" type="presOf" srcId="{3F489608-1E57-4FDF-9977-697FC1530EF8}" destId="{BBD4B6B6-8F59-4972-AFCF-2050E310794E}" srcOrd="0" destOrd="0" presId="urn:microsoft.com/office/officeart/2005/8/layout/vProcess5"/>
    <dgm:cxn modelId="{EF62A0D2-CFD0-4AC8-B612-77E5358FAB29}" type="presParOf" srcId="{2A1D0454-9618-49DA-B718-43C5E9F7AE70}" destId="{717ECDB9-BFA2-414C-BA3A-01CEA3CE84F0}" srcOrd="5" destOrd="0" presId="urn:microsoft.com/office/officeart/2005/8/layout/vProcess5"/>
    <dgm:cxn modelId="{2C2CF116-4B6E-4492-ACBB-9842E86A6BEA}" type="presOf" srcId="{115F498E-7D43-4048-BCA8-B030AF8F5C09}" destId="{717ECDB9-BFA2-414C-BA3A-01CEA3CE84F0}" srcOrd="0" destOrd="0" presId="urn:microsoft.com/office/officeart/2005/8/layout/vProcess5"/>
    <dgm:cxn modelId="{25228561-18E9-4E67-BCC1-60DB6E886CF1}" type="presParOf" srcId="{2A1D0454-9618-49DA-B718-43C5E9F7AE70}" destId="{C8267355-3D4D-4E6F-9CCF-6B0192EBF91A}" srcOrd="6" destOrd="0" presId="urn:microsoft.com/office/officeart/2005/8/layout/vProcess5"/>
    <dgm:cxn modelId="{AC0A1087-9845-4EAC-974F-7D63D4882026}" type="presOf" srcId="{E84DD039-D1F7-4C8F-9904-AF930B770D3A}" destId="{C8267355-3D4D-4E6F-9CCF-6B0192EBF91A}" srcOrd="0" destOrd="0" presId="urn:microsoft.com/office/officeart/2005/8/layout/vProcess5"/>
    <dgm:cxn modelId="{7E4BC2E6-BAE5-4E1D-88F5-3CCB1BA73053}" type="presParOf" srcId="{2A1D0454-9618-49DA-B718-43C5E9F7AE70}" destId="{3C68B7E1-4EE9-49F6-9158-1BF9A8439EA4}" srcOrd="7" destOrd="0" presId="urn:microsoft.com/office/officeart/2005/8/layout/vProcess5"/>
    <dgm:cxn modelId="{FE02DB0E-DDAB-4120-99F5-7F3D070BADCD}" type="presOf" srcId="{2A99E144-5B51-45C6-9778-9CA51FAFD309}" destId="{3C68B7E1-4EE9-49F6-9158-1BF9A8439EA4}" srcOrd="0" destOrd="0" presId="urn:microsoft.com/office/officeart/2005/8/layout/vProcess5"/>
    <dgm:cxn modelId="{EEFCF412-B77E-4821-81B3-418C696062A8}" type="presParOf" srcId="{2A1D0454-9618-49DA-B718-43C5E9F7AE70}" destId="{AD6F3247-36A0-4D34-AA56-6C9C685D9487}" srcOrd="8" destOrd="0" presId="urn:microsoft.com/office/officeart/2005/8/layout/vProcess5"/>
    <dgm:cxn modelId="{D158B53E-9B74-44FA-AF70-D7BF99F67FFA}" type="presOf" srcId="{B48978BF-47E0-4B9A-82C9-B0074CE24C1E}" destId="{AD6F3247-36A0-4D34-AA56-6C9C685D9487}" srcOrd="1" destOrd="0" presId="urn:microsoft.com/office/officeart/2005/8/layout/vProcess5"/>
    <dgm:cxn modelId="{A1C9306A-76BF-499D-832B-AC02F0492C99}" type="presParOf" srcId="{2A1D0454-9618-49DA-B718-43C5E9F7AE70}" destId="{2C23B1D1-1576-46EC-991B-F090D5EB9875}" srcOrd="9" destOrd="0" presId="urn:microsoft.com/office/officeart/2005/8/layout/vProcess5"/>
    <dgm:cxn modelId="{C463CBF2-B139-4C56-830A-5F7C5A355B59}" type="presOf" srcId="{7549AA8B-9599-47CB-8559-E973FEF37919}" destId="{2C23B1D1-1576-46EC-991B-F090D5EB9875}" srcOrd="1" destOrd="0" presId="urn:microsoft.com/office/officeart/2005/8/layout/vProcess5"/>
    <dgm:cxn modelId="{894D8B04-DC24-402F-A069-F299D5EC00D1}" type="presParOf" srcId="{2A1D0454-9618-49DA-B718-43C5E9F7AE70}" destId="{3DB9CCC2-8BAD-44EC-9A5B-BBA9CD7E030B}" srcOrd="10" destOrd="0" presId="urn:microsoft.com/office/officeart/2005/8/layout/vProcess5"/>
    <dgm:cxn modelId="{71DA63FB-2B5E-4C0D-B966-B662B71DACD9}" type="presOf" srcId="{9266DD0C-EC0B-4983-8A41-D67BA0EB350D}" destId="{3DB9CCC2-8BAD-44EC-9A5B-BBA9CD7E030B}" srcOrd="1" destOrd="0" presId="urn:microsoft.com/office/officeart/2005/8/layout/vProcess5"/>
    <dgm:cxn modelId="{BEF86FEF-4628-4B60-BA4F-7B0962AF88C1}" type="presParOf" srcId="{2A1D0454-9618-49DA-B718-43C5E9F7AE70}" destId="{BE4471B8-055C-4491-9B03-F77D57805F03}" srcOrd="11" destOrd="0" presId="urn:microsoft.com/office/officeart/2005/8/layout/vProcess5"/>
    <dgm:cxn modelId="{9FAC2868-E905-4BB6-9131-5B42216688AE}" type="presOf" srcId="{3F489608-1E57-4FDF-9977-697FC1530EF8}" destId="{BE4471B8-055C-4491-9B03-F77D57805F03}" srcOrd="1" destOrd="0" presId="urn:microsoft.com/office/officeart/2005/8/layout/vProcess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659370" cy="3444875"/>
        <a:chOff x="0" y="0"/>
        <a:chExt cx="7659370" cy="3444875"/>
      </a:xfrm>
    </dsp:grpSpPr>
    <dsp:sp modelId="{62A7EC71-9852-4EDF-8461-E78349DF7613}">
      <dsp:nvSpPr>
        <dsp:cNvPr id="3" name="圆角矩形 2"/>
        <dsp:cNvSpPr/>
      </dsp:nvSpPr>
      <dsp:spPr bwMode="white">
        <a:xfrm>
          <a:off x="0" y="0"/>
          <a:ext cx="6127496" cy="757873"/>
        </a:xfrm>
        <a:prstGeom prst="roundRect">
          <a:avLst>
            <a:gd name="adj" fmla="val 10000"/>
          </a:avLst>
        </a:prstGeom>
      </dsp:spPr>
      <dsp:style>
        <a:lnRef idx="2">
          <a:schemeClr val="accent4">
            <a:shade val="80000"/>
          </a:schemeClr>
        </a:lnRef>
        <a:fillRef idx="1">
          <a:schemeClr val="lt1"/>
        </a:fillRef>
        <a:effectRef idx="0">
          <a:scrgbClr r="0" g="0" b="0"/>
        </a:effectRef>
        <a:fontRef idx="minor">
          <a:schemeClr val="lt1"/>
        </a:fontRef>
      </dsp:style>
      <dsp:txBody>
        <a:bodyPr vert="horz" wrap="square" lIns="91439" tIns="91439" rIns="91439" bIns="91439"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gn="ctr">
            <a:lnSpc>
              <a:spcPct val="100000"/>
            </a:lnSpc>
            <a:spcBef>
              <a:spcPct val="0"/>
            </a:spcBef>
            <a:spcAft>
              <a:spcPct val="35000"/>
            </a:spcAft>
          </a:pPr>
          <a:r>
            <a:rPr lang="zh-CN" altLang="en-US" sz="2400" dirty="0">
              <a:solidFill>
                <a:schemeClr val="dk1"/>
              </a:solidFill>
            </a:rPr>
            <a:t>预备账页，装置成册（订本、活页）</a:t>
          </a:r>
          <a:endParaRPr lang="zh-CN" altLang="en-US" sz="2400" dirty="0">
            <a:solidFill>
              <a:schemeClr val="dk1"/>
            </a:solidFill>
          </a:endParaRPr>
        </a:p>
      </dsp:txBody>
      <dsp:txXfrm>
        <a:off x="0" y="0"/>
        <a:ext cx="6127496" cy="757873"/>
      </dsp:txXfrm>
    </dsp:sp>
    <dsp:sp modelId="{90238298-E1D1-4161-97C8-EE5FDC08464F}">
      <dsp:nvSpPr>
        <dsp:cNvPr id="4" name="圆角矩形 3"/>
        <dsp:cNvSpPr/>
      </dsp:nvSpPr>
      <dsp:spPr bwMode="white">
        <a:xfrm>
          <a:off x="513178" y="895668"/>
          <a:ext cx="6127496" cy="757873"/>
        </a:xfrm>
        <a:prstGeom prst="roundRect">
          <a:avLst>
            <a:gd name="adj" fmla="val 10000"/>
          </a:avLst>
        </a:prstGeom>
      </dsp:spPr>
      <dsp:style>
        <a:lnRef idx="2">
          <a:schemeClr val="accent4">
            <a:shade val="80000"/>
          </a:schemeClr>
        </a:lnRef>
        <a:fillRef idx="1">
          <a:schemeClr val="lt1"/>
        </a:fillRef>
        <a:effectRef idx="0">
          <a:scrgbClr r="0" g="0" b="0"/>
        </a:effectRef>
        <a:fontRef idx="minor">
          <a:schemeClr val="lt1"/>
        </a:fontRef>
      </dsp:style>
      <dsp:txBody>
        <a:bodyPr vert="horz" wrap="square" lIns="91439" tIns="91439" rIns="91439" bIns="91439"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gn="ctr">
            <a:lnSpc>
              <a:spcPct val="100000"/>
            </a:lnSpc>
            <a:spcBef>
              <a:spcPct val="0"/>
            </a:spcBef>
            <a:spcAft>
              <a:spcPct val="35000"/>
            </a:spcAft>
          </a:pPr>
          <a:r>
            <a:rPr lang="zh-CN" altLang="en-US" sz="2400" dirty="0">
              <a:solidFill>
                <a:schemeClr val="dk1"/>
              </a:solidFill>
            </a:rPr>
            <a:t>填写账簿启用表</a:t>
          </a:r>
          <a:endParaRPr sz="2400">
            <a:solidFill>
              <a:schemeClr val="dk1"/>
            </a:solidFill>
          </a:endParaRPr>
        </a:p>
      </dsp:txBody>
      <dsp:txXfrm>
        <a:off x="513178" y="895668"/>
        <a:ext cx="6127496" cy="757873"/>
      </dsp:txXfrm>
    </dsp:sp>
    <dsp:sp modelId="{EAE3FB78-E0DE-4953-A238-FB7B491645FC}">
      <dsp:nvSpPr>
        <dsp:cNvPr id="5" name="圆角矩形 4"/>
        <dsp:cNvSpPr/>
      </dsp:nvSpPr>
      <dsp:spPr bwMode="white">
        <a:xfrm>
          <a:off x="1018696" y="1791335"/>
          <a:ext cx="6127496" cy="757873"/>
        </a:xfrm>
        <a:prstGeom prst="roundRect">
          <a:avLst>
            <a:gd name="adj" fmla="val 10000"/>
          </a:avLst>
        </a:prstGeom>
      </dsp:spPr>
      <dsp:style>
        <a:lnRef idx="2">
          <a:schemeClr val="accent4">
            <a:shade val="80000"/>
          </a:schemeClr>
        </a:lnRef>
        <a:fillRef idx="1">
          <a:schemeClr val="lt1"/>
        </a:fillRef>
        <a:effectRef idx="0">
          <a:scrgbClr r="0" g="0" b="0"/>
        </a:effectRef>
        <a:fontRef idx="minor">
          <a:schemeClr val="lt1"/>
        </a:fontRef>
      </dsp:style>
      <dsp:txBody>
        <a:bodyPr vert="horz" wrap="square" lIns="91439" tIns="91439" rIns="91439" bIns="91439"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gn="ctr">
            <a:lnSpc>
              <a:spcPct val="100000"/>
            </a:lnSpc>
            <a:spcBef>
              <a:spcPct val="0"/>
            </a:spcBef>
            <a:spcAft>
              <a:spcPct val="35000"/>
            </a:spcAft>
          </a:pPr>
          <a:r>
            <a:rPr lang="zh-CN" altLang="en-US" sz="2400" dirty="0">
              <a:solidFill>
                <a:schemeClr val="dk1"/>
              </a:solidFill>
            </a:rPr>
            <a:t>设</a:t>
          </a:r>
          <a:r>
            <a:rPr lang="zh-CN" altLang="en-US" sz="2400" dirty="0">
              <a:solidFill>
                <a:schemeClr val="dk1"/>
              </a:solidFill>
            </a:rPr>
            <a:t>立账户（总账、日记账、明细账）并登记期初余额</a:t>
          </a:r>
          <a:endParaRPr lang="zh-CN" altLang="en-US" sz="2400" dirty="0">
            <a:solidFill>
              <a:schemeClr val="dk1"/>
            </a:solidFill>
          </a:endParaRPr>
        </a:p>
      </dsp:txBody>
      <dsp:txXfrm>
        <a:off x="1018696" y="1791335"/>
        <a:ext cx="6127496" cy="757873"/>
      </dsp:txXfrm>
    </dsp:sp>
    <dsp:sp modelId="{BBD4B6B6-8F59-4972-AFCF-2050E310794E}">
      <dsp:nvSpPr>
        <dsp:cNvPr id="6" name="圆角矩形 5"/>
        <dsp:cNvSpPr/>
      </dsp:nvSpPr>
      <dsp:spPr bwMode="white">
        <a:xfrm>
          <a:off x="1531874" y="2687003"/>
          <a:ext cx="6127496" cy="757873"/>
        </a:xfrm>
        <a:prstGeom prst="roundRect">
          <a:avLst>
            <a:gd name="adj" fmla="val 10000"/>
          </a:avLst>
        </a:prstGeom>
      </dsp:spPr>
      <dsp:style>
        <a:lnRef idx="2">
          <a:schemeClr val="accent4">
            <a:shade val="80000"/>
          </a:schemeClr>
        </a:lnRef>
        <a:fillRef idx="1">
          <a:schemeClr val="lt1"/>
        </a:fillRef>
        <a:effectRef idx="0">
          <a:scrgbClr r="0" g="0" b="0"/>
        </a:effectRef>
        <a:fontRef idx="minor">
          <a:schemeClr val="lt1"/>
        </a:fontRef>
      </dsp:style>
      <dsp:txBody>
        <a:bodyPr vert="horz" wrap="square" lIns="91439" tIns="91439" rIns="91439" bIns="91439"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gn="ctr">
            <a:lnSpc>
              <a:spcPct val="100000"/>
            </a:lnSpc>
            <a:spcBef>
              <a:spcPct val="0"/>
            </a:spcBef>
            <a:spcAft>
              <a:spcPct val="35000"/>
            </a:spcAft>
          </a:pPr>
          <a:r>
            <a:rPr lang="zh-CN" altLang="en-US" sz="2400" dirty="0">
              <a:solidFill>
                <a:schemeClr val="dk1"/>
              </a:solidFill>
            </a:rPr>
            <a:t>顺序编码</a:t>
          </a:r>
          <a:endParaRPr sz="2400">
            <a:solidFill>
              <a:schemeClr val="dk1"/>
            </a:solidFill>
          </a:endParaRPr>
        </a:p>
      </dsp:txBody>
      <dsp:txXfrm>
        <a:off x="1531874" y="2687003"/>
        <a:ext cx="6127496" cy="757873"/>
      </dsp:txXfrm>
    </dsp:sp>
    <dsp:sp modelId="{717ECDB9-BFA2-414C-BA3A-01CEA3CE84F0}">
      <dsp:nvSpPr>
        <dsp:cNvPr id="7" name="下箭头 6"/>
        <dsp:cNvSpPr/>
      </dsp:nvSpPr>
      <dsp:spPr bwMode="white">
        <a:xfrm>
          <a:off x="5634879" y="580461"/>
          <a:ext cx="492617" cy="492617"/>
        </a:xfrm>
        <a:prstGeom prst="downArrow">
          <a:avLst>
            <a:gd name="adj1" fmla="val 55000"/>
            <a:gd name="adj2" fmla="val 45000"/>
          </a:avLst>
        </a:prstGeom>
      </dsp:spPr>
      <dsp:style>
        <a:lnRef idx="2">
          <a:schemeClr val="accent4">
            <a:alpha val="90000"/>
          </a:schemeClr>
        </a:lnRef>
        <a:fillRef idx="1">
          <a:schemeClr val="lt1">
            <a:alpha val="90000"/>
            <a:tint val="40000"/>
          </a:schemeClr>
        </a:fillRef>
        <a:effectRef idx="0">
          <a:scrgbClr r="0" g="0" b="0"/>
        </a:effectRef>
        <a:fontRef idx="minor"/>
      </dsp:style>
      <dsp:txBody>
        <a:bodyPr lIns="25400" tIns="25400" rIns="25400" bIns="25400" anchor="ctr"/>
        <a:lstStyle>
          <a:lvl1pPr algn="ctr">
            <a:defRPr sz="20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endParaRPr lang="zh-CN" altLang="en-US">
            <a:solidFill>
              <a:schemeClr val="dk1"/>
            </a:solidFill>
          </a:endParaRPr>
        </a:p>
      </dsp:txBody>
      <dsp:txXfrm>
        <a:off x="5634879" y="580461"/>
        <a:ext cx="492617" cy="492617"/>
      </dsp:txXfrm>
    </dsp:sp>
    <dsp:sp modelId="{C8267355-3D4D-4E6F-9CCF-6B0192EBF91A}">
      <dsp:nvSpPr>
        <dsp:cNvPr id="8" name="下箭头 7"/>
        <dsp:cNvSpPr/>
      </dsp:nvSpPr>
      <dsp:spPr bwMode="white">
        <a:xfrm>
          <a:off x="6148057" y="1476129"/>
          <a:ext cx="492617" cy="492617"/>
        </a:xfrm>
        <a:prstGeom prst="downArrow">
          <a:avLst>
            <a:gd name="adj1" fmla="val 55000"/>
            <a:gd name="adj2" fmla="val 45000"/>
          </a:avLst>
        </a:prstGeom>
      </dsp:spPr>
      <dsp:style>
        <a:lnRef idx="2">
          <a:schemeClr val="accent4">
            <a:alpha val="90000"/>
          </a:schemeClr>
        </a:lnRef>
        <a:fillRef idx="1">
          <a:schemeClr val="lt1">
            <a:alpha val="90000"/>
            <a:tint val="40000"/>
          </a:schemeClr>
        </a:fillRef>
        <a:effectRef idx="0">
          <a:scrgbClr r="0" g="0" b="0"/>
        </a:effectRef>
        <a:fontRef idx="minor"/>
      </dsp:style>
      <dsp:txBody>
        <a:bodyPr lIns="25400" tIns="25400" rIns="25400" bIns="25400" anchor="ctr"/>
        <a:lstStyle>
          <a:lvl1pPr algn="ctr">
            <a:defRPr sz="20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endParaRPr lang="zh-CN" altLang="en-US">
            <a:solidFill>
              <a:schemeClr val="dk1"/>
            </a:solidFill>
          </a:endParaRPr>
        </a:p>
      </dsp:txBody>
      <dsp:txXfrm>
        <a:off x="6148057" y="1476129"/>
        <a:ext cx="492617" cy="492617"/>
      </dsp:txXfrm>
    </dsp:sp>
    <dsp:sp modelId="{3C68B7E1-4EE9-49F6-9158-1BF9A8439EA4}">
      <dsp:nvSpPr>
        <dsp:cNvPr id="9" name="下箭头 8"/>
        <dsp:cNvSpPr/>
      </dsp:nvSpPr>
      <dsp:spPr bwMode="white">
        <a:xfrm>
          <a:off x="6653575" y="2371796"/>
          <a:ext cx="492617" cy="492617"/>
        </a:xfrm>
        <a:prstGeom prst="downArrow">
          <a:avLst>
            <a:gd name="adj1" fmla="val 55000"/>
            <a:gd name="adj2" fmla="val 45000"/>
          </a:avLst>
        </a:prstGeom>
      </dsp:spPr>
      <dsp:style>
        <a:lnRef idx="2">
          <a:schemeClr val="accent4">
            <a:alpha val="90000"/>
          </a:schemeClr>
        </a:lnRef>
        <a:fillRef idx="1">
          <a:schemeClr val="lt1">
            <a:alpha val="90000"/>
            <a:tint val="40000"/>
          </a:schemeClr>
        </a:fillRef>
        <a:effectRef idx="0">
          <a:scrgbClr r="0" g="0" b="0"/>
        </a:effectRef>
        <a:fontRef idx="minor"/>
      </dsp:style>
      <dsp:txBody>
        <a:bodyPr lIns="25400" tIns="25400" rIns="25400" bIns="25400" anchor="ctr"/>
        <a:lstStyle>
          <a:lvl1pPr algn="ctr">
            <a:defRPr sz="20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endParaRPr lang="zh-CN" altLang="en-US">
            <a:solidFill>
              <a:schemeClr val="dk1"/>
            </a:solidFill>
          </a:endParaRPr>
        </a:p>
      </dsp:txBody>
      <dsp:txXfrm>
        <a:off x="6653575" y="2371796"/>
        <a:ext cx="492617" cy="492617"/>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8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94.emf"/></Relationships>
</file>

<file path=ppt/ink/ink1.xml><?xml version="1.0" encoding="utf-8"?>
<inkml:ink xmlns:inkml="http://www.w3.org/2003/InkML">
  <inkml:definitions>
    <inkml:context xml:id="ctx0">
      <inkml:inkSource xml:id="inkSrc0">
        <inkml:traceFormat>
          <inkml:channel name="X" type="integer" units="cm"/>
          <inkml:channel name="Y" type="integer" units="cm"/>
        </inkml:traceFormat>
        <inkml:channelProperties>
          <inkml:channelProperty channel="X" name="resolution" value="28.34646" units="1/cm"/>
          <inkml:channelProperty channel="Y" name="resolution" value="28.34646" units="1/cm"/>
        </inkml:channelProperties>
      </inkml:inkSource>
      <inkml:timestamp xml:id="ts0" timeString="2022-05-04T08:00:26"/>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Property name="color" value="#000000"/>
    </inkml:brush>
  </inkml:definitions>
  <inkml:trace contextRef="#ctx0" brushRef="#br0">22622 6796,'25'0,"-1"0,1 0,0 0,0 0,0 0,-25-24,25 24,24 0,-24 0,25 0,-26 0</inkml:trace>
  <inkml:trace contextRef="#ctx0" brushRef="#br0">22225 6796,'25'0,"24"0,-24 0,25 0,-25 0,24 0,-24-24,25 24,-26 0,26-25,-25 25,24 0,-49-25,25 25,25 0,-25-25,24 25,-24 0,25 0,-25 0,-1 25,1-25,0 0,0 0,0 0,-1 0,1 0,0 0,0 0,0 0,-1 0,1 0,25 0,-1 0,-24 0,0 0,0 0,0 0,-1 0,1 0,0 0,0 0,0 0,-1 0,1 0,0 0,0 0,0 0,-1 0,1 0,25 0,-25 0,24 25,1-25,0 0,-1 0,1 0,-1 0,1 0,0 0,-26 0,1 0,0 0,0 0,24 0,-24 0,0 0,25 0,-26 0,26 0,-25 0,24 0,-24 0,25 0,-25 0,24 0,-24 0,0 0,0 0,-1 0</inkml:trace>
  <inkml:trace contextRef="#ctx0" brushRef="#br1">22423 6052,'0'25,"0"0,0 0,0 0,0-1,-24 26,24-25,-25 24,0-24,0 0,50-25,0 0,24 0,-49 25,0 0,0-1,0 26,0-25,-24-25,-1 0,0 0,0 0,0 0</inkml:trace>
  <inkml:trace contextRef="#ctx0" brushRef="#br1">22473 6226,'25'0,"0"0,-1 0,1 0</inkml:trace>
  <inkml:trace contextRef="#ctx0" brushRef="#br1">22994 6003,'-25'0,"25"25,-25-1,1-24,24 25,0 0,-25-25,25 25,0 0,0-1,-25-24,0 25,25 0,0 0,-25 0,25-1,0 1,0 0,0 0,-24-25,24 25,0 24,0-24,0 0,24-25,1 0,0 0,0 0,0 0,-1 0,1 0,0-25,-25 0,0 0,0 1,0-1,-25 25,0 0,1-25,-1 0,0 25</inkml:trace>
  <inkml:trace contextRef="#ctx0" brushRef="#br1">23217 6201,'0'25,"0"25,0-26,0 1,0 0,0 0,25-25,0 0,-25 25,25-25,-25 24,49 1,-24-25,25 0,-50-25,24 1,-24-1,0 0,0 0,0 0,-24 25,-1 0,0 0,0 0,25-24,-25-1,1 25,-1 0</inkml:trace>
  <inkml:trace contextRef="#ctx0" brushRef="#br1">23713 6226,'-25'25,"25"0,0-1,0 1,0 0,0 0,25 0,0-25,0 0,0 0,-1-25,-24 0,25 25,-25-25,0 0,0 1,0-1,-49 25,24 0,0 0</inkml:trace>
  <inkml:trace contextRef="#ctx0" brushRef="#br1">24135 6251,'-25'0,"0"0,25 49,0-24,0 0,0 0,0 0,0-1,0 1,0 0,50-25,-25 0,0-25,-1 25,1 0,0 0,0-25,-25 1,0-1,0 0,0 0,0 0,0-24,-50 49,50-25,-25 25</inkml:trace>
  <inkml:trace contextRef="#ctx0" brushRef="#br1">24557 6251,'-25'0,"0"0,25 25,0 24,0-24,0 25,0-26,25-24,0 0,-1 0,1 0,0 0,0-24,-25-1,25 0,-25 0,0 0,0 1,24 24,-24-25,0 0,-24 0,-1 25,0 0,0 0,0-25</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buFontTx/>
              <a:buNone/>
              <a:defRPr sz="1200">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3075"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buFont typeface="Arial" panose="020B0604020202020204" pitchFamily="34" charset="0"/>
              <a:buNone/>
              <a:defRPr sz="1200">
                <a:latin typeface="Arial" panose="020B0604020202020204" pitchFamily="34" charset="0"/>
                <a:ea typeface="黑体" panose="02010609060101010101" pitchFamily="49"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en-US" sz="1200" b="0" i="0" u="none" strike="noStrike" kern="1200" cap="none" spc="0" normalizeH="0" baseline="0" noProof="0">
              <a:ln>
                <a:noFill/>
              </a:ln>
              <a:solidFill>
                <a:schemeClr val="tx1"/>
              </a:solidFill>
              <a:effectLst/>
              <a:uLnTx/>
              <a:uFillTx/>
              <a:latin typeface="Arial" panose="020B0604020202020204" pitchFamily="34" charset="0"/>
              <a:ea typeface="黑体" panose="02010609060101010101" pitchFamily="49" charset="-122"/>
              <a:cs typeface="+mn-cs"/>
            </a:endParaRPr>
          </a:p>
        </p:txBody>
      </p:sp>
      <p:sp>
        <p:nvSpPr>
          <p:cNvPr id="9220" name="Rectangle 4"/>
          <p:cNvSpPr>
            <a:spLocks noGrp="1" noRot="1" noChangeAspect="1"/>
          </p:cNvSpPr>
          <p:nvPr>
            <p:ph type="sldImg"/>
          </p:nvPr>
        </p:nvSpPr>
        <p:spPr>
          <a:xfrm>
            <a:off x="1143000" y="685800"/>
            <a:ext cx="4572000" cy="3429000"/>
          </a:xfrm>
          <a:prstGeom prst="rect">
            <a:avLst/>
          </a:prstGeom>
          <a:noFill/>
          <a:ln w="9525">
            <a:noFill/>
          </a:ln>
        </p:spPr>
      </p:sp>
      <p:sp>
        <p:nvSpPr>
          <p:cNvPr id="3077" name="Rectangle 5"/>
          <p:cNvSpPr>
            <a:spLocks noGrp="1" noRot="1" noChangeArrowheads="1"/>
          </p:cNvSpPr>
          <p:nvPr>
            <p:ph type="body" sz="quarter" idx="3"/>
          </p:nvPr>
        </p:nvSpPr>
        <p:spPr bwMode="auto">
          <a:xfrm>
            <a:off x="685800" y="4343400"/>
            <a:ext cx="5486400" cy="4114800"/>
          </a:xfrm>
          <a:prstGeom prst="rect">
            <a:avLst/>
          </a:prstGeom>
          <a:noFill/>
          <a:ln w="9525" cmpd="sng">
            <a:noFill/>
            <a:miter lim="800000"/>
          </a:ln>
          <a:effectLst/>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黑体" panose="02010609060101010101" pitchFamily="49" charset="-122"/>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黑体" panose="02010609060101010101" pitchFamily="49"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黑体" panose="02010609060101010101" pitchFamily="49" charset="-122"/>
                <a:cs typeface="+mn-cs"/>
              </a:rPr>
              <a:t>第二级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黑体" panose="02010609060101010101" pitchFamily="49"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黑体" panose="02010609060101010101" pitchFamily="49" charset="-122"/>
                <a:cs typeface="+mn-cs"/>
              </a:rPr>
              <a:t>第三级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黑体" panose="02010609060101010101" pitchFamily="49"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黑体" panose="02010609060101010101" pitchFamily="49" charset="-122"/>
                <a:cs typeface="+mn-cs"/>
              </a:rPr>
              <a:t>第四级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黑体" panose="02010609060101010101" pitchFamily="49"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黑体" panose="02010609060101010101" pitchFamily="49" charset="-122"/>
                <a:cs typeface="+mn-cs"/>
              </a:rPr>
              <a:t>第五级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黑体" panose="02010609060101010101" pitchFamily="49" charset="-122"/>
              <a:cs typeface="+mn-cs"/>
            </a:endParaRPr>
          </a:p>
        </p:txBody>
      </p:sp>
      <p:sp>
        <p:nvSpPr>
          <p:cNvPr id="3078"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eaLnBrk="1" hangingPunct="1">
              <a:buFont typeface="Arial" panose="020B0604020202020204" pitchFamily="34" charset="0"/>
              <a:buNone/>
              <a:defRPr sz="1200">
                <a:latin typeface="Arial" panose="020B0604020202020204" pitchFamily="34" charset="0"/>
                <a:ea typeface="黑体" panose="02010609060101010101" pitchFamily="49"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en-US" sz="1200" b="0" i="0" u="none" strike="noStrike" kern="1200" cap="none" spc="0" normalizeH="0" baseline="0" noProof="0">
              <a:ln>
                <a:noFill/>
              </a:ln>
              <a:solidFill>
                <a:schemeClr val="tx1"/>
              </a:solidFill>
              <a:effectLst/>
              <a:uLnTx/>
              <a:uFillTx/>
              <a:latin typeface="Arial" panose="020B0604020202020204" pitchFamily="34" charset="0"/>
              <a:ea typeface="黑体" panose="02010609060101010101" pitchFamily="49" charset="-122"/>
              <a:cs typeface="+mn-cs"/>
            </a:endParaRPr>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p>
            <a:pPr lvl="0" algn="r" eaLnBrk="1" fontAlgn="base" hangingPunct="1">
              <a:buChar char="•"/>
            </a:pPr>
            <a:fld id="{9A0DB2DC-4C9A-4742-B13C-FB6460FD3503}" type="slidenum">
              <a:rPr lang="en-US" altLang="en-US" sz="1200" strike="noStrike" noProof="1" dirty="0">
                <a:latin typeface="Arial" panose="020B0604020202020204" pitchFamily="34" charset="0"/>
                <a:ea typeface="宋体" panose="02010600030101010101" pitchFamily="2" charset="-122"/>
                <a:cs typeface="+mn-ea"/>
              </a:rPr>
            </a:fld>
            <a:endParaRPr lang="en-US" altLang="en-US" sz="1200" strike="noStrike" noProof="1">
              <a:latin typeface="Arial" panose="020B0604020202020204" pitchFamily="34" charset="0"/>
              <a:ea typeface="宋体" panose="02010600030101010101" pitchFamily="2" charset="-122"/>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黑体" panose="02010609060101010101" pitchFamily="49"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黑体" panose="02010609060101010101" pitchFamily="49"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黑体" panose="02010609060101010101" pitchFamily="49"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黑体" panose="02010609060101010101" pitchFamily="49"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黑体" panose="02010609060101010101" pitchFamily="49"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1.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2.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3.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4.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7.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幻灯片图像占位符 1"/>
          <p:cNvSpPr>
            <a:spLocks noGrp="1" noRot="1" noChangeAspect="1" noTextEdit="1"/>
          </p:cNvSpPr>
          <p:nvPr>
            <p:ph type="sldImg"/>
          </p:nvPr>
        </p:nvSpPr>
        <p:spPr/>
      </p:sp>
      <p:sp>
        <p:nvSpPr>
          <p:cNvPr id="13314" name="备注占位符 2"/>
          <p:cNvSpPr>
            <a:spLocks noGrp="1"/>
          </p:cNvSpPr>
          <p:nvPr>
            <p:ph type="body"/>
          </p:nvPr>
        </p:nvSpPr>
        <p:spPr/>
        <p:txBody>
          <a:bodyPr wrap="square" lIns="91440" tIns="45720" rIns="91440" bIns="45720" anchor="ctr"/>
          <a:lstStyle/>
          <a:p>
            <a:pPr lvl="0" eaLnBrk="1" hangingPunct="1"/>
            <a:endParaRPr lang="zh-CN" altLang="en-US" dirty="0">
              <a:ea typeface="宋体" panose="02010600030101010101" pitchFamily="2" charset="-122"/>
            </a:endParaRPr>
          </a:p>
        </p:txBody>
      </p:sp>
      <p:sp>
        <p:nvSpPr>
          <p:cNvPr id="13315" name="灯片编号占位符 3"/>
          <p:cNvSpPr>
            <a:spLocks noGrp="1"/>
          </p:cNvSpPr>
          <p:nvPr/>
        </p:nvSpPr>
        <p:spPr>
          <a:xfrm>
            <a:off x="3884613" y="8685213"/>
            <a:ext cx="2971800" cy="457200"/>
          </a:xfrm>
          <a:prstGeom prst="rect">
            <a:avLst/>
          </a:prstGeom>
          <a:solidFill>
            <a:srgbClr val="FFFFFF"/>
          </a:solidFill>
          <a:ln w="9525">
            <a:noFill/>
          </a:ln>
        </p:spPr>
        <p:txBody>
          <a:bodyPr anchor="b"/>
          <a:lstStyle/>
          <a:p>
            <a:pPr lvl="0" indent="0" algn="r"/>
            <a:fld id="{9A0DB2DC-4C9A-4742-B13C-FB6460FD3503}" type="slidenum">
              <a:rPr lang="zh-CN" altLang="en-US" sz="1200" dirty="0">
                <a:latin typeface="Arial" panose="020B0604020202020204" pitchFamily="34" charset="0"/>
                <a:ea typeface="宋体" panose="02010600030101010101" pitchFamily="2" charset="-122"/>
              </a:rPr>
            </a:fld>
            <a:endParaRPr lang="zh-CN" altLang="en-US"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幻灯片图像占位符 1"/>
          <p:cNvSpPr>
            <a:spLocks noGrp="1" noRot="1" noChangeAspect="1" noTextEdit="1"/>
          </p:cNvSpPr>
          <p:nvPr>
            <p:ph type="sldImg"/>
          </p:nvPr>
        </p:nvSpPr>
        <p:spPr/>
      </p:sp>
      <p:sp>
        <p:nvSpPr>
          <p:cNvPr id="103426" name="备注占位符 2"/>
          <p:cNvSpPr>
            <a:spLocks noGrp="1"/>
          </p:cNvSpPr>
          <p:nvPr>
            <p:ph type="body"/>
          </p:nvPr>
        </p:nvSpPr>
        <p:spPr/>
        <p:txBody>
          <a:bodyPr wrap="square" lIns="91440" tIns="45720" rIns="91440" bIns="45720" anchor="ctr"/>
          <a:lstStyle/>
          <a:p>
            <a:pPr lvl="0" eaLnBrk="1" hangingPunct="1"/>
            <a:endParaRPr lang="zh-CN" altLang="en-US" dirty="0">
              <a:ea typeface="宋体" panose="02010600030101010101" pitchFamily="2" charset="-122"/>
            </a:endParaRPr>
          </a:p>
        </p:txBody>
      </p:sp>
      <p:sp>
        <p:nvSpPr>
          <p:cNvPr id="103427" name="灯片编号占位符 3"/>
          <p:cNvSpPr txBox="1">
            <a:spLocks noGrp="1"/>
          </p:cNvSpPr>
          <p:nvPr/>
        </p:nvSpPr>
        <p:spPr>
          <a:xfrm>
            <a:off x="3884613" y="8685213"/>
            <a:ext cx="2971800" cy="457200"/>
          </a:xfrm>
          <a:prstGeom prst="rect">
            <a:avLst/>
          </a:prstGeom>
          <a:solidFill>
            <a:srgbClr val="FFFFFF"/>
          </a:solidFill>
          <a:ln w="9525">
            <a:noFill/>
          </a:ln>
        </p:spPr>
        <p:txBody>
          <a:bodyPr anchor="b"/>
          <a:lstStyle/>
          <a:p>
            <a:pPr lvl="0" indent="0" algn="r"/>
            <a:fld id="{9A0DB2DC-4C9A-4742-B13C-FB6460FD3503}" type="slidenum">
              <a:rPr lang="zh-CN" altLang="en-US" sz="1200" dirty="0">
                <a:latin typeface="Arial" panose="020B0604020202020204" pitchFamily="34" charset="0"/>
                <a:ea typeface="宋体" panose="02010600030101010101" pitchFamily="2" charset="-122"/>
              </a:rPr>
            </a:fld>
            <a:endParaRPr lang="zh-CN" altLang="en-US"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幻灯片图像占位符 1"/>
          <p:cNvSpPr>
            <a:spLocks noGrp="1" noRot="1" noChangeAspect="1" noTextEdit="1"/>
          </p:cNvSpPr>
          <p:nvPr>
            <p:ph type="sldImg"/>
          </p:nvPr>
        </p:nvSpPr>
        <p:spPr/>
      </p:sp>
      <p:sp>
        <p:nvSpPr>
          <p:cNvPr id="103426" name="备注占位符 2"/>
          <p:cNvSpPr>
            <a:spLocks noGrp="1"/>
          </p:cNvSpPr>
          <p:nvPr>
            <p:ph type="body"/>
          </p:nvPr>
        </p:nvSpPr>
        <p:spPr/>
        <p:txBody>
          <a:bodyPr wrap="square" lIns="91440" tIns="45720" rIns="91440" bIns="45720" anchor="ctr"/>
          <a:lstStyle/>
          <a:p>
            <a:pPr lvl="0" eaLnBrk="1" hangingPunct="1"/>
            <a:endParaRPr lang="zh-CN" altLang="en-US" dirty="0">
              <a:ea typeface="宋体" panose="02010600030101010101" pitchFamily="2" charset="-122"/>
            </a:endParaRPr>
          </a:p>
        </p:txBody>
      </p:sp>
      <p:sp>
        <p:nvSpPr>
          <p:cNvPr id="103427" name="灯片编号占位符 3"/>
          <p:cNvSpPr txBox="1">
            <a:spLocks noGrp="1"/>
          </p:cNvSpPr>
          <p:nvPr/>
        </p:nvSpPr>
        <p:spPr>
          <a:xfrm>
            <a:off x="3884613" y="8685213"/>
            <a:ext cx="2971800" cy="457200"/>
          </a:xfrm>
          <a:prstGeom prst="rect">
            <a:avLst/>
          </a:prstGeom>
          <a:solidFill>
            <a:srgbClr val="FFFFFF"/>
          </a:solidFill>
          <a:ln w="9525">
            <a:noFill/>
          </a:ln>
        </p:spPr>
        <p:txBody>
          <a:bodyPr anchor="b"/>
          <a:lstStyle/>
          <a:p>
            <a:pPr lvl="0" indent="0" algn="r"/>
            <a:fld id="{9A0DB2DC-4C9A-4742-B13C-FB6460FD3503}" type="slidenum">
              <a:rPr lang="zh-CN" altLang="en-US" sz="1200" dirty="0">
                <a:latin typeface="Arial" panose="020B0604020202020204" pitchFamily="34" charset="0"/>
                <a:ea typeface="宋体" panose="02010600030101010101" pitchFamily="2" charset="-122"/>
              </a:rPr>
            </a:fld>
            <a:endParaRPr lang="zh-CN" altLang="en-US"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幻灯片图像占位符 1"/>
          <p:cNvSpPr>
            <a:spLocks noGrp="1" noRot="1" noChangeAspect="1" noTextEdit="1"/>
          </p:cNvSpPr>
          <p:nvPr>
            <p:ph type="sldImg"/>
          </p:nvPr>
        </p:nvSpPr>
        <p:spPr/>
      </p:sp>
      <p:sp>
        <p:nvSpPr>
          <p:cNvPr id="101378" name="备注占位符 2"/>
          <p:cNvSpPr>
            <a:spLocks noGrp="1"/>
          </p:cNvSpPr>
          <p:nvPr>
            <p:ph type="body"/>
          </p:nvPr>
        </p:nvSpPr>
        <p:spPr/>
        <p:txBody>
          <a:bodyPr wrap="square" lIns="91440" tIns="45720" rIns="91440" bIns="45720" anchor="ctr"/>
          <a:lstStyle/>
          <a:p>
            <a:pPr lvl="0" eaLnBrk="1" hangingPunct="1"/>
            <a:endParaRPr lang="zh-CN" altLang="en-US" dirty="0">
              <a:ea typeface="宋体" panose="02010600030101010101" pitchFamily="2" charset="-122"/>
            </a:endParaRPr>
          </a:p>
        </p:txBody>
      </p:sp>
      <p:sp>
        <p:nvSpPr>
          <p:cNvPr id="101379" name="灯片编号占位符 3"/>
          <p:cNvSpPr txBox="1">
            <a:spLocks noGrp="1"/>
          </p:cNvSpPr>
          <p:nvPr/>
        </p:nvSpPr>
        <p:spPr>
          <a:xfrm>
            <a:off x="3884613" y="8685213"/>
            <a:ext cx="2971800" cy="457200"/>
          </a:xfrm>
          <a:prstGeom prst="rect">
            <a:avLst/>
          </a:prstGeom>
          <a:solidFill>
            <a:srgbClr val="FFFFFF"/>
          </a:solidFill>
          <a:ln w="9525">
            <a:noFill/>
          </a:ln>
        </p:spPr>
        <p:txBody>
          <a:bodyPr anchor="b"/>
          <a:lstStyle/>
          <a:p>
            <a:pPr lvl="0" indent="0" algn="r"/>
            <a:fld id="{9A0DB2DC-4C9A-4742-B13C-FB6460FD3503}" type="slidenum">
              <a:rPr lang="zh-CN" altLang="en-US" sz="1200" dirty="0">
                <a:latin typeface="Arial" panose="020B0604020202020204" pitchFamily="34" charset="0"/>
                <a:ea typeface="宋体" panose="02010600030101010101" pitchFamily="2" charset="-122"/>
              </a:rPr>
            </a:fld>
            <a:endParaRPr lang="zh-CN" altLang="en-US"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幻灯片图像占位符 1"/>
          <p:cNvSpPr>
            <a:spLocks noGrp="1" noRot="1" noChangeAspect="1" noTextEdit="1"/>
          </p:cNvSpPr>
          <p:nvPr>
            <p:ph type="sldImg"/>
          </p:nvPr>
        </p:nvSpPr>
        <p:spPr/>
      </p:sp>
      <p:sp>
        <p:nvSpPr>
          <p:cNvPr id="101378" name="备注占位符 2"/>
          <p:cNvSpPr>
            <a:spLocks noGrp="1"/>
          </p:cNvSpPr>
          <p:nvPr>
            <p:ph type="body"/>
          </p:nvPr>
        </p:nvSpPr>
        <p:spPr/>
        <p:txBody>
          <a:bodyPr wrap="square" lIns="91440" tIns="45720" rIns="91440" bIns="45720" anchor="ctr"/>
          <a:lstStyle/>
          <a:p>
            <a:pPr lvl="0" eaLnBrk="1" hangingPunct="1"/>
            <a:endParaRPr lang="zh-CN" altLang="en-US" dirty="0">
              <a:ea typeface="宋体" panose="02010600030101010101" pitchFamily="2" charset="-122"/>
            </a:endParaRPr>
          </a:p>
        </p:txBody>
      </p:sp>
      <p:sp>
        <p:nvSpPr>
          <p:cNvPr id="101379" name="灯片编号占位符 3"/>
          <p:cNvSpPr txBox="1">
            <a:spLocks noGrp="1"/>
          </p:cNvSpPr>
          <p:nvPr/>
        </p:nvSpPr>
        <p:spPr>
          <a:xfrm>
            <a:off x="3884613" y="8685213"/>
            <a:ext cx="2971800" cy="457200"/>
          </a:xfrm>
          <a:prstGeom prst="rect">
            <a:avLst/>
          </a:prstGeom>
          <a:solidFill>
            <a:srgbClr val="FFFFFF"/>
          </a:solidFill>
          <a:ln w="9525">
            <a:noFill/>
          </a:ln>
        </p:spPr>
        <p:txBody>
          <a:bodyPr anchor="b"/>
          <a:lstStyle/>
          <a:p>
            <a:pPr lvl="0" indent="0" algn="r"/>
            <a:fld id="{9A0DB2DC-4C9A-4742-B13C-FB6460FD3503}" type="slidenum">
              <a:rPr lang="zh-CN" altLang="en-US" sz="1200" dirty="0">
                <a:latin typeface="Arial" panose="020B0604020202020204" pitchFamily="34" charset="0"/>
                <a:ea typeface="宋体" panose="02010600030101010101" pitchFamily="2" charset="-122"/>
              </a:rPr>
            </a:fld>
            <a:endParaRPr lang="zh-CN" altLang="en-US"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7" name="幻灯片图像占位符 1"/>
          <p:cNvSpPr>
            <a:spLocks noGrp="1" noRot="1" noChangeAspect="1" noTextEdit="1"/>
          </p:cNvSpPr>
          <p:nvPr>
            <p:ph type="sldImg"/>
          </p:nvPr>
        </p:nvSpPr>
        <p:spPr/>
      </p:sp>
      <p:sp>
        <p:nvSpPr>
          <p:cNvPr id="173058" name="备注占位符 2"/>
          <p:cNvSpPr>
            <a:spLocks noGrp="1"/>
          </p:cNvSpPr>
          <p:nvPr>
            <p:ph type="body"/>
          </p:nvPr>
        </p:nvSpPr>
        <p:spPr/>
        <p:txBody>
          <a:bodyPr wrap="square" lIns="91440" tIns="45720" rIns="91440" bIns="45720" anchor="ctr"/>
          <a:lstStyle/>
          <a:p>
            <a:pPr lvl="0" eaLnBrk="1" hangingPunct="1"/>
            <a:endParaRPr lang="zh-CN" altLang="en-US" dirty="0">
              <a:ea typeface="宋体" panose="02010600030101010101" pitchFamily="2" charset="-122"/>
            </a:endParaRPr>
          </a:p>
        </p:txBody>
      </p:sp>
      <p:sp>
        <p:nvSpPr>
          <p:cNvPr id="173059" name="灯片编号占位符 3"/>
          <p:cNvSpPr txBox="1">
            <a:spLocks noGrp="1"/>
          </p:cNvSpPr>
          <p:nvPr/>
        </p:nvSpPr>
        <p:spPr>
          <a:xfrm>
            <a:off x="3884613" y="8685213"/>
            <a:ext cx="2971800" cy="457200"/>
          </a:xfrm>
          <a:prstGeom prst="rect">
            <a:avLst/>
          </a:prstGeom>
          <a:solidFill>
            <a:srgbClr val="FFFFFF"/>
          </a:solidFill>
          <a:ln w="9525">
            <a:noFill/>
          </a:ln>
        </p:spPr>
        <p:txBody>
          <a:bodyPr anchor="b"/>
          <a:lstStyle/>
          <a:p>
            <a:pPr lvl="0" indent="0" algn="r"/>
            <a:fld id="{9A0DB2DC-4C9A-4742-B13C-FB6460FD3503}" type="slidenum">
              <a:rPr lang="zh-CN" altLang="en-US" sz="1200" dirty="0">
                <a:latin typeface="Arial" panose="020B0604020202020204" pitchFamily="34" charset="0"/>
                <a:ea typeface="宋体" panose="02010600030101010101" pitchFamily="2" charset="-122"/>
              </a:rPr>
            </a:fld>
            <a:endParaRPr lang="zh-CN" altLang="en-US"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幻灯片图像占位符 1"/>
          <p:cNvSpPr>
            <a:spLocks noGrp="1" noRot="1" noChangeAspect="1" noTextEdit="1"/>
          </p:cNvSpPr>
          <p:nvPr>
            <p:ph type="sldImg"/>
          </p:nvPr>
        </p:nvSpPr>
        <p:spPr/>
      </p:sp>
      <p:sp>
        <p:nvSpPr>
          <p:cNvPr id="101378" name="备注占位符 2"/>
          <p:cNvSpPr>
            <a:spLocks noGrp="1"/>
          </p:cNvSpPr>
          <p:nvPr>
            <p:ph type="body"/>
          </p:nvPr>
        </p:nvSpPr>
        <p:spPr/>
        <p:txBody>
          <a:bodyPr wrap="square" lIns="91440" tIns="45720" rIns="91440" bIns="45720" anchor="ctr"/>
          <a:lstStyle/>
          <a:p>
            <a:pPr lvl="0" eaLnBrk="1" hangingPunct="1"/>
            <a:endParaRPr lang="zh-CN" altLang="en-US" dirty="0">
              <a:ea typeface="宋体" panose="02010600030101010101" pitchFamily="2" charset="-122"/>
            </a:endParaRPr>
          </a:p>
        </p:txBody>
      </p:sp>
      <p:sp>
        <p:nvSpPr>
          <p:cNvPr id="101379" name="灯片编号占位符 3"/>
          <p:cNvSpPr txBox="1">
            <a:spLocks noGrp="1"/>
          </p:cNvSpPr>
          <p:nvPr/>
        </p:nvSpPr>
        <p:spPr>
          <a:xfrm>
            <a:off x="3884613" y="8685213"/>
            <a:ext cx="2971800" cy="457200"/>
          </a:xfrm>
          <a:prstGeom prst="rect">
            <a:avLst/>
          </a:prstGeom>
          <a:solidFill>
            <a:srgbClr val="FFFFFF"/>
          </a:solidFill>
          <a:ln w="9525">
            <a:noFill/>
          </a:ln>
        </p:spPr>
        <p:txBody>
          <a:bodyPr anchor="b"/>
          <a:lstStyle/>
          <a:p>
            <a:pPr lvl="0" indent="0" algn="r"/>
            <a:fld id="{9A0DB2DC-4C9A-4742-B13C-FB6460FD3503}" type="slidenum">
              <a:rPr lang="zh-CN" altLang="en-US" sz="1200" dirty="0">
                <a:latin typeface="Arial" panose="020B0604020202020204" pitchFamily="34" charset="0"/>
                <a:ea typeface="宋体" panose="02010600030101010101" pitchFamily="2" charset="-122"/>
              </a:rPr>
            </a:fld>
            <a:endParaRPr lang="zh-CN" altLang="en-US"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7" name="幻灯片图像占位符 1"/>
          <p:cNvSpPr>
            <a:spLocks noGrp="1" noRot="1" noChangeAspect="1" noTextEdit="1"/>
          </p:cNvSpPr>
          <p:nvPr>
            <p:ph type="sldImg"/>
          </p:nvPr>
        </p:nvSpPr>
        <p:spPr/>
      </p:sp>
      <p:sp>
        <p:nvSpPr>
          <p:cNvPr id="173058" name="备注占位符 2"/>
          <p:cNvSpPr>
            <a:spLocks noGrp="1"/>
          </p:cNvSpPr>
          <p:nvPr>
            <p:ph type="body"/>
          </p:nvPr>
        </p:nvSpPr>
        <p:spPr/>
        <p:txBody>
          <a:bodyPr wrap="square" lIns="91440" tIns="45720" rIns="91440" bIns="45720" anchor="ctr"/>
          <a:lstStyle/>
          <a:p>
            <a:pPr lvl="0" eaLnBrk="1" hangingPunct="1"/>
            <a:endParaRPr lang="zh-CN" altLang="en-US" dirty="0">
              <a:ea typeface="宋体" panose="02010600030101010101" pitchFamily="2" charset="-122"/>
            </a:endParaRPr>
          </a:p>
        </p:txBody>
      </p:sp>
      <p:sp>
        <p:nvSpPr>
          <p:cNvPr id="173059" name="灯片编号占位符 3"/>
          <p:cNvSpPr txBox="1">
            <a:spLocks noGrp="1"/>
          </p:cNvSpPr>
          <p:nvPr/>
        </p:nvSpPr>
        <p:spPr>
          <a:xfrm>
            <a:off x="3884613" y="8685213"/>
            <a:ext cx="2971800" cy="457200"/>
          </a:xfrm>
          <a:prstGeom prst="rect">
            <a:avLst/>
          </a:prstGeom>
          <a:solidFill>
            <a:srgbClr val="FFFFFF"/>
          </a:solidFill>
          <a:ln w="9525">
            <a:noFill/>
          </a:ln>
        </p:spPr>
        <p:txBody>
          <a:bodyPr anchor="b"/>
          <a:lstStyle/>
          <a:p>
            <a:pPr lvl="0" indent="0" algn="r"/>
            <a:fld id="{9A0DB2DC-4C9A-4742-B13C-FB6460FD3503}" type="slidenum">
              <a:rPr lang="zh-CN" altLang="en-US" sz="1200" dirty="0">
                <a:latin typeface="Arial" panose="020B0604020202020204" pitchFamily="34" charset="0"/>
                <a:ea typeface="宋体" panose="02010600030101010101" pitchFamily="2" charset="-122"/>
              </a:rPr>
            </a:fld>
            <a:endParaRPr lang="zh-CN" altLang="en-US"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7" name="幻灯片图像占位符 1"/>
          <p:cNvSpPr>
            <a:spLocks noGrp="1" noRot="1" noChangeAspect="1" noTextEdit="1"/>
          </p:cNvSpPr>
          <p:nvPr>
            <p:ph type="sldImg"/>
          </p:nvPr>
        </p:nvSpPr>
        <p:spPr/>
      </p:sp>
      <p:sp>
        <p:nvSpPr>
          <p:cNvPr id="224258" name="备注占位符 2"/>
          <p:cNvSpPr>
            <a:spLocks noGrp="1"/>
          </p:cNvSpPr>
          <p:nvPr>
            <p:ph type="body"/>
          </p:nvPr>
        </p:nvSpPr>
        <p:spPr/>
        <p:txBody>
          <a:bodyPr wrap="square" lIns="91440" tIns="45720" rIns="91440" bIns="45720" anchor="ctr"/>
          <a:lstStyle/>
          <a:p>
            <a:pPr lvl="0" eaLnBrk="1" hangingPunct="1"/>
            <a:endParaRPr lang="zh-CN" altLang="en-US" dirty="0">
              <a:ea typeface="宋体" panose="02010600030101010101" pitchFamily="2" charset="-122"/>
            </a:endParaRPr>
          </a:p>
        </p:txBody>
      </p:sp>
      <p:sp>
        <p:nvSpPr>
          <p:cNvPr id="224259" name="灯片编号占位符 3"/>
          <p:cNvSpPr txBox="1">
            <a:spLocks noGrp="1"/>
          </p:cNvSpPr>
          <p:nvPr/>
        </p:nvSpPr>
        <p:spPr>
          <a:xfrm>
            <a:off x="3884613" y="8685213"/>
            <a:ext cx="2971800" cy="457200"/>
          </a:xfrm>
          <a:prstGeom prst="rect">
            <a:avLst/>
          </a:prstGeom>
          <a:solidFill>
            <a:srgbClr val="FFFFFF"/>
          </a:solidFill>
          <a:ln w="9525">
            <a:noFill/>
          </a:ln>
        </p:spPr>
        <p:txBody>
          <a:bodyPr anchor="b"/>
          <a:lstStyle/>
          <a:p>
            <a:pPr lvl="0" indent="0" algn="r"/>
            <a:fld id="{9A0DB2DC-4C9A-4742-B13C-FB6460FD3503}" type="slidenum">
              <a:rPr lang="zh-CN" altLang="en-US" sz="1200" dirty="0">
                <a:latin typeface="Arial" panose="020B0604020202020204" pitchFamily="34" charset="0"/>
                <a:ea typeface="宋体" panose="02010600030101010101" pitchFamily="2" charset="-122"/>
              </a:rPr>
            </a:fld>
            <a:endParaRPr lang="zh-CN" altLang="en-US"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7" name="幻灯片图像占位符 1"/>
          <p:cNvSpPr>
            <a:spLocks noGrp="1" noRot="1" noChangeAspect="1" noTextEdit="1"/>
          </p:cNvSpPr>
          <p:nvPr>
            <p:ph type="sldImg"/>
          </p:nvPr>
        </p:nvSpPr>
        <p:spPr/>
      </p:sp>
      <p:sp>
        <p:nvSpPr>
          <p:cNvPr id="224258" name="备注占位符 2"/>
          <p:cNvSpPr>
            <a:spLocks noGrp="1"/>
          </p:cNvSpPr>
          <p:nvPr>
            <p:ph type="body"/>
          </p:nvPr>
        </p:nvSpPr>
        <p:spPr/>
        <p:txBody>
          <a:bodyPr wrap="square" lIns="91440" tIns="45720" rIns="91440" bIns="45720" anchor="ctr"/>
          <a:lstStyle/>
          <a:p>
            <a:pPr lvl="0" eaLnBrk="1" hangingPunct="1"/>
            <a:endParaRPr lang="zh-CN" altLang="en-US" dirty="0">
              <a:ea typeface="宋体" panose="02010600030101010101" pitchFamily="2" charset="-122"/>
            </a:endParaRPr>
          </a:p>
        </p:txBody>
      </p:sp>
      <p:sp>
        <p:nvSpPr>
          <p:cNvPr id="224259" name="灯片编号占位符 3"/>
          <p:cNvSpPr txBox="1">
            <a:spLocks noGrp="1"/>
          </p:cNvSpPr>
          <p:nvPr/>
        </p:nvSpPr>
        <p:spPr>
          <a:xfrm>
            <a:off x="3884613" y="8685213"/>
            <a:ext cx="2971800" cy="457200"/>
          </a:xfrm>
          <a:prstGeom prst="rect">
            <a:avLst/>
          </a:prstGeom>
          <a:solidFill>
            <a:srgbClr val="FFFFFF"/>
          </a:solidFill>
          <a:ln w="9525">
            <a:noFill/>
          </a:ln>
        </p:spPr>
        <p:txBody>
          <a:bodyPr anchor="b"/>
          <a:lstStyle/>
          <a:p>
            <a:pPr lvl="0" indent="0" algn="r"/>
            <a:fld id="{9A0DB2DC-4C9A-4742-B13C-FB6460FD3503}" type="slidenum">
              <a:rPr lang="zh-CN" altLang="en-US" sz="1200" dirty="0">
                <a:latin typeface="Arial" panose="020B0604020202020204" pitchFamily="34" charset="0"/>
                <a:ea typeface="宋体" panose="02010600030101010101" pitchFamily="2" charset="-122"/>
              </a:rPr>
            </a:fld>
            <a:endParaRPr lang="zh-CN" altLang="en-US"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幻灯片图像占位符 1"/>
          <p:cNvSpPr>
            <a:spLocks noGrp="1" noRot="1" noChangeAspect="1" noTextEdit="1"/>
          </p:cNvSpPr>
          <p:nvPr>
            <p:ph type="sldImg"/>
          </p:nvPr>
        </p:nvSpPr>
        <p:spPr/>
      </p:sp>
      <p:sp>
        <p:nvSpPr>
          <p:cNvPr id="101378" name="备注占位符 2"/>
          <p:cNvSpPr>
            <a:spLocks noGrp="1"/>
          </p:cNvSpPr>
          <p:nvPr>
            <p:ph type="body"/>
          </p:nvPr>
        </p:nvSpPr>
        <p:spPr/>
        <p:txBody>
          <a:bodyPr wrap="square" lIns="91440" tIns="45720" rIns="91440" bIns="45720" anchor="ctr"/>
          <a:lstStyle/>
          <a:p>
            <a:pPr lvl="0" eaLnBrk="1" hangingPunct="1"/>
            <a:endParaRPr lang="zh-CN" altLang="en-US" dirty="0">
              <a:ea typeface="宋体" panose="02010600030101010101" pitchFamily="2" charset="-122"/>
            </a:endParaRPr>
          </a:p>
        </p:txBody>
      </p:sp>
      <p:sp>
        <p:nvSpPr>
          <p:cNvPr id="101379" name="灯片编号占位符 3"/>
          <p:cNvSpPr txBox="1">
            <a:spLocks noGrp="1"/>
          </p:cNvSpPr>
          <p:nvPr/>
        </p:nvSpPr>
        <p:spPr>
          <a:xfrm>
            <a:off x="3884613" y="8685213"/>
            <a:ext cx="2971800" cy="457200"/>
          </a:xfrm>
          <a:prstGeom prst="rect">
            <a:avLst/>
          </a:prstGeom>
          <a:solidFill>
            <a:srgbClr val="FFFFFF"/>
          </a:solidFill>
          <a:ln w="9525">
            <a:noFill/>
          </a:ln>
        </p:spPr>
        <p:txBody>
          <a:bodyPr anchor="b"/>
          <a:lstStyle/>
          <a:p>
            <a:pPr lvl="0" indent="0" algn="r"/>
            <a:fld id="{9A0DB2DC-4C9A-4742-B13C-FB6460FD3503}" type="slidenum">
              <a:rPr lang="zh-CN" altLang="en-US" sz="1200" dirty="0">
                <a:latin typeface="Arial" panose="020B0604020202020204" pitchFamily="34" charset="0"/>
                <a:ea typeface="宋体" panose="02010600030101010101" pitchFamily="2" charset="-122"/>
              </a:rPr>
            </a:fld>
            <a:endParaRPr lang="zh-CN" altLang="en-US"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p:cNvSpPr>
            <a:spLocks noGrp="1" noRot="1" noChangeAspect="1" noTextEdit="1"/>
          </p:cNvSpPr>
          <p:nvPr>
            <p:ph type="sldImg"/>
          </p:nvPr>
        </p:nvSpPr>
        <p:spPr/>
      </p:sp>
      <p:sp>
        <p:nvSpPr>
          <p:cNvPr id="15362" name="备注占位符 2"/>
          <p:cNvSpPr>
            <a:spLocks noGrp="1"/>
          </p:cNvSpPr>
          <p:nvPr>
            <p:ph type="body"/>
          </p:nvPr>
        </p:nvSpPr>
        <p:spPr/>
        <p:txBody>
          <a:bodyPr wrap="square" lIns="91440" tIns="45720" rIns="91440" bIns="45720" anchor="ctr"/>
          <a:lstStyle/>
          <a:p>
            <a:pPr lvl="0"/>
            <a:endParaRPr lang="zh-CN" altLang="en-US" dirty="0"/>
          </a:p>
        </p:txBody>
      </p:sp>
      <p:sp>
        <p:nvSpPr>
          <p:cNvPr id="15363" name="灯片编号占位符 3"/>
          <p:cNvSpPr txBox="1">
            <a:spLocks noGrp="1"/>
          </p:cNvSpPr>
          <p:nvPr>
            <p:ph type="sldNum" sz="quarter"/>
          </p:nvPr>
        </p:nvSpPr>
        <p:spPr>
          <a:xfrm>
            <a:off x="3884613" y="8685213"/>
            <a:ext cx="2971800" cy="457200"/>
          </a:xfrm>
          <a:prstGeom prst="rect">
            <a:avLst/>
          </a:prstGeom>
          <a:noFill/>
          <a:ln w="9525">
            <a:noFill/>
          </a:ln>
        </p:spPr>
        <p:txBody>
          <a:bodyPr wrap="square" lIns="91440" tIns="45720" rIns="91440" bIns="45720" anchor="b"/>
          <a:lstStyle/>
          <a:p>
            <a:pPr lvl="0" indent="0" algn="r"/>
            <a:fld id="{9A0DB2DC-4C9A-4742-B13C-FB6460FD3503}" type="slidenum">
              <a:rPr lang="en-US" altLang="en-US" sz="1200" dirty="0">
                <a:latin typeface="Arial" panose="020B0604020202020204" pitchFamily="34" charset="0"/>
                <a:ea typeface="宋体" panose="02010600030101010101" pitchFamily="2" charset="-122"/>
              </a:rPr>
            </a:fld>
            <a:endParaRPr lang="en-US" altLang="en-US"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7" name="幻灯片图像占位符 1"/>
          <p:cNvSpPr>
            <a:spLocks noGrp="1" noRot="1" noChangeAspect="1" noTextEdit="1"/>
          </p:cNvSpPr>
          <p:nvPr>
            <p:ph type="sldImg"/>
          </p:nvPr>
        </p:nvSpPr>
        <p:spPr/>
      </p:sp>
      <p:sp>
        <p:nvSpPr>
          <p:cNvPr id="173058" name="备注占位符 2"/>
          <p:cNvSpPr>
            <a:spLocks noGrp="1"/>
          </p:cNvSpPr>
          <p:nvPr>
            <p:ph type="body"/>
          </p:nvPr>
        </p:nvSpPr>
        <p:spPr/>
        <p:txBody>
          <a:bodyPr wrap="square" lIns="91440" tIns="45720" rIns="91440" bIns="45720" anchor="ctr"/>
          <a:lstStyle/>
          <a:p>
            <a:pPr lvl="0" eaLnBrk="1" hangingPunct="1"/>
            <a:endParaRPr lang="zh-CN" altLang="en-US" dirty="0">
              <a:ea typeface="宋体" panose="02010600030101010101" pitchFamily="2" charset="-122"/>
            </a:endParaRPr>
          </a:p>
        </p:txBody>
      </p:sp>
      <p:sp>
        <p:nvSpPr>
          <p:cNvPr id="173059" name="灯片编号占位符 3"/>
          <p:cNvSpPr txBox="1">
            <a:spLocks noGrp="1"/>
          </p:cNvSpPr>
          <p:nvPr/>
        </p:nvSpPr>
        <p:spPr>
          <a:xfrm>
            <a:off x="3884613" y="8685213"/>
            <a:ext cx="2971800" cy="457200"/>
          </a:xfrm>
          <a:prstGeom prst="rect">
            <a:avLst/>
          </a:prstGeom>
          <a:solidFill>
            <a:srgbClr val="FFFFFF"/>
          </a:solidFill>
          <a:ln w="9525">
            <a:noFill/>
          </a:ln>
        </p:spPr>
        <p:txBody>
          <a:bodyPr anchor="b"/>
          <a:lstStyle/>
          <a:p>
            <a:pPr lvl="0" indent="0" algn="r"/>
            <a:fld id="{9A0DB2DC-4C9A-4742-B13C-FB6460FD3503}" type="slidenum">
              <a:rPr lang="zh-CN" altLang="en-US" sz="1200" dirty="0">
                <a:latin typeface="Arial" panose="020B0604020202020204" pitchFamily="34" charset="0"/>
                <a:ea typeface="宋体" panose="02010600030101010101" pitchFamily="2" charset="-122"/>
              </a:rPr>
            </a:fld>
            <a:endParaRPr lang="zh-CN" altLang="en-US"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幻灯片图像占位符 1"/>
          <p:cNvSpPr>
            <a:spLocks noGrp="1" noRot="1" noChangeAspect="1" noTextEdit="1"/>
          </p:cNvSpPr>
          <p:nvPr>
            <p:ph type="sldImg"/>
          </p:nvPr>
        </p:nvSpPr>
        <p:spPr/>
      </p:sp>
      <p:sp>
        <p:nvSpPr>
          <p:cNvPr id="13314" name="备注占位符 2"/>
          <p:cNvSpPr>
            <a:spLocks noGrp="1"/>
          </p:cNvSpPr>
          <p:nvPr>
            <p:ph type="body"/>
          </p:nvPr>
        </p:nvSpPr>
        <p:spPr/>
        <p:txBody>
          <a:bodyPr wrap="square" lIns="91440" tIns="45720" rIns="91440" bIns="45720" anchor="ctr"/>
          <a:lstStyle/>
          <a:p>
            <a:pPr lvl="0" eaLnBrk="1" hangingPunct="1"/>
            <a:endParaRPr lang="zh-CN" altLang="en-US" dirty="0">
              <a:ea typeface="宋体" panose="02010600030101010101" pitchFamily="2" charset="-122"/>
            </a:endParaRPr>
          </a:p>
        </p:txBody>
      </p:sp>
      <p:sp>
        <p:nvSpPr>
          <p:cNvPr id="13315" name="灯片编号占位符 3"/>
          <p:cNvSpPr>
            <a:spLocks noGrp="1"/>
          </p:cNvSpPr>
          <p:nvPr/>
        </p:nvSpPr>
        <p:spPr>
          <a:xfrm>
            <a:off x="3884613" y="8685213"/>
            <a:ext cx="2971800" cy="457200"/>
          </a:xfrm>
          <a:prstGeom prst="rect">
            <a:avLst/>
          </a:prstGeom>
          <a:solidFill>
            <a:srgbClr val="FFFFFF"/>
          </a:solidFill>
          <a:ln w="9525">
            <a:noFill/>
          </a:ln>
        </p:spPr>
        <p:txBody>
          <a:bodyPr anchor="b"/>
          <a:lstStyle/>
          <a:p>
            <a:pPr lvl="0" indent="0" algn="r"/>
            <a:fld id="{9A0DB2DC-4C9A-4742-B13C-FB6460FD3503}" type="slidenum">
              <a:rPr lang="zh-CN" altLang="en-US" sz="1200" dirty="0">
                <a:latin typeface="Arial" panose="020B0604020202020204" pitchFamily="34" charset="0"/>
                <a:ea typeface="宋体" panose="02010600030101010101" pitchFamily="2" charset="-122"/>
              </a:rPr>
            </a:fld>
            <a:endParaRPr lang="zh-CN" altLang="en-US"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幻灯片图像占位符 1"/>
          <p:cNvSpPr>
            <a:spLocks noGrp="1" noRot="1" noChangeAspect="1" noTextEdit="1"/>
          </p:cNvSpPr>
          <p:nvPr>
            <p:ph type="sldImg"/>
          </p:nvPr>
        </p:nvSpPr>
        <p:spPr/>
      </p:sp>
      <p:sp>
        <p:nvSpPr>
          <p:cNvPr id="13314" name="备注占位符 2"/>
          <p:cNvSpPr>
            <a:spLocks noGrp="1"/>
          </p:cNvSpPr>
          <p:nvPr>
            <p:ph type="body"/>
          </p:nvPr>
        </p:nvSpPr>
        <p:spPr/>
        <p:txBody>
          <a:bodyPr wrap="square" lIns="91440" tIns="45720" rIns="91440" bIns="45720" anchor="ctr"/>
          <a:lstStyle/>
          <a:p>
            <a:pPr lvl="0" eaLnBrk="1" hangingPunct="1"/>
            <a:endParaRPr lang="zh-CN" altLang="en-US" dirty="0">
              <a:ea typeface="宋体" panose="02010600030101010101" pitchFamily="2" charset="-122"/>
            </a:endParaRPr>
          </a:p>
        </p:txBody>
      </p:sp>
      <p:sp>
        <p:nvSpPr>
          <p:cNvPr id="13315" name="灯片编号占位符 3"/>
          <p:cNvSpPr>
            <a:spLocks noGrp="1"/>
          </p:cNvSpPr>
          <p:nvPr/>
        </p:nvSpPr>
        <p:spPr>
          <a:xfrm>
            <a:off x="3884613" y="8685213"/>
            <a:ext cx="2971800" cy="457200"/>
          </a:xfrm>
          <a:prstGeom prst="rect">
            <a:avLst/>
          </a:prstGeom>
          <a:solidFill>
            <a:srgbClr val="FFFFFF"/>
          </a:solidFill>
          <a:ln w="9525">
            <a:noFill/>
          </a:ln>
        </p:spPr>
        <p:txBody>
          <a:bodyPr anchor="b"/>
          <a:lstStyle/>
          <a:p>
            <a:pPr lvl="0" indent="0" algn="r"/>
            <a:fld id="{9A0DB2DC-4C9A-4742-B13C-FB6460FD3503}" type="slidenum">
              <a:rPr lang="zh-CN" altLang="en-US" sz="1200" dirty="0">
                <a:latin typeface="Arial" panose="020B0604020202020204" pitchFamily="34" charset="0"/>
                <a:ea typeface="宋体" panose="02010600030101010101" pitchFamily="2" charset="-122"/>
              </a:rPr>
            </a:fld>
            <a:endParaRPr lang="zh-CN" altLang="en-US"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幻灯片图像占位符 1"/>
          <p:cNvSpPr>
            <a:spLocks noGrp="1" noRot="1" noChangeAspect="1" noTextEdit="1"/>
          </p:cNvSpPr>
          <p:nvPr>
            <p:ph type="sldImg"/>
          </p:nvPr>
        </p:nvSpPr>
        <p:spPr/>
      </p:sp>
      <p:sp>
        <p:nvSpPr>
          <p:cNvPr id="99330" name="备注占位符 2"/>
          <p:cNvSpPr>
            <a:spLocks noGrp="1"/>
          </p:cNvSpPr>
          <p:nvPr>
            <p:ph type="body"/>
          </p:nvPr>
        </p:nvSpPr>
        <p:spPr/>
        <p:txBody>
          <a:bodyPr wrap="square" lIns="91440" tIns="45720" rIns="91440" bIns="45720" anchor="ctr"/>
          <a:lstStyle/>
          <a:p>
            <a:pPr lvl="0" eaLnBrk="1" hangingPunct="1"/>
            <a:endParaRPr lang="zh-CN" altLang="en-US" dirty="0">
              <a:ea typeface="宋体" panose="02010600030101010101" pitchFamily="2" charset="-122"/>
            </a:endParaRPr>
          </a:p>
        </p:txBody>
      </p:sp>
      <p:sp>
        <p:nvSpPr>
          <p:cNvPr id="99331" name="灯片编号占位符 3"/>
          <p:cNvSpPr txBox="1">
            <a:spLocks noGrp="1"/>
          </p:cNvSpPr>
          <p:nvPr>
            <p:ph type="sldNum" sz="quarter"/>
          </p:nvPr>
        </p:nvSpPr>
        <p:spPr>
          <a:xfrm>
            <a:off x="3884613" y="8685213"/>
            <a:ext cx="2971800" cy="457200"/>
          </a:xfrm>
          <a:prstGeom prst="rect">
            <a:avLst/>
          </a:prstGeom>
          <a:solidFill>
            <a:srgbClr val="FFFFFF"/>
          </a:solidFill>
          <a:ln w="9525">
            <a:noFill/>
          </a:ln>
        </p:spPr>
        <p:txBody>
          <a:bodyPr wrap="square" lIns="91440" tIns="45720" rIns="91440" bIns="45720" anchor="b"/>
          <a:lstStyle/>
          <a:p>
            <a:pPr lvl="0" indent="0" algn="r"/>
            <a:fld id="{9A0DB2DC-4C9A-4742-B13C-FB6460FD3503}" type="slidenum">
              <a:rPr lang="en-US" altLang="en-US" sz="1200" dirty="0">
                <a:latin typeface="Arial" panose="020B0604020202020204" pitchFamily="34" charset="0"/>
                <a:ea typeface="宋体" panose="02010600030101010101" pitchFamily="2" charset="-122"/>
              </a:rPr>
            </a:fld>
            <a:endParaRPr lang="en-US" altLang="en-US"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幻灯片图像占位符 1"/>
          <p:cNvSpPr>
            <a:spLocks noGrp="1" noRot="1" noChangeAspect="1" noTextEdit="1"/>
          </p:cNvSpPr>
          <p:nvPr>
            <p:ph type="sldImg"/>
          </p:nvPr>
        </p:nvSpPr>
        <p:spPr/>
      </p:sp>
      <p:sp>
        <p:nvSpPr>
          <p:cNvPr id="101378" name="备注占位符 2"/>
          <p:cNvSpPr>
            <a:spLocks noGrp="1"/>
          </p:cNvSpPr>
          <p:nvPr>
            <p:ph type="body"/>
          </p:nvPr>
        </p:nvSpPr>
        <p:spPr/>
        <p:txBody>
          <a:bodyPr wrap="square" lIns="91440" tIns="45720" rIns="91440" bIns="45720" anchor="ctr"/>
          <a:lstStyle/>
          <a:p>
            <a:pPr lvl="0" eaLnBrk="1" hangingPunct="1"/>
            <a:endParaRPr lang="zh-CN" altLang="en-US" dirty="0">
              <a:ea typeface="宋体" panose="02010600030101010101" pitchFamily="2" charset="-122"/>
            </a:endParaRPr>
          </a:p>
        </p:txBody>
      </p:sp>
      <p:sp>
        <p:nvSpPr>
          <p:cNvPr id="101379" name="灯片编号占位符 3"/>
          <p:cNvSpPr txBox="1">
            <a:spLocks noGrp="1"/>
          </p:cNvSpPr>
          <p:nvPr/>
        </p:nvSpPr>
        <p:spPr>
          <a:xfrm>
            <a:off x="3884613" y="8685213"/>
            <a:ext cx="2971800" cy="457200"/>
          </a:xfrm>
          <a:prstGeom prst="rect">
            <a:avLst/>
          </a:prstGeom>
          <a:solidFill>
            <a:srgbClr val="FFFFFF"/>
          </a:solidFill>
          <a:ln w="9525">
            <a:noFill/>
          </a:ln>
        </p:spPr>
        <p:txBody>
          <a:bodyPr anchor="b"/>
          <a:lstStyle/>
          <a:p>
            <a:pPr lvl="0" indent="0" algn="r"/>
            <a:fld id="{9A0DB2DC-4C9A-4742-B13C-FB6460FD3503}" type="slidenum">
              <a:rPr lang="zh-CN" altLang="en-US" sz="1200" dirty="0">
                <a:latin typeface="Arial" panose="020B0604020202020204" pitchFamily="34" charset="0"/>
                <a:ea typeface="宋体" panose="02010600030101010101" pitchFamily="2" charset="-122"/>
              </a:rPr>
            </a:fld>
            <a:endParaRPr lang="zh-CN" altLang="en-US"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幻灯片图像占位符 1"/>
          <p:cNvSpPr>
            <a:spLocks noGrp="1" noRot="1" noChangeAspect="1" noTextEdit="1"/>
          </p:cNvSpPr>
          <p:nvPr>
            <p:ph type="sldImg"/>
          </p:nvPr>
        </p:nvSpPr>
        <p:spPr/>
      </p:sp>
      <p:sp>
        <p:nvSpPr>
          <p:cNvPr id="101378" name="备注占位符 2"/>
          <p:cNvSpPr>
            <a:spLocks noGrp="1"/>
          </p:cNvSpPr>
          <p:nvPr>
            <p:ph type="body"/>
          </p:nvPr>
        </p:nvSpPr>
        <p:spPr/>
        <p:txBody>
          <a:bodyPr wrap="square" lIns="91440" tIns="45720" rIns="91440" bIns="45720" anchor="ctr"/>
          <a:lstStyle/>
          <a:p>
            <a:pPr lvl="0" eaLnBrk="1" hangingPunct="1"/>
            <a:endParaRPr lang="zh-CN" altLang="en-US" dirty="0">
              <a:ea typeface="宋体" panose="02010600030101010101" pitchFamily="2" charset="-122"/>
            </a:endParaRPr>
          </a:p>
        </p:txBody>
      </p:sp>
      <p:sp>
        <p:nvSpPr>
          <p:cNvPr id="101379" name="灯片编号占位符 3"/>
          <p:cNvSpPr txBox="1">
            <a:spLocks noGrp="1"/>
          </p:cNvSpPr>
          <p:nvPr/>
        </p:nvSpPr>
        <p:spPr>
          <a:xfrm>
            <a:off x="3884613" y="8685213"/>
            <a:ext cx="2971800" cy="457200"/>
          </a:xfrm>
          <a:prstGeom prst="rect">
            <a:avLst/>
          </a:prstGeom>
          <a:solidFill>
            <a:srgbClr val="FFFFFF"/>
          </a:solidFill>
          <a:ln w="9525">
            <a:noFill/>
          </a:ln>
        </p:spPr>
        <p:txBody>
          <a:bodyPr anchor="b"/>
          <a:lstStyle/>
          <a:p>
            <a:pPr lvl="0" indent="0" algn="r"/>
            <a:fld id="{9A0DB2DC-4C9A-4742-B13C-FB6460FD3503}" type="slidenum">
              <a:rPr lang="zh-CN" altLang="en-US" sz="1200" dirty="0">
                <a:latin typeface="Arial" panose="020B0604020202020204" pitchFamily="34" charset="0"/>
                <a:ea typeface="宋体" panose="02010600030101010101" pitchFamily="2" charset="-122"/>
              </a:rPr>
            </a:fld>
            <a:endParaRPr lang="zh-CN" altLang="en-US"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幻灯片图像占位符 1"/>
          <p:cNvSpPr>
            <a:spLocks noGrp="1" noRot="1" noChangeAspect="1" noTextEdit="1"/>
          </p:cNvSpPr>
          <p:nvPr>
            <p:ph type="sldImg"/>
          </p:nvPr>
        </p:nvSpPr>
        <p:spPr/>
      </p:sp>
      <p:sp>
        <p:nvSpPr>
          <p:cNvPr id="99330" name="备注占位符 2"/>
          <p:cNvSpPr>
            <a:spLocks noGrp="1"/>
          </p:cNvSpPr>
          <p:nvPr>
            <p:ph type="body"/>
          </p:nvPr>
        </p:nvSpPr>
        <p:spPr/>
        <p:txBody>
          <a:bodyPr wrap="square" lIns="91440" tIns="45720" rIns="91440" bIns="45720" anchor="ctr"/>
          <a:lstStyle/>
          <a:p>
            <a:pPr lvl="0" eaLnBrk="1" hangingPunct="1"/>
            <a:endParaRPr lang="zh-CN" altLang="en-US" dirty="0">
              <a:ea typeface="宋体" panose="02010600030101010101" pitchFamily="2" charset="-122"/>
            </a:endParaRPr>
          </a:p>
        </p:txBody>
      </p:sp>
      <p:sp>
        <p:nvSpPr>
          <p:cNvPr id="99331" name="灯片编号占位符 3"/>
          <p:cNvSpPr txBox="1">
            <a:spLocks noGrp="1"/>
          </p:cNvSpPr>
          <p:nvPr>
            <p:ph type="sldNum" sz="quarter"/>
          </p:nvPr>
        </p:nvSpPr>
        <p:spPr>
          <a:xfrm>
            <a:off x="3884613" y="8685213"/>
            <a:ext cx="2971800" cy="457200"/>
          </a:xfrm>
          <a:prstGeom prst="rect">
            <a:avLst/>
          </a:prstGeom>
          <a:solidFill>
            <a:srgbClr val="FFFFFF"/>
          </a:solidFill>
          <a:ln w="9525">
            <a:noFill/>
          </a:ln>
        </p:spPr>
        <p:txBody>
          <a:bodyPr wrap="square" lIns="91440" tIns="45720" rIns="91440" bIns="45720" anchor="b"/>
          <a:lstStyle/>
          <a:p>
            <a:pPr lvl="0" indent="0" algn="r"/>
            <a:fld id="{9A0DB2DC-4C9A-4742-B13C-FB6460FD3503}" type="slidenum">
              <a:rPr lang="en-US" altLang="en-US" sz="1200" dirty="0">
                <a:latin typeface="Arial" panose="020B0604020202020204" pitchFamily="34" charset="0"/>
                <a:ea typeface="宋体" panose="02010600030101010101" pitchFamily="2" charset="-122"/>
              </a:rPr>
            </a:fld>
            <a:endParaRPr lang="en-US" altLang="en-US"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幻灯片图像占位符 1"/>
          <p:cNvSpPr>
            <a:spLocks noGrp="1" noRot="1" noChangeAspect="1" noTextEdit="1"/>
          </p:cNvSpPr>
          <p:nvPr>
            <p:ph type="sldImg"/>
          </p:nvPr>
        </p:nvSpPr>
        <p:spPr/>
      </p:sp>
      <p:sp>
        <p:nvSpPr>
          <p:cNvPr id="103426" name="备注占位符 2"/>
          <p:cNvSpPr>
            <a:spLocks noGrp="1"/>
          </p:cNvSpPr>
          <p:nvPr>
            <p:ph type="body"/>
          </p:nvPr>
        </p:nvSpPr>
        <p:spPr/>
        <p:txBody>
          <a:bodyPr wrap="square" lIns="91440" tIns="45720" rIns="91440" bIns="45720" anchor="ctr"/>
          <a:lstStyle/>
          <a:p>
            <a:pPr lvl="0" eaLnBrk="1" hangingPunct="1"/>
            <a:endParaRPr lang="zh-CN" altLang="en-US" dirty="0">
              <a:ea typeface="宋体" panose="02010600030101010101" pitchFamily="2" charset="-122"/>
            </a:endParaRPr>
          </a:p>
        </p:txBody>
      </p:sp>
      <p:sp>
        <p:nvSpPr>
          <p:cNvPr id="103427" name="灯片编号占位符 3"/>
          <p:cNvSpPr txBox="1">
            <a:spLocks noGrp="1"/>
          </p:cNvSpPr>
          <p:nvPr/>
        </p:nvSpPr>
        <p:spPr>
          <a:xfrm>
            <a:off x="3884613" y="8685213"/>
            <a:ext cx="2971800" cy="457200"/>
          </a:xfrm>
          <a:prstGeom prst="rect">
            <a:avLst/>
          </a:prstGeom>
          <a:solidFill>
            <a:srgbClr val="FFFFFF"/>
          </a:solidFill>
          <a:ln w="9525">
            <a:noFill/>
          </a:ln>
        </p:spPr>
        <p:txBody>
          <a:bodyPr anchor="b"/>
          <a:lstStyle/>
          <a:p>
            <a:pPr lvl="0" indent="0" algn="r"/>
            <a:fld id="{9A0DB2DC-4C9A-4742-B13C-FB6460FD3503}" type="slidenum">
              <a:rPr lang="zh-CN" altLang="en-US" sz="1200" dirty="0">
                <a:latin typeface="Arial" panose="020B0604020202020204" pitchFamily="34" charset="0"/>
                <a:ea typeface="宋体" panose="02010600030101010101" pitchFamily="2" charset="-122"/>
              </a:rPr>
            </a:fld>
            <a:endParaRPr lang="zh-CN" altLang="en-US"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幻灯片图像占位符 1"/>
          <p:cNvSpPr>
            <a:spLocks noGrp="1" noRot="1" noChangeAspect="1" noTextEdit="1"/>
          </p:cNvSpPr>
          <p:nvPr>
            <p:ph type="sldImg"/>
          </p:nvPr>
        </p:nvSpPr>
        <p:spPr/>
      </p:sp>
      <p:sp>
        <p:nvSpPr>
          <p:cNvPr id="103426" name="备注占位符 2"/>
          <p:cNvSpPr>
            <a:spLocks noGrp="1"/>
          </p:cNvSpPr>
          <p:nvPr>
            <p:ph type="body"/>
          </p:nvPr>
        </p:nvSpPr>
        <p:spPr/>
        <p:txBody>
          <a:bodyPr wrap="square" lIns="91440" tIns="45720" rIns="91440" bIns="45720" anchor="ctr"/>
          <a:lstStyle/>
          <a:p>
            <a:pPr lvl="0" eaLnBrk="1" hangingPunct="1"/>
            <a:endParaRPr lang="zh-CN" altLang="en-US" dirty="0">
              <a:ea typeface="宋体" panose="02010600030101010101" pitchFamily="2" charset="-122"/>
            </a:endParaRPr>
          </a:p>
        </p:txBody>
      </p:sp>
      <p:sp>
        <p:nvSpPr>
          <p:cNvPr id="103427" name="灯片编号占位符 3"/>
          <p:cNvSpPr txBox="1">
            <a:spLocks noGrp="1"/>
          </p:cNvSpPr>
          <p:nvPr/>
        </p:nvSpPr>
        <p:spPr>
          <a:xfrm>
            <a:off x="3884613" y="8685213"/>
            <a:ext cx="2971800" cy="457200"/>
          </a:xfrm>
          <a:prstGeom prst="rect">
            <a:avLst/>
          </a:prstGeom>
          <a:solidFill>
            <a:srgbClr val="FFFFFF"/>
          </a:solidFill>
          <a:ln w="9525">
            <a:noFill/>
          </a:ln>
        </p:spPr>
        <p:txBody>
          <a:bodyPr anchor="b"/>
          <a:lstStyle/>
          <a:p>
            <a:pPr lvl="0" indent="0" algn="r"/>
            <a:fld id="{9A0DB2DC-4C9A-4742-B13C-FB6460FD3503}" type="slidenum">
              <a:rPr lang="zh-CN" altLang="en-US" sz="1200" dirty="0">
                <a:latin typeface="Arial" panose="020B0604020202020204" pitchFamily="34" charset="0"/>
                <a:ea typeface="宋体" panose="02010600030101010101" pitchFamily="2" charset="-122"/>
              </a:rPr>
            </a:fld>
            <a:endParaRPr lang="zh-CN" altLang="en-US" sz="1200" dirty="0">
              <a:latin typeface="Arial" panose="020B060402020202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image" Target="../media/image3.jpeg"/><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16" name="Rectangle 2"/>
          <p:cNvSpPr>
            <a:spLocks noChangeArrowheads="1"/>
          </p:cNvSpPr>
          <p:nvPr/>
        </p:nvSpPr>
        <p:spPr bwMode="auto">
          <a:xfrm>
            <a:off x="8004175" y="0"/>
            <a:ext cx="1139825" cy="6858000"/>
          </a:xfrm>
          <a:prstGeom prst="rect">
            <a:avLst/>
          </a:prstGeom>
          <a:solidFill>
            <a:schemeClr val="bg2">
              <a:alpha val="39999"/>
            </a:schemeClr>
          </a:solidFill>
          <a:ln>
            <a:noFill/>
          </a:ln>
        </p:spPr>
        <p:txBody>
          <a:bodyPr wrap="none" anchor="ctr"/>
          <a:lstStyle>
            <a:lvl1pPr>
              <a:defRPr>
                <a:solidFill>
                  <a:schemeClr val="tx1"/>
                </a:solidFill>
                <a:latin typeface="黑体" panose="02010609060101010101" pitchFamily="49" charset="-122"/>
                <a:ea typeface="黑体" panose="02010609060101010101" pitchFamily="49" charset="-122"/>
              </a:defRPr>
            </a:lvl1pPr>
            <a:lvl2pPr marL="742950" indent="-285750">
              <a:defRPr>
                <a:solidFill>
                  <a:schemeClr val="tx1"/>
                </a:solidFill>
                <a:latin typeface="黑体" panose="02010609060101010101" pitchFamily="49" charset="-122"/>
                <a:ea typeface="黑体" panose="02010609060101010101" pitchFamily="49" charset="-122"/>
              </a:defRPr>
            </a:lvl2pPr>
            <a:lvl3pPr marL="1143000" indent="-228600">
              <a:defRPr>
                <a:solidFill>
                  <a:schemeClr val="tx1"/>
                </a:solidFill>
                <a:latin typeface="黑体" panose="02010609060101010101" pitchFamily="49" charset="-122"/>
                <a:ea typeface="黑体" panose="02010609060101010101" pitchFamily="49" charset="-122"/>
              </a:defRPr>
            </a:lvl3pPr>
            <a:lvl4pPr marL="1600200" indent="-228600">
              <a:defRPr>
                <a:solidFill>
                  <a:schemeClr val="tx1"/>
                </a:solidFill>
                <a:latin typeface="黑体" panose="02010609060101010101" pitchFamily="49" charset="-122"/>
                <a:ea typeface="黑体" panose="02010609060101010101" pitchFamily="49" charset="-122"/>
              </a:defRPr>
            </a:lvl4pPr>
            <a:lvl5pPr marL="2057400" indent="-228600">
              <a:defRPr>
                <a:solidFill>
                  <a:schemeClr val="tx1"/>
                </a:solidFill>
                <a:latin typeface="黑体" panose="02010609060101010101" pitchFamily="49" charset="-122"/>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黑体" panose="02010609060101010101" pitchFamily="49" charset="-122"/>
              <a:cs typeface="+mn-cs"/>
            </a:endParaRPr>
          </a:p>
        </p:txBody>
      </p:sp>
      <p:sp>
        <p:nvSpPr>
          <p:cNvPr id="17" name="Rectangle 3"/>
          <p:cNvSpPr>
            <a:spLocks noChangeArrowheads="1"/>
          </p:cNvSpPr>
          <p:nvPr/>
        </p:nvSpPr>
        <p:spPr bwMode="auto">
          <a:xfrm>
            <a:off x="-2055812" y="5105400"/>
            <a:ext cx="9142413" cy="2219325"/>
          </a:xfrm>
          <a:prstGeom prst="rect">
            <a:avLst/>
          </a:prstGeom>
          <a:solidFill>
            <a:schemeClr val="folHlink">
              <a:alpha val="30980"/>
            </a:schemeClr>
          </a:solidFill>
          <a:ln>
            <a:noFill/>
          </a:ln>
        </p:spPr>
        <p:txBody>
          <a:bodyPr wrap="none" anchor="ctr"/>
          <a:lstStyle>
            <a:lvl1pPr>
              <a:defRPr>
                <a:solidFill>
                  <a:schemeClr val="tx1"/>
                </a:solidFill>
                <a:latin typeface="黑体" panose="02010609060101010101" pitchFamily="49" charset="-122"/>
                <a:ea typeface="黑体" panose="02010609060101010101" pitchFamily="49" charset="-122"/>
              </a:defRPr>
            </a:lvl1pPr>
            <a:lvl2pPr marL="742950" indent="-285750">
              <a:defRPr>
                <a:solidFill>
                  <a:schemeClr val="tx1"/>
                </a:solidFill>
                <a:latin typeface="黑体" panose="02010609060101010101" pitchFamily="49" charset="-122"/>
                <a:ea typeface="黑体" panose="02010609060101010101" pitchFamily="49" charset="-122"/>
              </a:defRPr>
            </a:lvl2pPr>
            <a:lvl3pPr marL="1143000" indent="-228600">
              <a:defRPr>
                <a:solidFill>
                  <a:schemeClr val="tx1"/>
                </a:solidFill>
                <a:latin typeface="黑体" panose="02010609060101010101" pitchFamily="49" charset="-122"/>
                <a:ea typeface="黑体" panose="02010609060101010101" pitchFamily="49" charset="-122"/>
              </a:defRPr>
            </a:lvl3pPr>
            <a:lvl4pPr marL="1600200" indent="-228600">
              <a:defRPr>
                <a:solidFill>
                  <a:schemeClr val="tx1"/>
                </a:solidFill>
                <a:latin typeface="黑体" panose="02010609060101010101" pitchFamily="49" charset="-122"/>
                <a:ea typeface="黑体" panose="02010609060101010101" pitchFamily="49" charset="-122"/>
              </a:defRPr>
            </a:lvl4pPr>
            <a:lvl5pPr marL="2057400" indent="-228600">
              <a:defRPr>
                <a:solidFill>
                  <a:schemeClr val="tx1"/>
                </a:solidFill>
                <a:latin typeface="黑体" panose="02010609060101010101" pitchFamily="49" charset="-122"/>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黑体" panose="02010609060101010101" pitchFamily="49" charset="-122"/>
              <a:cs typeface="+mn-cs"/>
            </a:endParaRPr>
          </a:p>
        </p:txBody>
      </p:sp>
      <p:sp>
        <p:nvSpPr>
          <p:cNvPr id="18" name="Rectangle 4"/>
          <p:cNvSpPr>
            <a:spLocks noChangeArrowheads="1"/>
          </p:cNvSpPr>
          <p:nvPr/>
        </p:nvSpPr>
        <p:spPr bwMode="auto">
          <a:xfrm>
            <a:off x="0" y="2149475"/>
            <a:ext cx="9144000" cy="2498725"/>
          </a:xfrm>
          <a:prstGeom prst="rect">
            <a:avLst/>
          </a:prstGeom>
          <a:solidFill>
            <a:schemeClr val="tx1"/>
          </a:solidFill>
          <a:ln>
            <a:noFill/>
          </a:ln>
        </p:spPr>
        <p:txBody>
          <a:bodyPr wrap="none" anchor="ctr"/>
          <a:lstStyle>
            <a:lvl1pPr>
              <a:defRPr>
                <a:solidFill>
                  <a:schemeClr val="tx1"/>
                </a:solidFill>
                <a:latin typeface="黑体" panose="02010609060101010101" pitchFamily="49" charset="-122"/>
                <a:ea typeface="黑体" panose="02010609060101010101" pitchFamily="49" charset="-122"/>
              </a:defRPr>
            </a:lvl1pPr>
            <a:lvl2pPr marL="742950" indent="-285750">
              <a:defRPr>
                <a:solidFill>
                  <a:schemeClr val="tx1"/>
                </a:solidFill>
                <a:latin typeface="黑体" panose="02010609060101010101" pitchFamily="49" charset="-122"/>
                <a:ea typeface="黑体" panose="02010609060101010101" pitchFamily="49" charset="-122"/>
              </a:defRPr>
            </a:lvl2pPr>
            <a:lvl3pPr marL="1143000" indent="-228600">
              <a:defRPr>
                <a:solidFill>
                  <a:schemeClr val="tx1"/>
                </a:solidFill>
                <a:latin typeface="黑体" panose="02010609060101010101" pitchFamily="49" charset="-122"/>
                <a:ea typeface="黑体" panose="02010609060101010101" pitchFamily="49" charset="-122"/>
              </a:defRPr>
            </a:lvl3pPr>
            <a:lvl4pPr marL="1600200" indent="-228600">
              <a:defRPr>
                <a:solidFill>
                  <a:schemeClr val="tx1"/>
                </a:solidFill>
                <a:latin typeface="黑体" panose="02010609060101010101" pitchFamily="49" charset="-122"/>
                <a:ea typeface="黑体" panose="02010609060101010101" pitchFamily="49" charset="-122"/>
              </a:defRPr>
            </a:lvl4pPr>
            <a:lvl5pPr marL="2057400" indent="-228600">
              <a:defRPr>
                <a:solidFill>
                  <a:schemeClr val="tx1"/>
                </a:solidFill>
                <a:latin typeface="黑体" panose="02010609060101010101" pitchFamily="49" charset="-122"/>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黑体" panose="02010609060101010101" pitchFamily="49" charset="-122"/>
              <a:cs typeface="+mn-cs"/>
            </a:endParaRPr>
          </a:p>
        </p:txBody>
      </p:sp>
      <p:sp>
        <p:nvSpPr>
          <p:cNvPr id="3077" name="未知"/>
          <p:cNvSpPr/>
          <p:nvPr/>
        </p:nvSpPr>
        <p:spPr>
          <a:xfrm>
            <a:off x="-7937" y="2138363"/>
            <a:ext cx="8013700" cy="2271712"/>
          </a:xfrm>
          <a:custGeom>
            <a:avLst/>
            <a:gdLst/>
            <a:ahLst/>
            <a:cxnLst>
              <a:cxn ang="0">
                <a:pos x="0" y="0"/>
              </a:cxn>
              <a:cxn ang="0">
                <a:pos x="2147483647" y="2147483647"/>
              </a:cxn>
              <a:cxn ang="0">
                <a:pos x="2147483647" y="2147483647"/>
              </a:cxn>
              <a:cxn ang="0">
                <a:pos x="0" y="2147483647"/>
              </a:cxn>
              <a:cxn ang="0">
                <a:pos x="0" y="0"/>
              </a:cxn>
            </a:cxnLst>
            <a:rect l="0" t="0" r="0" b="0"/>
            <a:pathLst>
              <a:path w="5049" h="1471">
                <a:moveTo>
                  <a:pt x="0" y="0"/>
                </a:moveTo>
                <a:lnTo>
                  <a:pt x="5049" y="2"/>
                </a:lnTo>
                <a:lnTo>
                  <a:pt x="5048" y="1458"/>
                </a:lnTo>
                <a:lnTo>
                  <a:pt x="0" y="1471"/>
                </a:lnTo>
                <a:lnTo>
                  <a:pt x="0" y="0"/>
                </a:lnTo>
                <a:close/>
              </a:path>
            </a:pathLst>
          </a:custGeom>
          <a:solidFill>
            <a:schemeClr val="folHlink">
              <a:alpha val="72940"/>
            </a:schemeClr>
          </a:solidFill>
          <a:ln w="9525">
            <a:noFill/>
          </a:ln>
        </p:spPr>
        <p:txBody>
          <a:bodyPr/>
          <a:lstStyle/>
          <a:p>
            <a:endParaRPr lang="zh-CN" altLang="en-US"/>
          </a:p>
        </p:txBody>
      </p:sp>
      <p:sp>
        <p:nvSpPr>
          <p:cNvPr id="20" name="AutoShape 6"/>
          <p:cNvSpPr>
            <a:spLocks noChangeArrowheads="1"/>
          </p:cNvSpPr>
          <p:nvPr/>
        </p:nvSpPr>
        <p:spPr bwMode="auto">
          <a:xfrm>
            <a:off x="7696200" y="5943600"/>
            <a:ext cx="609600" cy="533400"/>
          </a:xfrm>
          <a:prstGeom prst="hexagon">
            <a:avLst>
              <a:gd name="adj" fmla="val 28571"/>
              <a:gd name="vf" fmla="val 115470"/>
            </a:avLst>
          </a:prstGeom>
          <a:solidFill>
            <a:schemeClr val="tx2"/>
          </a:solidFill>
          <a:ln>
            <a:noFill/>
          </a:ln>
        </p:spPr>
        <p:txBody>
          <a:bodyPr wrap="none" anchor="ctr"/>
          <a:lstStyle>
            <a:lvl1pPr>
              <a:defRPr>
                <a:solidFill>
                  <a:schemeClr val="tx1"/>
                </a:solidFill>
                <a:latin typeface="黑体" panose="02010609060101010101" pitchFamily="49" charset="-122"/>
                <a:ea typeface="黑体" panose="02010609060101010101" pitchFamily="49" charset="-122"/>
              </a:defRPr>
            </a:lvl1pPr>
            <a:lvl2pPr marL="742950" indent="-285750">
              <a:defRPr>
                <a:solidFill>
                  <a:schemeClr val="tx1"/>
                </a:solidFill>
                <a:latin typeface="黑体" panose="02010609060101010101" pitchFamily="49" charset="-122"/>
                <a:ea typeface="黑体" panose="02010609060101010101" pitchFamily="49" charset="-122"/>
              </a:defRPr>
            </a:lvl2pPr>
            <a:lvl3pPr marL="1143000" indent="-228600">
              <a:defRPr>
                <a:solidFill>
                  <a:schemeClr val="tx1"/>
                </a:solidFill>
                <a:latin typeface="黑体" panose="02010609060101010101" pitchFamily="49" charset="-122"/>
                <a:ea typeface="黑体" panose="02010609060101010101" pitchFamily="49" charset="-122"/>
              </a:defRPr>
            </a:lvl3pPr>
            <a:lvl4pPr marL="1600200" indent="-228600">
              <a:defRPr>
                <a:solidFill>
                  <a:schemeClr val="tx1"/>
                </a:solidFill>
                <a:latin typeface="黑体" panose="02010609060101010101" pitchFamily="49" charset="-122"/>
                <a:ea typeface="黑体" panose="02010609060101010101" pitchFamily="49" charset="-122"/>
              </a:defRPr>
            </a:lvl4pPr>
            <a:lvl5pPr marL="2057400" indent="-228600">
              <a:defRPr>
                <a:solidFill>
                  <a:schemeClr val="tx1"/>
                </a:solidFill>
                <a:latin typeface="黑体" panose="02010609060101010101" pitchFamily="49" charset="-122"/>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黑体" panose="02010609060101010101" pitchFamily="49" charset="-122"/>
              <a:cs typeface="+mn-cs"/>
            </a:endParaRPr>
          </a:p>
        </p:txBody>
      </p:sp>
      <p:sp>
        <p:nvSpPr>
          <p:cNvPr id="21" name="AutoShape 7"/>
          <p:cNvSpPr>
            <a:spLocks noChangeArrowheads="1"/>
          </p:cNvSpPr>
          <p:nvPr/>
        </p:nvSpPr>
        <p:spPr bwMode="auto">
          <a:xfrm>
            <a:off x="8229600" y="5638800"/>
            <a:ext cx="609600" cy="533400"/>
          </a:xfrm>
          <a:prstGeom prst="hexagon">
            <a:avLst>
              <a:gd name="adj" fmla="val 28571"/>
              <a:gd name="vf" fmla="val 115470"/>
            </a:avLst>
          </a:prstGeom>
          <a:solidFill>
            <a:schemeClr val="tx2"/>
          </a:solidFill>
          <a:ln>
            <a:noFill/>
          </a:ln>
        </p:spPr>
        <p:txBody>
          <a:bodyPr wrap="none" anchor="ctr"/>
          <a:lstStyle>
            <a:lvl1pPr>
              <a:defRPr>
                <a:solidFill>
                  <a:schemeClr val="tx1"/>
                </a:solidFill>
                <a:latin typeface="黑体" panose="02010609060101010101" pitchFamily="49" charset="-122"/>
                <a:ea typeface="黑体" panose="02010609060101010101" pitchFamily="49" charset="-122"/>
              </a:defRPr>
            </a:lvl1pPr>
            <a:lvl2pPr marL="742950" indent="-285750">
              <a:defRPr>
                <a:solidFill>
                  <a:schemeClr val="tx1"/>
                </a:solidFill>
                <a:latin typeface="黑体" panose="02010609060101010101" pitchFamily="49" charset="-122"/>
                <a:ea typeface="黑体" panose="02010609060101010101" pitchFamily="49" charset="-122"/>
              </a:defRPr>
            </a:lvl2pPr>
            <a:lvl3pPr marL="1143000" indent="-228600">
              <a:defRPr>
                <a:solidFill>
                  <a:schemeClr val="tx1"/>
                </a:solidFill>
                <a:latin typeface="黑体" panose="02010609060101010101" pitchFamily="49" charset="-122"/>
                <a:ea typeface="黑体" panose="02010609060101010101" pitchFamily="49" charset="-122"/>
              </a:defRPr>
            </a:lvl3pPr>
            <a:lvl4pPr marL="1600200" indent="-228600">
              <a:defRPr>
                <a:solidFill>
                  <a:schemeClr val="tx1"/>
                </a:solidFill>
                <a:latin typeface="黑体" panose="02010609060101010101" pitchFamily="49" charset="-122"/>
                <a:ea typeface="黑体" panose="02010609060101010101" pitchFamily="49" charset="-122"/>
              </a:defRPr>
            </a:lvl4pPr>
            <a:lvl5pPr marL="2057400" indent="-228600">
              <a:defRPr>
                <a:solidFill>
                  <a:schemeClr val="tx1"/>
                </a:solidFill>
                <a:latin typeface="黑体" panose="02010609060101010101" pitchFamily="49" charset="-122"/>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黑体" panose="02010609060101010101" pitchFamily="49" charset="-122"/>
              <a:cs typeface="+mn-cs"/>
            </a:endParaRPr>
          </a:p>
        </p:txBody>
      </p:sp>
      <p:sp>
        <p:nvSpPr>
          <p:cNvPr id="22" name="AutoShape 8"/>
          <p:cNvSpPr>
            <a:spLocks noChangeArrowheads="1"/>
          </p:cNvSpPr>
          <p:nvPr/>
        </p:nvSpPr>
        <p:spPr bwMode="auto">
          <a:xfrm>
            <a:off x="8220075" y="6229350"/>
            <a:ext cx="609600" cy="533400"/>
          </a:xfrm>
          <a:prstGeom prst="hexagon">
            <a:avLst>
              <a:gd name="adj" fmla="val 28571"/>
              <a:gd name="vf" fmla="val 115470"/>
            </a:avLst>
          </a:prstGeom>
          <a:solidFill>
            <a:schemeClr val="tx2"/>
          </a:solidFill>
          <a:ln>
            <a:noFill/>
          </a:ln>
        </p:spPr>
        <p:txBody>
          <a:bodyPr wrap="none" anchor="ctr"/>
          <a:lstStyle>
            <a:lvl1pPr>
              <a:defRPr>
                <a:solidFill>
                  <a:schemeClr val="tx1"/>
                </a:solidFill>
                <a:latin typeface="黑体" panose="02010609060101010101" pitchFamily="49" charset="-122"/>
                <a:ea typeface="黑体" panose="02010609060101010101" pitchFamily="49" charset="-122"/>
              </a:defRPr>
            </a:lvl1pPr>
            <a:lvl2pPr marL="742950" indent="-285750">
              <a:defRPr>
                <a:solidFill>
                  <a:schemeClr val="tx1"/>
                </a:solidFill>
                <a:latin typeface="黑体" panose="02010609060101010101" pitchFamily="49" charset="-122"/>
                <a:ea typeface="黑体" panose="02010609060101010101" pitchFamily="49" charset="-122"/>
              </a:defRPr>
            </a:lvl2pPr>
            <a:lvl3pPr marL="1143000" indent="-228600">
              <a:defRPr>
                <a:solidFill>
                  <a:schemeClr val="tx1"/>
                </a:solidFill>
                <a:latin typeface="黑体" panose="02010609060101010101" pitchFamily="49" charset="-122"/>
                <a:ea typeface="黑体" panose="02010609060101010101" pitchFamily="49" charset="-122"/>
              </a:defRPr>
            </a:lvl3pPr>
            <a:lvl4pPr marL="1600200" indent="-228600">
              <a:defRPr>
                <a:solidFill>
                  <a:schemeClr val="tx1"/>
                </a:solidFill>
                <a:latin typeface="黑体" panose="02010609060101010101" pitchFamily="49" charset="-122"/>
                <a:ea typeface="黑体" panose="02010609060101010101" pitchFamily="49" charset="-122"/>
              </a:defRPr>
            </a:lvl4pPr>
            <a:lvl5pPr marL="2057400" indent="-228600">
              <a:defRPr>
                <a:solidFill>
                  <a:schemeClr val="tx1"/>
                </a:solidFill>
                <a:latin typeface="黑体" panose="02010609060101010101" pitchFamily="49" charset="-122"/>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黑体" panose="02010609060101010101" pitchFamily="49" charset="-122"/>
              <a:cs typeface="+mn-cs"/>
            </a:endParaRPr>
          </a:p>
        </p:txBody>
      </p:sp>
      <p:grpSp>
        <p:nvGrpSpPr>
          <p:cNvPr id="3081" name="Group 9"/>
          <p:cNvGrpSpPr/>
          <p:nvPr/>
        </p:nvGrpSpPr>
        <p:grpSpPr>
          <a:xfrm>
            <a:off x="190500" y="2324100"/>
            <a:ext cx="3276600" cy="3314700"/>
            <a:chOff x="0" y="0"/>
            <a:chExt cx="2064" cy="2088"/>
          </a:xfrm>
        </p:grpSpPr>
        <p:sp>
          <p:nvSpPr>
            <p:cNvPr id="24" name="AutoShape 10" descr="gdd01"/>
            <p:cNvSpPr>
              <a:spLocks noChangeArrowheads="1"/>
            </p:cNvSpPr>
            <p:nvPr/>
          </p:nvSpPr>
          <p:spPr bwMode="auto">
            <a:xfrm>
              <a:off x="0" y="528"/>
              <a:ext cx="1104" cy="1008"/>
            </a:xfrm>
            <a:prstGeom prst="hexagon">
              <a:avLst>
                <a:gd name="adj" fmla="val 27381"/>
                <a:gd name="vf" fmla="val 115470"/>
              </a:avLst>
            </a:prstGeom>
            <a:blipFill dpi="0" rotWithShape="1">
              <a:blip r:embed="rId2" cstate="print"/>
              <a:srcRect/>
              <a:stretch>
                <a:fillRect/>
              </a:stretch>
            </a:blipFill>
            <a:ln w="28575">
              <a:solidFill>
                <a:schemeClr val="bg1"/>
              </a:solidFill>
              <a:miter lim="800000"/>
            </a:ln>
            <a:effectLst>
              <a:outerShdw dist="125080" dir="1437749" algn="ctr" rotWithShape="0">
                <a:schemeClr val="bg2">
                  <a:alpha val="31998"/>
                </a:schemeClr>
              </a:outerShdw>
            </a:effectLst>
          </p:spPr>
          <p:txBody>
            <a:bodyPr wrap="none" anchor="ctr"/>
            <a:lstStyle>
              <a:lvl1pPr>
                <a:defRPr>
                  <a:solidFill>
                    <a:schemeClr val="tx1"/>
                  </a:solidFill>
                  <a:latin typeface="黑体" panose="02010609060101010101" pitchFamily="49" charset="-122"/>
                  <a:ea typeface="黑体" panose="02010609060101010101" pitchFamily="49" charset="-122"/>
                </a:defRPr>
              </a:lvl1pPr>
              <a:lvl2pPr marL="742950" indent="-285750">
                <a:defRPr>
                  <a:solidFill>
                    <a:schemeClr val="tx1"/>
                  </a:solidFill>
                  <a:latin typeface="黑体" panose="02010609060101010101" pitchFamily="49" charset="-122"/>
                  <a:ea typeface="黑体" panose="02010609060101010101" pitchFamily="49" charset="-122"/>
                </a:defRPr>
              </a:lvl2pPr>
              <a:lvl3pPr marL="1143000" indent="-228600">
                <a:defRPr>
                  <a:solidFill>
                    <a:schemeClr val="tx1"/>
                  </a:solidFill>
                  <a:latin typeface="黑体" panose="02010609060101010101" pitchFamily="49" charset="-122"/>
                  <a:ea typeface="黑体" panose="02010609060101010101" pitchFamily="49" charset="-122"/>
                </a:defRPr>
              </a:lvl3pPr>
              <a:lvl4pPr marL="1600200" indent="-228600">
                <a:defRPr>
                  <a:solidFill>
                    <a:schemeClr val="tx1"/>
                  </a:solidFill>
                  <a:latin typeface="黑体" panose="02010609060101010101" pitchFamily="49" charset="-122"/>
                  <a:ea typeface="黑体" panose="02010609060101010101" pitchFamily="49" charset="-122"/>
                </a:defRPr>
              </a:lvl4pPr>
              <a:lvl5pPr marL="2057400" indent="-228600">
                <a:defRPr>
                  <a:solidFill>
                    <a:schemeClr val="tx1"/>
                  </a:solidFill>
                  <a:latin typeface="黑体" panose="02010609060101010101" pitchFamily="49" charset="-122"/>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ko-KR" altLang="en-US" sz="1800" b="0" i="0" u="none" strike="noStrike" kern="1200" cap="none" spc="0" normalizeH="0" baseline="0" noProof="0">
                <a:ln>
                  <a:noFill/>
                </a:ln>
                <a:solidFill>
                  <a:schemeClr val="tx1"/>
                </a:solidFill>
                <a:effectLst/>
                <a:uLnTx/>
                <a:uFillTx/>
                <a:latin typeface="Times New Roman" panose="02020603050405020304" pitchFamily="18" charset="0"/>
                <a:ea typeface="Gulim" panose="020B0600000101010101" pitchFamily="34" charset="-127"/>
                <a:cs typeface="+mn-cs"/>
              </a:endParaRPr>
            </a:p>
          </p:txBody>
        </p:sp>
        <p:sp>
          <p:nvSpPr>
            <p:cNvPr id="25" name="AutoShape 11" descr="gdd04"/>
            <p:cNvSpPr>
              <a:spLocks noChangeArrowheads="1"/>
            </p:cNvSpPr>
            <p:nvPr/>
          </p:nvSpPr>
          <p:spPr bwMode="auto">
            <a:xfrm>
              <a:off x="912" y="0"/>
              <a:ext cx="1152" cy="1008"/>
            </a:xfrm>
            <a:prstGeom prst="hexagon">
              <a:avLst>
                <a:gd name="adj" fmla="val 28571"/>
                <a:gd name="vf" fmla="val 115470"/>
              </a:avLst>
            </a:prstGeom>
            <a:blipFill dpi="0" rotWithShape="1">
              <a:blip r:embed="rId3" cstate="print"/>
              <a:srcRect/>
              <a:stretch>
                <a:fillRect/>
              </a:stretch>
            </a:blipFill>
            <a:ln w="28575">
              <a:solidFill>
                <a:schemeClr val="bg1"/>
              </a:solidFill>
              <a:miter lim="800000"/>
            </a:ln>
            <a:effectLst>
              <a:outerShdw dist="125080" dir="1437749" algn="ctr" rotWithShape="0">
                <a:schemeClr val="bg2">
                  <a:alpha val="31998"/>
                </a:schemeClr>
              </a:outerShdw>
            </a:effectLst>
          </p:spPr>
          <p:txBody>
            <a:bodyPr wrap="none" anchor="ctr"/>
            <a:lstStyle>
              <a:lvl1pPr>
                <a:defRPr>
                  <a:solidFill>
                    <a:schemeClr val="tx1"/>
                  </a:solidFill>
                  <a:latin typeface="黑体" panose="02010609060101010101" pitchFamily="49" charset="-122"/>
                  <a:ea typeface="黑体" panose="02010609060101010101" pitchFamily="49" charset="-122"/>
                </a:defRPr>
              </a:lvl1pPr>
              <a:lvl2pPr marL="742950" indent="-285750">
                <a:defRPr>
                  <a:solidFill>
                    <a:schemeClr val="tx1"/>
                  </a:solidFill>
                  <a:latin typeface="黑体" panose="02010609060101010101" pitchFamily="49" charset="-122"/>
                  <a:ea typeface="黑体" panose="02010609060101010101" pitchFamily="49" charset="-122"/>
                </a:defRPr>
              </a:lvl2pPr>
              <a:lvl3pPr marL="1143000" indent="-228600">
                <a:defRPr>
                  <a:solidFill>
                    <a:schemeClr val="tx1"/>
                  </a:solidFill>
                  <a:latin typeface="黑体" panose="02010609060101010101" pitchFamily="49" charset="-122"/>
                  <a:ea typeface="黑体" panose="02010609060101010101" pitchFamily="49" charset="-122"/>
                </a:defRPr>
              </a:lvl3pPr>
              <a:lvl4pPr marL="1600200" indent="-228600">
                <a:defRPr>
                  <a:solidFill>
                    <a:schemeClr val="tx1"/>
                  </a:solidFill>
                  <a:latin typeface="黑体" panose="02010609060101010101" pitchFamily="49" charset="-122"/>
                  <a:ea typeface="黑体" panose="02010609060101010101" pitchFamily="49" charset="-122"/>
                </a:defRPr>
              </a:lvl4pPr>
              <a:lvl5pPr marL="2057400" indent="-228600">
                <a:defRPr>
                  <a:solidFill>
                    <a:schemeClr val="tx1"/>
                  </a:solidFill>
                  <a:latin typeface="黑体" panose="02010609060101010101" pitchFamily="49" charset="-122"/>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ko-KR" altLang="en-US" sz="1800" b="0" i="0" u="none" strike="noStrike" kern="1200" cap="none" spc="0" normalizeH="0" baseline="0" noProof="0">
                <a:ln>
                  <a:noFill/>
                </a:ln>
                <a:solidFill>
                  <a:schemeClr val="tx1"/>
                </a:solidFill>
                <a:effectLst/>
                <a:uLnTx/>
                <a:uFillTx/>
                <a:latin typeface="Times New Roman" panose="02020603050405020304" pitchFamily="18" charset="0"/>
                <a:ea typeface="Gulim" panose="020B0600000101010101" pitchFamily="34" charset="-127"/>
                <a:cs typeface="+mn-cs"/>
              </a:endParaRPr>
            </a:p>
          </p:txBody>
        </p:sp>
        <p:sp>
          <p:nvSpPr>
            <p:cNvPr id="26" name="AutoShape 12" descr="gdd03"/>
            <p:cNvSpPr>
              <a:spLocks noChangeArrowheads="1"/>
            </p:cNvSpPr>
            <p:nvPr/>
          </p:nvSpPr>
          <p:spPr bwMode="auto">
            <a:xfrm>
              <a:off x="888" y="1080"/>
              <a:ext cx="1152" cy="1008"/>
            </a:xfrm>
            <a:prstGeom prst="hexagon">
              <a:avLst>
                <a:gd name="adj" fmla="val 28571"/>
                <a:gd name="vf" fmla="val 115470"/>
              </a:avLst>
            </a:prstGeom>
            <a:blipFill dpi="0" rotWithShape="1">
              <a:blip r:embed="rId4" cstate="print"/>
              <a:srcRect/>
              <a:stretch>
                <a:fillRect/>
              </a:stretch>
            </a:blipFill>
            <a:ln w="28575">
              <a:solidFill>
                <a:schemeClr val="bg1"/>
              </a:solidFill>
              <a:miter lim="800000"/>
            </a:ln>
            <a:effectLst>
              <a:outerShdw dist="125080" dir="1437749" algn="ctr" rotWithShape="0">
                <a:schemeClr val="bg2">
                  <a:alpha val="31998"/>
                </a:schemeClr>
              </a:outerShdw>
            </a:effectLst>
          </p:spPr>
          <p:txBody>
            <a:bodyPr wrap="none" anchor="ctr"/>
            <a:lstStyle>
              <a:lvl1pPr>
                <a:defRPr>
                  <a:solidFill>
                    <a:schemeClr val="tx1"/>
                  </a:solidFill>
                  <a:latin typeface="黑体" panose="02010609060101010101" pitchFamily="49" charset="-122"/>
                  <a:ea typeface="黑体" panose="02010609060101010101" pitchFamily="49" charset="-122"/>
                </a:defRPr>
              </a:lvl1pPr>
              <a:lvl2pPr marL="742950" indent="-285750">
                <a:defRPr>
                  <a:solidFill>
                    <a:schemeClr val="tx1"/>
                  </a:solidFill>
                  <a:latin typeface="黑体" panose="02010609060101010101" pitchFamily="49" charset="-122"/>
                  <a:ea typeface="黑体" panose="02010609060101010101" pitchFamily="49" charset="-122"/>
                </a:defRPr>
              </a:lvl2pPr>
              <a:lvl3pPr marL="1143000" indent="-228600">
                <a:defRPr>
                  <a:solidFill>
                    <a:schemeClr val="tx1"/>
                  </a:solidFill>
                  <a:latin typeface="黑体" panose="02010609060101010101" pitchFamily="49" charset="-122"/>
                  <a:ea typeface="黑体" panose="02010609060101010101" pitchFamily="49" charset="-122"/>
                </a:defRPr>
              </a:lvl3pPr>
              <a:lvl4pPr marL="1600200" indent="-228600">
                <a:defRPr>
                  <a:solidFill>
                    <a:schemeClr val="tx1"/>
                  </a:solidFill>
                  <a:latin typeface="黑体" panose="02010609060101010101" pitchFamily="49" charset="-122"/>
                  <a:ea typeface="黑体" panose="02010609060101010101" pitchFamily="49" charset="-122"/>
                </a:defRPr>
              </a:lvl4pPr>
              <a:lvl5pPr marL="2057400" indent="-228600">
                <a:defRPr>
                  <a:solidFill>
                    <a:schemeClr val="tx1"/>
                  </a:solidFill>
                  <a:latin typeface="黑体" panose="02010609060101010101" pitchFamily="49" charset="-122"/>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ko-KR" altLang="en-US" sz="1800" b="0" i="0" u="none" strike="noStrike" kern="1200" cap="none" spc="0" normalizeH="0" baseline="0" noProof="0">
                <a:ln>
                  <a:noFill/>
                </a:ln>
                <a:solidFill>
                  <a:schemeClr val="tx1"/>
                </a:solidFill>
                <a:effectLst/>
                <a:uLnTx/>
                <a:uFillTx/>
                <a:latin typeface="Times New Roman" panose="02020603050405020304" pitchFamily="18" charset="0"/>
                <a:ea typeface="Gulim" panose="020B0600000101010101" pitchFamily="34" charset="-127"/>
                <a:cs typeface="+mn-cs"/>
              </a:endParaRP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259513" y="358775"/>
            <a:ext cx="1906587" cy="5938838"/>
          </a:xfr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539750" y="358775"/>
            <a:ext cx="5567363" cy="5938838"/>
          </a:xfr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a:t>单击此处编辑母版副标题样式</a:t>
            </a:r>
            <a:endParaRPr lang="zh-CN" altLang="en-US" strike="noStrike" noProof="1"/>
          </a:p>
        </p:txBody>
      </p:sp>
      <p:sp>
        <p:nvSpPr>
          <p:cNvPr id="16" name="日期占位符 3"/>
          <p:cNvSpPr>
            <a:spLocks noGrp="1"/>
          </p:cNvSpPr>
          <p:nvPr>
            <p:ph type="dt" sz="half" idx="2"/>
          </p:nvPr>
        </p:nvSpPr>
        <p:spPr>
          <a:xfrm>
            <a:off x="76200" y="6400800"/>
            <a:ext cx="3200400" cy="284163"/>
          </a:xfrm>
          <a:prstGeom prst="rect">
            <a:avLst/>
          </a:prstGeom>
        </p:spPr>
        <p:txBody>
          <a:bodyPr/>
          <a:lstStyle>
            <a:lvl1pPr eaLnBrk="1" hangingPunct="1">
              <a:buFontTx/>
              <a:buNone/>
              <a:defRPr>
                <a:latin typeface="Arial" panose="020B0604020202020204" pitchFamily="34" charset="0"/>
                <a:ea typeface="黑体" panose="02010609060101010101" pitchFamily="49"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黑体" panose="02010609060101010101" pitchFamily="49" charset="-122"/>
              <a:cs typeface="+mn-c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1079500" y="358775"/>
            <a:ext cx="7086600" cy="631825"/>
          </a:xfrm>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539750" y="1258888"/>
            <a:ext cx="3702050" cy="5038725"/>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quarter" idx="2"/>
          </p:nvPr>
        </p:nvSpPr>
        <p:spPr>
          <a:xfrm>
            <a:off x="4394200" y="1258888"/>
            <a:ext cx="3703638" cy="2443162"/>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内容占位符 4"/>
          <p:cNvSpPr>
            <a:spLocks noGrp="1"/>
          </p:cNvSpPr>
          <p:nvPr>
            <p:ph sz="quarter" idx="3"/>
          </p:nvPr>
        </p:nvSpPr>
        <p:spPr>
          <a:xfrm>
            <a:off x="4394200" y="3854450"/>
            <a:ext cx="3703638" cy="2443163"/>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cSld name="标题和表格">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150938" y="214313"/>
            <a:ext cx="7793037" cy="1462087"/>
          </a:xfrm>
        </p:spPr>
        <p:txBody>
          <a:bodyPr/>
          <a:lstStyle/>
          <a:p>
            <a:pPr fontAlgn="base"/>
            <a:r>
              <a:rPr lang="zh-CN" altLang="en-US" strike="noStrike" noProof="1"/>
              <a:t>单击此处编辑母版标题样式</a:t>
            </a:r>
            <a:endParaRPr lang="zh-CN" altLang="en-US" strike="noStrike" noProof="1"/>
          </a:p>
        </p:txBody>
      </p:sp>
      <p:sp>
        <p:nvSpPr>
          <p:cNvPr id="3" name="表格占位符 2"/>
          <p:cNvSpPr>
            <a:spLocks noGrp="1"/>
          </p:cNvSpPr>
          <p:nvPr>
            <p:ph type="tbl" idx="1"/>
          </p:nvPr>
        </p:nvSpPr>
        <p:spPr>
          <a:xfrm>
            <a:off x="468313" y="2017713"/>
            <a:ext cx="8486775" cy="411480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2800" b="1" i="0" u="none" strike="noStrike" kern="0" cap="none" spc="0" normalizeH="0" baseline="0" noProof="0">
              <a:ln>
                <a:noFill/>
              </a:ln>
              <a:solidFill>
                <a:schemeClr val="tx1"/>
              </a:solidFill>
              <a:effectLst/>
              <a:uLnTx/>
              <a:uFillTx/>
              <a:latin typeface="+mn-lt"/>
              <a:ea typeface="+mn-ea"/>
              <a:cs typeface="+mn-cs"/>
            </a:endParaRPr>
          </a:p>
        </p:txBody>
      </p:sp>
      <p:sp>
        <p:nvSpPr>
          <p:cNvPr id="16" name="日期占位符 3"/>
          <p:cNvSpPr>
            <a:spLocks noGrp="1"/>
          </p:cNvSpPr>
          <p:nvPr>
            <p:ph type="dt" sz="half" idx="2"/>
          </p:nvPr>
        </p:nvSpPr>
        <p:spPr>
          <a:xfrm>
            <a:off x="0" y="6427788"/>
            <a:ext cx="3067050" cy="457200"/>
          </a:xfrm>
          <a:prstGeom prst="rect">
            <a:avLst/>
          </a:prstGeom>
        </p:spPr>
        <p:txBody>
          <a:bodyPr/>
          <a:lstStyle>
            <a:lvl1pPr eaLnBrk="1" hangingPunct="1">
              <a:buFont typeface="Arial" panose="020B0604020202020204" pitchFamily="34" charset="0"/>
              <a:buNone/>
              <a:defRPr>
                <a:latin typeface="黑体" panose="02010609060101010101" pitchFamily="49" charset="-122"/>
                <a:ea typeface="黑体" panose="02010609060101010101" pitchFamily="49"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F4C0B1CC-AD1F-4298-A64F-1C950CC587F6}" type="datetime3">
              <a:rPr kumimoji="0" lang="zh-CN" altLang="en-US" sz="1800" b="0"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fld>
            <a:endParaRPr kumimoji="0" lang="en-US" altLang="zh-CN" sz="1800" b="0"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17" name="页脚占位符 4"/>
          <p:cNvSpPr>
            <a:spLocks noGrp="1"/>
          </p:cNvSpPr>
          <p:nvPr>
            <p:ph type="ftr" sz="quarter" idx="3"/>
          </p:nvPr>
        </p:nvSpPr>
        <p:spPr>
          <a:xfrm>
            <a:off x="3132138" y="6427788"/>
            <a:ext cx="3384550" cy="457200"/>
          </a:xfrm>
          <a:prstGeom prst="rect">
            <a:avLst/>
          </a:prstGeom>
        </p:spPr>
        <p:txBody>
          <a:bodyPr/>
          <a:lstStyle>
            <a:lvl1pPr eaLnBrk="1" hangingPunct="1">
              <a:buFont typeface="Arial" panose="020B0604020202020204" pitchFamily="34" charset="0"/>
              <a:buNone/>
              <a:defRPr>
                <a:latin typeface="黑体" panose="02010609060101010101" pitchFamily="49" charset="-122"/>
                <a:ea typeface="黑体" panose="02010609060101010101" pitchFamily="49"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新编基础会计学模拟实验（第二版）</a:t>
            </a:r>
            <a:endParaRPr kumimoji="0" lang="en-US" altLang="zh-CN" sz="1800" b="0"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18" name="灯片编号占位符 5"/>
          <p:cNvSpPr>
            <a:spLocks noGrp="1"/>
          </p:cNvSpPr>
          <p:nvPr>
            <p:ph type="sldNum" sz="quarter" idx="4"/>
          </p:nvPr>
        </p:nvSpPr>
        <p:spPr>
          <a:xfrm>
            <a:off x="7131050" y="6427788"/>
            <a:ext cx="1905000" cy="457200"/>
          </a:xfrm>
          <a:prstGeom prst="rect">
            <a:avLst/>
          </a:prstGeom>
        </p:spPr>
        <p:txBody>
          <a:bodyPr vert="horz" wrap="square" lIns="91440" tIns="45720" rIns="91440" bIns="45720" numCol="1" anchor="t" anchorCtr="0" compatLnSpc="1"/>
          <a:lstStyle/>
          <a:p>
            <a:pPr lvl="0" eaLnBrk="1" fontAlgn="base" hangingPunct="1">
              <a:buChar char="•"/>
            </a:pPr>
            <a:fld id="{9A0DB2DC-4C9A-4742-B13C-FB6460FD3503}" type="slidenum">
              <a:rPr lang="en-US" altLang="zh-CN" strike="noStrike" noProof="1" dirty="0">
                <a:latin typeface="黑体" panose="02010609060101010101" pitchFamily="49" charset="-122"/>
                <a:ea typeface="黑体" panose="02010609060101010101" pitchFamily="49" charset="-122"/>
                <a:cs typeface="+mn-ea"/>
              </a:rPr>
            </a:fld>
            <a:endParaRPr lang="en-US" altLang="zh-CN"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a:t>单击此处编辑母版文本样式</a:t>
            </a:r>
            <a:endParaRPr lang="zh-CN" altLang="en-US"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539750" y="1258888"/>
            <a:ext cx="3702050" cy="5038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394200" y="1258888"/>
            <a:ext cx="3703638" cy="5038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3200" b="1"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未知"/>
          <p:cNvSpPr/>
          <p:nvPr/>
        </p:nvSpPr>
        <p:spPr>
          <a:xfrm>
            <a:off x="-7937" y="344488"/>
            <a:ext cx="8193087" cy="633412"/>
          </a:xfrm>
          <a:custGeom>
            <a:avLst/>
            <a:gdLst/>
            <a:ahLst/>
            <a:cxnLst>
              <a:cxn ang="0">
                <a:pos x="0" y="0"/>
              </a:cxn>
              <a:cxn ang="0">
                <a:pos x="2147483647" y="2147483647"/>
              </a:cxn>
              <a:cxn ang="0">
                <a:pos x="2147483647" y="2147483647"/>
              </a:cxn>
              <a:cxn ang="0">
                <a:pos x="0" y="2147483647"/>
              </a:cxn>
              <a:cxn ang="0">
                <a:pos x="0" y="0"/>
              </a:cxn>
            </a:cxnLst>
            <a:rect l="0" t="0" r="0" b="0"/>
            <a:pathLst>
              <a:path w="5049" h="1471">
                <a:moveTo>
                  <a:pt x="0" y="0"/>
                </a:moveTo>
                <a:lnTo>
                  <a:pt x="5049" y="2"/>
                </a:lnTo>
                <a:lnTo>
                  <a:pt x="5048" y="1458"/>
                </a:lnTo>
                <a:lnTo>
                  <a:pt x="0" y="1471"/>
                </a:lnTo>
                <a:lnTo>
                  <a:pt x="0" y="0"/>
                </a:lnTo>
                <a:close/>
              </a:path>
            </a:pathLst>
          </a:custGeom>
          <a:solidFill>
            <a:schemeClr val="tx2"/>
          </a:solidFill>
          <a:ln w="9525">
            <a:noFill/>
          </a:ln>
        </p:spPr>
        <p:txBody>
          <a:bodyPr/>
          <a:lstStyle/>
          <a:p>
            <a:endParaRPr lang="zh-CN" altLang="en-US"/>
          </a:p>
        </p:txBody>
      </p:sp>
      <p:grpSp>
        <p:nvGrpSpPr>
          <p:cNvPr id="1027" name="Group 3"/>
          <p:cNvGrpSpPr/>
          <p:nvPr/>
        </p:nvGrpSpPr>
        <p:grpSpPr>
          <a:xfrm>
            <a:off x="8153400" y="0"/>
            <a:ext cx="990600" cy="6858000"/>
            <a:chOff x="0" y="0"/>
            <a:chExt cx="720" cy="4320"/>
          </a:xfrm>
        </p:grpSpPr>
        <p:sp>
          <p:nvSpPr>
            <p:cNvPr id="3" name="Rectangle 4"/>
            <p:cNvSpPr>
              <a:spLocks noChangeArrowheads="1"/>
            </p:cNvSpPr>
            <p:nvPr/>
          </p:nvSpPr>
          <p:spPr bwMode="auto">
            <a:xfrm>
              <a:off x="2" y="0"/>
              <a:ext cx="718" cy="4320"/>
            </a:xfrm>
            <a:prstGeom prst="rect">
              <a:avLst/>
            </a:prstGeom>
            <a:solidFill>
              <a:schemeClr val="folHlink">
                <a:alpha val="39999"/>
              </a:schemeClr>
            </a:solidFill>
            <a:ln>
              <a:noFill/>
            </a:ln>
          </p:spPr>
          <p:txBody>
            <a:bodyPr wrap="none" anchor="ctr"/>
            <a:lstStyle>
              <a:lvl1pPr>
                <a:defRPr>
                  <a:solidFill>
                    <a:schemeClr val="tx1"/>
                  </a:solidFill>
                  <a:latin typeface="黑体" panose="02010609060101010101" pitchFamily="49" charset="-122"/>
                  <a:ea typeface="黑体" panose="02010609060101010101" pitchFamily="49" charset="-122"/>
                </a:defRPr>
              </a:lvl1pPr>
              <a:lvl2pPr marL="742950" indent="-285750">
                <a:defRPr>
                  <a:solidFill>
                    <a:schemeClr val="tx1"/>
                  </a:solidFill>
                  <a:latin typeface="黑体" panose="02010609060101010101" pitchFamily="49" charset="-122"/>
                  <a:ea typeface="黑体" panose="02010609060101010101" pitchFamily="49" charset="-122"/>
                </a:defRPr>
              </a:lvl2pPr>
              <a:lvl3pPr marL="1143000" indent="-228600">
                <a:defRPr>
                  <a:solidFill>
                    <a:schemeClr val="tx1"/>
                  </a:solidFill>
                  <a:latin typeface="黑体" panose="02010609060101010101" pitchFamily="49" charset="-122"/>
                  <a:ea typeface="黑体" panose="02010609060101010101" pitchFamily="49" charset="-122"/>
                </a:defRPr>
              </a:lvl3pPr>
              <a:lvl4pPr marL="1600200" indent="-228600">
                <a:defRPr>
                  <a:solidFill>
                    <a:schemeClr val="tx1"/>
                  </a:solidFill>
                  <a:latin typeface="黑体" panose="02010609060101010101" pitchFamily="49" charset="-122"/>
                  <a:ea typeface="黑体" panose="02010609060101010101" pitchFamily="49" charset="-122"/>
                </a:defRPr>
              </a:lvl4pPr>
              <a:lvl5pPr marL="2057400" indent="-228600">
                <a:defRPr>
                  <a:solidFill>
                    <a:schemeClr val="tx1"/>
                  </a:solidFill>
                  <a:latin typeface="黑体" panose="02010609060101010101" pitchFamily="49" charset="-122"/>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黑体" panose="02010609060101010101" pitchFamily="49" charset="-122"/>
                <a:cs typeface="+mn-cs"/>
              </a:endParaRPr>
            </a:p>
          </p:txBody>
        </p:sp>
        <p:sp>
          <p:nvSpPr>
            <p:cNvPr id="2" name="Rectangle 5"/>
            <p:cNvSpPr>
              <a:spLocks noChangeArrowheads="1"/>
            </p:cNvSpPr>
            <p:nvPr/>
          </p:nvSpPr>
          <p:spPr bwMode="auto">
            <a:xfrm>
              <a:off x="0" y="219"/>
              <a:ext cx="720" cy="393"/>
            </a:xfrm>
            <a:prstGeom prst="rect">
              <a:avLst/>
            </a:prstGeom>
            <a:solidFill>
              <a:schemeClr val="tx1"/>
            </a:solidFill>
            <a:ln>
              <a:noFill/>
            </a:ln>
          </p:spPr>
          <p:txBody>
            <a:bodyPr wrap="none" anchor="ctr"/>
            <a:lstStyle>
              <a:lvl1pPr>
                <a:defRPr>
                  <a:solidFill>
                    <a:schemeClr val="tx1"/>
                  </a:solidFill>
                  <a:latin typeface="黑体" panose="02010609060101010101" pitchFamily="49" charset="-122"/>
                  <a:ea typeface="黑体" panose="02010609060101010101" pitchFamily="49" charset="-122"/>
                </a:defRPr>
              </a:lvl1pPr>
              <a:lvl2pPr marL="742950" indent="-285750">
                <a:defRPr>
                  <a:solidFill>
                    <a:schemeClr val="tx1"/>
                  </a:solidFill>
                  <a:latin typeface="黑体" panose="02010609060101010101" pitchFamily="49" charset="-122"/>
                  <a:ea typeface="黑体" panose="02010609060101010101" pitchFamily="49" charset="-122"/>
                </a:defRPr>
              </a:lvl2pPr>
              <a:lvl3pPr marL="1143000" indent="-228600">
                <a:defRPr>
                  <a:solidFill>
                    <a:schemeClr val="tx1"/>
                  </a:solidFill>
                  <a:latin typeface="黑体" panose="02010609060101010101" pitchFamily="49" charset="-122"/>
                  <a:ea typeface="黑体" panose="02010609060101010101" pitchFamily="49" charset="-122"/>
                </a:defRPr>
              </a:lvl3pPr>
              <a:lvl4pPr marL="1600200" indent="-228600">
                <a:defRPr>
                  <a:solidFill>
                    <a:schemeClr val="tx1"/>
                  </a:solidFill>
                  <a:latin typeface="黑体" panose="02010609060101010101" pitchFamily="49" charset="-122"/>
                  <a:ea typeface="黑体" panose="02010609060101010101" pitchFamily="49" charset="-122"/>
                </a:defRPr>
              </a:lvl4pPr>
              <a:lvl5pPr marL="2057400" indent="-228600">
                <a:defRPr>
                  <a:solidFill>
                    <a:schemeClr val="tx1"/>
                  </a:solidFill>
                  <a:latin typeface="黑体" panose="02010609060101010101" pitchFamily="49" charset="-122"/>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黑体" panose="02010609060101010101" pitchFamily="49" charset="-122"/>
                <a:cs typeface="+mn-cs"/>
              </a:endParaRPr>
            </a:p>
          </p:txBody>
        </p:sp>
      </p:grpSp>
      <p:sp>
        <p:nvSpPr>
          <p:cNvPr id="1028" name="AutoShape 6"/>
          <p:cNvSpPr>
            <a:spLocks noChangeArrowheads="1"/>
          </p:cNvSpPr>
          <p:nvPr/>
        </p:nvSpPr>
        <p:spPr bwMode="auto">
          <a:xfrm>
            <a:off x="7696200" y="5943600"/>
            <a:ext cx="609600" cy="533400"/>
          </a:xfrm>
          <a:prstGeom prst="hexagon">
            <a:avLst>
              <a:gd name="adj" fmla="val 28571"/>
              <a:gd name="vf" fmla="val 115470"/>
            </a:avLst>
          </a:prstGeom>
          <a:solidFill>
            <a:srgbClr val="5086C2">
              <a:alpha val="34901"/>
            </a:srgbClr>
          </a:solidFill>
          <a:ln>
            <a:noFill/>
          </a:ln>
        </p:spPr>
        <p:txBody>
          <a:bodyPr wrap="none" anchor="ctr"/>
          <a:lstStyle>
            <a:lvl1pPr>
              <a:defRPr>
                <a:solidFill>
                  <a:schemeClr val="tx1"/>
                </a:solidFill>
                <a:latin typeface="黑体" panose="02010609060101010101" pitchFamily="49" charset="-122"/>
                <a:ea typeface="黑体" panose="02010609060101010101" pitchFamily="49" charset="-122"/>
              </a:defRPr>
            </a:lvl1pPr>
            <a:lvl2pPr marL="742950" indent="-285750">
              <a:defRPr>
                <a:solidFill>
                  <a:schemeClr val="tx1"/>
                </a:solidFill>
                <a:latin typeface="黑体" panose="02010609060101010101" pitchFamily="49" charset="-122"/>
                <a:ea typeface="黑体" panose="02010609060101010101" pitchFamily="49" charset="-122"/>
              </a:defRPr>
            </a:lvl2pPr>
            <a:lvl3pPr marL="1143000" indent="-228600">
              <a:defRPr>
                <a:solidFill>
                  <a:schemeClr val="tx1"/>
                </a:solidFill>
                <a:latin typeface="黑体" panose="02010609060101010101" pitchFamily="49" charset="-122"/>
                <a:ea typeface="黑体" panose="02010609060101010101" pitchFamily="49" charset="-122"/>
              </a:defRPr>
            </a:lvl3pPr>
            <a:lvl4pPr marL="1600200" indent="-228600">
              <a:defRPr>
                <a:solidFill>
                  <a:schemeClr val="tx1"/>
                </a:solidFill>
                <a:latin typeface="黑体" panose="02010609060101010101" pitchFamily="49" charset="-122"/>
                <a:ea typeface="黑体" panose="02010609060101010101" pitchFamily="49" charset="-122"/>
              </a:defRPr>
            </a:lvl4pPr>
            <a:lvl5pPr marL="2057400" indent="-228600">
              <a:defRPr>
                <a:solidFill>
                  <a:schemeClr val="tx1"/>
                </a:solidFill>
                <a:latin typeface="黑体" panose="02010609060101010101" pitchFamily="49" charset="-122"/>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黑体" panose="02010609060101010101" pitchFamily="49" charset="-122"/>
              <a:cs typeface="+mn-cs"/>
            </a:endParaRPr>
          </a:p>
        </p:txBody>
      </p:sp>
      <p:sp>
        <p:nvSpPr>
          <p:cNvPr id="1029" name="AutoShape 7"/>
          <p:cNvSpPr>
            <a:spLocks noChangeArrowheads="1"/>
          </p:cNvSpPr>
          <p:nvPr/>
        </p:nvSpPr>
        <p:spPr bwMode="auto">
          <a:xfrm>
            <a:off x="8229600" y="5638800"/>
            <a:ext cx="609600" cy="533400"/>
          </a:xfrm>
          <a:prstGeom prst="hexagon">
            <a:avLst>
              <a:gd name="adj" fmla="val 28571"/>
              <a:gd name="vf" fmla="val 115470"/>
            </a:avLst>
          </a:prstGeom>
          <a:solidFill>
            <a:srgbClr val="5086C2">
              <a:alpha val="34901"/>
            </a:srgbClr>
          </a:solidFill>
          <a:ln>
            <a:noFill/>
          </a:ln>
        </p:spPr>
        <p:txBody>
          <a:bodyPr wrap="none" anchor="ctr"/>
          <a:lstStyle>
            <a:lvl1pPr>
              <a:defRPr>
                <a:solidFill>
                  <a:schemeClr val="tx1"/>
                </a:solidFill>
                <a:latin typeface="黑体" panose="02010609060101010101" pitchFamily="49" charset="-122"/>
                <a:ea typeface="黑体" panose="02010609060101010101" pitchFamily="49" charset="-122"/>
              </a:defRPr>
            </a:lvl1pPr>
            <a:lvl2pPr marL="742950" indent="-285750">
              <a:defRPr>
                <a:solidFill>
                  <a:schemeClr val="tx1"/>
                </a:solidFill>
                <a:latin typeface="黑体" panose="02010609060101010101" pitchFamily="49" charset="-122"/>
                <a:ea typeface="黑体" panose="02010609060101010101" pitchFamily="49" charset="-122"/>
              </a:defRPr>
            </a:lvl2pPr>
            <a:lvl3pPr marL="1143000" indent="-228600">
              <a:defRPr>
                <a:solidFill>
                  <a:schemeClr val="tx1"/>
                </a:solidFill>
                <a:latin typeface="黑体" panose="02010609060101010101" pitchFamily="49" charset="-122"/>
                <a:ea typeface="黑体" panose="02010609060101010101" pitchFamily="49" charset="-122"/>
              </a:defRPr>
            </a:lvl3pPr>
            <a:lvl4pPr marL="1600200" indent="-228600">
              <a:defRPr>
                <a:solidFill>
                  <a:schemeClr val="tx1"/>
                </a:solidFill>
                <a:latin typeface="黑体" panose="02010609060101010101" pitchFamily="49" charset="-122"/>
                <a:ea typeface="黑体" panose="02010609060101010101" pitchFamily="49" charset="-122"/>
              </a:defRPr>
            </a:lvl4pPr>
            <a:lvl5pPr marL="2057400" indent="-228600">
              <a:defRPr>
                <a:solidFill>
                  <a:schemeClr val="tx1"/>
                </a:solidFill>
                <a:latin typeface="黑体" panose="02010609060101010101" pitchFamily="49" charset="-122"/>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黑体" panose="02010609060101010101" pitchFamily="49" charset="-122"/>
              <a:cs typeface="+mn-cs"/>
            </a:endParaRPr>
          </a:p>
        </p:txBody>
      </p:sp>
      <p:sp>
        <p:nvSpPr>
          <p:cNvPr id="1030" name="AutoShape 8"/>
          <p:cNvSpPr>
            <a:spLocks noChangeArrowheads="1"/>
          </p:cNvSpPr>
          <p:nvPr/>
        </p:nvSpPr>
        <p:spPr bwMode="auto">
          <a:xfrm>
            <a:off x="8220075" y="6229350"/>
            <a:ext cx="609600" cy="533400"/>
          </a:xfrm>
          <a:prstGeom prst="hexagon">
            <a:avLst>
              <a:gd name="adj" fmla="val 28571"/>
              <a:gd name="vf" fmla="val 115470"/>
            </a:avLst>
          </a:prstGeom>
          <a:solidFill>
            <a:srgbClr val="5086C2">
              <a:alpha val="34901"/>
            </a:srgbClr>
          </a:solidFill>
          <a:ln>
            <a:noFill/>
          </a:ln>
        </p:spPr>
        <p:txBody>
          <a:bodyPr wrap="none" anchor="ctr"/>
          <a:lstStyle>
            <a:lvl1pPr>
              <a:defRPr>
                <a:solidFill>
                  <a:schemeClr val="tx1"/>
                </a:solidFill>
                <a:latin typeface="黑体" panose="02010609060101010101" pitchFamily="49" charset="-122"/>
                <a:ea typeface="黑体" panose="02010609060101010101" pitchFamily="49" charset="-122"/>
              </a:defRPr>
            </a:lvl1pPr>
            <a:lvl2pPr marL="742950" indent="-285750">
              <a:defRPr>
                <a:solidFill>
                  <a:schemeClr val="tx1"/>
                </a:solidFill>
                <a:latin typeface="黑体" panose="02010609060101010101" pitchFamily="49" charset="-122"/>
                <a:ea typeface="黑体" panose="02010609060101010101" pitchFamily="49" charset="-122"/>
              </a:defRPr>
            </a:lvl2pPr>
            <a:lvl3pPr marL="1143000" indent="-228600">
              <a:defRPr>
                <a:solidFill>
                  <a:schemeClr val="tx1"/>
                </a:solidFill>
                <a:latin typeface="黑体" panose="02010609060101010101" pitchFamily="49" charset="-122"/>
                <a:ea typeface="黑体" panose="02010609060101010101" pitchFamily="49" charset="-122"/>
              </a:defRPr>
            </a:lvl3pPr>
            <a:lvl4pPr marL="1600200" indent="-228600">
              <a:defRPr>
                <a:solidFill>
                  <a:schemeClr val="tx1"/>
                </a:solidFill>
                <a:latin typeface="黑体" panose="02010609060101010101" pitchFamily="49" charset="-122"/>
                <a:ea typeface="黑体" panose="02010609060101010101" pitchFamily="49" charset="-122"/>
              </a:defRPr>
            </a:lvl4pPr>
            <a:lvl5pPr marL="2057400" indent="-228600">
              <a:defRPr>
                <a:solidFill>
                  <a:schemeClr val="tx1"/>
                </a:solidFill>
                <a:latin typeface="黑体" panose="02010609060101010101" pitchFamily="49" charset="-122"/>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黑体" panose="02010609060101010101" pitchFamily="49" charset="-122"/>
              <a:cs typeface="+mn-cs"/>
            </a:endParaRPr>
          </a:p>
        </p:txBody>
      </p:sp>
      <p:grpSp>
        <p:nvGrpSpPr>
          <p:cNvPr id="1033" name="Group 9"/>
          <p:cNvGrpSpPr/>
          <p:nvPr/>
        </p:nvGrpSpPr>
        <p:grpSpPr>
          <a:xfrm>
            <a:off x="152400" y="228600"/>
            <a:ext cx="838200" cy="838200"/>
            <a:chOff x="0" y="0"/>
            <a:chExt cx="510" cy="480"/>
          </a:xfrm>
        </p:grpSpPr>
        <p:sp>
          <p:nvSpPr>
            <p:cNvPr id="1035" name="AutoShape 10"/>
            <p:cNvSpPr>
              <a:spLocks noChangeArrowheads="1"/>
            </p:cNvSpPr>
            <p:nvPr/>
          </p:nvSpPr>
          <p:spPr bwMode="auto">
            <a:xfrm>
              <a:off x="0" y="114"/>
              <a:ext cx="288" cy="240"/>
            </a:xfrm>
            <a:prstGeom prst="hexagon">
              <a:avLst>
                <a:gd name="adj" fmla="val 30000"/>
                <a:gd name="vf" fmla="val 115470"/>
              </a:avLst>
            </a:prstGeom>
            <a:solidFill>
              <a:schemeClr val="hlink"/>
            </a:solidFill>
            <a:ln w="28575">
              <a:solidFill>
                <a:schemeClr val="bg1"/>
              </a:solidFill>
              <a:miter lim="800000"/>
            </a:ln>
            <a:effectLst>
              <a:outerShdw dist="56796" dir="1593903" algn="ctr" rotWithShape="0">
                <a:srgbClr val="666633">
                  <a:alpha val="50000"/>
                </a:srgbClr>
              </a:outerShdw>
            </a:effectLst>
          </p:spPr>
          <p:txBody>
            <a:bodyPr wrap="none" anchor="ctr"/>
            <a:lstStyle>
              <a:lvl1pPr>
                <a:defRPr>
                  <a:solidFill>
                    <a:schemeClr val="tx1"/>
                  </a:solidFill>
                  <a:latin typeface="黑体" panose="02010609060101010101" pitchFamily="49" charset="-122"/>
                  <a:ea typeface="黑体" panose="02010609060101010101" pitchFamily="49" charset="-122"/>
                </a:defRPr>
              </a:lvl1pPr>
              <a:lvl2pPr marL="742950" indent="-285750">
                <a:defRPr>
                  <a:solidFill>
                    <a:schemeClr val="tx1"/>
                  </a:solidFill>
                  <a:latin typeface="黑体" panose="02010609060101010101" pitchFamily="49" charset="-122"/>
                  <a:ea typeface="黑体" panose="02010609060101010101" pitchFamily="49" charset="-122"/>
                </a:defRPr>
              </a:lvl2pPr>
              <a:lvl3pPr marL="1143000" indent="-228600">
                <a:defRPr>
                  <a:solidFill>
                    <a:schemeClr val="tx1"/>
                  </a:solidFill>
                  <a:latin typeface="黑体" panose="02010609060101010101" pitchFamily="49" charset="-122"/>
                  <a:ea typeface="黑体" panose="02010609060101010101" pitchFamily="49" charset="-122"/>
                </a:defRPr>
              </a:lvl3pPr>
              <a:lvl4pPr marL="1600200" indent="-228600">
                <a:defRPr>
                  <a:solidFill>
                    <a:schemeClr val="tx1"/>
                  </a:solidFill>
                  <a:latin typeface="黑体" panose="02010609060101010101" pitchFamily="49" charset="-122"/>
                  <a:ea typeface="黑体" panose="02010609060101010101" pitchFamily="49" charset="-122"/>
                </a:defRPr>
              </a:lvl4pPr>
              <a:lvl5pPr marL="2057400" indent="-228600">
                <a:defRPr>
                  <a:solidFill>
                    <a:schemeClr val="tx1"/>
                  </a:solidFill>
                  <a:latin typeface="黑体" panose="02010609060101010101" pitchFamily="49" charset="-122"/>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黑体" panose="02010609060101010101" pitchFamily="49" charset="-122"/>
                <a:cs typeface="+mn-cs"/>
              </a:endParaRPr>
            </a:p>
          </p:txBody>
        </p:sp>
        <p:sp>
          <p:nvSpPr>
            <p:cNvPr id="1036" name="AutoShape 11"/>
            <p:cNvSpPr>
              <a:spLocks noChangeArrowheads="1"/>
            </p:cNvSpPr>
            <p:nvPr/>
          </p:nvSpPr>
          <p:spPr bwMode="auto">
            <a:xfrm>
              <a:off x="222" y="0"/>
              <a:ext cx="288" cy="240"/>
            </a:xfrm>
            <a:prstGeom prst="hexagon">
              <a:avLst>
                <a:gd name="adj" fmla="val 30000"/>
                <a:gd name="vf" fmla="val 115470"/>
              </a:avLst>
            </a:prstGeom>
            <a:solidFill>
              <a:schemeClr val="accent2"/>
            </a:solidFill>
            <a:ln w="28575">
              <a:solidFill>
                <a:schemeClr val="bg1"/>
              </a:solidFill>
              <a:miter lim="800000"/>
            </a:ln>
            <a:effectLst>
              <a:outerShdw dist="56796" dir="1593903" algn="ctr" rotWithShape="0">
                <a:srgbClr val="666633">
                  <a:alpha val="50000"/>
                </a:srgbClr>
              </a:outerShdw>
            </a:effectLst>
          </p:spPr>
          <p:txBody>
            <a:bodyPr wrap="none" anchor="ctr"/>
            <a:lstStyle>
              <a:lvl1pPr>
                <a:defRPr>
                  <a:solidFill>
                    <a:schemeClr val="tx1"/>
                  </a:solidFill>
                  <a:latin typeface="黑体" panose="02010609060101010101" pitchFamily="49" charset="-122"/>
                  <a:ea typeface="黑体" panose="02010609060101010101" pitchFamily="49" charset="-122"/>
                </a:defRPr>
              </a:lvl1pPr>
              <a:lvl2pPr marL="742950" indent="-285750">
                <a:defRPr>
                  <a:solidFill>
                    <a:schemeClr val="tx1"/>
                  </a:solidFill>
                  <a:latin typeface="黑体" panose="02010609060101010101" pitchFamily="49" charset="-122"/>
                  <a:ea typeface="黑体" panose="02010609060101010101" pitchFamily="49" charset="-122"/>
                </a:defRPr>
              </a:lvl2pPr>
              <a:lvl3pPr marL="1143000" indent="-228600">
                <a:defRPr>
                  <a:solidFill>
                    <a:schemeClr val="tx1"/>
                  </a:solidFill>
                  <a:latin typeface="黑体" panose="02010609060101010101" pitchFamily="49" charset="-122"/>
                  <a:ea typeface="黑体" panose="02010609060101010101" pitchFamily="49" charset="-122"/>
                </a:defRPr>
              </a:lvl3pPr>
              <a:lvl4pPr marL="1600200" indent="-228600">
                <a:defRPr>
                  <a:solidFill>
                    <a:schemeClr val="tx1"/>
                  </a:solidFill>
                  <a:latin typeface="黑体" panose="02010609060101010101" pitchFamily="49" charset="-122"/>
                  <a:ea typeface="黑体" panose="02010609060101010101" pitchFamily="49" charset="-122"/>
                </a:defRPr>
              </a:lvl4pPr>
              <a:lvl5pPr marL="2057400" indent="-228600">
                <a:defRPr>
                  <a:solidFill>
                    <a:schemeClr val="tx1"/>
                  </a:solidFill>
                  <a:latin typeface="黑体" panose="02010609060101010101" pitchFamily="49" charset="-122"/>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黑体" panose="02010609060101010101" pitchFamily="49" charset="-122"/>
                <a:cs typeface="+mn-cs"/>
              </a:endParaRPr>
            </a:p>
          </p:txBody>
        </p:sp>
        <p:sp>
          <p:nvSpPr>
            <p:cNvPr id="4" name="AutoShape 12"/>
            <p:cNvSpPr>
              <a:spLocks noChangeArrowheads="1"/>
            </p:cNvSpPr>
            <p:nvPr/>
          </p:nvSpPr>
          <p:spPr bwMode="auto">
            <a:xfrm>
              <a:off x="222" y="240"/>
              <a:ext cx="288" cy="240"/>
            </a:xfrm>
            <a:prstGeom prst="hexagon">
              <a:avLst>
                <a:gd name="adj" fmla="val 30000"/>
                <a:gd name="vf" fmla="val 115470"/>
              </a:avLst>
            </a:prstGeom>
            <a:solidFill>
              <a:schemeClr val="accent1"/>
            </a:solidFill>
            <a:ln w="28575">
              <a:solidFill>
                <a:schemeClr val="bg1"/>
              </a:solidFill>
              <a:miter lim="800000"/>
            </a:ln>
            <a:effectLst>
              <a:outerShdw dist="56796" dir="1593903" algn="ctr" rotWithShape="0">
                <a:srgbClr val="666633">
                  <a:alpha val="50000"/>
                </a:srgbClr>
              </a:outerShdw>
            </a:effectLst>
          </p:spPr>
          <p:txBody>
            <a:bodyPr wrap="none" anchor="ctr"/>
            <a:lstStyle>
              <a:lvl1pPr>
                <a:defRPr>
                  <a:solidFill>
                    <a:schemeClr val="tx1"/>
                  </a:solidFill>
                  <a:latin typeface="黑体" panose="02010609060101010101" pitchFamily="49" charset="-122"/>
                  <a:ea typeface="黑体" panose="02010609060101010101" pitchFamily="49" charset="-122"/>
                </a:defRPr>
              </a:lvl1pPr>
              <a:lvl2pPr marL="742950" indent="-285750">
                <a:defRPr>
                  <a:solidFill>
                    <a:schemeClr val="tx1"/>
                  </a:solidFill>
                  <a:latin typeface="黑体" panose="02010609060101010101" pitchFamily="49" charset="-122"/>
                  <a:ea typeface="黑体" panose="02010609060101010101" pitchFamily="49" charset="-122"/>
                </a:defRPr>
              </a:lvl2pPr>
              <a:lvl3pPr marL="1143000" indent="-228600">
                <a:defRPr>
                  <a:solidFill>
                    <a:schemeClr val="tx1"/>
                  </a:solidFill>
                  <a:latin typeface="黑体" panose="02010609060101010101" pitchFamily="49" charset="-122"/>
                  <a:ea typeface="黑体" panose="02010609060101010101" pitchFamily="49" charset="-122"/>
                </a:defRPr>
              </a:lvl3pPr>
              <a:lvl4pPr marL="1600200" indent="-228600">
                <a:defRPr>
                  <a:solidFill>
                    <a:schemeClr val="tx1"/>
                  </a:solidFill>
                  <a:latin typeface="黑体" panose="02010609060101010101" pitchFamily="49" charset="-122"/>
                  <a:ea typeface="黑体" panose="02010609060101010101" pitchFamily="49" charset="-122"/>
                </a:defRPr>
              </a:lvl4pPr>
              <a:lvl5pPr marL="2057400" indent="-228600">
                <a:defRPr>
                  <a:solidFill>
                    <a:schemeClr val="tx1"/>
                  </a:solidFill>
                  <a:latin typeface="黑体" panose="02010609060101010101" pitchFamily="49" charset="-122"/>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黑体" panose="02010609060101010101" pitchFamily="49" charset="-122"/>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黑体" panose="02010609060101010101" pitchFamily="49" charset="-122"/>
                <a:cs typeface="+mn-cs"/>
              </a:endParaRPr>
            </a:p>
          </p:txBody>
        </p:sp>
      </p:grpSp>
      <p:sp>
        <p:nvSpPr>
          <p:cNvPr id="1037" name="Rectangle 13"/>
          <p:cNvSpPr>
            <a:spLocks noGrp="1"/>
          </p:cNvSpPr>
          <p:nvPr>
            <p:ph type="title"/>
          </p:nvPr>
        </p:nvSpPr>
        <p:spPr>
          <a:xfrm>
            <a:off x="1079500" y="358775"/>
            <a:ext cx="7086600" cy="631825"/>
          </a:xfrm>
          <a:prstGeom prst="rect">
            <a:avLst/>
          </a:prstGeom>
          <a:noFill/>
          <a:ln w="9525">
            <a:noFill/>
          </a:ln>
        </p:spPr>
        <p:txBody>
          <a:bodyPr anchor="ctr"/>
          <a:lstStyle/>
          <a:p>
            <a:pPr lvl="0"/>
            <a:r>
              <a:rPr lang="zh-CN" altLang="en-US" dirty="0"/>
              <a:t>单击此处添加标题</a:t>
            </a:r>
            <a:endParaRPr lang="zh-CN" altLang="en-US" dirty="0"/>
          </a:p>
        </p:txBody>
      </p:sp>
      <p:sp>
        <p:nvSpPr>
          <p:cNvPr id="1038" name="Rectangle 14"/>
          <p:cNvSpPr>
            <a:spLocks noGrp="1"/>
          </p:cNvSpPr>
          <p:nvPr>
            <p:ph type="body"/>
          </p:nvPr>
        </p:nvSpPr>
        <p:spPr>
          <a:xfrm>
            <a:off x="539750" y="1258888"/>
            <a:ext cx="7558088" cy="5038725"/>
          </a:xfrm>
          <a:prstGeom prst="rect">
            <a:avLst/>
          </a:prstGeom>
          <a:noFill/>
          <a:ln w="9525">
            <a:noFill/>
          </a:ln>
        </p:spPr>
        <p:txBody>
          <a:bodyPr anchor="t"/>
          <a:lstStyle/>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1039" name="Text Box 4"/>
          <p:cNvSpPr txBox="1"/>
          <p:nvPr/>
        </p:nvSpPr>
        <p:spPr>
          <a:xfrm>
            <a:off x="539750" y="6477000"/>
            <a:ext cx="590550" cy="334963"/>
          </a:xfrm>
          <a:prstGeom prst="rect">
            <a:avLst/>
          </a:prstGeom>
          <a:noFill/>
          <a:ln w="9525">
            <a:noFill/>
          </a:ln>
        </p:spPr>
        <p:txBody>
          <a:bodyPr anchor="t">
            <a:spAutoFit/>
          </a:bodyPr>
          <a:lstStyle/>
          <a:p>
            <a:pPr lvl="0" indent="0">
              <a:spcBef>
                <a:spcPct val="50000"/>
              </a:spcBef>
            </a:pPr>
            <a:fld id="{9A0DB2DC-4C9A-4742-B13C-FB6460FD3503}" type="slidenum">
              <a:rPr lang="en-US" altLang="zh-CN" sz="1600" dirty="0">
                <a:latin typeface="Arial" panose="020B0604020202020204" pitchFamily="34" charset="0"/>
                <a:ea typeface="宋体" panose="02010600030101010101" pitchFamily="2" charset="-122"/>
              </a:rPr>
            </a:fld>
            <a:endParaRPr lang="en-US" altLang="zh-CN" sz="1600" dirty="0">
              <a:latin typeface="Arial" panose="020B0604020202020204" pitchFamily="34" charset="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defRPr sz="2800" b="1">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defRPr sz="2400">
          <a:solidFill>
            <a:schemeClr val="tx1"/>
          </a:solidFill>
          <a:latin typeface="+mn-lt"/>
          <a:ea typeface="+mn-ea"/>
        </a:defRPr>
      </a:lvl2pPr>
      <a:lvl3pPr marL="1143000" indent="-228600" algn="l" rtl="0" eaLnBrk="0" fontAlgn="base" hangingPunct="0">
        <a:spcBef>
          <a:spcPct val="20000"/>
        </a:spcBef>
        <a:spcAft>
          <a:spcPct val="0"/>
        </a:spcAft>
        <a:buClr>
          <a:schemeClr val="tx1"/>
        </a:buClr>
        <a:defRPr sz="2000">
          <a:solidFill>
            <a:schemeClr val="tx1"/>
          </a:solidFill>
          <a:latin typeface="+mn-lt"/>
          <a:ea typeface="+mn-ea"/>
        </a:defRPr>
      </a:lvl3pPr>
      <a:lvl4pPr marL="1600200" indent="-228600" algn="l" rtl="0" eaLnBrk="0" fontAlgn="base" hangingPunct="0">
        <a:spcBef>
          <a:spcPct val="20000"/>
        </a:spcBef>
        <a:spcAft>
          <a:spcPct val="0"/>
        </a:spcAft>
        <a:defRPr sz="2000">
          <a:solidFill>
            <a:schemeClr val="tx1"/>
          </a:solidFill>
          <a:latin typeface="+mn-lt"/>
          <a:ea typeface="+mn-ea"/>
        </a:defRPr>
      </a:lvl4pPr>
      <a:lvl5pPr marL="2057400" indent="-228600" algn="l" rtl="0" eaLnBrk="0" fontAlgn="base" hangingPunct="0">
        <a:spcBef>
          <a:spcPct val="20000"/>
        </a:spcBef>
        <a:spcAft>
          <a:spcPct val="0"/>
        </a:spcAft>
        <a:defRPr sz="1600">
          <a:solidFill>
            <a:schemeClr val="tx1"/>
          </a:solidFill>
          <a:latin typeface="+mn-lt"/>
          <a:ea typeface="+mn-ea"/>
        </a:defRPr>
      </a:lvl5pPr>
      <a:lvl6pPr marL="2514600" indent="-228600" algn="l" rtl="0" fontAlgn="base">
        <a:spcBef>
          <a:spcPct val="20000"/>
        </a:spcBef>
        <a:spcAft>
          <a:spcPct val="0"/>
        </a:spcAft>
        <a:defRPr sz="1600">
          <a:solidFill>
            <a:schemeClr val="tx1"/>
          </a:solidFill>
          <a:latin typeface="+mn-lt"/>
          <a:ea typeface="+mn-ea"/>
        </a:defRPr>
      </a:lvl6pPr>
      <a:lvl7pPr marL="2971800" indent="-228600" algn="l" rtl="0" fontAlgn="base">
        <a:spcBef>
          <a:spcPct val="20000"/>
        </a:spcBef>
        <a:spcAft>
          <a:spcPct val="0"/>
        </a:spcAft>
        <a:defRPr sz="1600">
          <a:solidFill>
            <a:schemeClr val="tx1"/>
          </a:solidFill>
          <a:latin typeface="+mn-lt"/>
          <a:ea typeface="+mn-ea"/>
        </a:defRPr>
      </a:lvl7pPr>
      <a:lvl8pPr marL="3429000" indent="-228600" algn="l" rtl="0" fontAlgn="base">
        <a:spcBef>
          <a:spcPct val="20000"/>
        </a:spcBef>
        <a:spcAft>
          <a:spcPct val="0"/>
        </a:spcAft>
        <a:defRPr sz="1600">
          <a:solidFill>
            <a:schemeClr val="tx1"/>
          </a:solidFill>
          <a:latin typeface="+mn-lt"/>
          <a:ea typeface="+mn-ea"/>
        </a:defRPr>
      </a:lvl8pPr>
      <a:lvl9pPr marL="3886200" indent="-228600" algn="l" rtl="0" fontAlgn="base">
        <a:spcBef>
          <a:spcPct val="20000"/>
        </a:spcBef>
        <a:spcAft>
          <a:spcPct val="0"/>
        </a:spcAft>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10.xml"/></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111.xml"/></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112.xml"/></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113.xml"/></Relationships>
</file>

<file path=ppt/slides/_rels/slide10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14.xml"/><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image" Target="../media/image60.jpeg"/></Relationships>
</file>

<file path=ppt/slides/_rels/slide10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5.xml"/></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116.xml"/></Relationships>
</file>

<file path=ppt/slides/_rels/slide10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7.xml"/><Relationship Id="rId1" Type="http://schemas.openxmlformats.org/officeDocument/2006/relationships/image" Target="../media/image63.png"/></Relationships>
</file>

<file path=ppt/slides/_rels/slide10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9.xml"/><Relationship Id="rId2" Type="http://schemas.openxmlformats.org/officeDocument/2006/relationships/image" Target="../media/image64.png"/><Relationship Id="rId1" Type="http://schemas.openxmlformats.org/officeDocument/2006/relationships/tags" Target="../tags/tag118.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1.xml"/><Relationship Id="rId2" Type="http://schemas.openxmlformats.org/officeDocument/2006/relationships/tags" Target="../tags/tag120.xml"/><Relationship Id="rId1" Type="http://schemas.openxmlformats.org/officeDocument/2006/relationships/image" Target="../media/image65.png"/></Relationships>
</file>

<file path=ppt/slides/_rels/slide1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22.xml"/><Relationship Id="rId1" Type="http://schemas.openxmlformats.org/officeDocument/2006/relationships/image" Target="../media/image66.png"/></Relationships>
</file>

<file path=ppt/slides/_rels/slide1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23.xml"/><Relationship Id="rId1" Type="http://schemas.openxmlformats.org/officeDocument/2006/relationships/image" Target="../media/image67.png"/></Relationships>
</file>

<file path=ppt/slides/_rels/slide1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24.xml"/><Relationship Id="rId1" Type="http://schemas.openxmlformats.org/officeDocument/2006/relationships/image" Target="../media/image68.png"/></Relationships>
</file>

<file path=ppt/slides/_rels/slide1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25.xml"/><Relationship Id="rId1" Type="http://schemas.openxmlformats.org/officeDocument/2006/relationships/image" Target="../media/image69.png"/></Relationships>
</file>

<file path=ppt/slides/_rels/slide1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26.xml"/><Relationship Id="rId1" Type="http://schemas.openxmlformats.org/officeDocument/2006/relationships/image" Target="../media/image70.png"/></Relationships>
</file>

<file path=ppt/slides/_rels/slide1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7.xml"/><Relationship Id="rId2" Type="http://schemas.openxmlformats.org/officeDocument/2006/relationships/image" Target="../media/image72.png"/><Relationship Id="rId1" Type="http://schemas.openxmlformats.org/officeDocument/2006/relationships/image" Target="../media/image71.png"/></Relationships>
</file>

<file path=ppt/slides/_rels/slide1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28.xml"/><Relationship Id="rId1" Type="http://schemas.openxmlformats.org/officeDocument/2006/relationships/image" Target="../media/image73.png"/></Relationships>
</file>

<file path=ppt/slides/_rels/slide1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4.png"/></Relationships>
</file>

<file path=ppt/slides/_rels/slide1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29.xml"/><Relationship Id="rId1" Type="http://schemas.openxmlformats.org/officeDocument/2006/relationships/image" Target="../media/image75.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png"/><Relationship Id="rId2" Type="http://schemas.openxmlformats.org/officeDocument/2006/relationships/tags" Target="../tags/tag14.xml"/><Relationship Id="rId1" Type="http://schemas.openxmlformats.org/officeDocument/2006/relationships/tags" Target="../tags/tag13.xml"/></Relationships>
</file>

<file path=ppt/slides/_rels/slide1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30.xml"/></Relationships>
</file>

<file path=ppt/slides/_rels/slide121.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131.xml"/></Relationships>
</file>

<file path=ppt/slides/_rels/slide122.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ags" Target="../tags/tag13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25.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133.xml"/><Relationship Id="rId5" Type="http://schemas.openxmlformats.org/officeDocument/2006/relationships/image" Target="../media/image80.jpeg"/><Relationship Id="rId4" Type="http://schemas.openxmlformats.org/officeDocument/2006/relationships/image" Target="../media/image79.jpeg"/><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image" Target="../media/image76.jpeg"/></Relationships>
</file>

<file path=ppt/slides/_rels/slide1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34.xml"/></Relationships>
</file>

<file path=ppt/slides/_rels/slide12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81.png"/><Relationship Id="rId2" Type="http://schemas.openxmlformats.org/officeDocument/2006/relationships/tags" Target="../tags/tag136.xml"/><Relationship Id="rId1" Type="http://schemas.openxmlformats.org/officeDocument/2006/relationships/tags" Target="../tags/tag135.xml"/></Relationships>
</file>

<file path=ppt/slides/_rels/slide1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37.xml"/></Relationships>
</file>

<file path=ppt/slides/_rels/slide1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38.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39.xml"/></Relationships>
</file>

<file path=ppt/slides/_rels/slide131.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7.xml"/><Relationship Id="rId3" Type="http://schemas.openxmlformats.org/officeDocument/2006/relationships/tags" Target="../tags/tag140.xml"/><Relationship Id="rId2" Type="http://schemas.openxmlformats.org/officeDocument/2006/relationships/image" Target="../media/image82.emf"/><Relationship Id="rId1" Type="http://schemas.openxmlformats.org/officeDocument/2006/relationships/oleObject" Target="../embeddings/Workbook1.xls"/></Relationships>
</file>

<file path=ppt/slides/_rels/slide1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41.xml"/></Relationships>
</file>

<file path=ppt/slides/_rels/slide1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42.xml"/></Relationships>
</file>

<file path=ppt/slides/_rels/slide1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43.xml"/><Relationship Id="rId1" Type="http://schemas.openxmlformats.org/officeDocument/2006/relationships/image" Target="../media/image83.jpeg"/></Relationships>
</file>

<file path=ppt/slides/_rels/slide13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44.xml"/><Relationship Id="rId1" Type="http://schemas.openxmlformats.org/officeDocument/2006/relationships/image" Target="../media/image83.jpeg"/></Relationships>
</file>

<file path=ppt/slides/_rels/slide13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45.xml"/><Relationship Id="rId1" Type="http://schemas.openxmlformats.org/officeDocument/2006/relationships/image" Target="../media/image83.jpeg"/></Relationships>
</file>

<file path=ppt/slides/_rels/slide1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46.xml"/></Relationships>
</file>

<file path=ppt/slides/_rels/slide1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47.xml"/></Relationships>
</file>

<file path=ppt/slides/_rels/slide13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48.xml"/><Relationship Id="rId1" Type="http://schemas.openxmlformats.org/officeDocument/2006/relationships/image" Target="../media/image83.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4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49.xml"/><Relationship Id="rId1" Type="http://schemas.openxmlformats.org/officeDocument/2006/relationships/image" Target="../media/image83.jpeg"/></Relationships>
</file>

<file path=ppt/slides/_rels/slide1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50.xml"/></Relationships>
</file>

<file path=ppt/slides/_rels/slide14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51.xml"/><Relationship Id="rId1" Type="http://schemas.openxmlformats.org/officeDocument/2006/relationships/image" Target="../media/image83.jpeg"/></Relationships>
</file>

<file path=ppt/slides/_rels/slide14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52.xml"/><Relationship Id="rId1" Type="http://schemas.openxmlformats.org/officeDocument/2006/relationships/image" Target="../media/image83.jpeg"/></Relationships>
</file>

<file path=ppt/slides/_rels/slide14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84.png"/><Relationship Id="rId2" Type="http://schemas.openxmlformats.org/officeDocument/2006/relationships/tags" Target="../tags/tag154.xml"/><Relationship Id="rId1" Type="http://schemas.openxmlformats.org/officeDocument/2006/relationships/tags" Target="../tags/tag153.xml"/></Relationships>
</file>

<file path=ppt/slides/_rels/slide14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85.png"/><Relationship Id="rId2" Type="http://schemas.openxmlformats.org/officeDocument/2006/relationships/tags" Target="../tags/tag156.xml"/><Relationship Id="rId1" Type="http://schemas.openxmlformats.org/officeDocument/2006/relationships/tags" Target="../tags/tag155.xml"/></Relationships>
</file>

<file path=ppt/slides/_rels/slide14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58.xml"/><Relationship Id="rId2" Type="http://schemas.openxmlformats.org/officeDocument/2006/relationships/image" Target="../media/image86.png"/><Relationship Id="rId1" Type="http://schemas.openxmlformats.org/officeDocument/2006/relationships/tags" Target="../tags/tag157.xml"/></Relationships>
</file>

<file path=ppt/slides/_rels/slide147.xml.rels><?xml version="1.0" encoding="UTF-8" standalone="yes"?>
<Relationships xmlns="http://schemas.openxmlformats.org/package/2006/relationships"><Relationship Id="rId5" Type="http://schemas.openxmlformats.org/officeDocument/2006/relationships/vmlDrawing" Target="../drawings/vmlDrawing2.vml"/><Relationship Id="rId4" Type="http://schemas.openxmlformats.org/officeDocument/2006/relationships/slideLayout" Target="../slideLayouts/slideLayout7.xml"/><Relationship Id="rId3" Type="http://schemas.openxmlformats.org/officeDocument/2006/relationships/tags" Target="../tags/tag159.xml"/><Relationship Id="rId2" Type="http://schemas.openxmlformats.org/officeDocument/2006/relationships/image" Target="../media/image87.emf"/><Relationship Id="rId1" Type="http://schemas.openxmlformats.org/officeDocument/2006/relationships/oleObject" Target="../embeddings/Workbook2.xls"/></Relationships>
</file>

<file path=ppt/slides/_rels/slide148.xml.rels><?xml version="1.0" encoding="UTF-8" standalone="yes"?>
<Relationships xmlns="http://schemas.openxmlformats.org/package/2006/relationships"><Relationship Id="rId5" Type="http://schemas.openxmlformats.org/officeDocument/2006/relationships/vmlDrawing" Target="../drawings/vmlDrawing3.vml"/><Relationship Id="rId4" Type="http://schemas.openxmlformats.org/officeDocument/2006/relationships/slideLayout" Target="../slideLayouts/slideLayout7.xml"/><Relationship Id="rId3" Type="http://schemas.openxmlformats.org/officeDocument/2006/relationships/tags" Target="../tags/tag160.xml"/><Relationship Id="rId2" Type="http://schemas.openxmlformats.org/officeDocument/2006/relationships/image" Target="../media/image88.emf"/><Relationship Id="rId1" Type="http://schemas.openxmlformats.org/officeDocument/2006/relationships/oleObject" Target="../embeddings/Workbook3.xls"/></Relationships>
</file>

<file path=ppt/slides/_rels/slide149.xml.rels><?xml version="1.0" encoding="UTF-8" standalone="yes"?>
<Relationships xmlns="http://schemas.openxmlformats.org/package/2006/relationships"><Relationship Id="rId5" Type="http://schemas.openxmlformats.org/officeDocument/2006/relationships/vmlDrawing" Target="../drawings/vmlDrawing4.vml"/><Relationship Id="rId4" Type="http://schemas.openxmlformats.org/officeDocument/2006/relationships/slideLayout" Target="../slideLayouts/slideLayout7.xml"/><Relationship Id="rId3" Type="http://schemas.openxmlformats.org/officeDocument/2006/relationships/tags" Target="../tags/tag161.xml"/><Relationship Id="rId2" Type="http://schemas.openxmlformats.org/officeDocument/2006/relationships/image" Target="../media/image82.emf"/><Relationship Id="rId1" Type="http://schemas.openxmlformats.org/officeDocument/2006/relationships/oleObject" Target="../embeddings/Workbook4.xls"/></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5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63.xml"/><Relationship Id="rId2" Type="http://schemas.openxmlformats.org/officeDocument/2006/relationships/image" Target="../media/image89.png"/><Relationship Id="rId1" Type="http://schemas.openxmlformats.org/officeDocument/2006/relationships/tags" Target="../tags/tag162.xml"/></Relationships>
</file>

<file path=ppt/slides/_rels/slide15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90.png"/><Relationship Id="rId2" Type="http://schemas.openxmlformats.org/officeDocument/2006/relationships/tags" Target="../tags/tag165.xml"/><Relationship Id="rId1" Type="http://schemas.openxmlformats.org/officeDocument/2006/relationships/tags" Target="../tags/tag164.xml"/></Relationships>
</file>

<file path=ppt/slides/_rels/slide152.xml.rels><?xml version="1.0" encoding="UTF-8" standalone="yes"?>
<Relationships xmlns="http://schemas.openxmlformats.org/package/2006/relationships"><Relationship Id="rId6" Type="http://schemas.openxmlformats.org/officeDocument/2006/relationships/vmlDrawing" Target="../drawings/vmlDrawing5.vml"/><Relationship Id="rId5" Type="http://schemas.openxmlformats.org/officeDocument/2006/relationships/slideLayout" Target="../slideLayouts/slideLayout7.xml"/><Relationship Id="rId4" Type="http://schemas.openxmlformats.org/officeDocument/2006/relationships/tags" Target="../tags/tag167.xml"/><Relationship Id="rId3" Type="http://schemas.openxmlformats.org/officeDocument/2006/relationships/tags" Target="../tags/tag166.xml"/><Relationship Id="rId2" Type="http://schemas.openxmlformats.org/officeDocument/2006/relationships/image" Target="../media/image91.emf"/><Relationship Id="rId1" Type="http://schemas.openxmlformats.org/officeDocument/2006/relationships/oleObject" Target="../embeddings/Workbook5.xls"/></Relationships>
</file>

<file path=ppt/slides/_rels/slide15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68.xml"/><Relationship Id="rId1" Type="http://schemas.openxmlformats.org/officeDocument/2006/relationships/image" Target="../media/image92.png"/></Relationships>
</file>

<file path=ppt/slides/_rels/slide1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9.xml"/></Relationships>
</file>

<file path=ppt/slides/_rels/slide15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70.xml"/></Relationships>
</file>

<file path=ppt/slides/_rels/slide156.xml.rels><?xml version="1.0" encoding="UTF-8" standalone="yes"?>
<Relationships xmlns="http://schemas.openxmlformats.org/package/2006/relationships"><Relationship Id="rId4" Type="http://schemas.openxmlformats.org/officeDocument/2006/relationships/vmlDrawing" Target="../drawings/vmlDrawing6.vml"/><Relationship Id="rId3" Type="http://schemas.openxmlformats.org/officeDocument/2006/relationships/slideLayout" Target="../slideLayouts/slideLayout7.xml"/><Relationship Id="rId2" Type="http://schemas.openxmlformats.org/officeDocument/2006/relationships/image" Target="../media/image93.emf"/><Relationship Id="rId1" Type="http://schemas.openxmlformats.org/officeDocument/2006/relationships/oleObject" Target="../embeddings/oleObject1.bin"/></Relationships>
</file>

<file path=ppt/slides/_rels/slide1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1.xml"/></Relationships>
</file>

<file path=ppt/slides/_rels/slide158.xml.rels><?xml version="1.0" encoding="UTF-8" standalone="yes"?>
<Relationships xmlns="http://schemas.openxmlformats.org/package/2006/relationships"><Relationship Id="rId5" Type="http://schemas.openxmlformats.org/officeDocument/2006/relationships/vmlDrawing" Target="../drawings/vmlDrawing7.vml"/><Relationship Id="rId4" Type="http://schemas.openxmlformats.org/officeDocument/2006/relationships/slideLayout" Target="../slideLayouts/slideLayout7.xml"/><Relationship Id="rId3" Type="http://schemas.openxmlformats.org/officeDocument/2006/relationships/tags" Target="../tags/tag172.xml"/><Relationship Id="rId2" Type="http://schemas.openxmlformats.org/officeDocument/2006/relationships/image" Target="../media/image94.emf"/><Relationship Id="rId1" Type="http://schemas.openxmlformats.org/officeDocument/2006/relationships/oleObject" Target="../embeddings/oleObject2.bin"/></Relationships>
</file>

<file path=ppt/slides/_rels/slide159.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ags" Target="../tags/tag17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75.xml"/><Relationship Id="rId1" Type="http://schemas.openxmlformats.org/officeDocument/2006/relationships/tags" Target="../tags/tag174.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3.xml"/><Relationship Id="rId1" Type="http://schemas.openxmlformats.org/officeDocument/2006/relationships/tags" Target="../tags/tag176.xml"/></Relationships>
</file>

<file path=ppt/slides/_rels/slide163.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177.xml"/></Relationships>
</file>

<file path=ppt/slides/_rels/slide164.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7.xml"/><Relationship Id="rId2" Type="http://schemas.openxmlformats.org/officeDocument/2006/relationships/tags" Target="../tags/tag179.xml"/><Relationship Id="rId1" Type="http://schemas.openxmlformats.org/officeDocument/2006/relationships/tags" Target="../tags/tag178.xml"/></Relationships>
</file>

<file path=ppt/slides/_rels/slide16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81.xml"/><Relationship Id="rId2" Type="http://schemas.openxmlformats.org/officeDocument/2006/relationships/tags" Target="../tags/tag180.xml"/><Relationship Id="rId1" Type="http://schemas.openxmlformats.org/officeDocument/2006/relationships/image" Target="../media/image95.jpeg"/></Relationships>
</file>

<file path=ppt/slides/_rels/slide16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82.xml"/><Relationship Id="rId1" Type="http://schemas.openxmlformats.org/officeDocument/2006/relationships/image" Target="../media/image96.png"/></Relationships>
</file>

<file path=ppt/slides/_rels/slide16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97.png"/><Relationship Id="rId2" Type="http://schemas.openxmlformats.org/officeDocument/2006/relationships/tags" Target="../tags/tag184.xml"/><Relationship Id="rId1" Type="http://schemas.openxmlformats.org/officeDocument/2006/relationships/tags" Target="../tags/tag183.xml"/></Relationships>
</file>

<file path=ppt/slides/_rels/slide16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85.xml"/></Relationships>
</file>

<file path=ppt/slides/_rels/slide16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98.png"/><Relationship Id="rId2" Type="http://schemas.openxmlformats.org/officeDocument/2006/relationships/tags" Target="../tags/tag187.xml"/><Relationship Id="rId1" Type="http://schemas.openxmlformats.org/officeDocument/2006/relationships/tags" Target="../tags/tag186.xml"/></Relationships>
</file>

<file path=ppt/slides/_rels/slide17.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7.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s>
</file>

<file path=ppt/slides/_rels/slide17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88.xml"/><Relationship Id="rId2" Type="http://schemas.openxmlformats.org/officeDocument/2006/relationships/image" Target="../media/image100.png"/><Relationship Id="rId1" Type="http://schemas.openxmlformats.org/officeDocument/2006/relationships/image" Target="../media/image99.png"/></Relationships>
</file>

<file path=ppt/slides/_rels/slide17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89.xml"/></Relationships>
</file>

<file path=ppt/slides/_rels/slide17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90.xml"/></Relationships>
</file>

<file path=ppt/slides/_rels/slide173.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191.xml"/><Relationship Id="rId4" Type="http://schemas.openxmlformats.org/officeDocument/2006/relationships/image" Target="../media/image104.png"/><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image" Target="../media/image101.png"/></Relationships>
</file>

<file path=ppt/slides/_rels/slide17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92.xml"/><Relationship Id="rId1" Type="http://schemas.openxmlformats.org/officeDocument/2006/relationships/image" Target="../media/image101.png"/></Relationships>
</file>

<file path=ppt/slides/_rels/slide175.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ags" Target="../tags/tag193.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7.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3.xml"/><Relationship Id="rId1" Type="http://schemas.openxmlformats.org/officeDocument/2006/relationships/tags" Target="../tags/tag194.xml"/></Relationships>
</file>

<file path=ppt/slides/_rels/slide17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95.xml"/></Relationships>
</file>

<file path=ppt/slides/_rels/slide17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96.xml"/></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tags" Target="../tags/tag25.xml"/><Relationship Id="rId3" Type="http://schemas.openxmlformats.org/officeDocument/2006/relationships/image" Target="../media/image5.png"/><Relationship Id="rId2" Type="http://schemas.openxmlformats.org/officeDocument/2006/relationships/tags" Target="../tags/tag24.xml"/><Relationship Id="rId1" Type="http://schemas.openxmlformats.org/officeDocument/2006/relationships/tags" Target="../tags/tag23.xml"/></Relationships>
</file>

<file path=ppt/slides/_rels/slide18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97.xml"/></Relationships>
</file>

<file path=ppt/slides/_rels/slide18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98.xml"/></Relationships>
</file>

<file path=ppt/slides/_rels/slide18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99.xml"/></Relationships>
</file>

<file path=ppt/slides/_rels/slide18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01.xml"/><Relationship Id="rId1" Type="http://schemas.openxmlformats.org/officeDocument/2006/relationships/tags" Target="../tags/tag200.xml"/></Relationships>
</file>

<file path=ppt/slides/_rels/slide18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02.xml"/></Relationships>
</file>

<file path=ppt/slides/_rels/slide18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03.xml"/></Relationships>
</file>

<file path=ppt/slides/_rels/slide18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04.xml"/></Relationships>
</file>

<file path=ppt/slides/_rels/slide18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05.xml"/></Relationships>
</file>

<file path=ppt/slides/_rels/slide18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06.xml"/></Relationships>
</file>

<file path=ppt/slides/_rels/slide18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08.xml"/><Relationship Id="rId1" Type="http://schemas.openxmlformats.org/officeDocument/2006/relationships/tags" Target="../tags/tag207.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6.xml"/></Relationships>
</file>

<file path=ppt/slides/_rels/slide19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09.xml"/></Relationships>
</file>

<file path=ppt/slides/_rels/slide19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10.xml"/></Relationships>
</file>

<file path=ppt/slides/_rels/slide19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11.xml"/></Relationships>
</file>

<file path=ppt/slides/_rels/slide19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12.xml"/></Relationships>
</file>

<file path=ppt/slides/_rels/slide19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14.xml"/><Relationship Id="rId1" Type="http://schemas.openxmlformats.org/officeDocument/2006/relationships/tags" Target="../tags/tag213.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6.xml.rels><?xml version="1.0" encoding="UTF-8" standalone="yes"?>
<Relationships xmlns="http://schemas.openxmlformats.org/package/2006/relationships"><Relationship Id="rId7" Type="http://schemas.openxmlformats.org/officeDocument/2006/relationships/notesSlide" Target="../notesSlides/notesSlide21.xml"/><Relationship Id="rId6" Type="http://schemas.openxmlformats.org/officeDocument/2006/relationships/slideLayout" Target="../slideLayouts/slideLayout7.xml"/><Relationship Id="rId5" Type="http://schemas.openxmlformats.org/officeDocument/2006/relationships/tags" Target="../tags/tag219.xml"/><Relationship Id="rId4" Type="http://schemas.openxmlformats.org/officeDocument/2006/relationships/tags" Target="../tags/tag218.xml"/><Relationship Id="rId3" Type="http://schemas.openxmlformats.org/officeDocument/2006/relationships/tags" Target="../tags/tag217.xml"/><Relationship Id="rId2" Type="http://schemas.openxmlformats.org/officeDocument/2006/relationships/tags" Target="../tags/tag216.xml"/><Relationship Id="rId1" Type="http://schemas.openxmlformats.org/officeDocument/2006/relationships/tags" Target="../tags/tag215.xml"/></Relationships>
</file>

<file path=ppt/slides/_rels/slide19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21.xml"/><Relationship Id="rId1" Type="http://schemas.openxmlformats.org/officeDocument/2006/relationships/tags" Target="../tags/tag220.xml"/></Relationships>
</file>

<file path=ppt/slides/_rels/slide19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23.xml"/><Relationship Id="rId1" Type="http://schemas.openxmlformats.org/officeDocument/2006/relationships/tags" Target="../tags/tag222.xml"/></Relationships>
</file>

<file path=ppt/slides/_rels/slide19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25.xml"/><Relationship Id="rId1" Type="http://schemas.openxmlformats.org/officeDocument/2006/relationships/tags" Target="../tags/tag22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7.xml"/></Relationships>
</file>

<file path=ppt/slides/_rels/slide20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5.png"/></Relationships>
</file>

<file path=ppt/slides/_rels/slide20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6.png"/></Relationships>
</file>

<file path=ppt/slides/_rels/slide20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7.png"/></Relationships>
</file>

<file path=ppt/slides/_rels/slide20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8.png"/></Relationships>
</file>

<file path=ppt/slides/_rels/slide20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9.png"/></Relationships>
</file>

<file path=ppt/slides/_rels/slide20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0.png"/></Relationships>
</file>

<file path=ppt/slides/_rels/slide20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26.xml"/><Relationship Id="rId1" Type="http://schemas.openxmlformats.org/officeDocument/2006/relationships/image" Target="../media/image111.png"/></Relationships>
</file>

<file path=ppt/slides/_rels/slide20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27.xml"/><Relationship Id="rId1" Type="http://schemas.openxmlformats.org/officeDocument/2006/relationships/image" Target="../media/image112.png"/></Relationships>
</file>

<file path=ppt/slides/_rels/slide20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29.xml"/><Relationship Id="rId1" Type="http://schemas.openxmlformats.org/officeDocument/2006/relationships/tags" Target="../tags/tag228.xml"/></Relationships>
</file>

<file path=ppt/slides/_rels/slide20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31.xml"/><Relationship Id="rId1" Type="http://schemas.openxmlformats.org/officeDocument/2006/relationships/tags" Target="../tags/tag230.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audio" Target="../media/audio1.wav"/><Relationship Id="rId2" Type="http://schemas.openxmlformats.org/officeDocument/2006/relationships/tags" Target="../tags/tag28.xml"/><Relationship Id="rId1" Type="http://schemas.openxmlformats.org/officeDocument/2006/relationships/image" Target="../media/image5.png"/></Relationships>
</file>

<file path=ppt/slides/_rels/slide2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33.xml"/><Relationship Id="rId1" Type="http://schemas.openxmlformats.org/officeDocument/2006/relationships/tags" Target="../tags/tag232.xml"/></Relationships>
</file>

<file path=ppt/slides/_rels/slide2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35.xml"/><Relationship Id="rId1" Type="http://schemas.openxmlformats.org/officeDocument/2006/relationships/tags" Target="../tags/tag234.xml"/></Relationships>
</file>

<file path=ppt/slides/_rels/slide2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37.xml"/><Relationship Id="rId1" Type="http://schemas.openxmlformats.org/officeDocument/2006/relationships/tags" Target="../tags/tag236.xml"/></Relationships>
</file>

<file path=ppt/slides/_rels/slide2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39.xml"/><Relationship Id="rId1" Type="http://schemas.openxmlformats.org/officeDocument/2006/relationships/tags" Target="../tags/tag238.xml"/></Relationships>
</file>

<file path=ppt/slides/_rels/slide2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41.xml"/><Relationship Id="rId1" Type="http://schemas.openxmlformats.org/officeDocument/2006/relationships/tags" Target="../tags/tag240.xml"/></Relationships>
</file>

<file path=ppt/slides/_rels/slide2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43.xml"/><Relationship Id="rId1" Type="http://schemas.openxmlformats.org/officeDocument/2006/relationships/tags" Target="../tags/tag242.xml"/></Relationships>
</file>

<file path=ppt/slides/_rels/slide2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45.xml"/><Relationship Id="rId1" Type="http://schemas.openxmlformats.org/officeDocument/2006/relationships/tags" Target="../tags/tag244.xml"/></Relationships>
</file>

<file path=ppt/slides/_rels/slide2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47.xml"/><Relationship Id="rId1" Type="http://schemas.openxmlformats.org/officeDocument/2006/relationships/tags" Target="../tags/tag246.xml"/></Relationships>
</file>

<file path=ppt/slides/_rels/slide2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49.xml"/><Relationship Id="rId1" Type="http://schemas.openxmlformats.org/officeDocument/2006/relationships/tags" Target="../tags/tag248.xml"/></Relationships>
</file>

<file path=ppt/slides/_rels/slide2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51.xml"/><Relationship Id="rId1" Type="http://schemas.openxmlformats.org/officeDocument/2006/relationships/tags" Target="../tags/tag250.xml"/></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audio" Target="../media/audio1.wav"/><Relationship Id="rId4" Type="http://schemas.openxmlformats.org/officeDocument/2006/relationships/tags" Target="../tags/tag29.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tags" Target="../tags/tag30.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1.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tags" Target="../tags/tag32.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tags" Target="../tags/tag33.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4.xml"/><Relationship Id="rId1" Type="http://schemas.openxmlformats.org/officeDocument/2006/relationships/image" Target="../media/image10.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tags" Target="../tags/tag35.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tags" Target="../tags/tag3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tags" Target="../tags/tag37.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8.xml"/><Relationship Id="rId1" Type="http://schemas.openxmlformats.org/officeDocument/2006/relationships/image" Target="../media/image14.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9.xml"/><Relationship Id="rId1" Type="http://schemas.openxmlformats.org/officeDocument/2006/relationships/image" Target="../media/image15.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0.xml"/><Relationship Id="rId1" Type="http://schemas.openxmlformats.org/officeDocument/2006/relationships/image" Target="../media/image16.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1.xml"/><Relationship Id="rId1" Type="http://schemas.openxmlformats.org/officeDocument/2006/relationships/image" Target="../media/image17.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2.xml"/><Relationship Id="rId1" Type="http://schemas.openxmlformats.org/officeDocument/2006/relationships/image" Target="../media/image18.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3.xml"/><Relationship Id="rId1" Type="http://schemas.openxmlformats.org/officeDocument/2006/relationships/image" Target="../media/image19.jpe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7.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4.xml"/><Relationship Id="rId1" Type="http://schemas.openxmlformats.org/officeDocument/2006/relationships/image" Target="../media/image20.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png"/></Relationships>
</file>

<file path=ppt/slides/_rels/slide4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image" Target="../media/image22.GIF"/><Relationship Id="rId2" Type="http://schemas.openxmlformats.org/officeDocument/2006/relationships/tags" Target="../tags/tag46.xml"/><Relationship Id="rId1" Type="http://schemas.openxmlformats.org/officeDocument/2006/relationships/tags" Target="../tags/tag4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tags" Target="../tags/tag50.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tags" Target="../tags/tag51.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2.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tags" Target="../tags/tag53.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tags" Target="../tags/tag54.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tags" Target="../tags/tag5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tags" Target="../tags/tag56.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tags" Target="../tags/tag57.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pn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8.xml"/><Relationship Id="rId1" Type="http://schemas.openxmlformats.org/officeDocument/2006/relationships/image" Target="../media/image24.pn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9.xml"/><Relationship Id="rId1" Type="http://schemas.openxmlformats.org/officeDocument/2006/relationships/image" Target="../media/image25.pn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0.xml"/><Relationship Id="rId1" Type="http://schemas.openxmlformats.org/officeDocument/2006/relationships/image" Target="../media/image26.pn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1.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7.jpeg"/><Relationship Id="rId1" Type="http://schemas.openxmlformats.org/officeDocument/2006/relationships/tags" Target="../tags/tag62.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8.pn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9.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0.jpeg"/></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1.png"/></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3.xml"/><Relationship Id="rId1" Type="http://schemas.openxmlformats.org/officeDocument/2006/relationships/image" Target="../media/image32.png"/></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4.xml"/><Relationship Id="rId1" Type="http://schemas.openxmlformats.org/officeDocument/2006/relationships/image" Target="../media/image33.png"/></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5.xml"/><Relationship Id="rId1" Type="http://schemas.openxmlformats.org/officeDocument/2006/relationships/image" Target="../media/image34.png"/></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6.xml"/><Relationship Id="rId1" Type="http://schemas.openxmlformats.org/officeDocument/2006/relationships/image" Target="../media/image35.png"/></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7.xml"/></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6.png"/></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7.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8.pn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9.png"/></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8.xml"/></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9.xml"/></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0.xml"/></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1.xml"/></Relationships>
</file>

<file path=ppt/slides/_rels/slide7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0.png"/><Relationship Id="rId2" Type="http://schemas.openxmlformats.org/officeDocument/2006/relationships/tags" Target="../tags/tag73.xml"/><Relationship Id="rId1" Type="http://schemas.openxmlformats.org/officeDocument/2006/relationships/tags" Target="../tags/tag72.xml"/></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4.xml"/></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5.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6.xml"/></Relationships>
</file>

<file path=ppt/slides/_rels/slide8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77.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8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8.xml"/><Relationship Id="rId1" Type="http://schemas.openxmlformats.org/officeDocument/2006/relationships/image" Target="../media/image41.png"/></Relationships>
</file>

<file path=ppt/slides/_rels/slide8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2.png"/><Relationship Id="rId2" Type="http://schemas.openxmlformats.org/officeDocument/2006/relationships/tags" Target="../tags/tag80.xml"/><Relationship Id="rId1" Type="http://schemas.openxmlformats.org/officeDocument/2006/relationships/tags" Target="../tags/tag79.xml"/></Relationships>
</file>

<file path=ppt/slides/_rels/slide8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3.png"/><Relationship Id="rId2" Type="http://schemas.openxmlformats.org/officeDocument/2006/relationships/tags" Target="../tags/tag82.xml"/><Relationship Id="rId1" Type="http://schemas.openxmlformats.org/officeDocument/2006/relationships/tags" Target="../tags/tag81.xml"/></Relationships>
</file>

<file path=ppt/slides/_rels/slide8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4.png"/><Relationship Id="rId2" Type="http://schemas.openxmlformats.org/officeDocument/2006/relationships/tags" Target="../tags/tag84.xml"/><Relationship Id="rId1" Type="http://schemas.openxmlformats.org/officeDocument/2006/relationships/tags" Target="../tags/tag83.xml"/></Relationships>
</file>

<file path=ppt/slides/_rels/slide8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5.png"/><Relationship Id="rId2" Type="http://schemas.openxmlformats.org/officeDocument/2006/relationships/tags" Target="../tags/tag86.xml"/><Relationship Id="rId1" Type="http://schemas.openxmlformats.org/officeDocument/2006/relationships/tags" Target="../tags/tag85.xml"/></Relationships>
</file>

<file path=ppt/slides/_rels/slide8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6.png"/><Relationship Id="rId2" Type="http://schemas.openxmlformats.org/officeDocument/2006/relationships/tags" Target="../tags/tag88.xml"/><Relationship Id="rId1" Type="http://schemas.openxmlformats.org/officeDocument/2006/relationships/tags" Target="../tags/tag87.xml"/></Relationships>
</file>

<file path=ppt/slides/_rels/slide8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7.png"/><Relationship Id="rId2" Type="http://schemas.openxmlformats.org/officeDocument/2006/relationships/tags" Target="../tags/tag90.xml"/><Relationship Id="rId1" Type="http://schemas.openxmlformats.org/officeDocument/2006/relationships/tags" Target="../tags/tag89.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9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8.png"/><Relationship Id="rId2" Type="http://schemas.openxmlformats.org/officeDocument/2006/relationships/tags" Target="../tags/tag92.xml"/><Relationship Id="rId1" Type="http://schemas.openxmlformats.org/officeDocument/2006/relationships/tags" Target="../tags/tag91.xml"/></Relationships>
</file>

<file path=ppt/slides/_rels/slide9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9.png"/><Relationship Id="rId2" Type="http://schemas.openxmlformats.org/officeDocument/2006/relationships/tags" Target="../tags/tag94.xml"/><Relationship Id="rId1" Type="http://schemas.openxmlformats.org/officeDocument/2006/relationships/tags" Target="../tags/tag93.xml"/></Relationships>
</file>

<file path=ppt/slides/_rels/slide9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0.png"/><Relationship Id="rId2" Type="http://schemas.openxmlformats.org/officeDocument/2006/relationships/tags" Target="../tags/tag96.xml"/><Relationship Id="rId1" Type="http://schemas.openxmlformats.org/officeDocument/2006/relationships/tags" Target="../tags/tag95.xml"/></Relationships>
</file>

<file path=ppt/slides/_rels/slide9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51.png"/><Relationship Id="rId4" Type="http://schemas.openxmlformats.org/officeDocument/2006/relationships/tags" Target="../tags/tag99.xml"/><Relationship Id="rId3" Type="http://schemas.openxmlformats.org/officeDocument/2006/relationships/image" Target="../media/image50.png"/><Relationship Id="rId2" Type="http://schemas.openxmlformats.org/officeDocument/2006/relationships/tags" Target="../tags/tag98.xml"/><Relationship Id="rId1" Type="http://schemas.openxmlformats.org/officeDocument/2006/relationships/tags" Target="../tags/tag97.xml"/></Relationships>
</file>

<file path=ppt/slides/_rels/slide9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tags" Target="../tags/tag102.xml"/><Relationship Id="rId3" Type="http://schemas.openxmlformats.org/officeDocument/2006/relationships/image" Target="../media/image52.png"/><Relationship Id="rId2" Type="http://schemas.openxmlformats.org/officeDocument/2006/relationships/tags" Target="../tags/tag101.xml"/><Relationship Id="rId1" Type="http://schemas.openxmlformats.org/officeDocument/2006/relationships/tags" Target="../tags/tag100.xml"/></Relationships>
</file>

<file path=ppt/slides/_rels/slide9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tags" Target="../tags/tag105.xml"/><Relationship Id="rId3" Type="http://schemas.openxmlformats.org/officeDocument/2006/relationships/image" Target="../media/image54.png"/><Relationship Id="rId2" Type="http://schemas.openxmlformats.org/officeDocument/2006/relationships/tags" Target="../tags/tag104.xml"/><Relationship Id="rId1" Type="http://schemas.openxmlformats.org/officeDocument/2006/relationships/tags" Target="../tags/tag103.xml"/></Relationships>
</file>

<file path=ppt/slides/_rels/slide9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6.png"/><Relationship Id="rId2" Type="http://schemas.openxmlformats.org/officeDocument/2006/relationships/tags" Target="../tags/tag107.xml"/><Relationship Id="rId1" Type="http://schemas.openxmlformats.org/officeDocument/2006/relationships/tags" Target="../tags/tag106.xml"/></Relationships>
</file>

<file path=ppt/slides/_rels/slide97.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59.jpeg"/><Relationship Id="rId3" Type="http://schemas.openxmlformats.org/officeDocument/2006/relationships/image" Target="../media/image58.png"/><Relationship Id="rId2" Type="http://schemas.openxmlformats.org/officeDocument/2006/relationships/customXml" Target="../ink/ink1.xml"/><Relationship Id="rId1" Type="http://schemas.openxmlformats.org/officeDocument/2006/relationships/image" Target="../media/image57.jpeg"/></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ags" Target="../tags/tag108.xml"/></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10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Text Box 2"/>
          <p:cNvSpPr txBox="1"/>
          <p:nvPr/>
        </p:nvSpPr>
        <p:spPr>
          <a:xfrm>
            <a:off x="152400" y="1143000"/>
            <a:ext cx="7772400" cy="706755"/>
          </a:xfrm>
          <a:prstGeom prst="rect">
            <a:avLst/>
          </a:prstGeom>
          <a:noFill/>
          <a:ln w="9525">
            <a:noFill/>
          </a:ln>
        </p:spPr>
        <p:txBody>
          <a:bodyPr anchor="t">
            <a:spAutoFit/>
          </a:bodyPr>
          <a:lstStyle/>
          <a:p>
            <a:pPr lvl="0" indent="0" algn="ctr"/>
            <a:r>
              <a:rPr lang="zh-CN" altLang="en-US" sz="4000" b="1" dirty="0">
                <a:latin typeface="黑体" panose="02010609060101010101" pitchFamily="49" charset="-122"/>
                <a:ea typeface="黑体" panose="02010609060101010101" pitchFamily="49" charset="-122"/>
              </a:rPr>
              <a:t>企业会计综合模拟实训</a:t>
            </a:r>
            <a:endParaRPr lang="zh-CN" altLang="en-US" sz="4000" b="1" dirty="0">
              <a:solidFill>
                <a:schemeClr val="accent1"/>
              </a:solidFill>
              <a:latin typeface="黑体" panose="02010609060101010101" pitchFamily="49" charset="-122"/>
              <a:ea typeface="黑体" panose="02010609060101010101" pitchFamily="49" charset="-122"/>
            </a:endParaRPr>
          </a:p>
        </p:txBody>
      </p:sp>
      <p:sp>
        <p:nvSpPr>
          <p:cNvPr id="16386" name="内容占位符 2"/>
          <p:cNvSpPr>
            <a:spLocks noGrp="1"/>
          </p:cNvSpPr>
          <p:nvPr>
            <p:ph idx="1"/>
            <p:custDataLst>
              <p:tags r:id="rId1"/>
            </p:custDataLst>
          </p:nvPr>
        </p:nvSpPr>
        <p:spPr>
          <a:xfrm>
            <a:off x="4038600" y="4724400"/>
            <a:ext cx="4227830" cy="827405"/>
          </a:xfrm>
        </p:spPr>
        <p:txBody>
          <a:bodyPr wrap="square" lIns="91440" tIns="45720" rIns="91440" bIns="45720" anchor="t"/>
          <a:p>
            <a:pPr>
              <a:lnSpc>
                <a:spcPct val="80000"/>
              </a:lnSpc>
            </a:pPr>
            <a:r>
              <a:rPr lang="zh-CN" sz="2400" b="0" dirty="0"/>
              <a:t>主编：石琳</a:t>
            </a:r>
            <a:r>
              <a:rPr lang="en-US" altLang="zh-CN" sz="2400" b="0" dirty="0"/>
              <a:t> </a:t>
            </a:r>
            <a:endParaRPr lang="zh-CN" sz="2400" b="0" dirty="0"/>
          </a:p>
          <a:p>
            <a:pPr>
              <a:lnSpc>
                <a:spcPct val="80000"/>
              </a:lnSpc>
            </a:pPr>
            <a:r>
              <a:rPr lang="zh-CN" sz="2400" b="0" dirty="0"/>
              <a:t>上海财经大学出版社</a:t>
            </a:r>
            <a:endParaRPr lang="zh-CN" sz="2400" b="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3"/>
          <p:cNvSpPr>
            <a:spLocks noGrp="1"/>
          </p:cNvSpPr>
          <p:nvPr>
            <p:ph idx="1"/>
          </p:nvPr>
        </p:nvSpPr>
        <p:spPr>
          <a:xfrm>
            <a:off x="539750" y="1259205"/>
            <a:ext cx="7691755" cy="5038725"/>
          </a:xfrm>
        </p:spPr>
        <p:txBody>
          <a:bodyPr wrap="square" lIns="91440" tIns="45720" rIns="91440" bIns="45720" anchor="t"/>
          <a:lstStyle/>
          <a:p>
            <a:pPr algn="l">
              <a:lnSpc>
                <a:spcPct val="80000"/>
              </a:lnSpc>
              <a:buSzTx/>
            </a:pPr>
            <a:r>
              <a:rPr lang="zh-CN" altLang="en-US" sz="2800" b="0" dirty="0">
                <a:solidFill>
                  <a:srgbClr val="0000FF"/>
                </a:solidFill>
                <a:sym typeface="+mn-ea"/>
              </a:rPr>
              <a:t>三、企业会计综合模拟实训的教学组织</a:t>
            </a:r>
            <a:endParaRPr lang="zh-CN" altLang="en-US" sz="2800" b="0" dirty="0">
              <a:solidFill>
                <a:srgbClr val="0000FF"/>
              </a:solidFill>
            </a:endParaRPr>
          </a:p>
          <a:p>
            <a:r>
              <a:rPr lang="zh-CN" altLang="en-US" sz="2400" b="0" dirty="0">
                <a:solidFill>
                  <a:srgbClr val="0000FF"/>
                </a:solidFill>
                <a:sym typeface="+mn-ea"/>
              </a:rPr>
              <a:t>（二）组织方式</a:t>
            </a:r>
            <a:endParaRPr lang="zh-CN" altLang="en-US" sz="2400" b="0" dirty="0">
              <a:solidFill>
                <a:srgbClr val="0000FF"/>
              </a:solidFill>
            </a:endParaRPr>
          </a:p>
          <a:p>
            <a:r>
              <a:rPr lang="en-US" altLang="zh-CN" sz="2400" b="0" dirty="0">
                <a:sym typeface="+mn-ea"/>
              </a:rPr>
              <a:t>      采用分组、混岗运作方式。按2-4人编成一个学习小组，模拟一个单位的财务科，由组长（财务科长）按照会计机构内部各岗位的分工，进行分岗位操作，明确每个岗位分管的工作范畴，共同完成一个模拟单位的财务工作。实验课结束时每个学生填写各自分工的完成情况。为了使每个学生对实验的全过程有完整的认识，采用分岗操作时，可以让学生定期轮岗</a:t>
            </a:r>
            <a:r>
              <a:rPr lang="zh-CN" altLang="en-US" sz="2400" b="0" dirty="0"/>
              <a:t>。</a:t>
            </a:r>
            <a:endParaRPr lang="zh-CN" altLang="en-US" sz="2400" b="0" dirty="0"/>
          </a:p>
        </p:txBody>
      </p:sp>
      <p:sp>
        <p:nvSpPr>
          <p:cNvPr id="9" name="文本框 8"/>
          <p:cNvSpPr txBox="1"/>
          <p:nvPr>
            <p:custDataLst>
              <p:tags r:id="rId1"/>
            </p:custDataLst>
          </p:nvPr>
        </p:nvSpPr>
        <p:spPr>
          <a:xfrm>
            <a:off x="1219294" y="362327"/>
            <a:ext cx="7107144" cy="583565"/>
          </a:xfrm>
          <a:prstGeom prst="rect">
            <a:avLst/>
          </a:prstGeom>
          <a:noFill/>
        </p:spPr>
        <p:txBody>
          <a:bodyPr wrap="square">
            <a:spAutoFit/>
          </a:bodyPr>
          <a:lstStyle/>
          <a:p>
            <a:r>
              <a:rPr kumimoji="0" lang="zh-CN" altLang="en-US" sz="3200" b="1" i="0" u="none" strike="noStrike" kern="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j-cs"/>
              </a:rPr>
              <a:t>第一章 企业会计综合模拟实训总论</a:t>
            </a:r>
            <a:endParaRPr lang="zh-CN" altLang="en-US" dirty="0"/>
          </a:p>
        </p:txBody>
      </p:sp>
    </p:spTree>
  </p:cSld>
  <p:clrMapOvr>
    <a:masterClrMapping/>
  </p:clrMapOvr>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09" name="Rectangle 3"/>
          <p:cNvSpPr>
            <a:spLocks noGrp="1"/>
          </p:cNvSpPr>
          <p:nvPr>
            <p:ph idx="1"/>
          </p:nvPr>
        </p:nvSpPr>
        <p:spPr/>
        <p:txBody>
          <a:bodyPr wrap="square" lIns="91440" tIns="45720" rIns="91440" bIns="45720" anchor="t"/>
          <a:lstStyle/>
          <a:p>
            <a:pPr>
              <a:buFont typeface="Wingdings 2" panose="05020102010507070707" pitchFamily="18" charset="2"/>
              <a:buChar char="•"/>
            </a:pPr>
            <a:endParaRPr lang="zh-CN" altLang="en-US" sz="4000" dirty="0"/>
          </a:p>
          <a:p>
            <a:pPr>
              <a:buFont typeface="Wingdings 2" panose="05020102010507070707" pitchFamily="18" charset="2"/>
              <a:buChar char="•"/>
            </a:pPr>
            <a:endParaRPr lang="zh-CN" altLang="en-US" sz="4000" dirty="0"/>
          </a:p>
          <a:p>
            <a:pPr>
              <a:buFont typeface="Wingdings 2" panose="05020102010507070707" pitchFamily="18" charset="2"/>
              <a:buChar char="•"/>
            </a:pPr>
            <a:endParaRPr lang="zh-CN" altLang="en-US" sz="4000" dirty="0">
              <a:solidFill>
                <a:srgbClr val="000066"/>
              </a:solidFill>
            </a:endParaRPr>
          </a:p>
        </p:txBody>
      </p:sp>
      <p:sp>
        <p:nvSpPr>
          <p:cNvPr id="171010" name="Rectangle 1026"/>
          <p:cNvSpPr txBox="1"/>
          <p:nvPr/>
        </p:nvSpPr>
        <p:spPr>
          <a:xfrm>
            <a:off x="323850" y="1968500"/>
            <a:ext cx="8572500" cy="2695575"/>
          </a:xfrm>
          <a:prstGeom prst="rect">
            <a:avLst/>
          </a:prstGeom>
          <a:solidFill>
            <a:srgbClr val="00FFFF"/>
          </a:solidFill>
          <a:ln w="9525"/>
          <a:scene3d>
            <a:camera prst="legacyObliqueBottomLeft">
              <a:rot lat="0" lon="0" rev="0"/>
            </a:camera>
            <a:lightRig rig="legacyFlat3" dir="t"/>
          </a:scene3d>
          <a:sp3d extrusionH="430200" prstMaterial="legacyMatte">
            <a:bevelT w="13500" h="13500" prst="angle"/>
            <a:bevelB w="13500" h="13500" prst="angle"/>
            <a:extrusionClr>
              <a:srgbClr val="00FFFF"/>
            </a:extrusionClr>
          </a:sp3d>
        </p:spPr>
        <p:txBody>
          <a:bodyPr anchor="ctr">
            <a:flatTx/>
          </a:bodyPr>
          <a:lstStyle/>
          <a:p>
            <a:pPr lvl="0" algn="ctr">
              <a:lnSpc>
                <a:spcPct val="90000"/>
              </a:lnSpc>
            </a:pPr>
            <a:r>
              <a:rPr lang="zh-CN" altLang="en-US" sz="6000" dirty="0">
                <a:solidFill>
                  <a:srgbClr val="000066"/>
                </a:solidFill>
                <a:latin typeface="Arial" panose="020B0604020202020204" pitchFamily="34" charset="0"/>
                <a:ea typeface="隶书" panose="02010509060101010101" pitchFamily="49" charset="-122"/>
              </a:rPr>
              <a:t>第四章 </a:t>
            </a:r>
            <a:endParaRPr lang="zh-CN" altLang="en-US" sz="6000" dirty="0">
              <a:solidFill>
                <a:srgbClr val="000066"/>
              </a:solidFill>
              <a:latin typeface="Arial" panose="020B0604020202020204" pitchFamily="34" charset="0"/>
              <a:ea typeface="隶书" panose="02010509060101010101" pitchFamily="49" charset="-122"/>
            </a:endParaRPr>
          </a:p>
          <a:p>
            <a:pPr lvl="0" algn="ctr">
              <a:lnSpc>
                <a:spcPct val="90000"/>
              </a:lnSpc>
            </a:pPr>
            <a:r>
              <a:rPr lang="zh-CN" altLang="en-US" sz="6000" dirty="0">
                <a:solidFill>
                  <a:srgbClr val="000066"/>
                </a:solidFill>
                <a:latin typeface="Arial" panose="020B0604020202020204" pitchFamily="34" charset="0"/>
                <a:ea typeface="隶书" panose="02010509060101010101" pitchFamily="49" charset="-122"/>
              </a:rPr>
              <a:t>模拟企业经济业务及会计凭证的填制</a:t>
            </a:r>
            <a:endParaRPr lang="zh-CN" altLang="en-US" sz="6000" dirty="0">
              <a:solidFill>
                <a:srgbClr val="000066"/>
              </a:solidFill>
              <a:latin typeface="Arial" panose="020B0604020202020204" pitchFamily="34" charset="0"/>
              <a:ea typeface="隶书" panose="02010509060101010101" pitchFamily="49" charset="-122"/>
            </a:endParaRPr>
          </a:p>
        </p:txBody>
      </p:sp>
    </p:spTree>
  </p:cSld>
  <p:clrMapOvr>
    <a:masterClrMapping/>
  </p:clrMapOvr>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2"/>
          <p:cNvSpPr>
            <a:spLocks noGrp="1"/>
          </p:cNvSpPr>
          <p:nvPr>
            <p:ph idx="1"/>
          </p:nvPr>
        </p:nvSpPr>
        <p:spPr/>
        <p:txBody>
          <a:bodyPr wrap="square" lIns="91440" tIns="45720" rIns="91440" bIns="45720" anchor="t"/>
          <a:lstStyle/>
          <a:p>
            <a:pPr eaLnBrk="1" hangingPunct="1"/>
            <a:endParaRPr lang="zh-CN" altLang="zh-CN" dirty="0"/>
          </a:p>
        </p:txBody>
      </p:sp>
      <p:grpSp>
        <p:nvGrpSpPr>
          <p:cNvPr id="2" name="Group 3"/>
          <p:cNvGrpSpPr/>
          <p:nvPr/>
        </p:nvGrpSpPr>
        <p:grpSpPr>
          <a:xfrm>
            <a:off x="2133600" y="2100580"/>
            <a:ext cx="5376545" cy="1064977"/>
            <a:chOff x="0" y="0"/>
            <a:chExt cx="2976" cy="432"/>
          </a:xfrm>
        </p:grpSpPr>
        <p:sp>
          <p:nvSpPr>
            <p:cNvPr id="5124" name="AutoShape 4"/>
            <p:cNvSpPr>
              <a:spLocks noChangeArrowheads="1"/>
            </p:cNvSpPr>
            <p:nvPr/>
          </p:nvSpPr>
          <p:spPr bwMode="auto">
            <a:xfrm>
              <a:off x="240" y="75"/>
              <a:ext cx="2736" cy="288"/>
            </a:xfrm>
            <a:prstGeom prst="roundRect">
              <a:avLst>
                <a:gd name="adj" fmla="val 16667"/>
              </a:avLst>
            </a:prstGeom>
            <a:gradFill rotWithShape="1">
              <a:gsLst>
                <a:gs pos="0">
                  <a:schemeClr val="accent2">
                    <a:gamma/>
                    <a:tint val="21176"/>
                    <a:invGamma/>
                  </a:schemeClr>
                </a:gs>
                <a:gs pos="100000">
                  <a:schemeClr val="accent2"/>
                </a:gs>
              </a:gsLst>
              <a:lin ang="0" scaled="1"/>
            </a:gradFill>
            <a:ln w="12700" cmpd="sng">
              <a:solidFill>
                <a:schemeClr val="bg1"/>
              </a:solidFill>
              <a:round/>
            </a:ln>
            <a:effectLst>
              <a:outerShdw dist="99190" dir="238833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chemeClr val="tx1"/>
                </a:solidFill>
                <a:effectLst/>
                <a:uLnTx/>
                <a:uFillTx/>
                <a:cs typeface="+mn-cs"/>
              </a:endParaRPr>
            </a:p>
          </p:txBody>
        </p:sp>
        <p:sp>
          <p:nvSpPr>
            <p:cNvPr id="5125" name="AutoShape 5"/>
            <p:cNvSpPr>
              <a:spLocks noChangeArrowheads="1"/>
            </p:cNvSpPr>
            <p:nvPr/>
          </p:nvSpPr>
          <p:spPr bwMode="auto">
            <a:xfrm>
              <a:off x="0" y="0"/>
              <a:ext cx="432" cy="432"/>
            </a:xfrm>
            <a:prstGeom prst="diamond">
              <a:avLst/>
            </a:prstGeom>
            <a:solidFill>
              <a:schemeClr val="accent2"/>
            </a:solidFill>
            <a:ln w="25400" cmpd="sng">
              <a:solidFill>
                <a:schemeClr val="bg1"/>
              </a:solidFill>
              <a:miter lim="800000"/>
            </a:ln>
            <a:effectLst>
              <a:outerShdw dist="63500" dir="221219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chemeClr val="tx1"/>
                </a:solidFill>
                <a:effectLst/>
                <a:uLnTx/>
                <a:uFillTx/>
                <a:cs typeface="+mn-cs"/>
              </a:endParaRPr>
            </a:p>
          </p:txBody>
        </p:sp>
        <p:sp>
          <p:nvSpPr>
            <p:cNvPr id="98309" name="Text Box 6"/>
            <p:cNvSpPr txBox="1"/>
            <p:nvPr/>
          </p:nvSpPr>
          <p:spPr>
            <a:xfrm>
              <a:off x="384" y="110"/>
              <a:ext cx="2160" cy="237"/>
            </a:xfrm>
            <a:prstGeom prst="rect">
              <a:avLst/>
            </a:prstGeom>
            <a:noFill/>
            <a:ln w="9525">
              <a:noFill/>
            </a:ln>
          </p:spPr>
          <p:txBody>
            <a:bodyPr anchor="t">
              <a:spAutoFit/>
            </a:bodyPr>
            <a:lstStyle/>
            <a:p>
              <a:pPr lvl="0" algn="l" eaLnBrk="0" hangingPunct="0">
                <a:buClrTx/>
                <a:buSzTx/>
                <a:buFontTx/>
              </a:pPr>
              <a:r>
                <a:rPr lang="zh-CN" altLang="en-US" sz="3200" b="1" dirty="0">
                  <a:cs typeface="+mn-ea"/>
                </a:rPr>
                <a:t>模拟企业经济业务</a:t>
              </a:r>
              <a:endParaRPr lang="zh-CN" altLang="en-US" sz="3200" b="1" dirty="0">
                <a:cs typeface="+mn-ea"/>
              </a:endParaRPr>
            </a:p>
          </p:txBody>
        </p:sp>
        <p:sp>
          <p:nvSpPr>
            <p:cNvPr id="98310" name="Text Box 7"/>
            <p:cNvSpPr txBox="1"/>
            <p:nvPr/>
          </p:nvSpPr>
          <p:spPr>
            <a:xfrm>
              <a:off x="150" y="62"/>
              <a:ext cx="116" cy="230"/>
            </a:xfrm>
            <a:prstGeom prst="rect">
              <a:avLst/>
            </a:prstGeom>
            <a:noFill/>
            <a:ln w="9525">
              <a:noFill/>
            </a:ln>
          </p:spPr>
          <p:txBody>
            <a:bodyPr wrap="square" anchor="t">
              <a:spAutoFit/>
            </a:bodyPr>
            <a:lstStyle/>
            <a:p>
              <a:pPr lvl="0" indent="0" algn="ctr" eaLnBrk="0" hangingPunct="0"/>
              <a:endParaRPr lang="en-US" altLang="zh-CN" sz="3200" b="1" dirty="0">
                <a:solidFill>
                  <a:schemeClr val="bg1"/>
                </a:solidFill>
              </a:endParaRPr>
            </a:p>
          </p:txBody>
        </p:sp>
      </p:grpSp>
      <p:grpSp>
        <p:nvGrpSpPr>
          <p:cNvPr id="3" name="Group 13"/>
          <p:cNvGrpSpPr/>
          <p:nvPr/>
        </p:nvGrpSpPr>
        <p:grpSpPr>
          <a:xfrm>
            <a:off x="2133600" y="3705860"/>
            <a:ext cx="5376545" cy="1065530"/>
            <a:chOff x="0" y="0"/>
            <a:chExt cx="2976" cy="432"/>
          </a:xfrm>
        </p:grpSpPr>
        <p:sp>
          <p:nvSpPr>
            <p:cNvPr id="5134" name="AutoShape 14"/>
            <p:cNvSpPr>
              <a:spLocks noChangeArrowheads="1"/>
            </p:cNvSpPr>
            <p:nvPr/>
          </p:nvSpPr>
          <p:spPr bwMode="auto">
            <a:xfrm>
              <a:off x="240" y="75"/>
              <a:ext cx="2736" cy="288"/>
            </a:xfrm>
            <a:prstGeom prst="roundRect">
              <a:avLst>
                <a:gd name="adj" fmla="val 16667"/>
              </a:avLst>
            </a:prstGeom>
            <a:gradFill rotWithShape="1">
              <a:gsLst>
                <a:gs pos="0">
                  <a:schemeClr val="tx2">
                    <a:gamma/>
                    <a:tint val="21176"/>
                    <a:invGamma/>
                  </a:schemeClr>
                </a:gs>
                <a:gs pos="100000">
                  <a:schemeClr val="tx2"/>
                </a:gs>
              </a:gsLst>
              <a:lin ang="0" scaled="1"/>
            </a:gradFill>
            <a:ln w="12700" cmpd="sng">
              <a:solidFill>
                <a:schemeClr val="bg1"/>
              </a:solidFill>
              <a:round/>
            </a:ln>
            <a:effectLst>
              <a:outerShdw dist="99190" dir="238833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chemeClr val="tx1"/>
                </a:solidFill>
                <a:effectLst/>
                <a:uLnTx/>
                <a:uFillTx/>
                <a:cs typeface="+mn-cs"/>
              </a:endParaRPr>
            </a:p>
          </p:txBody>
        </p:sp>
        <p:sp>
          <p:nvSpPr>
            <p:cNvPr id="5135" name="AutoShape 15"/>
            <p:cNvSpPr>
              <a:spLocks noChangeArrowheads="1"/>
            </p:cNvSpPr>
            <p:nvPr/>
          </p:nvSpPr>
          <p:spPr bwMode="auto">
            <a:xfrm>
              <a:off x="0" y="0"/>
              <a:ext cx="432" cy="432"/>
            </a:xfrm>
            <a:prstGeom prst="diamond">
              <a:avLst/>
            </a:prstGeom>
            <a:solidFill>
              <a:schemeClr val="hlink"/>
            </a:solidFill>
            <a:ln w="25400" cmpd="sng">
              <a:solidFill>
                <a:schemeClr val="bg1"/>
              </a:solidFill>
              <a:miter lim="800000"/>
            </a:ln>
            <a:effectLst>
              <a:outerShdw dist="63500" dir="221219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chemeClr val="tx1"/>
                </a:solidFill>
                <a:effectLst/>
                <a:uLnTx/>
                <a:uFillTx/>
                <a:cs typeface="+mn-cs"/>
              </a:endParaRPr>
            </a:p>
          </p:txBody>
        </p:sp>
        <p:sp>
          <p:nvSpPr>
            <p:cNvPr id="98314" name="Text Box 16"/>
            <p:cNvSpPr txBox="1"/>
            <p:nvPr/>
          </p:nvSpPr>
          <p:spPr>
            <a:xfrm>
              <a:off x="384" y="110"/>
              <a:ext cx="2160" cy="237"/>
            </a:xfrm>
            <a:prstGeom prst="rect">
              <a:avLst/>
            </a:prstGeom>
            <a:noFill/>
            <a:ln w="9525">
              <a:noFill/>
            </a:ln>
          </p:spPr>
          <p:txBody>
            <a:bodyPr anchor="t">
              <a:spAutoFit/>
            </a:bodyPr>
            <a:lstStyle/>
            <a:p>
              <a:pPr lvl="0" indent="0" eaLnBrk="0" hangingPunct="0"/>
              <a:r>
                <a:rPr lang="zh-CN" altLang="en-US" sz="3200" b="1" dirty="0">
                  <a:cs typeface="黑体" panose="02010609060101010101" pitchFamily="49" charset="-122"/>
                </a:rPr>
                <a:t>会计凭证的填制</a:t>
              </a:r>
              <a:endParaRPr lang="zh-CN" altLang="en-US" sz="3200" b="1" dirty="0">
                <a:cs typeface="黑体" panose="02010609060101010101" pitchFamily="49" charset="-122"/>
              </a:endParaRPr>
            </a:p>
          </p:txBody>
        </p:sp>
        <p:sp>
          <p:nvSpPr>
            <p:cNvPr id="98315" name="Text Box 17"/>
            <p:cNvSpPr txBox="1"/>
            <p:nvPr/>
          </p:nvSpPr>
          <p:spPr>
            <a:xfrm>
              <a:off x="150" y="62"/>
              <a:ext cx="116" cy="230"/>
            </a:xfrm>
            <a:prstGeom prst="rect">
              <a:avLst/>
            </a:prstGeom>
            <a:noFill/>
            <a:ln w="9525">
              <a:noFill/>
            </a:ln>
          </p:spPr>
          <p:txBody>
            <a:bodyPr wrap="square" anchor="t">
              <a:spAutoFit/>
            </a:bodyPr>
            <a:lstStyle/>
            <a:p>
              <a:pPr lvl="0" indent="0" algn="ctr" eaLnBrk="0" hangingPunct="0"/>
              <a:endParaRPr lang="en-US" altLang="zh-CN" sz="3200" b="1" dirty="0">
                <a:solidFill>
                  <a:schemeClr val="bg1"/>
                </a:solidFill>
              </a:endParaRPr>
            </a:p>
          </p:txBody>
        </p:sp>
      </p:grpSp>
      <p:sp>
        <p:nvSpPr>
          <p:cNvPr id="6" name="Rectangle 18"/>
          <p:cNvSpPr txBox="1">
            <a:spLocks noGrp="1"/>
          </p:cNvSpPr>
          <p:nvPr>
            <p:custDataLst>
              <p:tags r:id="rId1"/>
            </p:custDataLst>
          </p:nvPr>
        </p:nvSpPr>
        <p:spPr>
          <a:xfrm>
            <a:off x="1079500" y="358775"/>
            <a:ext cx="8576945" cy="583565"/>
          </a:xfrm>
          <a:prstGeom prst="rect">
            <a:avLst/>
          </a:prstGeom>
          <a:noFill/>
          <a:ln w="9525">
            <a:noFill/>
          </a:ln>
        </p:spPr>
        <p:txBody>
          <a:bodyPr wrap="square" lIns="91440" tIns="45720" rIns="91440" bIns="45720" anchor="t">
            <a:spAutoFit/>
          </a:bodyP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lvl="0" algn="l" defTabSz="914400" eaLnBrk="1" hangingPunct="1">
              <a:buClrTx/>
              <a:buSzTx/>
              <a:buFontTx/>
            </a:pPr>
            <a:r>
              <a:rPr lang="zh-CN" altLang="en-US" b="1" noProof="0" dirty="0">
                <a:solidFill>
                  <a:srgbClr val="FFFFFF"/>
                </a:solidFill>
                <a:latin typeface="黑体" panose="02010609060101010101" pitchFamily="49" charset="-122"/>
                <a:ea typeface="黑体" panose="02010609060101010101" pitchFamily="49" charset="-122"/>
                <a:sym typeface="+mn-ea"/>
              </a:rPr>
              <a:t>第四章 模拟企业经济业务及会计凭证的填制</a:t>
            </a:r>
            <a:endParaRPr lang="zh-CN" altLang="en-US" b="1" noProof="0" dirty="0">
              <a:solidFill>
                <a:srgbClr val="FFFFFF"/>
              </a:solidFill>
              <a:latin typeface="黑体" panose="02010609060101010101" pitchFamily="49" charset="-122"/>
              <a:ea typeface="黑体" panose="02010609060101010101"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Rectangle 2"/>
          <p:cNvSpPr>
            <a:spLocks noGrp="1"/>
          </p:cNvSpPr>
          <p:nvPr>
            <p:ph idx="4294967295"/>
          </p:nvPr>
        </p:nvSpPr>
        <p:spPr/>
        <p:txBody>
          <a:bodyPr wrap="square" lIns="91440" tIns="45720" rIns="91440" bIns="45720" anchor="t"/>
          <a:lstStyle/>
          <a:p>
            <a:pPr lvl="0" indent="-342900" algn="l">
              <a:lnSpc>
                <a:spcPct val="80000"/>
              </a:lnSpc>
              <a:buSzTx/>
              <a:buNone/>
            </a:pPr>
            <a:r>
              <a:rPr lang="zh-CN" altLang="en-US" b="0" dirty="0">
                <a:solidFill>
                  <a:srgbClr val="0000FF"/>
                </a:solidFill>
                <a:sym typeface="+mn-ea"/>
              </a:rPr>
              <a:t>一、模拟企业经济业务</a:t>
            </a:r>
            <a:endParaRPr lang="zh-CN" altLang="en-US" b="0" dirty="0">
              <a:solidFill>
                <a:srgbClr val="0000FF"/>
              </a:solidFill>
            </a:endParaRPr>
          </a:p>
          <a:p>
            <a:pPr lvl="0" indent="-342900" algn="l" latinLnBrk="0">
              <a:lnSpc>
                <a:spcPct val="130000"/>
              </a:lnSpc>
              <a:spcBef>
                <a:spcPts val="0"/>
              </a:spcBef>
              <a:buSzTx/>
            </a:pPr>
            <a:r>
              <a:rPr lang="en-US" altLang="zh-CN" dirty="0"/>
              <a:t>      </a:t>
            </a:r>
            <a:r>
              <a:rPr lang="zh-CN" altLang="en-US" sz="2400" dirty="0"/>
              <a:t>模拟企业在当前会计期间，即2022年12月发生了各类各项日常经济业务和期末结账业务，具体业务内容如表</a:t>
            </a:r>
            <a:r>
              <a:rPr lang="en-US" altLang="zh-CN" sz="2400" dirty="0"/>
              <a:t>4-1</a:t>
            </a:r>
            <a:r>
              <a:rPr lang="zh-CN" altLang="en-US" sz="2400" dirty="0"/>
              <a:t>。</a:t>
            </a:r>
            <a:endParaRPr lang="zh-CN" altLang="en-US" sz="2400" dirty="0"/>
          </a:p>
          <a:p>
            <a:pPr lvl="0" indent="-342900" algn="l" latinLnBrk="0">
              <a:lnSpc>
                <a:spcPct val="130000"/>
              </a:lnSpc>
              <a:spcBef>
                <a:spcPts val="0"/>
              </a:spcBef>
              <a:buSzTx/>
            </a:pPr>
            <a:r>
              <a:rPr lang="zh-CN" altLang="en-US" sz="2400" dirty="0"/>
              <a:t> </a:t>
            </a:r>
            <a:r>
              <a:rPr lang="en-US" altLang="zh-CN" sz="2400" dirty="0"/>
              <a:t> </a:t>
            </a:r>
            <a:r>
              <a:rPr lang="zh-CN" altLang="en-US" sz="2400" dirty="0"/>
              <a:t>（经济业务所涉及的原始凭证见本书附录，请在完成记账凭证后，把原始凭证从书中裁下来，附在对应的记账凭证之后）</a:t>
            </a:r>
            <a:endParaRPr lang="zh-CN" altLang="en-US" sz="2400" dirty="0"/>
          </a:p>
        </p:txBody>
      </p:sp>
      <p:sp>
        <p:nvSpPr>
          <p:cNvPr id="98316" name="Rectangle 18"/>
          <p:cNvSpPr txBox="1">
            <a:spLocks noGrp="1"/>
          </p:cNvSpPr>
          <p:nvPr>
            <p:custDataLst>
              <p:tags r:id="rId1"/>
            </p:custDataLst>
          </p:nvPr>
        </p:nvSpPr>
        <p:spPr>
          <a:xfrm>
            <a:off x="1079500" y="358775"/>
            <a:ext cx="8576945" cy="583565"/>
          </a:xfrm>
          <a:prstGeom prst="rect">
            <a:avLst/>
          </a:prstGeom>
          <a:noFill/>
          <a:ln w="9525">
            <a:noFill/>
          </a:ln>
        </p:spPr>
        <p:txBody>
          <a:bodyPr wrap="square" lIns="91440" tIns="45720" rIns="91440" bIns="45720" anchor="t">
            <a:spAutoFit/>
          </a:bodyP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lvl="0" algn="l" defTabSz="914400" eaLnBrk="1" hangingPunct="1">
              <a:buClrTx/>
              <a:buSzTx/>
              <a:buFontTx/>
            </a:pPr>
            <a:r>
              <a:rPr lang="zh-CN" altLang="en-US" b="1" noProof="0" dirty="0">
                <a:solidFill>
                  <a:srgbClr val="FFFFFF"/>
                </a:solidFill>
                <a:latin typeface="黑体" panose="02010609060101010101" pitchFamily="49" charset="-122"/>
                <a:ea typeface="黑体" panose="02010609060101010101" pitchFamily="49" charset="-122"/>
                <a:sym typeface="+mn-ea"/>
              </a:rPr>
              <a:t>第四章 模拟企业经济业务及会计凭证的填制</a:t>
            </a:r>
            <a:endParaRPr lang="zh-CN" altLang="en-US" b="1" noProof="0" dirty="0">
              <a:solidFill>
                <a:srgbClr val="FFFFFF"/>
              </a:solidFill>
              <a:latin typeface="黑体" panose="02010609060101010101" pitchFamily="49" charset="-122"/>
              <a:ea typeface="黑体" panose="02010609060101010101" pitchFamily="49" charset="-122"/>
              <a:sym typeface="+mn-ea"/>
            </a:endParaRP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Rectangle 2"/>
          <p:cNvSpPr>
            <a:spLocks noGrp="1"/>
          </p:cNvSpPr>
          <p:nvPr>
            <p:ph idx="4294967295"/>
          </p:nvPr>
        </p:nvSpPr>
        <p:spPr>
          <a:xfrm>
            <a:off x="539750" y="1107758"/>
            <a:ext cx="7558088" cy="5038725"/>
          </a:xfrm>
        </p:spPr>
        <p:txBody>
          <a:bodyPr wrap="square" lIns="91440" tIns="45720" rIns="91440" bIns="45720" anchor="t"/>
          <a:lstStyle/>
          <a:p>
            <a:pPr lvl="0" indent="-342900" algn="l">
              <a:lnSpc>
                <a:spcPct val="80000"/>
              </a:lnSpc>
              <a:buSzTx/>
              <a:buNone/>
            </a:pPr>
            <a:r>
              <a:rPr lang="zh-CN" altLang="en-US" b="0" dirty="0">
                <a:solidFill>
                  <a:srgbClr val="0000FF"/>
                </a:solidFill>
                <a:sym typeface="+mn-ea"/>
              </a:rPr>
              <a:t>二、会计凭证的填制</a:t>
            </a:r>
            <a:endParaRPr lang="zh-CN" altLang="en-US" b="0" dirty="0">
              <a:solidFill>
                <a:srgbClr val="0000FF"/>
              </a:solidFill>
              <a:sym typeface="+mn-ea"/>
            </a:endParaRPr>
          </a:p>
          <a:p>
            <a:pPr lvl="0" indent="-342900" algn="l">
              <a:lnSpc>
                <a:spcPct val="80000"/>
              </a:lnSpc>
              <a:buSzTx/>
              <a:buNone/>
            </a:pPr>
            <a:r>
              <a:rPr lang="zh-CN" altLang="en-US" sz="2400" b="0" dirty="0">
                <a:solidFill>
                  <a:srgbClr val="0000FF"/>
                </a:solidFill>
                <a:sym typeface="+mn-ea"/>
              </a:rPr>
              <a:t>（一）原始凭证</a:t>
            </a:r>
            <a:endParaRPr lang="zh-CN" altLang="en-US" sz="2400" b="0" dirty="0">
              <a:solidFill>
                <a:srgbClr val="0000FF"/>
              </a:solidFill>
            </a:endParaRPr>
          </a:p>
          <a:p>
            <a:pPr lvl="0" indent="-342900" algn="l" latinLnBrk="0">
              <a:lnSpc>
                <a:spcPct val="120000"/>
              </a:lnSpc>
              <a:spcBef>
                <a:spcPts val="0"/>
              </a:spcBef>
              <a:buSzTx/>
              <a:buNone/>
            </a:pPr>
            <a:r>
              <a:rPr lang="en-US" altLang="zh-CN">
                <a:sym typeface="+mn-ea"/>
              </a:rPr>
              <a:t>     </a:t>
            </a:r>
            <a:r>
              <a:rPr lang="en-US" altLang="zh-CN" sz="2400">
                <a:sym typeface="+mn-ea"/>
              </a:rPr>
              <a:t>原始凭证又称单据，是在经济业务发生或完成时取得或填制的，用以记录或证明经济业务的发生或完成情况的文字凭据。经济业务的内容是多种多样的，记录这些业务的原始凭证的名称、内容和格式也是各不相同。</a:t>
            </a:r>
            <a:endParaRPr lang="en-US" altLang="zh-CN" sz="2400">
              <a:sym typeface="+mn-ea"/>
            </a:endParaRPr>
          </a:p>
          <a:p>
            <a:pPr lvl="0" indent="-342900" algn="l" latinLnBrk="0">
              <a:lnSpc>
                <a:spcPct val="120000"/>
              </a:lnSpc>
              <a:spcBef>
                <a:spcPts val="0"/>
              </a:spcBef>
              <a:buSzTx/>
              <a:buNone/>
            </a:pPr>
            <a:r>
              <a:rPr lang="en-US" altLang="zh-CN" sz="2400">
                <a:sym typeface="+mn-ea"/>
              </a:rPr>
              <a:t>   1.原始凭证的类别</a:t>
            </a:r>
            <a:endParaRPr lang="en-US" altLang="zh-CN" sz="2400">
              <a:sym typeface="+mn-ea"/>
            </a:endParaRPr>
          </a:p>
          <a:p>
            <a:pPr lvl="0" indent="-342900" algn="l" latinLnBrk="0">
              <a:lnSpc>
                <a:spcPct val="120000"/>
              </a:lnSpc>
              <a:spcBef>
                <a:spcPts val="0"/>
              </a:spcBef>
              <a:buSzTx/>
              <a:buNone/>
            </a:pPr>
            <a:r>
              <a:rPr lang="en-US" altLang="zh-CN" sz="2400">
                <a:sym typeface="+mn-ea"/>
              </a:rPr>
              <a:t>   2.自制原始凭证的填制</a:t>
            </a:r>
            <a:r>
              <a:rPr lang="en-US" altLang="zh-CN" dirty="0"/>
              <a:t>  </a:t>
            </a:r>
            <a:endParaRPr lang="en-US" altLang="zh-CN" dirty="0"/>
          </a:p>
          <a:p>
            <a:pPr lvl="0" indent="-342900" algn="l" latinLnBrk="0">
              <a:lnSpc>
                <a:spcPct val="120000"/>
              </a:lnSpc>
              <a:spcBef>
                <a:spcPts val="0"/>
              </a:spcBef>
              <a:buSzTx/>
              <a:buNone/>
            </a:pPr>
            <a:r>
              <a:rPr lang="en-US" altLang="zh-CN" sz="2400" dirty="0"/>
              <a:t>   3.原始凭证的审核</a:t>
            </a:r>
            <a:endParaRPr lang="en-US" altLang="zh-CN" sz="2400" dirty="0"/>
          </a:p>
        </p:txBody>
      </p:sp>
      <p:sp>
        <p:nvSpPr>
          <p:cNvPr id="98316" name="Rectangle 18"/>
          <p:cNvSpPr txBox="1">
            <a:spLocks noGrp="1"/>
          </p:cNvSpPr>
          <p:nvPr>
            <p:custDataLst>
              <p:tags r:id="rId1"/>
            </p:custDataLst>
          </p:nvPr>
        </p:nvSpPr>
        <p:spPr>
          <a:xfrm>
            <a:off x="1079500" y="358775"/>
            <a:ext cx="8576945" cy="583565"/>
          </a:xfrm>
          <a:prstGeom prst="rect">
            <a:avLst/>
          </a:prstGeom>
          <a:noFill/>
          <a:ln w="9525">
            <a:noFill/>
          </a:ln>
        </p:spPr>
        <p:txBody>
          <a:bodyPr wrap="square" lIns="91440" tIns="45720" rIns="91440" bIns="45720" anchor="t">
            <a:spAutoFit/>
          </a:bodyP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lvl="0" algn="l" defTabSz="914400" eaLnBrk="1" hangingPunct="1">
              <a:buClrTx/>
              <a:buSzTx/>
              <a:buFontTx/>
            </a:pPr>
            <a:r>
              <a:rPr lang="zh-CN" altLang="en-US" b="1" noProof="0" dirty="0">
                <a:solidFill>
                  <a:srgbClr val="FFFFFF"/>
                </a:solidFill>
                <a:latin typeface="黑体" panose="02010609060101010101" pitchFamily="49" charset="-122"/>
                <a:ea typeface="黑体" panose="02010609060101010101" pitchFamily="49" charset="-122"/>
                <a:sym typeface="+mn-ea"/>
              </a:rPr>
              <a:t>第四章 模拟企业经济业务及会计凭证的填制</a:t>
            </a:r>
            <a:endParaRPr lang="zh-CN" altLang="en-US" b="1" noProof="0" dirty="0">
              <a:solidFill>
                <a:srgbClr val="FFFFFF"/>
              </a:solidFill>
              <a:latin typeface="黑体" panose="02010609060101010101" pitchFamily="49" charset="-122"/>
              <a:ea typeface="黑体" panose="02010609060101010101" pitchFamily="49" charset="-122"/>
              <a:sym typeface="+mn-ea"/>
            </a:endParaRP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Rectangle 2"/>
          <p:cNvSpPr>
            <a:spLocks noGrp="1"/>
          </p:cNvSpPr>
          <p:nvPr>
            <p:ph idx="4294967295"/>
          </p:nvPr>
        </p:nvSpPr>
        <p:spPr>
          <a:xfrm>
            <a:off x="539750" y="1107758"/>
            <a:ext cx="7558088" cy="5038725"/>
          </a:xfrm>
        </p:spPr>
        <p:txBody>
          <a:bodyPr wrap="square" lIns="91440" tIns="45720" rIns="91440" bIns="45720" anchor="t"/>
          <a:lstStyle/>
          <a:p>
            <a:pPr lvl="0" indent="-342900" algn="l">
              <a:lnSpc>
                <a:spcPct val="80000"/>
              </a:lnSpc>
              <a:buSzTx/>
              <a:buNone/>
            </a:pPr>
            <a:r>
              <a:rPr lang="zh-CN" altLang="en-US" b="0" dirty="0">
                <a:solidFill>
                  <a:srgbClr val="0000FF"/>
                </a:solidFill>
                <a:sym typeface="+mn-ea"/>
              </a:rPr>
              <a:t>二、会计凭证的填制</a:t>
            </a:r>
            <a:endParaRPr lang="zh-CN" altLang="en-US" b="0" dirty="0">
              <a:solidFill>
                <a:srgbClr val="0000FF"/>
              </a:solidFill>
              <a:sym typeface="+mn-ea"/>
            </a:endParaRPr>
          </a:p>
          <a:p>
            <a:pPr lvl="0" indent="-342900" algn="l">
              <a:lnSpc>
                <a:spcPct val="80000"/>
              </a:lnSpc>
              <a:buSzTx/>
              <a:buNone/>
            </a:pPr>
            <a:r>
              <a:rPr lang="zh-CN" altLang="en-US" sz="2400" b="0" dirty="0">
                <a:solidFill>
                  <a:srgbClr val="0000FF"/>
                </a:solidFill>
                <a:sym typeface="+mn-ea"/>
              </a:rPr>
              <a:t>（二）记账凭证</a:t>
            </a:r>
            <a:endParaRPr lang="zh-CN" altLang="en-US" sz="2400" b="0" dirty="0">
              <a:solidFill>
                <a:srgbClr val="0000FF"/>
              </a:solidFill>
            </a:endParaRPr>
          </a:p>
          <a:p>
            <a:pPr lvl="0" indent="-342900" algn="l" latinLnBrk="0">
              <a:lnSpc>
                <a:spcPct val="120000"/>
              </a:lnSpc>
              <a:spcBef>
                <a:spcPts val="0"/>
              </a:spcBef>
              <a:buSzTx/>
              <a:buNone/>
            </a:pPr>
            <a:r>
              <a:rPr lang="en-US" altLang="zh-CN">
                <a:sym typeface="+mn-ea"/>
              </a:rPr>
              <a:t>     </a:t>
            </a:r>
            <a:r>
              <a:rPr lang="en-US" altLang="zh-CN" sz="2400">
                <a:sym typeface="+mn-ea"/>
              </a:rPr>
              <a:t>记账凭证是又称记账凭单，是会计分录的载体，是用来登记账簿的凭证。审核通过的原始凭证，据以进行记账凭证的填制。记账凭证也是后面进行登记账簿的直接依据。</a:t>
            </a:r>
            <a:r>
              <a:rPr lang="en-US" altLang="zh-CN" sz="2400">
                <a:sym typeface="+mn-ea"/>
              </a:rPr>
              <a:t> </a:t>
            </a:r>
            <a:endParaRPr lang="en-US" altLang="zh-CN" sz="2400">
              <a:sym typeface="+mn-ea"/>
            </a:endParaRPr>
          </a:p>
          <a:p>
            <a:pPr lvl="0" indent="-342900" algn="l" latinLnBrk="0">
              <a:lnSpc>
                <a:spcPct val="120000"/>
              </a:lnSpc>
              <a:spcBef>
                <a:spcPts val="0"/>
              </a:spcBef>
              <a:buSzTx/>
              <a:buNone/>
            </a:pPr>
            <a:r>
              <a:rPr lang="en-US" altLang="zh-CN" sz="2400" dirty="0"/>
              <a:t>  1.</a:t>
            </a:r>
            <a:r>
              <a:rPr lang="zh-CN" altLang="en-US" sz="2400" dirty="0"/>
              <a:t>记账凭证的填制</a:t>
            </a:r>
            <a:endParaRPr lang="zh-CN" altLang="en-US" sz="2400" dirty="0"/>
          </a:p>
          <a:p>
            <a:pPr lvl="0" indent="-342900" algn="l" latinLnBrk="0">
              <a:lnSpc>
                <a:spcPct val="120000"/>
              </a:lnSpc>
              <a:spcBef>
                <a:spcPts val="0"/>
              </a:spcBef>
              <a:buSzTx/>
              <a:buNone/>
            </a:pPr>
            <a:r>
              <a:rPr lang="en-US" altLang="zh-CN" sz="2400" dirty="0"/>
              <a:t>       </a:t>
            </a:r>
            <a:r>
              <a:rPr lang="zh-CN" altLang="en-US" sz="2400" dirty="0"/>
              <a:t>记账凭证可以根据经济业务的原始凭证直接编制，也可以根据同类业务的汇总表编制，如材料发出汇总表等。本模拟企业采用通用记账凭证，凭证分类为收款凭证、付款凭证和转账凭证三种类型。</a:t>
            </a:r>
            <a:endParaRPr lang="zh-CN" altLang="en-US" sz="2400" dirty="0"/>
          </a:p>
        </p:txBody>
      </p:sp>
      <p:sp>
        <p:nvSpPr>
          <p:cNvPr id="98316" name="Rectangle 18"/>
          <p:cNvSpPr txBox="1">
            <a:spLocks noGrp="1"/>
          </p:cNvSpPr>
          <p:nvPr>
            <p:custDataLst>
              <p:tags r:id="rId1"/>
            </p:custDataLst>
          </p:nvPr>
        </p:nvSpPr>
        <p:spPr>
          <a:xfrm>
            <a:off x="1079500" y="358775"/>
            <a:ext cx="8576945" cy="583565"/>
          </a:xfrm>
          <a:prstGeom prst="rect">
            <a:avLst/>
          </a:prstGeom>
          <a:noFill/>
          <a:ln w="9525">
            <a:noFill/>
          </a:ln>
        </p:spPr>
        <p:txBody>
          <a:bodyPr wrap="square" lIns="91440" tIns="45720" rIns="91440" bIns="45720" anchor="t">
            <a:spAutoFit/>
          </a:bodyP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lvl="0" algn="l" defTabSz="914400" eaLnBrk="1" hangingPunct="1">
              <a:buClrTx/>
              <a:buSzTx/>
              <a:buFontTx/>
            </a:pPr>
            <a:r>
              <a:rPr lang="zh-CN" altLang="en-US" b="1" noProof="0" dirty="0">
                <a:solidFill>
                  <a:srgbClr val="FFFFFF"/>
                </a:solidFill>
                <a:latin typeface="黑体" panose="02010609060101010101" pitchFamily="49" charset="-122"/>
                <a:ea typeface="黑体" panose="02010609060101010101" pitchFamily="49" charset="-122"/>
                <a:sym typeface="+mn-ea"/>
              </a:rPr>
              <a:t>第四章 模拟企业经济业务及会计凭证的填制</a:t>
            </a:r>
            <a:endParaRPr lang="zh-CN" altLang="en-US" b="1" noProof="0" dirty="0">
              <a:solidFill>
                <a:srgbClr val="FFFFFF"/>
              </a:solidFill>
              <a:latin typeface="黑体" panose="02010609060101010101" pitchFamily="49" charset="-122"/>
              <a:ea typeface="黑体" panose="02010609060101010101" pitchFamily="49" charset="-122"/>
              <a:sym typeface="+mn-ea"/>
            </a:endParaRP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1" name="Rectangle 3"/>
          <p:cNvSpPr>
            <a:spLocks noGrp="1" noChangeArrowheads="1"/>
          </p:cNvSpPr>
          <p:nvPr>
            <p:ph idx="1"/>
          </p:nvPr>
        </p:nvSpPr>
        <p:spPr>
          <a:xfrm>
            <a:off x="457200" y="1236103"/>
            <a:ext cx="7704137" cy="4411662"/>
          </a:xfrm>
        </p:spPr>
        <p:txBody>
          <a:bodyPr/>
          <a:lstStyle/>
          <a:p>
            <a:pPr eaLnBrk="1" hangingPunct="1"/>
            <a:r>
              <a:rPr lang="zh-CN" altLang="en-US" sz="2400" b="1" dirty="0">
                <a:solidFill>
                  <a:srgbClr val="0000FF"/>
                </a:solidFill>
              </a:rPr>
              <a:t>记账凭证采用收款凭证、付款凭证、转账凭证。编制记账凭证要分清是哪类业务，取用相应的记账凭证。</a:t>
            </a:r>
            <a:endParaRPr lang="zh-CN" altLang="en-US" sz="2400" b="1" dirty="0">
              <a:solidFill>
                <a:srgbClr val="0000FF"/>
              </a:solidFill>
            </a:endParaRPr>
          </a:p>
          <a:p>
            <a:pPr eaLnBrk="1" hangingPunct="1"/>
            <a:endParaRPr lang="en-US" altLang="zh-CN" b="1" dirty="0"/>
          </a:p>
        </p:txBody>
      </p:sp>
      <p:pic>
        <p:nvPicPr>
          <p:cNvPr id="29702" name="Picture 4" descr="收款凭证"/>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rot="20653020">
            <a:off x="268605" y="2902585"/>
            <a:ext cx="4458335" cy="227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3" name="Picture 5" descr="付款凭证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0719634">
            <a:off x="2423160" y="3070860"/>
            <a:ext cx="4071620" cy="2226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4" name="Picture 6" descr="转账凭证"/>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741983">
            <a:off x="4631690" y="3211830"/>
            <a:ext cx="4124960" cy="2248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8"/>
          <p:cNvSpPr txBox="1">
            <a:spLocks noGrp="1"/>
          </p:cNvSpPr>
          <p:nvPr>
            <p:custDataLst>
              <p:tags r:id="rId4"/>
            </p:custDataLst>
          </p:nvPr>
        </p:nvSpPr>
        <p:spPr>
          <a:xfrm>
            <a:off x="1079500" y="358775"/>
            <a:ext cx="8576945" cy="583565"/>
          </a:xfrm>
          <a:prstGeom prst="rect">
            <a:avLst/>
          </a:prstGeom>
          <a:noFill/>
          <a:ln w="9525">
            <a:noFill/>
          </a:ln>
        </p:spPr>
        <p:txBody>
          <a:bodyPr wrap="square" lIns="91440" tIns="45720" rIns="91440" bIns="45720" anchor="t">
            <a:spAutoFit/>
          </a:bodyP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lvl="0" algn="l" defTabSz="914400" eaLnBrk="1" hangingPunct="1">
              <a:buClrTx/>
              <a:buSzTx/>
              <a:buFontTx/>
            </a:pPr>
            <a:r>
              <a:rPr lang="zh-CN" altLang="en-US" b="1" noProof="0" dirty="0">
                <a:solidFill>
                  <a:srgbClr val="FFFFFF"/>
                </a:solidFill>
                <a:latin typeface="黑体" panose="02010609060101010101" pitchFamily="49" charset="-122"/>
                <a:ea typeface="黑体" panose="02010609060101010101" pitchFamily="49" charset="-122"/>
                <a:sym typeface="+mn-ea"/>
              </a:rPr>
              <a:t>第四章 模拟企业经济业务及会计凭证的填制</a:t>
            </a:r>
            <a:endParaRPr lang="zh-CN" altLang="en-US" b="1" noProof="0" dirty="0">
              <a:solidFill>
                <a:srgbClr val="FFFFFF"/>
              </a:solidFill>
              <a:latin typeface="黑体" panose="02010609060101010101" pitchFamily="49" charset="-122"/>
              <a:ea typeface="黑体" panose="02010609060101010101" pitchFamily="49" charset="-122"/>
              <a:sym typeface="+mn-ea"/>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pPr algn="l" eaLnBrk="1" hangingPunct="1">
              <a:buSzTx/>
            </a:pPr>
            <a:r>
              <a:rPr lang="en-US" altLang="zh-CN" sz="2400" dirty="0">
                <a:solidFill>
                  <a:srgbClr val="0000FF"/>
                </a:solidFill>
              </a:rPr>
              <a:t>    </a:t>
            </a:r>
            <a:r>
              <a:rPr lang="zh-CN" altLang="en-US" sz="2400" dirty="0">
                <a:solidFill>
                  <a:srgbClr val="0000FF"/>
                </a:solidFill>
              </a:rPr>
              <a:t>如何区分收款凭证、付款凭证、转账凭证? (与</a:t>
            </a:r>
            <a:endParaRPr lang="zh-CN" altLang="en-US" sz="2400" dirty="0">
              <a:solidFill>
                <a:srgbClr val="0000FF"/>
              </a:solidFill>
            </a:endParaRPr>
          </a:p>
          <a:p>
            <a:pPr algn="l" eaLnBrk="1" hangingPunct="1">
              <a:buSzTx/>
            </a:pPr>
            <a:r>
              <a:rPr lang="zh-CN" altLang="en-US" sz="2400" dirty="0">
                <a:solidFill>
                  <a:srgbClr val="0000FF"/>
                </a:solidFill>
              </a:rPr>
              <a:t>现金、银行存款有关)</a:t>
            </a:r>
            <a:endParaRPr lang="zh-CN" altLang="en-US" sz="2400" dirty="0">
              <a:solidFill>
                <a:srgbClr val="0000FF"/>
              </a:solidFill>
            </a:endParaRPr>
          </a:p>
          <a:p>
            <a:r>
              <a:rPr lang="zh-CN" altLang="en-US" sz="2400"/>
              <a:t>1、借方有现金或银行存款则为收</a:t>
            </a:r>
            <a:endParaRPr lang="zh-CN" altLang="en-US" sz="2400"/>
          </a:p>
          <a:p>
            <a:r>
              <a:rPr lang="zh-CN" altLang="en-US" sz="2400"/>
              <a:t>2、贷方有现金或银行存款则为付</a:t>
            </a:r>
            <a:endParaRPr lang="zh-CN" altLang="en-US" sz="2400"/>
          </a:p>
          <a:p>
            <a:r>
              <a:rPr lang="zh-CN" altLang="en-US" sz="2400"/>
              <a:t>3、借贷方都没有现金和银行存款则为转</a:t>
            </a:r>
            <a:endParaRPr lang="zh-CN" altLang="en-US" sz="2400"/>
          </a:p>
          <a:p>
            <a:r>
              <a:rPr lang="zh-CN" altLang="en-US" sz="2400"/>
              <a:t>4、借贷方都有现金和银行存款则为付</a:t>
            </a:r>
            <a:endParaRPr lang="zh-CN" altLang="en-US" sz="2400"/>
          </a:p>
          <a:p>
            <a:pPr algn="l" eaLnBrk="1" hangingPunct="1">
              <a:buSzTx/>
              <a:buNone/>
            </a:pPr>
            <a:r>
              <a:rPr lang="en-US" altLang="zh-CN" sz="2400" dirty="0">
                <a:solidFill>
                  <a:srgbClr val="0000FF"/>
                </a:solidFill>
              </a:rPr>
              <a:t>    凭证的编号采用三类编号法</a:t>
            </a:r>
            <a:endParaRPr lang="en-US" altLang="zh-CN" sz="2400" dirty="0">
              <a:solidFill>
                <a:srgbClr val="0000FF"/>
              </a:solidFill>
            </a:endParaRPr>
          </a:p>
          <a:p>
            <a:r>
              <a:rPr lang="zh-CN" altLang="en-US" sz="2400"/>
              <a:t>1、收字第1、2、</a:t>
            </a:r>
            <a:r>
              <a:rPr lang="en-US" altLang="zh-CN" sz="2400"/>
              <a:t>3</a:t>
            </a:r>
            <a:r>
              <a:rPr lang="zh-CN" altLang="en-US" sz="2400"/>
              <a:t>......号</a:t>
            </a:r>
            <a:endParaRPr lang="zh-CN" altLang="en-US" sz="2400"/>
          </a:p>
          <a:p>
            <a:r>
              <a:rPr lang="zh-CN" altLang="en-US" sz="2400"/>
              <a:t>2、付字第1、2、3.....</a:t>
            </a:r>
            <a:r>
              <a:rPr lang="zh-CN" altLang="en-US" sz="2400">
                <a:sym typeface="+mn-ea"/>
              </a:rPr>
              <a:t>.号</a:t>
            </a:r>
            <a:endParaRPr lang="zh-CN" altLang="en-US" sz="2400"/>
          </a:p>
          <a:p>
            <a:r>
              <a:rPr lang="zh-CN" altLang="en-US" sz="2400"/>
              <a:t>3、转字第1、2、3.....</a:t>
            </a:r>
            <a:r>
              <a:rPr lang="zh-CN" altLang="en-US" sz="2400">
                <a:sym typeface="+mn-ea"/>
              </a:rPr>
              <a:t>.号</a:t>
            </a:r>
            <a:endParaRPr lang="zh-CN" altLang="en-US" sz="2400"/>
          </a:p>
        </p:txBody>
      </p:sp>
      <p:sp>
        <p:nvSpPr>
          <p:cNvPr id="98316" name="Rectangle 18"/>
          <p:cNvSpPr txBox="1">
            <a:spLocks noGrp="1"/>
          </p:cNvSpPr>
          <p:nvPr>
            <p:custDataLst>
              <p:tags r:id="rId1"/>
            </p:custDataLst>
          </p:nvPr>
        </p:nvSpPr>
        <p:spPr>
          <a:xfrm>
            <a:off x="1079500" y="358775"/>
            <a:ext cx="8576945" cy="583565"/>
          </a:xfrm>
          <a:prstGeom prst="rect">
            <a:avLst/>
          </a:prstGeom>
          <a:noFill/>
          <a:ln w="9525">
            <a:noFill/>
          </a:ln>
        </p:spPr>
        <p:txBody>
          <a:bodyPr wrap="square" lIns="91440" tIns="45720" rIns="91440" bIns="45720" anchor="t">
            <a:spAutoFit/>
          </a:bodyP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lvl="0" algn="l" defTabSz="914400" eaLnBrk="1" hangingPunct="1">
              <a:buClrTx/>
              <a:buSzTx/>
              <a:buFontTx/>
            </a:pPr>
            <a:r>
              <a:rPr lang="zh-CN" altLang="en-US" b="1" noProof="0" dirty="0">
                <a:solidFill>
                  <a:srgbClr val="FFFFFF"/>
                </a:solidFill>
                <a:latin typeface="黑体" panose="02010609060101010101" pitchFamily="49" charset="-122"/>
                <a:ea typeface="黑体" panose="02010609060101010101" pitchFamily="49" charset="-122"/>
                <a:sym typeface="+mn-ea"/>
              </a:rPr>
              <a:t>第四章 模拟企业经济业务及会计凭证的填制</a:t>
            </a:r>
            <a:endParaRPr lang="zh-CN" altLang="en-US" b="1" noProof="0" dirty="0">
              <a:solidFill>
                <a:srgbClr val="FFFFFF"/>
              </a:solidFill>
              <a:latin typeface="黑体" panose="02010609060101010101" pitchFamily="49" charset="-122"/>
              <a:ea typeface="黑体" panose="02010609060101010101" pitchFamily="49" charset="-122"/>
              <a:sym typeface="+mn-ea"/>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Rectangle 2"/>
          <p:cNvSpPr>
            <a:spLocks noGrp="1"/>
          </p:cNvSpPr>
          <p:nvPr>
            <p:ph idx="4294967295"/>
          </p:nvPr>
        </p:nvSpPr>
        <p:spPr>
          <a:xfrm>
            <a:off x="539750" y="1108075"/>
            <a:ext cx="7759700" cy="5038725"/>
          </a:xfrm>
        </p:spPr>
        <p:txBody>
          <a:bodyPr wrap="square" lIns="91440" tIns="45720" rIns="91440" bIns="45720" anchor="t"/>
          <a:lstStyle/>
          <a:p>
            <a:pPr lvl="0" indent="-342900" algn="l" latinLnBrk="0">
              <a:lnSpc>
                <a:spcPct val="130000"/>
              </a:lnSpc>
              <a:spcBef>
                <a:spcPts val="0"/>
              </a:spcBef>
              <a:buSzTx/>
              <a:buNone/>
            </a:pPr>
            <a:r>
              <a:rPr lang="zh-CN" altLang="en-US" b="0" dirty="0">
                <a:solidFill>
                  <a:srgbClr val="0000FF"/>
                </a:solidFill>
                <a:sym typeface="+mn-ea"/>
              </a:rPr>
              <a:t>二、会计凭证的填制</a:t>
            </a:r>
            <a:endParaRPr lang="zh-CN" altLang="en-US" b="0" dirty="0">
              <a:solidFill>
                <a:srgbClr val="0000FF"/>
              </a:solidFill>
              <a:sym typeface="+mn-ea"/>
            </a:endParaRPr>
          </a:p>
          <a:p>
            <a:pPr lvl="0" indent="-342900" algn="l" latinLnBrk="0">
              <a:lnSpc>
                <a:spcPct val="130000"/>
              </a:lnSpc>
              <a:spcBef>
                <a:spcPts val="0"/>
              </a:spcBef>
              <a:buSzTx/>
              <a:buNone/>
            </a:pPr>
            <a:r>
              <a:rPr lang="zh-CN" altLang="en-US" sz="2400" b="0" dirty="0">
                <a:solidFill>
                  <a:srgbClr val="0000FF"/>
                </a:solidFill>
                <a:sym typeface="+mn-ea"/>
              </a:rPr>
              <a:t>（二）记账凭证</a:t>
            </a:r>
            <a:endParaRPr lang="zh-CN" altLang="en-US" sz="2400" b="0" dirty="0">
              <a:solidFill>
                <a:srgbClr val="0000FF"/>
              </a:solidFill>
            </a:endParaRPr>
          </a:p>
          <a:p>
            <a:pPr lvl="0" indent="-342900" algn="l" latinLnBrk="0">
              <a:lnSpc>
                <a:spcPct val="120000"/>
              </a:lnSpc>
              <a:spcBef>
                <a:spcPts val="0"/>
              </a:spcBef>
              <a:buSzTx/>
              <a:buNone/>
            </a:pPr>
            <a:r>
              <a:rPr lang="en-US" altLang="zh-CN">
                <a:sym typeface="+mn-ea"/>
              </a:rPr>
              <a:t>    </a:t>
            </a:r>
            <a:r>
              <a:rPr lang="en-US" altLang="zh-CN" sz="2400">
                <a:sym typeface="+mn-ea"/>
              </a:rPr>
              <a:t>  </a:t>
            </a:r>
            <a:r>
              <a:rPr sz="2400" dirty="0"/>
              <a:t>填制记账凭证时，应按记账凭证上的各项要素，从上往下，从左往右，依次把原始凭证中的相关内容进行填入。不应当出现填漏，填错等情况。一份记账凭证上只能填制一笔分录。</a:t>
            </a:r>
            <a:endParaRPr lang="zh-CN" altLang="en-US" sz="2400" dirty="0"/>
          </a:p>
        </p:txBody>
      </p:sp>
      <p:sp>
        <p:nvSpPr>
          <p:cNvPr id="98316" name="Rectangle 18"/>
          <p:cNvSpPr txBox="1">
            <a:spLocks noGrp="1"/>
          </p:cNvSpPr>
          <p:nvPr>
            <p:custDataLst>
              <p:tags r:id="rId1"/>
            </p:custDataLst>
          </p:nvPr>
        </p:nvSpPr>
        <p:spPr>
          <a:xfrm>
            <a:off x="1079500" y="358775"/>
            <a:ext cx="8576945" cy="583565"/>
          </a:xfrm>
          <a:prstGeom prst="rect">
            <a:avLst/>
          </a:prstGeom>
          <a:noFill/>
          <a:ln w="9525">
            <a:noFill/>
          </a:ln>
        </p:spPr>
        <p:txBody>
          <a:bodyPr wrap="square" lIns="91440" tIns="45720" rIns="91440" bIns="45720" anchor="t">
            <a:spAutoFit/>
          </a:bodyP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lvl="0" algn="l" defTabSz="914400" eaLnBrk="1" hangingPunct="1">
              <a:buClrTx/>
              <a:buSzTx/>
              <a:buFontTx/>
            </a:pPr>
            <a:r>
              <a:rPr lang="zh-CN" altLang="en-US" b="1" noProof="0" dirty="0">
                <a:solidFill>
                  <a:srgbClr val="FFFFFF"/>
                </a:solidFill>
                <a:latin typeface="黑体" panose="02010609060101010101" pitchFamily="49" charset="-122"/>
                <a:ea typeface="黑体" panose="02010609060101010101" pitchFamily="49" charset="-122"/>
                <a:sym typeface="+mn-ea"/>
              </a:rPr>
              <a:t>第四章 模拟企业经济业务及会计凭证的填制</a:t>
            </a:r>
            <a:endParaRPr lang="zh-CN" altLang="en-US" b="1" noProof="0" dirty="0">
              <a:solidFill>
                <a:srgbClr val="FFFFFF"/>
              </a:solidFill>
              <a:latin typeface="黑体" panose="02010609060101010101" pitchFamily="49" charset="-122"/>
              <a:ea typeface="黑体" panose="02010609060101010101" pitchFamily="49" charset="-122"/>
              <a:sym typeface="+mn-ea"/>
            </a:endParaRP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a:p>
        </p:txBody>
      </p:sp>
      <p:pic>
        <p:nvPicPr>
          <p:cNvPr id="5" name="图片 4"/>
          <p:cNvPicPr>
            <a:picLocks noChangeAspect="1"/>
          </p:cNvPicPr>
          <p:nvPr/>
        </p:nvPicPr>
        <p:blipFill>
          <a:blip r:embed="rId1"/>
          <a:stretch>
            <a:fillRect/>
          </a:stretch>
        </p:blipFill>
        <p:spPr>
          <a:xfrm>
            <a:off x="120650" y="1295400"/>
            <a:ext cx="8902065" cy="4714240"/>
          </a:xfrm>
          <a:prstGeom prst="rect">
            <a:avLst/>
          </a:prstGeom>
        </p:spPr>
      </p:pic>
      <p:sp>
        <p:nvSpPr>
          <p:cNvPr id="98316" name="Rectangle 18"/>
          <p:cNvSpPr txBox="1">
            <a:spLocks noGrp="1"/>
          </p:cNvSpPr>
          <p:nvPr>
            <p:custDataLst>
              <p:tags r:id="rId2"/>
            </p:custDataLst>
          </p:nvPr>
        </p:nvSpPr>
        <p:spPr>
          <a:xfrm>
            <a:off x="1003935" y="358775"/>
            <a:ext cx="8576945" cy="583565"/>
          </a:xfrm>
          <a:prstGeom prst="rect">
            <a:avLst/>
          </a:prstGeom>
          <a:noFill/>
          <a:ln w="9525">
            <a:noFill/>
          </a:ln>
        </p:spPr>
        <p:txBody>
          <a:bodyPr wrap="square" lIns="91440" tIns="45720" rIns="91440" bIns="45720" anchor="t">
            <a:spAutoFit/>
          </a:bodyP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lvl="0" algn="l" defTabSz="914400" eaLnBrk="1" hangingPunct="1">
              <a:buClrTx/>
              <a:buSzTx/>
              <a:buFontTx/>
            </a:pPr>
            <a:r>
              <a:rPr lang="zh-CN" altLang="en-US" b="1" noProof="0" dirty="0">
                <a:solidFill>
                  <a:srgbClr val="FFFFFF"/>
                </a:solidFill>
                <a:latin typeface="黑体" panose="02010609060101010101" pitchFamily="49" charset="-122"/>
                <a:ea typeface="黑体" panose="02010609060101010101" pitchFamily="49" charset="-122"/>
                <a:sym typeface="+mn-ea"/>
              </a:rPr>
              <a:t>第四章 模拟企业经济业务及会计凭证的填制</a:t>
            </a:r>
            <a:endParaRPr lang="zh-CN" altLang="en-US" b="1" noProof="0" dirty="0">
              <a:solidFill>
                <a:srgbClr val="FFFFFF"/>
              </a:solidFill>
              <a:latin typeface="黑体" panose="02010609060101010101" pitchFamily="49" charset="-122"/>
              <a:ea typeface="黑体" panose="02010609060101010101" pitchFamily="49" charset="-122"/>
              <a:sym typeface="+mn-ea"/>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73743975" name="内容占位符 1073743974"/>
          <p:cNvPicPr>
            <a:picLocks noChangeAspect="1"/>
          </p:cNvPicPr>
          <p:nvPr>
            <p:ph idx="1"/>
            <p:custDataLst>
              <p:tags r:id="rId1"/>
            </p:custDataLst>
          </p:nvPr>
        </p:nvPicPr>
        <p:blipFill>
          <a:blip r:embed="rId2"/>
          <a:stretch>
            <a:fillRect/>
          </a:stretch>
        </p:blipFill>
        <p:spPr>
          <a:xfrm>
            <a:off x="539750" y="1968500"/>
            <a:ext cx="7558405" cy="3618865"/>
          </a:xfrm>
          <a:prstGeom prst="rect">
            <a:avLst/>
          </a:prstGeom>
          <a:noFill/>
          <a:ln w="9525">
            <a:noFill/>
          </a:ln>
        </p:spPr>
      </p:pic>
      <p:sp>
        <p:nvSpPr>
          <p:cNvPr id="4" name="Rectangle 18"/>
          <p:cNvSpPr txBox="1">
            <a:spLocks noGrp="1"/>
          </p:cNvSpPr>
          <p:nvPr>
            <p:custDataLst>
              <p:tags r:id="rId3"/>
            </p:custDataLst>
          </p:nvPr>
        </p:nvSpPr>
        <p:spPr>
          <a:xfrm>
            <a:off x="1003935" y="358775"/>
            <a:ext cx="8576945" cy="583565"/>
          </a:xfrm>
          <a:prstGeom prst="rect">
            <a:avLst/>
          </a:prstGeom>
          <a:noFill/>
          <a:ln w="9525">
            <a:noFill/>
          </a:ln>
        </p:spPr>
        <p:txBody>
          <a:bodyPr wrap="square" lIns="91440" tIns="45720" rIns="91440" bIns="45720" anchor="t">
            <a:spAutoFit/>
          </a:bodyP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lvl="0" algn="l" defTabSz="914400" eaLnBrk="1" hangingPunct="1">
              <a:buClrTx/>
              <a:buSzTx/>
              <a:buFontTx/>
            </a:pPr>
            <a:r>
              <a:rPr lang="zh-CN" altLang="en-US" b="1" noProof="0" dirty="0">
                <a:solidFill>
                  <a:srgbClr val="FFFFFF"/>
                </a:solidFill>
                <a:latin typeface="黑体" panose="02010609060101010101" pitchFamily="49" charset="-122"/>
                <a:ea typeface="黑体" panose="02010609060101010101" pitchFamily="49" charset="-122"/>
                <a:sym typeface="+mn-ea"/>
              </a:rPr>
              <a:t>第四章 模拟企业经济业务及会计凭证的填制</a:t>
            </a:r>
            <a:endParaRPr lang="zh-CN" altLang="en-US" b="1" noProof="0" dirty="0">
              <a:solidFill>
                <a:srgbClr val="FFFFFF"/>
              </a:solidFill>
              <a:latin typeface="黑体" panose="02010609060101010101" pitchFamily="49" charset="-122"/>
              <a:ea typeface="黑体" panose="02010609060101010101" pitchFamily="49" charset="-122"/>
              <a:sym typeface="+mn-ea"/>
            </a:endParaRPr>
          </a:p>
        </p:txBody>
      </p:sp>
      <p:sp>
        <p:nvSpPr>
          <p:cNvPr id="100" name="文本框 99"/>
          <p:cNvSpPr txBox="1"/>
          <p:nvPr/>
        </p:nvSpPr>
        <p:spPr>
          <a:xfrm>
            <a:off x="304800" y="1295400"/>
            <a:ext cx="5080000" cy="460375"/>
          </a:xfrm>
          <a:prstGeom prst="rect">
            <a:avLst/>
          </a:prstGeom>
          <a:noFill/>
          <a:ln w="9525">
            <a:noFill/>
          </a:ln>
        </p:spPr>
        <p:txBody>
          <a:bodyPr>
            <a:spAutoFit/>
          </a:bodyPr>
          <a:p>
            <a:pPr algn="ctr"/>
            <a:r>
              <a:rPr lang="en-US" altLang="zh-CN" sz="2400" b="1" kern="0">
                <a:latin typeface="+mn-lt"/>
                <a:ea typeface="+mn-ea"/>
                <a:cs typeface="+mn-cs"/>
              </a:rPr>
              <a:t>通用记账凭证示例</a:t>
            </a:r>
            <a:endParaRPr lang="en-US" altLang="zh-CN" sz="2400" b="1" kern="0">
              <a:latin typeface="+mn-lt"/>
              <a:ea typeface="+mn-ea"/>
              <a:cs typeface="+mn-c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3"/>
          <p:cNvSpPr>
            <a:spLocks noGrp="1"/>
          </p:cNvSpPr>
          <p:nvPr>
            <p:ph idx="1"/>
          </p:nvPr>
        </p:nvSpPr>
        <p:spPr>
          <a:xfrm>
            <a:off x="539750" y="1259205"/>
            <a:ext cx="7691755" cy="5038725"/>
          </a:xfrm>
        </p:spPr>
        <p:txBody>
          <a:bodyPr wrap="square" lIns="91440" tIns="45720" rIns="91440" bIns="45720" anchor="t"/>
          <a:lstStyle/>
          <a:p>
            <a:pPr algn="l">
              <a:lnSpc>
                <a:spcPct val="80000"/>
              </a:lnSpc>
              <a:buSzTx/>
            </a:pPr>
            <a:r>
              <a:rPr lang="zh-CN" altLang="en-US" sz="2800" b="0" dirty="0">
                <a:solidFill>
                  <a:srgbClr val="0000FF"/>
                </a:solidFill>
                <a:sym typeface="+mn-ea"/>
              </a:rPr>
              <a:t>四、企业会计综合模拟实训的任务与步骤</a:t>
            </a:r>
            <a:endParaRPr lang="zh-CN" altLang="en-US" sz="2800" b="0" dirty="0">
              <a:solidFill>
                <a:srgbClr val="0000FF"/>
              </a:solidFill>
              <a:sym typeface="+mn-ea"/>
            </a:endParaRPr>
          </a:p>
          <a:p>
            <a:pPr algn="l">
              <a:lnSpc>
                <a:spcPct val="80000"/>
              </a:lnSpc>
              <a:buSzTx/>
            </a:pPr>
            <a:r>
              <a:rPr lang="zh-CN" altLang="en-US" sz="2400" b="0" dirty="0">
                <a:solidFill>
                  <a:srgbClr val="0000FF"/>
                </a:solidFill>
                <a:sym typeface="+mn-ea"/>
              </a:rPr>
              <a:t>（一）模拟实训的任务</a:t>
            </a:r>
            <a:endParaRPr lang="zh-CN" altLang="en-US" sz="2400" b="0" dirty="0">
              <a:solidFill>
                <a:srgbClr val="0000FF"/>
              </a:solidFill>
              <a:sym typeface="+mn-ea"/>
            </a:endParaRPr>
          </a:p>
          <a:p>
            <a:pPr algn="l">
              <a:lnSpc>
                <a:spcPct val="80000"/>
              </a:lnSpc>
              <a:buSzTx/>
            </a:pPr>
            <a:r>
              <a:rPr lang="zh-CN" altLang="en-US" sz="2400" b="0" dirty="0">
                <a:sym typeface="+mn-ea"/>
              </a:rPr>
              <a:t>（</a:t>
            </a:r>
            <a:r>
              <a:rPr lang="en-US" altLang="zh-CN" sz="2400" b="0" dirty="0">
                <a:sym typeface="+mn-ea"/>
              </a:rPr>
              <a:t>1）能根据模拟企业的具体情况进行会计账簿的启用、会计账户的设置和期初登记；</a:t>
            </a:r>
            <a:endParaRPr lang="en-US" altLang="zh-CN" sz="2400" b="0" dirty="0">
              <a:sym typeface="+mn-ea"/>
            </a:endParaRPr>
          </a:p>
          <a:p>
            <a:pPr algn="l">
              <a:lnSpc>
                <a:spcPct val="80000"/>
              </a:lnSpc>
              <a:buSzTx/>
            </a:pPr>
            <a:r>
              <a:rPr lang="en-US" altLang="zh-CN" sz="2400" b="0" dirty="0">
                <a:sym typeface="+mn-ea"/>
              </a:rPr>
              <a:t>（2）能根据业务填制原始凭证并审核原始凭证；</a:t>
            </a:r>
            <a:endParaRPr lang="en-US" altLang="zh-CN" sz="2400" b="0" dirty="0">
              <a:sym typeface="+mn-ea"/>
            </a:endParaRPr>
          </a:p>
          <a:p>
            <a:pPr algn="l">
              <a:lnSpc>
                <a:spcPct val="80000"/>
              </a:lnSpc>
              <a:buSzTx/>
            </a:pPr>
            <a:r>
              <a:rPr lang="en-US" altLang="zh-CN" sz="2400" b="0" dirty="0">
                <a:sym typeface="+mn-ea"/>
              </a:rPr>
              <a:t>（3）能根据所给出的原始凭证编制记账凭证；</a:t>
            </a:r>
            <a:endParaRPr lang="en-US" altLang="zh-CN" sz="2400" b="0" dirty="0">
              <a:sym typeface="+mn-ea"/>
            </a:endParaRPr>
          </a:p>
          <a:p>
            <a:pPr algn="l">
              <a:lnSpc>
                <a:spcPct val="80000"/>
              </a:lnSpc>
              <a:buSzTx/>
            </a:pPr>
            <a:r>
              <a:rPr lang="en-US" altLang="zh-CN" sz="2400" b="0" dirty="0">
                <a:sym typeface="+mn-ea"/>
              </a:rPr>
              <a:t>（4）能使用记账凭证登记明细账；</a:t>
            </a:r>
            <a:endParaRPr lang="en-US" altLang="zh-CN" sz="2400" b="0" dirty="0">
              <a:sym typeface="+mn-ea"/>
            </a:endParaRPr>
          </a:p>
          <a:p>
            <a:pPr algn="l">
              <a:lnSpc>
                <a:spcPct val="80000"/>
              </a:lnSpc>
              <a:buSzTx/>
            </a:pPr>
            <a:r>
              <a:rPr lang="en-US" altLang="zh-CN" sz="2400" b="0" dirty="0">
                <a:sym typeface="+mn-ea"/>
              </a:rPr>
              <a:t>（5）能使用记账凭证编制科目汇总表，并登记总账；</a:t>
            </a:r>
            <a:endParaRPr lang="en-US" altLang="zh-CN" sz="2400" b="0" dirty="0">
              <a:sym typeface="+mn-ea"/>
            </a:endParaRPr>
          </a:p>
          <a:p>
            <a:pPr algn="l">
              <a:lnSpc>
                <a:spcPct val="80000"/>
              </a:lnSpc>
              <a:buSzTx/>
            </a:pPr>
            <a:r>
              <a:rPr lang="en-US" altLang="zh-CN" sz="2400" b="0" dirty="0">
                <a:sym typeface="+mn-ea"/>
              </a:rPr>
              <a:t>（6）能根据总账及明细账编制会计报表。</a:t>
            </a:r>
            <a:endParaRPr lang="en-US" altLang="zh-CN" sz="2400" b="0" dirty="0">
              <a:sym typeface="+mn-ea"/>
            </a:endParaRPr>
          </a:p>
          <a:p>
            <a:pPr algn="l">
              <a:lnSpc>
                <a:spcPct val="80000"/>
              </a:lnSpc>
              <a:buSzTx/>
            </a:pPr>
            <a:endParaRPr lang="en-US" altLang="zh-CN" sz="2400" b="0" dirty="0">
              <a:sym typeface="+mn-ea"/>
            </a:endParaRPr>
          </a:p>
          <a:p>
            <a:pPr algn="l">
              <a:lnSpc>
                <a:spcPct val="80000"/>
              </a:lnSpc>
              <a:buSzTx/>
            </a:pPr>
            <a:endParaRPr lang="zh-CN" altLang="en-US" sz="2400" b="0" dirty="0">
              <a:solidFill>
                <a:srgbClr val="0000FF"/>
              </a:solidFill>
              <a:sym typeface="+mn-ea"/>
            </a:endParaRPr>
          </a:p>
          <a:p>
            <a:r>
              <a:rPr lang="en-US" altLang="zh-CN" sz="2400" b="0" dirty="0">
                <a:sym typeface="+mn-ea"/>
              </a:rPr>
              <a:t>      </a:t>
            </a:r>
            <a:endParaRPr lang="zh-CN" altLang="en-US" sz="2400" b="0" dirty="0"/>
          </a:p>
        </p:txBody>
      </p:sp>
      <p:sp>
        <p:nvSpPr>
          <p:cNvPr id="9" name="文本框 8"/>
          <p:cNvSpPr txBox="1"/>
          <p:nvPr>
            <p:custDataLst>
              <p:tags r:id="rId1"/>
            </p:custDataLst>
          </p:nvPr>
        </p:nvSpPr>
        <p:spPr>
          <a:xfrm>
            <a:off x="1219294" y="362327"/>
            <a:ext cx="7107144" cy="583565"/>
          </a:xfrm>
          <a:prstGeom prst="rect">
            <a:avLst/>
          </a:prstGeom>
          <a:noFill/>
        </p:spPr>
        <p:txBody>
          <a:bodyPr wrap="square">
            <a:spAutoFit/>
          </a:bodyPr>
          <a:lstStyle/>
          <a:p>
            <a:r>
              <a:rPr kumimoji="0" lang="zh-CN" altLang="en-US" sz="3200" b="1" i="0" u="none" strike="noStrike" kern="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j-cs"/>
              </a:rPr>
              <a:t>第一章 企业会计综合模拟实训总论</a:t>
            </a:r>
            <a:endParaRPr lang="zh-CN" altLang="en-US" dirty="0"/>
          </a:p>
        </p:txBody>
      </p:sp>
    </p:spTree>
  </p:cSld>
  <p:clrMapOvr>
    <a:masterClrMapping/>
  </p:clrMapOvr>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609600" y="1828800"/>
            <a:ext cx="7334250" cy="4569460"/>
          </a:xfrm>
          <a:prstGeom prst="rect">
            <a:avLst/>
          </a:prstGeom>
        </p:spPr>
      </p:pic>
      <p:sp>
        <p:nvSpPr>
          <p:cNvPr id="98316" name="Rectangle 18"/>
          <p:cNvSpPr txBox="1">
            <a:spLocks noGrp="1"/>
          </p:cNvSpPr>
          <p:nvPr>
            <p:custDataLst>
              <p:tags r:id="rId2"/>
            </p:custDataLst>
          </p:nvPr>
        </p:nvSpPr>
        <p:spPr>
          <a:xfrm>
            <a:off x="1003935" y="358775"/>
            <a:ext cx="8576945" cy="583565"/>
          </a:xfrm>
          <a:prstGeom prst="rect">
            <a:avLst/>
          </a:prstGeom>
          <a:noFill/>
          <a:ln w="9525">
            <a:noFill/>
          </a:ln>
        </p:spPr>
        <p:txBody>
          <a:bodyPr wrap="square" lIns="91440" tIns="45720" rIns="91440" bIns="45720" anchor="t">
            <a:spAutoFit/>
          </a:bodyP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lvl="0" algn="l" defTabSz="914400" eaLnBrk="1" hangingPunct="1">
              <a:buClrTx/>
              <a:buSzTx/>
              <a:buFontTx/>
            </a:pPr>
            <a:r>
              <a:rPr lang="zh-CN" altLang="en-US" b="1" noProof="0" dirty="0">
                <a:solidFill>
                  <a:srgbClr val="FFFFFF"/>
                </a:solidFill>
                <a:latin typeface="黑体" panose="02010609060101010101" pitchFamily="49" charset="-122"/>
                <a:ea typeface="黑体" panose="02010609060101010101" pitchFamily="49" charset="-122"/>
                <a:sym typeface="+mn-ea"/>
              </a:rPr>
              <a:t>第四章 模拟企业经济业务及会计凭证的填制</a:t>
            </a:r>
            <a:endParaRPr lang="zh-CN" altLang="en-US" b="1" noProof="0" dirty="0">
              <a:solidFill>
                <a:srgbClr val="FFFFFF"/>
              </a:solidFill>
              <a:latin typeface="黑体" panose="02010609060101010101" pitchFamily="49" charset="-122"/>
              <a:ea typeface="黑体" panose="02010609060101010101" pitchFamily="49" charset="-122"/>
              <a:sym typeface="+mn-ea"/>
            </a:endParaRPr>
          </a:p>
        </p:txBody>
      </p:sp>
      <p:sp>
        <p:nvSpPr>
          <p:cNvPr id="100" name="文本框 99"/>
          <p:cNvSpPr txBox="1"/>
          <p:nvPr>
            <p:custDataLst>
              <p:tags r:id="rId3"/>
            </p:custDataLst>
          </p:nvPr>
        </p:nvSpPr>
        <p:spPr>
          <a:xfrm>
            <a:off x="381000" y="1066800"/>
            <a:ext cx="5080000" cy="460375"/>
          </a:xfrm>
          <a:prstGeom prst="rect">
            <a:avLst/>
          </a:prstGeom>
          <a:noFill/>
          <a:ln w="9525">
            <a:noFill/>
          </a:ln>
        </p:spPr>
        <p:txBody>
          <a:bodyPr>
            <a:spAutoFit/>
          </a:bodyPr>
          <a:p>
            <a:pPr algn="ctr"/>
            <a:r>
              <a:rPr lang="zh-CN" altLang="en-US" sz="2400" b="1" kern="0">
                <a:latin typeface="+mn-lt"/>
                <a:ea typeface="+mn-ea"/>
                <a:cs typeface="+mn-cs"/>
              </a:rPr>
              <a:t>专</a:t>
            </a:r>
            <a:r>
              <a:rPr lang="en-US" altLang="zh-CN" sz="2400" b="1" kern="0">
                <a:latin typeface="+mn-lt"/>
                <a:ea typeface="+mn-ea"/>
                <a:cs typeface="+mn-cs"/>
              </a:rPr>
              <a:t>用记账凭证示例</a:t>
            </a:r>
            <a:endParaRPr lang="en-US" altLang="zh-CN" sz="2400" b="1" kern="0">
              <a:latin typeface="+mn-lt"/>
              <a:ea typeface="+mn-ea"/>
              <a:cs typeface="+mn-cs"/>
            </a:endParaRP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5" name="图片 4"/>
          <p:cNvPicPr>
            <a:picLocks noChangeAspect="1"/>
          </p:cNvPicPr>
          <p:nvPr/>
        </p:nvPicPr>
        <p:blipFill>
          <a:blip r:embed="rId1"/>
          <a:stretch>
            <a:fillRect/>
          </a:stretch>
        </p:blipFill>
        <p:spPr>
          <a:xfrm>
            <a:off x="0" y="-35799"/>
            <a:ext cx="9170053" cy="6893799"/>
          </a:xfrm>
          <a:prstGeom prst="rect">
            <a:avLst/>
          </a:prstGeom>
        </p:spPr>
      </p:pic>
      <p:sp>
        <p:nvSpPr>
          <p:cNvPr id="4" name="Rectangle 18"/>
          <p:cNvSpPr txBox="1">
            <a:spLocks noGrp="1"/>
          </p:cNvSpPr>
          <p:nvPr>
            <p:custDataLst>
              <p:tags r:id="rId2"/>
            </p:custDataLst>
          </p:nvPr>
        </p:nvSpPr>
        <p:spPr>
          <a:xfrm>
            <a:off x="1003935" y="358775"/>
            <a:ext cx="8576945" cy="583565"/>
          </a:xfrm>
          <a:prstGeom prst="rect">
            <a:avLst/>
          </a:prstGeom>
          <a:noFill/>
          <a:ln w="9525">
            <a:noFill/>
          </a:ln>
        </p:spPr>
        <p:txBody>
          <a:bodyPr wrap="square" lIns="91440" tIns="45720" rIns="91440" bIns="45720" anchor="t">
            <a:spAutoFit/>
          </a:bodyP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lvl="0" algn="l" defTabSz="914400" eaLnBrk="1" hangingPunct="1">
              <a:buClrTx/>
              <a:buSzTx/>
              <a:buFontTx/>
            </a:pPr>
            <a:r>
              <a:rPr lang="zh-CN" altLang="en-US" b="1" noProof="0" dirty="0">
                <a:solidFill>
                  <a:schemeClr val="tx1"/>
                </a:solidFill>
                <a:latin typeface="黑体" panose="02010609060101010101" pitchFamily="49" charset="-122"/>
                <a:ea typeface="黑体" panose="02010609060101010101" pitchFamily="49" charset="-122"/>
                <a:sym typeface="+mn-ea"/>
              </a:rPr>
              <a:t>第四章 模拟企业经济业务及会计凭证的填制</a:t>
            </a:r>
            <a:endParaRPr lang="zh-CN" altLang="en-US" b="1" noProof="0" dirty="0">
              <a:solidFill>
                <a:schemeClr val="tx1"/>
              </a:solidFill>
              <a:latin typeface="黑体" panose="02010609060101010101" pitchFamily="49" charset="-122"/>
              <a:ea typeface="黑体" panose="02010609060101010101" pitchFamily="49" charset="-122"/>
              <a:sym typeface="+mn-ea"/>
            </a:endParaRP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5" name="图片 4"/>
          <p:cNvPicPr>
            <a:picLocks noChangeAspect="1"/>
          </p:cNvPicPr>
          <p:nvPr/>
        </p:nvPicPr>
        <p:blipFill>
          <a:blip r:embed="rId1"/>
          <a:stretch>
            <a:fillRect/>
          </a:stretch>
        </p:blipFill>
        <p:spPr>
          <a:xfrm>
            <a:off x="24910" y="76288"/>
            <a:ext cx="9042282" cy="6781712"/>
          </a:xfrm>
          <a:prstGeom prst="rect">
            <a:avLst/>
          </a:prstGeom>
        </p:spPr>
      </p:pic>
      <p:sp>
        <p:nvSpPr>
          <p:cNvPr id="98316" name="Rectangle 18"/>
          <p:cNvSpPr txBox="1">
            <a:spLocks noGrp="1"/>
          </p:cNvSpPr>
          <p:nvPr>
            <p:custDataLst>
              <p:tags r:id="rId2"/>
            </p:custDataLst>
          </p:nvPr>
        </p:nvSpPr>
        <p:spPr>
          <a:xfrm>
            <a:off x="1003935" y="358775"/>
            <a:ext cx="8576945" cy="583565"/>
          </a:xfrm>
          <a:prstGeom prst="rect">
            <a:avLst/>
          </a:prstGeom>
          <a:noFill/>
          <a:ln w="9525">
            <a:noFill/>
          </a:ln>
        </p:spPr>
        <p:txBody>
          <a:bodyPr wrap="square" lIns="91440" tIns="45720" rIns="91440" bIns="45720" anchor="t">
            <a:spAutoFit/>
          </a:bodyP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lvl="0" algn="l" defTabSz="914400" eaLnBrk="1" hangingPunct="1">
              <a:buClrTx/>
              <a:buSzTx/>
              <a:buFontTx/>
            </a:pPr>
            <a:r>
              <a:rPr lang="zh-CN" altLang="en-US" b="1" noProof="0" dirty="0">
                <a:solidFill>
                  <a:schemeClr val="tx1"/>
                </a:solidFill>
                <a:latin typeface="黑体" panose="02010609060101010101" pitchFamily="49" charset="-122"/>
                <a:ea typeface="黑体" panose="02010609060101010101" pitchFamily="49" charset="-122"/>
                <a:sym typeface="+mn-ea"/>
              </a:rPr>
              <a:t>第四章 模拟企业经济业务及会计凭证的填制</a:t>
            </a:r>
            <a:endParaRPr lang="zh-CN" altLang="en-US" b="1" noProof="0" dirty="0">
              <a:solidFill>
                <a:schemeClr val="tx1"/>
              </a:solidFill>
              <a:latin typeface="黑体" panose="02010609060101010101" pitchFamily="49" charset="-122"/>
              <a:ea typeface="黑体" panose="02010609060101010101" pitchFamily="49" charset="-122"/>
              <a:sym typeface="+mn-ea"/>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a:p>
        </p:txBody>
      </p:sp>
      <p:pic>
        <p:nvPicPr>
          <p:cNvPr id="5" name="图片 4"/>
          <p:cNvPicPr>
            <a:picLocks noChangeAspect="1"/>
          </p:cNvPicPr>
          <p:nvPr/>
        </p:nvPicPr>
        <p:blipFill>
          <a:blip r:embed="rId1"/>
          <a:stretch>
            <a:fillRect/>
          </a:stretch>
        </p:blipFill>
        <p:spPr>
          <a:xfrm>
            <a:off x="-12700" y="996950"/>
            <a:ext cx="9271000" cy="5502275"/>
          </a:xfrm>
          <a:prstGeom prst="rect">
            <a:avLst/>
          </a:prstGeom>
        </p:spPr>
      </p:pic>
      <p:sp>
        <p:nvSpPr>
          <p:cNvPr id="4" name="Rectangle 18"/>
          <p:cNvSpPr txBox="1">
            <a:spLocks noGrp="1"/>
          </p:cNvSpPr>
          <p:nvPr>
            <p:custDataLst>
              <p:tags r:id="rId2"/>
            </p:custDataLst>
          </p:nvPr>
        </p:nvSpPr>
        <p:spPr>
          <a:xfrm>
            <a:off x="1003935" y="358775"/>
            <a:ext cx="8576945" cy="583565"/>
          </a:xfrm>
          <a:prstGeom prst="rect">
            <a:avLst/>
          </a:prstGeom>
          <a:noFill/>
          <a:ln w="9525">
            <a:noFill/>
          </a:ln>
        </p:spPr>
        <p:txBody>
          <a:bodyPr wrap="square" lIns="91440" tIns="45720" rIns="91440" bIns="45720" anchor="t">
            <a:spAutoFit/>
          </a:bodyP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lvl="0" algn="l" defTabSz="914400" eaLnBrk="1" hangingPunct="1">
              <a:buClrTx/>
              <a:buSzTx/>
              <a:buFontTx/>
            </a:pPr>
            <a:r>
              <a:rPr lang="zh-CN" altLang="en-US" b="1" noProof="0" dirty="0">
                <a:solidFill>
                  <a:srgbClr val="FFFFFF"/>
                </a:solidFill>
                <a:latin typeface="黑体" panose="02010609060101010101" pitchFamily="49" charset="-122"/>
                <a:ea typeface="黑体" panose="02010609060101010101" pitchFamily="49" charset="-122"/>
                <a:sym typeface="+mn-ea"/>
              </a:rPr>
              <a:t>第四章 模拟企业经济业务及会计凭证的填制</a:t>
            </a:r>
            <a:endParaRPr lang="zh-CN" altLang="en-US" b="1" noProof="0" dirty="0">
              <a:solidFill>
                <a:srgbClr val="FFFFFF"/>
              </a:solidFill>
              <a:latin typeface="黑体" panose="02010609060101010101" pitchFamily="49" charset="-122"/>
              <a:ea typeface="黑体" panose="02010609060101010101" pitchFamily="49" charset="-122"/>
              <a:sym typeface="+mn-ea"/>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5" name="图片 4"/>
          <p:cNvPicPr>
            <a:picLocks noChangeAspect="1"/>
          </p:cNvPicPr>
          <p:nvPr/>
        </p:nvPicPr>
        <p:blipFill>
          <a:blip r:embed="rId1"/>
          <a:stretch>
            <a:fillRect/>
          </a:stretch>
        </p:blipFill>
        <p:spPr>
          <a:xfrm>
            <a:off x="-17277" y="76288"/>
            <a:ext cx="9161277" cy="6553118"/>
          </a:xfrm>
          <a:prstGeom prst="rect">
            <a:avLst/>
          </a:prstGeom>
        </p:spPr>
      </p:pic>
      <p:sp>
        <p:nvSpPr>
          <p:cNvPr id="98316" name="Rectangle 18"/>
          <p:cNvSpPr txBox="1">
            <a:spLocks noGrp="1"/>
          </p:cNvSpPr>
          <p:nvPr>
            <p:custDataLst>
              <p:tags r:id="rId2"/>
            </p:custDataLst>
          </p:nvPr>
        </p:nvSpPr>
        <p:spPr>
          <a:xfrm>
            <a:off x="1003935" y="358775"/>
            <a:ext cx="8576945" cy="583565"/>
          </a:xfrm>
          <a:prstGeom prst="rect">
            <a:avLst/>
          </a:prstGeom>
          <a:noFill/>
          <a:ln w="9525">
            <a:noFill/>
          </a:ln>
        </p:spPr>
        <p:txBody>
          <a:bodyPr wrap="square" lIns="91440" tIns="45720" rIns="91440" bIns="45720" anchor="t">
            <a:spAutoFit/>
          </a:bodyP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lvl="0" algn="l" defTabSz="914400" eaLnBrk="1" hangingPunct="1">
              <a:buClrTx/>
              <a:buSzTx/>
              <a:buFontTx/>
            </a:pPr>
            <a:r>
              <a:rPr lang="zh-CN" altLang="en-US" b="1" noProof="0" dirty="0">
                <a:solidFill>
                  <a:schemeClr val="tx1"/>
                </a:solidFill>
                <a:latin typeface="黑体" panose="02010609060101010101" pitchFamily="49" charset="-122"/>
                <a:ea typeface="黑体" panose="02010609060101010101" pitchFamily="49" charset="-122"/>
                <a:sym typeface="+mn-ea"/>
              </a:rPr>
              <a:t>第四章 模拟企业经济业务及会计凭证的填制</a:t>
            </a:r>
            <a:endParaRPr lang="zh-CN" altLang="en-US" b="1" noProof="0" dirty="0">
              <a:solidFill>
                <a:schemeClr val="tx1"/>
              </a:solidFill>
              <a:latin typeface="黑体" panose="02010609060101010101" pitchFamily="49" charset="-122"/>
              <a:ea typeface="黑体" panose="02010609060101010101" pitchFamily="49" charset="-122"/>
              <a:sym typeface="+mn-ea"/>
            </a:endParaRP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a:p>
        </p:txBody>
      </p:sp>
      <p:pic>
        <p:nvPicPr>
          <p:cNvPr id="5" name="图片 4"/>
          <p:cNvPicPr>
            <a:picLocks noChangeAspect="1"/>
          </p:cNvPicPr>
          <p:nvPr/>
        </p:nvPicPr>
        <p:blipFill>
          <a:blip r:embed="rId1"/>
          <a:stretch>
            <a:fillRect/>
          </a:stretch>
        </p:blipFill>
        <p:spPr>
          <a:xfrm>
            <a:off x="539750" y="1220250"/>
            <a:ext cx="7491996" cy="5278975"/>
          </a:xfrm>
          <a:prstGeom prst="rect">
            <a:avLst/>
          </a:prstGeom>
        </p:spPr>
      </p:pic>
      <p:sp>
        <p:nvSpPr>
          <p:cNvPr id="98316" name="Rectangle 18"/>
          <p:cNvSpPr txBox="1">
            <a:spLocks noGrp="1"/>
          </p:cNvSpPr>
          <p:nvPr>
            <p:custDataLst>
              <p:tags r:id="rId2"/>
            </p:custDataLst>
          </p:nvPr>
        </p:nvSpPr>
        <p:spPr>
          <a:xfrm>
            <a:off x="1003935" y="358775"/>
            <a:ext cx="8576945" cy="583565"/>
          </a:xfrm>
          <a:prstGeom prst="rect">
            <a:avLst/>
          </a:prstGeom>
          <a:noFill/>
          <a:ln w="9525">
            <a:noFill/>
          </a:ln>
        </p:spPr>
        <p:txBody>
          <a:bodyPr wrap="square" lIns="91440" tIns="45720" rIns="91440" bIns="45720" anchor="t">
            <a:spAutoFit/>
          </a:bodyP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lvl="0" algn="l" defTabSz="914400" eaLnBrk="1" hangingPunct="1">
              <a:buClrTx/>
              <a:buSzTx/>
              <a:buFontTx/>
            </a:pPr>
            <a:r>
              <a:rPr lang="zh-CN" altLang="en-US" b="1" noProof="0" dirty="0">
                <a:solidFill>
                  <a:srgbClr val="FFFFFF"/>
                </a:solidFill>
                <a:latin typeface="黑体" panose="02010609060101010101" pitchFamily="49" charset="-122"/>
                <a:ea typeface="黑体" panose="02010609060101010101" pitchFamily="49" charset="-122"/>
                <a:sym typeface="+mn-ea"/>
              </a:rPr>
              <a:t>第四章 模拟企业经济业务及会计凭证的填制</a:t>
            </a:r>
            <a:endParaRPr lang="zh-CN" altLang="en-US" b="1" noProof="0" dirty="0">
              <a:solidFill>
                <a:srgbClr val="FFFFFF"/>
              </a:solidFill>
              <a:latin typeface="黑体" panose="02010609060101010101" pitchFamily="49" charset="-122"/>
              <a:ea typeface="黑体" panose="02010609060101010101" pitchFamily="49" charset="-122"/>
              <a:sym typeface="+mn-ea"/>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a:p>
        </p:txBody>
      </p:sp>
      <p:pic>
        <p:nvPicPr>
          <p:cNvPr id="5" name="图片 4"/>
          <p:cNvPicPr>
            <a:picLocks noChangeAspect="1"/>
          </p:cNvPicPr>
          <p:nvPr/>
        </p:nvPicPr>
        <p:blipFill>
          <a:blip r:embed="rId1"/>
          <a:stretch>
            <a:fillRect/>
          </a:stretch>
        </p:blipFill>
        <p:spPr>
          <a:xfrm>
            <a:off x="240237" y="1676446"/>
            <a:ext cx="8903763" cy="3780080"/>
          </a:xfrm>
          <a:prstGeom prst="rect">
            <a:avLst/>
          </a:prstGeom>
        </p:spPr>
      </p:pic>
      <p:pic>
        <p:nvPicPr>
          <p:cNvPr id="7" name="图片 6"/>
          <p:cNvPicPr>
            <a:picLocks noChangeAspect="1"/>
          </p:cNvPicPr>
          <p:nvPr/>
        </p:nvPicPr>
        <p:blipFill>
          <a:blip r:embed="rId2"/>
          <a:stretch>
            <a:fillRect/>
          </a:stretch>
        </p:blipFill>
        <p:spPr>
          <a:xfrm>
            <a:off x="240236" y="2133634"/>
            <a:ext cx="521863" cy="607044"/>
          </a:xfrm>
          <a:prstGeom prst="rect">
            <a:avLst/>
          </a:prstGeom>
        </p:spPr>
      </p:pic>
      <p:sp>
        <p:nvSpPr>
          <p:cNvPr id="98316" name="Rectangle 18"/>
          <p:cNvSpPr txBox="1">
            <a:spLocks noGrp="1"/>
          </p:cNvSpPr>
          <p:nvPr>
            <p:custDataLst>
              <p:tags r:id="rId3"/>
            </p:custDataLst>
          </p:nvPr>
        </p:nvSpPr>
        <p:spPr>
          <a:xfrm>
            <a:off x="1003935" y="358775"/>
            <a:ext cx="8576945" cy="583565"/>
          </a:xfrm>
          <a:prstGeom prst="rect">
            <a:avLst/>
          </a:prstGeom>
          <a:noFill/>
          <a:ln w="9525">
            <a:noFill/>
          </a:ln>
        </p:spPr>
        <p:txBody>
          <a:bodyPr wrap="square" lIns="91440" tIns="45720" rIns="91440" bIns="45720" anchor="t">
            <a:spAutoFit/>
          </a:bodyP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lvl="0" algn="l" defTabSz="914400" eaLnBrk="1" hangingPunct="1">
              <a:buClrTx/>
              <a:buSzTx/>
              <a:buFontTx/>
            </a:pPr>
            <a:r>
              <a:rPr lang="zh-CN" altLang="en-US" b="1" noProof="0" dirty="0">
                <a:solidFill>
                  <a:srgbClr val="FFFFFF"/>
                </a:solidFill>
                <a:latin typeface="黑体" panose="02010609060101010101" pitchFamily="49" charset="-122"/>
                <a:ea typeface="黑体" panose="02010609060101010101" pitchFamily="49" charset="-122"/>
                <a:sym typeface="+mn-ea"/>
              </a:rPr>
              <a:t>第四章 模拟企业经济业务及会计凭证的填制</a:t>
            </a:r>
            <a:endParaRPr lang="zh-CN" altLang="en-US" b="1" noProof="0" dirty="0">
              <a:solidFill>
                <a:srgbClr val="FFFFFF"/>
              </a:solidFill>
              <a:latin typeface="黑体" panose="02010609060101010101" pitchFamily="49" charset="-122"/>
              <a:ea typeface="黑体" panose="02010609060101010101" pitchFamily="49" charset="-122"/>
              <a:sym typeface="+mn-ea"/>
            </a:endParaRP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5" name="图片 4"/>
          <p:cNvPicPr>
            <a:picLocks noChangeAspect="1"/>
          </p:cNvPicPr>
          <p:nvPr/>
        </p:nvPicPr>
        <p:blipFill>
          <a:blip r:embed="rId1"/>
          <a:stretch>
            <a:fillRect/>
          </a:stretch>
        </p:blipFill>
        <p:spPr>
          <a:xfrm>
            <a:off x="152516" y="4773"/>
            <a:ext cx="9103710" cy="6857820"/>
          </a:xfrm>
          <a:prstGeom prst="rect">
            <a:avLst/>
          </a:prstGeom>
        </p:spPr>
      </p:pic>
      <p:sp>
        <p:nvSpPr>
          <p:cNvPr id="98316" name="Rectangle 18"/>
          <p:cNvSpPr txBox="1">
            <a:spLocks noGrp="1"/>
          </p:cNvSpPr>
          <p:nvPr>
            <p:custDataLst>
              <p:tags r:id="rId2"/>
            </p:custDataLst>
          </p:nvPr>
        </p:nvSpPr>
        <p:spPr>
          <a:xfrm>
            <a:off x="1003935" y="358775"/>
            <a:ext cx="8576945" cy="583565"/>
          </a:xfrm>
          <a:prstGeom prst="rect">
            <a:avLst/>
          </a:prstGeom>
          <a:noFill/>
          <a:ln w="9525">
            <a:noFill/>
          </a:ln>
        </p:spPr>
        <p:txBody>
          <a:bodyPr wrap="square" lIns="91440" tIns="45720" rIns="91440" bIns="45720" anchor="t">
            <a:spAutoFit/>
          </a:bodyP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lvl="0" algn="l" defTabSz="914400" eaLnBrk="1" hangingPunct="1">
              <a:buClrTx/>
              <a:buSzTx/>
              <a:buFontTx/>
            </a:pPr>
            <a:r>
              <a:rPr lang="zh-CN" altLang="en-US" b="1" noProof="0" dirty="0">
                <a:solidFill>
                  <a:schemeClr val="tx1"/>
                </a:solidFill>
                <a:latin typeface="黑体" panose="02010609060101010101" pitchFamily="49" charset="-122"/>
                <a:ea typeface="黑体" panose="02010609060101010101" pitchFamily="49" charset="-122"/>
                <a:sym typeface="+mn-ea"/>
              </a:rPr>
              <a:t>第四章 模拟企业经济业务及会计凭证的填制</a:t>
            </a:r>
            <a:endParaRPr lang="zh-CN" altLang="en-US" b="1" noProof="0" dirty="0">
              <a:solidFill>
                <a:schemeClr val="tx1"/>
              </a:solidFill>
              <a:latin typeface="黑体" panose="02010609060101010101" pitchFamily="49" charset="-122"/>
              <a:ea typeface="黑体" panose="02010609060101010101" pitchFamily="49" charset="-122"/>
              <a:sym typeface="+mn-ea"/>
            </a:endParaRP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练一练</a:t>
            </a:r>
            <a:endParaRPr lang="zh-CN" altLang="en-US" dirty="0"/>
          </a:p>
        </p:txBody>
      </p:sp>
      <p:sp>
        <p:nvSpPr>
          <p:cNvPr id="3" name="内容占位符 2"/>
          <p:cNvSpPr>
            <a:spLocks noGrp="1"/>
          </p:cNvSpPr>
          <p:nvPr>
            <p:ph idx="1"/>
          </p:nvPr>
        </p:nvSpPr>
        <p:spPr/>
        <p:txBody>
          <a:bodyPr/>
          <a:lstStyle/>
          <a:p>
            <a:endParaRPr lang="zh-CN" altLang="en-US"/>
          </a:p>
        </p:txBody>
      </p:sp>
      <p:pic>
        <p:nvPicPr>
          <p:cNvPr id="5" name="图片 4"/>
          <p:cNvPicPr>
            <a:picLocks noChangeAspect="1"/>
          </p:cNvPicPr>
          <p:nvPr/>
        </p:nvPicPr>
        <p:blipFill>
          <a:blip r:embed="rId1"/>
          <a:stretch>
            <a:fillRect/>
          </a:stretch>
        </p:blipFill>
        <p:spPr>
          <a:xfrm>
            <a:off x="1" y="1258888"/>
            <a:ext cx="9144000" cy="4952870"/>
          </a:xfrm>
          <a:prstGeom prst="rect">
            <a:avLst/>
          </a:prstGeom>
        </p:spPr>
      </p:pic>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89" name="日期占位符 3"/>
          <p:cNvSpPr txBox="1">
            <a:spLocks noGrp="1"/>
          </p:cNvSpPr>
          <p:nvPr>
            <p:ph type="dt" sz="half"/>
          </p:nvPr>
        </p:nvSpPr>
        <p:spPr>
          <a:xfrm>
            <a:off x="298450" y="6245225"/>
            <a:ext cx="2289175" cy="476250"/>
          </a:xfrm>
          <a:prstGeom prst="rect">
            <a:avLst/>
          </a:prstGeom>
          <a:noFill/>
          <a:ln w="9525">
            <a:noFill/>
          </a:ln>
        </p:spPr>
        <p:txBody>
          <a:bodyPr anchor="t"/>
          <a:lstStyle/>
          <a:p>
            <a:pPr marL="0" marR="0" lvl="0" indent="0" algn="l" defTabSz="914400" rtl="0" eaLnBrk="0" fontAlgn="base" latinLnBrk="0" hangingPunct="0">
              <a:lnSpc>
                <a:spcPct val="100000"/>
              </a:lnSpc>
              <a:spcBef>
                <a:spcPct val="0"/>
              </a:spcBef>
              <a:spcAft>
                <a:spcPct val="0"/>
              </a:spcAft>
              <a:buClrTx/>
              <a:buSzTx/>
              <a:buFontTx/>
              <a:buNone/>
              <a:defRPr/>
            </a:pPr>
            <a:fld id="{BB962C8B-B14F-4D97-AF65-F5344CB8AC3E}" type="datetime1">
              <a:rPr kumimoji="0" lang="zh-CN" altLang="en-US" sz="1400" b="0" i="0" u="none" strike="noStrike" kern="0" cap="none" spc="0" normalizeH="0" baseline="0" noProof="0" dirty="0">
                <a:ln>
                  <a:noFill/>
                </a:ln>
                <a:solidFill>
                  <a:srgbClr val="FFFFFF"/>
                </a:solidFill>
                <a:effectLst/>
                <a:uLnTx/>
                <a:uFillTx/>
                <a:latin typeface="Arial" panose="020B0604020202020204" pitchFamily="34" charset="0"/>
                <a:ea typeface="宋体" panose="02010600030101010101" pitchFamily="2" charset="-122"/>
                <a:cs typeface="+mj-cs"/>
              </a:rPr>
            </a:fld>
            <a:endParaRPr kumimoji="0" lang="zh-CN" altLang="en-US" sz="1400" b="0" i="0" u="none" strike="noStrike" kern="0" cap="none" spc="0" normalizeH="0" baseline="0" noProof="0" dirty="0">
              <a:ln>
                <a:noFill/>
              </a:ln>
              <a:solidFill>
                <a:srgbClr val="FFFFFF"/>
              </a:solidFill>
              <a:effectLst/>
              <a:uLnTx/>
              <a:uFillTx/>
              <a:latin typeface="Arial" panose="020B0604020202020204" pitchFamily="34" charset="0"/>
              <a:ea typeface="宋体" panose="02010600030101010101" pitchFamily="2" charset="-122"/>
              <a:cs typeface="+mj-cs"/>
            </a:endParaRPr>
          </a:p>
        </p:txBody>
      </p:sp>
      <p:sp>
        <p:nvSpPr>
          <p:cNvPr id="165890" name="灯片编号占位符 5"/>
          <p:cNvSpPr txBox="1">
            <a:spLocks noGrp="1"/>
          </p:cNvSpPr>
          <p:nvPr>
            <p:ph type="sldNum" sz="quarter"/>
          </p:nvPr>
        </p:nvSpPr>
        <p:spPr>
          <a:xfrm>
            <a:off x="6550025" y="6245225"/>
            <a:ext cx="2289175" cy="476250"/>
          </a:xfrm>
          <a:prstGeom prst="rect">
            <a:avLst/>
          </a:prstGeom>
          <a:noFill/>
          <a:ln w="9525">
            <a:noFill/>
          </a:ln>
        </p:spPr>
        <p:txBody>
          <a:bodyPr anchor="t"/>
          <a:lstStyle/>
          <a:p>
            <a:pPr marL="0" marR="0" lvl="0" indent="0" algn="r" defTabSz="914400" rtl="0" eaLnBrk="0" fontAlgn="base" latinLnBrk="0" hangingPunct="0">
              <a:lnSpc>
                <a:spcPct val="100000"/>
              </a:lnSpc>
              <a:spcBef>
                <a:spcPct val="0"/>
              </a:spcBef>
              <a:spcAft>
                <a:spcPct val="0"/>
              </a:spcAft>
              <a:buClrTx/>
              <a:buSzTx/>
              <a:buFontTx/>
              <a:buNone/>
              <a:defRPr/>
            </a:pPr>
            <a:fld id="{9A0DB2DC-4C9A-4742-B13C-FB6460FD3503}" type="slidenum">
              <a:rPr kumimoji="0" lang="en-US" altLang="zh-CN" sz="1400" b="0" i="0" u="none" strike="noStrike" kern="0" cap="none" spc="0" normalizeH="0" baseline="0" noProof="0" dirty="0">
                <a:ln>
                  <a:noFill/>
                </a:ln>
                <a:solidFill>
                  <a:srgbClr val="FFFFFF"/>
                </a:solidFill>
                <a:effectLst/>
                <a:uLnTx/>
                <a:uFillTx/>
                <a:latin typeface="Arial" panose="020B0604020202020204" pitchFamily="34" charset="0"/>
                <a:ea typeface="宋体" panose="02010600030101010101" pitchFamily="2" charset="-122"/>
                <a:cs typeface="+mj-cs"/>
              </a:rPr>
            </a:fld>
            <a:endParaRPr kumimoji="0" lang="en-US" altLang="zh-CN" sz="1400" b="0" i="0" u="none" strike="noStrike" kern="0" cap="none" spc="0" normalizeH="0" baseline="0" noProof="0" dirty="0">
              <a:ln>
                <a:noFill/>
              </a:ln>
              <a:solidFill>
                <a:srgbClr val="FFFFFF"/>
              </a:solidFill>
              <a:effectLst/>
              <a:uLnTx/>
              <a:uFillTx/>
              <a:latin typeface="Arial" panose="020B0604020202020204" pitchFamily="34" charset="0"/>
              <a:ea typeface="宋体" panose="02010600030101010101" pitchFamily="2" charset="-122"/>
              <a:cs typeface="+mj-cs"/>
            </a:endParaRPr>
          </a:p>
        </p:txBody>
      </p:sp>
      <p:pic>
        <p:nvPicPr>
          <p:cNvPr id="165891" name="Picture 6"/>
          <p:cNvPicPr>
            <a:picLocks noChangeAspect="1"/>
          </p:cNvPicPr>
          <p:nvPr/>
        </p:nvPicPr>
        <p:blipFill>
          <a:blip r:embed="rId1"/>
          <a:stretch>
            <a:fillRect/>
          </a:stretch>
        </p:blipFill>
        <p:spPr>
          <a:xfrm>
            <a:off x="457200" y="1142930"/>
            <a:ext cx="8362950" cy="4953000"/>
          </a:xfrm>
          <a:prstGeom prst="rect">
            <a:avLst/>
          </a:prstGeom>
          <a:noFill/>
          <a:ln w="9525">
            <a:noFill/>
          </a:ln>
        </p:spPr>
      </p:pic>
      <p:cxnSp>
        <p:nvCxnSpPr>
          <p:cNvPr id="3" name="直接连接符 2"/>
          <p:cNvCxnSpPr/>
          <p:nvPr/>
        </p:nvCxnSpPr>
        <p:spPr>
          <a:xfrm flipV="1">
            <a:off x="4800600" y="3733800"/>
            <a:ext cx="3048000" cy="1447800"/>
          </a:xfrm>
          <a:prstGeom prst="line">
            <a:avLst/>
          </a:prstGeom>
        </p:spPr>
        <p:style>
          <a:lnRef idx="2">
            <a:schemeClr val="dk1"/>
          </a:lnRef>
          <a:fillRef idx="0">
            <a:schemeClr val="dk1"/>
          </a:fillRef>
          <a:effectRef idx="1">
            <a:schemeClr val="dk1"/>
          </a:effectRef>
          <a:fontRef idx="minor">
            <a:schemeClr val="tx1"/>
          </a:fontRef>
        </p:style>
      </p:cxnSp>
      <p:sp>
        <p:nvSpPr>
          <p:cNvPr id="165893" name="矩形 3"/>
          <p:cNvSpPr/>
          <p:nvPr/>
        </p:nvSpPr>
        <p:spPr>
          <a:xfrm>
            <a:off x="6267450" y="1676400"/>
            <a:ext cx="415925" cy="369888"/>
          </a:xfrm>
          <a:prstGeom prst="rect">
            <a:avLst/>
          </a:prstGeom>
          <a:noFill/>
          <a:ln w="9525">
            <a:noFill/>
          </a:ln>
        </p:spPr>
        <p:txBody>
          <a:bodyPr wrap="none" anchor="t">
            <a:spAutoFit/>
          </a:bodyPr>
          <a:lstStyle/>
          <a:p>
            <a:pPr marL="0" marR="0" lvl="0" indent="0" algn="l" defTabSz="91440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rgbClr val="003366"/>
                </a:solidFill>
                <a:effectLst/>
                <a:uLnTx/>
                <a:uFillTx/>
                <a:latin typeface="黑体" panose="02010609060101010101" pitchFamily="49" charset="-122"/>
                <a:ea typeface="黑体" panose="02010609060101010101" pitchFamily="49" charset="-122"/>
              </a:rPr>
              <a:t>转</a:t>
            </a:r>
            <a:endParaRPr kumimoji="0" lang="zh-CN" altLang="en-US" sz="1800" b="1" i="0" u="none" strike="noStrike" kern="1200" cap="none" spc="0" normalizeH="0" baseline="0" noProof="0" dirty="0">
              <a:ln>
                <a:noFill/>
              </a:ln>
              <a:solidFill>
                <a:srgbClr val="003366"/>
              </a:solidFill>
              <a:effectLst/>
              <a:uLnTx/>
              <a:uFillTx/>
              <a:latin typeface="黑体" panose="02010609060101010101" pitchFamily="49" charset="-122"/>
              <a:ea typeface="黑体" panose="02010609060101010101" pitchFamily="49" charset="-122"/>
            </a:endParaRPr>
          </a:p>
        </p:txBody>
      </p:sp>
      <p:sp>
        <p:nvSpPr>
          <p:cNvPr id="2" name="矩形 1"/>
          <p:cNvSpPr/>
          <p:nvPr/>
        </p:nvSpPr>
        <p:spPr>
          <a:xfrm>
            <a:off x="3733800" y="1752600"/>
            <a:ext cx="1828800" cy="304800"/>
          </a:xfrm>
          <a:prstGeom prst="rect">
            <a:avLst/>
          </a:prstGeom>
          <a:noFill/>
          <a:ln w="57150"/>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mn-cs"/>
            </a:endParaRPr>
          </a:p>
        </p:txBody>
      </p:sp>
      <p:sp>
        <p:nvSpPr>
          <p:cNvPr id="4" name="矩形 3"/>
          <p:cNvSpPr/>
          <p:nvPr/>
        </p:nvSpPr>
        <p:spPr>
          <a:xfrm>
            <a:off x="6202680" y="1671320"/>
            <a:ext cx="1574800" cy="342900"/>
          </a:xfrm>
          <a:prstGeom prst="rect">
            <a:avLst/>
          </a:prstGeom>
          <a:noFill/>
          <a:ln w="57150"/>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mn-cs"/>
            </a:endParaRPr>
          </a:p>
        </p:txBody>
      </p:sp>
      <p:sp>
        <p:nvSpPr>
          <p:cNvPr id="5" name="矩形 4"/>
          <p:cNvSpPr/>
          <p:nvPr/>
        </p:nvSpPr>
        <p:spPr>
          <a:xfrm>
            <a:off x="609600" y="2743200"/>
            <a:ext cx="1169670" cy="304800"/>
          </a:xfrm>
          <a:prstGeom prst="rect">
            <a:avLst/>
          </a:prstGeom>
          <a:noFill/>
          <a:ln w="57150"/>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mn-cs"/>
            </a:endParaRPr>
          </a:p>
        </p:txBody>
      </p:sp>
      <p:sp>
        <p:nvSpPr>
          <p:cNvPr id="6" name="矩形 5"/>
          <p:cNvSpPr/>
          <p:nvPr/>
        </p:nvSpPr>
        <p:spPr>
          <a:xfrm>
            <a:off x="2819400" y="3352800"/>
            <a:ext cx="1828800" cy="304800"/>
          </a:xfrm>
          <a:prstGeom prst="rect">
            <a:avLst/>
          </a:prstGeom>
          <a:noFill/>
          <a:ln w="57150"/>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mn-cs"/>
            </a:endParaRPr>
          </a:p>
        </p:txBody>
      </p:sp>
      <p:sp>
        <p:nvSpPr>
          <p:cNvPr id="7" name="矩形 6"/>
          <p:cNvSpPr/>
          <p:nvPr/>
        </p:nvSpPr>
        <p:spPr>
          <a:xfrm>
            <a:off x="5105400" y="3657600"/>
            <a:ext cx="2659380" cy="1499235"/>
          </a:xfrm>
          <a:prstGeom prst="rect">
            <a:avLst/>
          </a:prstGeom>
          <a:noFill/>
          <a:ln w="57150"/>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mn-cs"/>
            </a:endParaRPr>
          </a:p>
        </p:txBody>
      </p:sp>
      <p:sp>
        <p:nvSpPr>
          <p:cNvPr id="8" name="矩形 7"/>
          <p:cNvSpPr/>
          <p:nvPr/>
        </p:nvSpPr>
        <p:spPr>
          <a:xfrm>
            <a:off x="5050155" y="5638800"/>
            <a:ext cx="2727325" cy="247015"/>
          </a:xfrm>
          <a:prstGeom prst="rect">
            <a:avLst/>
          </a:prstGeom>
          <a:noFill/>
          <a:ln w="57150"/>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mn-cs"/>
            </a:endParaRPr>
          </a:p>
        </p:txBody>
      </p:sp>
      <p:sp>
        <p:nvSpPr>
          <p:cNvPr id="9" name="矩形 8"/>
          <p:cNvSpPr/>
          <p:nvPr/>
        </p:nvSpPr>
        <p:spPr>
          <a:xfrm>
            <a:off x="8230235" y="3200400"/>
            <a:ext cx="398145" cy="304800"/>
          </a:xfrm>
          <a:prstGeom prst="rect">
            <a:avLst/>
          </a:prstGeom>
          <a:noFill/>
          <a:ln w="57150"/>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mn-cs"/>
            </a:endParaRPr>
          </a:p>
        </p:txBody>
      </p:sp>
      <p:sp>
        <p:nvSpPr>
          <p:cNvPr id="10" name="矩形 9"/>
          <p:cNvSpPr/>
          <p:nvPr/>
        </p:nvSpPr>
        <p:spPr>
          <a:xfrm>
            <a:off x="4721225" y="5257800"/>
            <a:ext cx="3207385" cy="304800"/>
          </a:xfrm>
          <a:prstGeom prst="rect">
            <a:avLst/>
          </a:prstGeom>
          <a:noFill/>
          <a:ln w="57150"/>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mn-cs"/>
            </a:endParaRPr>
          </a:p>
        </p:txBody>
      </p:sp>
      <p:sp>
        <p:nvSpPr>
          <p:cNvPr id="12" name="矩形 3"/>
          <p:cNvSpPr/>
          <p:nvPr/>
        </p:nvSpPr>
        <p:spPr>
          <a:xfrm>
            <a:off x="1684869" y="2983470"/>
            <a:ext cx="1579278" cy="369332"/>
          </a:xfrm>
          <a:prstGeom prst="rect">
            <a:avLst/>
          </a:prstGeom>
          <a:noFill/>
          <a:ln w="9525">
            <a:noFill/>
          </a:ln>
        </p:spPr>
        <p:txBody>
          <a:bodyPr wrap="none" anchor="t">
            <a:spAutoFit/>
          </a:bodyPr>
          <a:lstStyle/>
          <a:p>
            <a:pPr marL="0" marR="0" lvl="0" indent="0" algn="l" defTabSz="914400" eaLnBrk="1" fontAlgn="base" latinLnBrk="0" hangingPunct="1">
              <a:lnSpc>
                <a:spcPct val="100000"/>
              </a:lnSpc>
              <a:spcBef>
                <a:spcPct val="0"/>
              </a:spcBef>
              <a:spcAft>
                <a:spcPct val="0"/>
              </a:spcAft>
              <a:buClrTx/>
              <a:buSzTx/>
              <a:buFontTx/>
              <a:buNone/>
              <a:defRPr/>
            </a:pPr>
            <a:r>
              <a:rPr kumimoji="0" lang="zh-CN" altLang="en-US" b="1" i="0" u="none" strike="noStrike" kern="1200" cap="none" spc="0" normalizeH="0" baseline="0" noProof="0" dirty="0">
                <a:ln>
                  <a:noFill/>
                </a:ln>
                <a:solidFill>
                  <a:srgbClr val="003366"/>
                </a:solidFill>
                <a:effectLst/>
                <a:highlight>
                  <a:srgbClr val="C0C0C0"/>
                </a:highlight>
                <a:uLnTx/>
                <a:uFillTx/>
                <a:latin typeface="黑体" panose="02010609060101010101" pitchFamily="49" charset="-122"/>
                <a:ea typeface="黑体" panose="02010609060101010101" pitchFamily="49" charset="-122"/>
              </a:rPr>
              <a:t>主营业务收入</a:t>
            </a:r>
            <a:endParaRPr kumimoji="0" lang="zh-CN" altLang="en-US" b="1" i="0" u="none" strike="noStrike" kern="1200" cap="none" spc="0" normalizeH="0" baseline="0" noProof="0" dirty="0">
              <a:ln>
                <a:noFill/>
              </a:ln>
              <a:solidFill>
                <a:srgbClr val="003366"/>
              </a:solidFill>
              <a:effectLst/>
              <a:highlight>
                <a:srgbClr val="C0C0C0"/>
              </a:highlight>
              <a:uLnTx/>
              <a:uFillTx/>
              <a:latin typeface="黑体" panose="02010609060101010101" pitchFamily="49" charset="-122"/>
              <a:ea typeface="黑体" panose="02010609060101010101" pitchFamily="49" charset="-122"/>
            </a:endParaRPr>
          </a:p>
        </p:txBody>
      </p:sp>
      <p:sp>
        <p:nvSpPr>
          <p:cNvPr id="98316" name="Rectangle 18"/>
          <p:cNvSpPr txBox="1">
            <a:spLocks noGrp="1"/>
          </p:cNvSpPr>
          <p:nvPr>
            <p:custDataLst>
              <p:tags r:id="rId2"/>
            </p:custDataLst>
          </p:nvPr>
        </p:nvSpPr>
        <p:spPr>
          <a:xfrm>
            <a:off x="1003935" y="358775"/>
            <a:ext cx="8576945" cy="583565"/>
          </a:xfrm>
          <a:prstGeom prst="rect">
            <a:avLst/>
          </a:prstGeom>
          <a:noFill/>
          <a:ln w="9525">
            <a:noFill/>
          </a:ln>
        </p:spPr>
        <p:txBody>
          <a:bodyPr wrap="square" lIns="91440" tIns="45720" rIns="91440" bIns="45720" anchor="t">
            <a:spAutoFit/>
          </a:bodyP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lvl="0" algn="l" defTabSz="914400" eaLnBrk="1" hangingPunct="1">
              <a:buClrTx/>
              <a:buSzTx/>
              <a:buFontTx/>
            </a:pPr>
            <a:r>
              <a:rPr lang="zh-CN" altLang="en-US" b="1" noProof="0" dirty="0">
                <a:solidFill>
                  <a:srgbClr val="FFFFFF"/>
                </a:solidFill>
                <a:latin typeface="黑体" panose="02010609060101010101" pitchFamily="49" charset="-122"/>
                <a:ea typeface="黑体" panose="02010609060101010101" pitchFamily="49" charset="-122"/>
                <a:sym typeface="+mn-ea"/>
              </a:rPr>
              <a:t>第四章 模拟企业经济业务及会计凭证的填制</a:t>
            </a:r>
            <a:endParaRPr lang="zh-CN" altLang="en-US" b="1" noProof="0" dirty="0">
              <a:solidFill>
                <a:srgbClr val="FFFFFF"/>
              </a:solidFill>
              <a:latin typeface="黑体" panose="02010609060101010101" pitchFamily="49" charset="-122"/>
              <a:ea typeface="黑体" panose="02010609060101010101" pitchFamily="49" charset="-122"/>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3"/>
          <p:cNvSpPr>
            <a:spLocks noGrp="1"/>
          </p:cNvSpPr>
          <p:nvPr>
            <p:ph idx="1"/>
          </p:nvPr>
        </p:nvSpPr>
        <p:spPr>
          <a:xfrm>
            <a:off x="539750" y="1259205"/>
            <a:ext cx="7691755" cy="5038725"/>
          </a:xfrm>
        </p:spPr>
        <p:txBody>
          <a:bodyPr wrap="square" lIns="91440" tIns="45720" rIns="91440" bIns="45720" anchor="t"/>
          <a:lstStyle/>
          <a:p>
            <a:pPr algn="l">
              <a:lnSpc>
                <a:spcPct val="80000"/>
              </a:lnSpc>
              <a:buSzTx/>
            </a:pPr>
            <a:r>
              <a:rPr lang="zh-CN" altLang="en-US" sz="2800" b="0" dirty="0">
                <a:solidFill>
                  <a:srgbClr val="0000FF"/>
                </a:solidFill>
                <a:sym typeface="+mn-ea"/>
              </a:rPr>
              <a:t>四、企业会计综合模拟实训的任务与步骤</a:t>
            </a:r>
            <a:endParaRPr lang="zh-CN" altLang="en-US" sz="2800" b="0" dirty="0">
              <a:solidFill>
                <a:srgbClr val="0000FF"/>
              </a:solidFill>
              <a:sym typeface="+mn-ea"/>
            </a:endParaRPr>
          </a:p>
          <a:p>
            <a:pPr algn="l">
              <a:lnSpc>
                <a:spcPct val="80000"/>
              </a:lnSpc>
              <a:buSzTx/>
            </a:pPr>
            <a:r>
              <a:rPr lang="zh-CN" altLang="en-US" sz="2400" b="0" dirty="0">
                <a:solidFill>
                  <a:srgbClr val="0000FF"/>
                </a:solidFill>
                <a:sym typeface="+mn-ea"/>
              </a:rPr>
              <a:t>（二）模拟实训的步骤</a:t>
            </a:r>
            <a:endParaRPr lang="zh-CN" altLang="en-US" sz="2400" b="0" dirty="0">
              <a:solidFill>
                <a:srgbClr val="0000FF"/>
              </a:solidFill>
            </a:endParaRPr>
          </a:p>
          <a:p>
            <a:r>
              <a:rPr lang="en-US" altLang="zh-CN" sz="2400" b="0" dirty="0">
                <a:sym typeface="+mn-ea"/>
              </a:rPr>
              <a:t>      </a:t>
            </a:r>
            <a:endParaRPr lang="en-US" altLang="zh-CN" sz="2400" b="0" dirty="0">
              <a:sym typeface="+mn-ea"/>
            </a:endParaRPr>
          </a:p>
          <a:p>
            <a:endParaRPr lang="zh-CN" altLang="en-US" sz="2400" b="0" dirty="0"/>
          </a:p>
        </p:txBody>
      </p:sp>
      <p:sp>
        <p:nvSpPr>
          <p:cNvPr id="9" name="文本框 8"/>
          <p:cNvSpPr txBox="1"/>
          <p:nvPr>
            <p:custDataLst>
              <p:tags r:id="rId1"/>
            </p:custDataLst>
          </p:nvPr>
        </p:nvSpPr>
        <p:spPr>
          <a:xfrm>
            <a:off x="1219294" y="362327"/>
            <a:ext cx="7107144" cy="583565"/>
          </a:xfrm>
          <a:prstGeom prst="rect">
            <a:avLst/>
          </a:prstGeom>
          <a:noFill/>
        </p:spPr>
        <p:txBody>
          <a:bodyPr wrap="square">
            <a:spAutoFit/>
          </a:bodyPr>
          <a:lstStyle/>
          <a:p>
            <a:r>
              <a:rPr kumimoji="0" lang="zh-CN" altLang="en-US" sz="3200" b="1" kern="0" cap="none" spc="0" normalizeH="0" baseline="0" noProof="0" dirty="0">
                <a:solidFill>
                  <a:srgbClr val="FFFFFF"/>
                </a:solidFill>
                <a:latin typeface="黑体" panose="02010609060101010101" pitchFamily="49" charset="-122"/>
                <a:ea typeface="黑体" panose="02010609060101010101" pitchFamily="49" charset="-122"/>
                <a:cs typeface="+mj-cs"/>
              </a:rPr>
              <a:t>第一章 企业会计综合模拟实训总论</a:t>
            </a:r>
            <a:endParaRPr lang="zh-CN" altLang="en-US" dirty="0"/>
          </a:p>
        </p:txBody>
      </p:sp>
      <p:pic>
        <p:nvPicPr>
          <p:cNvPr id="1073743875" name="图片 1" descr="图片2"/>
          <p:cNvPicPr>
            <a:picLocks noChangeAspect="1"/>
          </p:cNvPicPr>
          <p:nvPr>
            <p:custDataLst>
              <p:tags r:id="rId2"/>
            </p:custDataLst>
          </p:nvPr>
        </p:nvPicPr>
        <p:blipFill>
          <a:blip r:embed="rId3"/>
          <a:stretch>
            <a:fillRect/>
          </a:stretch>
        </p:blipFill>
        <p:spPr>
          <a:xfrm>
            <a:off x="860425" y="2286000"/>
            <a:ext cx="7266305" cy="3554730"/>
          </a:xfrm>
          <a:prstGeom prst="rect">
            <a:avLst/>
          </a:prstGeom>
          <a:noFill/>
          <a:ln w="9525">
            <a:noFill/>
          </a:ln>
        </p:spPr>
      </p:pic>
    </p:spTree>
  </p:cSld>
  <p:clrMapOvr>
    <a:masterClrMapping/>
  </p:clrMapOvr>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79" name="Rectangle 25"/>
          <p:cNvSpPr/>
          <p:nvPr/>
        </p:nvSpPr>
        <p:spPr>
          <a:xfrm>
            <a:off x="609600" y="1143000"/>
            <a:ext cx="3383280" cy="1247140"/>
          </a:xfrm>
          <a:prstGeom prst="rect">
            <a:avLst/>
          </a:prstGeom>
          <a:noFill/>
          <a:ln w="9525">
            <a:noFill/>
          </a:ln>
          <a:effectLst>
            <a:prstShdw prst="shdw12" dir="16200000">
              <a:schemeClr val="bg2">
                <a:alpha val="50000"/>
              </a:schemeClr>
            </a:prstShdw>
          </a:effectLst>
        </p:spPr>
        <p:txBody>
          <a:bodyPr wrap="none" anchor="t">
            <a:spAutoFit/>
          </a:bodyPr>
          <a:lstStyle/>
          <a:p>
            <a:pPr lvl="0" indent="-342900" algn="l">
              <a:lnSpc>
                <a:spcPct val="80000"/>
              </a:lnSpc>
              <a:buSzTx/>
              <a:buNone/>
            </a:pPr>
            <a:r>
              <a:rPr lang="zh-CN" altLang="en-US" sz="2800" dirty="0">
                <a:solidFill>
                  <a:srgbClr val="0000FF"/>
                </a:solidFill>
                <a:sym typeface="+mn-ea"/>
              </a:rPr>
              <a:t>二、会计凭证的填制</a:t>
            </a:r>
            <a:endParaRPr lang="zh-CN" altLang="en-US" sz="2800" b="0" dirty="0">
              <a:solidFill>
                <a:srgbClr val="0000FF"/>
              </a:solidFill>
              <a:sym typeface="+mn-ea"/>
            </a:endParaRPr>
          </a:p>
          <a:p>
            <a:pPr lvl="0" indent="-342900" algn="l">
              <a:lnSpc>
                <a:spcPct val="80000"/>
              </a:lnSpc>
              <a:buSzTx/>
              <a:buNone/>
            </a:pPr>
            <a:r>
              <a:rPr lang="zh-CN" altLang="en-US" sz="2400" dirty="0">
                <a:solidFill>
                  <a:srgbClr val="0000FF"/>
                </a:solidFill>
                <a:sym typeface="+mn-ea"/>
              </a:rPr>
              <a:t>（二）记账凭证</a:t>
            </a:r>
            <a:endParaRPr lang="zh-CN" altLang="en-US" sz="2400" b="0" dirty="0">
              <a:solidFill>
                <a:srgbClr val="0000FF"/>
              </a:solidFill>
            </a:endParaRPr>
          </a:p>
          <a:p>
            <a:pPr lvl="0" indent="0" algn="l" eaLnBrk="0" hangingPunct="0">
              <a:spcBef>
                <a:spcPct val="20000"/>
              </a:spcBef>
              <a:buClr>
                <a:schemeClr val="hlink"/>
              </a:buClr>
              <a:buFont typeface="Wingdings" panose="05000000000000000000" pitchFamily="2" charset="2"/>
              <a:buNone/>
            </a:pPr>
            <a:r>
              <a:rPr lang="en-US" altLang="zh-CN" sz="2800" b="1" dirty="0">
                <a:solidFill>
                  <a:srgbClr val="FF0000"/>
                </a:solidFill>
                <a:latin typeface="黑体" panose="02010609060101010101" pitchFamily="49" charset="-122"/>
                <a:ea typeface="黑体" panose="02010609060101010101" pitchFamily="49" charset="-122"/>
              </a:rPr>
              <a:t>  </a:t>
            </a:r>
            <a:r>
              <a:rPr lang="en-US" altLang="zh-CN" sz="2400" b="1" dirty="0">
                <a:solidFill>
                  <a:schemeClr val="tx1"/>
                </a:solidFill>
                <a:latin typeface="黑体" panose="02010609060101010101" pitchFamily="49" charset="-122"/>
                <a:ea typeface="黑体" panose="02010609060101010101" pitchFamily="49" charset="-122"/>
              </a:rPr>
              <a:t>2.</a:t>
            </a:r>
            <a:r>
              <a:rPr lang="zh-CN" altLang="en-US" sz="2400" b="1" dirty="0">
                <a:solidFill>
                  <a:schemeClr val="tx1"/>
                </a:solidFill>
                <a:latin typeface="黑体" panose="02010609060101010101" pitchFamily="49" charset="-122"/>
                <a:ea typeface="黑体" panose="02010609060101010101" pitchFamily="49" charset="-122"/>
              </a:rPr>
              <a:t>记账凭证的审核</a:t>
            </a:r>
            <a:endParaRPr lang="zh-CN" altLang="en-US" sz="2400" b="1" dirty="0">
              <a:solidFill>
                <a:schemeClr val="tx1"/>
              </a:solidFill>
              <a:latin typeface="黑体" panose="02010609060101010101" pitchFamily="49" charset="-122"/>
              <a:ea typeface="黑体" panose="02010609060101010101" pitchFamily="49" charset="-122"/>
            </a:endParaRPr>
          </a:p>
        </p:txBody>
      </p:sp>
      <p:grpSp>
        <p:nvGrpSpPr>
          <p:cNvPr id="2" name="组合 1"/>
          <p:cNvGrpSpPr/>
          <p:nvPr/>
        </p:nvGrpSpPr>
        <p:grpSpPr>
          <a:xfrm>
            <a:off x="533400" y="2209800"/>
            <a:ext cx="7513320" cy="4224020"/>
            <a:chOff x="888" y="2825"/>
            <a:chExt cx="11832" cy="8136"/>
          </a:xfrm>
        </p:grpSpPr>
        <p:sp>
          <p:nvSpPr>
            <p:cNvPr id="38" name="椭圆 37"/>
            <p:cNvSpPr/>
            <p:nvPr/>
          </p:nvSpPr>
          <p:spPr bwMode="auto">
            <a:xfrm>
              <a:off x="888" y="2825"/>
              <a:ext cx="3288" cy="2381"/>
            </a:xfrm>
            <a:prstGeom prst="ellipse">
              <a:avLst/>
            </a:prstGeom>
            <a:gradFill flip="none" rotWithShape="1">
              <a:gsLst>
                <a:gs pos="0">
                  <a:srgbClr val="00DFF6"/>
                </a:gs>
                <a:gs pos="90000">
                  <a:srgbClr val="002774"/>
                </a:gs>
              </a:gsLst>
              <a:lin ang="2700000" scaled="1"/>
              <a:tileRect/>
            </a:gradFill>
            <a:ln>
              <a:solidFill>
                <a:schemeClr val="bg1"/>
              </a:solidFill>
            </a:ln>
            <a:effectLst>
              <a:outerShdw blurRad="127000" dist="76200" dir="2700000" algn="tl" rotWithShape="0">
                <a:prstClr val="black">
                  <a:alpha val="40000"/>
                </a:prstClr>
              </a:outerShdw>
            </a:effectLst>
            <a:scene3d>
              <a:camera prst="orthographicFront">
                <a:rot lat="17699985" lon="0" rev="0"/>
              </a:camera>
              <a:lightRig rig="threePt" dir="t">
                <a:rot lat="0" lon="0" rev="0"/>
              </a:lightRig>
            </a:scene3d>
            <a:sp3d extrusionH="279400" prstMaterial="plastic">
              <a:bevelT w="139700" h="152400" prst="convex"/>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微软雅黑" panose="020B0503020204020204" pitchFamily="34" charset="-122"/>
                <a:cs typeface="+mn-cs"/>
              </a:endParaRPr>
            </a:p>
          </p:txBody>
        </p:sp>
        <p:sp>
          <p:nvSpPr>
            <p:cNvPr id="48" name="椭圆 47"/>
            <p:cNvSpPr/>
            <p:nvPr/>
          </p:nvSpPr>
          <p:spPr bwMode="auto">
            <a:xfrm>
              <a:off x="1121" y="4745"/>
              <a:ext cx="3288" cy="2381"/>
            </a:xfrm>
            <a:prstGeom prst="ellipse">
              <a:avLst/>
            </a:prstGeom>
            <a:gradFill flip="none" rotWithShape="1">
              <a:gsLst>
                <a:gs pos="0">
                  <a:srgbClr val="00DFF6"/>
                </a:gs>
                <a:gs pos="90000">
                  <a:srgbClr val="002774"/>
                </a:gs>
              </a:gsLst>
              <a:lin ang="2700000" scaled="1"/>
              <a:tileRect/>
            </a:gradFill>
            <a:ln>
              <a:solidFill>
                <a:schemeClr val="bg1"/>
              </a:solidFill>
            </a:ln>
            <a:effectLst>
              <a:outerShdw blurRad="127000" dist="76200" dir="2700000" algn="tl" rotWithShape="0">
                <a:prstClr val="black">
                  <a:alpha val="40000"/>
                </a:prstClr>
              </a:outerShdw>
            </a:effectLst>
            <a:scene3d>
              <a:camera prst="orthographicFront">
                <a:rot lat="17699985" lon="0" rev="0"/>
              </a:camera>
              <a:lightRig rig="threePt" dir="t">
                <a:rot lat="0" lon="0" rev="0"/>
              </a:lightRig>
            </a:scene3d>
            <a:sp3d extrusionH="279400" prstMaterial="plastic">
              <a:bevelT w="139700" h="152400" prst="convex"/>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微软雅黑" panose="020B0503020204020204" pitchFamily="34" charset="-122"/>
                <a:cs typeface="+mn-cs"/>
              </a:endParaRPr>
            </a:p>
          </p:txBody>
        </p:sp>
        <p:sp>
          <p:nvSpPr>
            <p:cNvPr id="56" name="椭圆 55"/>
            <p:cNvSpPr/>
            <p:nvPr/>
          </p:nvSpPr>
          <p:spPr bwMode="auto">
            <a:xfrm>
              <a:off x="1242" y="6665"/>
              <a:ext cx="3288" cy="2381"/>
            </a:xfrm>
            <a:prstGeom prst="ellipse">
              <a:avLst/>
            </a:prstGeom>
            <a:gradFill flip="none" rotWithShape="1">
              <a:gsLst>
                <a:gs pos="0">
                  <a:srgbClr val="00DFF6"/>
                </a:gs>
                <a:gs pos="90000">
                  <a:srgbClr val="002774"/>
                </a:gs>
              </a:gsLst>
              <a:lin ang="2700000" scaled="1"/>
              <a:tileRect/>
            </a:gradFill>
            <a:ln>
              <a:solidFill>
                <a:schemeClr val="bg1"/>
              </a:solidFill>
            </a:ln>
            <a:effectLst>
              <a:outerShdw blurRad="127000" dist="76200" dir="2700000" algn="tl" rotWithShape="0">
                <a:prstClr val="black">
                  <a:alpha val="40000"/>
                </a:prstClr>
              </a:outerShdw>
            </a:effectLst>
            <a:scene3d>
              <a:camera prst="orthographicFront">
                <a:rot lat="17699985" lon="0" rev="0"/>
              </a:camera>
              <a:lightRig rig="threePt" dir="t">
                <a:rot lat="0" lon="0" rev="0"/>
              </a:lightRig>
            </a:scene3d>
            <a:sp3d extrusionH="279400" prstMaterial="plastic">
              <a:bevelT w="139700" h="152400" prst="convex"/>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微软雅黑" panose="020B0503020204020204" pitchFamily="34" charset="-122"/>
                <a:cs typeface="+mn-cs"/>
              </a:endParaRPr>
            </a:p>
          </p:txBody>
        </p:sp>
        <p:sp>
          <p:nvSpPr>
            <p:cNvPr id="18" name="AutoShape 69"/>
            <p:cNvSpPr>
              <a:spLocks noChangeArrowheads="1"/>
            </p:cNvSpPr>
            <p:nvPr/>
          </p:nvSpPr>
          <p:spPr bwMode="gray">
            <a:xfrm rot="16200000" flipV="1">
              <a:off x="6916" y="5982"/>
              <a:ext cx="453" cy="680"/>
            </a:xfrm>
            <a:prstGeom prst="chevron">
              <a:avLst>
                <a:gd name="adj" fmla="val 52514"/>
              </a:avLst>
            </a:prstGeom>
            <a:noFill/>
            <a:ln w="19050">
              <a:solidFill>
                <a:schemeClr val="bg1">
                  <a:alpha val="5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marR="0" lvl="2" indent="0" algn="ctr" defTabSz="914400" rtl="0" eaLnBrk="0" fontAlgn="ctr" latinLnBrk="0" hangingPunct="0">
                <a:lnSpc>
                  <a:spcPct val="100000"/>
                </a:lnSpc>
                <a:spcBef>
                  <a:spcPts val="0"/>
                </a:spcBef>
                <a:spcAft>
                  <a:spcPts val="0"/>
                </a:spcAft>
                <a:buClr>
                  <a:srgbClr val="FF0000"/>
                </a:buClr>
                <a:buSzPct val="70000"/>
                <a:buFontTx/>
                <a:buNone/>
                <a:tabLst>
                  <a:tab pos="136525" algn="l"/>
                </a:tabLst>
                <a:defRPr/>
              </a:pPr>
              <a:endParaRPr kumimoji="0" lang="zh-CN" altLang="en-US" sz="16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19" name="AutoShape 69"/>
            <p:cNvSpPr>
              <a:spLocks noChangeArrowheads="1"/>
            </p:cNvSpPr>
            <p:nvPr/>
          </p:nvSpPr>
          <p:spPr bwMode="gray">
            <a:xfrm rot="16200000" flipV="1">
              <a:off x="6916" y="5502"/>
              <a:ext cx="453" cy="680"/>
            </a:xfrm>
            <a:prstGeom prst="chevron">
              <a:avLst>
                <a:gd name="adj" fmla="val 52514"/>
              </a:avLst>
            </a:prstGeom>
            <a:noFill/>
            <a:ln w="19050">
              <a:solidFill>
                <a:schemeClr val="bg1">
                  <a:alpha val="40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marR="0" lvl="2" indent="0" algn="ctr" defTabSz="914400" rtl="0" eaLnBrk="0" fontAlgn="ctr" latinLnBrk="0" hangingPunct="0">
                <a:lnSpc>
                  <a:spcPct val="100000"/>
                </a:lnSpc>
                <a:spcBef>
                  <a:spcPts val="0"/>
                </a:spcBef>
                <a:spcAft>
                  <a:spcPts val="0"/>
                </a:spcAft>
                <a:buClr>
                  <a:srgbClr val="FF0000"/>
                </a:buClr>
                <a:buSzPct val="70000"/>
                <a:buFontTx/>
                <a:buNone/>
                <a:tabLst>
                  <a:tab pos="136525" algn="l"/>
                </a:tabLst>
                <a:defRPr/>
              </a:pPr>
              <a:endParaRPr kumimoji="0" lang="zh-CN" altLang="en-US" sz="16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20" name="AutoShape 69"/>
            <p:cNvSpPr>
              <a:spLocks noChangeArrowheads="1"/>
            </p:cNvSpPr>
            <p:nvPr/>
          </p:nvSpPr>
          <p:spPr bwMode="gray">
            <a:xfrm rot="16200000" flipV="1">
              <a:off x="10826" y="5982"/>
              <a:ext cx="453" cy="680"/>
            </a:xfrm>
            <a:prstGeom prst="chevron">
              <a:avLst>
                <a:gd name="adj" fmla="val 52514"/>
              </a:avLst>
            </a:prstGeom>
            <a:noFill/>
            <a:ln w="19050">
              <a:solidFill>
                <a:schemeClr val="bg1">
                  <a:alpha val="5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marR="0" lvl="2" indent="0" algn="ctr" defTabSz="914400" rtl="0" eaLnBrk="0" fontAlgn="ctr" latinLnBrk="0" hangingPunct="0">
                <a:lnSpc>
                  <a:spcPct val="100000"/>
                </a:lnSpc>
                <a:spcBef>
                  <a:spcPts val="0"/>
                </a:spcBef>
                <a:spcAft>
                  <a:spcPts val="0"/>
                </a:spcAft>
                <a:buClr>
                  <a:srgbClr val="FF0000"/>
                </a:buClr>
                <a:buSzPct val="70000"/>
                <a:buFontTx/>
                <a:buNone/>
                <a:tabLst>
                  <a:tab pos="136525" algn="l"/>
                </a:tabLst>
                <a:defRPr/>
              </a:pPr>
              <a:endParaRPr kumimoji="0" lang="zh-CN" altLang="en-US" sz="16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21" name="AutoShape 69"/>
            <p:cNvSpPr>
              <a:spLocks noChangeArrowheads="1"/>
            </p:cNvSpPr>
            <p:nvPr/>
          </p:nvSpPr>
          <p:spPr bwMode="gray">
            <a:xfrm rot="16200000" flipV="1">
              <a:off x="10826" y="5502"/>
              <a:ext cx="453" cy="680"/>
            </a:xfrm>
            <a:prstGeom prst="chevron">
              <a:avLst>
                <a:gd name="adj" fmla="val 52514"/>
              </a:avLst>
            </a:prstGeom>
            <a:noFill/>
            <a:ln w="19050">
              <a:solidFill>
                <a:schemeClr val="bg1">
                  <a:alpha val="40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marR="0" lvl="2" indent="0" algn="ctr" defTabSz="914400" rtl="0" eaLnBrk="0" fontAlgn="ctr" latinLnBrk="0" hangingPunct="0">
                <a:lnSpc>
                  <a:spcPct val="100000"/>
                </a:lnSpc>
                <a:spcBef>
                  <a:spcPts val="0"/>
                </a:spcBef>
                <a:spcAft>
                  <a:spcPts val="0"/>
                </a:spcAft>
                <a:buClr>
                  <a:srgbClr val="FF0000"/>
                </a:buClr>
                <a:buSzPct val="70000"/>
                <a:buFontTx/>
                <a:buNone/>
                <a:tabLst>
                  <a:tab pos="136525" algn="l"/>
                </a:tabLst>
                <a:defRPr/>
              </a:pPr>
              <a:endParaRPr kumimoji="0" lang="zh-CN" altLang="en-US" sz="16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22" name="AutoShape 69"/>
            <p:cNvSpPr>
              <a:spLocks noChangeArrowheads="1"/>
            </p:cNvSpPr>
            <p:nvPr/>
          </p:nvSpPr>
          <p:spPr bwMode="gray">
            <a:xfrm rot="16200000" flipV="1">
              <a:off x="3064" y="5022"/>
              <a:ext cx="453" cy="680"/>
            </a:xfrm>
            <a:prstGeom prst="chevron">
              <a:avLst>
                <a:gd name="adj" fmla="val 52514"/>
              </a:avLst>
            </a:prstGeom>
            <a:noFill/>
            <a:ln w="19050">
              <a:solidFill>
                <a:schemeClr val="bg1">
                  <a:alpha val="2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marR="0" lvl="2" indent="0" algn="ctr" defTabSz="914400" rtl="0" eaLnBrk="0" fontAlgn="ctr" latinLnBrk="0" hangingPunct="0">
                <a:lnSpc>
                  <a:spcPct val="100000"/>
                </a:lnSpc>
                <a:spcBef>
                  <a:spcPts val="0"/>
                </a:spcBef>
                <a:spcAft>
                  <a:spcPts val="0"/>
                </a:spcAft>
                <a:buClr>
                  <a:srgbClr val="FF0000"/>
                </a:buClr>
                <a:buSzPct val="70000"/>
                <a:buFontTx/>
                <a:buNone/>
                <a:tabLst>
                  <a:tab pos="136525" algn="l"/>
                </a:tabLst>
                <a:defRPr/>
              </a:pPr>
              <a:endParaRPr kumimoji="0" lang="zh-CN" altLang="en-US" sz="16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24" name="AutoShape 69"/>
            <p:cNvSpPr>
              <a:spLocks noChangeArrowheads="1"/>
            </p:cNvSpPr>
            <p:nvPr/>
          </p:nvSpPr>
          <p:spPr bwMode="gray">
            <a:xfrm rot="16200000" flipV="1">
              <a:off x="6916" y="5022"/>
              <a:ext cx="453" cy="680"/>
            </a:xfrm>
            <a:prstGeom prst="chevron">
              <a:avLst>
                <a:gd name="adj" fmla="val 52514"/>
              </a:avLst>
            </a:prstGeom>
            <a:noFill/>
            <a:ln w="19050">
              <a:solidFill>
                <a:schemeClr val="bg1">
                  <a:alpha val="2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marR="0" lvl="2" indent="0" algn="ctr" defTabSz="914400" rtl="0" eaLnBrk="0" fontAlgn="ctr" latinLnBrk="0" hangingPunct="0">
                <a:lnSpc>
                  <a:spcPct val="100000"/>
                </a:lnSpc>
                <a:spcBef>
                  <a:spcPts val="0"/>
                </a:spcBef>
                <a:spcAft>
                  <a:spcPts val="0"/>
                </a:spcAft>
                <a:buClr>
                  <a:srgbClr val="FF0000"/>
                </a:buClr>
                <a:buSzPct val="70000"/>
                <a:buFontTx/>
                <a:buNone/>
                <a:tabLst>
                  <a:tab pos="136525" algn="l"/>
                </a:tabLst>
                <a:defRPr/>
              </a:pPr>
              <a:endParaRPr kumimoji="0" lang="zh-CN" altLang="en-US" sz="16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25" name="AutoShape 69"/>
            <p:cNvSpPr>
              <a:spLocks noChangeArrowheads="1"/>
            </p:cNvSpPr>
            <p:nvPr/>
          </p:nvSpPr>
          <p:spPr bwMode="gray">
            <a:xfrm rot="16200000" flipV="1">
              <a:off x="10826" y="5022"/>
              <a:ext cx="453" cy="680"/>
            </a:xfrm>
            <a:prstGeom prst="chevron">
              <a:avLst>
                <a:gd name="adj" fmla="val 52514"/>
              </a:avLst>
            </a:prstGeom>
            <a:noFill/>
            <a:ln w="19050">
              <a:solidFill>
                <a:schemeClr val="bg1">
                  <a:alpha val="25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marR="0" lvl="2" indent="0" algn="ctr" defTabSz="914400" rtl="0" eaLnBrk="0" fontAlgn="ctr" latinLnBrk="0" hangingPunct="0">
                <a:lnSpc>
                  <a:spcPct val="100000"/>
                </a:lnSpc>
                <a:spcBef>
                  <a:spcPts val="0"/>
                </a:spcBef>
                <a:spcAft>
                  <a:spcPts val="0"/>
                </a:spcAft>
                <a:buClr>
                  <a:srgbClr val="FF0000"/>
                </a:buClr>
                <a:buSzPct val="70000"/>
                <a:buFontTx/>
                <a:buNone/>
                <a:tabLst>
                  <a:tab pos="136525" algn="l"/>
                </a:tabLst>
                <a:defRPr/>
              </a:pPr>
              <a:endParaRPr kumimoji="0" lang="zh-CN" altLang="en-US" sz="16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26" name="AutoShape 69"/>
            <p:cNvSpPr>
              <a:spLocks noChangeArrowheads="1"/>
            </p:cNvSpPr>
            <p:nvPr/>
          </p:nvSpPr>
          <p:spPr bwMode="gray">
            <a:xfrm rot="16200000" flipV="1">
              <a:off x="6916" y="4542"/>
              <a:ext cx="453" cy="680"/>
            </a:xfrm>
            <a:prstGeom prst="chevron">
              <a:avLst>
                <a:gd name="adj" fmla="val 52514"/>
              </a:avLst>
            </a:prstGeom>
            <a:noFill/>
            <a:ln w="19050">
              <a:solidFill>
                <a:schemeClr val="bg1">
                  <a:alpha val="10000"/>
                </a:schemeClr>
              </a:solidFill>
              <a:prstDash val="sysDash"/>
            </a:ln>
            <a:effectLst/>
          </p:spPr>
          <p:style>
            <a:lnRef idx="1">
              <a:schemeClr val="accent2"/>
            </a:lnRef>
            <a:fillRef idx="3">
              <a:schemeClr val="accent2"/>
            </a:fillRef>
            <a:effectRef idx="2">
              <a:schemeClr val="accent2"/>
            </a:effectRef>
            <a:fontRef idx="minor">
              <a:schemeClr val="lt1"/>
            </a:fontRef>
          </p:style>
          <p:txBody>
            <a:bodyPr anchor="ctr"/>
            <a:lstStyle/>
            <a:p>
              <a:pPr marL="0" marR="0" lvl="2" indent="0" algn="ctr" defTabSz="914400" rtl="0" eaLnBrk="0" fontAlgn="ctr" latinLnBrk="0" hangingPunct="0">
                <a:lnSpc>
                  <a:spcPct val="100000"/>
                </a:lnSpc>
                <a:spcBef>
                  <a:spcPts val="0"/>
                </a:spcBef>
                <a:spcAft>
                  <a:spcPts val="0"/>
                </a:spcAft>
                <a:buClr>
                  <a:srgbClr val="FF0000"/>
                </a:buClr>
                <a:buSzPct val="70000"/>
                <a:buFontTx/>
                <a:buNone/>
                <a:tabLst>
                  <a:tab pos="136525" algn="l"/>
                </a:tabLst>
                <a:defRPr/>
              </a:pPr>
              <a:endParaRPr kumimoji="0" lang="zh-CN" altLang="en-US" sz="16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168972" name="矩形 26"/>
            <p:cNvSpPr/>
            <p:nvPr/>
          </p:nvSpPr>
          <p:spPr>
            <a:xfrm>
              <a:off x="4920" y="3838"/>
              <a:ext cx="7200" cy="1243"/>
            </a:xfrm>
            <a:prstGeom prst="rect">
              <a:avLst/>
            </a:prstGeom>
            <a:noFill/>
            <a:ln w="9525">
              <a:noFill/>
            </a:ln>
          </p:spPr>
          <p:txBody>
            <a:bodyPr anchor="t">
              <a:spAutoFit/>
            </a:bodyPr>
            <a:lstStyle/>
            <a:p>
              <a:pPr marL="0" lvl="2" indent="0" defTabSz="913130" eaLnBrk="0" hangingPunct="0">
                <a:buClr>
                  <a:srgbClr val="0070C0"/>
                </a:buClr>
                <a:buSzPct val="80000"/>
                <a:tabLst>
                  <a:tab pos="136525" algn="l"/>
                </a:tabLst>
              </a:pPr>
              <a:r>
                <a:rPr lang="zh-CN" altLang="en-US" dirty="0">
                  <a:solidFill>
                    <a:schemeClr val="tx1"/>
                  </a:solidFill>
                  <a:latin typeface="+mn-lt"/>
                  <a:ea typeface="+mn-lt"/>
                </a:rPr>
                <a:t>日期、凭证编号、摘要、会计科目、金额、所属原始凭证张数及经办人员签章</a:t>
              </a:r>
              <a:endParaRPr lang="zh-CN" altLang="en-US" dirty="0">
                <a:solidFill>
                  <a:schemeClr val="tx1"/>
                </a:solidFill>
                <a:latin typeface="+mn-lt"/>
                <a:ea typeface="+mn-lt"/>
              </a:endParaRPr>
            </a:p>
          </p:txBody>
        </p:sp>
        <p:sp>
          <p:nvSpPr>
            <p:cNvPr id="168973" name="矩形 27"/>
            <p:cNvSpPr/>
            <p:nvPr/>
          </p:nvSpPr>
          <p:spPr>
            <a:xfrm>
              <a:off x="5040" y="7318"/>
              <a:ext cx="7680" cy="2043"/>
            </a:xfrm>
            <a:prstGeom prst="rect">
              <a:avLst/>
            </a:prstGeom>
            <a:noFill/>
            <a:ln w="9525">
              <a:noFill/>
            </a:ln>
          </p:spPr>
          <p:txBody>
            <a:bodyPr anchor="t"/>
            <a:lstStyle/>
            <a:p>
              <a:pPr marL="0" lvl="2" indent="0" defTabSz="913130" eaLnBrk="0" hangingPunct="0">
                <a:buClr>
                  <a:srgbClr val="0070C0"/>
                </a:buClr>
                <a:buSzPct val="80000"/>
                <a:tabLst>
                  <a:tab pos="136525" algn="l"/>
                </a:tabLst>
              </a:pPr>
              <a:r>
                <a:rPr lang="zh-CN" altLang="en-US" dirty="0">
                  <a:solidFill>
                    <a:schemeClr val="tx1"/>
                  </a:solidFill>
                  <a:latin typeface="+mn-lt"/>
                  <a:ea typeface="+mn-lt"/>
                </a:rPr>
                <a:t>会计科目与金额是否正确</a:t>
              </a:r>
              <a:endParaRPr lang="zh-CN" altLang="en-US" dirty="0">
                <a:solidFill>
                  <a:schemeClr val="tx1"/>
                </a:solidFill>
                <a:latin typeface="+mn-lt"/>
                <a:ea typeface="+mn-lt"/>
              </a:endParaRPr>
            </a:p>
            <a:p>
              <a:pPr marL="0" lvl="2" indent="0" defTabSz="913130" eaLnBrk="0" hangingPunct="0">
                <a:buClr>
                  <a:srgbClr val="0070C0"/>
                </a:buClr>
                <a:buSzPct val="80000"/>
                <a:tabLst>
                  <a:tab pos="136525" algn="l"/>
                </a:tabLst>
              </a:pPr>
              <a:r>
                <a:rPr lang="zh-CN" altLang="en-US" dirty="0">
                  <a:solidFill>
                    <a:schemeClr val="tx1"/>
                  </a:solidFill>
                  <a:latin typeface="+mn-lt"/>
                  <a:ea typeface="+mn-lt"/>
                </a:rPr>
                <a:t>与原始凭证反映的内容是否相符</a:t>
              </a:r>
              <a:endParaRPr lang="zh-CN" altLang="en-US" dirty="0">
                <a:solidFill>
                  <a:schemeClr val="tx1"/>
                </a:solidFill>
                <a:latin typeface="+mn-lt"/>
                <a:ea typeface="+mn-lt"/>
              </a:endParaRPr>
            </a:p>
            <a:p>
              <a:pPr marL="0" lvl="2" indent="0" defTabSz="913130" eaLnBrk="0" hangingPunct="0">
                <a:buClr>
                  <a:srgbClr val="0070C0"/>
                </a:buClr>
                <a:buSzPct val="80000"/>
                <a:tabLst>
                  <a:tab pos="136525" algn="l"/>
                </a:tabLst>
              </a:pPr>
              <a:r>
                <a:rPr lang="zh-CN" altLang="en-US" dirty="0">
                  <a:solidFill>
                    <a:schemeClr val="tx1"/>
                  </a:solidFill>
                  <a:latin typeface="+mn-lt"/>
                  <a:ea typeface="+mn-lt"/>
                </a:rPr>
                <a:t>记账凭证合计金额与原始凭证相符</a:t>
              </a:r>
              <a:endParaRPr lang="zh-CN" altLang="en-US" dirty="0">
                <a:solidFill>
                  <a:schemeClr val="tx1"/>
                </a:solidFill>
                <a:latin typeface="+mn-lt"/>
                <a:ea typeface="+mn-lt"/>
              </a:endParaRPr>
            </a:p>
          </p:txBody>
        </p:sp>
        <p:sp>
          <p:nvSpPr>
            <p:cNvPr id="168974" name="矩形 28"/>
            <p:cNvSpPr/>
            <p:nvPr/>
          </p:nvSpPr>
          <p:spPr>
            <a:xfrm>
              <a:off x="4920" y="5518"/>
              <a:ext cx="6840" cy="1243"/>
            </a:xfrm>
            <a:prstGeom prst="rect">
              <a:avLst/>
            </a:prstGeom>
            <a:noFill/>
            <a:ln w="9525">
              <a:noFill/>
            </a:ln>
          </p:spPr>
          <p:txBody>
            <a:bodyPr anchor="t">
              <a:spAutoFit/>
            </a:bodyPr>
            <a:lstStyle/>
            <a:p>
              <a:pPr marL="0" lvl="2" indent="0" defTabSz="913130" eaLnBrk="0" hangingPunct="0">
                <a:buClr>
                  <a:srgbClr val="0070C0"/>
                </a:buClr>
                <a:buSzPct val="80000"/>
                <a:tabLst>
                  <a:tab pos="136525" algn="l"/>
                </a:tabLst>
              </a:pPr>
              <a:r>
                <a:rPr lang="zh-CN" altLang="en-US" dirty="0">
                  <a:solidFill>
                    <a:schemeClr val="tx1"/>
                  </a:solidFill>
                  <a:latin typeface="+mn-lt"/>
                  <a:ea typeface="+mn-lt"/>
                </a:rPr>
                <a:t>原始凭证的真实、合法性（原始凭证是记账凭证的凭据，也是审核的主要内容）</a:t>
              </a:r>
              <a:endParaRPr lang="zh-CN" altLang="en-US" dirty="0">
                <a:solidFill>
                  <a:schemeClr val="tx1"/>
                </a:solidFill>
                <a:latin typeface="+mn-lt"/>
                <a:ea typeface="+mn-lt"/>
              </a:endParaRPr>
            </a:p>
          </p:txBody>
        </p:sp>
        <p:sp>
          <p:nvSpPr>
            <p:cNvPr id="168975" name="矩形 28"/>
            <p:cNvSpPr/>
            <p:nvPr/>
          </p:nvSpPr>
          <p:spPr>
            <a:xfrm>
              <a:off x="1440" y="3718"/>
              <a:ext cx="2253" cy="887"/>
            </a:xfrm>
            <a:prstGeom prst="rect">
              <a:avLst/>
            </a:prstGeom>
            <a:noFill/>
            <a:ln w="9525">
              <a:noFill/>
            </a:ln>
          </p:spPr>
          <p:txBody>
            <a:bodyPr anchor="t">
              <a:spAutoFit/>
            </a:bodyPr>
            <a:lstStyle/>
            <a:p>
              <a:pPr marL="0" lvl="2" indent="0" algn="ctr" defTabSz="913130" eaLnBrk="0" hangingPunct="0">
                <a:buClr>
                  <a:srgbClr val="0070C0"/>
                </a:buClr>
                <a:buSzPct val="80000"/>
                <a:tabLst>
                  <a:tab pos="136525" algn="l"/>
                </a:tabLst>
              </a:pPr>
              <a:r>
                <a:rPr lang="zh-CN" altLang="en-US" sz="2400" b="1" dirty="0">
                  <a:latin typeface="微软雅黑" panose="020B0503020204020204" pitchFamily="34" charset="-122"/>
                  <a:ea typeface="微软雅黑" panose="020B0503020204020204" pitchFamily="34" charset="-122"/>
                </a:rPr>
                <a:t>完整性</a:t>
              </a:r>
              <a:endParaRPr lang="zh-CN" altLang="en-US" sz="2400" b="1" dirty="0">
                <a:latin typeface="微软雅黑" panose="020B0503020204020204" pitchFamily="34" charset="-122"/>
                <a:ea typeface="微软雅黑" panose="020B0503020204020204" pitchFamily="34" charset="-122"/>
              </a:endParaRPr>
            </a:p>
          </p:txBody>
        </p:sp>
        <p:sp>
          <p:nvSpPr>
            <p:cNvPr id="168976" name="矩形 28"/>
            <p:cNvSpPr/>
            <p:nvPr/>
          </p:nvSpPr>
          <p:spPr>
            <a:xfrm>
              <a:off x="1560" y="5518"/>
              <a:ext cx="2253" cy="887"/>
            </a:xfrm>
            <a:prstGeom prst="rect">
              <a:avLst/>
            </a:prstGeom>
            <a:noFill/>
            <a:ln w="9525">
              <a:noFill/>
            </a:ln>
          </p:spPr>
          <p:txBody>
            <a:bodyPr anchor="t">
              <a:spAutoFit/>
            </a:bodyPr>
            <a:lstStyle/>
            <a:p>
              <a:pPr marL="0" lvl="2" indent="0" algn="ctr" defTabSz="913130" eaLnBrk="0" hangingPunct="0">
                <a:buClr>
                  <a:srgbClr val="0070C0"/>
                </a:buClr>
                <a:buSzPct val="80000"/>
                <a:tabLst>
                  <a:tab pos="136525" algn="l"/>
                </a:tabLst>
              </a:pPr>
              <a:r>
                <a:rPr lang="zh-CN" altLang="en-US" sz="2400" b="1" dirty="0">
                  <a:latin typeface="微软雅黑" panose="020B0503020204020204" pitchFamily="34" charset="-122"/>
                  <a:ea typeface="微软雅黑" panose="020B0503020204020204" pitchFamily="34" charset="-122"/>
                </a:rPr>
                <a:t>真实性</a:t>
              </a:r>
              <a:endParaRPr lang="zh-CN" altLang="en-US" sz="2400" b="1" dirty="0">
                <a:latin typeface="微软雅黑" panose="020B0503020204020204" pitchFamily="34" charset="-122"/>
                <a:ea typeface="微软雅黑" panose="020B0503020204020204" pitchFamily="34" charset="-122"/>
              </a:endParaRPr>
            </a:p>
          </p:txBody>
        </p:sp>
        <p:sp>
          <p:nvSpPr>
            <p:cNvPr id="168977" name="矩形 28"/>
            <p:cNvSpPr/>
            <p:nvPr/>
          </p:nvSpPr>
          <p:spPr>
            <a:xfrm>
              <a:off x="1848" y="7523"/>
              <a:ext cx="2253" cy="887"/>
            </a:xfrm>
            <a:prstGeom prst="rect">
              <a:avLst/>
            </a:prstGeom>
            <a:noFill/>
            <a:ln w="9525">
              <a:noFill/>
            </a:ln>
          </p:spPr>
          <p:txBody>
            <a:bodyPr anchor="t">
              <a:spAutoFit/>
            </a:bodyPr>
            <a:lstStyle/>
            <a:p>
              <a:pPr marL="0" lvl="2" indent="0" algn="ctr" defTabSz="913130" eaLnBrk="0" hangingPunct="0">
                <a:buClr>
                  <a:srgbClr val="0070C0"/>
                </a:buClr>
                <a:buSzPct val="80000"/>
                <a:tabLst>
                  <a:tab pos="136525" algn="l"/>
                </a:tabLst>
              </a:pPr>
              <a:r>
                <a:rPr lang="zh-CN" altLang="en-US" sz="2400" b="1" dirty="0">
                  <a:latin typeface="微软雅黑" panose="020B0503020204020204" pitchFamily="34" charset="-122"/>
                  <a:ea typeface="微软雅黑" panose="020B0503020204020204" pitchFamily="34" charset="-122"/>
                </a:rPr>
                <a:t>正确性</a:t>
              </a:r>
              <a:endParaRPr lang="zh-CN" altLang="en-US" sz="2400" b="1" dirty="0">
                <a:latin typeface="微软雅黑" panose="020B0503020204020204" pitchFamily="34" charset="-122"/>
                <a:ea typeface="微软雅黑" panose="020B0503020204020204" pitchFamily="34" charset="-122"/>
              </a:endParaRPr>
            </a:p>
          </p:txBody>
        </p:sp>
        <p:sp>
          <p:nvSpPr>
            <p:cNvPr id="5" name="椭圆 37"/>
            <p:cNvSpPr/>
            <p:nvPr/>
          </p:nvSpPr>
          <p:spPr bwMode="auto">
            <a:xfrm>
              <a:off x="1368" y="8580"/>
              <a:ext cx="3288" cy="2381"/>
            </a:xfrm>
            <a:prstGeom prst="ellipse">
              <a:avLst/>
            </a:prstGeom>
            <a:gradFill flip="none" rotWithShape="1">
              <a:gsLst>
                <a:gs pos="0">
                  <a:srgbClr val="00DFF6"/>
                </a:gs>
                <a:gs pos="90000">
                  <a:srgbClr val="002774"/>
                </a:gs>
              </a:gsLst>
              <a:lin ang="2700000" scaled="1"/>
              <a:tileRect/>
            </a:gradFill>
            <a:ln>
              <a:solidFill>
                <a:schemeClr val="bg1"/>
              </a:solidFill>
            </a:ln>
            <a:effectLst>
              <a:outerShdw blurRad="127000" dist="76200" dir="2700000" algn="tl" rotWithShape="0">
                <a:prstClr val="black">
                  <a:alpha val="40000"/>
                </a:prstClr>
              </a:outerShdw>
            </a:effectLst>
            <a:scene3d>
              <a:camera prst="orthographicFront">
                <a:rot lat="17699985" lon="0" rev="0"/>
              </a:camera>
              <a:lightRig rig="threePt" dir="t">
                <a:rot lat="0" lon="0" rev="0"/>
              </a:lightRig>
            </a:scene3d>
            <a:sp3d extrusionH="279400" prstMaterial="plastic">
              <a:bevelT w="139700" h="152400" prst="convex"/>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mn-lt"/>
                <a:ea typeface="微软雅黑" panose="020B0503020204020204" pitchFamily="34" charset="-122"/>
                <a:cs typeface="+mn-cs"/>
              </a:endParaRPr>
            </a:p>
          </p:txBody>
        </p:sp>
        <p:sp>
          <p:nvSpPr>
            <p:cNvPr id="168981" name="矩形 28"/>
            <p:cNvSpPr/>
            <p:nvPr/>
          </p:nvSpPr>
          <p:spPr>
            <a:xfrm>
              <a:off x="1800" y="9478"/>
              <a:ext cx="2253" cy="887"/>
            </a:xfrm>
            <a:prstGeom prst="rect">
              <a:avLst/>
            </a:prstGeom>
            <a:noFill/>
            <a:ln w="9525">
              <a:noFill/>
            </a:ln>
          </p:spPr>
          <p:txBody>
            <a:bodyPr anchor="t">
              <a:spAutoFit/>
            </a:bodyPr>
            <a:lstStyle/>
            <a:p>
              <a:pPr marL="0" lvl="2" indent="0" algn="ctr" defTabSz="913130" eaLnBrk="0" hangingPunct="0">
                <a:buClr>
                  <a:srgbClr val="0070C0"/>
                </a:buClr>
                <a:buSzPct val="80000"/>
                <a:tabLst>
                  <a:tab pos="136525" algn="l"/>
                </a:tabLst>
              </a:pPr>
              <a:r>
                <a:rPr lang="zh-CN" altLang="en-US" sz="2400" b="1" dirty="0">
                  <a:latin typeface="微软雅黑" panose="020B0503020204020204" pitchFamily="34" charset="-122"/>
                  <a:ea typeface="微软雅黑" panose="020B0503020204020204" pitchFamily="34" charset="-122"/>
                </a:rPr>
                <a:t>规范性</a:t>
              </a:r>
              <a:endParaRPr lang="zh-CN" altLang="en-US" sz="2400" b="1" dirty="0">
                <a:latin typeface="微软雅黑" panose="020B0503020204020204" pitchFamily="34" charset="-122"/>
                <a:ea typeface="微软雅黑" panose="020B0503020204020204" pitchFamily="34" charset="-122"/>
              </a:endParaRPr>
            </a:p>
          </p:txBody>
        </p:sp>
        <p:sp>
          <p:nvSpPr>
            <p:cNvPr id="168982" name="矩形 28"/>
            <p:cNvSpPr/>
            <p:nvPr/>
          </p:nvSpPr>
          <p:spPr>
            <a:xfrm>
              <a:off x="5520" y="9478"/>
              <a:ext cx="4920" cy="1243"/>
            </a:xfrm>
            <a:prstGeom prst="rect">
              <a:avLst/>
            </a:prstGeom>
            <a:noFill/>
            <a:ln w="9525">
              <a:noFill/>
            </a:ln>
          </p:spPr>
          <p:txBody>
            <a:bodyPr anchor="t">
              <a:spAutoFit/>
            </a:bodyPr>
            <a:lstStyle/>
            <a:p>
              <a:pPr marL="0" lvl="2" indent="0" defTabSz="913130" eaLnBrk="0" hangingPunct="0">
                <a:buClr>
                  <a:srgbClr val="0070C0"/>
                </a:buClr>
                <a:buSzPct val="80000"/>
                <a:tabLst>
                  <a:tab pos="136525" algn="l"/>
                </a:tabLst>
              </a:pPr>
              <a:r>
                <a:rPr lang="zh-CN" altLang="en-US" dirty="0">
                  <a:solidFill>
                    <a:schemeClr val="tx1"/>
                  </a:solidFill>
                  <a:latin typeface="+mn-lt"/>
                  <a:ea typeface="+mn-lt"/>
                </a:rPr>
                <a:t>文字工整、数字清晰、</a:t>
              </a:r>
              <a:endParaRPr lang="zh-CN" altLang="en-US" dirty="0">
                <a:solidFill>
                  <a:schemeClr val="tx1"/>
                </a:solidFill>
                <a:latin typeface="+mn-lt"/>
                <a:ea typeface="+mn-lt"/>
              </a:endParaRPr>
            </a:p>
            <a:p>
              <a:pPr marL="0" lvl="2" indent="0" defTabSz="913130" eaLnBrk="0" hangingPunct="0">
                <a:buClr>
                  <a:srgbClr val="0070C0"/>
                </a:buClr>
                <a:buSzPct val="80000"/>
                <a:tabLst>
                  <a:tab pos="136525" algn="l"/>
                </a:tabLst>
              </a:pPr>
              <a:r>
                <a:rPr lang="zh-CN" altLang="en-US" dirty="0">
                  <a:solidFill>
                    <a:schemeClr val="tx1"/>
                  </a:solidFill>
                  <a:latin typeface="+mn-lt"/>
                  <a:ea typeface="+mn-lt"/>
                </a:rPr>
                <a:t>使用蓝黑或碳素墨水</a:t>
              </a:r>
              <a:endParaRPr lang="zh-CN" altLang="en-US" dirty="0">
                <a:solidFill>
                  <a:schemeClr val="tx1"/>
                </a:solidFill>
                <a:latin typeface="+mn-lt"/>
                <a:ea typeface="+mn-lt"/>
              </a:endParaRPr>
            </a:p>
          </p:txBody>
        </p:sp>
      </p:grpSp>
      <p:sp>
        <p:nvSpPr>
          <p:cNvPr id="98316" name="Rectangle 18"/>
          <p:cNvSpPr txBox="1">
            <a:spLocks noGrp="1"/>
          </p:cNvSpPr>
          <p:nvPr>
            <p:custDataLst>
              <p:tags r:id="rId1"/>
            </p:custDataLst>
          </p:nvPr>
        </p:nvSpPr>
        <p:spPr>
          <a:xfrm>
            <a:off x="1003935" y="358775"/>
            <a:ext cx="8576945" cy="583565"/>
          </a:xfrm>
          <a:prstGeom prst="rect">
            <a:avLst/>
          </a:prstGeom>
          <a:noFill/>
          <a:ln w="9525">
            <a:noFill/>
          </a:ln>
        </p:spPr>
        <p:txBody>
          <a:bodyPr wrap="square" lIns="91440" tIns="45720" rIns="91440" bIns="45720" anchor="t">
            <a:spAutoFit/>
          </a:bodyP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lvl="0" algn="l" defTabSz="914400" eaLnBrk="1" hangingPunct="1">
              <a:buClrTx/>
              <a:buSzTx/>
              <a:buFontTx/>
            </a:pPr>
            <a:r>
              <a:rPr lang="zh-CN" altLang="en-US" b="1" noProof="0" dirty="0">
                <a:solidFill>
                  <a:srgbClr val="FFFFFF"/>
                </a:solidFill>
                <a:latin typeface="黑体" panose="02010609060101010101" pitchFamily="49" charset="-122"/>
                <a:ea typeface="黑体" panose="02010609060101010101" pitchFamily="49" charset="-122"/>
                <a:sym typeface="+mn-ea"/>
              </a:rPr>
              <a:t>第四章 模拟企业经济业务及会计凭证的填制</a:t>
            </a:r>
            <a:endParaRPr lang="zh-CN" altLang="en-US" b="1" noProof="0" dirty="0">
              <a:solidFill>
                <a:srgbClr val="FFFFFF"/>
              </a:solidFill>
              <a:latin typeface="黑体" panose="02010609060101010101" pitchFamily="49" charset="-122"/>
              <a:ea typeface="黑体" panose="02010609060101010101" pitchFamily="49" charset="-122"/>
              <a:sym typeface="+mn-ea"/>
            </a:endParaRPr>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2"/>
          <p:cNvSpPr>
            <a:spLocks noGrp="1"/>
          </p:cNvSpPr>
          <p:nvPr>
            <p:ph idx="4294967295"/>
          </p:nvPr>
        </p:nvSpPr>
        <p:spPr>
          <a:xfrm>
            <a:off x="381000" y="1066800"/>
            <a:ext cx="7715885" cy="5038725"/>
          </a:xfrm>
        </p:spPr>
        <p:txBody>
          <a:bodyPr wrap="square" lIns="91440" tIns="45720" rIns="91440" bIns="45720" anchor="t"/>
          <a:lstStyle/>
          <a:p>
            <a:pPr lvl="0" indent="-342900" algn="l">
              <a:lnSpc>
                <a:spcPct val="80000"/>
              </a:lnSpc>
              <a:buSzTx/>
              <a:buNone/>
            </a:pPr>
            <a:r>
              <a:rPr lang="zh-CN" altLang="en-US" b="0" dirty="0">
                <a:solidFill>
                  <a:srgbClr val="0000FF"/>
                </a:solidFill>
                <a:sym typeface="+mn-ea"/>
              </a:rPr>
              <a:t>【思政元素】</a:t>
            </a:r>
            <a:endParaRPr lang="zh-CN" altLang="en-US" b="0" dirty="0">
              <a:solidFill>
                <a:srgbClr val="0000FF"/>
              </a:solidFill>
            </a:endParaRPr>
          </a:p>
          <a:p>
            <a:pPr algn="l">
              <a:buSzTx/>
            </a:pPr>
            <a:r>
              <a:rPr lang="en-US" altLang="zh-CN">
                <a:sym typeface="+mn-ea"/>
              </a:rPr>
              <a:t>     </a:t>
            </a:r>
            <a:r>
              <a:rPr sz="2400">
                <a:sym typeface="+mn-ea"/>
              </a:rPr>
              <a:t>案例1：在新冠肺炎疫情面前，在难忘的数月时间里，武汉人、湖北人、14亿中国人团结如一人，不畏艰险、众志成城，坚决打赢疫情防控的人民战争。从重症监护室到病毒实验室，从社区街道到线上网络，中华儿女以实际行动诠释着敬佑生命的人间大爱。英勇奋斗、慎终如始，始终把人民生命安全和身体健康摆在第一位。在以习近平同志为核心的党中央坚强领导下，曾无数次从灾难中崛起的中国人民和衷共济、迎难而上，谱写下了一首惊天动地的历史壮歌。以人民智慧对抗空前巨灾，以人民伟力诠释中国力量。</a:t>
            </a:r>
            <a:endParaRPr sz="2400">
              <a:sym typeface="+mn-ea"/>
            </a:endParaRPr>
          </a:p>
          <a:p>
            <a:pPr algn="l">
              <a:buSzTx/>
            </a:pPr>
            <a:endParaRPr sz="2400">
              <a:sym typeface="+mn-ea"/>
            </a:endParaRPr>
          </a:p>
        </p:txBody>
      </p:sp>
      <p:sp>
        <p:nvSpPr>
          <p:cNvPr id="2" name="Rectangle 18"/>
          <p:cNvSpPr txBox="1">
            <a:spLocks noGrp="1"/>
          </p:cNvSpPr>
          <p:nvPr>
            <p:custDataLst>
              <p:tags r:id="rId1"/>
            </p:custDataLst>
          </p:nvPr>
        </p:nvSpPr>
        <p:spPr>
          <a:xfrm>
            <a:off x="1003935" y="358775"/>
            <a:ext cx="8576945" cy="583565"/>
          </a:xfrm>
          <a:prstGeom prst="rect">
            <a:avLst/>
          </a:prstGeom>
          <a:noFill/>
          <a:ln w="9525">
            <a:noFill/>
          </a:ln>
        </p:spPr>
        <p:txBody>
          <a:bodyPr wrap="square" lIns="91440" tIns="45720" rIns="91440" bIns="45720" anchor="t">
            <a:spAutoFit/>
          </a:bodyP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lvl="0" algn="l" defTabSz="914400" eaLnBrk="1" hangingPunct="1">
              <a:buClrTx/>
              <a:buSzTx/>
              <a:buFontTx/>
            </a:pPr>
            <a:r>
              <a:rPr lang="zh-CN" altLang="en-US" b="1" noProof="0" dirty="0">
                <a:solidFill>
                  <a:srgbClr val="FFFFFF"/>
                </a:solidFill>
                <a:latin typeface="黑体" panose="02010609060101010101" pitchFamily="49" charset="-122"/>
                <a:ea typeface="黑体" panose="02010609060101010101" pitchFamily="49" charset="-122"/>
                <a:sym typeface="+mn-ea"/>
              </a:rPr>
              <a:t>第四章 模拟企业经济业务及会计凭证的填制</a:t>
            </a:r>
            <a:endParaRPr lang="zh-CN" altLang="en-US" b="1" noProof="0" dirty="0">
              <a:solidFill>
                <a:srgbClr val="FFFFFF"/>
              </a:solidFill>
              <a:latin typeface="黑体" panose="02010609060101010101" pitchFamily="49" charset="-122"/>
              <a:ea typeface="黑体" panose="02010609060101010101" pitchFamily="49" charset="-122"/>
              <a:sym typeface="+mn-ea"/>
            </a:endParaRPr>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2"/>
          <p:cNvSpPr>
            <a:spLocks noGrp="1"/>
          </p:cNvSpPr>
          <p:nvPr>
            <p:ph idx="4294967295"/>
          </p:nvPr>
        </p:nvSpPr>
        <p:spPr>
          <a:xfrm>
            <a:off x="381000" y="1066800"/>
            <a:ext cx="8166100" cy="5038725"/>
          </a:xfrm>
        </p:spPr>
        <p:txBody>
          <a:bodyPr wrap="square" lIns="91440" tIns="45720" rIns="91440" bIns="45720" anchor="t"/>
          <a:lstStyle/>
          <a:p>
            <a:pPr lvl="0" indent="-342900" algn="l">
              <a:lnSpc>
                <a:spcPct val="80000"/>
              </a:lnSpc>
              <a:buSzTx/>
              <a:buNone/>
            </a:pPr>
            <a:r>
              <a:rPr lang="zh-CN" altLang="en-US" b="0" dirty="0">
                <a:solidFill>
                  <a:srgbClr val="0000FF"/>
                </a:solidFill>
                <a:sym typeface="+mn-ea"/>
              </a:rPr>
              <a:t>【思政元素】</a:t>
            </a:r>
            <a:endParaRPr lang="zh-CN" altLang="en-US" b="0" dirty="0">
              <a:solidFill>
                <a:srgbClr val="0000FF"/>
              </a:solidFill>
            </a:endParaRPr>
          </a:p>
          <a:p>
            <a:pPr algn="l">
              <a:buSzTx/>
            </a:pPr>
            <a:r>
              <a:rPr lang="en-US" sz="2400">
                <a:sym typeface="+mn-ea"/>
              </a:rPr>
              <a:t>      </a:t>
            </a:r>
            <a:r>
              <a:rPr sz="2400">
                <a:sym typeface="+mn-ea"/>
              </a:rPr>
              <a:t>案例2：谢军，北斗三号导航卫星首席总设计师。2020年6月，北斗三号全球卫星导航系统的最后一颗卫星发射成功，这代表着北斗全球卫星导航系统星座部署全面完成。2004年，谢军担任北斗二号导航卫星总设计师。在北斗三号卫星研制过程中，谢军团队创造性地实现了卫星批量化生产，仅用1年零14天的时间，将19颗导航卫星送入太空，创造了航天发射史的新纪录。</a:t>
            </a:r>
            <a:endParaRPr sz="2400">
              <a:sym typeface="+mn-ea"/>
            </a:endParaRPr>
          </a:p>
        </p:txBody>
      </p:sp>
      <p:sp>
        <p:nvSpPr>
          <p:cNvPr id="2" name="Rectangle 18"/>
          <p:cNvSpPr txBox="1">
            <a:spLocks noGrp="1"/>
          </p:cNvSpPr>
          <p:nvPr>
            <p:custDataLst>
              <p:tags r:id="rId1"/>
            </p:custDataLst>
          </p:nvPr>
        </p:nvSpPr>
        <p:spPr>
          <a:xfrm>
            <a:off x="1003935" y="358775"/>
            <a:ext cx="8576945" cy="583565"/>
          </a:xfrm>
          <a:prstGeom prst="rect">
            <a:avLst/>
          </a:prstGeom>
          <a:noFill/>
          <a:ln w="9525">
            <a:noFill/>
          </a:ln>
        </p:spPr>
        <p:txBody>
          <a:bodyPr wrap="square" lIns="91440" tIns="45720" rIns="91440" bIns="45720" anchor="t">
            <a:spAutoFit/>
          </a:bodyP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lvl="0" algn="l" defTabSz="914400" eaLnBrk="1" hangingPunct="1">
              <a:buClrTx/>
              <a:buSzTx/>
              <a:buFontTx/>
            </a:pPr>
            <a:r>
              <a:rPr lang="zh-CN" altLang="en-US" b="1" noProof="0" dirty="0">
                <a:solidFill>
                  <a:srgbClr val="FFFFFF"/>
                </a:solidFill>
                <a:latin typeface="黑体" panose="02010609060101010101" pitchFamily="49" charset="-122"/>
                <a:ea typeface="黑体" panose="02010609060101010101" pitchFamily="49" charset="-122"/>
                <a:sym typeface="+mn-ea"/>
              </a:rPr>
              <a:t>第四章 模拟企业经济业务及会计凭证的填制</a:t>
            </a:r>
            <a:endParaRPr lang="zh-CN" altLang="en-US" b="1" noProof="0" dirty="0">
              <a:solidFill>
                <a:srgbClr val="FFFFFF"/>
              </a:solidFill>
              <a:latin typeface="黑体" panose="02010609060101010101" pitchFamily="49" charset="-122"/>
              <a:ea typeface="黑体" panose="02010609060101010101" pitchFamily="49" charset="-122"/>
              <a:sym typeface="+mn-ea"/>
            </a:endParaRPr>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09" name="Rectangle 3"/>
          <p:cNvSpPr>
            <a:spLocks noGrp="1"/>
          </p:cNvSpPr>
          <p:nvPr>
            <p:ph idx="1"/>
          </p:nvPr>
        </p:nvSpPr>
        <p:spPr/>
        <p:txBody>
          <a:bodyPr wrap="square" lIns="91440" tIns="45720" rIns="91440" bIns="45720" anchor="t"/>
          <a:lstStyle/>
          <a:p>
            <a:pPr>
              <a:buFont typeface="Wingdings 2" panose="05020102010507070707" pitchFamily="18" charset="2"/>
              <a:buChar char="•"/>
            </a:pPr>
            <a:endParaRPr lang="zh-CN" altLang="en-US" sz="4000" dirty="0"/>
          </a:p>
          <a:p>
            <a:pPr>
              <a:buFont typeface="Wingdings 2" panose="05020102010507070707" pitchFamily="18" charset="2"/>
              <a:buChar char="•"/>
            </a:pPr>
            <a:endParaRPr lang="zh-CN" altLang="en-US" sz="4000" dirty="0"/>
          </a:p>
          <a:p>
            <a:pPr>
              <a:buFont typeface="Wingdings 2" panose="05020102010507070707" pitchFamily="18" charset="2"/>
              <a:buChar char="•"/>
            </a:pPr>
            <a:endParaRPr lang="zh-CN" altLang="en-US" sz="4000" dirty="0">
              <a:solidFill>
                <a:srgbClr val="000066"/>
              </a:solidFill>
            </a:endParaRPr>
          </a:p>
        </p:txBody>
      </p:sp>
      <p:sp>
        <p:nvSpPr>
          <p:cNvPr id="171010" name="Rectangle 1026"/>
          <p:cNvSpPr txBox="1"/>
          <p:nvPr/>
        </p:nvSpPr>
        <p:spPr>
          <a:xfrm>
            <a:off x="323850" y="2256790"/>
            <a:ext cx="8572500" cy="2153285"/>
          </a:xfrm>
          <a:prstGeom prst="rect">
            <a:avLst/>
          </a:prstGeom>
          <a:solidFill>
            <a:srgbClr val="00FFFF"/>
          </a:solidFill>
          <a:ln w="9525"/>
          <a:scene3d>
            <a:camera prst="legacyObliqueBottomLeft">
              <a:rot lat="0" lon="0" rev="0"/>
            </a:camera>
            <a:lightRig rig="legacyFlat3" dir="t"/>
          </a:scene3d>
          <a:sp3d extrusionH="430200" prstMaterial="legacyMatte">
            <a:bevelT w="13500" h="13500" prst="angle"/>
            <a:bevelB w="13500" h="13500" prst="angle"/>
            <a:extrusionClr>
              <a:srgbClr val="00FFFF"/>
            </a:extrusionClr>
          </a:sp3d>
        </p:spPr>
        <p:txBody>
          <a:bodyPr anchor="ctr">
            <a:flatTx/>
          </a:bodyPr>
          <a:lstStyle/>
          <a:p>
            <a:pPr lvl="0" algn="ctr">
              <a:lnSpc>
                <a:spcPct val="90000"/>
              </a:lnSpc>
            </a:pPr>
            <a:r>
              <a:rPr lang="zh-CN" altLang="en-US" sz="6000" dirty="0">
                <a:solidFill>
                  <a:srgbClr val="000066"/>
                </a:solidFill>
                <a:latin typeface="Arial" panose="020B0604020202020204" pitchFamily="34" charset="0"/>
                <a:ea typeface="隶书" panose="02010509060101010101" pitchFamily="49" charset="-122"/>
              </a:rPr>
              <a:t>第五章 </a:t>
            </a:r>
            <a:endParaRPr lang="zh-CN" altLang="en-US" sz="6000" dirty="0">
              <a:solidFill>
                <a:srgbClr val="000066"/>
              </a:solidFill>
              <a:latin typeface="Arial" panose="020B0604020202020204" pitchFamily="34" charset="0"/>
              <a:ea typeface="隶书" panose="02010509060101010101" pitchFamily="49" charset="-122"/>
            </a:endParaRPr>
          </a:p>
          <a:p>
            <a:pPr lvl="0" algn="ctr">
              <a:lnSpc>
                <a:spcPct val="90000"/>
              </a:lnSpc>
            </a:pPr>
            <a:r>
              <a:rPr lang="zh-CN" altLang="en-US" sz="6000" dirty="0">
                <a:solidFill>
                  <a:srgbClr val="000066"/>
                </a:solidFill>
                <a:latin typeface="Arial" panose="020B0604020202020204" pitchFamily="34" charset="0"/>
                <a:ea typeface="隶书" panose="02010509060101010101" pitchFamily="49" charset="-122"/>
              </a:rPr>
              <a:t>模拟企业会计账簿的登记</a:t>
            </a:r>
            <a:endParaRPr lang="zh-CN" altLang="en-US" sz="6000" dirty="0">
              <a:solidFill>
                <a:srgbClr val="000066"/>
              </a:solidFill>
              <a:latin typeface="Arial" panose="020B0604020202020204" pitchFamily="34" charset="0"/>
              <a:ea typeface="隶书" panose="02010509060101010101" pitchFamily="49" charset="-122"/>
            </a:endParaRPr>
          </a:p>
        </p:txBody>
      </p:sp>
    </p:spTree>
  </p:cSld>
  <p:clrMapOvr>
    <a:masterClrMapping/>
  </p:clrMapOvr>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8"/>
          <p:cNvGrpSpPr/>
          <p:nvPr/>
        </p:nvGrpSpPr>
        <p:grpSpPr>
          <a:xfrm>
            <a:off x="2057400" y="2453005"/>
            <a:ext cx="4724400" cy="820420"/>
            <a:chOff x="0" y="0"/>
            <a:chExt cx="2976" cy="432"/>
          </a:xfrm>
        </p:grpSpPr>
        <p:sp>
          <p:nvSpPr>
            <p:cNvPr id="5129" name="AutoShape 9"/>
            <p:cNvSpPr>
              <a:spLocks noChangeArrowheads="1"/>
            </p:cNvSpPr>
            <p:nvPr/>
          </p:nvSpPr>
          <p:spPr bwMode="auto">
            <a:xfrm>
              <a:off x="240" y="75"/>
              <a:ext cx="2736" cy="288"/>
            </a:xfrm>
            <a:prstGeom prst="roundRect">
              <a:avLst>
                <a:gd name="adj" fmla="val 16667"/>
              </a:avLst>
            </a:prstGeom>
            <a:gradFill rotWithShape="1">
              <a:gsLst>
                <a:gs pos="0">
                  <a:schemeClr val="accent1">
                    <a:gamma/>
                    <a:tint val="21176"/>
                    <a:invGamma/>
                  </a:schemeClr>
                </a:gs>
                <a:gs pos="100000">
                  <a:schemeClr val="accent1"/>
                </a:gs>
              </a:gsLst>
              <a:lin ang="0" scaled="1"/>
            </a:gradFill>
            <a:ln w="12700" cmpd="sng">
              <a:solidFill>
                <a:schemeClr val="bg1"/>
              </a:solidFill>
              <a:round/>
            </a:ln>
            <a:effectLst>
              <a:outerShdw dist="99190" dir="238833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130" name="AutoShape 10"/>
            <p:cNvSpPr>
              <a:spLocks noChangeArrowheads="1"/>
            </p:cNvSpPr>
            <p:nvPr/>
          </p:nvSpPr>
          <p:spPr bwMode="auto">
            <a:xfrm>
              <a:off x="0" y="0"/>
              <a:ext cx="432" cy="432"/>
            </a:xfrm>
            <a:prstGeom prst="diamond">
              <a:avLst/>
            </a:prstGeom>
            <a:solidFill>
              <a:schemeClr val="accent1"/>
            </a:solidFill>
            <a:ln w="25400" cmpd="sng">
              <a:solidFill>
                <a:schemeClr val="bg1"/>
              </a:solidFill>
              <a:miter lim="800000"/>
            </a:ln>
            <a:effectLst>
              <a:outerShdw dist="63500" dir="221219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72036" name="Text Box 11"/>
            <p:cNvSpPr txBox="1"/>
            <p:nvPr/>
          </p:nvSpPr>
          <p:spPr>
            <a:xfrm>
              <a:off x="384" y="110"/>
              <a:ext cx="2592" cy="242"/>
            </a:xfrm>
            <a:prstGeom prst="rect">
              <a:avLst/>
            </a:prstGeom>
            <a:noFill/>
            <a:ln w="9525">
              <a:noFill/>
            </a:ln>
          </p:spPr>
          <p:txBody>
            <a:bodyPr anchor="t">
              <a:spAutoFit/>
            </a:bodyPr>
            <a:lstStyle/>
            <a:p>
              <a:pPr lvl="0" indent="0" eaLnBrk="0" hangingPunct="0"/>
              <a:r>
                <a:rPr lang="zh-CN" altLang="en-US" sz="2400" b="1" dirty="0">
                  <a:latin typeface="宋体" panose="02010600030101010101" pitchFamily="2" charset="-122"/>
                  <a:ea typeface="宋体" panose="02010600030101010101" pitchFamily="2" charset="-122"/>
                </a:rPr>
                <a:t>   日记账的登记</a:t>
              </a:r>
              <a:endParaRPr lang="zh-CN" altLang="en-US" sz="2400" b="1" dirty="0">
                <a:latin typeface="宋体" panose="02010600030101010101" pitchFamily="2" charset="-122"/>
                <a:ea typeface="宋体" panose="02010600030101010101" pitchFamily="2" charset="-122"/>
              </a:endParaRPr>
            </a:p>
          </p:txBody>
        </p:sp>
        <p:sp>
          <p:nvSpPr>
            <p:cNvPr id="172037" name="Text Box 12"/>
            <p:cNvSpPr txBox="1"/>
            <p:nvPr/>
          </p:nvSpPr>
          <p:spPr>
            <a:xfrm>
              <a:off x="54" y="62"/>
              <a:ext cx="308" cy="242"/>
            </a:xfrm>
            <a:prstGeom prst="rect">
              <a:avLst/>
            </a:prstGeom>
            <a:noFill/>
            <a:ln w="9525">
              <a:noFill/>
            </a:ln>
          </p:spPr>
          <p:txBody>
            <a:bodyPr wrap="square" anchor="t">
              <a:spAutoFit/>
            </a:bodyPr>
            <a:lstStyle/>
            <a:p>
              <a:pPr lvl="0" indent="0" algn="ctr" eaLnBrk="0" hangingPunct="0"/>
              <a:r>
                <a:rPr lang="zh-CN" altLang="en-US" sz="2400" dirty="0">
                  <a:solidFill>
                    <a:schemeClr val="bg1"/>
                  </a:solidFill>
                  <a:latin typeface="Arial" panose="020B0604020202020204" pitchFamily="34" charset="0"/>
                  <a:ea typeface="宋体" panose="02010600030101010101" pitchFamily="2" charset="-122"/>
                </a:rPr>
                <a:t>二</a:t>
              </a:r>
              <a:endParaRPr lang="en-US" altLang="zh-CN" sz="2400" dirty="0">
                <a:solidFill>
                  <a:schemeClr val="bg1"/>
                </a:solidFill>
                <a:latin typeface="Arial" panose="020B0604020202020204" pitchFamily="34" charset="0"/>
                <a:ea typeface="宋体" panose="02010600030101010101" pitchFamily="2" charset="-122"/>
              </a:endParaRPr>
            </a:p>
          </p:txBody>
        </p:sp>
      </p:grpSp>
      <p:grpSp>
        <p:nvGrpSpPr>
          <p:cNvPr id="4" name="Group 13"/>
          <p:cNvGrpSpPr/>
          <p:nvPr/>
        </p:nvGrpSpPr>
        <p:grpSpPr>
          <a:xfrm>
            <a:off x="2057400" y="3291205"/>
            <a:ext cx="4724400" cy="820420"/>
            <a:chOff x="0" y="0"/>
            <a:chExt cx="2976" cy="432"/>
          </a:xfrm>
        </p:grpSpPr>
        <p:sp>
          <p:nvSpPr>
            <p:cNvPr id="2" name="AutoShape 14"/>
            <p:cNvSpPr>
              <a:spLocks noChangeArrowheads="1"/>
            </p:cNvSpPr>
            <p:nvPr/>
          </p:nvSpPr>
          <p:spPr bwMode="auto">
            <a:xfrm>
              <a:off x="240" y="75"/>
              <a:ext cx="2736" cy="288"/>
            </a:xfrm>
            <a:prstGeom prst="roundRect">
              <a:avLst>
                <a:gd name="adj" fmla="val 16667"/>
              </a:avLst>
            </a:prstGeom>
            <a:gradFill rotWithShape="1">
              <a:gsLst>
                <a:gs pos="0">
                  <a:schemeClr val="tx2">
                    <a:gamma/>
                    <a:tint val="21176"/>
                    <a:invGamma/>
                  </a:schemeClr>
                </a:gs>
                <a:gs pos="100000">
                  <a:schemeClr val="tx2"/>
                </a:gs>
              </a:gsLst>
              <a:lin ang="0" scaled="1"/>
            </a:gradFill>
            <a:ln w="12700" cmpd="sng">
              <a:solidFill>
                <a:schemeClr val="bg1"/>
              </a:solidFill>
              <a:round/>
            </a:ln>
            <a:effectLst>
              <a:outerShdw dist="99190" dir="238833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AutoShape 15"/>
            <p:cNvSpPr>
              <a:spLocks noChangeArrowheads="1"/>
            </p:cNvSpPr>
            <p:nvPr/>
          </p:nvSpPr>
          <p:spPr bwMode="auto">
            <a:xfrm>
              <a:off x="0" y="0"/>
              <a:ext cx="432" cy="432"/>
            </a:xfrm>
            <a:prstGeom prst="diamond">
              <a:avLst/>
            </a:prstGeom>
            <a:solidFill>
              <a:schemeClr val="hlink"/>
            </a:solidFill>
            <a:ln w="25400" cmpd="sng">
              <a:solidFill>
                <a:schemeClr val="bg1"/>
              </a:solidFill>
              <a:miter lim="800000"/>
            </a:ln>
            <a:effectLst>
              <a:outerShdw dist="63500" dir="221219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72041" name="Text Box 16"/>
            <p:cNvSpPr txBox="1"/>
            <p:nvPr/>
          </p:nvSpPr>
          <p:spPr>
            <a:xfrm>
              <a:off x="384" y="110"/>
              <a:ext cx="2160" cy="242"/>
            </a:xfrm>
            <a:prstGeom prst="rect">
              <a:avLst/>
            </a:prstGeom>
            <a:noFill/>
            <a:ln w="9525">
              <a:noFill/>
            </a:ln>
          </p:spPr>
          <p:txBody>
            <a:bodyPr anchor="t">
              <a:spAutoFit/>
            </a:bodyPr>
            <a:lstStyle/>
            <a:p>
              <a:pPr lvl="0" indent="0" eaLnBrk="0" hangingPunct="0"/>
              <a:r>
                <a:rPr lang="zh-CN" altLang="en-US" sz="2400" b="1" dirty="0">
                  <a:latin typeface="宋体" panose="02010600030101010101" pitchFamily="2" charset="-122"/>
                  <a:ea typeface="宋体" panose="02010600030101010101" pitchFamily="2" charset="-122"/>
                </a:rPr>
                <a:t>   明细分类账的登记</a:t>
              </a:r>
              <a:endParaRPr lang="zh-CN" altLang="en-US" sz="2400" b="1" dirty="0">
                <a:latin typeface="宋体" panose="02010600030101010101" pitchFamily="2" charset="-122"/>
                <a:ea typeface="宋体" panose="02010600030101010101" pitchFamily="2" charset="-122"/>
              </a:endParaRPr>
            </a:p>
          </p:txBody>
        </p:sp>
        <p:sp>
          <p:nvSpPr>
            <p:cNvPr id="172042" name="Text Box 17"/>
            <p:cNvSpPr txBox="1"/>
            <p:nvPr/>
          </p:nvSpPr>
          <p:spPr>
            <a:xfrm>
              <a:off x="54" y="62"/>
              <a:ext cx="308" cy="242"/>
            </a:xfrm>
            <a:prstGeom prst="rect">
              <a:avLst/>
            </a:prstGeom>
            <a:noFill/>
            <a:ln w="9525">
              <a:noFill/>
            </a:ln>
          </p:spPr>
          <p:txBody>
            <a:bodyPr wrap="square" anchor="t">
              <a:spAutoFit/>
            </a:bodyPr>
            <a:lstStyle/>
            <a:p>
              <a:pPr lvl="0" indent="0" algn="ctr" eaLnBrk="0" hangingPunct="0"/>
              <a:r>
                <a:rPr lang="zh-CN" altLang="en-US" sz="2400" dirty="0">
                  <a:solidFill>
                    <a:schemeClr val="bg1"/>
                  </a:solidFill>
                  <a:latin typeface="Arial" panose="020B0604020202020204" pitchFamily="34" charset="0"/>
                  <a:ea typeface="宋体" panose="02010600030101010101" pitchFamily="2" charset="-122"/>
                </a:rPr>
                <a:t>三</a:t>
              </a:r>
              <a:endParaRPr lang="zh-CN" altLang="en-US" sz="2400" dirty="0">
                <a:solidFill>
                  <a:schemeClr val="bg1"/>
                </a:solidFill>
                <a:latin typeface="Arial" panose="020B0604020202020204" pitchFamily="34" charset="0"/>
                <a:ea typeface="宋体" panose="02010600030101010101" pitchFamily="2" charset="-122"/>
              </a:endParaRPr>
            </a:p>
          </p:txBody>
        </p:sp>
      </p:grpSp>
      <p:sp>
        <p:nvSpPr>
          <p:cNvPr id="172043" name="Rectangle 18"/>
          <p:cNvSpPr>
            <a:spLocks noGrp="1"/>
          </p:cNvSpPr>
          <p:nvPr>
            <p:ph type="title"/>
          </p:nvPr>
        </p:nvSpPr>
        <p:spPr/>
        <p:txBody>
          <a:bodyPr wrap="square" lIns="91440" tIns="45720" rIns="91440" bIns="45720" anchor="ct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第五章 模拟企业会计账簿的登记</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grpSp>
        <p:nvGrpSpPr>
          <p:cNvPr id="6" name="Group 13"/>
          <p:cNvGrpSpPr/>
          <p:nvPr/>
        </p:nvGrpSpPr>
        <p:grpSpPr>
          <a:xfrm>
            <a:off x="2057400" y="1691005"/>
            <a:ext cx="4724400" cy="820420"/>
            <a:chOff x="0" y="0"/>
            <a:chExt cx="2976" cy="432"/>
          </a:xfrm>
        </p:grpSpPr>
        <p:sp>
          <p:nvSpPr>
            <p:cNvPr id="5134" name="AutoShape 14"/>
            <p:cNvSpPr>
              <a:spLocks noChangeArrowheads="1"/>
            </p:cNvSpPr>
            <p:nvPr/>
          </p:nvSpPr>
          <p:spPr bwMode="auto">
            <a:xfrm>
              <a:off x="240" y="75"/>
              <a:ext cx="2736" cy="288"/>
            </a:xfrm>
            <a:prstGeom prst="roundRect">
              <a:avLst>
                <a:gd name="adj" fmla="val 16667"/>
              </a:avLst>
            </a:prstGeom>
            <a:gradFill rotWithShape="1">
              <a:gsLst>
                <a:gs pos="0">
                  <a:schemeClr val="tx2">
                    <a:gamma/>
                    <a:tint val="21176"/>
                    <a:invGamma/>
                  </a:schemeClr>
                </a:gs>
                <a:gs pos="100000">
                  <a:schemeClr val="tx2"/>
                </a:gs>
              </a:gsLst>
              <a:lin ang="0" scaled="1"/>
            </a:gradFill>
            <a:ln w="12700" cmpd="sng">
              <a:solidFill>
                <a:schemeClr val="bg1"/>
              </a:solidFill>
              <a:round/>
            </a:ln>
            <a:effectLst>
              <a:outerShdw dist="99190" dir="238833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135" name="AutoShape 15"/>
            <p:cNvSpPr>
              <a:spLocks noChangeArrowheads="1"/>
            </p:cNvSpPr>
            <p:nvPr/>
          </p:nvSpPr>
          <p:spPr bwMode="auto">
            <a:xfrm>
              <a:off x="0" y="0"/>
              <a:ext cx="432" cy="432"/>
            </a:xfrm>
            <a:prstGeom prst="diamond">
              <a:avLst/>
            </a:prstGeom>
            <a:solidFill>
              <a:schemeClr val="hlink"/>
            </a:solidFill>
            <a:ln w="25400" cmpd="sng">
              <a:solidFill>
                <a:schemeClr val="bg1"/>
              </a:solidFill>
              <a:miter lim="800000"/>
            </a:ln>
            <a:effectLst>
              <a:outerShdw dist="63500" dir="221219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72052" name="Text Box 16"/>
            <p:cNvSpPr txBox="1"/>
            <p:nvPr/>
          </p:nvSpPr>
          <p:spPr>
            <a:xfrm>
              <a:off x="384" y="110"/>
              <a:ext cx="2160" cy="242"/>
            </a:xfrm>
            <a:prstGeom prst="rect">
              <a:avLst/>
            </a:prstGeom>
            <a:noFill/>
            <a:ln w="9525">
              <a:noFill/>
            </a:ln>
          </p:spPr>
          <p:txBody>
            <a:bodyPr anchor="t">
              <a:spAutoFit/>
            </a:bodyPr>
            <a:lstStyle/>
            <a:p>
              <a:pPr lvl="0" indent="0" eaLnBrk="0" hangingPunct="0"/>
              <a:r>
                <a:rPr lang="en-US" altLang="zh-CN" sz="2400" b="1" dirty="0">
                  <a:latin typeface="宋体" panose="02010600030101010101" pitchFamily="2" charset="-122"/>
                  <a:ea typeface="宋体" panose="02010600030101010101" pitchFamily="2" charset="-122"/>
                </a:rPr>
                <a:t>   </a:t>
              </a:r>
              <a:r>
                <a:rPr lang="zh-CN" altLang="en-US" sz="2400" b="1" dirty="0">
                  <a:latin typeface="宋体" panose="02010600030101010101" pitchFamily="2" charset="-122"/>
                  <a:ea typeface="宋体" panose="02010600030101010101" pitchFamily="2" charset="-122"/>
                </a:rPr>
                <a:t>登记账簿的规则</a:t>
              </a:r>
              <a:endParaRPr lang="zh-CN" altLang="en-US" sz="2400" b="1" dirty="0">
                <a:latin typeface="宋体" panose="02010600030101010101" pitchFamily="2" charset="-122"/>
                <a:ea typeface="宋体" panose="02010600030101010101" pitchFamily="2" charset="-122"/>
              </a:endParaRPr>
            </a:p>
          </p:txBody>
        </p:sp>
        <p:sp>
          <p:nvSpPr>
            <p:cNvPr id="172053" name="Text Box 17"/>
            <p:cNvSpPr txBox="1"/>
            <p:nvPr/>
          </p:nvSpPr>
          <p:spPr>
            <a:xfrm>
              <a:off x="55" y="62"/>
              <a:ext cx="308" cy="242"/>
            </a:xfrm>
            <a:prstGeom prst="rect">
              <a:avLst/>
            </a:prstGeom>
            <a:noFill/>
            <a:ln w="9525">
              <a:noFill/>
            </a:ln>
          </p:spPr>
          <p:txBody>
            <a:bodyPr wrap="square" anchor="t">
              <a:spAutoFit/>
            </a:bodyPr>
            <a:lstStyle/>
            <a:p>
              <a:pPr lvl="0" indent="0" algn="ctr" eaLnBrk="0" hangingPunct="0"/>
              <a:r>
                <a:rPr lang="zh-CN" altLang="en-US" sz="2400" dirty="0">
                  <a:solidFill>
                    <a:schemeClr val="bg1"/>
                  </a:solidFill>
                  <a:latin typeface="Arial" panose="020B0604020202020204" pitchFamily="34" charset="0"/>
                  <a:ea typeface="宋体" panose="02010600030101010101" pitchFamily="2" charset="-122"/>
                </a:rPr>
                <a:t>一</a:t>
              </a:r>
              <a:endParaRPr lang="zh-CN" altLang="en-US" sz="2400" dirty="0">
                <a:solidFill>
                  <a:schemeClr val="bg1"/>
                </a:solidFill>
                <a:latin typeface="Arial" panose="020B0604020202020204" pitchFamily="34" charset="0"/>
                <a:ea typeface="宋体" panose="02010600030101010101" pitchFamily="2" charset="-122"/>
              </a:endParaRPr>
            </a:p>
          </p:txBody>
        </p:sp>
      </p:grpSp>
      <p:sp>
        <p:nvSpPr>
          <p:cNvPr id="28" name="AutoShape 4"/>
          <p:cNvSpPr>
            <a:spLocks noChangeArrowheads="1"/>
          </p:cNvSpPr>
          <p:nvPr/>
        </p:nvSpPr>
        <p:spPr bwMode="auto">
          <a:xfrm>
            <a:off x="2514600" y="4331335"/>
            <a:ext cx="4343400" cy="546735"/>
          </a:xfrm>
          <a:prstGeom prst="roundRect">
            <a:avLst>
              <a:gd name="adj" fmla="val 16667"/>
            </a:avLst>
          </a:prstGeom>
          <a:gradFill rotWithShape="1">
            <a:gsLst>
              <a:gs pos="0">
                <a:schemeClr val="accent2">
                  <a:gamma/>
                  <a:tint val="21176"/>
                  <a:invGamma/>
                </a:schemeClr>
              </a:gs>
              <a:gs pos="100000">
                <a:schemeClr val="accent2"/>
              </a:gs>
            </a:gsLst>
            <a:lin ang="0" scaled="1"/>
          </a:gradFill>
          <a:ln w="12700" cmpd="sng">
            <a:solidFill>
              <a:schemeClr val="bg1"/>
            </a:solidFill>
            <a:round/>
          </a:ln>
          <a:effectLst>
            <a:outerShdw dist="99190" dir="238833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72055" name="Text Box 6"/>
          <p:cNvSpPr txBox="1"/>
          <p:nvPr/>
        </p:nvSpPr>
        <p:spPr>
          <a:xfrm>
            <a:off x="2819400" y="4331335"/>
            <a:ext cx="3429000" cy="546735"/>
          </a:xfrm>
          <a:prstGeom prst="rect">
            <a:avLst/>
          </a:prstGeom>
          <a:noFill/>
          <a:ln w="9525">
            <a:noFill/>
          </a:ln>
        </p:spPr>
        <p:txBody>
          <a:bodyPr anchor="t">
            <a:noAutofit/>
          </a:bodyPr>
          <a:lstStyle/>
          <a:p>
            <a:pPr lvl="0" indent="0" eaLnBrk="0" hangingPunct="0"/>
            <a:r>
              <a:rPr lang="zh-CN" altLang="en-US" sz="2400" b="1" dirty="0">
                <a:latin typeface="宋体" panose="02010600030101010101" pitchFamily="2" charset="-122"/>
                <a:ea typeface="宋体" panose="02010600030101010101" pitchFamily="2" charset="-122"/>
              </a:rPr>
              <a:t>   总分类账的登记</a:t>
            </a:r>
            <a:endParaRPr lang="zh-CN" altLang="en-US" sz="2400" b="1" dirty="0">
              <a:latin typeface="宋体" panose="02010600030101010101" pitchFamily="2" charset="-122"/>
              <a:ea typeface="宋体" panose="02010600030101010101" pitchFamily="2" charset="-122"/>
            </a:endParaRPr>
          </a:p>
        </p:txBody>
      </p:sp>
      <p:sp>
        <p:nvSpPr>
          <p:cNvPr id="31" name="AutoShape 5"/>
          <p:cNvSpPr>
            <a:spLocks noChangeArrowheads="1"/>
          </p:cNvSpPr>
          <p:nvPr/>
        </p:nvSpPr>
        <p:spPr bwMode="auto">
          <a:xfrm>
            <a:off x="2057400" y="4210050"/>
            <a:ext cx="685800" cy="820420"/>
          </a:xfrm>
          <a:prstGeom prst="diamond">
            <a:avLst/>
          </a:prstGeom>
          <a:solidFill>
            <a:schemeClr val="accent2"/>
          </a:solidFill>
          <a:ln w="25400" cmpd="sng">
            <a:solidFill>
              <a:schemeClr val="bg1"/>
            </a:solidFill>
            <a:miter lim="800000"/>
          </a:ln>
          <a:effectLst>
            <a:outerShdw dist="63500" dir="221219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72063" name="Text Box 7"/>
          <p:cNvSpPr txBox="1"/>
          <p:nvPr/>
        </p:nvSpPr>
        <p:spPr>
          <a:xfrm>
            <a:off x="2136140" y="4406900"/>
            <a:ext cx="487680" cy="550545"/>
          </a:xfrm>
          <a:prstGeom prst="rect">
            <a:avLst/>
          </a:prstGeom>
          <a:noFill/>
          <a:ln w="9525">
            <a:noFill/>
          </a:ln>
        </p:spPr>
        <p:txBody>
          <a:bodyPr wrap="none" anchor="t">
            <a:noAutofit/>
          </a:bodyPr>
          <a:lstStyle/>
          <a:p>
            <a:pPr lvl="0" indent="0" algn="ctr" eaLnBrk="0" hangingPunct="0"/>
            <a:r>
              <a:rPr lang="zh-CN" altLang="en-US" sz="2400" dirty="0">
                <a:solidFill>
                  <a:schemeClr val="bg1"/>
                </a:solidFill>
                <a:latin typeface="Arial" panose="020B0604020202020204" pitchFamily="34" charset="0"/>
                <a:ea typeface="宋体" panose="02010600030101010101" pitchFamily="2" charset="-122"/>
              </a:rPr>
              <a:t>四</a:t>
            </a:r>
            <a:endParaRPr lang="zh-CN" altLang="en-US" sz="2400" dirty="0">
              <a:solidFill>
                <a:schemeClr val="bg1"/>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2313" name="Text Box 9"/>
          <p:cNvSpPr txBox="1"/>
          <p:nvPr/>
        </p:nvSpPr>
        <p:spPr>
          <a:xfrm>
            <a:off x="1219200" y="2895600"/>
            <a:ext cx="1635125" cy="396875"/>
          </a:xfrm>
          <a:prstGeom prst="rect">
            <a:avLst/>
          </a:prstGeom>
          <a:noFill/>
          <a:ln w="9525">
            <a:noFill/>
          </a:ln>
        </p:spPr>
        <p:txBody>
          <a:bodyPr anchor="t">
            <a:spAutoFit/>
          </a:bodyPr>
          <a:lstStyle/>
          <a:p>
            <a:pPr lvl="0" indent="0"/>
            <a:r>
              <a:rPr lang="zh-CN" altLang="en-US" sz="2000" dirty="0">
                <a:solidFill>
                  <a:srgbClr val="0000CC"/>
                </a:solidFill>
                <a:latin typeface="Times New Roman" panose="02020603050405020304" pitchFamily="18" charset="0"/>
                <a:ea typeface="黑体" panose="02010609060101010101" pitchFamily="49" charset="-122"/>
              </a:rPr>
              <a:t>原始凭证</a:t>
            </a:r>
            <a:endParaRPr lang="zh-CN" altLang="en-US" sz="2000" dirty="0">
              <a:solidFill>
                <a:srgbClr val="0000CC"/>
              </a:solidFill>
              <a:latin typeface="Times New Roman" panose="02020603050405020304" pitchFamily="18" charset="0"/>
              <a:ea typeface="黑体" panose="02010609060101010101" pitchFamily="49" charset="-122"/>
            </a:endParaRPr>
          </a:p>
        </p:txBody>
      </p:sp>
      <p:sp>
        <p:nvSpPr>
          <p:cNvPr id="482314" name="AutoShape 10"/>
          <p:cNvSpPr/>
          <p:nvPr/>
        </p:nvSpPr>
        <p:spPr>
          <a:xfrm>
            <a:off x="3352800" y="2286000"/>
            <a:ext cx="766763" cy="152400"/>
          </a:xfrm>
          <a:prstGeom prst="rightArrow">
            <a:avLst>
              <a:gd name="adj1" fmla="val 50000"/>
              <a:gd name="adj2" fmla="val 125362"/>
            </a:avLst>
          </a:prstGeom>
          <a:solidFill>
            <a:srgbClr val="FF6600"/>
          </a:solidFill>
          <a:ln w="9525" cap="flat" cmpd="sng">
            <a:solidFill>
              <a:srgbClr val="0000FF"/>
            </a:solidFill>
            <a:prstDash val="solid"/>
            <a:miter/>
            <a:headEnd type="none" w="med" len="med"/>
            <a:tailEnd type="none" w="med" len="med"/>
          </a:ln>
        </p:spPr>
        <p:txBody>
          <a:bodyPr wrap="none" anchor="ctr"/>
          <a:lstStyle/>
          <a:p>
            <a:pPr lvl="0" indent="0"/>
            <a:endParaRPr lang="zh-CN" altLang="en-US" dirty="0">
              <a:latin typeface="Arial" panose="020B0604020202020204" pitchFamily="34" charset="0"/>
              <a:ea typeface="宋体" panose="02010600030101010101" pitchFamily="2" charset="-122"/>
            </a:endParaRPr>
          </a:p>
        </p:txBody>
      </p:sp>
      <p:sp>
        <p:nvSpPr>
          <p:cNvPr id="482315" name="Text Box 11"/>
          <p:cNvSpPr txBox="1"/>
          <p:nvPr/>
        </p:nvSpPr>
        <p:spPr>
          <a:xfrm>
            <a:off x="5181600" y="2895600"/>
            <a:ext cx="1635125" cy="396875"/>
          </a:xfrm>
          <a:prstGeom prst="rect">
            <a:avLst/>
          </a:prstGeom>
          <a:noFill/>
          <a:ln w="9525">
            <a:noFill/>
          </a:ln>
        </p:spPr>
        <p:txBody>
          <a:bodyPr anchor="t">
            <a:spAutoFit/>
          </a:bodyPr>
          <a:lstStyle/>
          <a:p>
            <a:pPr lvl="0" indent="0"/>
            <a:r>
              <a:rPr lang="zh-CN" altLang="en-US" sz="2000" dirty="0">
                <a:solidFill>
                  <a:srgbClr val="0000CC"/>
                </a:solidFill>
                <a:latin typeface="Times New Roman" panose="02020603050405020304" pitchFamily="18" charset="0"/>
                <a:ea typeface="黑体" panose="02010609060101010101" pitchFamily="49" charset="-122"/>
              </a:rPr>
              <a:t>记账凭证</a:t>
            </a:r>
            <a:endParaRPr lang="zh-CN" altLang="en-US" sz="2000" dirty="0">
              <a:solidFill>
                <a:srgbClr val="0000CC"/>
              </a:solidFill>
              <a:latin typeface="Times New Roman" panose="02020603050405020304" pitchFamily="18" charset="0"/>
              <a:ea typeface="黑体" panose="02010609060101010101" pitchFamily="49" charset="-122"/>
            </a:endParaRPr>
          </a:p>
        </p:txBody>
      </p:sp>
      <p:sp>
        <p:nvSpPr>
          <p:cNvPr id="482316" name="AutoShape 12"/>
          <p:cNvSpPr/>
          <p:nvPr/>
        </p:nvSpPr>
        <p:spPr>
          <a:xfrm>
            <a:off x="1752600" y="3352800"/>
            <a:ext cx="76200" cy="468313"/>
          </a:xfrm>
          <a:prstGeom prst="downArrow">
            <a:avLst>
              <a:gd name="adj1" fmla="val 50000"/>
              <a:gd name="adj2" fmla="val 153133"/>
            </a:avLst>
          </a:prstGeom>
          <a:solidFill>
            <a:srgbClr val="FF6600"/>
          </a:solidFill>
          <a:ln w="9525" cap="flat" cmpd="sng">
            <a:solidFill>
              <a:srgbClr val="0000FF"/>
            </a:solidFill>
            <a:prstDash val="solid"/>
            <a:miter/>
            <a:headEnd type="none" w="med" len="med"/>
            <a:tailEnd type="none" w="med" len="med"/>
          </a:ln>
        </p:spPr>
        <p:txBody>
          <a:bodyPr wrap="none" anchor="ctr"/>
          <a:lstStyle/>
          <a:p>
            <a:pPr lvl="0" indent="0"/>
            <a:endParaRPr lang="zh-CN" altLang="en-US" dirty="0">
              <a:latin typeface="Arial" panose="020B0604020202020204" pitchFamily="34" charset="0"/>
              <a:ea typeface="宋体" panose="02010600030101010101" pitchFamily="2" charset="-122"/>
            </a:endParaRPr>
          </a:p>
        </p:txBody>
      </p:sp>
      <p:sp>
        <p:nvSpPr>
          <p:cNvPr id="482317" name="Line 13"/>
          <p:cNvSpPr/>
          <p:nvPr/>
        </p:nvSpPr>
        <p:spPr>
          <a:xfrm>
            <a:off x="1828800" y="3341688"/>
            <a:ext cx="3200400" cy="0"/>
          </a:xfrm>
          <a:prstGeom prst="line">
            <a:avLst/>
          </a:prstGeom>
          <a:ln w="38100" cap="flat" cmpd="dbl">
            <a:solidFill>
              <a:srgbClr val="0000FF"/>
            </a:solidFill>
            <a:prstDash val="solid"/>
            <a:round/>
            <a:headEnd type="none" w="med" len="med"/>
            <a:tailEnd type="none" w="med" len="med"/>
          </a:ln>
        </p:spPr>
      </p:sp>
      <p:sp>
        <p:nvSpPr>
          <p:cNvPr id="482319" name="Line 15"/>
          <p:cNvSpPr/>
          <p:nvPr/>
        </p:nvSpPr>
        <p:spPr>
          <a:xfrm>
            <a:off x="5029200" y="3341688"/>
            <a:ext cx="3200400" cy="0"/>
          </a:xfrm>
          <a:prstGeom prst="line">
            <a:avLst/>
          </a:prstGeom>
          <a:ln w="38100" cap="flat" cmpd="dbl">
            <a:solidFill>
              <a:srgbClr val="0000FF"/>
            </a:solidFill>
            <a:prstDash val="solid"/>
            <a:round/>
            <a:headEnd type="none" w="med" len="med"/>
            <a:tailEnd type="none" w="med" len="med"/>
          </a:ln>
        </p:spPr>
      </p:sp>
      <p:sp>
        <p:nvSpPr>
          <p:cNvPr id="482320" name="AutoShape 16"/>
          <p:cNvSpPr/>
          <p:nvPr/>
        </p:nvSpPr>
        <p:spPr>
          <a:xfrm>
            <a:off x="4953000" y="3352800"/>
            <a:ext cx="76200" cy="468313"/>
          </a:xfrm>
          <a:prstGeom prst="downArrow">
            <a:avLst>
              <a:gd name="adj1" fmla="val 50000"/>
              <a:gd name="adj2" fmla="val 153133"/>
            </a:avLst>
          </a:prstGeom>
          <a:solidFill>
            <a:srgbClr val="FF6600"/>
          </a:solidFill>
          <a:ln w="9525" cap="flat" cmpd="sng">
            <a:solidFill>
              <a:srgbClr val="0000FF"/>
            </a:solidFill>
            <a:prstDash val="solid"/>
            <a:miter/>
            <a:headEnd type="none" w="med" len="med"/>
            <a:tailEnd type="none" w="med" len="med"/>
          </a:ln>
        </p:spPr>
        <p:txBody>
          <a:bodyPr wrap="none" anchor="ctr"/>
          <a:lstStyle/>
          <a:p>
            <a:pPr lvl="0" indent="0"/>
            <a:endParaRPr lang="zh-CN" altLang="en-US" dirty="0">
              <a:latin typeface="Arial" panose="020B0604020202020204" pitchFamily="34" charset="0"/>
              <a:ea typeface="宋体" panose="02010600030101010101" pitchFamily="2" charset="-122"/>
            </a:endParaRPr>
          </a:p>
        </p:txBody>
      </p:sp>
      <p:sp>
        <p:nvSpPr>
          <p:cNvPr id="482322" name="Text Box 18"/>
          <p:cNvSpPr txBox="1"/>
          <p:nvPr/>
        </p:nvSpPr>
        <p:spPr>
          <a:xfrm>
            <a:off x="457200" y="5715000"/>
            <a:ext cx="2063750" cy="396875"/>
          </a:xfrm>
          <a:prstGeom prst="rect">
            <a:avLst/>
          </a:prstGeom>
          <a:noFill/>
          <a:ln w="9525">
            <a:noFill/>
          </a:ln>
        </p:spPr>
        <p:txBody>
          <a:bodyPr anchor="t">
            <a:spAutoFit/>
          </a:bodyPr>
          <a:lstStyle/>
          <a:p>
            <a:pPr lvl="0" indent="0"/>
            <a:r>
              <a:rPr lang="zh-CN" altLang="en-US" sz="2000" dirty="0">
                <a:solidFill>
                  <a:srgbClr val="0000CC"/>
                </a:solidFill>
                <a:latin typeface="Times New Roman" panose="02020603050405020304" pitchFamily="18" charset="0"/>
                <a:ea typeface="黑体" panose="02010609060101010101" pitchFamily="49" charset="-122"/>
              </a:rPr>
              <a:t>银行存款日记账</a:t>
            </a:r>
            <a:endParaRPr lang="zh-CN" altLang="en-US" sz="2000" dirty="0">
              <a:solidFill>
                <a:srgbClr val="0000CC"/>
              </a:solidFill>
              <a:latin typeface="Times New Roman" panose="02020603050405020304" pitchFamily="18" charset="0"/>
              <a:ea typeface="黑体" panose="02010609060101010101" pitchFamily="49" charset="-122"/>
            </a:endParaRPr>
          </a:p>
        </p:txBody>
      </p:sp>
      <p:sp>
        <p:nvSpPr>
          <p:cNvPr id="482323" name="Text Box 19"/>
          <p:cNvSpPr txBox="1"/>
          <p:nvPr/>
        </p:nvSpPr>
        <p:spPr>
          <a:xfrm>
            <a:off x="3429000" y="5867400"/>
            <a:ext cx="2549525" cy="396875"/>
          </a:xfrm>
          <a:prstGeom prst="rect">
            <a:avLst/>
          </a:prstGeom>
          <a:noFill/>
          <a:ln w="9525">
            <a:noFill/>
          </a:ln>
        </p:spPr>
        <p:txBody>
          <a:bodyPr anchor="t">
            <a:spAutoFit/>
          </a:bodyPr>
          <a:lstStyle/>
          <a:p>
            <a:pPr lvl="0" indent="0"/>
            <a:r>
              <a:rPr lang="zh-CN" altLang="en-US" sz="2000" dirty="0">
                <a:solidFill>
                  <a:srgbClr val="0000CC"/>
                </a:solidFill>
                <a:latin typeface="Times New Roman" panose="02020603050405020304" pitchFamily="18" charset="0"/>
                <a:ea typeface="黑体" panose="02010609060101010101" pitchFamily="49" charset="-122"/>
              </a:rPr>
              <a:t>实收资本明细账</a:t>
            </a:r>
            <a:endParaRPr lang="zh-CN" altLang="en-US" sz="2000" dirty="0">
              <a:solidFill>
                <a:srgbClr val="0000CC"/>
              </a:solidFill>
              <a:latin typeface="Times New Roman" panose="02020603050405020304" pitchFamily="18" charset="0"/>
              <a:ea typeface="黑体" panose="02010609060101010101" pitchFamily="49" charset="-122"/>
            </a:endParaRPr>
          </a:p>
        </p:txBody>
      </p:sp>
      <p:pic>
        <p:nvPicPr>
          <p:cNvPr id="174091" name="Picture 21" descr="0](4_7[PB0FU]2IG655([O8"/>
          <p:cNvPicPr>
            <a:picLocks noChangeAspect="1"/>
          </p:cNvPicPr>
          <p:nvPr/>
        </p:nvPicPr>
        <p:blipFill>
          <a:blip r:embed="rId1"/>
          <a:stretch>
            <a:fillRect/>
          </a:stretch>
        </p:blipFill>
        <p:spPr>
          <a:xfrm>
            <a:off x="4267200" y="1676400"/>
            <a:ext cx="3429000" cy="1219200"/>
          </a:xfrm>
          <a:prstGeom prst="rect">
            <a:avLst/>
          </a:prstGeom>
          <a:noFill/>
          <a:ln w="9525">
            <a:noFill/>
          </a:ln>
        </p:spPr>
      </p:pic>
      <p:pic>
        <p:nvPicPr>
          <p:cNvPr id="174092" name="Picture 22" descr="Z0QC0}QQ5~H%9L_3YLXI[1E"/>
          <p:cNvPicPr>
            <a:picLocks noChangeAspect="1"/>
          </p:cNvPicPr>
          <p:nvPr/>
        </p:nvPicPr>
        <p:blipFill>
          <a:blip r:embed="rId2"/>
          <a:stretch>
            <a:fillRect/>
          </a:stretch>
        </p:blipFill>
        <p:spPr>
          <a:xfrm>
            <a:off x="152400" y="3810000"/>
            <a:ext cx="2667000" cy="1976438"/>
          </a:xfrm>
          <a:prstGeom prst="rect">
            <a:avLst/>
          </a:prstGeom>
          <a:noFill/>
          <a:ln w="9525">
            <a:noFill/>
          </a:ln>
        </p:spPr>
      </p:pic>
      <p:pic>
        <p:nvPicPr>
          <p:cNvPr id="174093" name="Picture 23" descr="ZD3EF(3R2$$6EPL4MD1$~ZA"/>
          <p:cNvPicPr>
            <a:picLocks noChangeAspect="1"/>
          </p:cNvPicPr>
          <p:nvPr/>
        </p:nvPicPr>
        <p:blipFill>
          <a:blip r:embed="rId3"/>
          <a:stretch>
            <a:fillRect/>
          </a:stretch>
        </p:blipFill>
        <p:spPr>
          <a:xfrm>
            <a:off x="3276600" y="3962400"/>
            <a:ext cx="2667000" cy="1752600"/>
          </a:xfrm>
          <a:prstGeom prst="rect">
            <a:avLst/>
          </a:prstGeom>
          <a:noFill/>
          <a:ln w="9525">
            <a:noFill/>
          </a:ln>
        </p:spPr>
      </p:pic>
      <p:sp>
        <p:nvSpPr>
          <p:cNvPr id="2" name="AutoShape 16"/>
          <p:cNvSpPr/>
          <p:nvPr/>
        </p:nvSpPr>
        <p:spPr>
          <a:xfrm>
            <a:off x="8153400" y="3352800"/>
            <a:ext cx="76200" cy="468313"/>
          </a:xfrm>
          <a:prstGeom prst="downArrow">
            <a:avLst>
              <a:gd name="adj1" fmla="val 50000"/>
              <a:gd name="adj2" fmla="val 153133"/>
            </a:avLst>
          </a:prstGeom>
          <a:solidFill>
            <a:srgbClr val="FF6600"/>
          </a:solidFill>
          <a:ln w="9525" cap="flat" cmpd="sng">
            <a:solidFill>
              <a:srgbClr val="0000FF"/>
            </a:solidFill>
            <a:prstDash val="solid"/>
            <a:miter/>
            <a:headEnd type="none" w="med" len="med"/>
            <a:tailEnd type="none" w="med" len="med"/>
          </a:ln>
        </p:spPr>
        <p:txBody>
          <a:bodyPr wrap="none" anchor="ctr"/>
          <a:lstStyle/>
          <a:p>
            <a:pPr lvl="0" indent="0"/>
            <a:endParaRPr lang="zh-CN" altLang="en-US" dirty="0">
              <a:latin typeface="Arial" panose="020B0604020202020204" pitchFamily="34" charset="0"/>
              <a:ea typeface="宋体" panose="02010600030101010101" pitchFamily="2" charset="-122"/>
            </a:endParaRPr>
          </a:p>
        </p:txBody>
      </p:sp>
      <p:pic>
        <p:nvPicPr>
          <p:cNvPr id="174095" name="Picture 25" descr="O0$3AY0__68}NG91D_C~UVW"/>
          <p:cNvPicPr>
            <a:picLocks noChangeAspect="1"/>
          </p:cNvPicPr>
          <p:nvPr/>
        </p:nvPicPr>
        <p:blipFill>
          <a:blip r:embed="rId4"/>
          <a:stretch>
            <a:fillRect/>
          </a:stretch>
        </p:blipFill>
        <p:spPr>
          <a:xfrm>
            <a:off x="6324600" y="3810000"/>
            <a:ext cx="2819400" cy="1905000"/>
          </a:xfrm>
          <a:prstGeom prst="rect">
            <a:avLst/>
          </a:prstGeom>
          <a:noFill/>
          <a:ln w="9525">
            <a:noFill/>
          </a:ln>
        </p:spPr>
      </p:pic>
      <p:sp>
        <p:nvSpPr>
          <p:cNvPr id="57370" name="Text Box 19"/>
          <p:cNvSpPr txBox="1"/>
          <p:nvPr/>
        </p:nvSpPr>
        <p:spPr>
          <a:xfrm>
            <a:off x="5715000" y="5867400"/>
            <a:ext cx="3429000" cy="396875"/>
          </a:xfrm>
          <a:prstGeom prst="rect">
            <a:avLst/>
          </a:prstGeom>
          <a:noFill/>
          <a:ln w="9525">
            <a:noFill/>
          </a:ln>
        </p:spPr>
        <p:txBody>
          <a:bodyPr anchor="t">
            <a:spAutoFit/>
          </a:bodyPr>
          <a:lstStyle/>
          <a:p>
            <a:pPr lvl="0" indent="0"/>
            <a:r>
              <a:rPr lang="zh-CN" altLang="en-US" sz="2000" dirty="0">
                <a:solidFill>
                  <a:srgbClr val="0000CC"/>
                </a:solidFill>
                <a:latin typeface="Times New Roman" panose="02020603050405020304" pitchFamily="18" charset="0"/>
                <a:ea typeface="黑体" panose="02010609060101010101" pitchFamily="49" charset="-122"/>
              </a:rPr>
              <a:t>记账凭证记账并打勾、签字</a:t>
            </a:r>
            <a:endParaRPr lang="zh-CN" altLang="en-US" sz="2000" dirty="0">
              <a:solidFill>
                <a:srgbClr val="0000CC"/>
              </a:solidFill>
              <a:latin typeface="Times New Roman" panose="02020603050405020304" pitchFamily="18" charset="0"/>
              <a:ea typeface="黑体" panose="02010609060101010101" pitchFamily="49" charset="-122"/>
            </a:endParaRPr>
          </a:p>
        </p:txBody>
      </p:sp>
      <p:pic>
        <p:nvPicPr>
          <p:cNvPr id="174097" name="Picture 29" descr="C@[)6`3OUKP_~V825EGH5}Q"/>
          <p:cNvPicPr>
            <a:picLocks noChangeAspect="1"/>
          </p:cNvPicPr>
          <p:nvPr/>
        </p:nvPicPr>
        <p:blipFill>
          <a:blip r:embed="rId5"/>
          <a:stretch>
            <a:fillRect/>
          </a:stretch>
        </p:blipFill>
        <p:spPr>
          <a:xfrm>
            <a:off x="838200" y="2057400"/>
            <a:ext cx="2057400" cy="838200"/>
          </a:xfrm>
          <a:prstGeom prst="rect">
            <a:avLst/>
          </a:prstGeom>
          <a:noFill/>
          <a:ln w="9525">
            <a:noFill/>
          </a:ln>
        </p:spPr>
      </p:pic>
      <p:sp>
        <p:nvSpPr>
          <p:cNvPr id="204821" name="AutoShape 21"/>
          <p:cNvSpPr/>
          <p:nvPr/>
        </p:nvSpPr>
        <p:spPr>
          <a:xfrm>
            <a:off x="5943600" y="1447800"/>
            <a:ext cx="2014220" cy="879475"/>
          </a:xfrm>
          <a:prstGeom prst="wedgeRoundRectCallout">
            <a:avLst>
              <a:gd name="adj1" fmla="val -44606"/>
              <a:gd name="adj2" fmla="val 89778"/>
              <a:gd name="adj3" fmla="val 16667"/>
            </a:avLst>
          </a:prstGeom>
          <a:solidFill>
            <a:srgbClr val="FFFEA8"/>
          </a:solidFill>
          <a:ln w="9525" cap="flat" cmpd="sng">
            <a:solidFill>
              <a:schemeClr val="tx1"/>
            </a:solidFill>
            <a:prstDash val="solid"/>
            <a:miter/>
            <a:headEnd type="none" w="med" len="med"/>
            <a:tailEnd type="none" w="med" len="med"/>
          </a:ln>
        </p:spPr>
        <p:txBody>
          <a:bodyPr anchor="ctr"/>
          <a:lstStyle/>
          <a:p>
            <a:pPr lvl="0" indent="0"/>
            <a:r>
              <a:rPr lang="zh-CN" altLang="en-US" sz="1400" dirty="0">
                <a:latin typeface="宋体" panose="02010600030101010101" pitchFamily="2" charset="-122"/>
                <a:ea typeface="黑体" panose="02010609060101010101" pitchFamily="49" charset="-122"/>
              </a:rPr>
              <a:t>签字栏：会计主管、记账、出纳、复核、制单分别签字</a:t>
            </a:r>
            <a:endParaRPr lang="zh-CN" altLang="en-US" sz="1400" dirty="0">
              <a:latin typeface="宋体" panose="02010600030101010101" pitchFamily="2" charset="-122"/>
              <a:ea typeface="黑体" panose="02010609060101010101" pitchFamily="49" charset="-122"/>
            </a:endParaRPr>
          </a:p>
          <a:p>
            <a:pPr lvl="0" indent="0"/>
            <a:r>
              <a:rPr lang="zh-CN" altLang="en-US" sz="1400" dirty="0">
                <a:latin typeface="宋体" panose="02010600030101010101" pitchFamily="2" charset="-122"/>
                <a:ea typeface="黑体" panose="02010609060101010101" pitchFamily="49" charset="-122"/>
              </a:rPr>
              <a:t> </a:t>
            </a:r>
            <a:endParaRPr lang="zh-CN" altLang="en-US" sz="1400" dirty="0">
              <a:latin typeface="宋体" panose="02010600030101010101" pitchFamily="2" charset="-122"/>
              <a:ea typeface="黑体" panose="02010609060101010101" pitchFamily="49" charset="-122"/>
            </a:endParaRPr>
          </a:p>
        </p:txBody>
      </p:sp>
      <p:sp>
        <p:nvSpPr>
          <p:cNvPr id="3" name="AutoShape 21"/>
          <p:cNvSpPr/>
          <p:nvPr/>
        </p:nvSpPr>
        <p:spPr>
          <a:xfrm>
            <a:off x="7010400" y="4495800"/>
            <a:ext cx="2150745" cy="1203960"/>
          </a:xfrm>
          <a:prstGeom prst="wedgeRoundRectCallout">
            <a:avLst>
              <a:gd name="adj1" fmla="val -47602"/>
              <a:gd name="adj2" fmla="val -64583"/>
              <a:gd name="adj3" fmla="val 16667"/>
            </a:avLst>
          </a:prstGeom>
          <a:solidFill>
            <a:srgbClr val="FFFEA8"/>
          </a:solidFill>
          <a:ln w="9525" cap="flat" cmpd="sng">
            <a:solidFill>
              <a:schemeClr val="tx1"/>
            </a:solidFill>
            <a:prstDash val="solid"/>
            <a:miter/>
            <a:headEnd type="none" w="med" len="med"/>
            <a:tailEnd type="none" w="med" len="med"/>
          </a:ln>
        </p:spPr>
        <p:txBody>
          <a:bodyPr anchor="ctr"/>
          <a:lstStyle/>
          <a:p>
            <a:pPr lvl="0" indent="0"/>
            <a:r>
              <a:rPr lang="zh-CN" altLang="en-US" sz="1400" dirty="0">
                <a:latin typeface="宋体" panose="02010600030101010101" pitchFamily="2" charset="-122"/>
                <a:ea typeface="黑体" panose="02010609060101010101" pitchFamily="49" charset="-122"/>
              </a:rPr>
              <a:t>记账凭证上的明细分类科目没有开设明细分类账户，还需在空白账页先开设明细分类账户，可从该账页第一行登账</a:t>
            </a:r>
            <a:endParaRPr lang="zh-CN" altLang="en-US" sz="1400" dirty="0">
              <a:latin typeface="宋体" panose="02010600030101010101" pitchFamily="2" charset="-122"/>
              <a:ea typeface="黑体" panose="02010609060101010101" pitchFamily="49" charset="-122"/>
            </a:endParaRPr>
          </a:p>
          <a:p>
            <a:pPr lvl="0" indent="0"/>
            <a:r>
              <a:rPr lang="zh-CN" altLang="en-US" sz="1400" dirty="0">
                <a:latin typeface="宋体" panose="02010600030101010101" pitchFamily="2" charset="-122"/>
                <a:ea typeface="黑体" panose="02010609060101010101" pitchFamily="49" charset="-122"/>
              </a:rPr>
              <a:t> </a:t>
            </a:r>
            <a:endParaRPr lang="zh-CN" altLang="en-US" sz="1400" dirty="0">
              <a:latin typeface="宋体" panose="02010600030101010101" pitchFamily="2" charset="-122"/>
              <a:ea typeface="黑体" panose="02010609060101010101" pitchFamily="49" charset="-122"/>
            </a:endParaRPr>
          </a:p>
        </p:txBody>
      </p:sp>
      <p:sp>
        <p:nvSpPr>
          <p:cNvPr id="4" name="AutoShape 21"/>
          <p:cNvSpPr/>
          <p:nvPr/>
        </p:nvSpPr>
        <p:spPr>
          <a:xfrm>
            <a:off x="8382000" y="3276600"/>
            <a:ext cx="914400" cy="346075"/>
          </a:xfrm>
          <a:prstGeom prst="wedgeRoundRectCallout">
            <a:avLst>
              <a:gd name="adj1" fmla="val 16667"/>
              <a:gd name="adj2" fmla="val 228440"/>
              <a:gd name="adj3" fmla="val 16667"/>
            </a:avLst>
          </a:prstGeom>
          <a:solidFill>
            <a:srgbClr val="FFFEA8"/>
          </a:solidFill>
          <a:ln w="9525" cap="flat" cmpd="sng">
            <a:solidFill>
              <a:schemeClr val="tx1"/>
            </a:solidFill>
            <a:prstDash val="solid"/>
            <a:miter/>
            <a:headEnd type="none" w="med" len="med"/>
            <a:tailEnd type="none" w="med" len="med"/>
          </a:ln>
        </p:spPr>
        <p:txBody>
          <a:bodyPr anchor="ctr"/>
          <a:lstStyle/>
          <a:p>
            <a:pPr lvl="0" indent="0"/>
            <a:r>
              <a:rPr lang="zh-CN" altLang="en-US" sz="1400" dirty="0">
                <a:latin typeface="宋体" panose="02010600030101010101" pitchFamily="2" charset="-122"/>
                <a:ea typeface="黑体" panose="02010609060101010101" pitchFamily="49" charset="-122"/>
              </a:rPr>
              <a:t>打勾栏</a:t>
            </a:r>
            <a:endParaRPr lang="zh-CN" altLang="en-US" sz="1400" dirty="0">
              <a:latin typeface="宋体" panose="02010600030101010101" pitchFamily="2" charset="-122"/>
              <a:ea typeface="黑体" panose="02010609060101010101" pitchFamily="49" charset="-122"/>
            </a:endParaRPr>
          </a:p>
        </p:txBody>
      </p:sp>
      <p:sp>
        <p:nvSpPr>
          <p:cNvPr id="5" name="AutoShape 21"/>
          <p:cNvSpPr/>
          <p:nvPr/>
        </p:nvSpPr>
        <p:spPr>
          <a:xfrm>
            <a:off x="5562600" y="5410200"/>
            <a:ext cx="685800" cy="381000"/>
          </a:xfrm>
          <a:prstGeom prst="wedgeRoundRectCallout">
            <a:avLst>
              <a:gd name="adj1" fmla="val 162500"/>
              <a:gd name="adj2" fmla="val -49583"/>
              <a:gd name="adj3" fmla="val 16667"/>
            </a:avLst>
          </a:prstGeom>
          <a:solidFill>
            <a:srgbClr val="FFFEA8"/>
          </a:solidFill>
          <a:ln w="9525" cap="flat" cmpd="sng">
            <a:solidFill>
              <a:schemeClr val="tx1"/>
            </a:solidFill>
            <a:prstDash val="solid"/>
            <a:miter/>
            <a:headEnd type="none" w="med" len="med"/>
            <a:tailEnd type="none" w="med" len="med"/>
          </a:ln>
        </p:spPr>
        <p:txBody>
          <a:bodyPr anchor="ctr"/>
          <a:lstStyle/>
          <a:p>
            <a:pPr lvl="0" indent="0"/>
            <a:r>
              <a:rPr lang="zh-CN" altLang="en-US" sz="1400" dirty="0">
                <a:latin typeface="宋体" panose="02010600030101010101" pitchFamily="2" charset="-122"/>
                <a:ea typeface="黑体" panose="02010609060101010101" pitchFamily="49" charset="-122"/>
              </a:rPr>
              <a:t>记账签字</a:t>
            </a:r>
            <a:endParaRPr lang="zh-CN" altLang="en-US" sz="1400" dirty="0">
              <a:latin typeface="宋体" panose="02010600030101010101" pitchFamily="2" charset="-122"/>
              <a:ea typeface="黑体" panose="02010609060101010101" pitchFamily="49" charset="-122"/>
            </a:endParaRPr>
          </a:p>
        </p:txBody>
      </p:sp>
      <p:sp>
        <p:nvSpPr>
          <p:cNvPr id="174102" name="Rectangle 37"/>
          <p:cNvSpPr/>
          <p:nvPr/>
        </p:nvSpPr>
        <p:spPr>
          <a:xfrm>
            <a:off x="685800" y="1219200"/>
            <a:ext cx="3383280" cy="779780"/>
          </a:xfrm>
          <a:prstGeom prst="rect">
            <a:avLst/>
          </a:prstGeom>
          <a:noFill/>
          <a:ln w="9525">
            <a:noFill/>
          </a:ln>
          <a:effectLst>
            <a:prstShdw prst="shdw12" dir="16200000">
              <a:schemeClr val="bg2">
                <a:alpha val="50000"/>
              </a:schemeClr>
            </a:prstShdw>
          </a:effectLst>
        </p:spPr>
        <p:txBody>
          <a:bodyPr wrap="none" anchor="t">
            <a:spAutoFit/>
          </a:bodyPr>
          <a:lstStyle/>
          <a:p>
            <a:pPr lvl="0" indent="-342900" algn="l">
              <a:lnSpc>
                <a:spcPct val="80000"/>
              </a:lnSpc>
              <a:buSzTx/>
              <a:buNone/>
            </a:pPr>
            <a:r>
              <a:rPr lang="zh-CN" altLang="en-US" sz="2800" dirty="0">
                <a:solidFill>
                  <a:srgbClr val="0000FF"/>
                </a:solidFill>
                <a:sym typeface="+mn-ea"/>
              </a:rPr>
              <a:t>一、登记账簿的规则</a:t>
            </a:r>
            <a:endParaRPr lang="zh-CN" altLang="en-US" sz="2800" dirty="0">
              <a:solidFill>
                <a:srgbClr val="0000FF"/>
              </a:solidFill>
              <a:sym typeface="+mn-ea"/>
            </a:endParaRPr>
          </a:p>
          <a:p>
            <a:pPr lvl="0" indent="-342900" algn="l">
              <a:lnSpc>
                <a:spcPct val="80000"/>
              </a:lnSpc>
              <a:buSzTx/>
              <a:buNone/>
            </a:pPr>
            <a:endParaRPr lang="zh-CN" altLang="en-US" sz="2800" b="1" dirty="0">
              <a:solidFill>
                <a:srgbClr val="0000FF"/>
              </a:solidFill>
              <a:latin typeface="宋体" panose="02010600030101010101" pitchFamily="2" charset="-122"/>
              <a:ea typeface="宋体" panose="02010600030101010101" pitchFamily="2" charset="-122"/>
              <a:sym typeface="+mn-ea"/>
            </a:endParaRPr>
          </a:p>
        </p:txBody>
      </p:sp>
      <p:sp>
        <p:nvSpPr>
          <p:cNvPr id="172043" name="Rectangle 18"/>
          <p:cNvSpPr>
            <a:spLocks noGrp="1"/>
          </p:cNvSpPr>
          <p:nvPr>
            <p:custDataLst>
              <p:tags r:id="rId6"/>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第五章 模拟企业会计账簿的登记</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iterate type="lt">
                                    <p:tmPct val="100000"/>
                                  </p:iterate>
                                  <p:childTnLst>
                                    <p:set>
                                      <p:cBhvr>
                                        <p:cTn id="6" dur="1" fill="hold">
                                          <p:stCondLst>
                                            <p:cond delay="0"/>
                                          </p:stCondLst>
                                        </p:cTn>
                                        <p:tgtEl>
                                          <p:spTgt spid="482313"/>
                                        </p:tgtEl>
                                        <p:attrNameLst>
                                          <p:attrName>style.visibility</p:attrName>
                                        </p:attrNameLst>
                                      </p:cBhvr>
                                      <p:to>
                                        <p:strVal val="visible"/>
                                      </p:to>
                                    </p:set>
                                    <p:animEffect transition="in" filter="blinds(horizontal)">
                                      <p:cBhvr>
                                        <p:cTn id="7" dur="75"/>
                                        <p:tgtEl>
                                          <p:spTgt spid="48231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82314"/>
                                        </p:tgtEl>
                                        <p:attrNameLst>
                                          <p:attrName>style.visibility</p:attrName>
                                        </p:attrNameLst>
                                      </p:cBhvr>
                                      <p:to>
                                        <p:strVal val="visible"/>
                                      </p:to>
                                    </p:set>
                                    <p:animEffect transition="in" filter="blinds(horizontal)">
                                      <p:cBhvr>
                                        <p:cTn id="12" dur="500"/>
                                        <p:tgtEl>
                                          <p:spTgt spid="48231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82315"/>
                                        </p:tgtEl>
                                        <p:attrNameLst>
                                          <p:attrName>style.visibility</p:attrName>
                                        </p:attrNameLst>
                                      </p:cBhvr>
                                      <p:to>
                                        <p:strVal val="visible"/>
                                      </p:to>
                                    </p:set>
                                    <p:animEffect transition="in" filter="blinds(horizontal)">
                                      <p:cBhvr>
                                        <p:cTn id="17" dur="500"/>
                                        <p:tgtEl>
                                          <p:spTgt spid="48231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82317"/>
                                        </p:tgtEl>
                                        <p:attrNameLst>
                                          <p:attrName>style.visibility</p:attrName>
                                        </p:attrNameLst>
                                      </p:cBhvr>
                                      <p:to>
                                        <p:strVal val="visible"/>
                                      </p:to>
                                    </p:set>
                                    <p:animEffect transition="in" filter="blinds(horizontal)">
                                      <p:cBhvr>
                                        <p:cTn id="22" dur="500"/>
                                        <p:tgtEl>
                                          <p:spTgt spid="48231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82316"/>
                                        </p:tgtEl>
                                        <p:attrNameLst>
                                          <p:attrName>style.visibility</p:attrName>
                                        </p:attrNameLst>
                                      </p:cBhvr>
                                      <p:to>
                                        <p:strVal val="visible"/>
                                      </p:to>
                                    </p:set>
                                    <p:animEffect transition="in" filter="blinds(horizontal)">
                                      <p:cBhvr>
                                        <p:cTn id="27" dur="500"/>
                                        <p:tgtEl>
                                          <p:spTgt spid="48231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482322"/>
                                        </p:tgtEl>
                                        <p:attrNameLst>
                                          <p:attrName>style.visibility</p:attrName>
                                        </p:attrNameLst>
                                      </p:cBhvr>
                                      <p:to>
                                        <p:strVal val="visible"/>
                                      </p:to>
                                    </p:set>
                                    <p:animEffect transition="in" filter="blinds(horizontal)">
                                      <p:cBhvr>
                                        <p:cTn id="32" dur="500"/>
                                        <p:tgtEl>
                                          <p:spTgt spid="482322"/>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482319"/>
                                        </p:tgtEl>
                                        <p:attrNameLst>
                                          <p:attrName>style.visibility</p:attrName>
                                        </p:attrNameLst>
                                      </p:cBhvr>
                                      <p:to>
                                        <p:strVal val="visible"/>
                                      </p:to>
                                    </p:set>
                                    <p:animEffect transition="in" filter="blinds(horizontal)">
                                      <p:cBhvr>
                                        <p:cTn id="37" dur="500"/>
                                        <p:tgtEl>
                                          <p:spTgt spid="482319"/>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482320"/>
                                        </p:tgtEl>
                                        <p:attrNameLst>
                                          <p:attrName>style.visibility</p:attrName>
                                        </p:attrNameLst>
                                      </p:cBhvr>
                                      <p:to>
                                        <p:strVal val="visible"/>
                                      </p:to>
                                    </p:set>
                                    <p:animEffect transition="in" filter="blinds(horizontal)">
                                      <p:cBhvr>
                                        <p:cTn id="42" dur="500"/>
                                        <p:tgtEl>
                                          <p:spTgt spid="482320"/>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482323"/>
                                        </p:tgtEl>
                                        <p:attrNameLst>
                                          <p:attrName>style.visibility</p:attrName>
                                        </p:attrNameLst>
                                      </p:cBhvr>
                                      <p:to>
                                        <p:strVal val="visible"/>
                                      </p:to>
                                    </p:set>
                                    <p:animEffect transition="in" filter="blinds(horizontal)">
                                      <p:cBhvr>
                                        <p:cTn id="47" dur="500"/>
                                        <p:tgtEl>
                                          <p:spTgt spid="482323"/>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blinds(horizontal)">
                                      <p:cBhvr>
                                        <p:cTn id="52" dur="500"/>
                                        <p:tgtEl>
                                          <p:spTgt spid="2"/>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57370"/>
                                        </p:tgtEl>
                                        <p:attrNameLst>
                                          <p:attrName>style.visibility</p:attrName>
                                        </p:attrNameLst>
                                      </p:cBhvr>
                                      <p:to>
                                        <p:strVal val="visible"/>
                                      </p:to>
                                    </p:set>
                                    <p:animEffect transition="in" filter="blinds(horizontal)">
                                      <p:cBhvr>
                                        <p:cTn id="57" dur="500"/>
                                        <p:tgtEl>
                                          <p:spTgt spid="57370"/>
                                        </p:tgtEl>
                                      </p:cBhvr>
                                    </p:animEffect>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grpId="0" nodeType="clickEffect">
                                  <p:stCondLst>
                                    <p:cond delay="0"/>
                                  </p:stCondLst>
                                  <p:childTnLst>
                                    <p:set>
                                      <p:cBhvr>
                                        <p:cTn id="61" dur="1" fill="hold">
                                          <p:stCondLst>
                                            <p:cond delay="0"/>
                                          </p:stCondLst>
                                        </p:cTn>
                                        <p:tgtEl>
                                          <p:spTgt spid="204821"/>
                                        </p:tgtEl>
                                        <p:attrNameLst>
                                          <p:attrName>style.visibility</p:attrName>
                                        </p:attrNameLst>
                                      </p:cBhvr>
                                      <p:to>
                                        <p:strVal val="visible"/>
                                      </p:to>
                                    </p:set>
                                    <p:anim calcmode="lin" valueType="num">
                                      <p:cBhvr additive="base">
                                        <p:cTn id="62" dur="500" fill="hold"/>
                                        <p:tgtEl>
                                          <p:spTgt spid="204821"/>
                                        </p:tgtEl>
                                        <p:attrNameLst>
                                          <p:attrName>ppt_x</p:attrName>
                                        </p:attrNameLst>
                                      </p:cBhvr>
                                      <p:tavLst>
                                        <p:tav tm="0">
                                          <p:val>
                                            <p:strVal val="#ppt_x"/>
                                          </p:val>
                                        </p:tav>
                                        <p:tav tm="100000">
                                          <p:val>
                                            <p:strVal val="#ppt_x"/>
                                          </p:val>
                                        </p:tav>
                                      </p:tavLst>
                                    </p:anim>
                                    <p:anim calcmode="lin" valueType="num">
                                      <p:cBhvr additive="base">
                                        <p:cTn id="63" dur="500" fill="hold"/>
                                        <p:tgtEl>
                                          <p:spTgt spid="204821"/>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4" fill="hold" grpId="0" nodeType="clickEffect">
                                  <p:stCondLst>
                                    <p:cond delay="0"/>
                                  </p:stCondLst>
                                  <p:childTnLst>
                                    <p:set>
                                      <p:cBhvr>
                                        <p:cTn id="67" dur="1" fill="hold">
                                          <p:stCondLst>
                                            <p:cond delay="0"/>
                                          </p:stCondLst>
                                        </p:cTn>
                                        <p:tgtEl>
                                          <p:spTgt spid="3"/>
                                        </p:tgtEl>
                                        <p:attrNameLst>
                                          <p:attrName>style.visibility</p:attrName>
                                        </p:attrNameLst>
                                      </p:cBhvr>
                                      <p:to>
                                        <p:strVal val="visible"/>
                                      </p:to>
                                    </p:set>
                                    <p:anim calcmode="lin" valueType="num">
                                      <p:cBhvr additive="base">
                                        <p:cTn id="68" dur="500" fill="hold"/>
                                        <p:tgtEl>
                                          <p:spTgt spid="3"/>
                                        </p:tgtEl>
                                        <p:attrNameLst>
                                          <p:attrName>ppt_x</p:attrName>
                                        </p:attrNameLst>
                                      </p:cBhvr>
                                      <p:tavLst>
                                        <p:tav tm="0">
                                          <p:val>
                                            <p:strVal val="#ppt_x"/>
                                          </p:val>
                                        </p:tav>
                                        <p:tav tm="100000">
                                          <p:val>
                                            <p:strVal val="#ppt_x"/>
                                          </p:val>
                                        </p:tav>
                                      </p:tavLst>
                                    </p:anim>
                                    <p:anim calcmode="lin" valueType="num">
                                      <p:cBhvr additive="base">
                                        <p:cTn id="6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 presetClass="entr" presetSubtype="4" fill="hold" grpId="0" nodeType="clickEffect">
                                  <p:stCondLst>
                                    <p:cond delay="0"/>
                                  </p:stCondLst>
                                  <p:childTnLst>
                                    <p:set>
                                      <p:cBhvr>
                                        <p:cTn id="73" dur="1" fill="hold">
                                          <p:stCondLst>
                                            <p:cond delay="0"/>
                                          </p:stCondLst>
                                        </p:cTn>
                                        <p:tgtEl>
                                          <p:spTgt spid="4"/>
                                        </p:tgtEl>
                                        <p:attrNameLst>
                                          <p:attrName>style.visibility</p:attrName>
                                        </p:attrNameLst>
                                      </p:cBhvr>
                                      <p:to>
                                        <p:strVal val="visible"/>
                                      </p:to>
                                    </p:set>
                                    <p:anim calcmode="lin" valueType="num">
                                      <p:cBhvr additive="base">
                                        <p:cTn id="74" dur="500" fill="hold"/>
                                        <p:tgtEl>
                                          <p:spTgt spid="4"/>
                                        </p:tgtEl>
                                        <p:attrNameLst>
                                          <p:attrName>ppt_x</p:attrName>
                                        </p:attrNameLst>
                                      </p:cBhvr>
                                      <p:tavLst>
                                        <p:tav tm="0">
                                          <p:val>
                                            <p:strVal val="#ppt_x"/>
                                          </p:val>
                                        </p:tav>
                                        <p:tav tm="100000">
                                          <p:val>
                                            <p:strVal val="#ppt_x"/>
                                          </p:val>
                                        </p:tav>
                                      </p:tavLst>
                                    </p:anim>
                                    <p:anim calcmode="lin" valueType="num">
                                      <p:cBhvr additive="base">
                                        <p:cTn id="7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 presetClass="entr" presetSubtype="4" fill="hold" grpId="0" nodeType="clickEffect">
                                  <p:stCondLst>
                                    <p:cond delay="0"/>
                                  </p:stCondLst>
                                  <p:childTnLst>
                                    <p:set>
                                      <p:cBhvr>
                                        <p:cTn id="79" dur="1" fill="hold">
                                          <p:stCondLst>
                                            <p:cond delay="0"/>
                                          </p:stCondLst>
                                        </p:cTn>
                                        <p:tgtEl>
                                          <p:spTgt spid="5"/>
                                        </p:tgtEl>
                                        <p:attrNameLst>
                                          <p:attrName>style.visibility</p:attrName>
                                        </p:attrNameLst>
                                      </p:cBhvr>
                                      <p:to>
                                        <p:strVal val="visible"/>
                                      </p:to>
                                    </p:set>
                                    <p:anim calcmode="lin" valueType="num">
                                      <p:cBhvr additive="base">
                                        <p:cTn id="80" dur="500" fill="hold"/>
                                        <p:tgtEl>
                                          <p:spTgt spid="5"/>
                                        </p:tgtEl>
                                        <p:attrNameLst>
                                          <p:attrName>ppt_x</p:attrName>
                                        </p:attrNameLst>
                                      </p:cBhvr>
                                      <p:tavLst>
                                        <p:tav tm="0">
                                          <p:val>
                                            <p:strVal val="#ppt_x"/>
                                          </p:val>
                                        </p:tav>
                                        <p:tav tm="100000">
                                          <p:val>
                                            <p:strVal val="#ppt_x"/>
                                          </p:val>
                                        </p:tav>
                                      </p:tavLst>
                                    </p:anim>
                                    <p:anim calcmode="lin" valueType="num">
                                      <p:cBhvr additive="base">
                                        <p:cTn id="8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2313" grpId="0"/>
      <p:bldP spid="482314" grpId="0" bldLvl="0" animBg="1"/>
      <p:bldP spid="482315" grpId="0"/>
      <p:bldP spid="482316" grpId="0" bldLvl="0" animBg="1"/>
      <p:bldP spid="482320" grpId="0" bldLvl="0" animBg="1"/>
      <p:bldP spid="482322" grpId="0"/>
      <p:bldP spid="482323" grpId="0"/>
      <p:bldP spid="2" grpId="0" bldLvl="0" animBg="1"/>
      <p:bldP spid="57370" grpId="0"/>
      <p:bldP spid="204821" grpId="0" bldLvl="0" animBg="1"/>
      <p:bldP spid="3" grpId="0" bldLvl="0" animBg="1"/>
      <p:bldP spid="4" grpId="0" bldLvl="0" animBg="1"/>
      <p:bldP spid="5" grpId="0" bldLvl="0" animBg="1"/>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23"/>
          <p:cNvSpPr/>
          <p:nvPr/>
        </p:nvSpPr>
        <p:spPr>
          <a:xfrm>
            <a:off x="685800" y="1219200"/>
            <a:ext cx="7543800" cy="5492750"/>
          </a:xfrm>
          <a:prstGeom prst="rect">
            <a:avLst/>
          </a:prstGeom>
          <a:noFill/>
          <a:ln w="9525">
            <a:noFill/>
          </a:ln>
          <a:effectLst>
            <a:prstShdw prst="shdw12" dir="16200000">
              <a:schemeClr val="bg2">
                <a:alpha val="50000"/>
              </a:schemeClr>
            </a:prstShdw>
          </a:effectLst>
        </p:spPr>
        <p:txBody>
          <a:bodyPr anchor="t">
            <a:spAutoFit/>
          </a:bodyPr>
          <a:lstStyle/>
          <a:p>
            <a:pPr lvl="0">
              <a:lnSpc>
                <a:spcPct val="150000"/>
              </a:lnSpc>
            </a:pPr>
            <a:r>
              <a:rPr lang="zh-CN" altLang="en-US" sz="2800" dirty="0">
                <a:solidFill>
                  <a:srgbClr val="0000FF"/>
                </a:solidFill>
                <a:sym typeface="+mn-ea"/>
              </a:rPr>
              <a:t>一、登记账簿的规则</a:t>
            </a:r>
            <a:endParaRPr lang="zh-CN" altLang="en-US" sz="2800" dirty="0">
              <a:solidFill>
                <a:srgbClr val="0000FF"/>
              </a:solidFill>
              <a:sym typeface="+mn-ea"/>
            </a:endParaRPr>
          </a:p>
          <a:p>
            <a:pPr lvl="0" algn="l">
              <a:lnSpc>
                <a:spcPct val="150000"/>
              </a:lnSpc>
              <a:buClrTx/>
              <a:buSzTx/>
              <a:buFontTx/>
            </a:pPr>
            <a:r>
              <a:rPr lang="zh-CN" altLang="en-US" sz="2400" b="1" dirty="0">
                <a:latin typeface="Arial" panose="020B0604020202020204" pitchFamily="34" charset="0"/>
                <a:ea typeface="黑体" panose="02010609060101010101" pitchFamily="49" charset="-122"/>
              </a:rPr>
              <a:t> </a:t>
            </a:r>
            <a:r>
              <a:rPr lang="en-US" altLang="zh-CN" sz="2400" b="1" dirty="0">
                <a:latin typeface="Arial" panose="020B0604020202020204" pitchFamily="34" charset="0"/>
                <a:ea typeface="黑体" panose="02010609060101010101" pitchFamily="49" charset="-122"/>
              </a:rPr>
              <a:t>     </a:t>
            </a:r>
            <a:r>
              <a:rPr lang="en-US" altLang="zh-CN" sz="2400" dirty="0">
                <a:latin typeface="Arial" panose="020B0604020202020204" pitchFamily="34" charset="0"/>
                <a:ea typeface="黑体" panose="02010609060101010101" pitchFamily="49" charset="-122"/>
              </a:rPr>
              <a:t> </a:t>
            </a:r>
            <a:r>
              <a:rPr lang="zh-CN" altLang="en-US" sz="2400" dirty="0">
                <a:latin typeface="Arial" panose="020B0604020202020204" pitchFamily="34" charset="0"/>
                <a:ea typeface="黑体" panose="02010609060101010101" pitchFamily="49" charset="-122"/>
              </a:rPr>
              <a:t>登记会计账簿时，必须将记账凭证中每一行明细科目的发生额，登记到相应的会计账户里。记账方法应根据账簿种类不同而采取不同的方法，如日记账必须得按照经济业务发生的时间先后顺序逐日逐笔登记，明细账必须得按照经济业务发生的时间先后顺序逐笔登记，总分类账可以通过编制科目汇总表的方式，先汇总后登记等等。</a:t>
            </a:r>
            <a:endParaRPr lang="zh-CN" altLang="en-US" sz="2400" dirty="0">
              <a:latin typeface="Arial" panose="020B0604020202020204" pitchFamily="34" charset="0"/>
              <a:ea typeface="黑体" panose="02010609060101010101" pitchFamily="49" charset="-122"/>
            </a:endParaRPr>
          </a:p>
          <a:p>
            <a:pPr lvl="0" algn="l">
              <a:lnSpc>
                <a:spcPct val="150000"/>
              </a:lnSpc>
              <a:buClrTx/>
              <a:buSzTx/>
              <a:buFontTx/>
            </a:pPr>
            <a:endParaRPr lang="zh-CN" altLang="en-US" sz="2000" b="1" dirty="0">
              <a:solidFill>
                <a:srgbClr val="0000FF"/>
              </a:solidFill>
              <a:latin typeface="Arial" panose="020B0604020202020204" pitchFamily="34" charset="0"/>
              <a:ea typeface="黑体" panose="02010609060101010101" pitchFamily="49" charset="-122"/>
              <a:cs typeface="+mn-ea"/>
            </a:endParaRPr>
          </a:p>
          <a:p>
            <a:pPr lvl="0">
              <a:lnSpc>
                <a:spcPct val="150000"/>
              </a:lnSpc>
            </a:pPr>
            <a:r>
              <a:rPr lang="zh-CN" altLang="en-US" b="1" dirty="0">
                <a:latin typeface="Arial" panose="020B0604020202020204" pitchFamily="34" charset="0"/>
                <a:ea typeface="黑体" panose="02010609060101010101" pitchFamily="49" charset="-122"/>
              </a:rPr>
              <a:t> </a:t>
            </a:r>
            <a:endParaRPr lang="zh-CN" altLang="en-US" sz="2000" dirty="0">
              <a:latin typeface="黑体" panose="02010609060101010101" pitchFamily="49" charset="-122"/>
              <a:ea typeface="黑体" panose="02010609060101010101" pitchFamily="49" charset="-122"/>
            </a:endParaRPr>
          </a:p>
        </p:txBody>
      </p:sp>
      <p:sp>
        <p:nvSpPr>
          <p:cNvPr id="172043" name="Rectangle 18"/>
          <p:cNvSpPr>
            <a:spLocks noGrp="1"/>
          </p:cNvSpPr>
          <p:nvPr>
            <p:custDataLst>
              <p:tags r:id="rId1"/>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第五章 模拟企业会计账簿的登记</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23"/>
          <p:cNvSpPr/>
          <p:nvPr/>
        </p:nvSpPr>
        <p:spPr>
          <a:xfrm>
            <a:off x="685800" y="1014095"/>
            <a:ext cx="8016240" cy="2848610"/>
          </a:xfrm>
          <a:prstGeom prst="rect">
            <a:avLst/>
          </a:prstGeom>
          <a:noFill/>
          <a:ln w="9525">
            <a:noFill/>
          </a:ln>
          <a:effectLst>
            <a:prstShdw prst="shdw12" dir="16200000">
              <a:schemeClr val="bg2">
                <a:alpha val="50000"/>
              </a:schemeClr>
            </a:prstShdw>
          </a:effectLst>
        </p:spPr>
        <p:txBody>
          <a:bodyPr wrap="square" anchor="t">
            <a:spAutoFit/>
          </a:bodyPr>
          <a:lstStyle/>
          <a:p>
            <a:pPr lvl="0" indent="0"/>
            <a:r>
              <a:rPr lang="zh-CN" altLang="en-US" sz="2800" dirty="0">
                <a:solidFill>
                  <a:srgbClr val="0000FF"/>
                </a:solidFill>
                <a:sym typeface="+mn-ea"/>
              </a:rPr>
              <a:t>一、登记账簿的规则</a:t>
            </a:r>
            <a:endParaRPr lang="zh-CN" altLang="en-US" sz="2800" dirty="0">
              <a:solidFill>
                <a:srgbClr val="0000FF"/>
              </a:solidFill>
              <a:sym typeface="+mn-ea"/>
            </a:endParaRPr>
          </a:p>
          <a:p>
            <a:pPr marL="342900" lvl="0" indent="-342900" algn="l" eaLnBrk="0" hangingPunct="0">
              <a:lnSpc>
                <a:spcPct val="130000"/>
              </a:lnSpc>
              <a:spcBef>
                <a:spcPts val="0"/>
              </a:spcBef>
              <a:buClr>
                <a:schemeClr val="hlink"/>
              </a:buClr>
              <a:buSzTx/>
              <a:buFont typeface="Wingdings" panose="05000000000000000000" pitchFamily="2" charset="2"/>
            </a:pPr>
            <a:r>
              <a:rPr lang="zh-CN" altLang="en-US" sz="2400" kern="0" dirty="0">
                <a:solidFill>
                  <a:srgbClr val="0000FF"/>
                </a:solidFill>
                <a:latin typeface="+mn-lt"/>
                <a:ea typeface="+mn-ea"/>
                <a:cs typeface="+mn-cs"/>
              </a:rPr>
              <a:t> （一）登记账簿的时间</a:t>
            </a:r>
            <a:endParaRPr lang="zh-CN" altLang="en-US" sz="2400" kern="0" dirty="0">
              <a:solidFill>
                <a:srgbClr val="0000FF"/>
              </a:solidFill>
              <a:latin typeface="+mn-lt"/>
              <a:ea typeface="+mn-ea"/>
              <a:cs typeface="+mn-cs"/>
            </a:endParaRPr>
          </a:p>
          <a:p>
            <a:pPr lvl="0" indent="0"/>
            <a:r>
              <a:rPr lang="zh-CN" altLang="en-US" sz="2000" dirty="0">
                <a:latin typeface="Arial" panose="020B0604020202020204" pitchFamily="34" charset="0"/>
                <a:ea typeface="黑体" panose="02010609060101010101" pitchFamily="49" charset="-122"/>
              </a:rPr>
              <a:t> </a:t>
            </a:r>
            <a:r>
              <a:rPr lang="en-US" altLang="zh-CN" sz="2000" dirty="0">
                <a:latin typeface="Arial" panose="020B0604020202020204" pitchFamily="34" charset="0"/>
                <a:ea typeface="黑体" panose="02010609060101010101" pitchFamily="49" charset="-122"/>
              </a:rPr>
              <a:t>      </a:t>
            </a:r>
            <a:r>
              <a:rPr lang="zh-CN" altLang="en-US" sz="2000" dirty="0">
                <a:latin typeface="黑体" panose="02010609060101010101" pitchFamily="49" charset="-122"/>
                <a:ea typeface="黑体" panose="02010609060101010101" pitchFamily="49" charset="-122"/>
              </a:rPr>
              <a:t>各种账簿应当每隔多长时间登记一次，没有统一规定。一般总分类账要按照单位所采用的会计核算形式及时登账；各种明细分类账，根据原始凭证、原始凭证汇总表和记账凭证每天进行登记，也可以定期（三天或五天）登记。但是</a:t>
            </a:r>
            <a:r>
              <a:rPr lang="zh-CN" altLang="en-US" sz="2000" dirty="0">
                <a:solidFill>
                  <a:schemeClr val="accent1"/>
                </a:solidFill>
                <a:latin typeface="黑体" panose="02010609060101010101" pitchFamily="49" charset="-122"/>
                <a:ea typeface="黑体" panose="02010609060101010101" pitchFamily="49" charset="-122"/>
              </a:rPr>
              <a:t>现金日记账和银行存款日记账</a:t>
            </a:r>
            <a:r>
              <a:rPr lang="zh-CN" altLang="en-US" sz="2000" dirty="0">
                <a:latin typeface="黑体" panose="02010609060101010101" pitchFamily="49" charset="-122"/>
                <a:ea typeface="黑体" panose="02010609060101010101" pitchFamily="49" charset="-122"/>
              </a:rPr>
              <a:t>，应当根据办理完毕的收付款凭证，</a:t>
            </a:r>
            <a:r>
              <a:rPr lang="zh-CN" altLang="en-US" sz="2000" dirty="0">
                <a:solidFill>
                  <a:schemeClr val="accent1"/>
                </a:solidFill>
                <a:latin typeface="黑体" panose="02010609060101010101" pitchFamily="49" charset="-122"/>
                <a:ea typeface="黑体" panose="02010609060101010101" pitchFamily="49" charset="-122"/>
              </a:rPr>
              <a:t>随时逐笔顺序进行登记，最少每天登记一次</a:t>
            </a:r>
            <a:r>
              <a:rPr lang="zh-CN" altLang="en-US" sz="2000" dirty="0">
                <a:latin typeface="黑体" panose="02010609060101010101" pitchFamily="49" charset="-122"/>
                <a:ea typeface="黑体" panose="02010609060101010101" pitchFamily="49" charset="-122"/>
              </a:rPr>
              <a:t>。</a:t>
            </a:r>
            <a:endParaRPr lang="zh-CN" altLang="en-US" sz="2000" dirty="0">
              <a:latin typeface="黑体" panose="02010609060101010101" pitchFamily="49" charset="-122"/>
              <a:ea typeface="黑体" panose="02010609060101010101" pitchFamily="49" charset="-122"/>
            </a:endParaRPr>
          </a:p>
        </p:txBody>
      </p:sp>
      <p:sp>
        <p:nvSpPr>
          <p:cNvPr id="172043" name="Rectangle 18"/>
          <p:cNvSpPr>
            <a:spLocks noGrp="1"/>
          </p:cNvSpPr>
          <p:nvPr>
            <p:custDataLst>
              <p:tags r:id="rId1"/>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第五章 模拟企业会计账簿的登记</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pic>
        <p:nvPicPr>
          <p:cNvPr id="1073743976" name="图片 1073743975"/>
          <p:cNvPicPr>
            <a:picLocks noChangeAspect="1"/>
          </p:cNvPicPr>
          <p:nvPr>
            <p:custDataLst>
              <p:tags r:id="rId2"/>
            </p:custDataLst>
          </p:nvPr>
        </p:nvPicPr>
        <p:blipFill>
          <a:blip r:embed="rId3"/>
          <a:stretch>
            <a:fillRect/>
          </a:stretch>
        </p:blipFill>
        <p:spPr>
          <a:xfrm>
            <a:off x="1295400" y="3505200"/>
            <a:ext cx="6848475" cy="3027680"/>
          </a:xfrm>
          <a:prstGeom prst="rect">
            <a:avLst/>
          </a:prstGeom>
          <a:noFill/>
          <a:ln w="9525">
            <a:noFill/>
          </a:ln>
        </p:spPr>
      </p:pic>
    </p:spTree>
  </p:cSld>
  <p:clrMapOvr>
    <a:masterClrMapping/>
  </p:clrMapOvr>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3"/>
          <p:cNvSpPr/>
          <p:nvPr/>
        </p:nvSpPr>
        <p:spPr>
          <a:xfrm>
            <a:off x="762000" y="990600"/>
            <a:ext cx="7901305" cy="5588000"/>
          </a:xfrm>
          <a:prstGeom prst="rect">
            <a:avLst/>
          </a:prstGeom>
          <a:noFill/>
          <a:ln w="9525">
            <a:noFill/>
          </a:ln>
          <a:effectLst>
            <a:prstShdw prst="shdw12" dir="16200000">
              <a:schemeClr val="bg2">
                <a:alpha val="50000"/>
              </a:schemeClr>
            </a:prstShdw>
          </a:effectLst>
        </p:spPr>
        <p:txBody>
          <a:bodyPr wrap="square" anchor="t">
            <a:spAutoFit/>
          </a:bodyPr>
          <a:lstStyle/>
          <a:p>
            <a:pPr lvl="0" indent="0"/>
            <a:r>
              <a:rPr lang="zh-CN" altLang="en-US" sz="2800" dirty="0">
                <a:solidFill>
                  <a:srgbClr val="0000FF"/>
                </a:solidFill>
                <a:sym typeface="+mn-ea"/>
              </a:rPr>
              <a:t>一、登记账簿的规则</a:t>
            </a:r>
            <a:endParaRPr lang="zh-CN" altLang="en-US" sz="2800" dirty="0">
              <a:solidFill>
                <a:srgbClr val="0000FF"/>
              </a:solidFill>
              <a:sym typeface="+mn-ea"/>
            </a:endParaRPr>
          </a:p>
          <a:p>
            <a:pPr marL="342900" lvl="0" indent="-342900" algn="l" eaLnBrk="0" hangingPunct="0">
              <a:lnSpc>
                <a:spcPct val="130000"/>
              </a:lnSpc>
              <a:spcBef>
                <a:spcPts val="0"/>
              </a:spcBef>
              <a:buClr>
                <a:schemeClr val="hlink"/>
              </a:buClr>
              <a:buSzTx/>
              <a:buFont typeface="Wingdings" panose="05000000000000000000" pitchFamily="2" charset="2"/>
            </a:pPr>
            <a:r>
              <a:rPr lang="zh-CN" altLang="en-US" sz="2400" kern="0" dirty="0">
                <a:solidFill>
                  <a:srgbClr val="0000FF"/>
                </a:solidFill>
                <a:latin typeface="+mn-lt"/>
                <a:ea typeface="+mn-ea"/>
                <a:cs typeface="+mn-cs"/>
                <a:sym typeface="+mn-ea"/>
              </a:rPr>
              <a:t> （二）登记账簿的</a:t>
            </a:r>
            <a:r>
              <a:rPr lang="zh-CN" altLang="en-US" sz="2400" kern="0" dirty="0">
                <a:solidFill>
                  <a:srgbClr val="0000FF"/>
                </a:solidFill>
                <a:latin typeface="+mn-lt"/>
                <a:ea typeface="+mn-ea"/>
                <a:cs typeface="+mn-cs"/>
              </a:rPr>
              <a:t>要求</a:t>
            </a:r>
            <a:endParaRPr lang="en-US" altLang="zh-CN" sz="2000" dirty="0">
              <a:latin typeface="黑体" panose="02010609060101010101" pitchFamily="49" charset="-122"/>
              <a:ea typeface="黑体" panose="02010609060101010101" pitchFamily="49" charset="-122"/>
            </a:endParaRPr>
          </a:p>
          <a:p>
            <a:pPr lvl="0" indent="0"/>
            <a:r>
              <a:rPr lang="en-US" altLang="zh-CN" sz="2000" dirty="0">
                <a:latin typeface="黑体" panose="02010609060101010101" pitchFamily="49" charset="-122"/>
                <a:ea typeface="黑体" panose="02010609060101010101" pitchFamily="49" charset="-122"/>
              </a:rPr>
              <a:t> 1.登记账簿时，</a:t>
            </a:r>
            <a:r>
              <a:rPr lang="zh-CN" altLang="en-US" sz="2000" dirty="0">
                <a:solidFill>
                  <a:schemeClr val="accent1"/>
                </a:solidFill>
                <a:latin typeface="黑体" panose="02010609060101010101" pitchFamily="49" charset="-122"/>
                <a:ea typeface="黑体" panose="02010609060101010101" pitchFamily="49" charset="-122"/>
              </a:rPr>
              <a:t>要用蓝黑墨水或者碳素墨水书写</a:t>
            </a:r>
            <a:r>
              <a:rPr lang="zh-CN" altLang="en-US" sz="2000" dirty="0">
                <a:latin typeface="黑体" panose="02010609060101010101" pitchFamily="49" charset="-122"/>
                <a:ea typeface="黑体" panose="02010609060101010101" pitchFamily="49" charset="-122"/>
              </a:rPr>
              <a:t>，不得用圆珠笔（银行的复写账簿除外）或者铅笔书写，</a:t>
            </a:r>
            <a:r>
              <a:rPr lang="en-US" altLang="zh-CN" sz="2000" dirty="0">
                <a:latin typeface="黑体" panose="02010609060101010101" pitchFamily="49" charset="-122"/>
                <a:ea typeface="黑体" panose="02010609060101010101" pitchFamily="49" charset="-122"/>
              </a:rPr>
              <a:t>应当将会计凭证日期、编号、业务内容摘要，金额和其他有关资料逐项记入账内，同时记账人员要在</a:t>
            </a:r>
            <a:r>
              <a:rPr lang="en-US" altLang="zh-CN" sz="2000" dirty="0">
                <a:solidFill>
                  <a:schemeClr val="accent1"/>
                </a:solidFill>
                <a:latin typeface="黑体" panose="02010609060101010101" pitchFamily="49" charset="-122"/>
                <a:ea typeface="黑体" panose="02010609060101010101" pitchFamily="49" charset="-122"/>
              </a:rPr>
              <a:t>记账凭证上签名或者盖章</a:t>
            </a:r>
            <a:r>
              <a:rPr lang="en-US" altLang="zh-CN" sz="2000" dirty="0">
                <a:latin typeface="黑体" panose="02010609060101010101" pitchFamily="49" charset="-122"/>
                <a:ea typeface="黑体" panose="02010609060101010101" pitchFamily="49" charset="-122"/>
              </a:rPr>
              <a:t>，</a:t>
            </a:r>
            <a:r>
              <a:rPr lang="en-US" altLang="zh-CN" sz="2000" dirty="0">
                <a:solidFill>
                  <a:schemeClr val="accent1"/>
                </a:solidFill>
                <a:latin typeface="黑体" panose="02010609060101010101" pitchFamily="49" charset="-122"/>
                <a:ea typeface="黑体" panose="02010609060101010101" pitchFamily="49" charset="-122"/>
              </a:rPr>
              <a:t>并注明已经登账的符号</a:t>
            </a:r>
            <a:r>
              <a:rPr lang="en-US" altLang="zh-CN" sz="2000" dirty="0">
                <a:latin typeface="黑体" panose="02010609060101010101" pitchFamily="49" charset="-122"/>
                <a:ea typeface="黑体" panose="02010609060101010101" pitchFamily="49" charset="-122"/>
              </a:rPr>
              <a:t>（如打"√"），防止漏记、重记和错记情况的发生。</a:t>
            </a:r>
            <a:endParaRPr lang="en-US" altLang="zh-CN" sz="2000" dirty="0">
              <a:latin typeface="黑体" panose="02010609060101010101" pitchFamily="49" charset="-122"/>
              <a:ea typeface="黑体" panose="02010609060101010101" pitchFamily="49" charset="-122"/>
            </a:endParaRPr>
          </a:p>
          <a:p>
            <a:pPr lvl="0" indent="0"/>
            <a:r>
              <a:rPr lang="en-US" altLang="zh-CN" sz="2000" dirty="0">
                <a:latin typeface="黑体" panose="02010609060101010101" pitchFamily="49" charset="-122"/>
                <a:ea typeface="黑体" panose="02010609060101010101" pitchFamily="49" charset="-122"/>
              </a:rPr>
              <a:t> 2.</a:t>
            </a:r>
            <a:r>
              <a:rPr lang="zh-CN" altLang="en-US" sz="2000" dirty="0">
                <a:latin typeface="黑体" panose="02010609060101010101" pitchFamily="49" charset="-122"/>
                <a:ea typeface="黑体" panose="02010609060101010101" pitchFamily="49" charset="-122"/>
              </a:rPr>
              <a:t>各种账簿要按</a:t>
            </a:r>
            <a:r>
              <a:rPr lang="zh-CN" altLang="en-US" sz="2000" dirty="0">
                <a:solidFill>
                  <a:schemeClr val="accent1"/>
                </a:solidFill>
                <a:latin typeface="黑体" panose="02010609060101010101" pitchFamily="49" charset="-122"/>
                <a:ea typeface="黑体" panose="02010609060101010101" pitchFamily="49" charset="-122"/>
              </a:rPr>
              <a:t>账页顺序连续登记，不得跳行、隔页</a:t>
            </a:r>
            <a:r>
              <a:rPr lang="zh-CN" altLang="en-US" sz="2000" dirty="0">
                <a:latin typeface="黑体" panose="02010609060101010101" pitchFamily="49" charset="-122"/>
                <a:ea typeface="黑体" panose="02010609060101010101" pitchFamily="49" charset="-122"/>
              </a:rPr>
              <a:t>。如发生跳行、隔页，应将空行、空页划线注销，或注明</a:t>
            </a:r>
            <a:r>
              <a:rPr lang="zh-CN" altLang="en-US" sz="2000" dirty="0">
                <a:latin typeface="Arial" panose="020B0604020202020204" pitchFamily="34" charset="0"/>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此行空白</a:t>
            </a:r>
            <a:r>
              <a:rPr lang="zh-CN" altLang="en-US" sz="2000" dirty="0">
                <a:latin typeface="Arial" panose="020B0604020202020204" pitchFamily="34" charset="0"/>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或</a:t>
            </a:r>
            <a:r>
              <a:rPr lang="zh-CN" altLang="en-US" sz="2000" dirty="0">
                <a:latin typeface="Arial" panose="020B0604020202020204" pitchFamily="34" charset="0"/>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此页空白</a:t>
            </a:r>
            <a:r>
              <a:rPr lang="zh-CN" altLang="en-US" sz="2000" dirty="0">
                <a:latin typeface="Arial" panose="020B0604020202020204" pitchFamily="34" charset="0"/>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字样，并由记账人员签名或盖章。</a:t>
            </a:r>
            <a:endParaRPr lang="zh-CN" altLang="en-US" sz="2000" dirty="0">
              <a:latin typeface="黑体" panose="02010609060101010101" pitchFamily="49" charset="-122"/>
              <a:ea typeface="黑体" panose="02010609060101010101" pitchFamily="49" charset="-122"/>
            </a:endParaRPr>
          </a:p>
          <a:p>
            <a:pPr lvl="0" indent="0"/>
            <a:r>
              <a:rPr lang="en-US" altLang="zh-CN" sz="2000" dirty="0">
                <a:latin typeface="黑体" panose="02010609060101010101" pitchFamily="49" charset="-122"/>
                <a:ea typeface="黑体" panose="02010609060101010101" pitchFamily="49" charset="-122"/>
              </a:rPr>
              <a:t> 3.</a:t>
            </a:r>
            <a:r>
              <a:rPr lang="zh-CN" altLang="en-US" sz="2000" dirty="0">
                <a:latin typeface="黑体" panose="02010609060101010101" pitchFamily="49" charset="-122"/>
                <a:ea typeface="黑体" panose="02010609060101010101" pitchFamily="49" charset="-122"/>
              </a:rPr>
              <a:t>凡需结出余额的账户，应当</a:t>
            </a:r>
            <a:r>
              <a:rPr lang="zh-CN" altLang="en-US" sz="2000" dirty="0">
                <a:solidFill>
                  <a:schemeClr val="accent1"/>
                </a:solidFill>
                <a:latin typeface="黑体" panose="02010609060101010101" pitchFamily="49" charset="-122"/>
                <a:ea typeface="黑体" panose="02010609060101010101" pitchFamily="49" charset="-122"/>
              </a:rPr>
              <a:t>定期结出余额</a:t>
            </a:r>
            <a:r>
              <a:rPr lang="zh-CN" altLang="en-US" sz="2000" dirty="0">
                <a:latin typeface="黑体" panose="02010609060101010101" pitchFamily="49" charset="-122"/>
                <a:ea typeface="黑体" panose="02010609060101010101" pitchFamily="49" charset="-122"/>
              </a:rPr>
              <a:t>。</a:t>
            </a:r>
            <a:r>
              <a:rPr lang="zh-CN" altLang="en-US" sz="2000" dirty="0">
                <a:solidFill>
                  <a:schemeClr val="accent1"/>
                </a:solidFill>
                <a:latin typeface="黑体" panose="02010609060101010101" pitchFamily="49" charset="-122"/>
                <a:ea typeface="黑体" panose="02010609060101010101" pitchFamily="49" charset="-122"/>
              </a:rPr>
              <a:t>现金日记账和银行存款日记账必须每天结出余额。结出余额后，应在</a:t>
            </a:r>
            <a:r>
              <a:rPr lang="zh-CN" altLang="en-US" sz="2000" dirty="0">
                <a:solidFill>
                  <a:schemeClr val="accent1"/>
                </a:solidFill>
                <a:latin typeface="Arial" panose="020B0604020202020204" pitchFamily="34" charset="0"/>
                <a:ea typeface="黑体" panose="02010609060101010101" pitchFamily="49" charset="-122"/>
              </a:rPr>
              <a:t>“</a:t>
            </a:r>
            <a:r>
              <a:rPr lang="zh-CN" altLang="en-US" sz="2000" dirty="0">
                <a:solidFill>
                  <a:schemeClr val="accent1"/>
                </a:solidFill>
                <a:latin typeface="黑体" panose="02010609060101010101" pitchFamily="49" charset="-122"/>
                <a:ea typeface="黑体" panose="02010609060101010101" pitchFamily="49" charset="-122"/>
              </a:rPr>
              <a:t>借或贷</a:t>
            </a:r>
            <a:r>
              <a:rPr lang="zh-CN" altLang="en-US" sz="2000" dirty="0">
                <a:solidFill>
                  <a:schemeClr val="accent1"/>
                </a:solidFill>
                <a:latin typeface="Arial" panose="020B0604020202020204" pitchFamily="34" charset="0"/>
                <a:ea typeface="黑体" panose="02010609060101010101" pitchFamily="49" charset="-122"/>
              </a:rPr>
              <a:t>”</a:t>
            </a:r>
            <a:r>
              <a:rPr lang="zh-CN" altLang="en-US" sz="2000" dirty="0">
                <a:solidFill>
                  <a:schemeClr val="accent1"/>
                </a:solidFill>
                <a:latin typeface="黑体" panose="02010609060101010101" pitchFamily="49" charset="-122"/>
                <a:ea typeface="黑体" panose="02010609060101010101" pitchFamily="49" charset="-122"/>
              </a:rPr>
              <a:t>栏内写明</a:t>
            </a:r>
            <a:r>
              <a:rPr lang="zh-CN" altLang="en-US" sz="2000" dirty="0">
                <a:solidFill>
                  <a:schemeClr val="accent1"/>
                </a:solidFill>
                <a:latin typeface="Arial" panose="020B0604020202020204" pitchFamily="34" charset="0"/>
                <a:ea typeface="黑体" panose="02010609060101010101" pitchFamily="49" charset="-122"/>
              </a:rPr>
              <a:t>“</a:t>
            </a:r>
            <a:r>
              <a:rPr lang="zh-CN" altLang="en-US" sz="2000" dirty="0">
                <a:solidFill>
                  <a:schemeClr val="accent1"/>
                </a:solidFill>
                <a:latin typeface="黑体" panose="02010609060101010101" pitchFamily="49" charset="-122"/>
                <a:ea typeface="黑体" panose="02010609060101010101" pitchFamily="49" charset="-122"/>
              </a:rPr>
              <a:t>借</a:t>
            </a:r>
            <a:r>
              <a:rPr lang="zh-CN" altLang="en-US" sz="2000" dirty="0">
                <a:solidFill>
                  <a:schemeClr val="accent1"/>
                </a:solidFill>
                <a:latin typeface="Arial" panose="020B0604020202020204" pitchFamily="34" charset="0"/>
                <a:ea typeface="黑体" panose="02010609060101010101" pitchFamily="49" charset="-122"/>
              </a:rPr>
              <a:t>”</a:t>
            </a:r>
            <a:r>
              <a:rPr lang="zh-CN" altLang="en-US" sz="2000" dirty="0">
                <a:solidFill>
                  <a:schemeClr val="accent1"/>
                </a:solidFill>
                <a:latin typeface="黑体" panose="02010609060101010101" pitchFamily="49" charset="-122"/>
                <a:ea typeface="黑体" panose="02010609060101010101" pitchFamily="49" charset="-122"/>
              </a:rPr>
              <a:t>或</a:t>
            </a:r>
            <a:r>
              <a:rPr lang="zh-CN" altLang="en-US" sz="2000" dirty="0">
                <a:solidFill>
                  <a:schemeClr val="accent1"/>
                </a:solidFill>
                <a:latin typeface="Arial" panose="020B0604020202020204" pitchFamily="34" charset="0"/>
                <a:ea typeface="黑体" panose="02010609060101010101" pitchFamily="49" charset="-122"/>
              </a:rPr>
              <a:t>“</a:t>
            </a:r>
            <a:r>
              <a:rPr lang="zh-CN" altLang="en-US" sz="2000" dirty="0">
                <a:solidFill>
                  <a:schemeClr val="accent1"/>
                </a:solidFill>
                <a:latin typeface="黑体" panose="02010609060101010101" pitchFamily="49" charset="-122"/>
                <a:ea typeface="黑体" panose="02010609060101010101" pitchFamily="49" charset="-122"/>
              </a:rPr>
              <a:t>贷</a:t>
            </a:r>
            <a:r>
              <a:rPr lang="zh-CN" altLang="en-US" sz="2000" dirty="0">
                <a:solidFill>
                  <a:schemeClr val="accent1"/>
                </a:solidFill>
                <a:latin typeface="Arial" panose="020B0604020202020204" pitchFamily="34" charset="0"/>
                <a:ea typeface="黑体" panose="02010609060101010101" pitchFamily="49" charset="-122"/>
              </a:rPr>
              <a:t>”</a:t>
            </a:r>
            <a:r>
              <a:rPr lang="zh-CN" altLang="en-US" sz="2000" dirty="0">
                <a:solidFill>
                  <a:schemeClr val="accent1"/>
                </a:solidFill>
                <a:latin typeface="黑体" panose="02010609060101010101" pitchFamily="49" charset="-122"/>
                <a:ea typeface="黑体" panose="02010609060101010101" pitchFamily="49" charset="-122"/>
              </a:rPr>
              <a:t>的字样</a:t>
            </a:r>
            <a:r>
              <a:rPr lang="zh-CN" altLang="en-US" sz="2000" dirty="0">
                <a:latin typeface="黑体" panose="02010609060101010101" pitchFamily="49" charset="-122"/>
                <a:ea typeface="黑体" panose="02010609060101010101" pitchFamily="49" charset="-122"/>
              </a:rPr>
              <a:t>。</a:t>
            </a:r>
            <a:r>
              <a:rPr lang="zh-CN" altLang="en-US" sz="2000" dirty="0">
                <a:solidFill>
                  <a:schemeClr val="accent1"/>
                </a:solidFill>
                <a:latin typeface="黑体" panose="02010609060101010101" pitchFamily="49" charset="-122"/>
                <a:ea typeface="黑体" panose="02010609060101010101" pitchFamily="49" charset="-122"/>
              </a:rPr>
              <a:t>没有余额</a:t>
            </a:r>
            <a:r>
              <a:rPr lang="zh-CN" altLang="en-US" sz="2000" dirty="0">
                <a:latin typeface="黑体" panose="02010609060101010101" pitchFamily="49" charset="-122"/>
                <a:ea typeface="黑体" panose="02010609060101010101" pitchFamily="49" charset="-122"/>
              </a:rPr>
              <a:t>的账户，应在该栏内写</a:t>
            </a:r>
            <a:r>
              <a:rPr lang="zh-CN" altLang="en-US" sz="2000" dirty="0">
                <a:latin typeface="Arial" panose="020B0604020202020204" pitchFamily="34" charset="0"/>
                <a:ea typeface="黑体" panose="02010609060101010101" pitchFamily="49" charset="-122"/>
              </a:rPr>
              <a:t>“</a:t>
            </a:r>
            <a:r>
              <a:rPr lang="zh-CN" altLang="en-US" sz="2000" dirty="0">
                <a:solidFill>
                  <a:schemeClr val="accent1"/>
                </a:solidFill>
                <a:latin typeface="黑体" panose="02010609060101010101" pitchFamily="49" charset="-122"/>
                <a:ea typeface="黑体" panose="02010609060101010101" pitchFamily="49" charset="-122"/>
              </a:rPr>
              <a:t>平</a:t>
            </a:r>
            <a:r>
              <a:rPr lang="zh-CN" altLang="en-US" sz="2000" dirty="0">
                <a:latin typeface="Arial" panose="020B0604020202020204" pitchFamily="34" charset="0"/>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字并在</a:t>
            </a:r>
            <a:r>
              <a:rPr lang="zh-CN" altLang="en-US" sz="2000" dirty="0">
                <a:solidFill>
                  <a:schemeClr val="accent1"/>
                </a:solidFill>
                <a:latin typeface="黑体" panose="02010609060101010101" pitchFamily="49" charset="-122"/>
                <a:ea typeface="黑体" panose="02010609060101010101" pitchFamily="49" charset="-122"/>
              </a:rPr>
              <a:t>余额栏</a:t>
            </a:r>
            <a:r>
              <a:rPr lang="zh-CN" altLang="en-US" sz="2000" dirty="0">
                <a:latin typeface="Arial" panose="020B0604020202020204" pitchFamily="34" charset="0"/>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元</a:t>
            </a:r>
            <a:r>
              <a:rPr lang="zh-CN" altLang="en-US" sz="2000" dirty="0">
                <a:latin typeface="Arial" panose="020B0604020202020204" pitchFamily="34" charset="0"/>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位上用</a:t>
            </a:r>
            <a:r>
              <a:rPr lang="zh-CN" altLang="en-US" sz="2000" dirty="0">
                <a:latin typeface="Arial" panose="020B0604020202020204" pitchFamily="34" charset="0"/>
                <a:ea typeface="黑体" panose="02010609060101010101" pitchFamily="49" charset="-122"/>
              </a:rPr>
              <a:t>“</a:t>
            </a:r>
            <a:r>
              <a:rPr lang="en-US" altLang="zh-CN" sz="2000" dirty="0">
                <a:solidFill>
                  <a:schemeClr val="accent1"/>
                </a:solidFill>
                <a:latin typeface="黑体" panose="02010609060101010101" pitchFamily="49" charset="-122"/>
                <a:ea typeface="黑体" panose="02010609060101010101" pitchFamily="49" charset="-122"/>
              </a:rPr>
              <a:t>0</a:t>
            </a:r>
            <a:r>
              <a:rPr lang="en-US" altLang="zh-CN" sz="2000" dirty="0">
                <a:latin typeface="Arial" panose="020B0604020202020204" pitchFamily="34" charset="0"/>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表示。</a:t>
            </a:r>
            <a:endParaRPr lang="zh-CN" altLang="en-US" sz="2000" dirty="0">
              <a:latin typeface="黑体" panose="02010609060101010101" pitchFamily="49" charset="-122"/>
              <a:ea typeface="黑体" panose="02010609060101010101" pitchFamily="49" charset="-122"/>
            </a:endParaRPr>
          </a:p>
          <a:p>
            <a:pPr lvl="0" indent="0"/>
            <a:r>
              <a:rPr lang="en-US" altLang="zh-CN" dirty="0">
                <a:latin typeface="黑体" panose="02010609060101010101" pitchFamily="49" charset="-122"/>
                <a:ea typeface="黑体" panose="02010609060101010101" pitchFamily="49" charset="-122"/>
              </a:rPr>
              <a:t> 4.</a:t>
            </a:r>
            <a:r>
              <a:rPr lang="zh-CN" altLang="en-US" dirty="0">
                <a:latin typeface="黑体" panose="02010609060101010101" pitchFamily="49" charset="-122"/>
                <a:ea typeface="黑体" panose="02010609060101010101" pitchFamily="49" charset="-122"/>
              </a:rPr>
              <a:t>每登记满一张账页结转下页时，应当结出</a:t>
            </a:r>
            <a:r>
              <a:rPr lang="zh-CN" altLang="en-US" sz="2000" dirty="0">
                <a:solidFill>
                  <a:schemeClr val="accent1"/>
                </a:solidFill>
                <a:latin typeface="黑体" panose="02010609060101010101" pitchFamily="49" charset="-122"/>
                <a:ea typeface="黑体" panose="02010609060101010101" pitchFamily="49" charset="-122"/>
              </a:rPr>
              <a:t>本页合计数（本月累计发生额）和余额，</a:t>
            </a:r>
            <a:r>
              <a:rPr lang="zh-CN" altLang="en-US" dirty="0">
                <a:latin typeface="黑体" panose="02010609060101010101" pitchFamily="49" charset="-122"/>
                <a:ea typeface="黑体" panose="02010609060101010101" pitchFamily="49" charset="-122"/>
              </a:rPr>
              <a:t>写在本页最后一行和下页第一行有关栏内，并在本页的摘要栏内注明</a:t>
            </a:r>
            <a:r>
              <a:rPr lang="zh-CN" altLang="en-US" dirty="0">
                <a:latin typeface="Arial" panose="020B0604020202020204" pitchFamily="34" charset="0"/>
                <a:ea typeface="黑体" panose="02010609060101010101" pitchFamily="49" charset="-122"/>
              </a:rPr>
              <a:t>“</a:t>
            </a:r>
            <a:r>
              <a:rPr lang="zh-CN" altLang="en-US" dirty="0">
                <a:latin typeface="黑体" panose="02010609060101010101" pitchFamily="49" charset="-122"/>
                <a:ea typeface="黑体" panose="02010609060101010101" pitchFamily="49" charset="-122"/>
              </a:rPr>
              <a:t>过次页</a:t>
            </a:r>
            <a:r>
              <a:rPr lang="zh-CN" altLang="en-US" dirty="0">
                <a:latin typeface="Arial" panose="020B0604020202020204" pitchFamily="34" charset="0"/>
                <a:ea typeface="黑体" panose="02010609060101010101" pitchFamily="49" charset="-122"/>
              </a:rPr>
              <a:t>”</a:t>
            </a:r>
            <a:r>
              <a:rPr lang="zh-CN" altLang="en-US" dirty="0">
                <a:latin typeface="黑体" panose="02010609060101010101" pitchFamily="49" charset="-122"/>
                <a:ea typeface="黑体" panose="02010609060101010101" pitchFamily="49" charset="-122"/>
              </a:rPr>
              <a:t>字样，在次页的摘要栏内注明</a:t>
            </a:r>
            <a:r>
              <a:rPr lang="zh-CN" altLang="en-US" dirty="0">
                <a:latin typeface="Arial" panose="020B0604020202020204" pitchFamily="34" charset="0"/>
                <a:ea typeface="黑体" panose="02010609060101010101" pitchFamily="49" charset="-122"/>
              </a:rPr>
              <a:t>“</a:t>
            </a:r>
            <a:r>
              <a:rPr lang="zh-CN" altLang="en-US" dirty="0">
                <a:latin typeface="黑体" panose="02010609060101010101" pitchFamily="49" charset="-122"/>
                <a:ea typeface="黑体" panose="02010609060101010101" pitchFamily="49" charset="-122"/>
              </a:rPr>
              <a:t>承前页</a:t>
            </a:r>
            <a:r>
              <a:rPr lang="zh-CN" altLang="en-US" dirty="0">
                <a:latin typeface="Arial" panose="020B0604020202020204" pitchFamily="34" charset="0"/>
                <a:ea typeface="黑体" panose="02010609060101010101" pitchFamily="49" charset="-122"/>
              </a:rPr>
              <a:t>”</a:t>
            </a:r>
            <a:r>
              <a:rPr lang="zh-CN" altLang="en-US" dirty="0">
                <a:latin typeface="黑体" panose="02010609060101010101" pitchFamily="49" charset="-122"/>
                <a:ea typeface="黑体" panose="02010609060101010101" pitchFamily="49" charset="-122"/>
              </a:rPr>
              <a:t>字样。</a:t>
            </a:r>
            <a:r>
              <a:rPr lang="zh-CN" altLang="en-US" dirty="0">
                <a:latin typeface="Arial" panose="020B0604020202020204" pitchFamily="34" charset="0"/>
                <a:ea typeface="黑体" panose="02010609060101010101" pitchFamily="49" charset="-122"/>
              </a:rPr>
              <a:t> </a:t>
            </a:r>
            <a:endParaRPr lang="zh-CN" altLang="en-US" dirty="0">
              <a:latin typeface="黑体" panose="02010609060101010101" pitchFamily="49" charset="-122"/>
              <a:ea typeface="黑体" panose="02010609060101010101" pitchFamily="49" charset="-122"/>
            </a:endParaRPr>
          </a:p>
        </p:txBody>
      </p:sp>
      <p:sp>
        <p:nvSpPr>
          <p:cNvPr id="172043" name="Rectangle 18"/>
          <p:cNvSpPr>
            <a:spLocks noGrp="1"/>
          </p:cNvSpPr>
          <p:nvPr>
            <p:custDataLst>
              <p:tags r:id="rId1"/>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第五章 模拟企业会计账簿的登记</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2"/>
          <p:cNvSpPr>
            <a:spLocks noGrp="1"/>
          </p:cNvSpPr>
          <p:nvPr>
            <p:ph type="subTitle"/>
          </p:nvPr>
        </p:nvSpPr>
        <p:spPr>
          <a:xfrm>
            <a:off x="533400" y="1141095"/>
            <a:ext cx="7837488" cy="2725738"/>
          </a:xfrm>
        </p:spPr>
        <p:txBody>
          <a:bodyPr wrap="square" lIns="91440" tIns="45720" rIns="91440" bIns="45720" anchor="t"/>
          <a:lstStyle>
            <a:lvl1pPr marL="0" lvl="0" indent="0" algn="ctr">
              <a:defRPr kern="1200"/>
            </a:lvl1pPr>
            <a:lvl2pPr marL="457200" lvl="1" indent="-457200" algn="ctr">
              <a:defRPr kern="1200"/>
            </a:lvl2pPr>
            <a:lvl3pPr marL="914400" lvl="2" indent="-914400" algn="ctr">
              <a:defRPr kern="1200"/>
            </a:lvl3pPr>
            <a:lvl4pPr marL="1371600" lvl="3" indent="-1371600" algn="ctr">
              <a:defRPr kern="1200"/>
            </a:lvl4pPr>
            <a:lvl5pPr marL="1828800" lvl="4" indent="-1828800" algn="ctr">
              <a:defRPr kern="1200"/>
            </a:lvl5pPr>
          </a:lstStyle>
          <a:p>
            <a:pPr lvl="0" indent="0" algn="l"/>
            <a:r>
              <a:rPr lang="zh-CN" altLang="en-US" b="0" dirty="0">
                <a:solidFill>
                  <a:srgbClr val="0000FF"/>
                </a:solidFill>
                <a:sym typeface="+mn-ea"/>
              </a:rPr>
              <a:t>一、登记账簿的规则</a:t>
            </a:r>
            <a:endParaRPr lang="zh-CN" altLang="en-US" b="0" dirty="0">
              <a:solidFill>
                <a:srgbClr val="0000FF"/>
              </a:solidFill>
              <a:sym typeface="+mn-ea"/>
            </a:endParaRPr>
          </a:p>
          <a:p>
            <a:pPr marL="342900" lvl="0" indent="-342900" algn="l" eaLnBrk="0" hangingPunct="0">
              <a:lnSpc>
                <a:spcPct val="130000"/>
              </a:lnSpc>
              <a:spcBef>
                <a:spcPts val="0"/>
              </a:spcBef>
              <a:buClr>
                <a:schemeClr val="hlink"/>
              </a:buClr>
              <a:buSzTx/>
              <a:buFont typeface="Wingdings" panose="05000000000000000000" pitchFamily="2" charset="2"/>
            </a:pPr>
            <a:r>
              <a:rPr lang="zh-CN" altLang="en-US" b="0" kern="0" dirty="0">
                <a:solidFill>
                  <a:srgbClr val="0000FF"/>
                </a:solidFill>
                <a:sym typeface="+mn-ea"/>
              </a:rPr>
              <a:t> </a:t>
            </a:r>
            <a:r>
              <a:rPr lang="zh-CN" altLang="en-US" sz="2400" b="0" kern="0" dirty="0">
                <a:solidFill>
                  <a:srgbClr val="0000FF"/>
                </a:solidFill>
                <a:sym typeface="+mn-ea"/>
              </a:rPr>
              <a:t>（三）错账更正方法</a:t>
            </a:r>
            <a:endParaRPr lang="zh-CN" altLang="en-US" sz="2400" b="0" kern="0" dirty="0">
              <a:solidFill>
                <a:srgbClr val="0000FF"/>
              </a:solidFill>
              <a:sym typeface="+mn-ea"/>
            </a:endParaRPr>
          </a:p>
          <a:p>
            <a:pPr marL="342900" lvl="0" indent="-342900" algn="l" eaLnBrk="0" hangingPunct="0">
              <a:lnSpc>
                <a:spcPct val="130000"/>
              </a:lnSpc>
              <a:spcBef>
                <a:spcPts val="0"/>
              </a:spcBef>
              <a:buClr>
                <a:schemeClr val="hlink"/>
              </a:buClr>
              <a:buSzTx/>
              <a:buFont typeface="Wingdings" panose="05000000000000000000" pitchFamily="2" charset="2"/>
            </a:pPr>
            <a:r>
              <a:rPr lang="en-US" dirty="0">
                <a:latin typeface="楷体_GB2312" panose="02010609030101010101" pitchFamily="49" charset="-122"/>
                <a:ea typeface="楷体_GB2312" panose="02010609030101010101" pitchFamily="49" charset="-122"/>
              </a:rPr>
              <a:t>      </a:t>
            </a:r>
            <a:r>
              <a:rPr lang="en-US" altLang="zh-CN" sz="2400" b="0" dirty="0">
                <a:latin typeface="黑体" panose="02010609060101010101" pitchFamily="49" charset="-122"/>
                <a:ea typeface="黑体" panose="02010609060101010101" pitchFamily="49" charset="-122"/>
                <a:cs typeface="+mn-ea"/>
              </a:rPr>
              <a:t>在登记账簿的过程中，如果发现账簿登记有错，可采用</a:t>
            </a:r>
            <a:r>
              <a:rPr lang="zh-CN" altLang="en-US" sz="2400" b="0" kern="0" dirty="0">
                <a:solidFill>
                  <a:srgbClr val="0000FF"/>
                </a:solidFill>
              </a:rPr>
              <a:t>划线更正法、红字更正法和补充登记法</a:t>
            </a:r>
            <a:r>
              <a:rPr lang="en-US" altLang="zh-CN" sz="2400" b="0" dirty="0">
                <a:latin typeface="黑体" panose="02010609060101010101" pitchFamily="49" charset="-122"/>
                <a:ea typeface="黑体" panose="02010609060101010101" pitchFamily="49" charset="-122"/>
                <a:cs typeface="+mn-ea"/>
              </a:rPr>
              <a:t>。</a:t>
            </a:r>
            <a:endParaRPr lang="en-US" altLang="zh-CN" sz="2400" b="0" dirty="0">
              <a:latin typeface="黑体" panose="02010609060101010101" pitchFamily="49" charset="-122"/>
              <a:ea typeface="黑体" panose="02010609060101010101" pitchFamily="49" charset="-122"/>
              <a:cs typeface="+mn-ea"/>
            </a:endParaRPr>
          </a:p>
          <a:p>
            <a:pPr marL="342900" lvl="0" indent="-342900" algn="l" eaLnBrk="0" hangingPunct="0">
              <a:lnSpc>
                <a:spcPct val="130000"/>
              </a:lnSpc>
              <a:spcBef>
                <a:spcPts val="0"/>
              </a:spcBef>
              <a:buClr>
                <a:schemeClr val="hlink"/>
              </a:buClr>
              <a:buSzTx/>
              <a:buFont typeface="Wingdings" panose="05000000000000000000" pitchFamily="2" charset="2"/>
            </a:pPr>
            <a:r>
              <a:rPr lang="en-US" altLang="zh-CN" sz="2400" b="0" dirty="0">
                <a:latin typeface="黑体" panose="02010609060101010101" pitchFamily="49" charset="-122"/>
                <a:ea typeface="黑体" panose="02010609060101010101" pitchFamily="49" charset="-122"/>
                <a:cs typeface="+mn-ea"/>
              </a:rPr>
              <a:t>       记账过程中出现书写错误时，应严格规范使用上述三种方法进行错账改正，不得任意涂改、刮、擦、挖、补。</a:t>
            </a:r>
            <a:endParaRPr lang="en-US" altLang="zh-CN" sz="2400" b="0" dirty="0">
              <a:latin typeface="黑体" panose="02010609060101010101" pitchFamily="49" charset="-122"/>
              <a:ea typeface="黑体" panose="02010609060101010101" pitchFamily="49" charset="-122"/>
              <a:cs typeface="+mn-ea"/>
            </a:endParaRPr>
          </a:p>
        </p:txBody>
      </p:sp>
      <p:sp>
        <p:nvSpPr>
          <p:cNvPr id="172043" name="Rectangle 18"/>
          <p:cNvSpPr>
            <a:spLocks noGrp="1"/>
          </p:cNvSpPr>
          <p:nvPr>
            <p:custDataLst>
              <p:tags r:id="rId1"/>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第五章 模拟企业会计账簿的登记</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indefinite" fill="hold">
                                          <p:stCondLst>
                                            <p:cond delay="0"/>
                                          </p:stCondLst>
                                        </p:cTn>
                                        <p:tgtEl>
                                          <p:spTgt spid="246786">
                                            <p:txEl>
                                              <p:pRg st="0" end="0"/>
                                            </p:txEl>
                                          </p:spTgt>
                                        </p:tgtEl>
                                        <p:attrNameLst>
                                          <p:attrName>style.visibility</p:attrName>
                                        </p:attrNameLst>
                                      </p:cBhvr>
                                      <p:to>
                                        <p:strVal val="visible"/>
                                      </p:to>
                                    </p:set>
                                    <p:anim calcmode="lin" valueType="num">
                                      <p:cBhvr>
                                        <p:cTn id="7" dur="1000" fill="hold"/>
                                        <p:tgtEl>
                                          <p:spTgt spid="246786">
                                            <p:txEl>
                                              <p:pRg st="0" end="0"/>
                                            </p:txEl>
                                          </p:spTgt>
                                        </p:tgtEl>
                                        <p:attrNameLst>
                                          <p:attrName>ppt_w</p:attrName>
                                        </p:attrNameLst>
                                      </p:cBhvr>
                                      <p:tavLst>
                                        <p:tav tm="0">
                                          <p:val>
                                            <p:strVal val="#ppt_w+.3"/>
                                          </p:val>
                                        </p:tav>
                                        <p:tav tm="100000">
                                          <p:val>
                                            <p:strVal val="#ppt_w"/>
                                          </p:val>
                                        </p:tav>
                                      </p:tavLst>
                                    </p:anim>
                                    <p:anim calcmode="lin" valueType="num">
                                      <p:cBhvr>
                                        <p:cTn id="8" dur="1000" fill="hold"/>
                                        <p:tgtEl>
                                          <p:spTgt spid="246786">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46786">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indefinite" fill="hold">
                                          <p:stCondLst>
                                            <p:cond delay="0"/>
                                          </p:stCondLst>
                                        </p:cTn>
                                        <p:tgtEl>
                                          <p:spTgt spid="246786">
                                            <p:txEl>
                                              <p:pRg st="1" end="1"/>
                                            </p:txEl>
                                          </p:spTgt>
                                        </p:tgtEl>
                                        <p:attrNameLst>
                                          <p:attrName>style.visibility</p:attrName>
                                        </p:attrNameLst>
                                      </p:cBhvr>
                                      <p:to>
                                        <p:strVal val="visible"/>
                                      </p:to>
                                    </p:set>
                                    <p:anim calcmode="lin" valueType="num">
                                      <p:cBhvr>
                                        <p:cTn id="14" dur="1000" fill="hold"/>
                                        <p:tgtEl>
                                          <p:spTgt spid="246786">
                                            <p:txEl>
                                              <p:pRg st="1" end="1"/>
                                            </p:txEl>
                                          </p:spTgt>
                                        </p:tgtEl>
                                        <p:attrNameLst>
                                          <p:attrName>ppt_w</p:attrName>
                                        </p:attrNameLst>
                                      </p:cBhvr>
                                      <p:tavLst>
                                        <p:tav tm="0">
                                          <p:val>
                                            <p:strVal val="#ppt_w+.3"/>
                                          </p:val>
                                        </p:tav>
                                        <p:tav tm="100000">
                                          <p:val>
                                            <p:strVal val="#ppt_w"/>
                                          </p:val>
                                        </p:tav>
                                      </p:tavLst>
                                    </p:anim>
                                    <p:anim calcmode="lin" valueType="num">
                                      <p:cBhvr>
                                        <p:cTn id="15" dur="1000" fill="hold"/>
                                        <p:tgtEl>
                                          <p:spTgt spid="246786">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246786">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0" presetClass="entr" presetSubtype="0" decel="100000" fill="hold" grpId="0" nodeType="clickEffect">
                                  <p:stCondLst>
                                    <p:cond delay="0"/>
                                  </p:stCondLst>
                                  <p:childTnLst>
                                    <p:set>
                                      <p:cBhvr>
                                        <p:cTn id="20" dur="indefinite" fill="hold">
                                          <p:stCondLst>
                                            <p:cond delay="0"/>
                                          </p:stCondLst>
                                        </p:cTn>
                                        <p:tgtEl>
                                          <p:spTgt spid="246786">
                                            <p:txEl>
                                              <p:pRg st="2" end="2"/>
                                            </p:txEl>
                                          </p:spTgt>
                                        </p:tgtEl>
                                        <p:attrNameLst>
                                          <p:attrName>style.visibility</p:attrName>
                                        </p:attrNameLst>
                                      </p:cBhvr>
                                      <p:to>
                                        <p:strVal val="visible"/>
                                      </p:to>
                                    </p:set>
                                    <p:anim calcmode="lin" valueType="num">
                                      <p:cBhvr>
                                        <p:cTn id="21" dur="1000" fill="hold"/>
                                        <p:tgtEl>
                                          <p:spTgt spid="246786">
                                            <p:txEl>
                                              <p:pRg st="2" end="2"/>
                                            </p:txEl>
                                          </p:spTgt>
                                        </p:tgtEl>
                                        <p:attrNameLst>
                                          <p:attrName>ppt_w</p:attrName>
                                        </p:attrNameLst>
                                      </p:cBhvr>
                                      <p:tavLst>
                                        <p:tav tm="0">
                                          <p:val>
                                            <p:strVal val="#ppt_w+.3"/>
                                          </p:val>
                                        </p:tav>
                                        <p:tav tm="100000">
                                          <p:val>
                                            <p:strVal val="#ppt_w"/>
                                          </p:val>
                                        </p:tav>
                                      </p:tavLst>
                                    </p:anim>
                                    <p:anim calcmode="lin" valueType="num">
                                      <p:cBhvr>
                                        <p:cTn id="22" dur="1000" fill="hold"/>
                                        <p:tgtEl>
                                          <p:spTgt spid="246786">
                                            <p:txEl>
                                              <p:pRg st="2" end="2"/>
                                            </p:txEl>
                                          </p:spTgt>
                                        </p:tgtEl>
                                        <p:attrNameLst>
                                          <p:attrName>ppt_h</p:attrName>
                                        </p:attrNameLst>
                                      </p:cBhvr>
                                      <p:tavLst>
                                        <p:tav tm="0">
                                          <p:val>
                                            <p:strVal val="#ppt_h"/>
                                          </p:val>
                                        </p:tav>
                                        <p:tav tm="100000">
                                          <p:val>
                                            <p:strVal val="#ppt_h"/>
                                          </p:val>
                                        </p:tav>
                                      </p:tavLst>
                                    </p:anim>
                                    <p:animEffect transition="in" filter="fade">
                                      <p:cBhvr>
                                        <p:cTn id="23" dur="1000"/>
                                        <p:tgtEl>
                                          <p:spTgt spid="246786">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indefinite" fill="hold">
                                          <p:stCondLst>
                                            <p:cond delay="0"/>
                                          </p:stCondLst>
                                        </p:cTn>
                                        <p:tgtEl>
                                          <p:spTgt spid="246786">
                                            <p:txEl>
                                              <p:pRg st="3" end="3"/>
                                            </p:txEl>
                                          </p:spTgt>
                                        </p:tgtEl>
                                        <p:attrNameLst>
                                          <p:attrName>style.visibility</p:attrName>
                                        </p:attrNameLst>
                                      </p:cBhvr>
                                      <p:to>
                                        <p:strVal val="visible"/>
                                      </p:to>
                                    </p:set>
                                    <p:anim calcmode="lin" valueType="num">
                                      <p:cBhvr>
                                        <p:cTn id="28" dur="1000" fill="hold"/>
                                        <p:tgtEl>
                                          <p:spTgt spid="246786">
                                            <p:txEl>
                                              <p:pRg st="3" end="3"/>
                                            </p:txEl>
                                          </p:spTgt>
                                        </p:tgtEl>
                                        <p:attrNameLst>
                                          <p:attrName>ppt_w</p:attrName>
                                        </p:attrNameLst>
                                      </p:cBhvr>
                                      <p:tavLst>
                                        <p:tav tm="0">
                                          <p:val>
                                            <p:strVal val="#ppt_w+.3"/>
                                          </p:val>
                                        </p:tav>
                                        <p:tav tm="100000">
                                          <p:val>
                                            <p:strVal val="#ppt_w"/>
                                          </p:val>
                                        </p:tav>
                                      </p:tavLst>
                                    </p:anim>
                                    <p:anim calcmode="lin" valueType="num">
                                      <p:cBhvr>
                                        <p:cTn id="29" dur="1000" fill="hold"/>
                                        <p:tgtEl>
                                          <p:spTgt spid="246786">
                                            <p:txEl>
                                              <p:pRg st="3" end="3"/>
                                            </p:txEl>
                                          </p:spTgt>
                                        </p:tgtEl>
                                        <p:attrNameLst>
                                          <p:attrName>ppt_h</p:attrName>
                                        </p:attrNameLst>
                                      </p:cBhvr>
                                      <p:tavLst>
                                        <p:tav tm="0">
                                          <p:val>
                                            <p:strVal val="#ppt_h"/>
                                          </p:val>
                                        </p:tav>
                                        <p:tav tm="100000">
                                          <p:val>
                                            <p:strVal val="#ppt_h"/>
                                          </p:val>
                                        </p:tav>
                                      </p:tavLst>
                                    </p:anim>
                                    <p:animEffect transition="in" filter="fade">
                                      <p:cBhvr>
                                        <p:cTn id="30" dur="1000"/>
                                        <p:tgtEl>
                                          <p:spTgt spid="24678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786"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3"/>
          <p:cNvSpPr>
            <a:spLocks noGrp="1"/>
          </p:cNvSpPr>
          <p:nvPr>
            <p:ph idx="1"/>
          </p:nvPr>
        </p:nvSpPr>
        <p:spPr>
          <a:xfrm>
            <a:off x="539750" y="1259205"/>
            <a:ext cx="7691755" cy="5038725"/>
          </a:xfrm>
        </p:spPr>
        <p:txBody>
          <a:bodyPr wrap="square" lIns="91440" tIns="45720" rIns="91440" bIns="45720" anchor="t"/>
          <a:lstStyle/>
          <a:p>
            <a:pPr algn="l">
              <a:lnSpc>
                <a:spcPct val="80000"/>
              </a:lnSpc>
              <a:buSzTx/>
            </a:pPr>
            <a:r>
              <a:rPr lang="zh-CN" altLang="en-US" sz="2800" b="0" dirty="0">
                <a:solidFill>
                  <a:srgbClr val="0000FF"/>
                </a:solidFill>
                <a:sym typeface="+mn-ea"/>
              </a:rPr>
              <a:t>五、企业会计综合模拟实训的考核</a:t>
            </a:r>
            <a:endParaRPr lang="zh-CN" altLang="en-US" sz="2800" b="0" dirty="0">
              <a:solidFill>
                <a:srgbClr val="0000FF"/>
              </a:solidFill>
              <a:sym typeface="+mn-ea"/>
            </a:endParaRPr>
          </a:p>
          <a:p>
            <a:pPr algn="l">
              <a:lnSpc>
                <a:spcPct val="80000"/>
              </a:lnSpc>
              <a:buSzTx/>
              <a:buNone/>
            </a:pPr>
            <a:r>
              <a:rPr lang="en-US" altLang="zh-CN" sz="2400" b="0" dirty="0">
                <a:sym typeface="+mn-ea"/>
              </a:rPr>
              <a:t>      考核成绩由平时成绩(30%)、实训技能（60%)、实验报告(10%)三部分构成。</a:t>
            </a:r>
            <a:endParaRPr lang="en-US" altLang="zh-CN" sz="2400" b="0" dirty="0">
              <a:sym typeface="+mn-ea"/>
            </a:endParaRPr>
          </a:p>
          <a:p>
            <a:pPr algn="l">
              <a:lnSpc>
                <a:spcPct val="80000"/>
              </a:lnSpc>
              <a:buSzTx/>
            </a:pPr>
            <a:r>
              <a:rPr lang="zh-CN" altLang="en-US" sz="2400" b="0" dirty="0">
                <a:solidFill>
                  <a:srgbClr val="0000FF"/>
                </a:solidFill>
                <a:sym typeface="+mn-ea"/>
              </a:rPr>
              <a:t>1.平时成绩</a:t>
            </a:r>
            <a:endParaRPr lang="zh-CN" altLang="en-US" sz="2400" b="0" dirty="0">
              <a:solidFill>
                <a:srgbClr val="0000FF"/>
              </a:solidFill>
              <a:sym typeface="+mn-ea"/>
            </a:endParaRPr>
          </a:p>
          <a:p>
            <a:pPr algn="l">
              <a:lnSpc>
                <a:spcPct val="80000"/>
              </a:lnSpc>
              <a:buSzTx/>
            </a:pPr>
            <a:r>
              <a:rPr lang="en-US" altLang="zh-CN" sz="2400" b="0" dirty="0">
                <a:sym typeface="+mn-ea"/>
              </a:rPr>
              <a:t>      按照学生平时的出勤情况、课堂表现、平时任务的实训态度和完成情况等，来给出学生的平时成绩。</a:t>
            </a:r>
            <a:endParaRPr lang="en-US" altLang="zh-CN" sz="2400" b="0" dirty="0">
              <a:sym typeface="+mn-ea"/>
            </a:endParaRPr>
          </a:p>
          <a:p>
            <a:pPr algn="l">
              <a:lnSpc>
                <a:spcPct val="80000"/>
              </a:lnSpc>
              <a:buSzTx/>
            </a:pPr>
            <a:r>
              <a:rPr lang="zh-CN" altLang="en-US" sz="2400" b="0" dirty="0">
                <a:solidFill>
                  <a:srgbClr val="0000FF"/>
                </a:solidFill>
                <a:sym typeface="+mn-ea"/>
              </a:rPr>
              <a:t>2.实验技能</a:t>
            </a:r>
            <a:endParaRPr lang="zh-CN" altLang="en-US" sz="2400" b="0" dirty="0">
              <a:solidFill>
                <a:srgbClr val="0000FF"/>
              </a:solidFill>
              <a:sym typeface="+mn-ea"/>
            </a:endParaRPr>
          </a:p>
          <a:p>
            <a:pPr algn="l">
              <a:lnSpc>
                <a:spcPct val="80000"/>
              </a:lnSpc>
              <a:buSzTx/>
            </a:pPr>
            <a:r>
              <a:rPr lang="en-US" altLang="zh-CN" sz="2400" b="0" dirty="0">
                <a:sym typeface="+mn-ea"/>
              </a:rPr>
              <a:t>      涵盖实训中的所有会计流程工作，包括填制原始凭证、编制记账凭证、登记账簿、编制会计报表、装订会计档案等内容。</a:t>
            </a:r>
            <a:endParaRPr lang="en-US" altLang="zh-CN" sz="2400" b="0" dirty="0">
              <a:sym typeface="+mn-ea"/>
            </a:endParaRPr>
          </a:p>
          <a:p>
            <a:pPr algn="l">
              <a:lnSpc>
                <a:spcPct val="80000"/>
              </a:lnSpc>
              <a:buSzTx/>
            </a:pPr>
            <a:r>
              <a:rPr lang="en-US" altLang="zh-CN" sz="2400" b="0" dirty="0">
                <a:sym typeface="+mn-ea"/>
              </a:rPr>
              <a:t>      每个小组对</a:t>
            </a:r>
            <a:r>
              <a:rPr lang="zh-CN" altLang="en-US" sz="2400" b="0" dirty="0">
                <a:sym typeface="+mn-ea"/>
              </a:rPr>
              <a:t>会计档案</a:t>
            </a:r>
            <a:r>
              <a:rPr lang="en-US" altLang="zh-CN" sz="2400" b="0" dirty="0">
                <a:sym typeface="+mn-ea"/>
              </a:rPr>
              <a:t>进行整理归纳，将记账凭证装订成册并给各分册连续编号，将明细账进行妥善整理，将所有的会计报表封存。</a:t>
            </a:r>
            <a:endParaRPr lang="en-US" altLang="zh-CN" sz="2400" b="0" dirty="0">
              <a:sym typeface="+mn-ea"/>
            </a:endParaRPr>
          </a:p>
          <a:p>
            <a:pPr algn="l">
              <a:lnSpc>
                <a:spcPct val="80000"/>
              </a:lnSpc>
              <a:buSzTx/>
            </a:pPr>
            <a:r>
              <a:rPr lang="en-US" altLang="zh-CN" sz="2400" b="0" dirty="0">
                <a:sym typeface="+mn-ea"/>
              </a:rPr>
              <a:t>      实训者如有违反了会计实践操作规范和具体会计操作标准，既扣除相应的分数。</a:t>
            </a:r>
            <a:endParaRPr lang="en-US" altLang="zh-CN" sz="2400" b="0" dirty="0">
              <a:sym typeface="+mn-ea"/>
            </a:endParaRPr>
          </a:p>
          <a:p>
            <a:pPr algn="l">
              <a:lnSpc>
                <a:spcPct val="80000"/>
              </a:lnSpc>
              <a:buSzTx/>
            </a:pPr>
            <a:endParaRPr lang="en-US" altLang="zh-CN" sz="2400" b="0" dirty="0">
              <a:sym typeface="+mn-ea"/>
            </a:endParaRPr>
          </a:p>
          <a:p>
            <a:pPr algn="l">
              <a:lnSpc>
                <a:spcPct val="80000"/>
              </a:lnSpc>
              <a:buSzTx/>
            </a:pPr>
            <a:endParaRPr lang="zh-CN" altLang="en-US" sz="2400" b="0" dirty="0">
              <a:solidFill>
                <a:srgbClr val="0000FF"/>
              </a:solidFill>
              <a:sym typeface="+mn-ea"/>
            </a:endParaRPr>
          </a:p>
          <a:p>
            <a:r>
              <a:rPr lang="en-US" altLang="zh-CN" sz="2400" b="0" dirty="0">
                <a:sym typeface="+mn-ea"/>
              </a:rPr>
              <a:t>      </a:t>
            </a:r>
            <a:endParaRPr lang="zh-CN" altLang="en-US" sz="2400" b="0" dirty="0"/>
          </a:p>
        </p:txBody>
      </p:sp>
      <p:sp>
        <p:nvSpPr>
          <p:cNvPr id="9" name="文本框 8"/>
          <p:cNvSpPr txBox="1"/>
          <p:nvPr>
            <p:custDataLst>
              <p:tags r:id="rId1"/>
            </p:custDataLst>
          </p:nvPr>
        </p:nvSpPr>
        <p:spPr>
          <a:xfrm>
            <a:off x="1219294" y="362327"/>
            <a:ext cx="7107144" cy="583565"/>
          </a:xfrm>
          <a:prstGeom prst="rect">
            <a:avLst/>
          </a:prstGeom>
          <a:noFill/>
        </p:spPr>
        <p:txBody>
          <a:bodyPr wrap="square">
            <a:spAutoFit/>
          </a:bodyPr>
          <a:lstStyle/>
          <a:p>
            <a:r>
              <a:rPr kumimoji="0" lang="zh-CN" altLang="en-US" sz="3200" b="1" i="0" u="none" strike="noStrike" kern="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j-cs"/>
              </a:rPr>
              <a:t>第一章 企业会计综合模拟实训总论</a:t>
            </a:r>
            <a:endParaRPr lang="zh-CN" altLang="en-US" dirty="0"/>
          </a:p>
        </p:txBody>
      </p:sp>
    </p:spTree>
  </p:cSld>
  <p:clrMapOvr>
    <a:masterClrMapping/>
  </p:clrMapOvr>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5" name="文本框 1"/>
          <p:cNvSpPr txBox="1"/>
          <p:nvPr/>
        </p:nvSpPr>
        <p:spPr>
          <a:xfrm>
            <a:off x="609600" y="1295400"/>
            <a:ext cx="7590790" cy="3969385"/>
          </a:xfrm>
          <a:prstGeom prst="rect">
            <a:avLst/>
          </a:prstGeom>
          <a:noFill/>
          <a:ln w="9525">
            <a:noFill/>
          </a:ln>
        </p:spPr>
        <p:txBody>
          <a:bodyPr wrap="square" anchor="t">
            <a:spAutoFit/>
          </a:bodyPr>
          <a:lstStyle/>
          <a:p>
            <a:pPr lvl="0" indent="0"/>
            <a:r>
              <a:rPr lang="zh-CN" altLang="en-US" sz="2800" kern="0" dirty="0">
                <a:solidFill>
                  <a:srgbClr val="0000FF"/>
                </a:solidFill>
                <a:latin typeface="+mn-lt"/>
                <a:ea typeface="+mn-ea"/>
                <a:cs typeface="+mn-cs"/>
              </a:rPr>
              <a:t>划线更正法</a:t>
            </a:r>
            <a:endParaRPr lang="zh-CN" altLang="en-US" sz="2800" kern="0" dirty="0">
              <a:solidFill>
                <a:srgbClr val="0000FF"/>
              </a:solidFill>
              <a:latin typeface="+mn-lt"/>
              <a:ea typeface="+mn-ea"/>
              <a:cs typeface="+mn-cs"/>
            </a:endParaRPr>
          </a:p>
          <a:p>
            <a:pPr lvl="0" indent="0"/>
            <a:r>
              <a:rPr lang="zh-CN" altLang="en-US" sz="2800" dirty="0">
                <a:latin typeface="Arial" panose="020B0604020202020204" pitchFamily="34" charset="0"/>
                <a:ea typeface="黑体" panose="02010609060101010101" pitchFamily="49" charset="-122"/>
              </a:rPr>
              <a:t>      </a:t>
            </a:r>
            <a:r>
              <a:rPr lang="zh-CN" altLang="en-US" sz="2800" dirty="0">
                <a:gradFill>
                  <a:gsLst>
                    <a:gs pos="0">
                      <a:srgbClr val="007BD3"/>
                    </a:gs>
                    <a:gs pos="100000">
                      <a:srgbClr val="034373"/>
                    </a:gs>
                  </a:gsLst>
                  <a:lin scaled="0"/>
                </a:gradFill>
                <a:latin typeface="Arial" panose="020B0604020202020204" pitchFamily="34" charset="0"/>
                <a:ea typeface="黑体" panose="02010609060101010101" pitchFamily="49" charset="-122"/>
              </a:rPr>
              <a:t>适用范围：</a:t>
            </a:r>
            <a:r>
              <a:rPr lang="zh-CN" altLang="en-US" sz="2800" dirty="0">
                <a:latin typeface="Arial" panose="020B0604020202020204" pitchFamily="34" charset="0"/>
                <a:ea typeface="黑体" panose="02010609060101010101" pitchFamily="49" charset="-122"/>
              </a:rPr>
              <a:t>编制的记账凭证没有错误，而是在登记账簿时发生错误，导致账簿记录的错误。</a:t>
            </a:r>
            <a:endParaRPr lang="zh-CN" altLang="en-US" sz="2800" dirty="0">
              <a:latin typeface="Arial" panose="020B0604020202020204" pitchFamily="34" charset="0"/>
              <a:ea typeface="黑体" panose="02010609060101010101" pitchFamily="49" charset="-122"/>
            </a:endParaRPr>
          </a:p>
          <a:p>
            <a:pPr lvl="0" indent="0"/>
            <a:r>
              <a:rPr lang="zh-CN" altLang="en-US" sz="2800" dirty="0">
                <a:latin typeface="Arial" panose="020B0604020202020204" pitchFamily="34" charset="0"/>
                <a:ea typeface="黑体" panose="02010609060101010101" pitchFamily="49" charset="-122"/>
              </a:rPr>
              <a:t>　  </a:t>
            </a:r>
            <a:r>
              <a:rPr lang="zh-CN" altLang="en-US" sz="2800" dirty="0">
                <a:gradFill>
                  <a:gsLst>
                    <a:gs pos="0">
                      <a:srgbClr val="007BD3"/>
                    </a:gs>
                    <a:gs pos="100000">
                      <a:srgbClr val="034373"/>
                    </a:gs>
                  </a:gsLst>
                  <a:lin scaled="0"/>
                </a:gradFill>
                <a:latin typeface="Arial" panose="020B0604020202020204" pitchFamily="34" charset="0"/>
                <a:ea typeface="黑体" panose="02010609060101010101" pitchFamily="49" charset="-122"/>
              </a:rPr>
              <a:t>更正方法：</a:t>
            </a:r>
            <a:r>
              <a:rPr lang="zh-CN" altLang="en-US" sz="2800" dirty="0">
                <a:latin typeface="Arial" panose="020B0604020202020204" pitchFamily="34" charset="0"/>
                <a:ea typeface="黑体" panose="02010609060101010101" pitchFamily="49" charset="-122"/>
              </a:rPr>
              <a:t>将错误的文字或者数字划红线注销，但必须使原有字迹仍可辨认；然后在划线上方填写正确的文字或者数字，并由记账人员在更正处盖章。对于错误的数字，应当全部划红线更正，不得只更正其中的错误数字。对于文字错误，可只划去错误的部分。</a:t>
            </a:r>
            <a:endParaRPr lang="zh-CN" altLang="en-US" sz="2800" dirty="0">
              <a:latin typeface="Arial" panose="020B0604020202020204" pitchFamily="34" charset="0"/>
              <a:ea typeface="黑体" panose="02010609060101010101" pitchFamily="49" charset="-122"/>
            </a:endParaRPr>
          </a:p>
        </p:txBody>
      </p:sp>
      <p:sp>
        <p:nvSpPr>
          <p:cNvPr id="172043" name="Rectangle 18"/>
          <p:cNvSpPr>
            <a:spLocks noGrp="1"/>
          </p:cNvSpPr>
          <p:nvPr>
            <p:custDataLst>
              <p:tags r:id="rId1"/>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第五章 模拟企业会计账簿的登记</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7" name="Rectangle 2"/>
          <p:cNvSpPr>
            <a:spLocks noGrp="1"/>
          </p:cNvSpPr>
          <p:nvPr>
            <p:ph type="body"/>
          </p:nvPr>
        </p:nvSpPr>
        <p:spPr>
          <a:xfrm>
            <a:off x="533400" y="1068705"/>
            <a:ext cx="8353425" cy="1873250"/>
          </a:xfrm>
        </p:spPr>
        <p:txBody>
          <a:bodyPr wrap="square" lIns="91440" tIns="45720" rIns="91440" bIns="45720" anchor="t"/>
          <a:lstStyle/>
          <a:p>
            <a:pPr lvl="0" indent="-342900">
              <a:lnSpc>
                <a:spcPct val="80000"/>
              </a:lnSpc>
              <a:buFont typeface="Wingdings 2" panose="05020102010507070707" pitchFamily="18" charset="2"/>
              <a:buChar char="•"/>
            </a:pPr>
            <a:r>
              <a:rPr lang="en-US" altLang="zh-CN" sz="2400" dirty="0">
                <a:solidFill>
                  <a:srgbClr val="FF0000"/>
                </a:solidFill>
                <a:latin typeface="楷体_GB2312" panose="02010609030101010101" pitchFamily="49" charset="-122"/>
                <a:ea typeface="楷体_GB2312" panose="02010609030101010101" pitchFamily="49" charset="-122"/>
              </a:rPr>
              <a:t>※</a:t>
            </a:r>
            <a:r>
              <a:rPr lang="zh-CN" altLang="en-US" sz="2400" dirty="0">
                <a:latin typeface="楷体_GB2312" panose="02010609030101010101" pitchFamily="49" charset="-122"/>
                <a:ea typeface="楷体_GB2312" panose="02010609030101010101" pitchFamily="49" charset="-122"/>
              </a:rPr>
              <a:t>错账：账户中登记为</a:t>
            </a:r>
            <a:r>
              <a:rPr lang="en-US" altLang="zh-CN" sz="2400" dirty="0">
                <a:latin typeface="楷体_GB2312" panose="02010609030101010101" pitchFamily="49" charset="-122"/>
                <a:ea typeface="楷体_GB2312" panose="02010609030101010101" pitchFamily="49" charset="-122"/>
              </a:rPr>
              <a:t>4460</a:t>
            </a:r>
            <a:r>
              <a:rPr lang="zh-CN" altLang="en-US" sz="2400" dirty="0">
                <a:latin typeface="楷体_GB2312" panose="02010609030101010101" pitchFamily="49" charset="-122"/>
                <a:ea typeface="楷体_GB2312" panose="02010609030101010101" pitchFamily="49" charset="-122"/>
              </a:rPr>
              <a:t>。更正方法操作如下图：</a:t>
            </a:r>
            <a:endParaRPr lang="zh-CN" altLang="en-US" sz="2400" dirty="0">
              <a:latin typeface="楷体_GB2312" panose="02010609030101010101" pitchFamily="49" charset="-122"/>
              <a:ea typeface="楷体_GB2312" panose="02010609030101010101" pitchFamily="49" charset="-122"/>
            </a:endParaRPr>
          </a:p>
          <a:p>
            <a:pPr lvl="0" indent="-342900">
              <a:lnSpc>
                <a:spcPct val="80000"/>
              </a:lnSpc>
              <a:spcBef>
                <a:spcPct val="50000"/>
              </a:spcBef>
              <a:buChar char="•"/>
            </a:pPr>
            <a:r>
              <a:rPr lang="zh-CN" altLang="en-US" sz="2400" dirty="0">
                <a:latin typeface="楷体_GB2312" panose="02010609030101010101" pitchFamily="49" charset="-122"/>
                <a:ea typeface="楷体_GB2312" panose="02010609030101010101" pitchFamily="49" charset="-122"/>
              </a:rPr>
              <a:t>注意问题：</a:t>
            </a:r>
            <a:endParaRPr lang="zh-CN" altLang="en-US" sz="2000" dirty="0">
              <a:latin typeface="楷体_GB2312" panose="02010609030101010101" pitchFamily="49" charset="-122"/>
              <a:ea typeface="楷体_GB2312" panose="02010609030101010101" pitchFamily="49" charset="-122"/>
            </a:endParaRPr>
          </a:p>
          <a:p>
            <a:pPr lvl="0" indent="-342900">
              <a:lnSpc>
                <a:spcPct val="80000"/>
              </a:lnSpc>
              <a:buFont typeface="Wingdings 2" panose="05020102010507070707" pitchFamily="18" charset="2"/>
              <a:buChar char="•"/>
            </a:pPr>
            <a:r>
              <a:rPr lang="zh-CN" altLang="en-US" sz="2000" dirty="0">
                <a:solidFill>
                  <a:srgbClr val="FF0066"/>
                </a:solidFill>
                <a:latin typeface="楷体_GB2312" panose="02010609030101010101" pitchFamily="49" charset="-122"/>
                <a:ea typeface="楷体_GB2312" panose="02010609030101010101" pitchFamily="49" charset="-122"/>
              </a:rPr>
              <a:t>▲ </a:t>
            </a:r>
            <a:r>
              <a:rPr lang="zh-CN" altLang="en-US" sz="2000" dirty="0">
                <a:latin typeface="楷体_GB2312" panose="02010609030101010101" pitchFamily="49" charset="-122"/>
                <a:ea typeface="楷体_GB2312" panose="02010609030101010101" pitchFamily="49" charset="-122"/>
              </a:rPr>
              <a:t>对错误的数字必须全部划掉，不能只划掉其中的部分数字。</a:t>
            </a:r>
            <a:endParaRPr lang="zh-CN" altLang="en-US" sz="2000" dirty="0">
              <a:latin typeface="楷体_GB2312" panose="02010609030101010101" pitchFamily="49" charset="-122"/>
              <a:ea typeface="楷体_GB2312" panose="02010609030101010101" pitchFamily="49" charset="-122"/>
            </a:endParaRPr>
          </a:p>
          <a:p>
            <a:pPr lvl="0" indent="-342900">
              <a:lnSpc>
                <a:spcPct val="80000"/>
              </a:lnSpc>
              <a:buFont typeface="Wingdings 2" panose="05020102010507070707" pitchFamily="18" charset="2"/>
              <a:buChar char="•"/>
            </a:pPr>
            <a:r>
              <a:rPr lang="zh-CN" altLang="en-US" sz="2000" dirty="0">
                <a:solidFill>
                  <a:srgbClr val="FF0066"/>
                </a:solidFill>
                <a:latin typeface="楷体_GB2312" panose="02010609030101010101" pitchFamily="49" charset="-122"/>
                <a:ea typeface="楷体_GB2312" panose="02010609030101010101" pitchFamily="49" charset="-122"/>
              </a:rPr>
              <a:t>▲ </a:t>
            </a:r>
            <a:r>
              <a:rPr lang="zh-CN" altLang="en-US" sz="2000" dirty="0">
                <a:latin typeface="楷体_GB2312" panose="02010609030101010101" pitchFamily="49" charset="-122"/>
                <a:ea typeface="楷体_GB2312" panose="02010609030101010101" pitchFamily="49" charset="-122"/>
              </a:rPr>
              <a:t>划掉的数字必须保持清晰可见。</a:t>
            </a:r>
            <a:endParaRPr lang="zh-CN" altLang="en-US" sz="2000" dirty="0">
              <a:latin typeface="楷体_GB2312" panose="02010609030101010101" pitchFamily="49" charset="-122"/>
              <a:ea typeface="楷体_GB2312" panose="02010609030101010101" pitchFamily="49" charset="-122"/>
            </a:endParaRPr>
          </a:p>
        </p:txBody>
      </p:sp>
      <p:sp>
        <p:nvSpPr>
          <p:cNvPr id="208898" name="Text Box 3"/>
          <p:cNvSpPr txBox="1"/>
          <p:nvPr/>
        </p:nvSpPr>
        <p:spPr>
          <a:xfrm>
            <a:off x="2555875" y="2450373"/>
            <a:ext cx="3384550" cy="647700"/>
          </a:xfrm>
          <a:prstGeom prst="rect">
            <a:avLst/>
          </a:prstGeom>
          <a:noFill/>
          <a:ln w="9525">
            <a:noFill/>
          </a:ln>
        </p:spPr>
        <p:txBody>
          <a:bodyPr bIns="0" anchor="t"/>
          <a:lstStyle/>
          <a:p>
            <a:pPr lvl="0" indent="0"/>
            <a:r>
              <a:rPr lang="zh-CN" altLang="en-US" sz="2400" dirty="0">
                <a:solidFill>
                  <a:srgbClr val="008000"/>
                </a:solidFill>
                <a:latin typeface="Times New Roman" panose="02020603050405020304" pitchFamily="18" charset="0"/>
                <a:ea typeface="黑体" panose="02010609060101010101" pitchFamily="49" charset="-122"/>
              </a:rPr>
              <a:t>   明  细  分  类  账</a:t>
            </a:r>
            <a:r>
              <a:rPr lang="zh-CN" altLang="en-US" sz="1500" dirty="0">
                <a:solidFill>
                  <a:srgbClr val="008000"/>
                </a:solidFill>
                <a:latin typeface="Times New Roman" panose="02020603050405020304" pitchFamily="18" charset="0"/>
                <a:ea typeface="黑体" panose="02010609060101010101" pitchFamily="49" charset="-122"/>
              </a:rPr>
              <a:t>      </a:t>
            </a:r>
            <a:endParaRPr lang="zh-CN" altLang="en-US" sz="900" u="sng" dirty="0">
              <a:latin typeface="Times New Roman" panose="02020603050405020304" pitchFamily="18" charset="0"/>
              <a:ea typeface="黑体" panose="02010609060101010101" pitchFamily="49" charset="-122"/>
            </a:endParaRPr>
          </a:p>
          <a:p>
            <a:pPr lvl="0" indent="0" eaLnBrk="0" hangingPunct="0"/>
            <a:r>
              <a:rPr lang="zh-CN" altLang="en-US" sz="900" dirty="0">
                <a:solidFill>
                  <a:srgbClr val="008000"/>
                </a:solidFill>
                <a:latin typeface="Times New Roman" panose="02020603050405020304" pitchFamily="18" charset="0"/>
                <a:ea typeface="黑体" panose="02010609060101010101" pitchFamily="49" charset="-122"/>
              </a:rPr>
              <a:t>        </a:t>
            </a:r>
            <a:endParaRPr lang="en-US" altLang="zh-CN" sz="900" dirty="0">
              <a:latin typeface="Times New Roman" panose="02020603050405020304" pitchFamily="18" charset="0"/>
              <a:ea typeface="黑体" panose="02010609060101010101" pitchFamily="49" charset="-122"/>
            </a:endParaRPr>
          </a:p>
          <a:p>
            <a:pPr lvl="0" indent="0" eaLnBrk="0" hangingPunct="0"/>
            <a:endParaRPr lang="zh-CN" altLang="en-US" dirty="0">
              <a:latin typeface="Arial" panose="020B0604020202020204" pitchFamily="34" charset="0"/>
              <a:ea typeface="黑体" panose="02010609060101010101" pitchFamily="49" charset="-122"/>
            </a:endParaRPr>
          </a:p>
        </p:txBody>
      </p:sp>
      <p:sp>
        <p:nvSpPr>
          <p:cNvPr id="208899" name="Text Box 4"/>
          <p:cNvSpPr txBox="1"/>
          <p:nvPr/>
        </p:nvSpPr>
        <p:spPr>
          <a:xfrm>
            <a:off x="6011863" y="2521810"/>
            <a:ext cx="1584325" cy="495300"/>
          </a:xfrm>
          <a:prstGeom prst="rect">
            <a:avLst/>
          </a:prstGeom>
          <a:noFill/>
          <a:ln w="9525">
            <a:noFill/>
          </a:ln>
        </p:spPr>
        <p:txBody>
          <a:bodyPr anchor="t"/>
          <a:lstStyle/>
          <a:p>
            <a:pPr lvl="0" indent="0"/>
            <a:r>
              <a:rPr lang="zh-CN" altLang="en-US" sz="1200" dirty="0">
                <a:solidFill>
                  <a:srgbClr val="008000"/>
                </a:solidFill>
                <a:latin typeface="Times New Roman" panose="02020603050405020304" pitchFamily="18" charset="0"/>
                <a:ea typeface="黑体" panose="02010609060101010101" pitchFamily="49" charset="-122"/>
              </a:rPr>
              <a:t>第               </a:t>
            </a:r>
            <a:r>
              <a:rPr lang="zh-CN" altLang="en-US" sz="1200" dirty="0">
                <a:latin typeface="Times New Roman" panose="02020603050405020304" pitchFamily="18" charset="0"/>
                <a:ea typeface="黑体" panose="02010609060101010101" pitchFamily="49" charset="-122"/>
              </a:rPr>
              <a:t> </a:t>
            </a:r>
            <a:r>
              <a:rPr lang="zh-CN" altLang="en-US" sz="1200" dirty="0">
                <a:solidFill>
                  <a:srgbClr val="008000"/>
                </a:solidFill>
                <a:latin typeface="Times New Roman" panose="02020603050405020304" pitchFamily="18" charset="0"/>
                <a:ea typeface="黑体" panose="02010609060101010101" pitchFamily="49" charset="-122"/>
              </a:rPr>
              <a:t>    页</a:t>
            </a:r>
            <a:endParaRPr lang="zh-CN" altLang="en-US" sz="1200" dirty="0">
              <a:latin typeface="Arial" panose="020B0604020202020204" pitchFamily="34" charset="0"/>
              <a:ea typeface="黑体" panose="02010609060101010101" pitchFamily="49" charset="-122"/>
            </a:endParaRPr>
          </a:p>
          <a:p>
            <a:pPr lvl="0" indent="0" eaLnBrk="0" hangingPunct="0"/>
            <a:r>
              <a:rPr lang="zh-CN" altLang="en-US" sz="1200" dirty="0">
                <a:solidFill>
                  <a:srgbClr val="008000"/>
                </a:solidFill>
                <a:latin typeface="Times New Roman" panose="02020603050405020304" pitchFamily="18" charset="0"/>
                <a:ea typeface="黑体" panose="02010609060101010101" pitchFamily="49" charset="-122"/>
              </a:rPr>
              <a:t>连续第            页</a:t>
            </a:r>
            <a:endParaRPr lang="zh-CN" altLang="en-US" sz="1200" dirty="0">
              <a:latin typeface="Arial" panose="020B0604020202020204" pitchFamily="34" charset="0"/>
              <a:ea typeface="黑体" panose="02010609060101010101" pitchFamily="49" charset="-122"/>
            </a:endParaRPr>
          </a:p>
        </p:txBody>
      </p:sp>
      <p:sp>
        <p:nvSpPr>
          <p:cNvPr id="208900" name="Rectangle 5"/>
          <p:cNvSpPr/>
          <p:nvPr/>
        </p:nvSpPr>
        <p:spPr>
          <a:xfrm>
            <a:off x="1258888" y="3745773"/>
            <a:ext cx="1231900" cy="962025"/>
          </a:xfrm>
          <a:prstGeom prst="rect">
            <a:avLst/>
          </a:prstGeom>
          <a:noFill/>
          <a:ln w="9525">
            <a:noFill/>
          </a:ln>
        </p:spPr>
        <p:txBody>
          <a:bodyPr wrap="none" anchor="ctr">
            <a:spAutoFit/>
          </a:bodyPr>
          <a:lstStyle/>
          <a:p>
            <a:pPr lvl="0" indent="635000"/>
            <a:br>
              <a:rPr lang="zh-CN" altLang="en-US" sz="1100" dirty="0">
                <a:latin typeface="Arial" panose="020B0604020202020204" pitchFamily="34" charset="0"/>
                <a:ea typeface="黑体" panose="02010609060101010101" pitchFamily="49" charset="-122"/>
              </a:rPr>
            </a:br>
            <a:endParaRPr lang="zh-CN" altLang="en-US" dirty="0">
              <a:latin typeface="Arial" panose="020B0604020202020204" pitchFamily="34" charset="0"/>
              <a:ea typeface="黑体" panose="02010609060101010101" pitchFamily="49" charset="-122"/>
            </a:endParaRPr>
          </a:p>
          <a:p>
            <a:pPr lvl="0" indent="635000" eaLnBrk="0" hangingPunct="0"/>
            <a:r>
              <a:rPr lang="zh-CN" altLang="en-US" sz="1000" dirty="0">
                <a:solidFill>
                  <a:srgbClr val="000000"/>
                </a:solidFill>
                <a:latin typeface="Times New Roman" panose="02020603050405020304" pitchFamily="18" charset="0"/>
                <a:ea typeface="黑体" panose="02010609060101010101" pitchFamily="49" charset="-122"/>
              </a:rPr>
              <a:t>             </a:t>
            </a:r>
            <a:endParaRPr lang="zh-CN" altLang="en-US" sz="1100" dirty="0">
              <a:latin typeface="Arial" panose="020B0604020202020204" pitchFamily="34" charset="0"/>
              <a:ea typeface="黑体" panose="02010609060101010101" pitchFamily="49" charset="-122"/>
            </a:endParaRPr>
          </a:p>
          <a:p>
            <a:pPr lvl="0" indent="635000" eaLnBrk="0" hangingPunct="0"/>
            <a:endParaRPr lang="zh-CN" altLang="en-US" dirty="0">
              <a:latin typeface="Arial" panose="020B0604020202020204" pitchFamily="34" charset="0"/>
              <a:ea typeface="黑体" panose="02010609060101010101" pitchFamily="49" charset="-122"/>
            </a:endParaRPr>
          </a:p>
        </p:txBody>
      </p:sp>
      <p:graphicFrame>
        <p:nvGraphicFramePr>
          <p:cNvPr id="208901" name="Object 6"/>
          <p:cNvGraphicFramePr>
            <a:graphicFrameLocks noChangeAspect="1"/>
          </p:cNvGraphicFramePr>
          <p:nvPr/>
        </p:nvGraphicFramePr>
        <p:xfrm>
          <a:off x="236538" y="3838483"/>
          <a:ext cx="8907462" cy="3095625"/>
        </p:xfrm>
        <a:graphic>
          <a:graphicData uri="http://schemas.openxmlformats.org/presentationml/2006/ole">
            <mc:AlternateContent xmlns:mc="http://schemas.openxmlformats.org/markup-compatibility/2006">
              <mc:Choice xmlns:v="urn:schemas-microsoft-com:vml" Requires="v">
                <p:oleObj spid="_x0000_s10269" name="" r:id="rId1" imgW="5567680" imgH="1828800" progId="Excel.Sheet.8">
                  <p:embed/>
                </p:oleObj>
              </mc:Choice>
              <mc:Fallback>
                <p:oleObj name="" r:id="rId1" imgW="5567680" imgH="1828800" progId="Excel.Sheet.8">
                  <p:embed/>
                  <p:pic>
                    <p:nvPicPr>
                      <p:cNvPr id="0" name="图片 3082"/>
                      <p:cNvPicPr/>
                      <p:nvPr/>
                    </p:nvPicPr>
                    <p:blipFill>
                      <a:blip r:embed="rId2"/>
                      <a:stretch>
                        <a:fillRect/>
                      </a:stretch>
                    </p:blipFill>
                    <p:spPr>
                      <a:xfrm>
                        <a:off x="236538" y="3838483"/>
                        <a:ext cx="8907462" cy="3095625"/>
                      </a:xfrm>
                      <a:prstGeom prst="rect">
                        <a:avLst/>
                      </a:prstGeom>
                      <a:noFill/>
                      <a:ln w="38100">
                        <a:noFill/>
                        <a:miter/>
                      </a:ln>
                    </p:spPr>
                  </p:pic>
                </p:oleObj>
              </mc:Fallback>
            </mc:AlternateContent>
          </a:graphicData>
        </a:graphic>
      </p:graphicFrame>
      <p:sp>
        <p:nvSpPr>
          <p:cNvPr id="208902" name="Text Box 7"/>
          <p:cNvSpPr txBox="1"/>
          <p:nvPr/>
        </p:nvSpPr>
        <p:spPr>
          <a:xfrm>
            <a:off x="250825" y="3026635"/>
            <a:ext cx="8497888" cy="936625"/>
          </a:xfrm>
          <a:prstGeom prst="rect">
            <a:avLst/>
          </a:prstGeom>
          <a:noFill/>
          <a:ln w="9525">
            <a:noFill/>
          </a:ln>
        </p:spPr>
        <p:txBody>
          <a:bodyPr anchor="t"/>
          <a:lstStyle/>
          <a:p>
            <a:pPr lvl="0" indent="0"/>
            <a:endParaRPr lang="zh-CN" altLang="en-US" sz="1400" dirty="0">
              <a:solidFill>
                <a:srgbClr val="008000"/>
              </a:solidFill>
              <a:latin typeface="Times New Roman" panose="02020603050405020304" pitchFamily="18" charset="0"/>
              <a:ea typeface="黑体" panose="02010609060101010101" pitchFamily="49" charset="-122"/>
            </a:endParaRPr>
          </a:p>
          <a:p>
            <a:pPr lvl="0" indent="0" eaLnBrk="0" hangingPunct="0"/>
            <a:r>
              <a:rPr lang="zh-CN" altLang="en-US" sz="1600" dirty="0">
                <a:solidFill>
                  <a:srgbClr val="008000"/>
                </a:solidFill>
                <a:latin typeface="Times New Roman" panose="02020603050405020304" pitchFamily="18" charset="0"/>
                <a:ea typeface="黑体" panose="02010609060101010101" pitchFamily="49" charset="-122"/>
              </a:rPr>
              <a:t>科目编号</a:t>
            </a:r>
            <a:r>
              <a:rPr lang="zh-CN" altLang="en-US" sz="1400" dirty="0">
                <a:solidFill>
                  <a:srgbClr val="008000"/>
                </a:solidFill>
                <a:latin typeface="Times New Roman" panose="02020603050405020304" pitchFamily="18" charset="0"/>
                <a:ea typeface="黑体" panose="02010609060101010101" pitchFamily="49" charset="-122"/>
              </a:rPr>
              <a:t>                      </a:t>
            </a:r>
            <a:r>
              <a:rPr lang="zh-CN" altLang="en-US" sz="1600" dirty="0">
                <a:solidFill>
                  <a:srgbClr val="008000"/>
                </a:solidFill>
                <a:latin typeface="Times New Roman" panose="02020603050405020304" pitchFamily="18" charset="0"/>
                <a:ea typeface="黑体" panose="02010609060101010101" pitchFamily="49" charset="-122"/>
              </a:rPr>
              <a:t>明细科目</a:t>
            </a:r>
            <a:r>
              <a:rPr lang="zh-CN" altLang="en-US" sz="1400" dirty="0">
                <a:solidFill>
                  <a:srgbClr val="008000"/>
                </a:solidFill>
                <a:latin typeface="Times New Roman" panose="02020603050405020304" pitchFamily="18" charset="0"/>
                <a:ea typeface="黑体" panose="02010609060101010101" pitchFamily="49" charset="-122"/>
              </a:rPr>
              <a:t>                                                     </a:t>
            </a:r>
            <a:r>
              <a:rPr lang="zh-CN" altLang="en-US" sz="1600" dirty="0">
                <a:solidFill>
                  <a:srgbClr val="008000"/>
                </a:solidFill>
                <a:latin typeface="Times New Roman" panose="02020603050405020304" pitchFamily="18" charset="0"/>
                <a:ea typeface="黑体" panose="02010609060101010101" pitchFamily="49" charset="-122"/>
              </a:rPr>
              <a:t>总账科目</a:t>
            </a:r>
            <a:endParaRPr lang="zh-CN" altLang="en-US" sz="1600" dirty="0">
              <a:latin typeface="Arial" panose="020B0604020202020204" pitchFamily="34" charset="0"/>
              <a:ea typeface="黑体" panose="02010609060101010101" pitchFamily="49" charset="-122"/>
            </a:endParaRPr>
          </a:p>
          <a:p>
            <a:pPr lvl="0" indent="0" eaLnBrk="0" hangingPunct="0"/>
            <a:r>
              <a:rPr lang="en-US" altLang="zh-CN" sz="1400" dirty="0">
                <a:solidFill>
                  <a:srgbClr val="008000"/>
                </a:solidFill>
                <a:latin typeface="Times New Roman" panose="02020603050405020304" pitchFamily="18" charset="0"/>
                <a:ea typeface="黑体" panose="02010609060101010101" pitchFamily="49" charset="-122"/>
              </a:rPr>
              <a:t>A/C NO.</a:t>
            </a:r>
            <a:r>
              <a:rPr lang="en-US" altLang="zh-CN" sz="1400" u="sng" dirty="0">
                <a:solidFill>
                  <a:srgbClr val="008000"/>
                </a:solidFill>
                <a:latin typeface="Times New Roman" panose="02020603050405020304" pitchFamily="18" charset="0"/>
                <a:ea typeface="黑体" panose="02010609060101010101" pitchFamily="49" charset="-122"/>
              </a:rPr>
              <a:t>                     </a:t>
            </a:r>
            <a:r>
              <a:rPr lang="en-US" altLang="zh-CN" sz="1400" dirty="0">
                <a:solidFill>
                  <a:srgbClr val="008000"/>
                </a:solidFill>
                <a:latin typeface="Times New Roman" panose="02020603050405020304" pitchFamily="18" charset="0"/>
                <a:ea typeface="黑体" panose="02010609060101010101" pitchFamily="49" charset="-122"/>
              </a:rPr>
              <a:t>    SUB.LED.A/C </a:t>
            </a:r>
            <a:r>
              <a:rPr lang="en-US" altLang="zh-CN" sz="1400" u="sng" dirty="0">
                <a:solidFill>
                  <a:srgbClr val="008000"/>
                </a:solidFill>
                <a:latin typeface="Times New Roman" panose="02020603050405020304" pitchFamily="18" charset="0"/>
                <a:ea typeface="黑体" panose="02010609060101010101" pitchFamily="49" charset="-122"/>
              </a:rPr>
              <a:t>                                   </a:t>
            </a:r>
            <a:r>
              <a:rPr lang="en-US" altLang="zh-CN" sz="1400" dirty="0">
                <a:solidFill>
                  <a:srgbClr val="008000"/>
                </a:solidFill>
                <a:latin typeface="Times New Roman" panose="02020603050405020304" pitchFamily="18" charset="0"/>
                <a:ea typeface="黑体" panose="02010609060101010101" pitchFamily="49" charset="-122"/>
              </a:rPr>
              <a:t>           GEN.LED.A/C</a:t>
            </a:r>
            <a:endParaRPr lang="en-US" altLang="zh-CN" sz="1400" dirty="0">
              <a:latin typeface="Arial" panose="020B0604020202020204" pitchFamily="34" charset="0"/>
              <a:ea typeface="黑体" panose="02010609060101010101" pitchFamily="49" charset="-122"/>
            </a:endParaRPr>
          </a:p>
        </p:txBody>
      </p:sp>
      <p:sp>
        <p:nvSpPr>
          <p:cNvPr id="208903" name="Line 8"/>
          <p:cNvSpPr/>
          <p:nvPr/>
        </p:nvSpPr>
        <p:spPr>
          <a:xfrm>
            <a:off x="6516688" y="3674335"/>
            <a:ext cx="1223962" cy="0"/>
          </a:xfrm>
          <a:prstGeom prst="line">
            <a:avLst/>
          </a:prstGeom>
          <a:ln w="9525" cap="flat" cmpd="sng">
            <a:solidFill>
              <a:srgbClr val="25781A"/>
            </a:solidFill>
            <a:prstDash val="solid"/>
            <a:round/>
            <a:headEnd type="none" w="med" len="med"/>
            <a:tailEnd type="none" w="med" len="med"/>
          </a:ln>
        </p:spPr>
      </p:sp>
      <p:sp>
        <p:nvSpPr>
          <p:cNvPr id="208904" name="Text Box 9"/>
          <p:cNvSpPr txBox="1"/>
          <p:nvPr/>
        </p:nvSpPr>
        <p:spPr>
          <a:xfrm>
            <a:off x="6516688" y="2521810"/>
            <a:ext cx="576262" cy="304800"/>
          </a:xfrm>
          <a:prstGeom prst="rect">
            <a:avLst/>
          </a:prstGeom>
          <a:noFill/>
          <a:ln w="9525">
            <a:noFill/>
          </a:ln>
        </p:spPr>
        <p:txBody>
          <a:bodyPr anchor="t">
            <a:spAutoFit/>
          </a:bodyPr>
          <a:lstStyle/>
          <a:p>
            <a:pPr lvl="0" indent="0"/>
            <a:r>
              <a:rPr lang="en-US" altLang="zh-CN" sz="1400" dirty="0">
                <a:latin typeface="Arial" panose="020B0604020202020204" pitchFamily="34" charset="0"/>
                <a:ea typeface="黑体" panose="02010609060101010101" pitchFamily="49" charset="-122"/>
              </a:rPr>
              <a:t>1</a:t>
            </a:r>
            <a:endParaRPr lang="en-US" altLang="zh-CN" sz="1400" dirty="0">
              <a:latin typeface="Arial" panose="020B0604020202020204" pitchFamily="34" charset="0"/>
              <a:ea typeface="黑体" panose="02010609060101010101" pitchFamily="49" charset="-122"/>
            </a:endParaRPr>
          </a:p>
        </p:txBody>
      </p:sp>
      <p:sp>
        <p:nvSpPr>
          <p:cNvPr id="208905" name="Text Box 10"/>
          <p:cNvSpPr txBox="1"/>
          <p:nvPr/>
        </p:nvSpPr>
        <p:spPr>
          <a:xfrm>
            <a:off x="971550" y="3458435"/>
            <a:ext cx="1439863" cy="304800"/>
          </a:xfrm>
          <a:prstGeom prst="rect">
            <a:avLst/>
          </a:prstGeom>
          <a:noFill/>
          <a:ln w="9525">
            <a:noFill/>
          </a:ln>
        </p:spPr>
        <p:txBody>
          <a:bodyPr anchor="t">
            <a:spAutoFit/>
          </a:bodyPr>
          <a:lstStyle/>
          <a:p>
            <a:pPr lvl="0" indent="0"/>
            <a:r>
              <a:rPr lang="en-US" altLang="zh-CN" sz="1400" dirty="0">
                <a:latin typeface="Arial" panose="020B0604020202020204" pitchFamily="34" charset="0"/>
                <a:ea typeface="宋体" panose="02010600030101010101" pitchFamily="2" charset="-122"/>
              </a:rPr>
              <a:t>112201</a:t>
            </a:r>
            <a:endParaRPr lang="en-US" altLang="zh-CN" sz="1400" dirty="0">
              <a:latin typeface="Arial" panose="020B0604020202020204" pitchFamily="34" charset="0"/>
              <a:ea typeface="宋体" panose="02010600030101010101" pitchFamily="2" charset="-122"/>
            </a:endParaRPr>
          </a:p>
        </p:txBody>
      </p:sp>
      <p:sp>
        <p:nvSpPr>
          <p:cNvPr id="208906" name="Text Box 11"/>
          <p:cNvSpPr txBox="1"/>
          <p:nvPr/>
        </p:nvSpPr>
        <p:spPr>
          <a:xfrm>
            <a:off x="3276600" y="3386998"/>
            <a:ext cx="1439863" cy="304800"/>
          </a:xfrm>
          <a:prstGeom prst="rect">
            <a:avLst/>
          </a:prstGeom>
          <a:noFill/>
          <a:ln w="9525">
            <a:noFill/>
          </a:ln>
        </p:spPr>
        <p:txBody>
          <a:bodyPr anchor="t">
            <a:spAutoFit/>
          </a:bodyPr>
          <a:lstStyle/>
          <a:p>
            <a:pPr lvl="0" indent="0"/>
            <a:r>
              <a:rPr lang="zh-CN" altLang="en-US" sz="1400" dirty="0">
                <a:latin typeface="Arial" panose="020B0604020202020204" pitchFamily="34" charset="0"/>
                <a:ea typeface="宋体" panose="02010600030101010101" pitchFamily="2" charset="-122"/>
              </a:rPr>
              <a:t>安信公司</a:t>
            </a:r>
            <a:endParaRPr lang="zh-CN" altLang="en-US" sz="1400" dirty="0">
              <a:latin typeface="Arial" panose="020B0604020202020204" pitchFamily="34" charset="0"/>
              <a:ea typeface="宋体" panose="02010600030101010101" pitchFamily="2" charset="-122"/>
            </a:endParaRPr>
          </a:p>
        </p:txBody>
      </p:sp>
      <p:sp>
        <p:nvSpPr>
          <p:cNvPr id="208907" name="Text Box 12"/>
          <p:cNvSpPr txBox="1"/>
          <p:nvPr/>
        </p:nvSpPr>
        <p:spPr>
          <a:xfrm>
            <a:off x="6516688" y="3313973"/>
            <a:ext cx="1439862" cy="304800"/>
          </a:xfrm>
          <a:prstGeom prst="rect">
            <a:avLst/>
          </a:prstGeom>
          <a:noFill/>
          <a:ln w="9525">
            <a:noFill/>
          </a:ln>
        </p:spPr>
        <p:txBody>
          <a:bodyPr anchor="t">
            <a:spAutoFit/>
          </a:bodyPr>
          <a:lstStyle/>
          <a:p>
            <a:pPr lvl="0" indent="0"/>
            <a:r>
              <a:rPr lang="zh-CN" altLang="en-US" sz="1400" dirty="0">
                <a:latin typeface="Arial" panose="020B0604020202020204" pitchFamily="34" charset="0"/>
                <a:ea typeface="黑体" panose="02010609060101010101" pitchFamily="49" charset="-122"/>
              </a:rPr>
              <a:t>应收账款</a:t>
            </a:r>
            <a:endParaRPr lang="zh-CN" altLang="en-US" sz="1400" dirty="0">
              <a:latin typeface="Arial" panose="020B0604020202020204" pitchFamily="34" charset="0"/>
              <a:ea typeface="黑体" panose="02010609060101010101" pitchFamily="49" charset="-122"/>
            </a:endParaRPr>
          </a:p>
        </p:txBody>
      </p:sp>
      <p:sp>
        <p:nvSpPr>
          <p:cNvPr id="208908" name="Text Box 13"/>
          <p:cNvSpPr txBox="1"/>
          <p:nvPr/>
        </p:nvSpPr>
        <p:spPr>
          <a:xfrm>
            <a:off x="179388" y="3890235"/>
            <a:ext cx="649287" cy="304800"/>
          </a:xfrm>
          <a:prstGeom prst="rect">
            <a:avLst/>
          </a:prstGeom>
          <a:noFill/>
          <a:ln w="9525">
            <a:noFill/>
          </a:ln>
        </p:spPr>
        <p:txBody>
          <a:bodyPr anchor="t">
            <a:spAutoFit/>
          </a:bodyPr>
          <a:lstStyle/>
          <a:p>
            <a:pPr lvl="0" indent="0"/>
            <a:r>
              <a:rPr lang="en-US" altLang="zh-CN" sz="1400" dirty="0">
                <a:latin typeface="Arial" panose="020B0604020202020204" pitchFamily="34" charset="0"/>
                <a:ea typeface="宋体" panose="02010600030101010101" pitchFamily="2" charset="-122"/>
              </a:rPr>
              <a:t>2011</a:t>
            </a:r>
            <a:endParaRPr lang="en-US" altLang="zh-CN" sz="1400" dirty="0">
              <a:latin typeface="Arial" panose="020B0604020202020204" pitchFamily="34" charset="0"/>
              <a:ea typeface="宋体" panose="02010600030101010101" pitchFamily="2" charset="-122"/>
            </a:endParaRPr>
          </a:p>
        </p:txBody>
      </p:sp>
      <p:sp>
        <p:nvSpPr>
          <p:cNvPr id="208909" name="Text Box 14"/>
          <p:cNvSpPr txBox="1"/>
          <p:nvPr/>
        </p:nvSpPr>
        <p:spPr>
          <a:xfrm>
            <a:off x="250825" y="4542063"/>
            <a:ext cx="504825" cy="304800"/>
          </a:xfrm>
          <a:prstGeom prst="rect">
            <a:avLst/>
          </a:prstGeom>
          <a:noFill/>
          <a:ln w="9525">
            <a:noFill/>
          </a:ln>
        </p:spPr>
        <p:txBody>
          <a:bodyPr anchor="t">
            <a:spAutoFit/>
          </a:bodyPr>
          <a:lstStyle/>
          <a:p>
            <a:pPr lvl="0" indent="0"/>
            <a:r>
              <a:rPr lang="en-US" altLang="zh-CN" sz="1400" dirty="0">
                <a:latin typeface="Arial" panose="020B0604020202020204" pitchFamily="34" charset="0"/>
                <a:ea typeface="宋体" panose="02010600030101010101" pitchFamily="2" charset="-122"/>
              </a:rPr>
              <a:t>12</a:t>
            </a:r>
            <a:endParaRPr lang="en-US" altLang="zh-CN" sz="1400" dirty="0">
              <a:latin typeface="Arial" panose="020B0604020202020204" pitchFamily="34" charset="0"/>
              <a:ea typeface="宋体" panose="02010600030101010101" pitchFamily="2" charset="-122"/>
            </a:endParaRPr>
          </a:p>
        </p:txBody>
      </p:sp>
      <p:sp>
        <p:nvSpPr>
          <p:cNvPr id="208910" name="Text Box 15"/>
          <p:cNvSpPr txBox="1"/>
          <p:nvPr/>
        </p:nvSpPr>
        <p:spPr>
          <a:xfrm>
            <a:off x="611188" y="4542063"/>
            <a:ext cx="504825" cy="304800"/>
          </a:xfrm>
          <a:prstGeom prst="rect">
            <a:avLst/>
          </a:prstGeom>
          <a:noFill/>
          <a:ln w="9525">
            <a:noFill/>
          </a:ln>
        </p:spPr>
        <p:txBody>
          <a:bodyPr anchor="t">
            <a:spAutoFit/>
          </a:bodyPr>
          <a:lstStyle/>
          <a:p>
            <a:pPr lvl="0" indent="0"/>
            <a:r>
              <a:rPr lang="en-US" altLang="zh-CN" sz="1400" dirty="0">
                <a:latin typeface="Arial" panose="020B0604020202020204" pitchFamily="34" charset="0"/>
                <a:ea typeface="黑体" panose="02010609060101010101" pitchFamily="49" charset="-122"/>
              </a:rPr>
              <a:t>1</a:t>
            </a:r>
            <a:endParaRPr lang="en-US" altLang="zh-CN" sz="1400" dirty="0">
              <a:latin typeface="Arial" panose="020B0604020202020204" pitchFamily="34" charset="0"/>
              <a:ea typeface="黑体" panose="02010609060101010101" pitchFamily="49" charset="-122"/>
            </a:endParaRPr>
          </a:p>
        </p:txBody>
      </p:sp>
      <p:sp>
        <p:nvSpPr>
          <p:cNvPr id="208911" name="Text Box 16"/>
          <p:cNvSpPr txBox="1"/>
          <p:nvPr/>
        </p:nvSpPr>
        <p:spPr>
          <a:xfrm>
            <a:off x="1692275" y="4542063"/>
            <a:ext cx="1439863" cy="304800"/>
          </a:xfrm>
          <a:prstGeom prst="rect">
            <a:avLst/>
          </a:prstGeom>
          <a:noFill/>
          <a:ln w="9525">
            <a:noFill/>
          </a:ln>
        </p:spPr>
        <p:txBody>
          <a:bodyPr anchor="t">
            <a:spAutoFit/>
          </a:bodyPr>
          <a:lstStyle/>
          <a:p>
            <a:pPr lvl="0" indent="0"/>
            <a:r>
              <a:rPr lang="zh-CN" altLang="en-US" sz="1400" dirty="0">
                <a:latin typeface="Arial" panose="020B0604020202020204" pitchFamily="34" charset="0"/>
                <a:ea typeface="黑体" panose="02010609060101010101" pitchFamily="49" charset="-122"/>
              </a:rPr>
              <a:t>期初余额</a:t>
            </a:r>
            <a:endParaRPr lang="zh-CN" altLang="en-US" sz="1400" dirty="0">
              <a:latin typeface="Arial" panose="020B0604020202020204" pitchFamily="34" charset="0"/>
              <a:ea typeface="黑体" panose="02010609060101010101" pitchFamily="49" charset="-122"/>
            </a:endParaRPr>
          </a:p>
        </p:txBody>
      </p:sp>
      <p:sp>
        <p:nvSpPr>
          <p:cNvPr id="208912" name="Text Box 17"/>
          <p:cNvSpPr txBox="1"/>
          <p:nvPr/>
        </p:nvSpPr>
        <p:spPr>
          <a:xfrm>
            <a:off x="7164388" y="4542063"/>
            <a:ext cx="504825" cy="304800"/>
          </a:xfrm>
          <a:prstGeom prst="rect">
            <a:avLst/>
          </a:prstGeom>
          <a:noFill/>
          <a:ln w="9525">
            <a:noFill/>
          </a:ln>
        </p:spPr>
        <p:txBody>
          <a:bodyPr anchor="t">
            <a:spAutoFit/>
          </a:bodyPr>
          <a:lstStyle/>
          <a:p>
            <a:pPr lvl="0" indent="0"/>
            <a:r>
              <a:rPr lang="zh-CN" altLang="en-US" sz="1400" dirty="0">
                <a:latin typeface="Arial" panose="020B0604020202020204" pitchFamily="34" charset="0"/>
                <a:ea typeface="宋体" panose="02010600030101010101" pitchFamily="2" charset="-122"/>
              </a:rPr>
              <a:t>借</a:t>
            </a:r>
            <a:endParaRPr lang="zh-CN" altLang="en-US" sz="1400" dirty="0">
              <a:latin typeface="Arial" panose="020B0604020202020204" pitchFamily="34" charset="0"/>
              <a:ea typeface="宋体" panose="02010600030101010101" pitchFamily="2" charset="-122"/>
            </a:endParaRPr>
          </a:p>
        </p:txBody>
      </p:sp>
      <p:sp>
        <p:nvSpPr>
          <p:cNvPr id="208913" name="Text Box 18"/>
          <p:cNvSpPr txBox="1"/>
          <p:nvPr/>
        </p:nvSpPr>
        <p:spPr>
          <a:xfrm>
            <a:off x="7164388" y="4829400"/>
            <a:ext cx="504825" cy="304800"/>
          </a:xfrm>
          <a:prstGeom prst="rect">
            <a:avLst/>
          </a:prstGeom>
          <a:noFill/>
          <a:ln w="9525">
            <a:noFill/>
          </a:ln>
        </p:spPr>
        <p:txBody>
          <a:bodyPr anchor="t">
            <a:spAutoFit/>
          </a:bodyPr>
          <a:lstStyle/>
          <a:p>
            <a:pPr lvl="0" indent="0"/>
            <a:r>
              <a:rPr lang="zh-CN" altLang="en-US" sz="1400" dirty="0">
                <a:latin typeface="Arial" panose="020B0604020202020204" pitchFamily="34" charset="0"/>
                <a:ea typeface="宋体" panose="02010600030101010101" pitchFamily="2" charset="-122"/>
              </a:rPr>
              <a:t>平</a:t>
            </a:r>
            <a:endParaRPr lang="zh-CN" altLang="en-US" sz="1400" dirty="0">
              <a:latin typeface="Arial" panose="020B0604020202020204" pitchFamily="34" charset="0"/>
              <a:ea typeface="宋体" panose="02010600030101010101" pitchFamily="2" charset="-122"/>
            </a:endParaRPr>
          </a:p>
        </p:txBody>
      </p:sp>
      <p:sp>
        <p:nvSpPr>
          <p:cNvPr id="208914" name="Text Box 19"/>
          <p:cNvSpPr txBox="1"/>
          <p:nvPr/>
        </p:nvSpPr>
        <p:spPr>
          <a:xfrm>
            <a:off x="7740650" y="4617628"/>
            <a:ext cx="1403350" cy="304800"/>
          </a:xfrm>
          <a:prstGeom prst="rect">
            <a:avLst/>
          </a:prstGeom>
          <a:noFill/>
          <a:ln w="9525">
            <a:noFill/>
          </a:ln>
        </p:spPr>
        <p:txBody>
          <a:bodyPr anchor="t">
            <a:spAutoFit/>
          </a:bodyPr>
          <a:lstStyle/>
          <a:p>
            <a:pPr lvl="0" indent="0"/>
            <a:r>
              <a:rPr lang="en-US" altLang="zh-CN" sz="1400" dirty="0">
                <a:latin typeface="Arial" panose="020B0604020202020204" pitchFamily="34" charset="0"/>
                <a:ea typeface="宋体" panose="02010600030101010101" pitchFamily="2" charset="-122"/>
              </a:rPr>
              <a:t>       4 6 4 0 0 0</a:t>
            </a:r>
            <a:endParaRPr lang="en-US" altLang="zh-CN" sz="1400" dirty="0">
              <a:latin typeface="Arial" panose="020B0604020202020204" pitchFamily="34" charset="0"/>
              <a:ea typeface="宋体" panose="02010600030101010101" pitchFamily="2" charset="-122"/>
            </a:endParaRPr>
          </a:p>
        </p:txBody>
      </p:sp>
      <p:sp>
        <p:nvSpPr>
          <p:cNvPr id="259092" name="Text Box 20"/>
          <p:cNvSpPr txBox="1"/>
          <p:nvPr/>
        </p:nvSpPr>
        <p:spPr>
          <a:xfrm>
            <a:off x="611188" y="4829400"/>
            <a:ext cx="504825" cy="304800"/>
          </a:xfrm>
          <a:prstGeom prst="rect">
            <a:avLst/>
          </a:prstGeom>
          <a:noFill/>
          <a:ln w="9525">
            <a:noFill/>
          </a:ln>
        </p:spPr>
        <p:txBody>
          <a:bodyPr anchor="t">
            <a:spAutoFit/>
          </a:bodyPr>
          <a:lstStyle/>
          <a:p>
            <a:pPr lvl="0" indent="0"/>
            <a:r>
              <a:rPr lang="en-US" altLang="zh-CN" sz="1400" dirty="0">
                <a:latin typeface="Arial" panose="020B0604020202020204" pitchFamily="34" charset="0"/>
                <a:ea typeface="黑体" panose="02010609060101010101" pitchFamily="49" charset="-122"/>
              </a:rPr>
              <a:t>2</a:t>
            </a:r>
            <a:endParaRPr lang="en-US" altLang="zh-CN" sz="1400" dirty="0">
              <a:latin typeface="Arial" panose="020B0604020202020204" pitchFamily="34" charset="0"/>
              <a:ea typeface="黑体" panose="02010609060101010101" pitchFamily="49" charset="-122"/>
            </a:endParaRPr>
          </a:p>
        </p:txBody>
      </p:sp>
      <p:sp>
        <p:nvSpPr>
          <p:cNvPr id="259093" name="Text Box 21"/>
          <p:cNvSpPr txBox="1"/>
          <p:nvPr/>
        </p:nvSpPr>
        <p:spPr>
          <a:xfrm>
            <a:off x="1042988" y="4829400"/>
            <a:ext cx="720725" cy="304800"/>
          </a:xfrm>
          <a:prstGeom prst="rect">
            <a:avLst/>
          </a:prstGeom>
          <a:noFill/>
          <a:ln w="9525">
            <a:noFill/>
          </a:ln>
        </p:spPr>
        <p:txBody>
          <a:bodyPr anchor="t">
            <a:spAutoFit/>
          </a:bodyPr>
          <a:lstStyle/>
          <a:p>
            <a:pPr lvl="0" indent="0"/>
            <a:r>
              <a:rPr lang="zh-CN" altLang="en-US" sz="1400" dirty="0">
                <a:latin typeface="Arial" panose="020B0604020202020204" pitchFamily="34" charset="0"/>
                <a:ea typeface="黑体" panose="02010609060101010101" pitchFamily="49" charset="-122"/>
              </a:rPr>
              <a:t>收</a:t>
            </a:r>
            <a:r>
              <a:rPr lang="en-US" altLang="zh-CN" sz="1400" dirty="0">
                <a:latin typeface="Arial" panose="020B0604020202020204" pitchFamily="34" charset="0"/>
                <a:ea typeface="黑体" panose="02010609060101010101" pitchFamily="49" charset="-122"/>
              </a:rPr>
              <a:t>1</a:t>
            </a:r>
            <a:endParaRPr lang="en-US" altLang="zh-CN" sz="1400" dirty="0">
              <a:latin typeface="Arial" panose="020B0604020202020204" pitchFamily="34" charset="0"/>
              <a:ea typeface="黑体" panose="02010609060101010101" pitchFamily="49" charset="-122"/>
            </a:endParaRPr>
          </a:p>
        </p:txBody>
      </p:sp>
      <p:sp>
        <p:nvSpPr>
          <p:cNvPr id="259094" name="Text Box 22"/>
          <p:cNvSpPr txBox="1"/>
          <p:nvPr/>
        </p:nvSpPr>
        <p:spPr>
          <a:xfrm>
            <a:off x="1619250" y="4829400"/>
            <a:ext cx="1439863" cy="304800"/>
          </a:xfrm>
          <a:prstGeom prst="rect">
            <a:avLst/>
          </a:prstGeom>
          <a:noFill/>
          <a:ln w="9525">
            <a:noFill/>
          </a:ln>
        </p:spPr>
        <p:txBody>
          <a:bodyPr anchor="t">
            <a:spAutoFit/>
          </a:bodyPr>
          <a:lstStyle/>
          <a:p>
            <a:pPr lvl="0" indent="0"/>
            <a:r>
              <a:rPr lang="zh-CN" altLang="en-US" sz="1400" dirty="0">
                <a:latin typeface="Arial" panose="020B0604020202020204" pitchFamily="34" charset="0"/>
                <a:ea typeface="黑体" panose="02010609060101010101" pitchFamily="49" charset="-122"/>
              </a:rPr>
              <a:t>托收货款收回</a:t>
            </a:r>
            <a:endParaRPr lang="zh-CN" altLang="en-US" sz="1400" dirty="0">
              <a:latin typeface="Arial" panose="020B0604020202020204" pitchFamily="34" charset="0"/>
              <a:ea typeface="黑体" panose="02010609060101010101" pitchFamily="49" charset="-122"/>
            </a:endParaRPr>
          </a:p>
        </p:txBody>
      </p:sp>
      <p:sp>
        <p:nvSpPr>
          <p:cNvPr id="259095" name="Text Box 23"/>
          <p:cNvSpPr txBox="1"/>
          <p:nvPr/>
        </p:nvSpPr>
        <p:spPr>
          <a:xfrm>
            <a:off x="5651500" y="4898298"/>
            <a:ext cx="1403350" cy="304800"/>
          </a:xfrm>
          <a:prstGeom prst="rect">
            <a:avLst/>
          </a:prstGeom>
          <a:noFill/>
          <a:ln w="9525">
            <a:noFill/>
          </a:ln>
        </p:spPr>
        <p:txBody>
          <a:bodyPr anchor="t">
            <a:spAutoFit/>
          </a:bodyPr>
          <a:lstStyle/>
          <a:p>
            <a:pPr lvl="0" indent="0"/>
            <a:r>
              <a:rPr lang="en-US" altLang="zh-CN" sz="1400" dirty="0">
                <a:latin typeface="Arial" panose="020B0604020202020204" pitchFamily="34" charset="0"/>
                <a:ea typeface="宋体" panose="02010600030101010101" pitchFamily="2" charset="-122"/>
              </a:rPr>
              <a:t>       4 4 6 0 0 0</a:t>
            </a:r>
            <a:endParaRPr lang="en-US" altLang="zh-CN" sz="1400" dirty="0">
              <a:latin typeface="Arial" panose="020B0604020202020204" pitchFamily="34" charset="0"/>
              <a:ea typeface="宋体" panose="02010600030101010101" pitchFamily="2" charset="-122"/>
            </a:endParaRPr>
          </a:p>
        </p:txBody>
      </p:sp>
      <p:sp>
        <p:nvSpPr>
          <p:cNvPr id="208919" name="Text Box 25"/>
          <p:cNvSpPr txBox="1"/>
          <p:nvPr/>
        </p:nvSpPr>
        <p:spPr>
          <a:xfrm>
            <a:off x="8351838" y="4817335"/>
            <a:ext cx="792162" cy="304800"/>
          </a:xfrm>
          <a:prstGeom prst="rect">
            <a:avLst/>
          </a:prstGeom>
          <a:noFill/>
          <a:ln w="9525">
            <a:noFill/>
          </a:ln>
        </p:spPr>
        <p:txBody>
          <a:bodyPr anchor="t">
            <a:spAutoFit/>
          </a:bodyPr>
          <a:lstStyle/>
          <a:p>
            <a:pPr lvl="0" indent="0"/>
            <a:r>
              <a:rPr lang="zh-CN" altLang="en-US" sz="1400" dirty="0">
                <a:latin typeface="Arial" panose="020B0604020202020204" pitchFamily="34" charset="0"/>
                <a:ea typeface="宋体" panose="02010600030101010101" pitchFamily="2" charset="-122"/>
              </a:rPr>
              <a:t>    </a:t>
            </a:r>
            <a:r>
              <a:rPr lang="en-US" altLang="zh-CN" sz="1400" dirty="0">
                <a:latin typeface="Arial" panose="020B0604020202020204" pitchFamily="34" charset="0"/>
                <a:ea typeface="宋体" panose="02010600030101010101" pitchFamily="2" charset="-122"/>
              </a:rPr>
              <a:t>0 0 0</a:t>
            </a:r>
            <a:endParaRPr lang="en-US" altLang="zh-CN" sz="1400" dirty="0">
              <a:latin typeface="Arial" panose="020B0604020202020204" pitchFamily="34" charset="0"/>
              <a:ea typeface="宋体" panose="02010600030101010101" pitchFamily="2" charset="-122"/>
            </a:endParaRPr>
          </a:p>
        </p:txBody>
      </p:sp>
      <p:sp>
        <p:nvSpPr>
          <p:cNvPr id="259104" name="Text Box 32"/>
          <p:cNvSpPr txBox="1"/>
          <p:nvPr/>
        </p:nvSpPr>
        <p:spPr>
          <a:xfrm>
            <a:off x="5651500" y="4753835"/>
            <a:ext cx="1403350" cy="304800"/>
          </a:xfrm>
          <a:prstGeom prst="rect">
            <a:avLst/>
          </a:prstGeom>
          <a:noFill/>
          <a:ln w="9525">
            <a:noFill/>
          </a:ln>
        </p:spPr>
        <p:txBody>
          <a:bodyPr anchor="t">
            <a:spAutoFit/>
          </a:bodyPr>
          <a:lstStyle/>
          <a:p>
            <a:pPr lvl="0" indent="0"/>
            <a:r>
              <a:rPr lang="en-US" altLang="zh-CN" sz="1400" dirty="0">
                <a:latin typeface="Arial" panose="020B0604020202020204" pitchFamily="34" charset="0"/>
                <a:ea typeface="宋体" panose="02010600030101010101" pitchFamily="2" charset="-122"/>
              </a:rPr>
              <a:t>       4 6 4 0 0 0</a:t>
            </a:r>
            <a:endParaRPr lang="en-US" altLang="zh-CN" sz="1400" dirty="0">
              <a:latin typeface="Arial" panose="020B0604020202020204" pitchFamily="34" charset="0"/>
              <a:ea typeface="宋体" panose="02010600030101010101" pitchFamily="2" charset="-122"/>
            </a:endParaRPr>
          </a:p>
        </p:txBody>
      </p:sp>
      <p:sp>
        <p:nvSpPr>
          <p:cNvPr id="259105" name="Line 33"/>
          <p:cNvSpPr/>
          <p:nvPr/>
        </p:nvSpPr>
        <p:spPr>
          <a:xfrm>
            <a:off x="6085205" y="5058635"/>
            <a:ext cx="863600" cy="635"/>
          </a:xfrm>
          <a:prstGeom prst="line">
            <a:avLst/>
          </a:prstGeom>
          <a:ln w="19050" cap="flat" cmpd="sng">
            <a:solidFill>
              <a:srgbClr val="FF0000"/>
            </a:solidFill>
            <a:prstDash val="solid"/>
            <a:round/>
            <a:headEnd type="none" w="med" len="med"/>
            <a:tailEnd type="none" w="med" len="med"/>
          </a:ln>
        </p:spPr>
      </p:sp>
      <p:sp>
        <p:nvSpPr>
          <p:cNvPr id="259106" name="Text Box 34"/>
          <p:cNvSpPr txBox="1"/>
          <p:nvPr/>
        </p:nvSpPr>
        <p:spPr>
          <a:xfrm>
            <a:off x="6084888" y="5187223"/>
            <a:ext cx="1008062" cy="336550"/>
          </a:xfrm>
          <a:prstGeom prst="rect">
            <a:avLst/>
          </a:prstGeom>
          <a:noFill/>
          <a:ln w="9525">
            <a:noFill/>
          </a:ln>
        </p:spPr>
        <p:txBody>
          <a:bodyPr anchor="t">
            <a:spAutoFit/>
          </a:bodyPr>
          <a:lstStyle/>
          <a:p>
            <a:pPr lvl="0" indent="0"/>
            <a:r>
              <a:rPr lang="zh-CN" altLang="en-US" sz="1600" dirty="0">
                <a:latin typeface="Times New Roman" panose="02020603050405020304" pitchFamily="18" charset="0"/>
                <a:ea typeface="黑体" panose="02010609060101010101" pitchFamily="49" charset="-122"/>
              </a:rPr>
              <a:t>刘芳</a:t>
            </a:r>
            <a:endParaRPr lang="zh-CN" altLang="en-US" sz="1600" dirty="0">
              <a:latin typeface="Times New Roman" panose="02020603050405020304" pitchFamily="18" charset="0"/>
              <a:ea typeface="黑体" panose="02010609060101010101" pitchFamily="49" charset="-122"/>
            </a:endParaRPr>
          </a:p>
        </p:txBody>
      </p:sp>
      <p:sp>
        <p:nvSpPr>
          <p:cNvPr id="259108" name="Text Box 36"/>
          <p:cNvSpPr txBox="1"/>
          <p:nvPr/>
        </p:nvSpPr>
        <p:spPr>
          <a:xfrm>
            <a:off x="250825" y="4826860"/>
            <a:ext cx="504825" cy="304800"/>
          </a:xfrm>
          <a:prstGeom prst="rect">
            <a:avLst/>
          </a:prstGeom>
          <a:noFill/>
          <a:ln w="9525">
            <a:noFill/>
          </a:ln>
        </p:spPr>
        <p:txBody>
          <a:bodyPr anchor="t">
            <a:spAutoFit/>
          </a:bodyPr>
          <a:lstStyle/>
          <a:p>
            <a:pPr lvl="0" indent="0"/>
            <a:r>
              <a:rPr lang="en-US" altLang="zh-CN" sz="1400" dirty="0">
                <a:latin typeface="Arial" panose="020B0604020202020204" pitchFamily="34" charset="0"/>
                <a:ea typeface="宋体" panose="02010600030101010101" pitchFamily="2" charset="-122"/>
              </a:rPr>
              <a:t>12</a:t>
            </a:r>
            <a:endParaRPr lang="en-US" altLang="zh-CN" sz="1400" dirty="0">
              <a:latin typeface="Arial" panose="020B0604020202020204" pitchFamily="34" charset="0"/>
              <a:ea typeface="宋体" panose="02010600030101010101" pitchFamily="2" charset="-122"/>
            </a:endParaRPr>
          </a:p>
        </p:txBody>
      </p:sp>
      <p:sp>
        <p:nvSpPr>
          <p:cNvPr id="172043" name="Rectangle 18"/>
          <p:cNvSpPr>
            <a:spLocks noGrp="1"/>
          </p:cNvSpPr>
          <p:nvPr>
            <p:custDataLst>
              <p:tags r:id="rId3"/>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第五章 模拟企业会计账簿的登记</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transition/>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3" name="文本框 1"/>
          <p:cNvSpPr txBox="1"/>
          <p:nvPr/>
        </p:nvSpPr>
        <p:spPr>
          <a:xfrm>
            <a:off x="1009650" y="1198563"/>
            <a:ext cx="7067550" cy="3476625"/>
          </a:xfrm>
          <a:prstGeom prst="rect">
            <a:avLst/>
          </a:prstGeom>
          <a:noFill/>
          <a:ln w="9525">
            <a:noFill/>
          </a:ln>
        </p:spPr>
        <p:txBody>
          <a:bodyPr anchor="t">
            <a:spAutoFit/>
          </a:bodyPr>
          <a:lstStyle/>
          <a:p>
            <a:pPr lvl="0" indent="0"/>
            <a:r>
              <a:rPr lang="zh-CN" altLang="en-US" sz="2800" dirty="0">
                <a:solidFill>
                  <a:srgbClr val="0070C0"/>
                </a:solidFill>
                <a:latin typeface="Arial" panose="020B0604020202020204" pitchFamily="34" charset="0"/>
                <a:ea typeface="黑体" panose="02010609060101010101" pitchFamily="49" charset="-122"/>
              </a:rPr>
              <a:t>红字更正法</a:t>
            </a:r>
            <a:endParaRPr lang="zh-CN" altLang="en-US" sz="2800" dirty="0">
              <a:solidFill>
                <a:srgbClr val="0070C0"/>
              </a:solidFill>
              <a:latin typeface="Arial" panose="020B0604020202020204" pitchFamily="34" charset="0"/>
              <a:ea typeface="黑体" panose="02010609060101010101" pitchFamily="49" charset="-122"/>
            </a:endParaRPr>
          </a:p>
          <a:p>
            <a:pPr lvl="0" indent="0"/>
            <a:r>
              <a:rPr lang="zh-CN" altLang="en-US" sz="2400" dirty="0">
                <a:latin typeface="Arial" panose="020B0604020202020204" pitchFamily="34" charset="0"/>
                <a:ea typeface="黑体" panose="02010609060101010101" pitchFamily="49" charset="-122"/>
              </a:rPr>
              <a:t>　 适用范围（</a:t>
            </a:r>
            <a:r>
              <a:rPr lang="en-US" altLang="zh-CN" sz="2400" dirty="0">
                <a:latin typeface="Arial" panose="020B0604020202020204" pitchFamily="34" charset="0"/>
              </a:rPr>
              <a:t>1</a:t>
            </a:r>
            <a:r>
              <a:rPr lang="zh-CN" altLang="en-US" sz="2400" dirty="0">
                <a:latin typeface="Arial" panose="020B0604020202020204" pitchFamily="34" charset="0"/>
                <a:ea typeface="黑体" panose="02010609060101010101" pitchFamily="49" charset="-122"/>
              </a:rPr>
              <a:t>）：编制的记账凭证</a:t>
            </a:r>
            <a:r>
              <a:rPr lang="zh-CN" altLang="en-US" sz="2400" dirty="0">
                <a:solidFill>
                  <a:srgbClr val="FF0000"/>
                </a:solidFill>
                <a:latin typeface="Arial" panose="020B0604020202020204" pitchFamily="34" charset="0"/>
                <a:ea typeface="黑体" panose="02010609060101010101" pitchFamily="49" charset="-122"/>
              </a:rPr>
              <a:t>会计科目错误或者方向错误</a:t>
            </a:r>
            <a:r>
              <a:rPr lang="zh-CN" altLang="en-US" sz="2400" dirty="0">
                <a:latin typeface="Arial" panose="020B0604020202020204" pitchFamily="34" charset="0"/>
                <a:ea typeface="黑体" panose="02010609060101010101" pitchFamily="49" charset="-122"/>
              </a:rPr>
              <a:t>，导致账簿记录的错误。</a:t>
            </a:r>
            <a:endParaRPr lang="zh-CN" altLang="en-US" sz="2400" dirty="0">
              <a:latin typeface="Arial" panose="020B0604020202020204" pitchFamily="34" charset="0"/>
              <a:ea typeface="黑体" panose="02010609060101010101" pitchFamily="49" charset="-122"/>
            </a:endParaRPr>
          </a:p>
          <a:p>
            <a:pPr lvl="0" indent="0"/>
            <a:r>
              <a:rPr lang="zh-CN" altLang="en-US" sz="2400" dirty="0">
                <a:latin typeface="Arial" panose="020B0604020202020204" pitchFamily="34" charset="0"/>
                <a:ea typeface="黑体" panose="02010609060101010101" pitchFamily="49" charset="-122"/>
              </a:rPr>
              <a:t>　  更正方法：先用红字金额填写一张与错误凭证相同的记账凭证，其中：在摘要栏注明“冲销某月某日第×号记账凭证的错误”，并据以用红字金额登记入账，冲销原来错误的记录。然后，再用蓝字填写一张正确的记账凭证，摘要栏内写明“补记某月某日账”，并据以登记入账。</a:t>
            </a:r>
            <a:endParaRPr lang="zh-CN" altLang="en-US" sz="2400" dirty="0">
              <a:latin typeface="Arial" panose="020B0604020202020204" pitchFamily="34" charset="0"/>
              <a:ea typeface="黑体" panose="02010609060101010101" pitchFamily="49" charset="-122"/>
            </a:endParaRPr>
          </a:p>
        </p:txBody>
      </p:sp>
      <p:sp>
        <p:nvSpPr>
          <p:cNvPr id="172043" name="Rectangle 18"/>
          <p:cNvSpPr>
            <a:spLocks noGrp="1"/>
          </p:cNvSpPr>
          <p:nvPr>
            <p:custDataLst>
              <p:tags r:id="rId1"/>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第五章 模拟企业会计账簿的登记</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7" name="文本框 1"/>
          <p:cNvSpPr txBox="1"/>
          <p:nvPr/>
        </p:nvSpPr>
        <p:spPr>
          <a:xfrm>
            <a:off x="914400" y="1066800"/>
            <a:ext cx="7194550" cy="4846638"/>
          </a:xfrm>
          <a:prstGeom prst="rect">
            <a:avLst/>
          </a:prstGeom>
          <a:noFill/>
          <a:ln w="9525">
            <a:noFill/>
          </a:ln>
        </p:spPr>
        <p:txBody>
          <a:bodyPr anchor="t">
            <a:spAutoFit/>
          </a:bodyPr>
          <a:lstStyle/>
          <a:p>
            <a:pPr lvl="0" indent="0"/>
            <a:r>
              <a:rPr lang="zh-CN" altLang="en-US" dirty="0">
                <a:latin typeface="Arial" panose="020B0604020202020204" pitchFamily="34" charset="0"/>
                <a:ea typeface="黑体" panose="02010609060101010101" pitchFamily="49" charset="-122"/>
              </a:rPr>
              <a:t>  </a:t>
            </a:r>
            <a:r>
              <a:rPr lang="zh-CN" altLang="en-US" sz="2400" dirty="0">
                <a:latin typeface="Arial" panose="020B0604020202020204" pitchFamily="34" charset="0"/>
                <a:ea typeface="黑体" panose="02010609060101010101" pitchFamily="49" charset="-122"/>
              </a:rPr>
              <a:t>例1：某企业以库存现金896元购买办公用品，会计人员在填制记账凭证时发生错误并根据错误的记账凭证登记了账簿。错误的会计分录为：</a:t>
            </a:r>
            <a:endParaRPr lang="zh-CN" altLang="en-US" sz="2400" dirty="0">
              <a:latin typeface="Arial" panose="020B0604020202020204" pitchFamily="34" charset="0"/>
              <a:ea typeface="黑体" panose="02010609060101010101" pitchFamily="49" charset="-122"/>
            </a:endParaRPr>
          </a:p>
          <a:p>
            <a:pPr lvl="0" indent="0"/>
            <a:r>
              <a:rPr lang="zh-CN" altLang="en-US" sz="2400" dirty="0">
                <a:latin typeface="Arial" panose="020B0604020202020204" pitchFamily="34" charset="0"/>
                <a:ea typeface="黑体" panose="02010609060101010101" pitchFamily="49" charset="-122"/>
              </a:rPr>
              <a:t>　　借：管理费用   896</a:t>
            </a:r>
            <a:endParaRPr lang="zh-CN" altLang="en-US" sz="2400" dirty="0">
              <a:latin typeface="Arial" panose="020B0604020202020204" pitchFamily="34" charset="0"/>
              <a:ea typeface="黑体" panose="02010609060101010101" pitchFamily="49" charset="-122"/>
            </a:endParaRPr>
          </a:p>
          <a:p>
            <a:pPr lvl="0" indent="0"/>
            <a:r>
              <a:rPr lang="zh-CN" altLang="en-US" sz="2400" dirty="0">
                <a:latin typeface="Arial" panose="020B0604020202020204" pitchFamily="34" charset="0"/>
                <a:ea typeface="黑体" panose="02010609060101010101" pitchFamily="49" charset="-122"/>
              </a:rPr>
              <a:t>　　　　贷：银行存款   896</a:t>
            </a:r>
            <a:endParaRPr lang="zh-CN" altLang="en-US" sz="2400" dirty="0">
              <a:latin typeface="Arial" panose="020B0604020202020204" pitchFamily="34" charset="0"/>
              <a:ea typeface="黑体" panose="02010609060101010101" pitchFamily="49" charset="-122"/>
            </a:endParaRPr>
          </a:p>
          <a:p>
            <a:pPr lvl="0" indent="0"/>
            <a:r>
              <a:rPr lang="zh-CN" altLang="en-US" sz="2400" dirty="0">
                <a:latin typeface="Arial" panose="020B0604020202020204" pitchFamily="34" charset="0"/>
                <a:ea typeface="黑体" panose="02010609060101010101" pitchFamily="49" charset="-122"/>
              </a:rPr>
              <a:t>　  用红字更正法更正，先编制一张与原错误记账凭证内容完全相同而金额为红字的记账凭证</a:t>
            </a:r>
            <a:endParaRPr lang="zh-CN" altLang="en-US" sz="2400" dirty="0">
              <a:latin typeface="Arial" panose="020B0604020202020204" pitchFamily="34" charset="0"/>
              <a:ea typeface="黑体" panose="02010609060101010101" pitchFamily="49" charset="-122"/>
            </a:endParaRPr>
          </a:p>
          <a:p>
            <a:pPr lvl="0" indent="0"/>
            <a:r>
              <a:rPr lang="zh-CN" altLang="en-US" sz="2400" dirty="0">
                <a:latin typeface="Arial" panose="020B0604020202020204" pitchFamily="34" charset="0"/>
                <a:ea typeface="黑体" panose="02010609060101010101" pitchFamily="49" charset="-122"/>
              </a:rPr>
              <a:t>　　</a:t>
            </a:r>
            <a:r>
              <a:rPr lang="zh-CN" altLang="en-US" sz="2400" dirty="0">
                <a:solidFill>
                  <a:srgbClr val="FF0000"/>
                </a:solidFill>
                <a:latin typeface="Arial" panose="020B0604020202020204" pitchFamily="34" charset="0"/>
                <a:ea typeface="黑体" panose="02010609060101010101" pitchFamily="49" charset="-122"/>
              </a:rPr>
              <a:t>借：管理费用 896</a:t>
            </a:r>
            <a:endParaRPr lang="zh-CN" altLang="en-US" sz="2400" dirty="0">
              <a:solidFill>
                <a:srgbClr val="FF0000"/>
              </a:solidFill>
              <a:latin typeface="Arial" panose="020B0604020202020204" pitchFamily="34" charset="0"/>
              <a:ea typeface="黑体" panose="02010609060101010101" pitchFamily="49" charset="-122"/>
            </a:endParaRPr>
          </a:p>
          <a:p>
            <a:pPr lvl="0" indent="0"/>
            <a:r>
              <a:rPr lang="zh-CN" altLang="en-US" sz="2400" dirty="0">
                <a:solidFill>
                  <a:srgbClr val="FF0000"/>
                </a:solidFill>
                <a:latin typeface="Arial" panose="020B0604020202020204" pitchFamily="34" charset="0"/>
                <a:ea typeface="黑体" panose="02010609060101010101" pitchFamily="49" charset="-122"/>
              </a:rPr>
              <a:t>　　　　贷：银行存款  896</a:t>
            </a:r>
            <a:endParaRPr lang="zh-CN" altLang="en-US" sz="2400" dirty="0">
              <a:solidFill>
                <a:srgbClr val="FF0000"/>
              </a:solidFill>
              <a:latin typeface="Arial" panose="020B0604020202020204" pitchFamily="34" charset="0"/>
              <a:ea typeface="黑体" panose="02010609060101010101" pitchFamily="49" charset="-122"/>
            </a:endParaRPr>
          </a:p>
          <a:p>
            <a:pPr lvl="0" indent="0"/>
            <a:r>
              <a:rPr lang="zh-CN" altLang="en-US" sz="2400" dirty="0">
                <a:latin typeface="Arial" panose="020B0604020202020204" pitchFamily="34" charset="0"/>
                <a:ea typeface="黑体" panose="02010609060101010101" pitchFamily="49" charset="-122"/>
              </a:rPr>
              <a:t>　然后，用蓝字编制正确的记账凭证</a:t>
            </a:r>
            <a:endParaRPr lang="zh-CN" altLang="en-US" sz="2400" dirty="0">
              <a:latin typeface="Arial" panose="020B0604020202020204" pitchFamily="34" charset="0"/>
              <a:ea typeface="黑体" panose="02010609060101010101" pitchFamily="49" charset="-122"/>
            </a:endParaRPr>
          </a:p>
          <a:p>
            <a:pPr lvl="0" indent="0"/>
            <a:r>
              <a:rPr lang="zh-CN" altLang="en-US" sz="2400" dirty="0">
                <a:latin typeface="Arial" panose="020B0604020202020204" pitchFamily="34" charset="0"/>
                <a:ea typeface="黑体" panose="02010609060101010101" pitchFamily="49" charset="-122"/>
              </a:rPr>
              <a:t>　　借：管理费用 896</a:t>
            </a:r>
            <a:endParaRPr lang="zh-CN" altLang="en-US" sz="2400" dirty="0">
              <a:latin typeface="Arial" panose="020B0604020202020204" pitchFamily="34" charset="0"/>
              <a:ea typeface="黑体" panose="02010609060101010101" pitchFamily="49" charset="-122"/>
            </a:endParaRPr>
          </a:p>
          <a:p>
            <a:pPr lvl="0" indent="0"/>
            <a:r>
              <a:rPr lang="zh-CN" altLang="en-US" sz="2400" dirty="0">
                <a:latin typeface="Arial" panose="020B0604020202020204" pitchFamily="34" charset="0"/>
                <a:ea typeface="黑体" panose="02010609060101010101" pitchFamily="49" charset="-122"/>
              </a:rPr>
              <a:t>　　　　贷：库存现金 896</a:t>
            </a:r>
            <a:endParaRPr lang="zh-CN" altLang="en-US" sz="2400" dirty="0">
              <a:latin typeface="Arial" panose="020B0604020202020204" pitchFamily="34" charset="0"/>
              <a:ea typeface="黑体" panose="02010609060101010101" pitchFamily="49" charset="-122"/>
            </a:endParaRPr>
          </a:p>
          <a:p>
            <a:pPr lvl="0" indent="0"/>
            <a:r>
              <a:rPr lang="zh-CN" altLang="en-US" sz="2400" dirty="0">
                <a:latin typeface="Arial" panose="020B0604020202020204" pitchFamily="34" charset="0"/>
                <a:ea typeface="黑体" panose="02010609060101010101" pitchFamily="49" charset="-122"/>
              </a:rPr>
              <a:t>　编制会计分录后，根据上述记账凭证登记账簿</a:t>
            </a:r>
            <a:endParaRPr lang="zh-CN" altLang="en-US" sz="2400" dirty="0">
              <a:latin typeface="Arial" panose="020B0604020202020204" pitchFamily="34" charset="0"/>
              <a:ea typeface="黑体" panose="02010609060101010101" pitchFamily="49" charset="-122"/>
            </a:endParaRPr>
          </a:p>
        </p:txBody>
      </p:sp>
      <p:sp>
        <p:nvSpPr>
          <p:cNvPr id="172043" name="Rectangle 18"/>
          <p:cNvSpPr>
            <a:spLocks noGrp="1"/>
          </p:cNvSpPr>
          <p:nvPr>
            <p:custDataLst>
              <p:tags r:id="rId1"/>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第五章 模拟企业会计账簿的登记</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1" name="Text Box 2"/>
          <p:cNvSpPr txBox="1"/>
          <p:nvPr/>
        </p:nvSpPr>
        <p:spPr>
          <a:xfrm>
            <a:off x="430212" y="361950"/>
            <a:ext cx="8713788" cy="1825625"/>
          </a:xfrm>
          <a:prstGeom prst="rect">
            <a:avLst/>
          </a:prstGeom>
          <a:noFill/>
          <a:ln w="9525">
            <a:noFill/>
          </a:ln>
        </p:spPr>
        <p:txBody>
          <a:bodyPr anchor="t">
            <a:spAutoFit/>
          </a:bodyPr>
          <a:lstStyle/>
          <a:p>
            <a:pPr lvl="0" indent="0">
              <a:lnSpc>
                <a:spcPct val="80000"/>
              </a:lnSpc>
            </a:pPr>
            <a:r>
              <a:rPr lang="zh-CN" altLang="en-US" sz="3200" dirty="0">
                <a:solidFill>
                  <a:schemeClr val="bg1"/>
                </a:solidFill>
                <a:latin typeface="黑体" panose="02010609060101010101" pitchFamily="49" charset="-122"/>
                <a:ea typeface="黑体" panose="02010609060101010101" pitchFamily="49" charset="-122"/>
              </a:rPr>
              <a:t>  </a:t>
            </a:r>
            <a:endParaRPr lang="zh-CN" altLang="en-US" sz="3200" dirty="0">
              <a:solidFill>
                <a:schemeClr val="bg1"/>
              </a:solidFill>
              <a:latin typeface="黑体" panose="02010609060101010101" pitchFamily="49" charset="-122"/>
              <a:ea typeface="黑体" panose="02010609060101010101" pitchFamily="49" charset="-122"/>
            </a:endParaRPr>
          </a:p>
          <a:p>
            <a:pPr lvl="0" indent="0">
              <a:lnSpc>
                <a:spcPct val="80000"/>
              </a:lnSpc>
            </a:pPr>
            <a:endParaRPr lang="en-US" altLang="zh-CN" sz="2800" dirty="0">
              <a:solidFill>
                <a:srgbClr val="FF00FF"/>
              </a:solidFill>
              <a:latin typeface="楷体_GB2312" panose="02010609030101010101" pitchFamily="49" charset="-122"/>
              <a:ea typeface="楷体_GB2312" panose="02010609030101010101" pitchFamily="49" charset="-122"/>
            </a:endParaRPr>
          </a:p>
          <a:p>
            <a:pPr lvl="0" indent="0">
              <a:lnSpc>
                <a:spcPct val="80000"/>
              </a:lnSpc>
            </a:pPr>
            <a:r>
              <a:rPr lang="zh-CN" altLang="en-US" sz="2800" dirty="0">
                <a:latin typeface="楷体_GB2312" panose="02010609030101010101" pitchFamily="49" charset="-122"/>
                <a:ea typeface="楷体_GB2312" panose="02010609030101010101" pitchFamily="49" charset="-122"/>
              </a:rPr>
              <a:t>红字更正法</a:t>
            </a:r>
            <a:endParaRPr lang="zh-CN" altLang="en-US" sz="2800" dirty="0">
              <a:latin typeface="楷体_GB2312" panose="02010609030101010101" pitchFamily="49" charset="-122"/>
              <a:ea typeface="楷体_GB2312" panose="02010609030101010101" pitchFamily="49" charset="-122"/>
            </a:endParaRPr>
          </a:p>
          <a:p>
            <a:pPr lvl="0" indent="0">
              <a:lnSpc>
                <a:spcPct val="80000"/>
              </a:lnSpc>
            </a:pPr>
            <a:r>
              <a:rPr lang="zh-CN" altLang="en-US" sz="2800" dirty="0">
                <a:solidFill>
                  <a:srgbClr val="0033CC"/>
                </a:solidFill>
                <a:latin typeface="楷体_GB2312" panose="02010609030101010101" pitchFamily="49" charset="-122"/>
                <a:ea typeface="楷体_GB2312" panose="02010609030101010101" pitchFamily="49" charset="-122"/>
              </a:rPr>
              <a:t>（</a:t>
            </a:r>
            <a:r>
              <a:rPr lang="en-US" altLang="zh-CN" sz="2800" dirty="0">
                <a:solidFill>
                  <a:srgbClr val="0033CC"/>
                </a:solidFill>
                <a:latin typeface="楷体_GB2312" panose="02010609030101010101" pitchFamily="49" charset="-122"/>
                <a:ea typeface="楷体_GB2312" panose="02010609030101010101" pitchFamily="49" charset="-122"/>
              </a:rPr>
              <a:t>1</a:t>
            </a:r>
            <a:r>
              <a:rPr lang="zh-CN" altLang="en-US" sz="2800" dirty="0">
                <a:solidFill>
                  <a:srgbClr val="0033CC"/>
                </a:solidFill>
                <a:latin typeface="楷体_GB2312" panose="02010609030101010101" pitchFamily="49" charset="-122"/>
                <a:ea typeface="楷体_GB2312" panose="02010609030101010101" pitchFamily="49" charset="-122"/>
              </a:rPr>
              <a:t>）</a:t>
            </a:r>
            <a:r>
              <a:rPr lang="zh-CN" altLang="en-US" sz="2800" dirty="0">
                <a:latin typeface="楷体_GB2312" panose="02010609030101010101" pitchFamily="49" charset="-122"/>
                <a:ea typeface="楷体_GB2312" panose="02010609030101010101" pitchFamily="49" charset="-122"/>
              </a:rPr>
              <a:t>适用于更正记账凭证会计科目用错而引发的错账。</a:t>
            </a:r>
            <a:endParaRPr lang="zh-CN" altLang="en-US" sz="2800" dirty="0">
              <a:latin typeface="楷体_GB2312" panose="02010609030101010101" pitchFamily="49" charset="-122"/>
              <a:ea typeface="楷体_GB2312" panose="02010609030101010101" pitchFamily="49" charset="-122"/>
            </a:endParaRPr>
          </a:p>
          <a:p>
            <a:pPr lvl="0" indent="0">
              <a:lnSpc>
                <a:spcPct val="80000"/>
              </a:lnSpc>
            </a:pPr>
            <a:r>
              <a:rPr lang="zh-CN" altLang="en-US" sz="2500" dirty="0">
                <a:latin typeface="楷体_GB2312" panose="02010609030101010101" pitchFamily="49" charset="-122"/>
                <a:ea typeface="楷体_GB2312" panose="02010609030101010101" pitchFamily="49" charset="-122"/>
              </a:rPr>
              <a:t>举例：</a:t>
            </a:r>
            <a:r>
              <a:rPr lang="en-US" altLang="zh-CN" sz="2500" dirty="0">
                <a:latin typeface="楷体_GB2312" panose="02010609030101010101" pitchFamily="49" charset="-122"/>
                <a:ea typeface="楷体_GB2312" panose="02010609030101010101" pitchFamily="49" charset="-122"/>
              </a:rPr>
              <a:t>12</a:t>
            </a:r>
            <a:r>
              <a:rPr lang="zh-CN" altLang="en-US" sz="2500" dirty="0">
                <a:latin typeface="楷体_GB2312" panose="02010609030101010101" pitchFamily="49" charset="-122"/>
                <a:ea typeface="楷体_GB2312" panose="02010609030101010101" pitchFamily="49" charset="-122"/>
              </a:rPr>
              <a:t>月</a:t>
            </a:r>
            <a:r>
              <a:rPr lang="en-US" altLang="zh-CN" sz="2500" dirty="0">
                <a:latin typeface="楷体_GB2312" panose="02010609030101010101" pitchFamily="49" charset="-122"/>
                <a:ea typeface="楷体_GB2312" panose="02010609030101010101" pitchFamily="49" charset="-122"/>
              </a:rPr>
              <a:t>5</a:t>
            </a:r>
            <a:r>
              <a:rPr lang="zh-CN" altLang="en-US" sz="2500" dirty="0">
                <a:latin typeface="楷体_GB2312" panose="02010609030101010101" pitchFamily="49" charset="-122"/>
                <a:ea typeface="楷体_GB2312" panose="02010609030101010101" pitchFamily="49" charset="-122"/>
              </a:rPr>
              <a:t>日，开支票支付广告费</a:t>
            </a:r>
            <a:r>
              <a:rPr lang="en-US" altLang="zh-CN" sz="2500" dirty="0">
                <a:latin typeface="楷体_GB2312" panose="02010609030101010101" pitchFamily="49" charset="-122"/>
                <a:ea typeface="楷体_GB2312" panose="02010609030101010101" pitchFamily="49" charset="-122"/>
              </a:rPr>
              <a:t>1280</a:t>
            </a:r>
            <a:r>
              <a:rPr lang="zh-CN" altLang="en-US" sz="2500" dirty="0">
                <a:latin typeface="楷体_GB2312" panose="02010609030101010101" pitchFamily="49" charset="-122"/>
                <a:ea typeface="楷体_GB2312" panose="02010609030101010101" pitchFamily="49" charset="-122"/>
              </a:rPr>
              <a:t>元。错误分录为：</a:t>
            </a:r>
            <a:endParaRPr lang="zh-CN" altLang="en-US" sz="2500" dirty="0">
              <a:latin typeface="楷体_GB2312" panose="02010609030101010101" pitchFamily="49" charset="-122"/>
              <a:ea typeface="楷体_GB2312" panose="02010609030101010101" pitchFamily="49" charset="-122"/>
            </a:endParaRPr>
          </a:p>
        </p:txBody>
      </p:sp>
      <p:pic>
        <p:nvPicPr>
          <p:cNvPr id="490499" name="Picture 3" descr="fuk"/>
          <p:cNvPicPr>
            <a:picLocks noChangeAspect="1"/>
          </p:cNvPicPr>
          <p:nvPr/>
        </p:nvPicPr>
        <p:blipFill>
          <a:blip r:embed="rId1">
            <a:lum bright="-12000" contrast="12000"/>
          </a:blip>
          <a:stretch>
            <a:fillRect/>
          </a:stretch>
        </p:blipFill>
        <p:spPr>
          <a:xfrm>
            <a:off x="-76200" y="2362200"/>
            <a:ext cx="9220200" cy="5181600"/>
          </a:xfrm>
          <a:prstGeom prst="rect">
            <a:avLst/>
          </a:prstGeom>
          <a:noFill/>
          <a:ln w="9525">
            <a:noFill/>
          </a:ln>
        </p:spPr>
      </p:pic>
      <p:sp>
        <p:nvSpPr>
          <p:cNvPr id="490500" name="Text Box 4"/>
          <p:cNvSpPr txBox="1"/>
          <p:nvPr/>
        </p:nvSpPr>
        <p:spPr>
          <a:xfrm>
            <a:off x="1447800" y="3352800"/>
            <a:ext cx="1392238" cy="396875"/>
          </a:xfrm>
          <a:prstGeom prst="rect">
            <a:avLst/>
          </a:prstGeom>
          <a:noFill/>
          <a:ln w="9525">
            <a:noFill/>
          </a:ln>
        </p:spPr>
        <p:txBody>
          <a:bodyPr anchor="t">
            <a:spAutoFit/>
          </a:bodyPr>
          <a:lstStyle/>
          <a:p>
            <a:pPr lvl="0" indent="0"/>
            <a:r>
              <a:rPr lang="zh-CN" altLang="en-US" sz="2000" dirty="0">
                <a:solidFill>
                  <a:srgbClr val="000000"/>
                </a:solidFill>
                <a:latin typeface="Times New Roman" panose="02020603050405020304" pitchFamily="18" charset="0"/>
                <a:ea typeface="黑体" panose="02010609060101010101" pitchFamily="49" charset="-122"/>
              </a:rPr>
              <a:t>银行存款</a:t>
            </a:r>
            <a:endParaRPr lang="zh-CN" altLang="en-US" sz="2000" dirty="0">
              <a:solidFill>
                <a:srgbClr val="000000"/>
              </a:solidFill>
              <a:latin typeface="Times New Roman" panose="02020603050405020304" pitchFamily="18" charset="0"/>
              <a:ea typeface="黑体" panose="02010609060101010101" pitchFamily="49" charset="-122"/>
            </a:endParaRPr>
          </a:p>
        </p:txBody>
      </p:sp>
      <p:grpSp>
        <p:nvGrpSpPr>
          <p:cNvPr id="2" name="Group 5"/>
          <p:cNvGrpSpPr/>
          <p:nvPr/>
        </p:nvGrpSpPr>
        <p:grpSpPr>
          <a:xfrm>
            <a:off x="3048000" y="3429000"/>
            <a:ext cx="2330450" cy="274638"/>
            <a:chOff x="2210" y="1800"/>
            <a:chExt cx="1278" cy="173"/>
          </a:xfrm>
        </p:grpSpPr>
        <p:sp>
          <p:nvSpPr>
            <p:cNvPr id="209925" name="Text Box 6"/>
            <p:cNvSpPr txBox="1"/>
            <p:nvPr/>
          </p:nvSpPr>
          <p:spPr>
            <a:xfrm>
              <a:off x="2210" y="1800"/>
              <a:ext cx="576" cy="173"/>
            </a:xfrm>
            <a:prstGeom prst="rect">
              <a:avLst/>
            </a:prstGeom>
            <a:noFill/>
            <a:ln w="9525">
              <a:noFill/>
            </a:ln>
          </p:spPr>
          <p:txBody>
            <a:bodyPr anchor="t">
              <a:spAutoFit/>
            </a:bodyPr>
            <a:lstStyle/>
            <a:p>
              <a:pPr lvl="0" indent="0"/>
              <a:r>
                <a:rPr lang="en-US" altLang="zh-CN" sz="1200" dirty="0">
                  <a:solidFill>
                    <a:srgbClr val="000000"/>
                  </a:solidFill>
                  <a:latin typeface="Times New Roman" panose="02020603050405020304" pitchFamily="18" charset="0"/>
                  <a:ea typeface="宋体" panose="02010600030101010101" pitchFamily="2" charset="-122"/>
                </a:rPr>
                <a:t>              2011</a:t>
              </a:r>
              <a:endParaRPr lang="en-US" altLang="zh-CN" sz="1200" dirty="0">
                <a:solidFill>
                  <a:srgbClr val="000000"/>
                </a:solidFill>
                <a:latin typeface="Times New Roman" panose="02020603050405020304" pitchFamily="18" charset="0"/>
                <a:ea typeface="宋体" panose="02010600030101010101" pitchFamily="2" charset="-122"/>
              </a:endParaRPr>
            </a:p>
          </p:txBody>
        </p:sp>
        <p:sp>
          <p:nvSpPr>
            <p:cNvPr id="209926" name="Text Box 7"/>
            <p:cNvSpPr txBox="1"/>
            <p:nvPr/>
          </p:nvSpPr>
          <p:spPr>
            <a:xfrm>
              <a:off x="3296" y="1800"/>
              <a:ext cx="192" cy="173"/>
            </a:xfrm>
            <a:prstGeom prst="rect">
              <a:avLst/>
            </a:prstGeom>
            <a:noFill/>
            <a:ln w="9525">
              <a:noFill/>
            </a:ln>
          </p:spPr>
          <p:txBody>
            <a:bodyPr anchor="t">
              <a:spAutoFit/>
            </a:bodyPr>
            <a:lstStyle/>
            <a:p>
              <a:pPr lvl="0" indent="0"/>
              <a:r>
                <a:rPr lang="zh-CN" altLang="en-US" sz="1200" dirty="0">
                  <a:solidFill>
                    <a:srgbClr val="000000"/>
                  </a:solidFill>
                  <a:latin typeface="Times New Roman" panose="02020603050405020304" pitchFamily="18" charset="0"/>
                  <a:ea typeface="黑体" panose="02010609060101010101" pitchFamily="49" charset="-122"/>
                </a:rPr>
                <a:t>5</a:t>
              </a:r>
              <a:endParaRPr lang="zh-CN" altLang="en-US" sz="1200" dirty="0">
                <a:solidFill>
                  <a:srgbClr val="000000"/>
                </a:solidFill>
                <a:latin typeface="Times New Roman" panose="02020603050405020304" pitchFamily="18" charset="0"/>
                <a:ea typeface="黑体" panose="02010609060101010101" pitchFamily="49" charset="-122"/>
              </a:endParaRPr>
            </a:p>
          </p:txBody>
        </p:sp>
        <p:sp>
          <p:nvSpPr>
            <p:cNvPr id="209927" name="Text Box 8"/>
            <p:cNvSpPr txBox="1"/>
            <p:nvPr/>
          </p:nvSpPr>
          <p:spPr>
            <a:xfrm>
              <a:off x="2920" y="1800"/>
              <a:ext cx="192" cy="173"/>
            </a:xfrm>
            <a:prstGeom prst="rect">
              <a:avLst/>
            </a:prstGeom>
            <a:noFill/>
            <a:ln w="9525">
              <a:noFill/>
            </a:ln>
          </p:spPr>
          <p:txBody>
            <a:bodyPr anchor="t">
              <a:spAutoFit/>
            </a:bodyPr>
            <a:lstStyle/>
            <a:p>
              <a:pPr lvl="0" indent="0"/>
              <a:r>
                <a:rPr lang="en-US" altLang="zh-CN" sz="1200" dirty="0">
                  <a:solidFill>
                    <a:srgbClr val="000000"/>
                  </a:solidFill>
                  <a:latin typeface="Times New Roman" panose="02020603050405020304" pitchFamily="18" charset="0"/>
                  <a:ea typeface="宋体" panose="02010600030101010101" pitchFamily="2" charset="-122"/>
                </a:rPr>
                <a:t>12</a:t>
              </a:r>
              <a:endParaRPr lang="en-US" altLang="zh-CN" sz="1200" dirty="0">
                <a:solidFill>
                  <a:srgbClr val="000000"/>
                </a:solidFill>
                <a:latin typeface="Times New Roman" panose="02020603050405020304" pitchFamily="18" charset="0"/>
                <a:ea typeface="宋体" panose="02010600030101010101" pitchFamily="2" charset="-122"/>
              </a:endParaRPr>
            </a:p>
          </p:txBody>
        </p:sp>
      </p:grpSp>
      <p:grpSp>
        <p:nvGrpSpPr>
          <p:cNvPr id="3" name="Group 9"/>
          <p:cNvGrpSpPr/>
          <p:nvPr/>
        </p:nvGrpSpPr>
        <p:grpSpPr>
          <a:xfrm>
            <a:off x="6324600" y="2971800"/>
            <a:ext cx="1844675" cy="457200"/>
            <a:chOff x="3946" y="1863"/>
            <a:chExt cx="1162" cy="346"/>
          </a:xfrm>
        </p:grpSpPr>
        <p:sp>
          <p:nvSpPr>
            <p:cNvPr id="209929" name="Text Box 10"/>
            <p:cNvSpPr txBox="1"/>
            <p:nvPr/>
          </p:nvSpPr>
          <p:spPr>
            <a:xfrm>
              <a:off x="3946" y="1863"/>
              <a:ext cx="576" cy="346"/>
            </a:xfrm>
            <a:prstGeom prst="rect">
              <a:avLst/>
            </a:prstGeom>
            <a:noFill/>
            <a:ln w="9525">
              <a:noFill/>
            </a:ln>
          </p:spPr>
          <p:txBody>
            <a:bodyPr anchor="t">
              <a:spAutoFit/>
            </a:bodyPr>
            <a:lstStyle/>
            <a:p>
              <a:pPr lvl="0" indent="0"/>
              <a:r>
                <a:rPr lang="zh-CN" altLang="en-US" sz="2400" dirty="0">
                  <a:solidFill>
                    <a:srgbClr val="000000"/>
                  </a:solidFill>
                  <a:latin typeface="Times New Roman" panose="02020603050405020304" pitchFamily="18" charset="0"/>
                  <a:ea typeface="宋体" panose="02010600030101010101" pitchFamily="2" charset="-122"/>
                </a:rPr>
                <a:t>    付</a:t>
              </a:r>
              <a:endParaRPr lang="zh-CN" altLang="en-US" sz="2400" dirty="0">
                <a:solidFill>
                  <a:srgbClr val="000000"/>
                </a:solidFill>
                <a:latin typeface="Times New Roman" panose="02020603050405020304" pitchFamily="18" charset="0"/>
                <a:ea typeface="宋体" panose="02010600030101010101" pitchFamily="2" charset="-122"/>
              </a:endParaRPr>
            </a:p>
          </p:txBody>
        </p:sp>
        <p:sp>
          <p:nvSpPr>
            <p:cNvPr id="209930" name="Rectangle 11"/>
            <p:cNvSpPr/>
            <p:nvPr/>
          </p:nvSpPr>
          <p:spPr>
            <a:xfrm>
              <a:off x="4906" y="1863"/>
              <a:ext cx="202" cy="346"/>
            </a:xfrm>
            <a:prstGeom prst="rect">
              <a:avLst/>
            </a:prstGeom>
            <a:noFill/>
            <a:ln w="9525">
              <a:noFill/>
            </a:ln>
          </p:spPr>
          <p:txBody>
            <a:bodyPr anchor="t">
              <a:spAutoFit/>
            </a:bodyPr>
            <a:lstStyle/>
            <a:p>
              <a:pPr lvl="0" indent="0"/>
              <a:r>
                <a:rPr lang="en-US" altLang="zh-CN" sz="2400" dirty="0">
                  <a:solidFill>
                    <a:srgbClr val="000000"/>
                  </a:solidFill>
                  <a:latin typeface="Times New Roman" panose="02020603050405020304" pitchFamily="18" charset="0"/>
                  <a:ea typeface="黑体" panose="02010609060101010101" pitchFamily="49" charset="-122"/>
                </a:rPr>
                <a:t>2</a:t>
              </a:r>
              <a:endParaRPr lang="en-US" altLang="zh-CN" sz="2400" dirty="0">
                <a:solidFill>
                  <a:srgbClr val="000000"/>
                </a:solidFill>
                <a:latin typeface="Times New Roman" panose="02020603050405020304" pitchFamily="18" charset="0"/>
                <a:ea typeface="黑体" panose="02010609060101010101" pitchFamily="49" charset="-122"/>
              </a:endParaRPr>
            </a:p>
          </p:txBody>
        </p:sp>
      </p:grpSp>
      <p:sp>
        <p:nvSpPr>
          <p:cNvPr id="490508" name="Rectangle 12"/>
          <p:cNvSpPr/>
          <p:nvPr/>
        </p:nvSpPr>
        <p:spPr>
          <a:xfrm>
            <a:off x="7696200" y="3352800"/>
            <a:ext cx="414338" cy="366713"/>
          </a:xfrm>
          <a:prstGeom prst="rect">
            <a:avLst/>
          </a:prstGeom>
          <a:noFill/>
          <a:ln w="9525">
            <a:noFill/>
          </a:ln>
        </p:spPr>
        <p:txBody>
          <a:bodyPr wrap="none" anchor="t">
            <a:spAutoFit/>
          </a:bodyPr>
          <a:lstStyle/>
          <a:p>
            <a:pPr lvl="0" indent="0"/>
            <a:r>
              <a:rPr lang="zh-CN" altLang="en-US" dirty="0">
                <a:solidFill>
                  <a:srgbClr val="000000"/>
                </a:solidFill>
                <a:latin typeface="Times New Roman" panose="02020603050405020304" pitchFamily="18" charset="0"/>
                <a:ea typeface="宋体" panose="02010600030101010101" pitchFamily="2" charset="-122"/>
              </a:rPr>
              <a:t>贰</a:t>
            </a:r>
            <a:endParaRPr lang="zh-CN" altLang="en-US" dirty="0">
              <a:solidFill>
                <a:srgbClr val="000000"/>
              </a:solidFill>
              <a:latin typeface="Times New Roman" panose="02020603050405020304" pitchFamily="18" charset="0"/>
              <a:ea typeface="宋体" panose="02010600030101010101" pitchFamily="2" charset="-122"/>
            </a:endParaRPr>
          </a:p>
        </p:txBody>
      </p:sp>
      <p:sp>
        <p:nvSpPr>
          <p:cNvPr id="490509" name="Text Box 13"/>
          <p:cNvSpPr txBox="1"/>
          <p:nvPr/>
        </p:nvSpPr>
        <p:spPr>
          <a:xfrm>
            <a:off x="762000" y="4267200"/>
            <a:ext cx="2873375" cy="1403350"/>
          </a:xfrm>
          <a:prstGeom prst="rect">
            <a:avLst/>
          </a:prstGeom>
          <a:noFill/>
          <a:ln w="9525">
            <a:noFill/>
          </a:ln>
        </p:spPr>
        <p:txBody>
          <a:bodyPr anchor="t">
            <a:spAutoFit/>
          </a:bodyPr>
          <a:lstStyle/>
          <a:p>
            <a:pPr lvl="0" indent="0"/>
            <a:r>
              <a:rPr lang="zh-CN" altLang="en-US" sz="2000" dirty="0">
                <a:solidFill>
                  <a:srgbClr val="000000"/>
                </a:solidFill>
                <a:latin typeface="Times New Roman" panose="02020603050405020304" pitchFamily="18" charset="0"/>
                <a:ea typeface="黑体" panose="02010609060101010101" pitchFamily="49" charset="-122"/>
              </a:rPr>
              <a:t>支付广告费</a:t>
            </a:r>
            <a:r>
              <a:rPr lang="zh-CN" altLang="en-US" dirty="0">
                <a:latin typeface="Arial" panose="020B0604020202020204" pitchFamily="34" charset="0"/>
                <a:ea typeface="黑体" panose="02010609060101010101" pitchFamily="49" charset="-122"/>
              </a:rPr>
              <a:t>（已用</a:t>
            </a:r>
            <a:r>
              <a:rPr lang="en-US" altLang="zh-CN" dirty="0">
                <a:latin typeface="Arial" panose="020B0604020202020204" pitchFamily="34" charset="0"/>
                <a:ea typeface="黑体" panose="02010609060101010101" pitchFamily="49" charset="-122"/>
              </a:rPr>
              <a:t>12</a:t>
            </a:r>
            <a:r>
              <a:rPr lang="zh-CN" altLang="en-US" dirty="0">
                <a:latin typeface="Arial" panose="020B0604020202020204" pitchFamily="34" charset="0"/>
                <a:ea typeface="黑体" panose="02010609060101010101" pitchFamily="49" charset="-122"/>
              </a:rPr>
              <a:t>月</a:t>
            </a:r>
            <a:r>
              <a:rPr lang="en-US" altLang="zh-CN" dirty="0">
                <a:latin typeface="Arial" panose="020B0604020202020204" pitchFamily="34" charset="0"/>
                <a:ea typeface="黑体" panose="02010609060101010101" pitchFamily="49" charset="-122"/>
              </a:rPr>
              <a:t>31</a:t>
            </a:r>
            <a:r>
              <a:rPr lang="zh-CN" altLang="en-US" dirty="0">
                <a:latin typeface="Arial" panose="020B0604020202020204" pitchFamily="34" charset="0"/>
                <a:ea typeface="黑体" panose="02010609060101010101" pitchFamily="49" charset="-122"/>
              </a:rPr>
              <a:t>日付字第</a:t>
            </a:r>
            <a:r>
              <a:rPr lang="en-US" altLang="zh-CN" dirty="0">
                <a:latin typeface="Arial" panose="020B0604020202020204" pitchFamily="34" charset="0"/>
                <a:ea typeface="黑体" panose="02010609060101010101" pitchFamily="49" charset="-122"/>
              </a:rPr>
              <a:t>28</a:t>
            </a:r>
            <a:r>
              <a:rPr lang="zh-CN" altLang="en-US" dirty="0">
                <a:latin typeface="Arial" panose="020B0604020202020204" pitchFamily="34" charset="0"/>
                <a:ea typeface="黑体" panose="02010609060101010101" pitchFamily="49" charset="-122"/>
              </a:rPr>
              <a:t>、</a:t>
            </a:r>
            <a:r>
              <a:rPr lang="en-US" altLang="zh-CN" dirty="0">
                <a:latin typeface="Arial" panose="020B0604020202020204" pitchFamily="34" charset="0"/>
                <a:ea typeface="黑体" panose="02010609060101010101" pitchFamily="49" charset="-122"/>
              </a:rPr>
              <a:t>29</a:t>
            </a:r>
            <a:r>
              <a:rPr lang="zh-CN" altLang="en-US" dirty="0">
                <a:latin typeface="Arial" panose="020B0604020202020204" pitchFamily="34" charset="0"/>
                <a:ea typeface="黑体" panose="02010609060101010101" pitchFamily="49" charset="-122"/>
              </a:rPr>
              <a:t>号凭证冲正）</a:t>
            </a:r>
            <a:endParaRPr lang="zh-CN" altLang="en-US" dirty="0">
              <a:latin typeface="Arial" panose="020B0604020202020204" pitchFamily="34" charset="0"/>
              <a:ea typeface="黑体" panose="02010609060101010101" pitchFamily="49" charset="-122"/>
            </a:endParaRPr>
          </a:p>
          <a:p>
            <a:pPr lvl="0" indent="0"/>
            <a:endParaRPr lang="zh-CN" altLang="en-US" sz="2000" dirty="0">
              <a:solidFill>
                <a:srgbClr val="000000"/>
              </a:solidFill>
              <a:latin typeface="Times New Roman" panose="02020603050405020304" pitchFamily="18" charset="0"/>
              <a:ea typeface="黑体" panose="02010609060101010101" pitchFamily="49" charset="-122"/>
            </a:endParaRPr>
          </a:p>
        </p:txBody>
      </p:sp>
      <p:sp>
        <p:nvSpPr>
          <p:cNvPr id="490510" name="Text Box 14"/>
          <p:cNvSpPr txBox="1"/>
          <p:nvPr/>
        </p:nvSpPr>
        <p:spPr>
          <a:xfrm>
            <a:off x="3733800" y="4267200"/>
            <a:ext cx="1524000" cy="396875"/>
          </a:xfrm>
          <a:prstGeom prst="rect">
            <a:avLst/>
          </a:prstGeom>
          <a:noFill/>
          <a:ln w="9525">
            <a:noFill/>
          </a:ln>
        </p:spPr>
        <p:txBody>
          <a:bodyPr anchor="t">
            <a:spAutoFit/>
          </a:bodyPr>
          <a:lstStyle/>
          <a:p>
            <a:pPr lvl="0" indent="0"/>
            <a:r>
              <a:rPr lang="zh-CN" altLang="en-US" sz="2000" dirty="0">
                <a:solidFill>
                  <a:srgbClr val="000000"/>
                </a:solidFill>
                <a:latin typeface="Times New Roman" panose="02020603050405020304" pitchFamily="18" charset="0"/>
                <a:ea typeface="黑体" panose="02010609060101010101" pitchFamily="49" charset="-122"/>
              </a:rPr>
              <a:t>管理费用</a:t>
            </a:r>
            <a:endParaRPr lang="zh-CN" altLang="en-US" sz="2000" dirty="0">
              <a:solidFill>
                <a:srgbClr val="000000"/>
              </a:solidFill>
              <a:latin typeface="Times New Roman" panose="02020603050405020304" pitchFamily="18" charset="0"/>
              <a:ea typeface="黑体" panose="02010609060101010101" pitchFamily="49" charset="-122"/>
            </a:endParaRPr>
          </a:p>
        </p:txBody>
      </p:sp>
      <p:sp>
        <p:nvSpPr>
          <p:cNvPr id="490511" name="Text Box 15"/>
          <p:cNvSpPr txBox="1"/>
          <p:nvPr/>
        </p:nvSpPr>
        <p:spPr>
          <a:xfrm>
            <a:off x="5334000" y="4343400"/>
            <a:ext cx="1177925" cy="396875"/>
          </a:xfrm>
          <a:prstGeom prst="rect">
            <a:avLst/>
          </a:prstGeom>
          <a:noFill/>
          <a:ln w="9525">
            <a:noFill/>
          </a:ln>
        </p:spPr>
        <p:txBody>
          <a:bodyPr anchor="t">
            <a:spAutoFit/>
          </a:bodyPr>
          <a:lstStyle/>
          <a:p>
            <a:pPr lvl="0" indent="0"/>
            <a:r>
              <a:rPr lang="zh-CN" altLang="en-US" sz="2000" dirty="0">
                <a:solidFill>
                  <a:srgbClr val="000000"/>
                </a:solidFill>
                <a:latin typeface="Times New Roman" panose="02020603050405020304" pitchFamily="18" charset="0"/>
                <a:ea typeface="黑体" panose="02010609060101010101" pitchFamily="49" charset="-122"/>
              </a:rPr>
              <a:t>广告费</a:t>
            </a:r>
            <a:endParaRPr lang="zh-CN" altLang="en-US" sz="2000" dirty="0">
              <a:solidFill>
                <a:srgbClr val="000000"/>
              </a:solidFill>
              <a:latin typeface="Times New Roman" panose="02020603050405020304" pitchFamily="18" charset="0"/>
              <a:ea typeface="黑体" panose="02010609060101010101" pitchFamily="49" charset="-122"/>
            </a:endParaRPr>
          </a:p>
        </p:txBody>
      </p:sp>
      <p:grpSp>
        <p:nvGrpSpPr>
          <p:cNvPr id="4" name="Group 16"/>
          <p:cNvGrpSpPr/>
          <p:nvPr/>
        </p:nvGrpSpPr>
        <p:grpSpPr>
          <a:xfrm>
            <a:off x="7010400" y="4267200"/>
            <a:ext cx="1676400" cy="2789238"/>
            <a:chOff x="4664" y="2688"/>
            <a:chExt cx="819" cy="1757"/>
          </a:xfrm>
        </p:grpSpPr>
        <p:sp>
          <p:nvSpPr>
            <p:cNvPr id="209936" name="Rectangle 17"/>
            <p:cNvSpPr/>
            <p:nvPr/>
          </p:nvSpPr>
          <p:spPr>
            <a:xfrm>
              <a:off x="4887" y="2688"/>
              <a:ext cx="596" cy="288"/>
            </a:xfrm>
            <a:prstGeom prst="rect">
              <a:avLst/>
            </a:prstGeom>
            <a:noFill/>
            <a:ln w="9525">
              <a:noFill/>
            </a:ln>
          </p:spPr>
          <p:txBody>
            <a:bodyPr anchor="t">
              <a:spAutoFit/>
            </a:bodyPr>
            <a:lstStyle/>
            <a:p>
              <a:pPr lvl="0" indent="0"/>
              <a:r>
                <a:rPr lang="en-US" altLang="zh-CN" sz="2400" dirty="0">
                  <a:solidFill>
                    <a:srgbClr val="000000"/>
                  </a:solidFill>
                  <a:latin typeface="Times New Roman" panose="02020603050405020304" pitchFamily="18" charset="0"/>
                  <a:ea typeface="宋体" panose="02010600030101010101" pitchFamily="2" charset="-122"/>
                </a:rPr>
                <a:t>  </a:t>
              </a:r>
              <a:r>
                <a:rPr lang="en-US" altLang="zh-CN" sz="2000" dirty="0">
                  <a:solidFill>
                    <a:srgbClr val="000000"/>
                  </a:solidFill>
                  <a:latin typeface="Times New Roman" panose="02020603050405020304" pitchFamily="18" charset="0"/>
                  <a:ea typeface="宋体" panose="02010600030101010101" pitchFamily="2" charset="-122"/>
                </a:rPr>
                <a:t>1 28000</a:t>
              </a:r>
              <a:endParaRPr lang="en-US" altLang="zh-CN" sz="2000" dirty="0">
                <a:solidFill>
                  <a:srgbClr val="000000"/>
                </a:solidFill>
                <a:latin typeface="Times New Roman" panose="02020603050405020304" pitchFamily="18" charset="0"/>
                <a:ea typeface="宋体" panose="02010600030101010101" pitchFamily="2" charset="-122"/>
              </a:endParaRPr>
            </a:p>
          </p:txBody>
        </p:sp>
        <p:sp>
          <p:nvSpPr>
            <p:cNvPr id="209937" name="Rectangle 18"/>
            <p:cNvSpPr/>
            <p:nvPr/>
          </p:nvSpPr>
          <p:spPr>
            <a:xfrm>
              <a:off x="4664" y="4195"/>
              <a:ext cx="816" cy="250"/>
            </a:xfrm>
            <a:prstGeom prst="rect">
              <a:avLst/>
            </a:prstGeom>
            <a:noFill/>
            <a:ln w="9525">
              <a:noFill/>
            </a:ln>
          </p:spPr>
          <p:txBody>
            <a:bodyPr anchor="t">
              <a:spAutoFit/>
            </a:bodyPr>
            <a:lstStyle/>
            <a:p>
              <a:pPr lvl="0" indent="0"/>
              <a:r>
                <a:rPr lang="zh-CN" altLang="en-US" sz="2000" dirty="0">
                  <a:solidFill>
                    <a:srgbClr val="000000"/>
                  </a:solidFill>
                  <a:latin typeface="Times New Roman" panose="02020603050405020304" pitchFamily="18" charset="0"/>
                  <a:ea typeface="宋体" panose="02010600030101010101" pitchFamily="2" charset="-122"/>
                </a:rPr>
                <a:t>      ￥</a:t>
              </a:r>
              <a:r>
                <a:rPr lang="en-US" altLang="zh-CN" sz="2000" dirty="0">
                  <a:solidFill>
                    <a:srgbClr val="000000"/>
                  </a:solidFill>
                  <a:latin typeface="Times New Roman" panose="02020603050405020304" pitchFamily="18" charset="0"/>
                  <a:ea typeface="宋体" panose="02010600030101010101" pitchFamily="2" charset="-122"/>
                </a:rPr>
                <a:t>128000</a:t>
              </a:r>
              <a:endParaRPr lang="en-US" altLang="zh-CN" sz="2000" dirty="0">
                <a:solidFill>
                  <a:srgbClr val="000000"/>
                </a:solidFill>
                <a:latin typeface="Times New Roman" panose="02020603050405020304" pitchFamily="18" charset="0"/>
                <a:ea typeface="宋体" panose="02010600030101010101" pitchFamily="2" charset="-122"/>
              </a:endParaRPr>
            </a:p>
          </p:txBody>
        </p:sp>
      </p:grpSp>
      <p:sp>
        <p:nvSpPr>
          <p:cNvPr id="490515" name="Rectangle 19"/>
          <p:cNvSpPr/>
          <p:nvPr/>
        </p:nvSpPr>
        <p:spPr>
          <a:xfrm>
            <a:off x="7391400" y="7010400"/>
            <a:ext cx="695325" cy="396875"/>
          </a:xfrm>
          <a:prstGeom prst="rect">
            <a:avLst/>
          </a:prstGeom>
          <a:noFill/>
          <a:ln w="9525">
            <a:noFill/>
          </a:ln>
        </p:spPr>
        <p:txBody>
          <a:bodyPr wrap="none" anchor="t">
            <a:spAutoFit/>
          </a:bodyPr>
          <a:lstStyle/>
          <a:p>
            <a:pPr lvl="0" indent="0"/>
            <a:r>
              <a:rPr lang="zh-CN" altLang="en-US" sz="2000" dirty="0">
                <a:solidFill>
                  <a:srgbClr val="000000"/>
                </a:solidFill>
                <a:latin typeface="Times New Roman" panose="02020603050405020304" pitchFamily="18" charset="0"/>
                <a:ea typeface="黑体" panose="02010609060101010101" pitchFamily="49" charset="-122"/>
              </a:rPr>
              <a:t>刘芳</a:t>
            </a:r>
            <a:endParaRPr lang="zh-CN" altLang="en-US" sz="2000" dirty="0">
              <a:solidFill>
                <a:srgbClr val="000000"/>
              </a:solidFill>
              <a:latin typeface="Times New Roman" panose="02020603050405020304" pitchFamily="18" charset="0"/>
              <a:ea typeface="黑体" panose="02010609060101010101" pitchFamily="49" charset="-122"/>
            </a:endParaRPr>
          </a:p>
        </p:txBody>
      </p:sp>
      <p:sp>
        <p:nvSpPr>
          <p:cNvPr id="490516" name="Line 20"/>
          <p:cNvSpPr/>
          <p:nvPr/>
        </p:nvSpPr>
        <p:spPr>
          <a:xfrm flipV="1">
            <a:off x="7162800" y="4800600"/>
            <a:ext cx="1439863" cy="1800225"/>
          </a:xfrm>
          <a:prstGeom prst="line">
            <a:avLst/>
          </a:prstGeom>
          <a:ln w="7938" cap="flat" cmpd="sng">
            <a:solidFill>
              <a:schemeClr val="tx1"/>
            </a:solidFill>
            <a:prstDash val="solid"/>
            <a:round/>
            <a:headEnd type="none" w="sm" len="sm"/>
            <a:tailEnd type="none" w="sm" len="sm"/>
          </a:ln>
        </p:spPr>
      </p:sp>
      <p:sp>
        <p:nvSpPr>
          <p:cNvPr id="172043" name="Rectangle 18"/>
          <p:cNvSpPr>
            <a:spLocks noGrp="1"/>
          </p:cNvSpPr>
          <p:nvPr>
            <p:custDataLst>
              <p:tags r:id="rId2"/>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第五章 模拟企业会计账簿的登记</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90499"/>
                                        </p:tgtEl>
                                        <p:attrNameLst>
                                          <p:attrName>style.visibility</p:attrName>
                                        </p:attrNameLst>
                                      </p:cBhvr>
                                      <p:to>
                                        <p:strVal val="visible"/>
                                      </p:to>
                                    </p:set>
                                    <p:animEffect transition="in" filter="slide(fromBottom)">
                                      <p:cBhvr>
                                        <p:cTn id="7" dur="500"/>
                                        <p:tgtEl>
                                          <p:spTgt spid="49049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90500"/>
                                        </p:tgtEl>
                                        <p:attrNameLst>
                                          <p:attrName>style.visibility</p:attrName>
                                        </p:attrNameLst>
                                      </p:cBhvr>
                                      <p:to>
                                        <p:strVal val="visible"/>
                                      </p:to>
                                    </p:set>
                                    <p:animEffect transition="in" filter="wipe(left)">
                                      <p:cBhvr>
                                        <p:cTn id="12" dur="500"/>
                                        <p:tgtEl>
                                          <p:spTgt spid="490500"/>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slide(fromTop)">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1+#ppt_w/2"/>
                                          </p:val>
                                        </p:tav>
                                        <p:tav tm="100000">
                                          <p:val>
                                            <p:strVal val="#ppt_x"/>
                                          </p:val>
                                        </p:tav>
                                      </p:tavLst>
                                    </p:anim>
                                    <p:anim calcmode="lin" valueType="num">
                                      <p:cBhvr additive="base">
                                        <p:cTn id="23"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490509"/>
                                        </p:tgtEl>
                                        <p:attrNameLst>
                                          <p:attrName>style.visibility</p:attrName>
                                        </p:attrNameLst>
                                      </p:cBhvr>
                                      <p:to>
                                        <p:strVal val="visible"/>
                                      </p:to>
                                    </p:set>
                                    <p:anim calcmode="lin" valueType="num">
                                      <p:cBhvr additive="base">
                                        <p:cTn id="28" dur="500" fill="hold"/>
                                        <p:tgtEl>
                                          <p:spTgt spid="490509"/>
                                        </p:tgtEl>
                                        <p:attrNameLst>
                                          <p:attrName>ppt_x</p:attrName>
                                        </p:attrNameLst>
                                      </p:cBhvr>
                                      <p:tavLst>
                                        <p:tav tm="0">
                                          <p:val>
                                            <p:strVal val="#ppt_x"/>
                                          </p:val>
                                        </p:tav>
                                        <p:tav tm="100000">
                                          <p:val>
                                            <p:strVal val="#ppt_x"/>
                                          </p:val>
                                        </p:tav>
                                      </p:tavLst>
                                    </p:anim>
                                    <p:anim calcmode="lin" valueType="num">
                                      <p:cBhvr additive="base">
                                        <p:cTn id="29" dur="500" fill="hold"/>
                                        <p:tgtEl>
                                          <p:spTgt spid="490509"/>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490510"/>
                                        </p:tgtEl>
                                        <p:attrNameLst>
                                          <p:attrName>style.visibility</p:attrName>
                                        </p:attrNameLst>
                                      </p:cBhvr>
                                      <p:to>
                                        <p:strVal val="visible"/>
                                      </p:to>
                                    </p:set>
                                    <p:anim calcmode="lin" valueType="num">
                                      <p:cBhvr additive="base">
                                        <p:cTn id="34" dur="500" fill="hold"/>
                                        <p:tgtEl>
                                          <p:spTgt spid="490510"/>
                                        </p:tgtEl>
                                        <p:attrNameLst>
                                          <p:attrName>ppt_x</p:attrName>
                                        </p:attrNameLst>
                                      </p:cBhvr>
                                      <p:tavLst>
                                        <p:tav tm="0">
                                          <p:val>
                                            <p:strVal val="#ppt_x"/>
                                          </p:val>
                                        </p:tav>
                                        <p:tav tm="100000">
                                          <p:val>
                                            <p:strVal val="#ppt_x"/>
                                          </p:val>
                                        </p:tav>
                                      </p:tavLst>
                                    </p:anim>
                                    <p:anim calcmode="lin" valueType="num">
                                      <p:cBhvr additive="base">
                                        <p:cTn id="35" dur="500" fill="hold"/>
                                        <p:tgtEl>
                                          <p:spTgt spid="490510"/>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490511"/>
                                        </p:tgtEl>
                                        <p:attrNameLst>
                                          <p:attrName>style.visibility</p:attrName>
                                        </p:attrNameLst>
                                      </p:cBhvr>
                                      <p:to>
                                        <p:strVal val="visible"/>
                                      </p:to>
                                    </p:set>
                                    <p:anim calcmode="lin" valueType="num">
                                      <p:cBhvr additive="base">
                                        <p:cTn id="40" dur="500" fill="hold"/>
                                        <p:tgtEl>
                                          <p:spTgt spid="490511"/>
                                        </p:tgtEl>
                                        <p:attrNameLst>
                                          <p:attrName>ppt_x</p:attrName>
                                        </p:attrNameLst>
                                      </p:cBhvr>
                                      <p:tavLst>
                                        <p:tav tm="0">
                                          <p:val>
                                            <p:strVal val="#ppt_x"/>
                                          </p:val>
                                        </p:tav>
                                        <p:tav tm="100000">
                                          <p:val>
                                            <p:strVal val="#ppt_x"/>
                                          </p:val>
                                        </p:tav>
                                      </p:tavLst>
                                    </p:anim>
                                    <p:anim calcmode="lin" valueType="num">
                                      <p:cBhvr additive="base">
                                        <p:cTn id="41" dur="500" fill="hold"/>
                                        <p:tgtEl>
                                          <p:spTgt spid="490511"/>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fill="hold"/>
                                        <p:tgtEl>
                                          <p:spTgt spid="4"/>
                                        </p:tgtEl>
                                        <p:attrNameLst>
                                          <p:attrName>ppt_x</p:attrName>
                                        </p:attrNameLst>
                                      </p:cBhvr>
                                      <p:tavLst>
                                        <p:tav tm="0">
                                          <p:val>
                                            <p:strVal val="#ppt_x"/>
                                          </p:val>
                                        </p:tav>
                                        <p:tav tm="100000">
                                          <p:val>
                                            <p:strVal val="#ppt_x"/>
                                          </p:val>
                                        </p:tav>
                                      </p:tavLst>
                                    </p:anim>
                                    <p:anim calcmode="lin" valueType="num">
                                      <p:cBhvr additive="base">
                                        <p:cTn id="4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nodeType="clickEffect">
                                  <p:stCondLst>
                                    <p:cond delay="0"/>
                                  </p:stCondLst>
                                  <p:childTnLst>
                                    <p:set>
                                      <p:cBhvr>
                                        <p:cTn id="51" dur="1" fill="hold">
                                          <p:stCondLst>
                                            <p:cond delay="0"/>
                                          </p:stCondLst>
                                        </p:cTn>
                                        <p:tgtEl>
                                          <p:spTgt spid="490516"/>
                                        </p:tgtEl>
                                        <p:attrNameLst>
                                          <p:attrName>style.visibility</p:attrName>
                                        </p:attrNameLst>
                                      </p:cBhvr>
                                      <p:to>
                                        <p:strVal val="visible"/>
                                      </p:to>
                                    </p:set>
                                    <p:anim calcmode="lin" valueType="num">
                                      <p:cBhvr additive="base">
                                        <p:cTn id="52" dur="500" fill="hold"/>
                                        <p:tgtEl>
                                          <p:spTgt spid="490516"/>
                                        </p:tgtEl>
                                        <p:attrNameLst>
                                          <p:attrName>ppt_x</p:attrName>
                                        </p:attrNameLst>
                                      </p:cBhvr>
                                      <p:tavLst>
                                        <p:tav tm="0">
                                          <p:val>
                                            <p:strVal val="#ppt_x"/>
                                          </p:val>
                                        </p:tav>
                                        <p:tav tm="100000">
                                          <p:val>
                                            <p:strVal val="#ppt_x"/>
                                          </p:val>
                                        </p:tav>
                                      </p:tavLst>
                                    </p:anim>
                                    <p:anim calcmode="lin" valueType="num">
                                      <p:cBhvr additive="base">
                                        <p:cTn id="53" dur="500" fill="hold"/>
                                        <p:tgtEl>
                                          <p:spTgt spid="490516"/>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490508"/>
                                        </p:tgtEl>
                                        <p:attrNameLst>
                                          <p:attrName>style.visibility</p:attrName>
                                        </p:attrNameLst>
                                      </p:cBhvr>
                                      <p:to>
                                        <p:strVal val="visible"/>
                                      </p:to>
                                    </p:set>
                                    <p:anim calcmode="lin" valueType="num">
                                      <p:cBhvr additive="base">
                                        <p:cTn id="58" dur="500" fill="hold"/>
                                        <p:tgtEl>
                                          <p:spTgt spid="490508"/>
                                        </p:tgtEl>
                                        <p:attrNameLst>
                                          <p:attrName>ppt_x</p:attrName>
                                        </p:attrNameLst>
                                      </p:cBhvr>
                                      <p:tavLst>
                                        <p:tav tm="0">
                                          <p:val>
                                            <p:strVal val="#ppt_x"/>
                                          </p:val>
                                        </p:tav>
                                        <p:tav tm="100000">
                                          <p:val>
                                            <p:strVal val="#ppt_x"/>
                                          </p:val>
                                        </p:tav>
                                      </p:tavLst>
                                    </p:anim>
                                    <p:anim calcmode="lin" valueType="num">
                                      <p:cBhvr additive="base">
                                        <p:cTn id="59" dur="500" fill="hold"/>
                                        <p:tgtEl>
                                          <p:spTgt spid="490508"/>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grpId="0" nodeType="clickEffect">
                                  <p:stCondLst>
                                    <p:cond delay="0"/>
                                  </p:stCondLst>
                                  <p:childTnLst>
                                    <p:set>
                                      <p:cBhvr>
                                        <p:cTn id="63" dur="1" fill="hold">
                                          <p:stCondLst>
                                            <p:cond delay="0"/>
                                          </p:stCondLst>
                                        </p:cTn>
                                        <p:tgtEl>
                                          <p:spTgt spid="490515"/>
                                        </p:tgtEl>
                                        <p:attrNameLst>
                                          <p:attrName>style.visibility</p:attrName>
                                        </p:attrNameLst>
                                      </p:cBhvr>
                                      <p:to>
                                        <p:strVal val="visible"/>
                                      </p:to>
                                    </p:set>
                                    <p:anim calcmode="lin" valueType="num">
                                      <p:cBhvr additive="base">
                                        <p:cTn id="64" dur="500" fill="hold"/>
                                        <p:tgtEl>
                                          <p:spTgt spid="490515"/>
                                        </p:tgtEl>
                                        <p:attrNameLst>
                                          <p:attrName>ppt_x</p:attrName>
                                        </p:attrNameLst>
                                      </p:cBhvr>
                                      <p:tavLst>
                                        <p:tav tm="0">
                                          <p:val>
                                            <p:strVal val="#ppt_x"/>
                                          </p:val>
                                        </p:tav>
                                        <p:tav tm="100000">
                                          <p:val>
                                            <p:strVal val="#ppt_x"/>
                                          </p:val>
                                        </p:tav>
                                      </p:tavLst>
                                    </p:anim>
                                    <p:anim calcmode="lin" valueType="num">
                                      <p:cBhvr additive="base">
                                        <p:cTn id="65" dur="500" fill="hold"/>
                                        <p:tgtEl>
                                          <p:spTgt spid="4905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0500" grpId="0"/>
      <p:bldP spid="490508" grpId="0"/>
      <p:bldP spid="490509" grpId="0"/>
      <p:bldP spid="490510" grpId="0"/>
      <p:bldP spid="490511" grpId="0"/>
      <p:bldP spid="490515"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5" name="Text Box 2"/>
          <p:cNvSpPr txBox="1"/>
          <p:nvPr/>
        </p:nvSpPr>
        <p:spPr>
          <a:xfrm>
            <a:off x="215265" y="673735"/>
            <a:ext cx="8713788" cy="1383665"/>
          </a:xfrm>
          <a:prstGeom prst="rect">
            <a:avLst/>
          </a:prstGeom>
          <a:noFill/>
          <a:ln w="9525">
            <a:noFill/>
          </a:ln>
        </p:spPr>
        <p:txBody>
          <a:bodyPr anchor="t">
            <a:spAutoFit/>
          </a:bodyPr>
          <a:lstStyle/>
          <a:p>
            <a:pPr lvl="0" indent="0"/>
            <a:endParaRPr lang="en-US" altLang="zh-CN" sz="2800" dirty="0">
              <a:solidFill>
                <a:srgbClr val="FF0000"/>
              </a:solidFill>
              <a:latin typeface="楷体_GB2312" panose="02010609030101010101" pitchFamily="49" charset="-122"/>
              <a:ea typeface="楷体_GB2312" panose="02010609030101010101" pitchFamily="49" charset="-122"/>
            </a:endParaRPr>
          </a:p>
          <a:p>
            <a:pPr lvl="0" indent="0"/>
            <a:r>
              <a:rPr lang="en-US" altLang="zh-CN" sz="2800" dirty="0">
                <a:solidFill>
                  <a:srgbClr val="FF0000"/>
                </a:solidFill>
                <a:latin typeface="楷体_GB2312" panose="02010609030101010101" pitchFamily="49" charset="-122"/>
                <a:ea typeface="楷体_GB2312" panose="02010609030101010101" pitchFamily="49" charset="-122"/>
              </a:rPr>
              <a:t>※</a:t>
            </a:r>
            <a:r>
              <a:rPr lang="zh-CN" altLang="en-US" sz="2800" dirty="0">
                <a:latin typeface="楷体_GB2312" panose="02010609030101010101" pitchFamily="49" charset="-122"/>
                <a:ea typeface="楷体_GB2312" panose="02010609030101010101" pitchFamily="49" charset="-122"/>
              </a:rPr>
              <a:t>错账：借方科目应为</a:t>
            </a:r>
            <a:r>
              <a:rPr lang="zh-CN" altLang="en-US" sz="2800" dirty="0">
                <a:latin typeface="Arial" panose="020B0604020202020204" pitchFamily="34" charset="0"/>
                <a:ea typeface="楷体_GB2312" panose="02010609030101010101" pitchFamily="49" charset="-122"/>
              </a:rPr>
              <a:t>“</a:t>
            </a:r>
            <a:r>
              <a:rPr lang="zh-CN" altLang="en-US" sz="2800" dirty="0">
                <a:latin typeface="楷体_GB2312" panose="02010609030101010101" pitchFamily="49" charset="-122"/>
                <a:ea typeface="楷体_GB2312" panose="02010609030101010101" pitchFamily="49" charset="-122"/>
              </a:rPr>
              <a:t>销售费用</a:t>
            </a:r>
            <a:r>
              <a:rPr lang="zh-CN" altLang="en-US" sz="2800" dirty="0">
                <a:latin typeface="Arial" panose="020B0604020202020204" pitchFamily="34" charset="0"/>
                <a:ea typeface="楷体_GB2312" panose="02010609030101010101" pitchFamily="49" charset="-122"/>
              </a:rPr>
              <a:t>”</a:t>
            </a:r>
            <a:r>
              <a:rPr lang="zh-CN" altLang="en-US" sz="2800" dirty="0">
                <a:latin typeface="楷体_GB2312" panose="02010609030101010101" pitchFamily="49" charset="-122"/>
                <a:ea typeface="楷体_GB2312" panose="02010609030101010101" pitchFamily="49" charset="-122"/>
              </a:rPr>
              <a:t>。更正方法为： </a:t>
            </a:r>
            <a:endParaRPr lang="zh-CN" altLang="en-US" sz="2800" dirty="0">
              <a:latin typeface="楷体_GB2312" panose="02010609030101010101" pitchFamily="49" charset="-122"/>
              <a:ea typeface="楷体_GB2312" panose="02010609030101010101" pitchFamily="49" charset="-122"/>
            </a:endParaRPr>
          </a:p>
          <a:p>
            <a:pPr lvl="0" indent="0"/>
            <a:r>
              <a:rPr lang="en-US" altLang="zh-CN" sz="2800" dirty="0">
                <a:solidFill>
                  <a:srgbClr val="0033CC"/>
                </a:solidFill>
                <a:latin typeface="楷体_GB2312" panose="02010609030101010101" pitchFamily="49" charset="-122"/>
                <a:ea typeface="楷体_GB2312" panose="02010609030101010101" pitchFamily="49" charset="-122"/>
              </a:rPr>
              <a:t>A .</a:t>
            </a:r>
            <a:r>
              <a:rPr lang="zh-CN" altLang="en-US" sz="2800" dirty="0">
                <a:latin typeface="楷体_GB2312" panose="02010609030101010101" pitchFamily="49" charset="-122"/>
                <a:ea typeface="楷体_GB2312" panose="02010609030101010101" pitchFamily="49" charset="-122"/>
              </a:rPr>
              <a:t>用红字编分录并记账，冲销错账：</a:t>
            </a:r>
            <a:endParaRPr lang="zh-CN" altLang="en-US" sz="2800" dirty="0">
              <a:latin typeface="楷体_GB2312" panose="02010609030101010101" pitchFamily="49" charset="-122"/>
              <a:ea typeface="楷体_GB2312" panose="02010609030101010101" pitchFamily="49" charset="-122"/>
            </a:endParaRPr>
          </a:p>
        </p:txBody>
      </p:sp>
      <p:pic>
        <p:nvPicPr>
          <p:cNvPr id="491523" name="Picture 3" descr="fuk"/>
          <p:cNvPicPr>
            <a:picLocks noChangeAspect="1"/>
          </p:cNvPicPr>
          <p:nvPr/>
        </p:nvPicPr>
        <p:blipFill>
          <a:blip r:embed="rId1">
            <a:lum bright="-12000" contrast="12000"/>
          </a:blip>
          <a:stretch>
            <a:fillRect/>
          </a:stretch>
        </p:blipFill>
        <p:spPr>
          <a:xfrm>
            <a:off x="-76200" y="2057400"/>
            <a:ext cx="9220200" cy="4419600"/>
          </a:xfrm>
          <a:prstGeom prst="rect">
            <a:avLst/>
          </a:prstGeom>
          <a:noFill/>
          <a:ln w="9525">
            <a:noFill/>
          </a:ln>
        </p:spPr>
      </p:pic>
      <p:sp>
        <p:nvSpPr>
          <p:cNvPr id="491524" name="Text Box 4"/>
          <p:cNvSpPr txBox="1"/>
          <p:nvPr/>
        </p:nvSpPr>
        <p:spPr>
          <a:xfrm>
            <a:off x="1447800" y="2819400"/>
            <a:ext cx="1392238" cy="396875"/>
          </a:xfrm>
          <a:prstGeom prst="rect">
            <a:avLst/>
          </a:prstGeom>
          <a:noFill/>
          <a:ln w="9525">
            <a:noFill/>
          </a:ln>
        </p:spPr>
        <p:txBody>
          <a:bodyPr anchor="t">
            <a:spAutoFit/>
          </a:bodyPr>
          <a:lstStyle/>
          <a:p>
            <a:pPr lvl="0" indent="0"/>
            <a:r>
              <a:rPr lang="zh-CN" altLang="en-US" sz="2000" dirty="0">
                <a:solidFill>
                  <a:srgbClr val="000000"/>
                </a:solidFill>
                <a:latin typeface="Times New Roman" panose="02020603050405020304" pitchFamily="18" charset="0"/>
                <a:ea typeface="黑体" panose="02010609060101010101" pitchFamily="49" charset="-122"/>
              </a:rPr>
              <a:t>银行存款</a:t>
            </a:r>
            <a:endParaRPr lang="zh-CN" altLang="en-US" sz="2000" dirty="0">
              <a:solidFill>
                <a:srgbClr val="000000"/>
              </a:solidFill>
              <a:latin typeface="Times New Roman" panose="02020603050405020304" pitchFamily="18" charset="0"/>
              <a:ea typeface="黑体" panose="02010609060101010101" pitchFamily="49" charset="-122"/>
            </a:endParaRPr>
          </a:p>
        </p:txBody>
      </p:sp>
      <p:grpSp>
        <p:nvGrpSpPr>
          <p:cNvPr id="2" name="Group 5"/>
          <p:cNvGrpSpPr/>
          <p:nvPr/>
        </p:nvGrpSpPr>
        <p:grpSpPr>
          <a:xfrm>
            <a:off x="3125788" y="2971800"/>
            <a:ext cx="2243137" cy="274638"/>
            <a:chOff x="2252" y="1512"/>
            <a:chExt cx="1269" cy="173"/>
          </a:xfrm>
        </p:grpSpPr>
        <p:sp>
          <p:nvSpPr>
            <p:cNvPr id="210949" name="Text Box 6"/>
            <p:cNvSpPr txBox="1"/>
            <p:nvPr/>
          </p:nvSpPr>
          <p:spPr>
            <a:xfrm>
              <a:off x="2252" y="1512"/>
              <a:ext cx="576" cy="173"/>
            </a:xfrm>
            <a:prstGeom prst="rect">
              <a:avLst/>
            </a:prstGeom>
            <a:noFill/>
            <a:ln w="9525">
              <a:noFill/>
            </a:ln>
          </p:spPr>
          <p:txBody>
            <a:bodyPr anchor="t">
              <a:spAutoFit/>
            </a:bodyPr>
            <a:lstStyle/>
            <a:p>
              <a:pPr lvl="0" indent="0"/>
              <a:r>
                <a:rPr lang="en-US" altLang="zh-CN" sz="1200" dirty="0">
                  <a:solidFill>
                    <a:srgbClr val="000000"/>
                  </a:solidFill>
                  <a:latin typeface="Times New Roman" panose="02020603050405020304" pitchFamily="18" charset="0"/>
                  <a:ea typeface="宋体" panose="02010600030101010101" pitchFamily="2" charset="-122"/>
                </a:rPr>
                <a:t>2011</a:t>
              </a:r>
              <a:endParaRPr lang="en-US" altLang="zh-CN" sz="1200" dirty="0">
                <a:solidFill>
                  <a:srgbClr val="000000"/>
                </a:solidFill>
                <a:latin typeface="Times New Roman" panose="02020603050405020304" pitchFamily="18" charset="0"/>
                <a:ea typeface="宋体" panose="02010600030101010101" pitchFamily="2" charset="-122"/>
              </a:endParaRPr>
            </a:p>
          </p:txBody>
        </p:sp>
        <p:sp>
          <p:nvSpPr>
            <p:cNvPr id="210950" name="Text Box 7"/>
            <p:cNvSpPr txBox="1"/>
            <p:nvPr/>
          </p:nvSpPr>
          <p:spPr>
            <a:xfrm>
              <a:off x="3329" y="1512"/>
              <a:ext cx="192" cy="173"/>
            </a:xfrm>
            <a:prstGeom prst="rect">
              <a:avLst/>
            </a:prstGeom>
            <a:noFill/>
            <a:ln w="9525">
              <a:noFill/>
            </a:ln>
          </p:spPr>
          <p:txBody>
            <a:bodyPr anchor="t">
              <a:spAutoFit/>
            </a:bodyPr>
            <a:lstStyle/>
            <a:p>
              <a:pPr lvl="0" indent="0"/>
              <a:r>
                <a:rPr lang="en-US" altLang="zh-CN" sz="1200" dirty="0">
                  <a:solidFill>
                    <a:srgbClr val="000000"/>
                  </a:solidFill>
                  <a:latin typeface="Times New Roman" panose="02020603050405020304" pitchFamily="18" charset="0"/>
                  <a:ea typeface="宋体" panose="02010600030101010101" pitchFamily="2" charset="-122"/>
                </a:rPr>
                <a:t>30</a:t>
              </a:r>
              <a:endParaRPr lang="en-US" altLang="zh-CN" sz="1200" dirty="0">
                <a:solidFill>
                  <a:srgbClr val="000000"/>
                </a:solidFill>
                <a:latin typeface="Times New Roman" panose="02020603050405020304" pitchFamily="18" charset="0"/>
                <a:ea typeface="宋体" panose="02010600030101010101" pitchFamily="2" charset="-122"/>
              </a:endParaRPr>
            </a:p>
          </p:txBody>
        </p:sp>
        <p:sp>
          <p:nvSpPr>
            <p:cNvPr id="210951" name="Text Box 8"/>
            <p:cNvSpPr txBox="1"/>
            <p:nvPr/>
          </p:nvSpPr>
          <p:spPr>
            <a:xfrm>
              <a:off x="2984" y="1512"/>
              <a:ext cx="192" cy="173"/>
            </a:xfrm>
            <a:prstGeom prst="rect">
              <a:avLst/>
            </a:prstGeom>
            <a:noFill/>
            <a:ln w="9525">
              <a:noFill/>
            </a:ln>
          </p:spPr>
          <p:txBody>
            <a:bodyPr anchor="t">
              <a:spAutoFit/>
            </a:bodyPr>
            <a:lstStyle/>
            <a:p>
              <a:pPr lvl="0" indent="0"/>
              <a:r>
                <a:rPr lang="en-US" altLang="zh-CN" sz="1200" dirty="0">
                  <a:solidFill>
                    <a:srgbClr val="000000"/>
                  </a:solidFill>
                  <a:latin typeface="Times New Roman" panose="02020603050405020304" pitchFamily="18" charset="0"/>
                  <a:ea typeface="宋体" panose="02010600030101010101" pitchFamily="2" charset="-122"/>
                </a:rPr>
                <a:t>12</a:t>
              </a:r>
              <a:endParaRPr lang="en-US" altLang="zh-CN" sz="1200" dirty="0">
                <a:solidFill>
                  <a:srgbClr val="000000"/>
                </a:solidFill>
                <a:latin typeface="Times New Roman" panose="02020603050405020304" pitchFamily="18" charset="0"/>
                <a:ea typeface="宋体" panose="02010600030101010101" pitchFamily="2" charset="-122"/>
              </a:endParaRPr>
            </a:p>
          </p:txBody>
        </p:sp>
      </p:grpSp>
      <p:grpSp>
        <p:nvGrpSpPr>
          <p:cNvPr id="3" name="Group 9"/>
          <p:cNvGrpSpPr/>
          <p:nvPr/>
        </p:nvGrpSpPr>
        <p:grpSpPr>
          <a:xfrm>
            <a:off x="6477000" y="2667000"/>
            <a:ext cx="1744663" cy="274638"/>
            <a:chOff x="4050" y="1512"/>
            <a:chExt cx="946" cy="187"/>
          </a:xfrm>
        </p:grpSpPr>
        <p:sp>
          <p:nvSpPr>
            <p:cNvPr id="210953" name="Text Box 10"/>
            <p:cNvSpPr txBox="1"/>
            <p:nvPr/>
          </p:nvSpPr>
          <p:spPr>
            <a:xfrm>
              <a:off x="4050" y="1512"/>
              <a:ext cx="576" cy="187"/>
            </a:xfrm>
            <a:prstGeom prst="rect">
              <a:avLst/>
            </a:prstGeom>
            <a:noFill/>
            <a:ln w="9525">
              <a:noFill/>
            </a:ln>
          </p:spPr>
          <p:txBody>
            <a:bodyPr anchor="t">
              <a:spAutoFit/>
            </a:bodyPr>
            <a:lstStyle/>
            <a:p>
              <a:pPr lvl="0" indent="0"/>
              <a:r>
                <a:rPr lang="zh-CN" altLang="en-US" sz="1200" dirty="0">
                  <a:solidFill>
                    <a:srgbClr val="000000"/>
                  </a:solidFill>
                  <a:latin typeface="Times New Roman" panose="02020603050405020304" pitchFamily="18" charset="0"/>
                  <a:ea typeface="宋体" panose="02010600030101010101" pitchFamily="2" charset="-122"/>
                </a:rPr>
                <a:t>         付</a:t>
              </a:r>
              <a:endParaRPr lang="zh-CN" altLang="en-US" sz="1200" dirty="0">
                <a:solidFill>
                  <a:srgbClr val="000000"/>
                </a:solidFill>
                <a:latin typeface="Times New Roman" panose="02020603050405020304" pitchFamily="18" charset="0"/>
                <a:ea typeface="宋体" panose="02010600030101010101" pitchFamily="2" charset="-122"/>
              </a:endParaRPr>
            </a:p>
          </p:txBody>
        </p:sp>
        <p:sp>
          <p:nvSpPr>
            <p:cNvPr id="210954" name="Rectangle 11"/>
            <p:cNvSpPr/>
            <p:nvPr/>
          </p:nvSpPr>
          <p:spPr>
            <a:xfrm>
              <a:off x="4794" y="1512"/>
              <a:ext cx="202" cy="187"/>
            </a:xfrm>
            <a:prstGeom prst="rect">
              <a:avLst/>
            </a:prstGeom>
            <a:noFill/>
            <a:ln w="9525">
              <a:noFill/>
            </a:ln>
          </p:spPr>
          <p:txBody>
            <a:bodyPr anchor="t">
              <a:spAutoFit/>
            </a:bodyPr>
            <a:lstStyle/>
            <a:p>
              <a:pPr lvl="0" indent="0"/>
              <a:r>
                <a:rPr lang="en-US" altLang="zh-CN" sz="1200" dirty="0">
                  <a:solidFill>
                    <a:srgbClr val="000000"/>
                  </a:solidFill>
                  <a:latin typeface="Times New Roman" panose="02020603050405020304" pitchFamily="18" charset="0"/>
                  <a:ea typeface="宋体" panose="02010600030101010101" pitchFamily="2" charset="-122"/>
                </a:rPr>
                <a:t>28</a:t>
              </a:r>
              <a:endParaRPr lang="en-US" altLang="zh-CN" sz="1200" dirty="0">
                <a:solidFill>
                  <a:srgbClr val="000000"/>
                </a:solidFill>
                <a:latin typeface="Times New Roman" panose="02020603050405020304" pitchFamily="18" charset="0"/>
                <a:ea typeface="宋体" panose="02010600030101010101" pitchFamily="2" charset="-122"/>
              </a:endParaRPr>
            </a:p>
          </p:txBody>
        </p:sp>
      </p:grpSp>
      <p:sp>
        <p:nvSpPr>
          <p:cNvPr id="491532" name="Rectangle 12"/>
          <p:cNvSpPr/>
          <p:nvPr/>
        </p:nvSpPr>
        <p:spPr>
          <a:xfrm>
            <a:off x="7315200" y="2895600"/>
            <a:ext cx="414338" cy="366713"/>
          </a:xfrm>
          <a:prstGeom prst="rect">
            <a:avLst/>
          </a:prstGeom>
          <a:noFill/>
          <a:ln w="9525">
            <a:noFill/>
          </a:ln>
        </p:spPr>
        <p:txBody>
          <a:bodyPr wrap="none" anchor="t">
            <a:spAutoFit/>
          </a:bodyPr>
          <a:lstStyle/>
          <a:p>
            <a:pPr lvl="0" indent="0"/>
            <a:r>
              <a:rPr lang="zh-CN" altLang="en-US" dirty="0">
                <a:solidFill>
                  <a:srgbClr val="000000"/>
                </a:solidFill>
                <a:latin typeface="Times New Roman" panose="02020603050405020304" pitchFamily="18" charset="0"/>
                <a:ea typeface="宋体" panose="02010600030101010101" pitchFamily="2" charset="-122"/>
              </a:rPr>
              <a:t>贰</a:t>
            </a:r>
            <a:endParaRPr lang="zh-CN" altLang="en-US" dirty="0">
              <a:solidFill>
                <a:srgbClr val="000000"/>
              </a:solidFill>
              <a:latin typeface="Times New Roman" panose="02020603050405020304" pitchFamily="18" charset="0"/>
              <a:ea typeface="宋体" panose="02010600030101010101" pitchFamily="2" charset="-122"/>
            </a:endParaRPr>
          </a:p>
        </p:txBody>
      </p:sp>
      <p:sp>
        <p:nvSpPr>
          <p:cNvPr id="491533" name="Text Box 13"/>
          <p:cNvSpPr txBox="1"/>
          <p:nvPr/>
        </p:nvSpPr>
        <p:spPr>
          <a:xfrm>
            <a:off x="762000" y="3657600"/>
            <a:ext cx="2873375" cy="641350"/>
          </a:xfrm>
          <a:prstGeom prst="rect">
            <a:avLst/>
          </a:prstGeom>
          <a:noFill/>
          <a:ln w="9525">
            <a:noFill/>
          </a:ln>
        </p:spPr>
        <p:txBody>
          <a:bodyPr anchor="t">
            <a:spAutoFit/>
          </a:bodyPr>
          <a:lstStyle/>
          <a:p>
            <a:pPr lvl="0" indent="0"/>
            <a:r>
              <a:rPr lang="zh-CN" altLang="en-US" dirty="0">
                <a:latin typeface="Arial" panose="020B0604020202020204" pitchFamily="34" charset="0"/>
                <a:ea typeface="黑体" panose="02010609060101010101" pitchFamily="49" charset="-122"/>
              </a:rPr>
              <a:t>冲销</a:t>
            </a:r>
            <a:r>
              <a:rPr lang="en-US" altLang="zh-CN" dirty="0">
                <a:latin typeface="Arial" panose="020B0604020202020204" pitchFamily="34" charset="0"/>
                <a:ea typeface="黑体" panose="02010609060101010101" pitchFamily="49" charset="-122"/>
              </a:rPr>
              <a:t>12</a:t>
            </a:r>
            <a:r>
              <a:rPr lang="zh-CN" altLang="en-US" dirty="0">
                <a:latin typeface="Arial" panose="020B0604020202020204" pitchFamily="34" charset="0"/>
                <a:ea typeface="黑体" panose="02010609060101010101" pitchFamily="49" charset="-122"/>
              </a:rPr>
              <a:t>月</a:t>
            </a:r>
            <a:r>
              <a:rPr lang="en-US" altLang="zh-CN" dirty="0">
                <a:latin typeface="Arial" panose="020B0604020202020204" pitchFamily="34" charset="0"/>
                <a:ea typeface="黑体" panose="02010609060101010101" pitchFamily="49" charset="-122"/>
              </a:rPr>
              <a:t>5</a:t>
            </a:r>
            <a:r>
              <a:rPr lang="zh-CN" altLang="en-US" dirty="0">
                <a:latin typeface="Arial" panose="020B0604020202020204" pitchFamily="34" charset="0"/>
                <a:ea typeface="黑体" panose="02010609060101010101" pitchFamily="49" charset="-122"/>
              </a:rPr>
              <a:t>日付字第</a:t>
            </a:r>
            <a:r>
              <a:rPr lang="en-US" altLang="zh-CN" dirty="0">
                <a:latin typeface="Arial" panose="020B0604020202020204" pitchFamily="34" charset="0"/>
                <a:ea typeface="黑体" panose="02010609060101010101" pitchFamily="49" charset="-122"/>
              </a:rPr>
              <a:t>2</a:t>
            </a:r>
            <a:r>
              <a:rPr lang="zh-CN" altLang="en-US" dirty="0">
                <a:latin typeface="Arial" panose="020B0604020202020204" pitchFamily="34" charset="0"/>
                <a:ea typeface="黑体" panose="02010609060101010101" pitchFamily="49" charset="-122"/>
              </a:rPr>
              <a:t>号错误凭证</a:t>
            </a:r>
            <a:endParaRPr lang="zh-CN" altLang="en-US" dirty="0">
              <a:latin typeface="Arial" panose="020B0604020202020204" pitchFamily="34" charset="0"/>
              <a:ea typeface="Arial" panose="020B0604020202020204" pitchFamily="34" charset="0"/>
            </a:endParaRPr>
          </a:p>
        </p:txBody>
      </p:sp>
      <p:sp>
        <p:nvSpPr>
          <p:cNvPr id="491534" name="Text Box 14"/>
          <p:cNvSpPr txBox="1"/>
          <p:nvPr/>
        </p:nvSpPr>
        <p:spPr>
          <a:xfrm>
            <a:off x="3733800" y="3657600"/>
            <a:ext cx="1524000" cy="396875"/>
          </a:xfrm>
          <a:prstGeom prst="rect">
            <a:avLst/>
          </a:prstGeom>
          <a:noFill/>
          <a:ln w="9525">
            <a:noFill/>
          </a:ln>
        </p:spPr>
        <p:txBody>
          <a:bodyPr anchor="t">
            <a:spAutoFit/>
          </a:bodyPr>
          <a:lstStyle/>
          <a:p>
            <a:pPr lvl="0" indent="0"/>
            <a:r>
              <a:rPr lang="zh-CN" altLang="en-US" sz="2000" dirty="0">
                <a:solidFill>
                  <a:srgbClr val="000000"/>
                </a:solidFill>
                <a:latin typeface="Times New Roman" panose="02020603050405020304" pitchFamily="18" charset="0"/>
                <a:ea typeface="黑体" panose="02010609060101010101" pitchFamily="49" charset="-122"/>
              </a:rPr>
              <a:t>管理费用</a:t>
            </a:r>
            <a:endParaRPr lang="zh-CN" altLang="en-US" sz="2000" dirty="0">
              <a:solidFill>
                <a:srgbClr val="000000"/>
              </a:solidFill>
              <a:latin typeface="Times New Roman" panose="02020603050405020304" pitchFamily="18" charset="0"/>
              <a:ea typeface="黑体" panose="02010609060101010101" pitchFamily="49" charset="-122"/>
            </a:endParaRPr>
          </a:p>
        </p:txBody>
      </p:sp>
      <p:sp>
        <p:nvSpPr>
          <p:cNvPr id="491535" name="Text Box 15"/>
          <p:cNvSpPr txBox="1"/>
          <p:nvPr/>
        </p:nvSpPr>
        <p:spPr>
          <a:xfrm>
            <a:off x="5410200" y="3657600"/>
            <a:ext cx="1177925" cy="396875"/>
          </a:xfrm>
          <a:prstGeom prst="rect">
            <a:avLst/>
          </a:prstGeom>
          <a:noFill/>
          <a:ln w="9525">
            <a:noFill/>
          </a:ln>
        </p:spPr>
        <p:txBody>
          <a:bodyPr anchor="t">
            <a:spAutoFit/>
          </a:bodyPr>
          <a:lstStyle/>
          <a:p>
            <a:pPr lvl="0" indent="0"/>
            <a:r>
              <a:rPr lang="zh-CN" altLang="en-US" sz="2000" dirty="0">
                <a:solidFill>
                  <a:srgbClr val="000000"/>
                </a:solidFill>
                <a:latin typeface="Times New Roman" panose="02020603050405020304" pitchFamily="18" charset="0"/>
                <a:ea typeface="黑体" panose="02010609060101010101" pitchFamily="49" charset="-122"/>
              </a:rPr>
              <a:t>广告费</a:t>
            </a:r>
            <a:endParaRPr lang="zh-CN" altLang="en-US" sz="2000" dirty="0">
              <a:solidFill>
                <a:srgbClr val="000000"/>
              </a:solidFill>
              <a:latin typeface="Times New Roman" panose="02020603050405020304" pitchFamily="18" charset="0"/>
              <a:ea typeface="黑体" panose="02010609060101010101" pitchFamily="49" charset="-122"/>
            </a:endParaRPr>
          </a:p>
        </p:txBody>
      </p:sp>
      <p:grpSp>
        <p:nvGrpSpPr>
          <p:cNvPr id="4" name="Group 16"/>
          <p:cNvGrpSpPr/>
          <p:nvPr/>
        </p:nvGrpSpPr>
        <p:grpSpPr>
          <a:xfrm>
            <a:off x="7010400" y="3657600"/>
            <a:ext cx="1670050" cy="2378075"/>
            <a:chOff x="4704" y="2288"/>
            <a:chExt cx="816" cy="1498"/>
          </a:xfrm>
        </p:grpSpPr>
        <p:sp>
          <p:nvSpPr>
            <p:cNvPr id="210960" name="Rectangle 17"/>
            <p:cNvSpPr/>
            <p:nvPr/>
          </p:nvSpPr>
          <p:spPr>
            <a:xfrm>
              <a:off x="4924" y="2288"/>
              <a:ext cx="596" cy="288"/>
            </a:xfrm>
            <a:prstGeom prst="rect">
              <a:avLst/>
            </a:prstGeom>
            <a:noFill/>
            <a:ln w="9525">
              <a:noFill/>
            </a:ln>
          </p:spPr>
          <p:txBody>
            <a:bodyPr anchor="t">
              <a:spAutoFit/>
            </a:bodyPr>
            <a:lstStyle/>
            <a:p>
              <a:pPr lvl="0" indent="0"/>
              <a:r>
                <a:rPr lang="en-US" altLang="zh-CN" sz="2400" dirty="0">
                  <a:solidFill>
                    <a:srgbClr val="000000"/>
                  </a:solidFill>
                  <a:latin typeface="Times New Roman" panose="02020603050405020304" pitchFamily="18" charset="0"/>
                  <a:ea typeface="宋体" panose="02010600030101010101" pitchFamily="2" charset="-122"/>
                </a:rPr>
                <a:t>  </a:t>
              </a:r>
              <a:r>
                <a:rPr lang="en-US" altLang="zh-CN" sz="2000" dirty="0">
                  <a:solidFill>
                    <a:srgbClr val="FF0000"/>
                  </a:solidFill>
                  <a:latin typeface="Times New Roman" panose="02020603050405020304" pitchFamily="18" charset="0"/>
                  <a:ea typeface="宋体" panose="02010600030101010101" pitchFamily="2" charset="-122"/>
                </a:rPr>
                <a:t>1 28000</a:t>
              </a:r>
              <a:endParaRPr lang="en-US" altLang="zh-CN" sz="2000" dirty="0">
                <a:solidFill>
                  <a:srgbClr val="FF0000"/>
                </a:solidFill>
                <a:latin typeface="Times New Roman" panose="02020603050405020304" pitchFamily="18" charset="0"/>
                <a:ea typeface="宋体" panose="02010600030101010101" pitchFamily="2" charset="-122"/>
              </a:endParaRPr>
            </a:p>
          </p:txBody>
        </p:sp>
        <p:sp>
          <p:nvSpPr>
            <p:cNvPr id="210961" name="Rectangle 18"/>
            <p:cNvSpPr/>
            <p:nvPr/>
          </p:nvSpPr>
          <p:spPr>
            <a:xfrm>
              <a:off x="4704" y="3536"/>
              <a:ext cx="816" cy="250"/>
            </a:xfrm>
            <a:prstGeom prst="rect">
              <a:avLst/>
            </a:prstGeom>
            <a:noFill/>
            <a:ln w="9525">
              <a:noFill/>
            </a:ln>
          </p:spPr>
          <p:txBody>
            <a:bodyPr anchor="t">
              <a:spAutoFit/>
            </a:bodyPr>
            <a:lstStyle/>
            <a:p>
              <a:pPr lvl="0" indent="0"/>
              <a:r>
                <a:rPr lang="zh-CN" altLang="en-US" sz="2000" dirty="0">
                  <a:solidFill>
                    <a:srgbClr val="000000"/>
                  </a:solidFill>
                  <a:latin typeface="Times New Roman" panose="02020603050405020304" pitchFamily="18" charset="0"/>
                  <a:ea typeface="宋体" panose="02010600030101010101" pitchFamily="2" charset="-122"/>
                </a:rPr>
                <a:t>      </a:t>
              </a:r>
              <a:r>
                <a:rPr lang="zh-CN" altLang="en-US" sz="2000" dirty="0">
                  <a:solidFill>
                    <a:srgbClr val="FF0000"/>
                  </a:solidFill>
                  <a:latin typeface="Times New Roman" panose="02020603050405020304" pitchFamily="18" charset="0"/>
                  <a:ea typeface="宋体" panose="02010600030101010101" pitchFamily="2" charset="-122"/>
                </a:rPr>
                <a:t>￥</a:t>
              </a:r>
              <a:r>
                <a:rPr lang="en-US" altLang="zh-CN" sz="2000" dirty="0">
                  <a:solidFill>
                    <a:srgbClr val="FF0000"/>
                  </a:solidFill>
                  <a:latin typeface="Times New Roman" panose="02020603050405020304" pitchFamily="18" charset="0"/>
                  <a:ea typeface="宋体" panose="02010600030101010101" pitchFamily="2" charset="-122"/>
                </a:rPr>
                <a:t>128000</a:t>
              </a:r>
              <a:endParaRPr lang="en-US" altLang="zh-CN" sz="2000" dirty="0">
                <a:solidFill>
                  <a:srgbClr val="FF0000"/>
                </a:solidFill>
                <a:latin typeface="Times New Roman" panose="02020603050405020304" pitchFamily="18" charset="0"/>
                <a:ea typeface="宋体" panose="02010600030101010101" pitchFamily="2" charset="-122"/>
              </a:endParaRPr>
            </a:p>
          </p:txBody>
        </p:sp>
      </p:grpSp>
      <p:sp>
        <p:nvSpPr>
          <p:cNvPr id="491539" name="Rectangle 19"/>
          <p:cNvSpPr/>
          <p:nvPr/>
        </p:nvSpPr>
        <p:spPr>
          <a:xfrm>
            <a:off x="7543800" y="6096000"/>
            <a:ext cx="695325" cy="396875"/>
          </a:xfrm>
          <a:prstGeom prst="rect">
            <a:avLst/>
          </a:prstGeom>
          <a:noFill/>
          <a:ln w="9525">
            <a:noFill/>
          </a:ln>
        </p:spPr>
        <p:txBody>
          <a:bodyPr wrap="none" anchor="t">
            <a:spAutoFit/>
          </a:bodyPr>
          <a:lstStyle/>
          <a:p>
            <a:pPr lvl="0" indent="0"/>
            <a:r>
              <a:rPr lang="zh-CN" altLang="en-US" sz="2000" dirty="0">
                <a:solidFill>
                  <a:srgbClr val="000000"/>
                </a:solidFill>
                <a:latin typeface="Times New Roman" panose="02020603050405020304" pitchFamily="18" charset="0"/>
                <a:ea typeface="黑体" panose="02010609060101010101" pitchFamily="49" charset="-122"/>
              </a:rPr>
              <a:t>刘芳</a:t>
            </a:r>
            <a:endParaRPr lang="zh-CN" altLang="en-US" sz="2000" dirty="0">
              <a:solidFill>
                <a:srgbClr val="000000"/>
              </a:solidFill>
              <a:latin typeface="Times New Roman" panose="02020603050405020304" pitchFamily="18" charset="0"/>
              <a:ea typeface="黑体" panose="02010609060101010101" pitchFamily="49" charset="-122"/>
            </a:endParaRPr>
          </a:p>
        </p:txBody>
      </p:sp>
      <p:sp>
        <p:nvSpPr>
          <p:cNvPr id="491540" name="Line 20"/>
          <p:cNvSpPr/>
          <p:nvPr/>
        </p:nvSpPr>
        <p:spPr>
          <a:xfrm flipV="1">
            <a:off x="7162800" y="3962400"/>
            <a:ext cx="1439863" cy="1800225"/>
          </a:xfrm>
          <a:prstGeom prst="line">
            <a:avLst/>
          </a:prstGeom>
          <a:ln w="7938" cap="flat" cmpd="sng">
            <a:solidFill>
              <a:schemeClr val="tx1"/>
            </a:solidFill>
            <a:prstDash val="solid"/>
            <a:round/>
            <a:headEnd type="none" w="sm" len="sm"/>
            <a:tailEnd type="none" w="sm" len="sm"/>
          </a:ln>
        </p:spPr>
      </p:sp>
      <p:sp>
        <p:nvSpPr>
          <p:cNvPr id="172043" name="Rectangle 18"/>
          <p:cNvSpPr>
            <a:spLocks noGrp="1"/>
          </p:cNvSpPr>
          <p:nvPr>
            <p:custDataLst>
              <p:tags r:id="rId2"/>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第五章 模拟企业会计账簿的登记</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91523"/>
                                        </p:tgtEl>
                                        <p:attrNameLst>
                                          <p:attrName>style.visibility</p:attrName>
                                        </p:attrNameLst>
                                      </p:cBhvr>
                                      <p:to>
                                        <p:strVal val="visible"/>
                                      </p:to>
                                    </p:set>
                                    <p:animEffect transition="in" filter="slide(fromBottom)">
                                      <p:cBhvr>
                                        <p:cTn id="7" dur="500"/>
                                        <p:tgtEl>
                                          <p:spTgt spid="49152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91524"/>
                                        </p:tgtEl>
                                        <p:attrNameLst>
                                          <p:attrName>style.visibility</p:attrName>
                                        </p:attrNameLst>
                                      </p:cBhvr>
                                      <p:to>
                                        <p:strVal val="visible"/>
                                      </p:to>
                                    </p:set>
                                    <p:animEffect transition="in" filter="wipe(left)">
                                      <p:cBhvr>
                                        <p:cTn id="12" dur="500"/>
                                        <p:tgtEl>
                                          <p:spTgt spid="491524"/>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slide(fromTop)">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1+#ppt_w/2"/>
                                          </p:val>
                                        </p:tav>
                                        <p:tav tm="100000">
                                          <p:val>
                                            <p:strVal val="#ppt_x"/>
                                          </p:val>
                                        </p:tav>
                                      </p:tavLst>
                                    </p:anim>
                                    <p:anim calcmode="lin" valueType="num">
                                      <p:cBhvr additive="base">
                                        <p:cTn id="23"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491533"/>
                                        </p:tgtEl>
                                        <p:attrNameLst>
                                          <p:attrName>style.visibility</p:attrName>
                                        </p:attrNameLst>
                                      </p:cBhvr>
                                      <p:to>
                                        <p:strVal val="visible"/>
                                      </p:to>
                                    </p:set>
                                    <p:anim calcmode="lin" valueType="num">
                                      <p:cBhvr additive="base">
                                        <p:cTn id="28" dur="500" fill="hold"/>
                                        <p:tgtEl>
                                          <p:spTgt spid="491533"/>
                                        </p:tgtEl>
                                        <p:attrNameLst>
                                          <p:attrName>ppt_x</p:attrName>
                                        </p:attrNameLst>
                                      </p:cBhvr>
                                      <p:tavLst>
                                        <p:tav tm="0">
                                          <p:val>
                                            <p:strVal val="#ppt_x"/>
                                          </p:val>
                                        </p:tav>
                                        <p:tav tm="100000">
                                          <p:val>
                                            <p:strVal val="#ppt_x"/>
                                          </p:val>
                                        </p:tav>
                                      </p:tavLst>
                                    </p:anim>
                                    <p:anim calcmode="lin" valueType="num">
                                      <p:cBhvr additive="base">
                                        <p:cTn id="29" dur="500" fill="hold"/>
                                        <p:tgtEl>
                                          <p:spTgt spid="491533"/>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491534"/>
                                        </p:tgtEl>
                                        <p:attrNameLst>
                                          <p:attrName>style.visibility</p:attrName>
                                        </p:attrNameLst>
                                      </p:cBhvr>
                                      <p:to>
                                        <p:strVal val="visible"/>
                                      </p:to>
                                    </p:set>
                                    <p:anim calcmode="lin" valueType="num">
                                      <p:cBhvr additive="base">
                                        <p:cTn id="34" dur="500" fill="hold"/>
                                        <p:tgtEl>
                                          <p:spTgt spid="491534"/>
                                        </p:tgtEl>
                                        <p:attrNameLst>
                                          <p:attrName>ppt_x</p:attrName>
                                        </p:attrNameLst>
                                      </p:cBhvr>
                                      <p:tavLst>
                                        <p:tav tm="0">
                                          <p:val>
                                            <p:strVal val="#ppt_x"/>
                                          </p:val>
                                        </p:tav>
                                        <p:tav tm="100000">
                                          <p:val>
                                            <p:strVal val="#ppt_x"/>
                                          </p:val>
                                        </p:tav>
                                      </p:tavLst>
                                    </p:anim>
                                    <p:anim calcmode="lin" valueType="num">
                                      <p:cBhvr additive="base">
                                        <p:cTn id="35" dur="500" fill="hold"/>
                                        <p:tgtEl>
                                          <p:spTgt spid="491534"/>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491535"/>
                                        </p:tgtEl>
                                        <p:attrNameLst>
                                          <p:attrName>style.visibility</p:attrName>
                                        </p:attrNameLst>
                                      </p:cBhvr>
                                      <p:to>
                                        <p:strVal val="visible"/>
                                      </p:to>
                                    </p:set>
                                    <p:anim calcmode="lin" valueType="num">
                                      <p:cBhvr additive="base">
                                        <p:cTn id="40" dur="500" fill="hold"/>
                                        <p:tgtEl>
                                          <p:spTgt spid="491535"/>
                                        </p:tgtEl>
                                        <p:attrNameLst>
                                          <p:attrName>ppt_x</p:attrName>
                                        </p:attrNameLst>
                                      </p:cBhvr>
                                      <p:tavLst>
                                        <p:tav tm="0">
                                          <p:val>
                                            <p:strVal val="#ppt_x"/>
                                          </p:val>
                                        </p:tav>
                                        <p:tav tm="100000">
                                          <p:val>
                                            <p:strVal val="#ppt_x"/>
                                          </p:val>
                                        </p:tav>
                                      </p:tavLst>
                                    </p:anim>
                                    <p:anim calcmode="lin" valueType="num">
                                      <p:cBhvr additive="base">
                                        <p:cTn id="41" dur="500" fill="hold"/>
                                        <p:tgtEl>
                                          <p:spTgt spid="491535"/>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fill="hold"/>
                                        <p:tgtEl>
                                          <p:spTgt spid="4"/>
                                        </p:tgtEl>
                                        <p:attrNameLst>
                                          <p:attrName>ppt_x</p:attrName>
                                        </p:attrNameLst>
                                      </p:cBhvr>
                                      <p:tavLst>
                                        <p:tav tm="0">
                                          <p:val>
                                            <p:strVal val="#ppt_x"/>
                                          </p:val>
                                        </p:tav>
                                        <p:tav tm="100000">
                                          <p:val>
                                            <p:strVal val="#ppt_x"/>
                                          </p:val>
                                        </p:tav>
                                      </p:tavLst>
                                    </p:anim>
                                    <p:anim calcmode="lin" valueType="num">
                                      <p:cBhvr additive="base">
                                        <p:cTn id="4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nodeType="clickEffect">
                                  <p:stCondLst>
                                    <p:cond delay="0"/>
                                  </p:stCondLst>
                                  <p:childTnLst>
                                    <p:set>
                                      <p:cBhvr>
                                        <p:cTn id="51" dur="1" fill="hold">
                                          <p:stCondLst>
                                            <p:cond delay="0"/>
                                          </p:stCondLst>
                                        </p:cTn>
                                        <p:tgtEl>
                                          <p:spTgt spid="491540"/>
                                        </p:tgtEl>
                                        <p:attrNameLst>
                                          <p:attrName>style.visibility</p:attrName>
                                        </p:attrNameLst>
                                      </p:cBhvr>
                                      <p:to>
                                        <p:strVal val="visible"/>
                                      </p:to>
                                    </p:set>
                                    <p:anim calcmode="lin" valueType="num">
                                      <p:cBhvr additive="base">
                                        <p:cTn id="52" dur="500" fill="hold"/>
                                        <p:tgtEl>
                                          <p:spTgt spid="491540"/>
                                        </p:tgtEl>
                                        <p:attrNameLst>
                                          <p:attrName>ppt_x</p:attrName>
                                        </p:attrNameLst>
                                      </p:cBhvr>
                                      <p:tavLst>
                                        <p:tav tm="0">
                                          <p:val>
                                            <p:strVal val="#ppt_x"/>
                                          </p:val>
                                        </p:tav>
                                        <p:tav tm="100000">
                                          <p:val>
                                            <p:strVal val="#ppt_x"/>
                                          </p:val>
                                        </p:tav>
                                      </p:tavLst>
                                    </p:anim>
                                    <p:anim calcmode="lin" valueType="num">
                                      <p:cBhvr additive="base">
                                        <p:cTn id="53" dur="500" fill="hold"/>
                                        <p:tgtEl>
                                          <p:spTgt spid="491540"/>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491532"/>
                                        </p:tgtEl>
                                        <p:attrNameLst>
                                          <p:attrName>style.visibility</p:attrName>
                                        </p:attrNameLst>
                                      </p:cBhvr>
                                      <p:to>
                                        <p:strVal val="visible"/>
                                      </p:to>
                                    </p:set>
                                    <p:anim calcmode="lin" valueType="num">
                                      <p:cBhvr additive="base">
                                        <p:cTn id="58" dur="500" fill="hold"/>
                                        <p:tgtEl>
                                          <p:spTgt spid="491532"/>
                                        </p:tgtEl>
                                        <p:attrNameLst>
                                          <p:attrName>ppt_x</p:attrName>
                                        </p:attrNameLst>
                                      </p:cBhvr>
                                      <p:tavLst>
                                        <p:tav tm="0">
                                          <p:val>
                                            <p:strVal val="#ppt_x"/>
                                          </p:val>
                                        </p:tav>
                                        <p:tav tm="100000">
                                          <p:val>
                                            <p:strVal val="#ppt_x"/>
                                          </p:val>
                                        </p:tav>
                                      </p:tavLst>
                                    </p:anim>
                                    <p:anim calcmode="lin" valueType="num">
                                      <p:cBhvr additive="base">
                                        <p:cTn id="59" dur="500" fill="hold"/>
                                        <p:tgtEl>
                                          <p:spTgt spid="491532"/>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grpId="0" nodeType="clickEffect">
                                  <p:stCondLst>
                                    <p:cond delay="0"/>
                                  </p:stCondLst>
                                  <p:childTnLst>
                                    <p:set>
                                      <p:cBhvr>
                                        <p:cTn id="63" dur="1" fill="hold">
                                          <p:stCondLst>
                                            <p:cond delay="0"/>
                                          </p:stCondLst>
                                        </p:cTn>
                                        <p:tgtEl>
                                          <p:spTgt spid="491539"/>
                                        </p:tgtEl>
                                        <p:attrNameLst>
                                          <p:attrName>style.visibility</p:attrName>
                                        </p:attrNameLst>
                                      </p:cBhvr>
                                      <p:to>
                                        <p:strVal val="visible"/>
                                      </p:to>
                                    </p:set>
                                    <p:anim calcmode="lin" valueType="num">
                                      <p:cBhvr additive="base">
                                        <p:cTn id="64" dur="500" fill="hold"/>
                                        <p:tgtEl>
                                          <p:spTgt spid="491539"/>
                                        </p:tgtEl>
                                        <p:attrNameLst>
                                          <p:attrName>ppt_x</p:attrName>
                                        </p:attrNameLst>
                                      </p:cBhvr>
                                      <p:tavLst>
                                        <p:tav tm="0">
                                          <p:val>
                                            <p:strVal val="#ppt_x"/>
                                          </p:val>
                                        </p:tav>
                                        <p:tav tm="100000">
                                          <p:val>
                                            <p:strVal val="#ppt_x"/>
                                          </p:val>
                                        </p:tav>
                                      </p:tavLst>
                                    </p:anim>
                                    <p:anim calcmode="lin" valueType="num">
                                      <p:cBhvr additive="base">
                                        <p:cTn id="65" dur="500" fill="hold"/>
                                        <p:tgtEl>
                                          <p:spTgt spid="4915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24" grpId="0"/>
      <p:bldP spid="491532" grpId="0"/>
      <p:bldP spid="491533" grpId="0"/>
      <p:bldP spid="491534" grpId="0"/>
      <p:bldP spid="491535" grpId="0"/>
      <p:bldP spid="491539"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69" name="Text Box 2"/>
          <p:cNvSpPr txBox="1"/>
          <p:nvPr/>
        </p:nvSpPr>
        <p:spPr>
          <a:xfrm>
            <a:off x="49212" y="1106012"/>
            <a:ext cx="8713788" cy="519112"/>
          </a:xfrm>
          <a:prstGeom prst="rect">
            <a:avLst/>
          </a:prstGeom>
          <a:noFill/>
          <a:ln w="9525">
            <a:noFill/>
          </a:ln>
        </p:spPr>
        <p:txBody>
          <a:bodyPr anchor="t">
            <a:spAutoFit/>
          </a:bodyPr>
          <a:lstStyle/>
          <a:p>
            <a:pPr lvl="0" indent="0"/>
            <a:r>
              <a:rPr lang="zh-CN" altLang="en-US" sz="2800" dirty="0">
                <a:solidFill>
                  <a:srgbClr val="0033CC"/>
                </a:solidFill>
                <a:latin typeface="楷体_GB2312" panose="02010609030101010101" pitchFamily="49" charset="-122"/>
                <a:ea typeface="楷体_GB2312" panose="02010609030101010101" pitchFamily="49" charset="-122"/>
              </a:rPr>
              <a:t> </a:t>
            </a:r>
            <a:r>
              <a:rPr lang="en-US" altLang="zh-CN" sz="2800" dirty="0">
                <a:solidFill>
                  <a:srgbClr val="0033CC"/>
                </a:solidFill>
                <a:latin typeface="楷体_GB2312" panose="02010609030101010101" pitchFamily="49" charset="-122"/>
                <a:ea typeface="楷体_GB2312" panose="02010609030101010101" pitchFamily="49" charset="-122"/>
              </a:rPr>
              <a:t>B.</a:t>
            </a:r>
            <a:r>
              <a:rPr lang="zh-CN" altLang="en-US" sz="2800" dirty="0">
                <a:latin typeface="楷体_GB2312" panose="02010609030101010101" pitchFamily="49" charset="-122"/>
                <a:ea typeface="楷体_GB2312" panose="02010609030101010101" pitchFamily="49" charset="-122"/>
              </a:rPr>
              <a:t>编制正确分录并记账：</a:t>
            </a:r>
            <a:endParaRPr lang="zh-CN" altLang="en-US" sz="2800" dirty="0">
              <a:latin typeface="楷体_GB2312" panose="02010609030101010101" pitchFamily="49" charset="-122"/>
              <a:ea typeface="楷体_GB2312" panose="02010609030101010101" pitchFamily="49" charset="-122"/>
            </a:endParaRPr>
          </a:p>
        </p:txBody>
      </p:sp>
      <p:pic>
        <p:nvPicPr>
          <p:cNvPr id="492547" name="Picture 3" descr="fuk"/>
          <p:cNvPicPr>
            <a:picLocks noChangeAspect="1"/>
          </p:cNvPicPr>
          <p:nvPr/>
        </p:nvPicPr>
        <p:blipFill>
          <a:blip r:embed="rId1">
            <a:lum bright="-12000" contrast="12000"/>
          </a:blip>
          <a:stretch>
            <a:fillRect/>
          </a:stretch>
        </p:blipFill>
        <p:spPr>
          <a:xfrm>
            <a:off x="0" y="1676400"/>
            <a:ext cx="9220200" cy="5181600"/>
          </a:xfrm>
          <a:prstGeom prst="rect">
            <a:avLst/>
          </a:prstGeom>
          <a:noFill/>
          <a:ln w="9525">
            <a:noFill/>
          </a:ln>
        </p:spPr>
      </p:pic>
      <p:sp>
        <p:nvSpPr>
          <p:cNvPr id="492548" name="Text Box 4"/>
          <p:cNvSpPr txBox="1"/>
          <p:nvPr/>
        </p:nvSpPr>
        <p:spPr>
          <a:xfrm>
            <a:off x="1524000" y="2590800"/>
            <a:ext cx="1392238" cy="396875"/>
          </a:xfrm>
          <a:prstGeom prst="rect">
            <a:avLst/>
          </a:prstGeom>
          <a:noFill/>
          <a:ln w="9525">
            <a:noFill/>
          </a:ln>
        </p:spPr>
        <p:txBody>
          <a:bodyPr anchor="t">
            <a:spAutoFit/>
          </a:bodyPr>
          <a:lstStyle/>
          <a:p>
            <a:pPr lvl="0" indent="0"/>
            <a:r>
              <a:rPr lang="zh-CN" altLang="en-US" sz="2000" dirty="0">
                <a:solidFill>
                  <a:srgbClr val="000000"/>
                </a:solidFill>
                <a:latin typeface="Times New Roman" panose="02020603050405020304" pitchFamily="18" charset="0"/>
                <a:ea typeface="黑体" panose="02010609060101010101" pitchFamily="49" charset="-122"/>
              </a:rPr>
              <a:t>银行存款</a:t>
            </a:r>
            <a:endParaRPr lang="zh-CN" altLang="en-US" sz="2000" dirty="0">
              <a:solidFill>
                <a:srgbClr val="000000"/>
              </a:solidFill>
              <a:latin typeface="Times New Roman" panose="02020603050405020304" pitchFamily="18" charset="0"/>
              <a:ea typeface="黑体" panose="02010609060101010101" pitchFamily="49" charset="-122"/>
            </a:endParaRPr>
          </a:p>
        </p:txBody>
      </p:sp>
      <p:grpSp>
        <p:nvGrpSpPr>
          <p:cNvPr id="2" name="Group 5"/>
          <p:cNvGrpSpPr/>
          <p:nvPr/>
        </p:nvGrpSpPr>
        <p:grpSpPr>
          <a:xfrm>
            <a:off x="3132138" y="2781300"/>
            <a:ext cx="2451100" cy="274638"/>
            <a:chOff x="2256" y="1392"/>
            <a:chExt cx="1344" cy="173"/>
          </a:xfrm>
        </p:grpSpPr>
        <p:sp>
          <p:nvSpPr>
            <p:cNvPr id="211973" name="Text Box 6"/>
            <p:cNvSpPr txBox="1"/>
            <p:nvPr/>
          </p:nvSpPr>
          <p:spPr>
            <a:xfrm>
              <a:off x="2256" y="1392"/>
              <a:ext cx="576" cy="173"/>
            </a:xfrm>
            <a:prstGeom prst="rect">
              <a:avLst/>
            </a:prstGeom>
            <a:noFill/>
            <a:ln w="9525">
              <a:noFill/>
            </a:ln>
          </p:spPr>
          <p:txBody>
            <a:bodyPr anchor="t">
              <a:spAutoFit/>
            </a:bodyPr>
            <a:lstStyle/>
            <a:p>
              <a:pPr lvl="0" indent="0"/>
              <a:r>
                <a:rPr lang="en-US" altLang="zh-CN" sz="1200" dirty="0">
                  <a:solidFill>
                    <a:srgbClr val="000000"/>
                  </a:solidFill>
                  <a:latin typeface="Times New Roman" panose="02020603050405020304" pitchFamily="18" charset="0"/>
                  <a:ea typeface="宋体" panose="02010600030101010101" pitchFamily="2" charset="-122"/>
                </a:rPr>
                <a:t>2011</a:t>
              </a:r>
              <a:endParaRPr lang="en-US" altLang="zh-CN" sz="1200" dirty="0">
                <a:solidFill>
                  <a:srgbClr val="000000"/>
                </a:solidFill>
                <a:latin typeface="Times New Roman" panose="02020603050405020304" pitchFamily="18" charset="0"/>
                <a:ea typeface="宋体" panose="02010600030101010101" pitchFamily="2" charset="-122"/>
              </a:endParaRPr>
            </a:p>
          </p:txBody>
        </p:sp>
        <p:sp>
          <p:nvSpPr>
            <p:cNvPr id="211974" name="Text Box 7"/>
            <p:cNvSpPr txBox="1"/>
            <p:nvPr/>
          </p:nvSpPr>
          <p:spPr>
            <a:xfrm>
              <a:off x="3408" y="1392"/>
              <a:ext cx="192" cy="173"/>
            </a:xfrm>
            <a:prstGeom prst="rect">
              <a:avLst/>
            </a:prstGeom>
            <a:noFill/>
            <a:ln w="9525">
              <a:noFill/>
            </a:ln>
          </p:spPr>
          <p:txBody>
            <a:bodyPr anchor="t">
              <a:spAutoFit/>
            </a:bodyPr>
            <a:lstStyle/>
            <a:p>
              <a:pPr lvl="0" indent="0"/>
              <a:r>
                <a:rPr lang="en-US" altLang="zh-CN" sz="1200" dirty="0">
                  <a:solidFill>
                    <a:srgbClr val="000000"/>
                  </a:solidFill>
                  <a:latin typeface="Times New Roman" panose="02020603050405020304" pitchFamily="18" charset="0"/>
                  <a:ea typeface="宋体" panose="02010600030101010101" pitchFamily="2" charset="-122"/>
                </a:rPr>
                <a:t>31</a:t>
              </a:r>
              <a:endParaRPr lang="en-US" altLang="zh-CN" sz="1200" dirty="0">
                <a:solidFill>
                  <a:srgbClr val="000000"/>
                </a:solidFill>
                <a:latin typeface="Times New Roman" panose="02020603050405020304" pitchFamily="18" charset="0"/>
                <a:ea typeface="宋体" panose="02010600030101010101" pitchFamily="2" charset="-122"/>
              </a:endParaRPr>
            </a:p>
          </p:txBody>
        </p:sp>
        <p:sp>
          <p:nvSpPr>
            <p:cNvPr id="211975" name="Text Box 8"/>
            <p:cNvSpPr txBox="1"/>
            <p:nvPr/>
          </p:nvSpPr>
          <p:spPr>
            <a:xfrm>
              <a:off x="3024" y="1392"/>
              <a:ext cx="192" cy="173"/>
            </a:xfrm>
            <a:prstGeom prst="rect">
              <a:avLst/>
            </a:prstGeom>
            <a:noFill/>
            <a:ln w="9525">
              <a:noFill/>
            </a:ln>
          </p:spPr>
          <p:txBody>
            <a:bodyPr anchor="t">
              <a:spAutoFit/>
            </a:bodyPr>
            <a:lstStyle/>
            <a:p>
              <a:pPr lvl="0" indent="0"/>
              <a:r>
                <a:rPr lang="en-US" altLang="zh-CN" sz="1200" dirty="0">
                  <a:solidFill>
                    <a:srgbClr val="000000"/>
                  </a:solidFill>
                  <a:latin typeface="Times New Roman" panose="02020603050405020304" pitchFamily="18" charset="0"/>
                  <a:ea typeface="宋体" panose="02010600030101010101" pitchFamily="2" charset="-122"/>
                </a:rPr>
                <a:t>12</a:t>
              </a:r>
              <a:endParaRPr lang="en-US" altLang="zh-CN" sz="1200" dirty="0">
                <a:solidFill>
                  <a:srgbClr val="000000"/>
                </a:solidFill>
                <a:latin typeface="Times New Roman" panose="02020603050405020304" pitchFamily="18" charset="0"/>
                <a:ea typeface="宋体" panose="02010600030101010101" pitchFamily="2" charset="-122"/>
              </a:endParaRPr>
            </a:p>
          </p:txBody>
        </p:sp>
      </p:grpSp>
      <p:grpSp>
        <p:nvGrpSpPr>
          <p:cNvPr id="3" name="Group 9"/>
          <p:cNvGrpSpPr/>
          <p:nvPr/>
        </p:nvGrpSpPr>
        <p:grpSpPr>
          <a:xfrm>
            <a:off x="6443663" y="2276475"/>
            <a:ext cx="2071687" cy="457200"/>
            <a:chOff x="4032" y="1344"/>
            <a:chExt cx="1162" cy="346"/>
          </a:xfrm>
        </p:grpSpPr>
        <p:sp>
          <p:nvSpPr>
            <p:cNvPr id="211977" name="Text Box 10"/>
            <p:cNvSpPr txBox="1"/>
            <p:nvPr/>
          </p:nvSpPr>
          <p:spPr>
            <a:xfrm>
              <a:off x="4032" y="1344"/>
              <a:ext cx="576" cy="346"/>
            </a:xfrm>
            <a:prstGeom prst="rect">
              <a:avLst/>
            </a:prstGeom>
            <a:noFill/>
            <a:ln w="9525">
              <a:noFill/>
            </a:ln>
          </p:spPr>
          <p:txBody>
            <a:bodyPr anchor="t">
              <a:spAutoFit/>
            </a:bodyPr>
            <a:lstStyle/>
            <a:p>
              <a:pPr lvl="0" indent="0"/>
              <a:r>
                <a:rPr lang="zh-CN" altLang="en-US" sz="2400" dirty="0">
                  <a:solidFill>
                    <a:srgbClr val="000000"/>
                  </a:solidFill>
                  <a:latin typeface="Times New Roman" panose="02020603050405020304" pitchFamily="18" charset="0"/>
                  <a:ea typeface="宋体" panose="02010600030101010101" pitchFamily="2" charset="-122"/>
                </a:rPr>
                <a:t>    </a:t>
              </a:r>
              <a:r>
                <a:rPr lang="zh-CN" altLang="en-US" sz="1200" dirty="0">
                  <a:solidFill>
                    <a:srgbClr val="000000"/>
                  </a:solidFill>
                  <a:latin typeface="Times New Roman" panose="02020603050405020304" pitchFamily="18" charset="0"/>
                  <a:ea typeface="宋体" panose="02010600030101010101" pitchFamily="2" charset="-122"/>
                </a:rPr>
                <a:t>付</a:t>
              </a:r>
              <a:endParaRPr lang="zh-CN" altLang="en-US" sz="1200" dirty="0">
                <a:solidFill>
                  <a:srgbClr val="000000"/>
                </a:solidFill>
                <a:latin typeface="Times New Roman" panose="02020603050405020304" pitchFamily="18" charset="0"/>
                <a:ea typeface="宋体" panose="02010600030101010101" pitchFamily="2" charset="-122"/>
              </a:endParaRPr>
            </a:p>
          </p:txBody>
        </p:sp>
        <p:sp>
          <p:nvSpPr>
            <p:cNvPr id="211978" name="Rectangle 11"/>
            <p:cNvSpPr/>
            <p:nvPr/>
          </p:nvSpPr>
          <p:spPr>
            <a:xfrm>
              <a:off x="4992" y="1344"/>
              <a:ext cx="202" cy="346"/>
            </a:xfrm>
            <a:prstGeom prst="rect">
              <a:avLst/>
            </a:prstGeom>
            <a:noFill/>
            <a:ln w="9525">
              <a:noFill/>
            </a:ln>
          </p:spPr>
          <p:txBody>
            <a:bodyPr anchor="t">
              <a:spAutoFit/>
            </a:bodyPr>
            <a:lstStyle/>
            <a:p>
              <a:pPr lvl="0" indent="0"/>
              <a:endParaRPr lang="en-US" altLang="zh-CN" sz="1200" dirty="0">
                <a:solidFill>
                  <a:srgbClr val="000000"/>
                </a:solidFill>
                <a:latin typeface="Times New Roman" panose="02020603050405020304" pitchFamily="18" charset="0"/>
                <a:ea typeface="宋体" panose="02010600030101010101" pitchFamily="2" charset="-122"/>
              </a:endParaRPr>
            </a:p>
            <a:p>
              <a:pPr lvl="0" indent="0"/>
              <a:r>
                <a:rPr lang="en-US" altLang="zh-CN" sz="1200" dirty="0">
                  <a:solidFill>
                    <a:srgbClr val="000000"/>
                  </a:solidFill>
                  <a:latin typeface="Times New Roman" panose="02020603050405020304" pitchFamily="18" charset="0"/>
                  <a:ea typeface="宋体" panose="02010600030101010101" pitchFamily="2" charset="-122"/>
                </a:rPr>
                <a:t>29</a:t>
              </a:r>
              <a:endParaRPr lang="en-US" altLang="zh-CN" sz="1200" dirty="0">
                <a:solidFill>
                  <a:srgbClr val="000000"/>
                </a:solidFill>
                <a:latin typeface="Times New Roman" panose="02020603050405020304" pitchFamily="18" charset="0"/>
                <a:ea typeface="宋体" panose="02010600030101010101" pitchFamily="2" charset="-122"/>
              </a:endParaRPr>
            </a:p>
          </p:txBody>
        </p:sp>
      </p:grpSp>
      <p:sp>
        <p:nvSpPr>
          <p:cNvPr id="492556" name="Rectangle 12"/>
          <p:cNvSpPr/>
          <p:nvPr/>
        </p:nvSpPr>
        <p:spPr>
          <a:xfrm>
            <a:off x="7664450" y="2647950"/>
            <a:ext cx="414338" cy="366713"/>
          </a:xfrm>
          <a:prstGeom prst="rect">
            <a:avLst/>
          </a:prstGeom>
          <a:noFill/>
          <a:ln w="9525">
            <a:noFill/>
          </a:ln>
        </p:spPr>
        <p:txBody>
          <a:bodyPr wrap="none" anchor="t">
            <a:spAutoFit/>
          </a:bodyPr>
          <a:lstStyle/>
          <a:p>
            <a:pPr lvl="0" indent="0"/>
            <a:r>
              <a:rPr lang="zh-CN" altLang="en-US" dirty="0">
                <a:solidFill>
                  <a:srgbClr val="000000"/>
                </a:solidFill>
                <a:latin typeface="Times New Roman" panose="02020603050405020304" pitchFamily="18" charset="0"/>
                <a:ea typeface="宋体" panose="02010600030101010101" pitchFamily="2" charset="-122"/>
              </a:rPr>
              <a:t>贰</a:t>
            </a:r>
            <a:endParaRPr lang="zh-CN" altLang="en-US" dirty="0">
              <a:solidFill>
                <a:srgbClr val="000000"/>
              </a:solidFill>
              <a:latin typeface="Times New Roman" panose="02020603050405020304" pitchFamily="18" charset="0"/>
              <a:ea typeface="宋体" panose="02010600030101010101" pitchFamily="2" charset="-122"/>
            </a:endParaRPr>
          </a:p>
        </p:txBody>
      </p:sp>
      <p:sp>
        <p:nvSpPr>
          <p:cNvPr id="492557" name="Text Box 13"/>
          <p:cNvSpPr txBox="1"/>
          <p:nvPr/>
        </p:nvSpPr>
        <p:spPr>
          <a:xfrm>
            <a:off x="762000" y="3657600"/>
            <a:ext cx="2873375" cy="641350"/>
          </a:xfrm>
          <a:prstGeom prst="rect">
            <a:avLst/>
          </a:prstGeom>
          <a:noFill/>
          <a:ln w="9525">
            <a:noFill/>
          </a:ln>
        </p:spPr>
        <p:txBody>
          <a:bodyPr anchor="t">
            <a:spAutoFit/>
          </a:bodyPr>
          <a:lstStyle/>
          <a:p>
            <a:pPr lvl="0" indent="0"/>
            <a:r>
              <a:rPr lang="zh-CN" altLang="en-US" dirty="0">
                <a:latin typeface="Arial" panose="020B0604020202020204" pitchFamily="34" charset="0"/>
                <a:ea typeface="黑体" panose="02010609060101010101" pitchFamily="49" charset="-122"/>
              </a:rPr>
              <a:t>更正</a:t>
            </a:r>
            <a:r>
              <a:rPr lang="en-US" altLang="zh-CN" dirty="0">
                <a:latin typeface="Arial" panose="020B0604020202020204" pitchFamily="34" charset="0"/>
                <a:ea typeface="黑体" panose="02010609060101010101" pitchFamily="49" charset="-122"/>
              </a:rPr>
              <a:t>12</a:t>
            </a:r>
            <a:r>
              <a:rPr lang="zh-CN" altLang="en-US" dirty="0">
                <a:latin typeface="Arial" panose="020B0604020202020204" pitchFamily="34" charset="0"/>
                <a:ea typeface="黑体" panose="02010609060101010101" pitchFamily="49" charset="-122"/>
              </a:rPr>
              <a:t>月</a:t>
            </a:r>
            <a:r>
              <a:rPr lang="en-US" altLang="zh-CN" dirty="0">
                <a:latin typeface="Arial" panose="020B0604020202020204" pitchFamily="34" charset="0"/>
                <a:ea typeface="黑体" panose="02010609060101010101" pitchFamily="49" charset="-122"/>
              </a:rPr>
              <a:t>5</a:t>
            </a:r>
            <a:r>
              <a:rPr lang="zh-CN" altLang="en-US" dirty="0">
                <a:latin typeface="Arial" panose="020B0604020202020204" pitchFamily="34" charset="0"/>
                <a:ea typeface="黑体" panose="02010609060101010101" pitchFamily="49" charset="-122"/>
              </a:rPr>
              <a:t>日付字第</a:t>
            </a:r>
            <a:r>
              <a:rPr lang="en-US" altLang="zh-CN" dirty="0">
                <a:latin typeface="Arial" panose="020B0604020202020204" pitchFamily="34" charset="0"/>
                <a:ea typeface="黑体" panose="02010609060101010101" pitchFamily="49" charset="-122"/>
              </a:rPr>
              <a:t>2</a:t>
            </a:r>
            <a:r>
              <a:rPr lang="zh-CN" altLang="en-US" dirty="0">
                <a:latin typeface="Arial" panose="020B0604020202020204" pitchFamily="34" charset="0"/>
                <a:ea typeface="黑体" panose="02010609060101010101" pitchFamily="49" charset="-122"/>
              </a:rPr>
              <a:t>号错误凭证</a:t>
            </a:r>
            <a:endParaRPr lang="zh-CN" altLang="en-US" dirty="0">
              <a:latin typeface="Arial" panose="020B0604020202020204" pitchFamily="34" charset="0"/>
              <a:ea typeface="Arial" panose="020B0604020202020204" pitchFamily="34" charset="0"/>
            </a:endParaRPr>
          </a:p>
        </p:txBody>
      </p:sp>
      <p:sp>
        <p:nvSpPr>
          <p:cNvPr id="492558" name="Text Box 14"/>
          <p:cNvSpPr txBox="1"/>
          <p:nvPr/>
        </p:nvSpPr>
        <p:spPr>
          <a:xfrm>
            <a:off x="3733800" y="3657600"/>
            <a:ext cx="1524000" cy="396875"/>
          </a:xfrm>
          <a:prstGeom prst="rect">
            <a:avLst/>
          </a:prstGeom>
          <a:noFill/>
          <a:ln w="9525">
            <a:noFill/>
          </a:ln>
        </p:spPr>
        <p:txBody>
          <a:bodyPr anchor="t">
            <a:spAutoFit/>
          </a:bodyPr>
          <a:lstStyle/>
          <a:p>
            <a:pPr lvl="0" indent="0"/>
            <a:r>
              <a:rPr lang="zh-CN" altLang="en-US" sz="2000" dirty="0">
                <a:solidFill>
                  <a:srgbClr val="000000"/>
                </a:solidFill>
                <a:latin typeface="Times New Roman" panose="02020603050405020304" pitchFamily="18" charset="0"/>
                <a:ea typeface="黑体" panose="02010609060101010101" pitchFamily="49" charset="-122"/>
              </a:rPr>
              <a:t>销售费用</a:t>
            </a:r>
            <a:endParaRPr lang="zh-CN" altLang="en-US" sz="2000" dirty="0">
              <a:solidFill>
                <a:srgbClr val="000000"/>
              </a:solidFill>
              <a:latin typeface="Times New Roman" panose="02020603050405020304" pitchFamily="18" charset="0"/>
              <a:ea typeface="黑体" panose="02010609060101010101" pitchFamily="49" charset="-122"/>
            </a:endParaRPr>
          </a:p>
        </p:txBody>
      </p:sp>
      <p:sp>
        <p:nvSpPr>
          <p:cNvPr id="492559" name="Text Box 15"/>
          <p:cNvSpPr txBox="1"/>
          <p:nvPr/>
        </p:nvSpPr>
        <p:spPr>
          <a:xfrm>
            <a:off x="5410200" y="3657600"/>
            <a:ext cx="1177925" cy="396875"/>
          </a:xfrm>
          <a:prstGeom prst="rect">
            <a:avLst/>
          </a:prstGeom>
          <a:noFill/>
          <a:ln w="9525">
            <a:noFill/>
          </a:ln>
        </p:spPr>
        <p:txBody>
          <a:bodyPr anchor="t">
            <a:spAutoFit/>
          </a:bodyPr>
          <a:lstStyle/>
          <a:p>
            <a:pPr lvl="0" indent="0"/>
            <a:r>
              <a:rPr lang="zh-CN" altLang="en-US" sz="2000" dirty="0">
                <a:solidFill>
                  <a:srgbClr val="000000"/>
                </a:solidFill>
                <a:latin typeface="Times New Roman" panose="02020603050405020304" pitchFamily="18" charset="0"/>
                <a:ea typeface="黑体" panose="02010609060101010101" pitchFamily="49" charset="-122"/>
              </a:rPr>
              <a:t>广告费</a:t>
            </a:r>
            <a:endParaRPr lang="zh-CN" altLang="en-US" sz="2000" dirty="0">
              <a:solidFill>
                <a:srgbClr val="000000"/>
              </a:solidFill>
              <a:latin typeface="Times New Roman" panose="02020603050405020304" pitchFamily="18" charset="0"/>
              <a:ea typeface="黑体" panose="02010609060101010101" pitchFamily="49" charset="-122"/>
            </a:endParaRPr>
          </a:p>
        </p:txBody>
      </p:sp>
      <p:grpSp>
        <p:nvGrpSpPr>
          <p:cNvPr id="4" name="Group 16"/>
          <p:cNvGrpSpPr/>
          <p:nvPr/>
        </p:nvGrpSpPr>
        <p:grpSpPr>
          <a:xfrm>
            <a:off x="7092950" y="3632200"/>
            <a:ext cx="1670050" cy="2708275"/>
            <a:chOff x="4704" y="2288"/>
            <a:chExt cx="816" cy="1706"/>
          </a:xfrm>
        </p:grpSpPr>
        <p:sp>
          <p:nvSpPr>
            <p:cNvPr id="211984" name="Rectangle 17"/>
            <p:cNvSpPr/>
            <p:nvPr/>
          </p:nvSpPr>
          <p:spPr>
            <a:xfrm>
              <a:off x="4924" y="2288"/>
              <a:ext cx="596" cy="288"/>
            </a:xfrm>
            <a:prstGeom prst="rect">
              <a:avLst/>
            </a:prstGeom>
            <a:noFill/>
            <a:ln w="9525">
              <a:noFill/>
            </a:ln>
          </p:spPr>
          <p:txBody>
            <a:bodyPr anchor="t">
              <a:spAutoFit/>
            </a:bodyPr>
            <a:lstStyle/>
            <a:p>
              <a:pPr lvl="0" indent="0"/>
              <a:r>
                <a:rPr lang="en-US" altLang="zh-CN" sz="2400" dirty="0">
                  <a:solidFill>
                    <a:srgbClr val="000000"/>
                  </a:solidFill>
                  <a:latin typeface="Times New Roman" panose="02020603050405020304" pitchFamily="18" charset="0"/>
                  <a:ea typeface="宋体" panose="02010600030101010101" pitchFamily="2" charset="-122"/>
                </a:rPr>
                <a:t>  </a:t>
              </a:r>
              <a:r>
                <a:rPr lang="en-US" altLang="zh-CN" sz="2000" dirty="0">
                  <a:solidFill>
                    <a:srgbClr val="000000"/>
                  </a:solidFill>
                  <a:latin typeface="Times New Roman" panose="02020603050405020304" pitchFamily="18" charset="0"/>
                  <a:ea typeface="宋体" panose="02010600030101010101" pitchFamily="2" charset="-122"/>
                </a:rPr>
                <a:t>1 28000</a:t>
              </a:r>
              <a:endParaRPr lang="en-US" altLang="zh-CN" sz="2000" dirty="0">
                <a:solidFill>
                  <a:srgbClr val="000000"/>
                </a:solidFill>
                <a:latin typeface="Times New Roman" panose="02020603050405020304" pitchFamily="18" charset="0"/>
                <a:ea typeface="宋体" panose="02010600030101010101" pitchFamily="2" charset="-122"/>
              </a:endParaRPr>
            </a:p>
          </p:txBody>
        </p:sp>
        <p:sp>
          <p:nvSpPr>
            <p:cNvPr id="211985" name="Rectangle 18"/>
            <p:cNvSpPr/>
            <p:nvPr/>
          </p:nvSpPr>
          <p:spPr>
            <a:xfrm>
              <a:off x="4704" y="3744"/>
              <a:ext cx="816" cy="250"/>
            </a:xfrm>
            <a:prstGeom prst="rect">
              <a:avLst/>
            </a:prstGeom>
            <a:noFill/>
            <a:ln w="9525">
              <a:noFill/>
            </a:ln>
          </p:spPr>
          <p:txBody>
            <a:bodyPr anchor="t">
              <a:spAutoFit/>
            </a:bodyPr>
            <a:lstStyle/>
            <a:p>
              <a:pPr lvl="0" indent="0"/>
              <a:r>
                <a:rPr lang="zh-CN" altLang="en-US" sz="2000" dirty="0">
                  <a:solidFill>
                    <a:srgbClr val="000000"/>
                  </a:solidFill>
                  <a:latin typeface="Times New Roman" panose="02020603050405020304" pitchFamily="18" charset="0"/>
                  <a:ea typeface="宋体" panose="02010600030101010101" pitchFamily="2" charset="-122"/>
                </a:rPr>
                <a:t>      ￥</a:t>
              </a:r>
              <a:r>
                <a:rPr lang="en-US" altLang="zh-CN" sz="2000" dirty="0">
                  <a:solidFill>
                    <a:srgbClr val="000000"/>
                  </a:solidFill>
                  <a:latin typeface="Times New Roman" panose="02020603050405020304" pitchFamily="18" charset="0"/>
                  <a:ea typeface="宋体" panose="02010600030101010101" pitchFamily="2" charset="-122"/>
                </a:rPr>
                <a:t>128000</a:t>
              </a:r>
              <a:endParaRPr lang="en-US" altLang="zh-CN" sz="2000" dirty="0">
                <a:solidFill>
                  <a:srgbClr val="000000"/>
                </a:solidFill>
                <a:latin typeface="Times New Roman" panose="02020603050405020304" pitchFamily="18" charset="0"/>
                <a:ea typeface="宋体" panose="02010600030101010101" pitchFamily="2" charset="-122"/>
              </a:endParaRPr>
            </a:p>
          </p:txBody>
        </p:sp>
      </p:grpSp>
      <p:sp>
        <p:nvSpPr>
          <p:cNvPr id="492563" name="Rectangle 19"/>
          <p:cNvSpPr/>
          <p:nvPr/>
        </p:nvSpPr>
        <p:spPr>
          <a:xfrm>
            <a:off x="7543800" y="6300788"/>
            <a:ext cx="695325" cy="396875"/>
          </a:xfrm>
          <a:prstGeom prst="rect">
            <a:avLst/>
          </a:prstGeom>
          <a:noFill/>
          <a:ln w="9525">
            <a:noFill/>
          </a:ln>
        </p:spPr>
        <p:txBody>
          <a:bodyPr wrap="none" anchor="t">
            <a:spAutoFit/>
          </a:bodyPr>
          <a:lstStyle/>
          <a:p>
            <a:pPr lvl="0" indent="0"/>
            <a:r>
              <a:rPr lang="zh-CN" altLang="en-US" sz="2000" dirty="0">
                <a:solidFill>
                  <a:srgbClr val="000000"/>
                </a:solidFill>
                <a:latin typeface="Times New Roman" panose="02020603050405020304" pitchFamily="18" charset="0"/>
                <a:ea typeface="黑体" panose="02010609060101010101" pitchFamily="49" charset="-122"/>
              </a:rPr>
              <a:t>刘芳</a:t>
            </a:r>
            <a:endParaRPr lang="zh-CN" altLang="en-US" sz="2000" dirty="0">
              <a:solidFill>
                <a:srgbClr val="000000"/>
              </a:solidFill>
              <a:latin typeface="Times New Roman" panose="02020603050405020304" pitchFamily="18" charset="0"/>
              <a:ea typeface="黑体" panose="02010609060101010101" pitchFamily="49" charset="-122"/>
            </a:endParaRPr>
          </a:p>
        </p:txBody>
      </p:sp>
      <p:sp>
        <p:nvSpPr>
          <p:cNvPr id="492564" name="Line 20"/>
          <p:cNvSpPr/>
          <p:nvPr/>
        </p:nvSpPr>
        <p:spPr>
          <a:xfrm flipV="1">
            <a:off x="7164388" y="4149725"/>
            <a:ext cx="1439862" cy="1800225"/>
          </a:xfrm>
          <a:prstGeom prst="line">
            <a:avLst/>
          </a:prstGeom>
          <a:ln w="7938" cap="flat" cmpd="sng">
            <a:solidFill>
              <a:schemeClr val="tx1"/>
            </a:solidFill>
            <a:prstDash val="solid"/>
            <a:round/>
            <a:headEnd type="none" w="sm" len="sm"/>
            <a:tailEnd type="none" w="sm" len="sm"/>
          </a:ln>
        </p:spPr>
      </p:sp>
      <p:sp>
        <p:nvSpPr>
          <p:cNvPr id="172043" name="Rectangle 18"/>
          <p:cNvSpPr>
            <a:spLocks noGrp="1"/>
          </p:cNvSpPr>
          <p:nvPr>
            <p:custDataLst>
              <p:tags r:id="rId2"/>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第五章 模拟企业会计账簿的登记</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92547"/>
                                        </p:tgtEl>
                                        <p:attrNameLst>
                                          <p:attrName>style.visibility</p:attrName>
                                        </p:attrNameLst>
                                      </p:cBhvr>
                                      <p:to>
                                        <p:strVal val="visible"/>
                                      </p:to>
                                    </p:set>
                                    <p:animEffect transition="in" filter="slide(fromBottom)">
                                      <p:cBhvr>
                                        <p:cTn id="7" dur="500"/>
                                        <p:tgtEl>
                                          <p:spTgt spid="49254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92548"/>
                                        </p:tgtEl>
                                        <p:attrNameLst>
                                          <p:attrName>style.visibility</p:attrName>
                                        </p:attrNameLst>
                                      </p:cBhvr>
                                      <p:to>
                                        <p:strVal val="visible"/>
                                      </p:to>
                                    </p:set>
                                    <p:animEffect transition="in" filter="wipe(left)">
                                      <p:cBhvr>
                                        <p:cTn id="12" dur="500"/>
                                        <p:tgtEl>
                                          <p:spTgt spid="492548"/>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slide(fromTop)">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1+#ppt_w/2"/>
                                          </p:val>
                                        </p:tav>
                                        <p:tav tm="100000">
                                          <p:val>
                                            <p:strVal val="#ppt_x"/>
                                          </p:val>
                                        </p:tav>
                                      </p:tavLst>
                                    </p:anim>
                                    <p:anim calcmode="lin" valueType="num">
                                      <p:cBhvr additive="base">
                                        <p:cTn id="23"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492557"/>
                                        </p:tgtEl>
                                        <p:attrNameLst>
                                          <p:attrName>style.visibility</p:attrName>
                                        </p:attrNameLst>
                                      </p:cBhvr>
                                      <p:to>
                                        <p:strVal val="visible"/>
                                      </p:to>
                                    </p:set>
                                    <p:anim calcmode="lin" valueType="num">
                                      <p:cBhvr additive="base">
                                        <p:cTn id="28" dur="500" fill="hold"/>
                                        <p:tgtEl>
                                          <p:spTgt spid="492557"/>
                                        </p:tgtEl>
                                        <p:attrNameLst>
                                          <p:attrName>ppt_x</p:attrName>
                                        </p:attrNameLst>
                                      </p:cBhvr>
                                      <p:tavLst>
                                        <p:tav tm="0">
                                          <p:val>
                                            <p:strVal val="#ppt_x"/>
                                          </p:val>
                                        </p:tav>
                                        <p:tav tm="100000">
                                          <p:val>
                                            <p:strVal val="#ppt_x"/>
                                          </p:val>
                                        </p:tav>
                                      </p:tavLst>
                                    </p:anim>
                                    <p:anim calcmode="lin" valueType="num">
                                      <p:cBhvr additive="base">
                                        <p:cTn id="29" dur="500" fill="hold"/>
                                        <p:tgtEl>
                                          <p:spTgt spid="492557"/>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492558"/>
                                        </p:tgtEl>
                                        <p:attrNameLst>
                                          <p:attrName>style.visibility</p:attrName>
                                        </p:attrNameLst>
                                      </p:cBhvr>
                                      <p:to>
                                        <p:strVal val="visible"/>
                                      </p:to>
                                    </p:set>
                                    <p:anim calcmode="lin" valueType="num">
                                      <p:cBhvr additive="base">
                                        <p:cTn id="34" dur="500" fill="hold"/>
                                        <p:tgtEl>
                                          <p:spTgt spid="492558"/>
                                        </p:tgtEl>
                                        <p:attrNameLst>
                                          <p:attrName>ppt_x</p:attrName>
                                        </p:attrNameLst>
                                      </p:cBhvr>
                                      <p:tavLst>
                                        <p:tav tm="0">
                                          <p:val>
                                            <p:strVal val="#ppt_x"/>
                                          </p:val>
                                        </p:tav>
                                        <p:tav tm="100000">
                                          <p:val>
                                            <p:strVal val="#ppt_x"/>
                                          </p:val>
                                        </p:tav>
                                      </p:tavLst>
                                    </p:anim>
                                    <p:anim calcmode="lin" valueType="num">
                                      <p:cBhvr additive="base">
                                        <p:cTn id="35" dur="500" fill="hold"/>
                                        <p:tgtEl>
                                          <p:spTgt spid="492558"/>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492559"/>
                                        </p:tgtEl>
                                        <p:attrNameLst>
                                          <p:attrName>style.visibility</p:attrName>
                                        </p:attrNameLst>
                                      </p:cBhvr>
                                      <p:to>
                                        <p:strVal val="visible"/>
                                      </p:to>
                                    </p:set>
                                    <p:anim calcmode="lin" valueType="num">
                                      <p:cBhvr additive="base">
                                        <p:cTn id="40" dur="500" fill="hold"/>
                                        <p:tgtEl>
                                          <p:spTgt spid="492559"/>
                                        </p:tgtEl>
                                        <p:attrNameLst>
                                          <p:attrName>ppt_x</p:attrName>
                                        </p:attrNameLst>
                                      </p:cBhvr>
                                      <p:tavLst>
                                        <p:tav tm="0">
                                          <p:val>
                                            <p:strVal val="#ppt_x"/>
                                          </p:val>
                                        </p:tav>
                                        <p:tav tm="100000">
                                          <p:val>
                                            <p:strVal val="#ppt_x"/>
                                          </p:val>
                                        </p:tav>
                                      </p:tavLst>
                                    </p:anim>
                                    <p:anim calcmode="lin" valueType="num">
                                      <p:cBhvr additive="base">
                                        <p:cTn id="41" dur="500" fill="hold"/>
                                        <p:tgtEl>
                                          <p:spTgt spid="492559"/>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fill="hold"/>
                                        <p:tgtEl>
                                          <p:spTgt spid="4"/>
                                        </p:tgtEl>
                                        <p:attrNameLst>
                                          <p:attrName>ppt_x</p:attrName>
                                        </p:attrNameLst>
                                      </p:cBhvr>
                                      <p:tavLst>
                                        <p:tav tm="0">
                                          <p:val>
                                            <p:strVal val="#ppt_x"/>
                                          </p:val>
                                        </p:tav>
                                        <p:tav tm="100000">
                                          <p:val>
                                            <p:strVal val="#ppt_x"/>
                                          </p:val>
                                        </p:tav>
                                      </p:tavLst>
                                    </p:anim>
                                    <p:anim calcmode="lin" valueType="num">
                                      <p:cBhvr additive="base">
                                        <p:cTn id="4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nodeType="clickEffect">
                                  <p:stCondLst>
                                    <p:cond delay="0"/>
                                  </p:stCondLst>
                                  <p:childTnLst>
                                    <p:set>
                                      <p:cBhvr>
                                        <p:cTn id="51" dur="1" fill="hold">
                                          <p:stCondLst>
                                            <p:cond delay="0"/>
                                          </p:stCondLst>
                                        </p:cTn>
                                        <p:tgtEl>
                                          <p:spTgt spid="492564"/>
                                        </p:tgtEl>
                                        <p:attrNameLst>
                                          <p:attrName>style.visibility</p:attrName>
                                        </p:attrNameLst>
                                      </p:cBhvr>
                                      <p:to>
                                        <p:strVal val="visible"/>
                                      </p:to>
                                    </p:set>
                                    <p:anim calcmode="lin" valueType="num">
                                      <p:cBhvr additive="base">
                                        <p:cTn id="52" dur="500" fill="hold"/>
                                        <p:tgtEl>
                                          <p:spTgt spid="492564"/>
                                        </p:tgtEl>
                                        <p:attrNameLst>
                                          <p:attrName>ppt_x</p:attrName>
                                        </p:attrNameLst>
                                      </p:cBhvr>
                                      <p:tavLst>
                                        <p:tav tm="0">
                                          <p:val>
                                            <p:strVal val="#ppt_x"/>
                                          </p:val>
                                        </p:tav>
                                        <p:tav tm="100000">
                                          <p:val>
                                            <p:strVal val="#ppt_x"/>
                                          </p:val>
                                        </p:tav>
                                      </p:tavLst>
                                    </p:anim>
                                    <p:anim calcmode="lin" valueType="num">
                                      <p:cBhvr additive="base">
                                        <p:cTn id="53" dur="500" fill="hold"/>
                                        <p:tgtEl>
                                          <p:spTgt spid="492564"/>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492556"/>
                                        </p:tgtEl>
                                        <p:attrNameLst>
                                          <p:attrName>style.visibility</p:attrName>
                                        </p:attrNameLst>
                                      </p:cBhvr>
                                      <p:to>
                                        <p:strVal val="visible"/>
                                      </p:to>
                                    </p:set>
                                    <p:anim calcmode="lin" valueType="num">
                                      <p:cBhvr additive="base">
                                        <p:cTn id="58" dur="500" fill="hold"/>
                                        <p:tgtEl>
                                          <p:spTgt spid="492556"/>
                                        </p:tgtEl>
                                        <p:attrNameLst>
                                          <p:attrName>ppt_x</p:attrName>
                                        </p:attrNameLst>
                                      </p:cBhvr>
                                      <p:tavLst>
                                        <p:tav tm="0">
                                          <p:val>
                                            <p:strVal val="#ppt_x"/>
                                          </p:val>
                                        </p:tav>
                                        <p:tav tm="100000">
                                          <p:val>
                                            <p:strVal val="#ppt_x"/>
                                          </p:val>
                                        </p:tav>
                                      </p:tavLst>
                                    </p:anim>
                                    <p:anim calcmode="lin" valueType="num">
                                      <p:cBhvr additive="base">
                                        <p:cTn id="59" dur="500" fill="hold"/>
                                        <p:tgtEl>
                                          <p:spTgt spid="492556"/>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grpId="0" nodeType="clickEffect">
                                  <p:stCondLst>
                                    <p:cond delay="0"/>
                                  </p:stCondLst>
                                  <p:childTnLst>
                                    <p:set>
                                      <p:cBhvr>
                                        <p:cTn id="63" dur="1" fill="hold">
                                          <p:stCondLst>
                                            <p:cond delay="0"/>
                                          </p:stCondLst>
                                        </p:cTn>
                                        <p:tgtEl>
                                          <p:spTgt spid="492563"/>
                                        </p:tgtEl>
                                        <p:attrNameLst>
                                          <p:attrName>style.visibility</p:attrName>
                                        </p:attrNameLst>
                                      </p:cBhvr>
                                      <p:to>
                                        <p:strVal val="visible"/>
                                      </p:to>
                                    </p:set>
                                    <p:anim calcmode="lin" valueType="num">
                                      <p:cBhvr additive="base">
                                        <p:cTn id="64" dur="500" fill="hold"/>
                                        <p:tgtEl>
                                          <p:spTgt spid="492563"/>
                                        </p:tgtEl>
                                        <p:attrNameLst>
                                          <p:attrName>ppt_x</p:attrName>
                                        </p:attrNameLst>
                                      </p:cBhvr>
                                      <p:tavLst>
                                        <p:tav tm="0">
                                          <p:val>
                                            <p:strVal val="#ppt_x"/>
                                          </p:val>
                                        </p:tav>
                                        <p:tav tm="100000">
                                          <p:val>
                                            <p:strVal val="#ppt_x"/>
                                          </p:val>
                                        </p:tav>
                                      </p:tavLst>
                                    </p:anim>
                                    <p:anim calcmode="lin" valueType="num">
                                      <p:cBhvr additive="base">
                                        <p:cTn id="65" dur="500" fill="hold"/>
                                        <p:tgtEl>
                                          <p:spTgt spid="4925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2548" grpId="0"/>
      <p:bldP spid="492556" grpId="0"/>
      <p:bldP spid="492557" grpId="0"/>
      <p:bldP spid="492558" grpId="0"/>
      <p:bldP spid="492559" grpId="0"/>
      <p:bldP spid="492563" grpId="0"/>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1" name="文本框 1"/>
          <p:cNvSpPr txBox="1"/>
          <p:nvPr/>
        </p:nvSpPr>
        <p:spPr>
          <a:xfrm>
            <a:off x="806450" y="1600200"/>
            <a:ext cx="7651648" cy="3724096"/>
          </a:xfrm>
          <a:prstGeom prst="rect">
            <a:avLst/>
          </a:prstGeom>
          <a:noFill/>
          <a:ln w="9525">
            <a:noFill/>
          </a:ln>
        </p:spPr>
        <p:txBody>
          <a:bodyPr wrap="square" anchor="t">
            <a:spAutoFit/>
          </a:bodyPr>
          <a:lstStyle/>
          <a:p>
            <a:pPr lvl="0" indent="0"/>
            <a:r>
              <a:rPr lang="zh-CN" altLang="en-US" sz="4000" dirty="0">
                <a:latin typeface="Arial" panose="020B0604020202020204" pitchFamily="34" charset="0"/>
                <a:ea typeface="黑体" panose="02010609060101010101" pitchFamily="49" charset="-122"/>
              </a:rPr>
              <a:t> 红字更正法　</a:t>
            </a:r>
            <a:endParaRPr lang="en-US" altLang="zh-CN" sz="4000" dirty="0">
              <a:latin typeface="Arial" panose="020B0604020202020204" pitchFamily="34" charset="0"/>
              <a:ea typeface="黑体" panose="02010609060101010101" pitchFamily="49" charset="-122"/>
            </a:endParaRPr>
          </a:p>
          <a:p>
            <a:pPr lvl="0" indent="0"/>
            <a:r>
              <a:rPr lang="zh-CN" altLang="en-US" sz="2800" dirty="0">
                <a:latin typeface="Arial" panose="020B0604020202020204" pitchFamily="34" charset="0"/>
                <a:ea typeface="黑体" panose="02010609060101010101" pitchFamily="49" charset="-122"/>
              </a:rPr>
              <a:t>适用范围（</a:t>
            </a:r>
            <a:r>
              <a:rPr lang="en-US" altLang="zh-CN" sz="2800" dirty="0">
                <a:latin typeface="Arial" panose="020B0604020202020204" pitchFamily="34" charset="0"/>
                <a:ea typeface="黑体" panose="02010609060101010101" pitchFamily="49" charset="-122"/>
              </a:rPr>
              <a:t>2</a:t>
            </a:r>
            <a:r>
              <a:rPr lang="zh-CN" altLang="en-US" sz="2800" dirty="0">
                <a:latin typeface="Arial" panose="020B0604020202020204" pitchFamily="34" charset="0"/>
                <a:ea typeface="黑体" panose="02010609060101010101" pitchFamily="49" charset="-122"/>
              </a:rPr>
              <a:t>）：编制的记账凭证中</a:t>
            </a:r>
            <a:r>
              <a:rPr lang="zh-CN" altLang="en-US" sz="2800" dirty="0">
                <a:solidFill>
                  <a:srgbClr val="FF0000"/>
                </a:solidFill>
                <a:latin typeface="Arial" panose="020B0604020202020204" pitchFamily="34" charset="0"/>
                <a:ea typeface="黑体" panose="02010609060101010101" pitchFamily="49" charset="-122"/>
              </a:rPr>
              <a:t>会计科目和方向没有错误</a:t>
            </a:r>
            <a:r>
              <a:rPr lang="zh-CN" altLang="en-US" sz="2800" dirty="0">
                <a:latin typeface="Arial" panose="020B0604020202020204" pitchFamily="34" charset="0"/>
                <a:ea typeface="黑体" panose="02010609060101010101" pitchFamily="49" charset="-122"/>
              </a:rPr>
              <a:t>，而是</a:t>
            </a:r>
            <a:r>
              <a:rPr lang="zh-CN" altLang="en-US" sz="2800" dirty="0">
                <a:solidFill>
                  <a:srgbClr val="FF0000"/>
                </a:solidFill>
                <a:latin typeface="Arial" panose="020B0604020202020204" pitchFamily="34" charset="0"/>
                <a:ea typeface="黑体" panose="02010609060101010101" pitchFamily="49" charset="-122"/>
              </a:rPr>
              <a:t>所记金额大于应记的金额</a:t>
            </a:r>
            <a:r>
              <a:rPr lang="zh-CN" altLang="en-US" sz="2800" dirty="0">
                <a:latin typeface="Arial" panose="020B0604020202020204" pitchFamily="34" charset="0"/>
                <a:ea typeface="黑体" panose="02010609060101010101" pitchFamily="49" charset="-122"/>
              </a:rPr>
              <a:t>，导致账簿记录的错误。</a:t>
            </a:r>
            <a:endParaRPr lang="zh-CN" altLang="en-US" sz="2800" dirty="0">
              <a:latin typeface="Arial" panose="020B0604020202020204" pitchFamily="34" charset="0"/>
              <a:ea typeface="黑体" panose="02010609060101010101" pitchFamily="49" charset="-122"/>
            </a:endParaRPr>
          </a:p>
          <a:p>
            <a:pPr lvl="0" indent="0"/>
            <a:r>
              <a:rPr lang="zh-CN" altLang="en-US" sz="2800" dirty="0">
                <a:latin typeface="Arial" panose="020B0604020202020204" pitchFamily="34" charset="0"/>
                <a:ea typeface="黑体" panose="02010609060101010101" pitchFamily="49" charset="-122"/>
              </a:rPr>
              <a:t>　　更正方法：将多记金额用红字填写一张与原凭证相同的记账凭证，在摘要栏注明“冲销某月某日第×号记账凭证多记金额”，并据以用红字金额登记入账，冲销多记的金额。</a:t>
            </a:r>
            <a:endParaRPr lang="zh-CN" altLang="en-US" sz="2800" dirty="0">
              <a:latin typeface="Arial" panose="020B0604020202020204" pitchFamily="34" charset="0"/>
              <a:ea typeface="黑体" panose="02010609060101010101" pitchFamily="49" charset="-122"/>
            </a:endParaRPr>
          </a:p>
        </p:txBody>
      </p:sp>
      <p:sp>
        <p:nvSpPr>
          <p:cNvPr id="172043" name="Rectangle 18"/>
          <p:cNvSpPr>
            <a:spLocks noGrp="1"/>
          </p:cNvSpPr>
          <p:nvPr>
            <p:custDataLst>
              <p:tags r:id="rId1"/>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第五章 模拟企业会计账簿的登记</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5" name="文本框 1"/>
          <p:cNvSpPr txBox="1"/>
          <p:nvPr/>
        </p:nvSpPr>
        <p:spPr>
          <a:xfrm>
            <a:off x="990600" y="1295400"/>
            <a:ext cx="6627813" cy="5262979"/>
          </a:xfrm>
          <a:prstGeom prst="rect">
            <a:avLst/>
          </a:prstGeom>
          <a:noFill/>
          <a:ln w="9525">
            <a:noFill/>
          </a:ln>
        </p:spPr>
        <p:txBody>
          <a:bodyPr anchor="t">
            <a:spAutoFit/>
          </a:bodyPr>
          <a:lstStyle/>
          <a:p>
            <a:pPr lvl="0" indent="0"/>
            <a:r>
              <a:rPr lang="zh-CN" altLang="en-US" sz="2800" dirty="0">
                <a:latin typeface="Arial" panose="020B0604020202020204" pitchFamily="34" charset="0"/>
                <a:ea typeface="黑体" panose="02010609060101010101" pitchFamily="49" charset="-122"/>
              </a:rPr>
              <a:t>例2：接例1，如果会计人员填制记账凭证时所使用的会计科目及记账方向没有错误，只是将金额896元误记为986元，并登记入账，错误的会计分录为：</a:t>
            </a:r>
            <a:endParaRPr lang="zh-CN" altLang="en-US" sz="2800" dirty="0">
              <a:latin typeface="Arial" panose="020B0604020202020204" pitchFamily="34" charset="0"/>
              <a:ea typeface="黑体" panose="02010609060101010101" pitchFamily="49" charset="-122"/>
            </a:endParaRPr>
          </a:p>
          <a:p>
            <a:pPr lvl="0" indent="0"/>
            <a:r>
              <a:rPr lang="zh-CN" altLang="en-US" sz="2800" dirty="0">
                <a:latin typeface="Arial" panose="020B0604020202020204" pitchFamily="34" charset="0"/>
                <a:ea typeface="黑体" panose="02010609060101010101" pitchFamily="49" charset="-122"/>
              </a:rPr>
              <a:t>　　借：管理费用 986</a:t>
            </a:r>
            <a:endParaRPr lang="zh-CN" altLang="en-US" sz="2800" dirty="0">
              <a:latin typeface="Arial" panose="020B0604020202020204" pitchFamily="34" charset="0"/>
              <a:ea typeface="黑体" panose="02010609060101010101" pitchFamily="49" charset="-122"/>
            </a:endParaRPr>
          </a:p>
          <a:p>
            <a:pPr lvl="0" indent="0"/>
            <a:r>
              <a:rPr lang="zh-CN" altLang="en-US" sz="2800" dirty="0">
                <a:latin typeface="Arial" panose="020B0604020202020204" pitchFamily="34" charset="0"/>
                <a:ea typeface="黑体" panose="02010609060101010101" pitchFamily="49" charset="-122"/>
              </a:rPr>
              <a:t>　　　　贷：库存现金 986</a:t>
            </a:r>
            <a:endParaRPr lang="zh-CN" altLang="en-US" sz="2800" dirty="0">
              <a:latin typeface="Arial" panose="020B0604020202020204" pitchFamily="34" charset="0"/>
              <a:ea typeface="黑体" panose="02010609060101010101" pitchFamily="49" charset="-122"/>
            </a:endParaRPr>
          </a:p>
          <a:p>
            <a:pPr lvl="0" indent="0"/>
            <a:r>
              <a:rPr lang="zh-CN" altLang="en-US" sz="2800" dirty="0">
                <a:latin typeface="Arial" panose="020B0604020202020204" pitchFamily="34" charset="0"/>
                <a:ea typeface="黑体" panose="02010609060101010101" pitchFamily="49" charset="-122"/>
              </a:rPr>
              <a:t>　用红字更正法编制一张更正错误的记账凭证如下：</a:t>
            </a:r>
            <a:endParaRPr lang="zh-CN" altLang="en-US" sz="2800" dirty="0">
              <a:latin typeface="Arial" panose="020B0604020202020204" pitchFamily="34" charset="0"/>
              <a:ea typeface="黑体" panose="02010609060101010101" pitchFamily="49" charset="-122"/>
            </a:endParaRPr>
          </a:p>
          <a:p>
            <a:pPr lvl="0" indent="0"/>
            <a:r>
              <a:rPr lang="zh-CN" altLang="en-US" sz="2800" dirty="0">
                <a:latin typeface="Arial" panose="020B0604020202020204" pitchFamily="34" charset="0"/>
                <a:ea typeface="黑体" panose="02010609060101010101" pitchFamily="49" charset="-122"/>
              </a:rPr>
              <a:t>　　</a:t>
            </a:r>
            <a:r>
              <a:rPr lang="zh-CN" altLang="en-US" sz="2800" dirty="0">
                <a:solidFill>
                  <a:srgbClr val="FF0000"/>
                </a:solidFill>
                <a:latin typeface="Arial" panose="020B0604020202020204" pitchFamily="34" charset="0"/>
                <a:ea typeface="黑体" panose="02010609060101010101" pitchFamily="49" charset="-122"/>
              </a:rPr>
              <a:t>借：管理费用 90</a:t>
            </a:r>
            <a:endParaRPr lang="zh-CN" altLang="en-US" sz="2800" dirty="0">
              <a:solidFill>
                <a:srgbClr val="FF0000"/>
              </a:solidFill>
              <a:latin typeface="Arial" panose="020B0604020202020204" pitchFamily="34" charset="0"/>
              <a:ea typeface="黑体" panose="02010609060101010101" pitchFamily="49" charset="-122"/>
            </a:endParaRPr>
          </a:p>
          <a:p>
            <a:pPr lvl="0" indent="0"/>
            <a:r>
              <a:rPr lang="zh-CN" altLang="en-US" sz="2800" dirty="0">
                <a:solidFill>
                  <a:srgbClr val="FF0000"/>
                </a:solidFill>
                <a:latin typeface="Arial" panose="020B0604020202020204" pitchFamily="34" charset="0"/>
                <a:ea typeface="黑体" panose="02010609060101010101" pitchFamily="49" charset="-122"/>
              </a:rPr>
              <a:t>　　　　贷：库存现金 90</a:t>
            </a:r>
            <a:endParaRPr lang="zh-CN" altLang="en-US" sz="2800" dirty="0">
              <a:solidFill>
                <a:srgbClr val="FF0000"/>
              </a:solidFill>
              <a:latin typeface="Arial" panose="020B0604020202020204" pitchFamily="34" charset="0"/>
              <a:ea typeface="黑体" panose="02010609060101010101" pitchFamily="49" charset="-122"/>
            </a:endParaRPr>
          </a:p>
          <a:p>
            <a:pPr lvl="0" indent="0"/>
            <a:r>
              <a:rPr lang="zh-CN" altLang="en-US" sz="2800" dirty="0">
                <a:latin typeface="Arial" panose="020B0604020202020204" pitchFamily="34" charset="0"/>
                <a:ea typeface="黑体" panose="02010609060101010101" pitchFamily="49" charset="-122"/>
              </a:rPr>
              <a:t>　编制会计分录后，根据上述记账凭证登记账簿</a:t>
            </a:r>
            <a:endParaRPr lang="zh-CN" altLang="en-US" sz="2800" dirty="0">
              <a:latin typeface="Arial" panose="020B0604020202020204" pitchFamily="34" charset="0"/>
              <a:ea typeface="黑体" panose="02010609060101010101" pitchFamily="49" charset="-122"/>
            </a:endParaRPr>
          </a:p>
        </p:txBody>
      </p:sp>
      <p:sp>
        <p:nvSpPr>
          <p:cNvPr id="172043" name="Rectangle 18"/>
          <p:cNvSpPr>
            <a:spLocks noGrp="1"/>
          </p:cNvSpPr>
          <p:nvPr>
            <p:custDataLst>
              <p:tags r:id="rId1"/>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第五章 模拟企业会计账簿的登记</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3" name="Text Box 2"/>
          <p:cNvSpPr txBox="1"/>
          <p:nvPr/>
        </p:nvSpPr>
        <p:spPr>
          <a:xfrm>
            <a:off x="0" y="476250"/>
            <a:ext cx="8713788" cy="1327150"/>
          </a:xfrm>
          <a:prstGeom prst="rect">
            <a:avLst/>
          </a:prstGeom>
          <a:noFill/>
          <a:ln w="9525">
            <a:noFill/>
          </a:ln>
        </p:spPr>
        <p:txBody>
          <a:bodyPr anchor="t">
            <a:spAutoFit/>
          </a:bodyPr>
          <a:lstStyle/>
          <a:p>
            <a:pPr lvl="0" indent="0"/>
            <a:r>
              <a:rPr lang="zh-CN" altLang="en-US" sz="2800" dirty="0">
                <a:solidFill>
                  <a:srgbClr val="0033CC"/>
                </a:solidFill>
                <a:latin typeface="楷体_GB2312" panose="02010609030101010101" pitchFamily="49" charset="-122"/>
                <a:ea typeface="楷体_GB2312" panose="02010609030101010101" pitchFamily="49" charset="-122"/>
              </a:rPr>
              <a:t> </a:t>
            </a:r>
            <a:endParaRPr lang="zh-CN" altLang="en-US" sz="2800" dirty="0">
              <a:solidFill>
                <a:srgbClr val="0033CC"/>
              </a:solidFill>
              <a:latin typeface="楷体_GB2312" panose="02010609030101010101" pitchFamily="49" charset="-122"/>
              <a:ea typeface="楷体_GB2312" panose="02010609030101010101" pitchFamily="49" charset="-122"/>
            </a:endParaRPr>
          </a:p>
          <a:p>
            <a:pPr lvl="0" indent="0"/>
            <a:r>
              <a:rPr lang="zh-CN" altLang="en-US" sz="2800" dirty="0">
                <a:solidFill>
                  <a:srgbClr val="0033CC"/>
                </a:solidFill>
                <a:latin typeface="楷体_GB2312" panose="02010609030101010101" pitchFamily="49" charset="-122"/>
                <a:ea typeface="楷体_GB2312" panose="02010609030101010101" pitchFamily="49" charset="-122"/>
              </a:rPr>
              <a:t>（</a:t>
            </a:r>
            <a:r>
              <a:rPr lang="en-US" altLang="zh-CN" sz="2800" dirty="0">
                <a:solidFill>
                  <a:srgbClr val="0033CC"/>
                </a:solidFill>
                <a:latin typeface="楷体_GB2312" panose="02010609030101010101" pitchFamily="49" charset="-122"/>
                <a:ea typeface="楷体_GB2312" panose="02010609030101010101" pitchFamily="49" charset="-122"/>
              </a:rPr>
              <a:t>2</a:t>
            </a:r>
            <a:r>
              <a:rPr lang="zh-CN" altLang="en-US" sz="2800" dirty="0">
                <a:solidFill>
                  <a:srgbClr val="0033CC"/>
                </a:solidFill>
                <a:latin typeface="楷体_GB2312" panose="02010609030101010101" pitchFamily="49" charset="-122"/>
                <a:ea typeface="楷体_GB2312" panose="02010609030101010101" pitchFamily="49" charset="-122"/>
              </a:rPr>
              <a:t>）</a:t>
            </a:r>
            <a:r>
              <a:rPr lang="zh-CN" altLang="en-US" sz="2800" dirty="0">
                <a:latin typeface="楷体_GB2312" panose="02010609030101010101" pitchFamily="49" charset="-122"/>
                <a:ea typeface="楷体_GB2312" panose="02010609030101010101" pitchFamily="49" charset="-122"/>
              </a:rPr>
              <a:t>适用于更正记账凭证上金额写多而引发的错账。</a:t>
            </a:r>
            <a:endParaRPr lang="zh-CN" altLang="en-US" sz="2800" dirty="0">
              <a:latin typeface="楷体_GB2312" panose="02010609030101010101" pitchFamily="49" charset="-122"/>
              <a:ea typeface="楷体_GB2312" panose="02010609030101010101" pitchFamily="49" charset="-122"/>
            </a:endParaRPr>
          </a:p>
          <a:p>
            <a:pPr lvl="0" indent="0"/>
            <a:r>
              <a:rPr lang="zh-CN" altLang="en-US" sz="2500" dirty="0">
                <a:latin typeface="楷体_GB2312" panose="02010609030101010101" pitchFamily="49" charset="-122"/>
                <a:ea typeface="楷体_GB2312" panose="02010609030101010101" pitchFamily="49" charset="-122"/>
              </a:rPr>
              <a:t>举例：</a:t>
            </a:r>
            <a:r>
              <a:rPr lang="en-US" altLang="zh-CN" sz="2500" dirty="0">
                <a:latin typeface="楷体_GB2312" panose="02010609030101010101" pitchFamily="49" charset="-122"/>
                <a:ea typeface="楷体_GB2312" panose="02010609030101010101" pitchFamily="49" charset="-122"/>
              </a:rPr>
              <a:t>12</a:t>
            </a:r>
            <a:r>
              <a:rPr lang="zh-CN" altLang="en-US" sz="2500" dirty="0">
                <a:latin typeface="楷体_GB2312" panose="02010609030101010101" pitchFamily="49" charset="-122"/>
                <a:ea typeface="楷体_GB2312" panose="02010609030101010101" pitchFamily="49" charset="-122"/>
              </a:rPr>
              <a:t>月</a:t>
            </a:r>
            <a:r>
              <a:rPr lang="en-US" altLang="zh-CN" sz="2500" dirty="0">
                <a:latin typeface="楷体_GB2312" panose="02010609030101010101" pitchFamily="49" charset="-122"/>
                <a:ea typeface="楷体_GB2312" panose="02010609030101010101" pitchFamily="49" charset="-122"/>
              </a:rPr>
              <a:t>5</a:t>
            </a:r>
            <a:r>
              <a:rPr lang="zh-CN" altLang="en-US" sz="2500" dirty="0">
                <a:latin typeface="楷体_GB2312" panose="02010609030101010101" pitchFamily="49" charset="-122"/>
                <a:ea typeface="楷体_GB2312" panose="02010609030101010101" pitchFamily="49" charset="-122"/>
              </a:rPr>
              <a:t>日，开支票支付广告费</a:t>
            </a:r>
            <a:r>
              <a:rPr lang="en-US" altLang="zh-CN" sz="2500" dirty="0">
                <a:latin typeface="楷体_GB2312" panose="02010609030101010101" pitchFamily="49" charset="-122"/>
                <a:ea typeface="楷体_GB2312" panose="02010609030101010101" pitchFamily="49" charset="-122"/>
              </a:rPr>
              <a:t>1280</a:t>
            </a:r>
            <a:r>
              <a:rPr lang="zh-CN" altLang="en-US" sz="2500" dirty="0">
                <a:latin typeface="楷体_GB2312" panose="02010609030101010101" pitchFamily="49" charset="-122"/>
                <a:ea typeface="楷体_GB2312" panose="02010609030101010101" pitchFamily="49" charset="-122"/>
              </a:rPr>
              <a:t>元。错误分录为：</a:t>
            </a:r>
            <a:endParaRPr lang="zh-CN" altLang="en-US" sz="2500" dirty="0">
              <a:latin typeface="楷体_GB2312" panose="02010609030101010101" pitchFamily="49" charset="-122"/>
              <a:ea typeface="楷体_GB2312" panose="02010609030101010101" pitchFamily="49" charset="-122"/>
            </a:endParaRPr>
          </a:p>
        </p:txBody>
      </p:sp>
      <p:pic>
        <p:nvPicPr>
          <p:cNvPr id="493571" name="Picture 3" descr="fuk"/>
          <p:cNvPicPr>
            <a:picLocks noChangeAspect="1"/>
          </p:cNvPicPr>
          <p:nvPr/>
        </p:nvPicPr>
        <p:blipFill>
          <a:blip r:embed="rId1">
            <a:lum bright="-12000" contrast="12000"/>
          </a:blip>
          <a:stretch>
            <a:fillRect/>
          </a:stretch>
        </p:blipFill>
        <p:spPr>
          <a:xfrm>
            <a:off x="-228600" y="1752600"/>
            <a:ext cx="9220200" cy="4953000"/>
          </a:xfrm>
          <a:prstGeom prst="rect">
            <a:avLst/>
          </a:prstGeom>
          <a:noFill/>
          <a:ln w="9525">
            <a:noFill/>
          </a:ln>
        </p:spPr>
      </p:pic>
      <p:sp>
        <p:nvSpPr>
          <p:cNvPr id="493572" name="Text Box 4"/>
          <p:cNvSpPr txBox="1"/>
          <p:nvPr/>
        </p:nvSpPr>
        <p:spPr>
          <a:xfrm>
            <a:off x="1524000" y="2590800"/>
            <a:ext cx="1392238" cy="396875"/>
          </a:xfrm>
          <a:prstGeom prst="rect">
            <a:avLst/>
          </a:prstGeom>
          <a:noFill/>
          <a:ln w="9525">
            <a:noFill/>
          </a:ln>
        </p:spPr>
        <p:txBody>
          <a:bodyPr anchor="t">
            <a:spAutoFit/>
          </a:bodyPr>
          <a:lstStyle/>
          <a:p>
            <a:pPr lvl="0" indent="0"/>
            <a:r>
              <a:rPr lang="zh-CN" altLang="en-US" sz="2000" dirty="0">
                <a:solidFill>
                  <a:srgbClr val="000000"/>
                </a:solidFill>
                <a:latin typeface="Times New Roman" panose="02020603050405020304" pitchFamily="18" charset="0"/>
                <a:ea typeface="黑体" panose="02010609060101010101" pitchFamily="49" charset="-122"/>
              </a:rPr>
              <a:t>银行存款</a:t>
            </a:r>
            <a:endParaRPr lang="zh-CN" altLang="en-US" sz="2000" dirty="0">
              <a:solidFill>
                <a:srgbClr val="000000"/>
              </a:solidFill>
              <a:latin typeface="Times New Roman" panose="02020603050405020304" pitchFamily="18" charset="0"/>
              <a:ea typeface="黑体" panose="02010609060101010101" pitchFamily="49" charset="-122"/>
            </a:endParaRPr>
          </a:p>
        </p:txBody>
      </p:sp>
      <p:grpSp>
        <p:nvGrpSpPr>
          <p:cNvPr id="2" name="Group 5"/>
          <p:cNvGrpSpPr/>
          <p:nvPr/>
        </p:nvGrpSpPr>
        <p:grpSpPr>
          <a:xfrm>
            <a:off x="3132138" y="2781300"/>
            <a:ext cx="2451100" cy="274638"/>
            <a:chOff x="2256" y="1392"/>
            <a:chExt cx="1344" cy="173"/>
          </a:xfrm>
        </p:grpSpPr>
        <p:sp>
          <p:nvSpPr>
            <p:cNvPr id="212997" name="Text Box 6"/>
            <p:cNvSpPr txBox="1"/>
            <p:nvPr/>
          </p:nvSpPr>
          <p:spPr>
            <a:xfrm>
              <a:off x="2256" y="1392"/>
              <a:ext cx="576" cy="173"/>
            </a:xfrm>
            <a:prstGeom prst="rect">
              <a:avLst/>
            </a:prstGeom>
            <a:noFill/>
            <a:ln w="9525">
              <a:noFill/>
            </a:ln>
          </p:spPr>
          <p:txBody>
            <a:bodyPr anchor="t">
              <a:spAutoFit/>
            </a:bodyPr>
            <a:lstStyle/>
            <a:p>
              <a:pPr lvl="0" indent="0"/>
              <a:r>
                <a:rPr lang="en-US" altLang="zh-CN" sz="1200" dirty="0">
                  <a:solidFill>
                    <a:srgbClr val="000000"/>
                  </a:solidFill>
                  <a:latin typeface="Times New Roman" panose="02020603050405020304" pitchFamily="18" charset="0"/>
                  <a:ea typeface="宋体" panose="02010600030101010101" pitchFamily="2" charset="-122"/>
                </a:rPr>
                <a:t>2011</a:t>
              </a:r>
              <a:endParaRPr lang="en-US" altLang="zh-CN" sz="1200" dirty="0">
                <a:solidFill>
                  <a:srgbClr val="000000"/>
                </a:solidFill>
                <a:latin typeface="Times New Roman" panose="02020603050405020304" pitchFamily="18" charset="0"/>
                <a:ea typeface="宋体" panose="02010600030101010101" pitchFamily="2" charset="-122"/>
              </a:endParaRPr>
            </a:p>
          </p:txBody>
        </p:sp>
        <p:sp>
          <p:nvSpPr>
            <p:cNvPr id="212998" name="Text Box 7"/>
            <p:cNvSpPr txBox="1"/>
            <p:nvPr/>
          </p:nvSpPr>
          <p:spPr>
            <a:xfrm>
              <a:off x="3408" y="1392"/>
              <a:ext cx="192" cy="173"/>
            </a:xfrm>
            <a:prstGeom prst="rect">
              <a:avLst/>
            </a:prstGeom>
            <a:noFill/>
            <a:ln w="9525">
              <a:noFill/>
            </a:ln>
          </p:spPr>
          <p:txBody>
            <a:bodyPr anchor="t">
              <a:spAutoFit/>
            </a:bodyPr>
            <a:lstStyle/>
            <a:p>
              <a:pPr lvl="0" indent="0"/>
              <a:r>
                <a:rPr lang="en-US" altLang="zh-CN" sz="1200" dirty="0">
                  <a:solidFill>
                    <a:srgbClr val="000000"/>
                  </a:solidFill>
                  <a:latin typeface="Times New Roman" panose="02020603050405020304" pitchFamily="18" charset="0"/>
                  <a:ea typeface="黑体" panose="02010609060101010101" pitchFamily="49" charset="-122"/>
                </a:rPr>
                <a:t>5</a:t>
              </a:r>
              <a:endParaRPr lang="en-US" altLang="zh-CN" sz="1200" dirty="0">
                <a:solidFill>
                  <a:srgbClr val="000000"/>
                </a:solidFill>
                <a:latin typeface="Times New Roman" panose="02020603050405020304" pitchFamily="18" charset="0"/>
                <a:ea typeface="黑体" panose="02010609060101010101" pitchFamily="49" charset="-122"/>
              </a:endParaRPr>
            </a:p>
          </p:txBody>
        </p:sp>
        <p:sp>
          <p:nvSpPr>
            <p:cNvPr id="212999" name="Text Box 8"/>
            <p:cNvSpPr txBox="1"/>
            <p:nvPr/>
          </p:nvSpPr>
          <p:spPr>
            <a:xfrm>
              <a:off x="3024" y="1392"/>
              <a:ext cx="192" cy="173"/>
            </a:xfrm>
            <a:prstGeom prst="rect">
              <a:avLst/>
            </a:prstGeom>
            <a:noFill/>
            <a:ln w="9525">
              <a:noFill/>
            </a:ln>
          </p:spPr>
          <p:txBody>
            <a:bodyPr anchor="t">
              <a:spAutoFit/>
            </a:bodyPr>
            <a:lstStyle/>
            <a:p>
              <a:pPr lvl="0" indent="0"/>
              <a:r>
                <a:rPr lang="en-US" altLang="zh-CN" sz="1200" dirty="0">
                  <a:solidFill>
                    <a:srgbClr val="000000"/>
                  </a:solidFill>
                  <a:latin typeface="Times New Roman" panose="02020603050405020304" pitchFamily="18" charset="0"/>
                  <a:ea typeface="宋体" panose="02010600030101010101" pitchFamily="2" charset="-122"/>
                </a:rPr>
                <a:t>12</a:t>
              </a:r>
              <a:endParaRPr lang="en-US" altLang="zh-CN" sz="1200" dirty="0">
                <a:solidFill>
                  <a:srgbClr val="000000"/>
                </a:solidFill>
                <a:latin typeface="Times New Roman" panose="02020603050405020304" pitchFamily="18" charset="0"/>
                <a:ea typeface="宋体" panose="02010600030101010101" pitchFamily="2" charset="-122"/>
              </a:endParaRPr>
            </a:p>
          </p:txBody>
        </p:sp>
      </p:grpSp>
      <p:grpSp>
        <p:nvGrpSpPr>
          <p:cNvPr id="3" name="Group 9"/>
          <p:cNvGrpSpPr/>
          <p:nvPr/>
        </p:nvGrpSpPr>
        <p:grpSpPr>
          <a:xfrm>
            <a:off x="6443663" y="2276475"/>
            <a:ext cx="2071687" cy="457200"/>
            <a:chOff x="4032" y="1344"/>
            <a:chExt cx="1162" cy="346"/>
          </a:xfrm>
        </p:grpSpPr>
        <p:sp>
          <p:nvSpPr>
            <p:cNvPr id="213001" name="Text Box 10"/>
            <p:cNvSpPr txBox="1"/>
            <p:nvPr/>
          </p:nvSpPr>
          <p:spPr>
            <a:xfrm>
              <a:off x="4032" y="1344"/>
              <a:ext cx="576" cy="346"/>
            </a:xfrm>
            <a:prstGeom prst="rect">
              <a:avLst/>
            </a:prstGeom>
            <a:noFill/>
            <a:ln w="9525">
              <a:noFill/>
            </a:ln>
          </p:spPr>
          <p:txBody>
            <a:bodyPr anchor="t">
              <a:spAutoFit/>
            </a:bodyPr>
            <a:lstStyle/>
            <a:p>
              <a:pPr lvl="0" indent="0"/>
              <a:r>
                <a:rPr lang="zh-CN" altLang="en-US" sz="2400" dirty="0">
                  <a:solidFill>
                    <a:srgbClr val="000000"/>
                  </a:solidFill>
                  <a:latin typeface="Times New Roman" panose="02020603050405020304" pitchFamily="18" charset="0"/>
                  <a:ea typeface="宋体" panose="02010600030101010101" pitchFamily="2" charset="-122"/>
                </a:rPr>
                <a:t>    </a:t>
              </a:r>
              <a:r>
                <a:rPr lang="zh-CN" altLang="en-US" sz="1200" dirty="0">
                  <a:solidFill>
                    <a:srgbClr val="000000"/>
                  </a:solidFill>
                  <a:latin typeface="Times New Roman" panose="02020603050405020304" pitchFamily="18" charset="0"/>
                  <a:ea typeface="宋体" panose="02010600030101010101" pitchFamily="2" charset="-122"/>
                </a:rPr>
                <a:t>付</a:t>
              </a:r>
              <a:endParaRPr lang="zh-CN" altLang="en-US" sz="1200" dirty="0">
                <a:solidFill>
                  <a:srgbClr val="000000"/>
                </a:solidFill>
                <a:latin typeface="Times New Roman" panose="02020603050405020304" pitchFamily="18" charset="0"/>
                <a:ea typeface="宋体" panose="02010600030101010101" pitchFamily="2" charset="-122"/>
              </a:endParaRPr>
            </a:p>
          </p:txBody>
        </p:sp>
        <p:sp>
          <p:nvSpPr>
            <p:cNvPr id="213002" name="Rectangle 11"/>
            <p:cNvSpPr/>
            <p:nvPr/>
          </p:nvSpPr>
          <p:spPr>
            <a:xfrm>
              <a:off x="4992" y="1344"/>
              <a:ext cx="202" cy="346"/>
            </a:xfrm>
            <a:prstGeom prst="rect">
              <a:avLst/>
            </a:prstGeom>
            <a:noFill/>
            <a:ln w="9525">
              <a:noFill/>
            </a:ln>
          </p:spPr>
          <p:txBody>
            <a:bodyPr anchor="t">
              <a:spAutoFit/>
            </a:bodyPr>
            <a:lstStyle/>
            <a:p>
              <a:pPr lvl="0" indent="0"/>
              <a:endParaRPr lang="en-US" altLang="zh-CN" sz="1200" dirty="0">
                <a:solidFill>
                  <a:srgbClr val="000000"/>
                </a:solidFill>
                <a:latin typeface="Times New Roman" panose="02020603050405020304" pitchFamily="18" charset="0"/>
                <a:ea typeface="黑体" panose="02010609060101010101" pitchFamily="49" charset="-122"/>
              </a:endParaRPr>
            </a:p>
            <a:p>
              <a:pPr lvl="0" indent="0"/>
              <a:r>
                <a:rPr lang="en-US" altLang="zh-CN" sz="1200" dirty="0">
                  <a:solidFill>
                    <a:srgbClr val="000000"/>
                  </a:solidFill>
                  <a:latin typeface="Times New Roman" panose="02020603050405020304" pitchFamily="18" charset="0"/>
                  <a:ea typeface="黑体" panose="02010609060101010101" pitchFamily="49" charset="-122"/>
                </a:rPr>
                <a:t>2</a:t>
              </a:r>
              <a:endParaRPr lang="en-US" altLang="zh-CN" sz="1200" dirty="0">
                <a:solidFill>
                  <a:srgbClr val="000000"/>
                </a:solidFill>
                <a:latin typeface="Times New Roman" panose="02020603050405020304" pitchFamily="18" charset="0"/>
                <a:ea typeface="黑体" panose="02010609060101010101" pitchFamily="49" charset="-122"/>
              </a:endParaRPr>
            </a:p>
          </p:txBody>
        </p:sp>
      </p:grpSp>
      <p:sp>
        <p:nvSpPr>
          <p:cNvPr id="493580" name="Rectangle 12"/>
          <p:cNvSpPr/>
          <p:nvPr/>
        </p:nvSpPr>
        <p:spPr>
          <a:xfrm>
            <a:off x="7664450" y="2647950"/>
            <a:ext cx="414338" cy="366713"/>
          </a:xfrm>
          <a:prstGeom prst="rect">
            <a:avLst/>
          </a:prstGeom>
          <a:noFill/>
          <a:ln w="9525">
            <a:noFill/>
          </a:ln>
        </p:spPr>
        <p:txBody>
          <a:bodyPr wrap="none" anchor="t">
            <a:spAutoFit/>
          </a:bodyPr>
          <a:lstStyle/>
          <a:p>
            <a:pPr lvl="0" indent="0"/>
            <a:r>
              <a:rPr lang="zh-CN" altLang="en-US" dirty="0">
                <a:solidFill>
                  <a:srgbClr val="000000"/>
                </a:solidFill>
                <a:latin typeface="Times New Roman" panose="02020603050405020304" pitchFamily="18" charset="0"/>
                <a:ea typeface="宋体" panose="02010600030101010101" pitchFamily="2" charset="-122"/>
              </a:rPr>
              <a:t>贰</a:t>
            </a:r>
            <a:endParaRPr lang="zh-CN" altLang="en-US" dirty="0">
              <a:solidFill>
                <a:srgbClr val="000000"/>
              </a:solidFill>
              <a:latin typeface="Times New Roman" panose="02020603050405020304" pitchFamily="18" charset="0"/>
              <a:ea typeface="宋体" panose="02010600030101010101" pitchFamily="2" charset="-122"/>
            </a:endParaRPr>
          </a:p>
        </p:txBody>
      </p:sp>
      <p:sp>
        <p:nvSpPr>
          <p:cNvPr id="493581" name="Text Box 13"/>
          <p:cNvSpPr txBox="1"/>
          <p:nvPr/>
        </p:nvSpPr>
        <p:spPr>
          <a:xfrm>
            <a:off x="762000" y="3657600"/>
            <a:ext cx="2873375" cy="1054100"/>
          </a:xfrm>
          <a:prstGeom prst="rect">
            <a:avLst/>
          </a:prstGeom>
          <a:noFill/>
          <a:ln w="9525">
            <a:noFill/>
          </a:ln>
        </p:spPr>
        <p:txBody>
          <a:bodyPr anchor="t">
            <a:spAutoFit/>
          </a:bodyPr>
          <a:lstStyle/>
          <a:p>
            <a:pPr lvl="0" indent="0"/>
            <a:r>
              <a:rPr lang="zh-CN" altLang="en-US" dirty="0">
                <a:latin typeface="Arial" panose="020B0604020202020204" pitchFamily="34" charset="0"/>
                <a:ea typeface="黑体" panose="02010609060101010101" pitchFamily="49" charset="-122"/>
              </a:rPr>
              <a:t>支付广告费（已用</a:t>
            </a:r>
            <a:r>
              <a:rPr lang="en-US" altLang="zh-CN" dirty="0">
                <a:latin typeface="Arial" panose="020B0604020202020204" pitchFamily="34" charset="0"/>
                <a:ea typeface="黑体" panose="02010609060101010101" pitchFamily="49" charset="-122"/>
              </a:rPr>
              <a:t>12</a:t>
            </a:r>
            <a:r>
              <a:rPr lang="zh-CN" altLang="en-US" dirty="0">
                <a:latin typeface="Arial" panose="020B0604020202020204" pitchFamily="34" charset="0"/>
                <a:ea typeface="黑体" panose="02010609060101010101" pitchFamily="49" charset="-122"/>
              </a:rPr>
              <a:t>月</a:t>
            </a:r>
            <a:r>
              <a:rPr lang="en-US" altLang="zh-CN" dirty="0">
                <a:latin typeface="Arial" panose="020B0604020202020204" pitchFamily="34" charset="0"/>
                <a:ea typeface="黑体" panose="02010609060101010101" pitchFamily="49" charset="-122"/>
              </a:rPr>
              <a:t>31</a:t>
            </a:r>
            <a:r>
              <a:rPr lang="zh-CN" altLang="en-US" dirty="0">
                <a:latin typeface="Arial" panose="020B0604020202020204" pitchFamily="34" charset="0"/>
                <a:ea typeface="黑体" panose="02010609060101010101" pitchFamily="49" charset="-122"/>
              </a:rPr>
              <a:t>日付字第</a:t>
            </a:r>
            <a:r>
              <a:rPr lang="en-US" altLang="zh-CN" dirty="0">
                <a:latin typeface="Arial" panose="020B0604020202020204" pitchFamily="34" charset="0"/>
                <a:ea typeface="黑体" panose="02010609060101010101" pitchFamily="49" charset="-122"/>
              </a:rPr>
              <a:t>28</a:t>
            </a:r>
            <a:r>
              <a:rPr lang="zh-CN" altLang="en-US" dirty="0">
                <a:latin typeface="Arial" panose="020B0604020202020204" pitchFamily="34" charset="0"/>
                <a:ea typeface="黑体" panose="02010609060101010101" pitchFamily="49" charset="-122"/>
              </a:rPr>
              <a:t>号凭证冲正）</a:t>
            </a:r>
            <a:endParaRPr lang="zh-CN" altLang="en-US" dirty="0">
              <a:latin typeface="Arial" panose="020B0604020202020204" pitchFamily="34" charset="0"/>
              <a:ea typeface="黑体" panose="02010609060101010101" pitchFamily="49" charset="-122"/>
            </a:endParaRPr>
          </a:p>
          <a:p>
            <a:pPr lvl="0" indent="0"/>
            <a:endParaRPr lang="zh-CN" altLang="en-US" dirty="0">
              <a:latin typeface="Arial" panose="020B0604020202020204" pitchFamily="34" charset="0"/>
              <a:ea typeface="Arial" panose="020B0604020202020204" pitchFamily="34" charset="0"/>
            </a:endParaRPr>
          </a:p>
        </p:txBody>
      </p:sp>
      <p:sp>
        <p:nvSpPr>
          <p:cNvPr id="493582" name="Text Box 14"/>
          <p:cNvSpPr txBox="1"/>
          <p:nvPr/>
        </p:nvSpPr>
        <p:spPr>
          <a:xfrm>
            <a:off x="3733800" y="3657600"/>
            <a:ext cx="1524000" cy="396875"/>
          </a:xfrm>
          <a:prstGeom prst="rect">
            <a:avLst/>
          </a:prstGeom>
          <a:noFill/>
          <a:ln w="9525">
            <a:noFill/>
          </a:ln>
        </p:spPr>
        <p:txBody>
          <a:bodyPr anchor="t">
            <a:spAutoFit/>
          </a:bodyPr>
          <a:lstStyle/>
          <a:p>
            <a:pPr lvl="0" indent="0"/>
            <a:r>
              <a:rPr lang="zh-CN" altLang="en-US" sz="2000" dirty="0">
                <a:solidFill>
                  <a:srgbClr val="000000"/>
                </a:solidFill>
                <a:latin typeface="Times New Roman" panose="02020603050405020304" pitchFamily="18" charset="0"/>
                <a:ea typeface="黑体" panose="02010609060101010101" pitchFamily="49" charset="-122"/>
              </a:rPr>
              <a:t>销售费用</a:t>
            </a:r>
            <a:endParaRPr lang="zh-CN" altLang="en-US" sz="2000" dirty="0">
              <a:solidFill>
                <a:srgbClr val="000000"/>
              </a:solidFill>
              <a:latin typeface="Times New Roman" panose="02020603050405020304" pitchFamily="18" charset="0"/>
              <a:ea typeface="黑体" panose="02010609060101010101" pitchFamily="49" charset="-122"/>
            </a:endParaRPr>
          </a:p>
        </p:txBody>
      </p:sp>
      <p:sp>
        <p:nvSpPr>
          <p:cNvPr id="493583" name="Text Box 15"/>
          <p:cNvSpPr txBox="1"/>
          <p:nvPr/>
        </p:nvSpPr>
        <p:spPr>
          <a:xfrm>
            <a:off x="5410200" y="3657600"/>
            <a:ext cx="1177925" cy="396875"/>
          </a:xfrm>
          <a:prstGeom prst="rect">
            <a:avLst/>
          </a:prstGeom>
          <a:noFill/>
          <a:ln w="9525">
            <a:noFill/>
          </a:ln>
        </p:spPr>
        <p:txBody>
          <a:bodyPr anchor="t">
            <a:spAutoFit/>
          </a:bodyPr>
          <a:lstStyle/>
          <a:p>
            <a:pPr lvl="0" indent="0"/>
            <a:r>
              <a:rPr lang="zh-CN" altLang="en-US" sz="2000" dirty="0">
                <a:solidFill>
                  <a:srgbClr val="000000"/>
                </a:solidFill>
                <a:latin typeface="Times New Roman" panose="02020603050405020304" pitchFamily="18" charset="0"/>
                <a:ea typeface="黑体" panose="02010609060101010101" pitchFamily="49" charset="-122"/>
              </a:rPr>
              <a:t>广告费</a:t>
            </a:r>
            <a:endParaRPr lang="zh-CN" altLang="en-US" sz="2000" dirty="0">
              <a:solidFill>
                <a:srgbClr val="000000"/>
              </a:solidFill>
              <a:latin typeface="Times New Roman" panose="02020603050405020304" pitchFamily="18" charset="0"/>
              <a:ea typeface="黑体" panose="02010609060101010101" pitchFamily="49" charset="-122"/>
            </a:endParaRPr>
          </a:p>
        </p:txBody>
      </p:sp>
      <p:grpSp>
        <p:nvGrpSpPr>
          <p:cNvPr id="4" name="Group 16"/>
          <p:cNvGrpSpPr/>
          <p:nvPr/>
        </p:nvGrpSpPr>
        <p:grpSpPr>
          <a:xfrm>
            <a:off x="6857581" y="3733799"/>
            <a:ext cx="1743075" cy="2513797"/>
            <a:chOff x="4628" y="2251"/>
            <a:chExt cx="816" cy="1673"/>
          </a:xfrm>
        </p:grpSpPr>
        <p:sp>
          <p:nvSpPr>
            <p:cNvPr id="213008" name="Rectangle 17"/>
            <p:cNvSpPr/>
            <p:nvPr/>
          </p:nvSpPr>
          <p:spPr>
            <a:xfrm>
              <a:off x="4842" y="2251"/>
              <a:ext cx="596" cy="264"/>
            </a:xfrm>
            <a:prstGeom prst="rect">
              <a:avLst/>
            </a:prstGeom>
            <a:noFill/>
            <a:ln w="9525">
              <a:noFill/>
            </a:ln>
          </p:spPr>
          <p:txBody>
            <a:bodyPr anchor="t">
              <a:spAutoFit/>
            </a:bodyPr>
            <a:lstStyle/>
            <a:p>
              <a:pPr lvl="0" indent="0"/>
              <a:r>
                <a:rPr lang="en-US" altLang="zh-CN" sz="2000" dirty="0">
                  <a:solidFill>
                    <a:srgbClr val="000000"/>
                  </a:solidFill>
                  <a:latin typeface="Times New Roman" panose="02020603050405020304" pitchFamily="18" charset="0"/>
                  <a:ea typeface="宋体" panose="02010600030101010101" pitchFamily="2" charset="-122"/>
                </a:rPr>
                <a:t> 12800 00</a:t>
              </a:r>
              <a:endParaRPr lang="en-US" altLang="zh-CN" sz="2000" dirty="0">
                <a:solidFill>
                  <a:srgbClr val="000000"/>
                </a:solidFill>
                <a:latin typeface="Times New Roman" panose="02020603050405020304" pitchFamily="18" charset="0"/>
                <a:ea typeface="宋体" panose="02010600030101010101" pitchFamily="2" charset="-122"/>
              </a:endParaRPr>
            </a:p>
          </p:txBody>
        </p:sp>
        <p:sp>
          <p:nvSpPr>
            <p:cNvPr id="213009" name="Rectangle 18"/>
            <p:cNvSpPr/>
            <p:nvPr/>
          </p:nvSpPr>
          <p:spPr>
            <a:xfrm>
              <a:off x="4628" y="3660"/>
              <a:ext cx="816" cy="264"/>
            </a:xfrm>
            <a:prstGeom prst="rect">
              <a:avLst/>
            </a:prstGeom>
            <a:noFill/>
            <a:ln w="9525">
              <a:noFill/>
            </a:ln>
          </p:spPr>
          <p:txBody>
            <a:bodyPr anchor="t">
              <a:spAutoFit/>
            </a:bodyPr>
            <a:lstStyle/>
            <a:p>
              <a:pPr lvl="0" indent="0"/>
              <a:r>
                <a:rPr lang="zh-CN" altLang="en-US" sz="2000" dirty="0">
                  <a:solidFill>
                    <a:srgbClr val="000000"/>
                  </a:solidFill>
                  <a:latin typeface="Times New Roman" panose="02020603050405020304" pitchFamily="18" charset="0"/>
                  <a:ea typeface="宋体" panose="02010600030101010101" pitchFamily="2" charset="-122"/>
                </a:rPr>
                <a:t>     ￥</a:t>
              </a:r>
              <a:r>
                <a:rPr lang="en-US" altLang="zh-CN" sz="2000" dirty="0">
                  <a:solidFill>
                    <a:srgbClr val="000000"/>
                  </a:solidFill>
                  <a:latin typeface="Times New Roman" panose="02020603050405020304" pitchFamily="18" charset="0"/>
                  <a:ea typeface="宋体" panose="02010600030101010101" pitchFamily="2" charset="-122"/>
                </a:rPr>
                <a:t>1280000</a:t>
              </a:r>
              <a:endParaRPr lang="en-US" altLang="zh-CN" sz="2000" dirty="0">
                <a:solidFill>
                  <a:srgbClr val="000000"/>
                </a:solidFill>
                <a:latin typeface="Times New Roman" panose="02020603050405020304" pitchFamily="18" charset="0"/>
                <a:ea typeface="宋体" panose="02010600030101010101" pitchFamily="2" charset="-122"/>
              </a:endParaRPr>
            </a:p>
          </p:txBody>
        </p:sp>
      </p:grpSp>
      <p:sp>
        <p:nvSpPr>
          <p:cNvPr id="493587" name="Rectangle 19"/>
          <p:cNvSpPr/>
          <p:nvPr/>
        </p:nvSpPr>
        <p:spPr>
          <a:xfrm>
            <a:off x="7543800" y="6172128"/>
            <a:ext cx="695325" cy="396875"/>
          </a:xfrm>
          <a:prstGeom prst="rect">
            <a:avLst/>
          </a:prstGeom>
          <a:noFill/>
          <a:ln w="9525">
            <a:noFill/>
          </a:ln>
        </p:spPr>
        <p:txBody>
          <a:bodyPr wrap="none" anchor="t">
            <a:spAutoFit/>
          </a:bodyPr>
          <a:lstStyle/>
          <a:p>
            <a:pPr lvl="0" indent="0"/>
            <a:r>
              <a:rPr lang="zh-CN" altLang="en-US" sz="2000" dirty="0">
                <a:solidFill>
                  <a:srgbClr val="000000"/>
                </a:solidFill>
                <a:latin typeface="Times New Roman" panose="02020603050405020304" pitchFamily="18" charset="0"/>
                <a:ea typeface="黑体" panose="02010609060101010101" pitchFamily="49" charset="-122"/>
              </a:rPr>
              <a:t>刘芳</a:t>
            </a:r>
            <a:endParaRPr lang="zh-CN" altLang="en-US" sz="2000" dirty="0">
              <a:solidFill>
                <a:srgbClr val="000000"/>
              </a:solidFill>
              <a:latin typeface="Times New Roman" panose="02020603050405020304" pitchFamily="18" charset="0"/>
              <a:ea typeface="黑体" panose="02010609060101010101" pitchFamily="49" charset="-122"/>
            </a:endParaRPr>
          </a:p>
        </p:txBody>
      </p:sp>
      <p:sp>
        <p:nvSpPr>
          <p:cNvPr id="493588" name="Line 20"/>
          <p:cNvSpPr/>
          <p:nvPr/>
        </p:nvSpPr>
        <p:spPr>
          <a:xfrm flipV="1">
            <a:off x="6934200" y="4038600"/>
            <a:ext cx="1439863" cy="1800225"/>
          </a:xfrm>
          <a:prstGeom prst="line">
            <a:avLst/>
          </a:prstGeom>
          <a:ln w="7938" cap="flat" cmpd="sng">
            <a:solidFill>
              <a:schemeClr val="tx1"/>
            </a:solidFill>
            <a:prstDash val="solid"/>
            <a:round/>
            <a:headEnd type="none" w="sm" len="sm"/>
            <a:tailEnd type="none" w="sm" len="sm"/>
          </a:ln>
        </p:spPr>
      </p:sp>
      <p:sp>
        <p:nvSpPr>
          <p:cNvPr id="172043" name="Rectangle 18"/>
          <p:cNvSpPr>
            <a:spLocks noGrp="1"/>
          </p:cNvSpPr>
          <p:nvPr>
            <p:custDataLst>
              <p:tags r:id="rId2"/>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第五章 模拟企业会计账簿的登记</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93571"/>
                                        </p:tgtEl>
                                        <p:attrNameLst>
                                          <p:attrName>style.visibility</p:attrName>
                                        </p:attrNameLst>
                                      </p:cBhvr>
                                      <p:to>
                                        <p:strVal val="visible"/>
                                      </p:to>
                                    </p:set>
                                    <p:animEffect transition="in" filter="slide(fromBottom)">
                                      <p:cBhvr>
                                        <p:cTn id="7" dur="500"/>
                                        <p:tgtEl>
                                          <p:spTgt spid="49357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93572"/>
                                        </p:tgtEl>
                                        <p:attrNameLst>
                                          <p:attrName>style.visibility</p:attrName>
                                        </p:attrNameLst>
                                      </p:cBhvr>
                                      <p:to>
                                        <p:strVal val="visible"/>
                                      </p:to>
                                    </p:set>
                                    <p:animEffect transition="in" filter="wipe(left)">
                                      <p:cBhvr>
                                        <p:cTn id="12" dur="500"/>
                                        <p:tgtEl>
                                          <p:spTgt spid="493572"/>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slide(fromTop)">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1+#ppt_w/2"/>
                                          </p:val>
                                        </p:tav>
                                        <p:tav tm="100000">
                                          <p:val>
                                            <p:strVal val="#ppt_x"/>
                                          </p:val>
                                        </p:tav>
                                      </p:tavLst>
                                    </p:anim>
                                    <p:anim calcmode="lin" valueType="num">
                                      <p:cBhvr additive="base">
                                        <p:cTn id="23"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493581"/>
                                        </p:tgtEl>
                                        <p:attrNameLst>
                                          <p:attrName>style.visibility</p:attrName>
                                        </p:attrNameLst>
                                      </p:cBhvr>
                                      <p:to>
                                        <p:strVal val="visible"/>
                                      </p:to>
                                    </p:set>
                                    <p:anim calcmode="lin" valueType="num">
                                      <p:cBhvr additive="base">
                                        <p:cTn id="28" dur="500" fill="hold"/>
                                        <p:tgtEl>
                                          <p:spTgt spid="493581"/>
                                        </p:tgtEl>
                                        <p:attrNameLst>
                                          <p:attrName>ppt_x</p:attrName>
                                        </p:attrNameLst>
                                      </p:cBhvr>
                                      <p:tavLst>
                                        <p:tav tm="0">
                                          <p:val>
                                            <p:strVal val="#ppt_x"/>
                                          </p:val>
                                        </p:tav>
                                        <p:tav tm="100000">
                                          <p:val>
                                            <p:strVal val="#ppt_x"/>
                                          </p:val>
                                        </p:tav>
                                      </p:tavLst>
                                    </p:anim>
                                    <p:anim calcmode="lin" valueType="num">
                                      <p:cBhvr additive="base">
                                        <p:cTn id="29" dur="500" fill="hold"/>
                                        <p:tgtEl>
                                          <p:spTgt spid="493581"/>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493582"/>
                                        </p:tgtEl>
                                        <p:attrNameLst>
                                          <p:attrName>style.visibility</p:attrName>
                                        </p:attrNameLst>
                                      </p:cBhvr>
                                      <p:to>
                                        <p:strVal val="visible"/>
                                      </p:to>
                                    </p:set>
                                    <p:anim calcmode="lin" valueType="num">
                                      <p:cBhvr additive="base">
                                        <p:cTn id="34" dur="500" fill="hold"/>
                                        <p:tgtEl>
                                          <p:spTgt spid="493582"/>
                                        </p:tgtEl>
                                        <p:attrNameLst>
                                          <p:attrName>ppt_x</p:attrName>
                                        </p:attrNameLst>
                                      </p:cBhvr>
                                      <p:tavLst>
                                        <p:tav tm="0">
                                          <p:val>
                                            <p:strVal val="#ppt_x"/>
                                          </p:val>
                                        </p:tav>
                                        <p:tav tm="100000">
                                          <p:val>
                                            <p:strVal val="#ppt_x"/>
                                          </p:val>
                                        </p:tav>
                                      </p:tavLst>
                                    </p:anim>
                                    <p:anim calcmode="lin" valueType="num">
                                      <p:cBhvr additive="base">
                                        <p:cTn id="35" dur="500" fill="hold"/>
                                        <p:tgtEl>
                                          <p:spTgt spid="493582"/>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493583"/>
                                        </p:tgtEl>
                                        <p:attrNameLst>
                                          <p:attrName>style.visibility</p:attrName>
                                        </p:attrNameLst>
                                      </p:cBhvr>
                                      <p:to>
                                        <p:strVal val="visible"/>
                                      </p:to>
                                    </p:set>
                                    <p:anim calcmode="lin" valueType="num">
                                      <p:cBhvr additive="base">
                                        <p:cTn id="40" dur="500" fill="hold"/>
                                        <p:tgtEl>
                                          <p:spTgt spid="493583"/>
                                        </p:tgtEl>
                                        <p:attrNameLst>
                                          <p:attrName>ppt_x</p:attrName>
                                        </p:attrNameLst>
                                      </p:cBhvr>
                                      <p:tavLst>
                                        <p:tav tm="0">
                                          <p:val>
                                            <p:strVal val="#ppt_x"/>
                                          </p:val>
                                        </p:tav>
                                        <p:tav tm="100000">
                                          <p:val>
                                            <p:strVal val="#ppt_x"/>
                                          </p:val>
                                        </p:tav>
                                      </p:tavLst>
                                    </p:anim>
                                    <p:anim calcmode="lin" valueType="num">
                                      <p:cBhvr additive="base">
                                        <p:cTn id="41" dur="500" fill="hold"/>
                                        <p:tgtEl>
                                          <p:spTgt spid="493583"/>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fill="hold"/>
                                        <p:tgtEl>
                                          <p:spTgt spid="4"/>
                                        </p:tgtEl>
                                        <p:attrNameLst>
                                          <p:attrName>ppt_x</p:attrName>
                                        </p:attrNameLst>
                                      </p:cBhvr>
                                      <p:tavLst>
                                        <p:tav tm="0">
                                          <p:val>
                                            <p:strVal val="#ppt_x"/>
                                          </p:val>
                                        </p:tav>
                                        <p:tav tm="100000">
                                          <p:val>
                                            <p:strVal val="#ppt_x"/>
                                          </p:val>
                                        </p:tav>
                                      </p:tavLst>
                                    </p:anim>
                                    <p:anim calcmode="lin" valueType="num">
                                      <p:cBhvr additive="base">
                                        <p:cTn id="4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nodeType="clickEffect">
                                  <p:stCondLst>
                                    <p:cond delay="0"/>
                                  </p:stCondLst>
                                  <p:childTnLst>
                                    <p:set>
                                      <p:cBhvr>
                                        <p:cTn id="51" dur="1" fill="hold">
                                          <p:stCondLst>
                                            <p:cond delay="0"/>
                                          </p:stCondLst>
                                        </p:cTn>
                                        <p:tgtEl>
                                          <p:spTgt spid="493588"/>
                                        </p:tgtEl>
                                        <p:attrNameLst>
                                          <p:attrName>style.visibility</p:attrName>
                                        </p:attrNameLst>
                                      </p:cBhvr>
                                      <p:to>
                                        <p:strVal val="visible"/>
                                      </p:to>
                                    </p:set>
                                    <p:anim calcmode="lin" valueType="num">
                                      <p:cBhvr additive="base">
                                        <p:cTn id="52" dur="500" fill="hold"/>
                                        <p:tgtEl>
                                          <p:spTgt spid="493588"/>
                                        </p:tgtEl>
                                        <p:attrNameLst>
                                          <p:attrName>ppt_x</p:attrName>
                                        </p:attrNameLst>
                                      </p:cBhvr>
                                      <p:tavLst>
                                        <p:tav tm="0">
                                          <p:val>
                                            <p:strVal val="#ppt_x"/>
                                          </p:val>
                                        </p:tav>
                                        <p:tav tm="100000">
                                          <p:val>
                                            <p:strVal val="#ppt_x"/>
                                          </p:val>
                                        </p:tav>
                                      </p:tavLst>
                                    </p:anim>
                                    <p:anim calcmode="lin" valueType="num">
                                      <p:cBhvr additive="base">
                                        <p:cTn id="53" dur="500" fill="hold"/>
                                        <p:tgtEl>
                                          <p:spTgt spid="493588"/>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493580"/>
                                        </p:tgtEl>
                                        <p:attrNameLst>
                                          <p:attrName>style.visibility</p:attrName>
                                        </p:attrNameLst>
                                      </p:cBhvr>
                                      <p:to>
                                        <p:strVal val="visible"/>
                                      </p:to>
                                    </p:set>
                                    <p:anim calcmode="lin" valueType="num">
                                      <p:cBhvr additive="base">
                                        <p:cTn id="58" dur="500" fill="hold"/>
                                        <p:tgtEl>
                                          <p:spTgt spid="493580"/>
                                        </p:tgtEl>
                                        <p:attrNameLst>
                                          <p:attrName>ppt_x</p:attrName>
                                        </p:attrNameLst>
                                      </p:cBhvr>
                                      <p:tavLst>
                                        <p:tav tm="0">
                                          <p:val>
                                            <p:strVal val="#ppt_x"/>
                                          </p:val>
                                        </p:tav>
                                        <p:tav tm="100000">
                                          <p:val>
                                            <p:strVal val="#ppt_x"/>
                                          </p:val>
                                        </p:tav>
                                      </p:tavLst>
                                    </p:anim>
                                    <p:anim calcmode="lin" valueType="num">
                                      <p:cBhvr additive="base">
                                        <p:cTn id="59" dur="500" fill="hold"/>
                                        <p:tgtEl>
                                          <p:spTgt spid="493580"/>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grpId="0" nodeType="clickEffect">
                                  <p:stCondLst>
                                    <p:cond delay="0"/>
                                  </p:stCondLst>
                                  <p:childTnLst>
                                    <p:set>
                                      <p:cBhvr>
                                        <p:cTn id="63" dur="1" fill="hold">
                                          <p:stCondLst>
                                            <p:cond delay="0"/>
                                          </p:stCondLst>
                                        </p:cTn>
                                        <p:tgtEl>
                                          <p:spTgt spid="493587"/>
                                        </p:tgtEl>
                                        <p:attrNameLst>
                                          <p:attrName>style.visibility</p:attrName>
                                        </p:attrNameLst>
                                      </p:cBhvr>
                                      <p:to>
                                        <p:strVal val="visible"/>
                                      </p:to>
                                    </p:set>
                                    <p:anim calcmode="lin" valueType="num">
                                      <p:cBhvr additive="base">
                                        <p:cTn id="64" dur="500" fill="hold"/>
                                        <p:tgtEl>
                                          <p:spTgt spid="493587"/>
                                        </p:tgtEl>
                                        <p:attrNameLst>
                                          <p:attrName>ppt_x</p:attrName>
                                        </p:attrNameLst>
                                      </p:cBhvr>
                                      <p:tavLst>
                                        <p:tav tm="0">
                                          <p:val>
                                            <p:strVal val="#ppt_x"/>
                                          </p:val>
                                        </p:tav>
                                        <p:tav tm="100000">
                                          <p:val>
                                            <p:strVal val="#ppt_x"/>
                                          </p:val>
                                        </p:tav>
                                      </p:tavLst>
                                    </p:anim>
                                    <p:anim calcmode="lin" valueType="num">
                                      <p:cBhvr additive="base">
                                        <p:cTn id="65" dur="500" fill="hold"/>
                                        <p:tgtEl>
                                          <p:spTgt spid="4935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3572" grpId="0"/>
      <p:bldP spid="493580" grpId="0"/>
      <p:bldP spid="493581" grpId="0"/>
      <p:bldP spid="493582" grpId="0"/>
      <p:bldP spid="493583" grpId="0"/>
      <p:bldP spid="49358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3"/>
          <p:cNvSpPr>
            <a:spLocks noGrp="1"/>
          </p:cNvSpPr>
          <p:nvPr>
            <p:ph idx="1"/>
          </p:nvPr>
        </p:nvSpPr>
        <p:spPr>
          <a:xfrm>
            <a:off x="539750" y="1259205"/>
            <a:ext cx="7691755" cy="5038725"/>
          </a:xfrm>
        </p:spPr>
        <p:txBody>
          <a:bodyPr wrap="square" lIns="91440" tIns="45720" rIns="91440" bIns="45720" anchor="t"/>
          <a:lstStyle/>
          <a:p>
            <a:pPr algn="l">
              <a:lnSpc>
                <a:spcPct val="80000"/>
              </a:lnSpc>
              <a:buSzTx/>
            </a:pPr>
            <a:r>
              <a:rPr lang="zh-CN" altLang="en-US" sz="2800" b="0" dirty="0">
                <a:solidFill>
                  <a:srgbClr val="0000FF"/>
                </a:solidFill>
                <a:sym typeface="+mn-ea"/>
              </a:rPr>
              <a:t>五、企业会计综合模拟实训的考核</a:t>
            </a:r>
            <a:endParaRPr lang="en-US" altLang="zh-CN" sz="2400" b="0" dirty="0">
              <a:sym typeface="+mn-ea"/>
            </a:endParaRPr>
          </a:p>
          <a:p>
            <a:pPr algn="l">
              <a:lnSpc>
                <a:spcPct val="80000"/>
              </a:lnSpc>
              <a:buSzTx/>
            </a:pPr>
            <a:r>
              <a:rPr lang="en-US" altLang="zh-CN" sz="2400" b="0" dirty="0">
                <a:solidFill>
                  <a:srgbClr val="0000FF"/>
                </a:solidFill>
                <a:sym typeface="+mn-ea"/>
              </a:rPr>
              <a:t>3</a:t>
            </a:r>
            <a:r>
              <a:rPr lang="zh-CN" altLang="en-US" sz="2400" b="0" dirty="0">
                <a:solidFill>
                  <a:srgbClr val="0000FF"/>
                </a:solidFill>
                <a:sym typeface="+mn-ea"/>
              </a:rPr>
              <a:t>.实训报告</a:t>
            </a:r>
            <a:endParaRPr lang="zh-CN" altLang="en-US" sz="2400" b="0" dirty="0">
              <a:solidFill>
                <a:srgbClr val="0000FF"/>
              </a:solidFill>
              <a:sym typeface="+mn-ea"/>
            </a:endParaRPr>
          </a:p>
          <a:p>
            <a:pPr algn="l">
              <a:lnSpc>
                <a:spcPct val="80000"/>
              </a:lnSpc>
              <a:buSzTx/>
            </a:pPr>
            <a:r>
              <a:rPr lang="en-US" altLang="zh-CN" sz="2400" b="0" dirty="0">
                <a:sym typeface="+mn-ea"/>
              </a:rPr>
              <a:t>      本考核内容是完成模拟实训的书面总结。每个学生对自己在模拟实训中的情况进行小结和评价。结合实训过程中的工作分工及完成情况，总结遇到的各种问题，如何分析问题，找出解决方案，并提出合理化建议。要求学生把实训过程中的心得体会、经验、收获等等一并写出。与整理的实验账套档案袋，一起交给指导教师。</a:t>
            </a:r>
            <a:endParaRPr lang="en-US" altLang="zh-CN" sz="2400" b="0" dirty="0">
              <a:sym typeface="+mn-ea"/>
            </a:endParaRPr>
          </a:p>
          <a:p>
            <a:pPr algn="l">
              <a:lnSpc>
                <a:spcPct val="80000"/>
              </a:lnSpc>
              <a:buSzTx/>
            </a:pPr>
            <a:r>
              <a:rPr lang="en-US" altLang="zh-CN" sz="2400" b="0" dirty="0">
                <a:sym typeface="+mn-ea"/>
              </a:rPr>
              <a:t>      实训报告必须格式规范，手写工整，要结合具体实训内容，阐述自己的经验与感受，并且观点明确。字数不宜少于1000字，不得抄袭，否则一律作零分处理。</a:t>
            </a:r>
            <a:endParaRPr lang="en-US" altLang="zh-CN" sz="2400" b="0" dirty="0">
              <a:sym typeface="+mn-ea"/>
            </a:endParaRPr>
          </a:p>
          <a:p>
            <a:pPr algn="l">
              <a:lnSpc>
                <a:spcPct val="80000"/>
              </a:lnSpc>
              <a:buSzTx/>
            </a:pPr>
            <a:endParaRPr lang="en-US" altLang="zh-CN" sz="2400" b="0" dirty="0">
              <a:sym typeface="+mn-ea"/>
            </a:endParaRPr>
          </a:p>
          <a:p>
            <a:pPr algn="l">
              <a:lnSpc>
                <a:spcPct val="80000"/>
              </a:lnSpc>
              <a:buSzTx/>
            </a:pPr>
            <a:endParaRPr lang="zh-CN" altLang="en-US" sz="2400" b="0" dirty="0">
              <a:solidFill>
                <a:srgbClr val="0000FF"/>
              </a:solidFill>
              <a:sym typeface="+mn-ea"/>
            </a:endParaRPr>
          </a:p>
          <a:p>
            <a:r>
              <a:rPr lang="en-US" altLang="zh-CN" sz="2400" b="0" dirty="0">
                <a:sym typeface="+mn-ea"/>
              </a:rPr>
              <a:t>      </a:t>
            </a:r>
            <a:endParaRPr lang="zh-CN" altLang="en-US" sz="2400" b="0" dirty="0"/>
          </a:p>
        </p:txBody>
      </p:sp>
      <p:sp>
        <p:nvSpPr>
          <p:cNvPr id="9" name="文本框 8"/>
          <p:cNvSpPr txBox="1"/>
          <p:nvPr>
            <p:custDataLst>
              <p:tags r:id="rId1"/>
            </p:custDataLst>
          </p:nvPr>
        </p:nvSpPr>
        <p:spPr>
          <a:xfrm>
            <a:off x="1219294" y="362327"/>
            <a:ext cx="7107144" cy="583565"/>
          </a:xfrm>
          <a:prstGeom prst="rect">
            <a:avLst/>
          </a:prstGeom>
          <a:noFill/>
        </p:spPr>
        <p:txBody>
          <a:bodyPr wrap="square">
            <a:spAutoFit/>
          </a:bodyPr>
          <a:lstStyle/>
          <a:p>
            <a:r>
              <a:rPr kumimoji="0" lang="zh-CN" altLang="en-US" sz="3200" b="1" i="0" u="none" strike="noStrike" kern="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j-cs"/>
              </a:rPr>
              <a:t>第一章 企业会计综合模拟实训总论</a:t>
            </a:r>
            <a:endParaRPr lang="zh-CN" altLang="en-US" dirty="0"/>
          </a:p>
        </p:txBody>
      </p:sp>
    </p:spTree>
  </p:cSld>
  <p:clrMapOvr>
    <a:masterClrMapping/>
  </p:clrMapOvr>
  <p:transition/>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7" name="Text Box 2"/>
          <p:cNvSpPr txBox="1"/>
          <p:nvPr/>
        </p:nvSpPr>
        <p:spPr>
          <a:xfrm>
            <a:off x="76200" y="914400"/>
            <a:ext cx="9385300" cy="1322070"/>
          </a:xfrm>
          <a:prstGeom prst="rect">
            <a:avLst/>
          </a:prstGeom>
          <a:noFill/>
          <a:ln w="9525">
            <a:noFill/>
          </a:ln>
        </p:spPr>
        <p:txBody>
          <a:bodyPr wrap="square" anchor="t">
            <a:spAutoFit/>
          </a:bodyPr>
          <a:lstStyle/>
          <a:p>
            <a:pPr lvl="0" indent="0"/>
            <a:r>
              <a:rPr lang="zh-CN" altLang="en-US" sz="2800" dirty="0">
                <a:latin typeface="楷体_GB2312" panose="02010609030101010101" pitchFamily="49" charset="-122"/>
                <a:ea typeface="楷体_GB2312" panose="02010609030101010101" pitchFamily="49" charset="-122"/>
                <a:cs typeface="+mn-ea"/>
              </a:rPr>
              <a:t>    错账：分录中金额写多。更正方法：用红字编分录并记账（金额为正确数字与错误数字二者之差），冲销错账：</a:t>
            </a:r>
            <a:endParaRPr lang="zh-CN" altLang="en-US" sz="2800" dirty="0">
              <a:latin typeface="楷体_GB2312" panose="02010609030101010101" pitchFamily="49" charset="-122"/>
              <a:ea typeface="楷体_GB2312" panose="02010609030101010101" pitchFamily="49" charset="-122"/>
              <a:cs typeface="+mn-ea"/>
            </a:endParaRPr>
          </a:p>
          <a:p>
            <a:pPr lvl="0" indent="0" algn="just" eaLnBrk="0" hangingPunct="0"/>
            <a:endParaRPr lang="zh-CN" altLang="en-US" sz="2400" dirty="0">
              <a:solidFill>
                <a:srgbClr val="0070C0"/>
              </a:solidFill>
              <a:cs typeface="黑体" panose="02010609060101010101" pitchFamily="49" charset="-122"/>
            </a:endParaRPr>
          </a:p>
        </p:txBody>
      </p:sp>
      <p:grpSp>
        <p:nvGrpSpPr>
          <p:cNvPr id="5" name="组合 4"/>
          <p:cNvGrpSpPr/>
          <p:nvPr/>
        </p:nvGrpSpPr>
        <p:grpSpPr>
          <a:xfrm>
            <a:off x="0" y="1752600"/>
            <a:ext cx="9220200" cy="5181600"/>
            <a:chOff x="0" y="2760"/>
            <a:chExt cx="14520" cy="8160"/>
          </a:xfrm>
        </p:grpSpPr>
        <p:pic>
          <p:nvPicPr>
            <p:cNvPr id="494595" name="Picture 3" descr="fuk"/>
            <p:cNvPicPr>
              <a:picLocks noChangeAspect="1"/>
            </p:cNvPicPr>
            <p:nvPr/>
          </p:nvPicPr>
          <p:blipFill>
            <a:blip r:embed="rId1">
              <a:lum bright="-12000" contrast="12000"/>
            </a:blip>
            <a:stretch>
              <a:fillRect/>
            </a:stretch>
          </p:blipFill>
          <p:spPr>
            <a:xfrm>
              <a:off x="0" y="2760"/>
              <a:ext cx="14520" cy="8160"/>
            </a:xfrm>
            <a:prstGeom prst="rect">
              <a:avLst/>
            </a:prstGeom>
            <a:noFill/>
            <a:ln w="9525">
              <a:noFill/>
            </a:ln>
          </p:spPr>
        </p:pic>
        <p:sp>
          <p:nvSpPr>
            <p:cNvPr id="494596" name="Text Box 4"/>
            <p:cNvSpPr txBox="1"/>
            <p:nvPr/>
          </p:nvSpPr>
          <p:spPr>
            <a:xfrm>
              <a:off x="2400" y="4080"/>
              <a:ext cx="2193" cy="625"/>
            </a:xfrm>
            <a:prstGeom prst="rect">
              <a:avLst/>
            </a:prstGeom>
            <a:noFill/>
            <a:ln w="9525">
              <a:noFill/>
            </a:ln>
          </p:spPr>
          <p:txBody>
            <a:bodyPr anchor="t">
              <a:spAutoFit/>
            </a:bodyPr>
            <a:lstStyle/>
            <a:p>
              <a:pPr lvl="0" indent="0"/>
              <a:r>
                <a:rPr lang="zh-CN" altLang="en-US" sz="2000" dirty="0">
                  <a:solidFill>
                    <a:srgbClr val="000000"/>
                  </a:solidFill>
                  <a:latin typeface="Times New Roman" panose="02020603050405020304" pitchFamily="18" charset="0"/>
                  <a:ea typeface="黑体" panose="02010609060101010101" pitchFamily="49" charset="-122"/>
                </a:rPr>
                <a:t>银行存款</a:t>
              </a:r>
              <a:endParaRPr lang="zh-CN" altLang="en-US" sz="2000" dirty="0">
                <a:solidFill>
                  <a:srgbClr val="000000"/>
                </a:solidFill>
                <a:latin typeface="Times New Roman" panose="02020603050405020304" pitchFamily="18" charset="0"/>
                <a:ea typeface="黑体" panose="02010609060101010101" pitchFamily="49" charset="-122"/>
              </a:endParaRPr>
            </a:p>
          </p:txBody>
        </p:sp>
        <p:grpSp>
          <p:nvGrpSpPr>
            <p:cNvPr id="2" name="Group 5"/>
            <p:cNvGrpSpPr/>
            <p:nvPr/>
          </p:nvGrpSpPr>
          <p:grpSpPr>
            <a:xfrm>
              <a:off x="4933" y="4380"/>
              <a:ext cx="3742" cy="433"/>
              <a:chOff x="2256" y="1392"/>
              <a:chExt cx="1344" cy="173"/>
            </a:xfrm>
          </p:grpSpPr>
          <p:sp>
            <p:nvSpPr>
              <p:cNvPr id="214021" name="Text Box 6"/>
              <p:cNvSpPr txBox="1"/>
              <p:nvPr/>
            </p:nvSpPr>
            <p:spPr>
              <a:xfrm>
                <a:off x="2256" y="1392"/>
                <a:ext cx="576" cy="173"/>
              </a:xfrm>
              <a:prstGeom prst="rect">
                <a:avLst/>
              </a:prstGeom>
              <a:noFill/>
              <a:ln w="9525">
                <a:noFill/>
              </a:ln>
            </p:spPr>
            <p:txBody>
              <a:bodyPr anchor="t">
                <a:spAutoFit/>
              </a:bodyPr>
              <a:lstStyle/>
              <a:p>
                <a:pPr lvl="0" indent="0"/>
                <a:r>
                  <a:rPr lang="en-US" altLang="zh-CN" sz="1200" dirty="0">
                    <a:solidFill>
                      <a:srgbClr val="000000"/>
                    </a:solidFill>
                    <a:latin typeface="Times New Roman" panose="02020603050405020304" pitchFamily="18" charset="0"/>
                    <a:ea typeface="宋体" panose="02010600030101010101" pitchFamily="2" charset="-122"/>
                  </a:rPr>
                  <a:t>          2011</a:t>
                </a:r>
                <a:endParaRPr lang="en-US" altLang="zh-CN" sz="1200" dirty="0">
                  <a:solidFill>
                    <a:srgbClr val="000000"/>
                  </a:solidFill>
                  <a:latin typeface="Times New Roman" panose="02020603050405020304" pitchFamily="18" charset="0"/>
                  <a:ea typeface="宋体" panose="02010600030101010101" pitchFamily="2" charset="-122"/>
                </a:endParaRPr>
              </a:p>
            </p:txBody>
          </p:sp>
          <p:sp>
            <p:nvSpPr>
              <p:cNvPr id="214022" name="Text Box 7"/>
              <p:cNvSpPr txBox="1"/>
              <p:nvPr/>
            </p:nvSpPr>
            <p:spPr>
              <a:xfrm>
                <a:off x="3408" y="1392"/>
                <a:ext cx="192" cy="173"/>
              </a:xfrm>
              <a:prstGeom prst="rect">
                <a:avLst/>
              </a:prstGeom>
              <a:noFill/>
              <a:ln w="9525">
                <a:noFill/>
              </a:ln>
            </p:spPr>
            <p:txBody>
              <a:bodyPr anchor="t">
                <a:spAutoFit/>
              </a:bodyPr>
              <a:lstStyle/>
              <a:p>
                <a:pPr lvl="0" indent="0"/>
                <a:r>
                  <a:rPr lang="en-US" altLang="zh-CN" sz="1200" dirty="0">
                    <a:solidFill>
                      <a:srgbClr val="000000"/>
                    </a:solidFill>
                    <a:latin typeface="Times New Roman" panose="02020603050405020304" pitchFamily="18" charset="0"/>
                    <a:ea typeface="宋体" panose="02010600030101010101" pitchFamily="2" charset="-122"/>
                  </a:rPr>
                  <a:t>30</a:t>
                </a:r>
                <a:endParaRPr lang="en-US" altLang="zh-CN" sz="1200" dirty="0">
                  <a:solidFill>
                    <a:srgbClr val="000000"/>
                  </a:solidFill>
                  <a:latin typeface="Times New Roman" panose="02020603050405020304" pitchFamily="18" charset="0"/>
                  <a:ea typeface="宋体" panose="02010600030101010101" pitchFamily="2" charset="-122"/>
                </a:endParaRPr>
              </a:p>
            </p:txBody>
          </p:sp>
          <p:sp>
            <p:nvSpPr>
              <p:cNvPr id="214023" name="Text Box 8"/>
              <p:cNvSpPr txBox="1"/>
              <p:nvPr/>
            </p:nvSpPr>
            <p:spPr>
              <a:xfrm>
                <a:off x="3024" y="1392"/>
                <a:ext cx="192" cy="173"/>
              </a:xfrm>
              <a:prstGeom prst="rect">
                <a:avLst/>
              </a:prstGeom>
              <a:noFill/>
              <a:ln w="9525">
                <a:noFill/>
              </a:ln>
            </p:spPr>
            <p:txBody>
              <a:bodyPr anchor="t">
                <a:spAutoFit/>
              </a:bodyPr>
              <a:lstStyle/>
              <a:p>
                <a:pPr lvl="0" indent="0"/>
                <a:r>
                  <a:rPr lang="en-US" altLang="zh-CN" sz="1200" dirty="0">
                    <a:solidFill>
                      <a:srgbClr val="000000"/>
                    </a:solidFill>
                    <a:latin typeface="Times New Roman" panose="02020603050405020304" pitchFamily="18" charset="0"/>
                    <a:ea typeface="宋体" panose="02010600030101010101" pitchFamily="2" charset="-122"/>
                  </a:rPr>
                  <a:t>12</a:t>
                </a:r>
                <a:endParaRPr lang="en-US" altLang="zh-CN" sz="1200" dirty="0">
                  <a:solidFill>
                    <a:srgbClr val="000000"/>
                  </a:solidFill>
                  <a:latin typeface="Times New Roman" panose="02020603050405020304" pitchFamily="18" charset="0"/>
                  <a:ea typeface="宋体" panose="02010600030101010101" pitchFamily="2" charset="-122"/>
                </a:endParaRPr>
              </a:p>
            </p:txBody>
          </p:sp>
        </p:grpSp>
        <p:grpSp>
          <p:nvGrpSpPr>
            <p:cNvPr id="3" name="Group 9"/>
            <p:cNvGrpSpPr/>
            <p:nvPr/>
          </p:nvGrpSpPr>
          <p:grpSpPr>
            <a:xfrm>
              <a:off x="10148" y="3813"/>
              <a:ext cx="3375" cy="432"/>
              <a:chOff x="4032" y="1344"/>
              <a:chExt cx="1162" cy="187"/>
            </a:xfrm>
          </p:grpSpPr>
          <p:sp>
            <p:nvSpPr>
              <p:cNvPr id="214025" name="Text Box 10"/>
              <p:cNvSpPr txBox="1"/>
              <p:nvPr/>
            </p:nvSpPr>
            <p:spPr>
              <a:xfrm>
                <a:off x="4032" y="1344"/>
                <a:ext cx="576" cy="187"/>
              </a:xfrm>
              <a:prstGeom prst="rect">
                <a:avLst/>
              </a:prstGeom>
              <a:noFill/>
              <a:ln w="9525">
                <a:noFill/>
              </a:ln>
            </p:spPr>
            <p:txBody>
              <a:bodyPr anchor="t">
                <a:spAutoFit/>
              </a:bodyPr>
              <a:lstStyle/>
              <a:p>
                <a:pPr lvl="0" indent="0"/>
                <a:r>
                  <a:rPr lang="zh-CN" altLang="en-US" sz="1200" dirty="0">
                    <a:solidFill>
                      <a:srgbClr val="000000"/>
                    </a:solidFill>
                    <a:latin typeface="Times New Roman" panose="02020603050405020304" pitchFamily="18" charset="0"/>
                    <a:ea typeface="宋体" panose="02010600030101010101" pitchFamily="2" charset="-122"/>
                  </a:rPr>
                  <a:t>         付</a:t>
                </a:r>
                <a:endParaRPr lang="zh-CN" altLang="en-US" sz="1200" dirty="0">
                  <a:solidFill>
                    <a:srgbClr val="000000"/>
                  </a:solidFill>
                  <a:latin typeface="Times New Roman" panose="02020603050405020304" pitchFamily="18" charset="0"/>
                  <a:ea typeface="宋体" panose="02010600030101010101" pitchFamily="2" charset="-122"/>
                </a:endParaRPr>
              </a:p>
            </p:txBody>
          </p:sp>
          <p:sp>
            <p:nvSpPr>
              <p:cNvPr id="214026" name="Rectangle 11"/>
              <p:cNvSpPr/>
              <p:nvPr/>
            </p:nvSpPr>
            <p:spPr>
              <a:xfrm>
                <a:off x="4992" y="1344"/>
                <a:ext cx="202" cy="187"/>
              </a:xfrm>
              <a:prstGeom prst="rect">
                <a:avLst/>
              </a:prstGeom>
              <a:noFill/>
              <a:ln w="9525">
                <a:noFill/>
              </a:ln>
            </p:spPr>
            <p:txBody>
              <a:bodyPr anchor="t">
                <a:spAutoFit/>
              </a:bodyPr>
              <a:lstStyle/>
              <a:p>
                <a:pPr lvl="0" indent="0"/>
                <a:r>
                  <a:rPr lang="en-US" altLang="zh-CN" sz="1200" dirty="0">
                    <a:solidFill>
                      <a:srgbClr val="000000"/>
                    </a:solidFill>
                    <a:latin typeface="Times New Roman" panose="02020603050405020304" pitchFamily="18" charset="0"/>
                    <a:ea typeface="宋体" panose="02010600030101010101" pitchFamily="2" charset="-122"/>
                  </a:rPr>
                  <a:t>28</a:t>
                </a:r>
                <a:endParaRPr lang="en-US" altLang="zh-CN" sz="1200" dirty="0">
                  <a:solidFill>
                    <a:srgbClr val="000000"/>
                  </a:solidFill>
                  <a:latin typeface="Times New Roman" panose="02020603050405020304" pitchFamily="18" charset="0"/>
                  <a:ea typeface="宋体" panose="02010600030101010101" pitchFamily="2" charset="-122"/>
                </a:endParaRPr>
              </a:p>
            </p:txBody>
          </p:sp>
        </p:grpSp>
        <p:sp>
          <p:nvSpPr>
            <p:cNvPr id="494604" name="Rectangle 12"/>
            <p:cNvSpPr/>
            <p:nvPr/>
          </p:nvSpPr>
          <p:spPr>
            <a:xfrm>
              <a:off x="12070" y="4170"/>
              <a:ext cx="653" cy="578"/>
            </a:xfrm>
            <a:prstGeom prst="rect">
              <a:avLst/>
            </a:prstGeom>
            <a:noFill/>
            <a:ln w="9525">
              <a:noFill/>
            </a:ln>
          </p:spPr>
          <p:txBody>
            <a:bodyPr wrap="none" anchor="t">
              <a:spAutoFit/>
            </a:bodyPr>
            <a:lstStyle/>
            <a:p>
              <a:pPr lvl="0" indent="0"/>
              <a:r>
                <a:rPr lang="zh-CN" altLang="en-US" dirty="0">
                  <a:solidFill>
                    <a:srgbClr val="000000"/>
                  </a:solidFill>
                  <a:latin typeface="Times New Roman" panose="02020603050405020304" pitchFamily="18" charset="0"/>
                  <a:ea typeface="宋体" panose="02010600030101010101" pitchFamily="2" charset="-122"/>
                </a:rPr>
                <a:t>贰</a:t>
              </a:r>
              <a:endParaRPr lang="zh-CN" altLang="en-US" dirty="0">
                <a:solidFill>
                  <a:srgbClr val="000000"/>
                </a:solidFill>
                <a:latin typeface="Times New Roman" panose="02020603050405020304" pitchFamily="18" charset="0"/>
                <a:ea typeface="宋体" panose="02010600030101010101" pitchFamily="2" charset="-122"/>
              </a:endParaRPr>
            </a:p>
          </p:txBody>
        </p:sp>
        <p:sp>
          <p:nvSpPr>
            <p:cNvPr id="494605" name="Text Box 13"/>
            <p:cNvSpPr txBox="1"/>
            <p:nvPr/>
          </p:nvSpPr>
          <p:spPr>
            <a:xfrm>
              <a:off x="1200" y="5760"/>
              <a:ext cx="4525" cy="1010"/>
            </a:xfrm>
            <a:prstGeom prst="rect">
              <a:avLst/>
            </a:prstGeom>
            <a:noFill/>
            <a:ln w="9525">
              <a:noFill/>
            </a:ln>
          </p:spPr>
          <p:txBody>
            <a:bodyPr anchor="t">
              <a:spAutoFit/>
            </a:bodyPr>
            <a:lstStyle/>
            <a:p>
              <a:pPr lvl="0" indent="0"/>
              <a:r>
                <a:rPr lang="zh-CN" altLang="en-US" dirty="0">
                  <a:latin typeface="Arial" panose="020B0604020202020204" pitchFamily="34" charset="0"/>
                  <a:ea typeface="黑体" panose="02010609060101010101" pitchFamily="49" charset="-122"/>
                </a:rPr>
                <a:t>冲销</a:t>
              </a:r>
              <a:r>
                <a:rPr lang="en-US" altLang="zh-CN" dirty="0">
                  <a:latin typeface="Arial" panose="020B0604020202020204" pitchFamily="34" charset="0"/>
                  <a:ea typeface="黑体" panose="02010609060101010101" pitchFamily="49" charset="-122"/>
                </a:rPr>
                <a:t>12</a:t>
              </a:r>
              <a:r>
                <a:rPr lang="zh-CN" altLang="en-US" dirty="0">
                  <a:latin typeface="Arial" panose="020B0604020202020204" pitchFamily="34" charset="0"/>
                  <a:ea typeface="黑体" panose="02010609060101010101" pitchFamily="49" charset="-122"/>
                </a:rPr>
                <a:t>月</a:t>
              </a:r>
              <a:r>
                <a:rPr lang="en-US" altLang="zh-CN" dirty="0">
                  <a:latin typeface="Arial" panose="020B0604020202020204" pitchFamily="34" charset="0"/>
                  <a:ea typeface="黑体" panose="02010609060101010101" pitchFamily="49" charset="-122"/>
                </a:rPr>
                <a:t>5</a:t>
              </a:r>
              <a:r>
                <a:rPr lang="zh-CN" altLang="en-US" dirty="0">
                  <a:latin typeface="Arial" panose="020B0604020202020204" pitchFamily="34" charset="0"/>
                  <a:ea typeface="黑体" panose="02010609060101010101" pitchFamily="49" charset="-122"/>
                </a:rPr>
                <a:t>日付字第</a:t>
              </a:r>
              <a:r>
                <a:rPr lang="en-US" altLang="zh-CN" dirty="0">
                  <a:latin typeface="Arial" panose="020B0604020202020204" pitchFamily="34" charset="0"/>
                  <a:ea typeface="黑体" panose="02010609060101010101" pitchFamily="49" charset="-122"/>
                </a:rPr>
                <a:t>2</a:t>
              </a:r>
              <a:r>
                <a:rPr lang="zh-CN" altLang="en-US" dirty="0">
                  <a:latin typeface="Arial" panose="020B0604020202020204" pitchFamily="34" charset="0"/>
                  <a:ea typeface="黑体" panose="02010609060101010101" pitchFamily="49" charset="-122"/>
                </a:rPr>
                <a:t>号凭证多记金额</a:t>
              </a:r>
              <a:endParaRPr lang="zh-CN" altLang="en-US" dirty="0">
                <a:latin typeface="Arial" panose="020B0604020202020204" pitchFamily="34" charset="0"/>
                <a:ea typeface="Arial" panose="020B0604020202020204" pitchFamily="34" charset="0"/>
              </a:endParaRPr>
            </a:p>
          </p:txBody>
        </p:sp>
        <p:sp>
          <p:nvSpPr>
            <p:cNvPr id="494606" name="Text Box 14"/>
            <p:cNvSpPr txBox="1"/>
            <p:nvPr/>
          </p:nvSpPr>
          <p:spPr>
            <a:xfrm>
              <a:off x="5880" y="5760"/>
              <a:ext cx="2400" cy="625"/>
            </a:xfrm>
            <a:prstGeom prst="rect">
              <a:avLst/>
            </a:prstGeom>
            <a:noFill/>
            <a:ln w="9525">
              <a:noFill/>
            </a:ln>
          </p:spPr>
          <p:txBody>
            <a:bodyPr anchor="t">
              <a:spAutoFit/>
            </a:bodyPr>
            <a:lstStyle/>
            <a:p>
              <a:pPr lvl="0" indent="0"/>
              <a:r>
                <a:rPr lang="zh-CN" altLang="en-US" sz="2000" dirty="0">
                  <a:solidFill>
                    <a:srgbClr val="000000"/>
                  </a:solidFill>
                  <a:latin typeface="Times New Roman" panose="02020603050405020304" pitchFamily="18" charset="0"/>
                  <a:ea typeface="黑体" panose="02010609060101010101" pitchFamily="49" charset="-122"/>
                </a:rPr>
                <a:t>销售费用</a:t>
              </a:r>
              <a:endParaRPr lang="zh-CN" altLang="en-US" sz="2000" dirty="0">
                <a:solidFill>
                  <a:srgbClr val="000000"/>
                </a:solidFill>
                <a:latin typeface="Times New Roman" panose="02020603050405020304" pitchFamily="18" charset="0"/>
                <a:ea typeface="黑体" panose="02010609060101010101" pitchFamily="49" charset="-122"/>
              </a:endParaRPr>
            </a:p>
          </p:txBody>
        </p:sp>
        <p:sp>
          <p:nvSpPr>
            <p:cNvPr id="494607" name="Text Box 15"/>
            <p:cNvSpPr txBox="1"/>
            <p:nvPr/>
          </p:nvSpPr>
          <p:spPr>
            <a:xfrm>
              <a:off x="8520" y="5760"/>
              <a:ext cx="1855" cy="625"/>
            </a:xfrm>
            <a:prstGeom prst="rect">
              <a:avLst/>
            </a:prstGeom>
            <a:noFill/>
            <a:ln w="9525">
              <a:noFill/>
            </a:ln>
          </p:spPr>
          <p:txBody>
            <a:bodyPr anchor="t">
              <a:spAutoFit/>
            </a:bodyPr>
            <a:lstStyle/>
            <a:p>
              <a:pPr lvl="0" indent="0"/>
              <a:r>
                <a:rPr lang="zh-CN" altLang="en-US" sz="2000" dirty="0">
                  <a:solidFill>
                    <a:srgbClr val="000000"/>
                  </a:solidFill>
                  <a:latin typeface="Times New Roman" panose="02020603050405020304" pitchFamily="18" charset="0"/>
                  <a:ea typeface="黑体" panose="02010609060101010101" pitchFamily="49" charset="-122"/>
                </a:rPr>
                <a:t>广告费</a:t>
              </a:r>
              <a:endParaRPr lang="zh-CN" altLang="en-US" sz="2000" dirty="0">
                <a:solidFill>
                  <a:srgbClr val="000000"/>
                </a:solidFill>
                <a:latin typeface="Times New Roman" panose="02020603050405020304" pitchFamily="18" charset="0"/>
                <a:ea typeface="黑体" panose="02010609060101010101" pitchFamily="49" charset="-122"/>
              </a:endParaRPr>
            </a:p>
          </p:txBody>
        </p:sp>
        <p:grpSp>
          <p:nvGrpSpPr>
            <p:cNvPr id="4" name="Group 16"/>
            <p:cNvGrpSpPr/>
            <p:nvPr/>
          </p:nvGrpSpPr>
          <p:grpSpPr>
            <a:xfrm>
              <a:off x="11170" y="5970"/>
              <a:ext cx="2630" cy="4015"/>
              <a:chOff x="4704" y="2388"/>
              <a:chExt cx="816" cy="1606"/>
            </a:xfrm>
          </p:grpSpPr>
          <p:sp>
            <p:nvSpPr>
              <p:cNvPr id="214032" name="Rectangle 17"/>
              <p:cNvSpPr/>
              <p:nvPr/>
            </p:nvSpPr>
            <p:spPr>
              <a:xfrm>
                <a:off x="4924" y="2388"/>
                <a:ext cx="596" cy="252"/>
              </a:xfrm>
              <a:prstGeom prst="rect">
                <a:avLst/>
              </a:prstGeom>
              <a:noFill/>
              <a:ln w="9525">
                <a:noFill/>
              </a:ln>
            </p:spPr>
            <p:txBody>
              <a:bodyPr anchor="t">
                <a:spAutoFit/>
              </a:bodyPr>
              <a:lstStyle/>
              <a:p>
                <a:pPr lvl="0" indent="0"/>
                <a:r>
                  <a:rPr lang="en-US" altLang="zh-CN" sz="2000" dirty="0">
                    <a:solidFill>
                      <a:srgbClr val="FF0000"/>
                    </a:solidFill>
                    <a:latin typeface="Times New Roman" panose="02020603050405020304" pitchFamily="18" charset="0"/>
                    <a:ea typeface="宋体" panose="02010600030101010101" pitchFamily="2" charset="-122"/>
                  </a:rPr>
                  <a:t>1 1520 00</a:t>
                </a:r>
                <a:endParaRPr lang="en-US" altLang="zh-CN" sz="2000" dirty="0">
                  <a:solidFill>
                    <a:srgbClr val="FF0000"/>
                  </a:solidFill>
                  <a:latin typeface="Times New Roman" panose="02020603050405020304" pitchFamily="18" charset="0"/>
                  <a:ea typeface="宋体" panose="02010600030101010101" pitchFamily="2" charset="-122"/>
                </a:endParaRPr>
              </a:p>
            </p:txBody>
          </p:sp>
          <p:sp>
            <p:nvSpPr>
              <p:cNvPr id="214033" name="Rectangle 18"/>
              <p:cNvSpPr/>
              <p:nvPr/>
            </p:nvSpPr>
            <p:spPr>
              <a:xfrm>
                <a:off x="4704" y="3744"/>
                <a:ext cx="816" cy="250"/>
              </a:xfrm>
              <a:prstGeom prst="rect">
                <a:avLst/>
              </a:prstGeom>
              <a:noFill/>
              <a:ln w="9525">
                <a:noFill/>
              </a:ln>
            </p:spPr>
            <p:txBody>
              <a:bodyPr anchor="t">
                <a:spAutoFit/>
              </a:bodyPr>
              <a:lstStyle/>
              <a:p>
                <a:pPr lvl="0" indent="0"/>
                <a:r>
                  <a:rPr lang="zh-CN" altLang="en-US" sz="2000" dirty="0">
                    <a:solidFill>
                      <a:srgbClr val="000000"/>
                    </a:solidFill>
                    <a:latin typeface="Times New Roman" panose="02020603050405020304" pitchFamily="18" charset="0"/>
                    <a:ea typeface="宋体" panose="02010600030101010101" pitchFamily="2" charset="-122"/>
                  </a:rPr>
                  <a:t>    </a:t>
                </a:r>
                <a:r>
                  <a:rPr lang="zh-CN" altLang="en-US" dirty="0">
                    <a:solidFill>
                      <a:srgbClr val="FF0000"/>
                    </a:solidFill>
                    <a:latin typeface="Times New Roman" panose="02020603050405020304" pitchFamily="18" charset="0"/>
                    <a:ea typeface="宋体" panose="02010600030101010101" pitchFamily="2" charset="-122"/>
                  </a:rPr>
                  <a:t>￥</a:t>
                </a:r>
                <a:r>
                  <a:rPr lang="en-US" altLang="zh-CN" sz="2000" dirty="0">
                    <a:solidFill>
                      <a:srgbClr val="FF0000"/>
                    </a:solidFill>
                    <a:latin typeface="Times New Roman" panose="02020603050405020304" pitchFamily="18" charset="0"/>
                    <a:ea typeface="宋体" panose="02010600030101010101" pitchFamily="2" charset="-122"/>
                  </a:rPr>
                  <a:t>1152 000</a:t>
                </a:r>
                <a:endParaRPr lang="en-US" altLang="zh-CN" sz="2000" dirty="0">
                  <a:solidFill>
                    <a:srgbClr val="FF0000"/>
                  </a:solidFill>
                  <a:latin typeface="Times New Roman" panose="02020603050405020304" pitchFamily="18" charset="0"/>
                  <a:ea typeface="宋体" panose="02010600030101010101" pitchFamily="2" charset="-122"/>
                </a:endParaRPr>
              </a:p>
            </p:txBody>
          </p:sp>
        </p:grpSp>
        <p:sp>
          <p:nvSpPr>
            <p:cNvPr id="494611" name="Rectangle 19"/>
            <p:cNvSpPr/>
            <p:nvPr/>
          </p:nvSpPr>
          <p:spPr>
            <a:xfrm>
              <a:off x="11880" y="9923"/>
              <a:ext cx="1095" cy="625"/>
            </a:xfrm>
            <a:prstGeom prst="rect">
              <a:avLst/>
            </a:prstGeom>
            <a:noFill/>
            <a:ln w="9525">
              <a:noFill/>
            </a:ln>
          </p:spPr>
          <p:txBody>
            <a:bodyPr wrap="none" anchor="t">
              <a:spAutoFit/>
            </a:bodyPr>
            <a:lstStyle/>
            <a:p>
              <a:pPr lvl="0" indent="0"/>
              <a:r>
                <a:rPr lang="zh-CN" altLang="en-US" sz="2000" dirty="0">
                  <a:solidFill>
                    <a:srgbClr val="000000"/>
                  </a:solidFill>
                  <a:latin typeface="Times New Roman" panose="02020603050405020304" pitchFamily="18" charset="0"/>
                  <a:ea typeface="黑体" panose="02010609060101010101" pitchFamily="49" charset="-122"/>
                </a:rPr>
                <a:t>刘芳</a:t>
              </a:r>
              <a:endParaRPr lang="zh-CN" altLang="en-US" sz="2000" dirty="0">
                <a:solidFill>
                  <a:srgbClr val="000000"/>
                </a:solidFill>
                <a:latin typeface="Times New Roman" panose="02020603050405020304" pitchFamily="18" charset="0"/>
                <a:ea typeface="黑体" panose="02010609060101010101" pitchFamily="49" charset="-122"/>
              </a:endParaRPr>
            </a:p>
          </p:txBody>
        </p:sp>
        <p:sp>
          <p:nvSpPr>
            <p:cNvPr id="494612" name="Line 20"/>
            <p:cNvSpPr/>
            <p:nvPr/>
          </p:nvSpPr>
          <p:spPr>
            <a:xfrm flipV="1">
              <a:off x="11283" y="6535"/>
              <a:ext cx="2267" cy="2835"/>
            </a:xfrm>
            <a:prstGeom prst="line">
              <a:avLst/>
            </a:prstGeom>
            <a:ln w="7938" cap="flat" cmpd="sng">
              <a:solidFill>
                <a:schemeClr val="tx1"/>
              </a:solidFill>
              <a:prstDash val="solid"/>
              <a:round/>
              <a:headEnd type="none" w="sm" len="sm"/>
              <a:tailEnd type="none" w="sm" len="sm"/>
            </a:ln>
          </p:spPr>
        </p:sp>
      </p:grpSp>
      <p:sp>
        <p:nvSpPr>
          <p:cNvPr id="6" name="Rectangle 18"/>
          <p:cNvSpPr>
            <a:spLocks noGrp="1"/>
          </p:cNvSpPr>
          <p:nvPr>
            <p:custDataLst>
              <p:tags r:id="rId2"/>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第五章 模拟企业会计账簿的登记</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49" name="文本框 1"/>
          <p:cNvSpPr txBox="1"/>
          <p:nvPr/>
        </p:nvSpPr>
        <p:spPr>
          <a:xfrm>
            <a:off x="533506" y="1066862"/>
            <a:ext cx="8000790" cy="5386090"/>
          </a:xfrm>
          <a:prstGeom prst="rect">
            <a:avLst/>
          </a:prstGeom>
          <a:noFill/>
          <a:ln w="9525">
            <a:noFill/>
          </a:ln>
        </p:spPr>
        <p:txBody>
          <a:bodyPr wrap="square" anchor="t">
            <a:spAutoFit/>
          </a:bodyPr>
          <a:lstStyle/>
          <a:p>
            <a:pPr lvl="0" indent="0"/>
            <a:r>
              <a:rPr lang="zh-CN" altLang="en-US" sz="3200" dirty="0">
                <a:latin typeface="Arial" panose="020B0604020202020204" pitchFamily="34" charset="0"/>
                <a:ea typeface="黑体" panose="02010609060101010101" pitchFamily="49" charset="-122"/>
              </a:rPr>
              <a:t> 补充登记法</a:t>
            </a:r>
            <a:endParaRPr lang="zh-CN" altLang="en-US" sz="3200" dirty="0">
              <a:latin typeface="Arial" panose="020B0604020202020204" pitchFamily="34" charset="0"/>
              <a:ea typeface="黑体" panose="02010609060101010101" pitchFamily="49" charset="-122"/>
            </a:endParaRPr>
          </a:p>
          <a:p>
            <a:pPr lvl="0" indent="0"/>
            <a:r>
              <a:rPr lang="zh-CN" altLang="en-US" sz="2400" dirty="0">
                <a:latin typeface="Arial" panose="020B0604020202020204" pitchFamily="34" charset="0"/>
                <a:ea typeface="黑体" panose="02010609060101010101" pitchFamily="49" charset="-122"/>
              </a:rPr>
              <a:t>　  适用范围：编制的记账凭证中的会计科目和方向没有错误，</a:t>
            </a:r>
            <a:r>
              <a:rPr lang="zh-CN" altLang="en-US" sz="2400" dirty="0">
                <a:solidFill>
                  <a:srgbClr val="FF0000"/>
                </a:solidFill>
                <a:latin typeface="Arial" panose="020B0604020202020204" pitchFamily="34" charset="0"/>
                <a:ea typeface="黑体" panose="02010609060101010101" pitchFamily="49" charset="-122"/>
              </a:rPr>
              <a:t>所填金额小于应记的金额，</a:t>
            </a:r>
            <a:r>
              <a:rPr lang="zh-CN" altLang="en-US" sz="2400" dirty="0">
                <a:latin typeface="Arial" panose="020B0604020202020204" pitchFamily="34" charset="0"/>
              </a:rPr>
              <a:t>导致账簿记录的错误</a:t>
            </a:r>
            <a:r>
              <a:rPr lang="zh-CN" altLang="en-US" sz="2400" dirty="0">
                <a:latin typeface="Arial" panose="020B0604020202020204" pitchFamily="34" charset="0"/>
                <a:ea typeface="黑体" panose="02010609060101010101" pitchFamily="49" charset="-122"/>
              </a:rPr>
              <a:t>。</a:t>
            </a:r>
            <a:endParaRPr lang="zh-CN" altLang="en-US" sz="2400" dirty="0">
              <a:latin typeface="Arial" panose="020B0604020202020204" pitchFamily="34" charset="0"/>
              <a:ea typeface="黑体" panose="02010609060101010101" pitchFamily="49" charset="-122"/>
            </a:endParaRPr>
          </a:p>
          <a:p>
            <a:pPr lvl="0" indent="0"/>
            <a:r>
              <a:rPr lang="zh-CN" altLang="en-US" sz="2400" dirty="0">
                <a:latin typeface="Arial" panose="020B0604020202020204" pitchFamily="34" charset="0"/>
                <a:ea typeface="黑体" panose="02010609060101010101" pitchFamily="49" charset="-122"/>
              </a:rPr>
              <a:t>　   更正方法：将少记金额用蓝字填写一张与原凭证相同的记账凭证，并据以登记入账，弥补少记的金额。</a:t>
            </a:r>
            <a:endParaRPr lang="zh-CN" altLang="en-US" sz="2400" dirty="0">
              <a:latin typeface="Arial" panose="020B0604020202020204" pitchFamily="34" charset="0"/>
              <a:ea typeface="黑体" panose="02010609060101010101" pitchFamily="49" charset="-122"/>
            </a:endParaRPr>
          </a:p>
          <a:p>
            <a:pPr lvl="0" indent="0"/>
            <a:r>
              <a:rPr lang="zh-CN" altLang="en-US" sz="2400" dirty="0">
                <a:latin typeface="Arial" panose="020B0604020202020204" pitchFamily="34" charset="0"/>
                <a:ea typeface="黑体" panose="02010609060101010101" pitchFamily="49" charset="-122"/>
              </a:rPr>
              <a:t>　　例3：接例1，如果会计人员填制记账凭证时所使用的会计科目及记账方向没有错误，只是将金额896误记为689元，并登记入账，错误的会计分录是：</a:t>
            </a:r>
            <a:endParaRPr lang="zh-CN" altLang="en-US" sz="2400" dirty="0">
              <a:latin typeface="Arial" panose="020B0604020202020204" pitchFamily="34" charset="0"/>
              <a:ea typeface="黑体" panose="02010609060101010101" pitchFamily="49" charset="-122"/>
            </a:endParaRPr>
          </a:p>
          <a:p>
            <a:pPr lvl="0" indent="0"/>
            <a:r>
              <a:rPr lang="zh-CN" altLang="en-US" sz="2400" dirty="0">
                <a:latin typeface="Arial" panose="020B0604020202020204" pitchFamily="34" charset="0"/>
                <a:ea typeface="黑体" panose="02010609060101010101" pitchFamily="49" charset="-122"/>
              </a:rPr>
              <a:t>　　借：管理费用 689</a:t>
            </a:r>
            <a:endParaRPr lang="zh-CN" altLang="en-US" sz="2400" dirty="0">
              <a:latin typeface="Arial" panose="020B0604020202020204" pitchFamily="34" charset="0"/>
              <a:ea typeface="黑体" panose="02010609060101010101" pitchFamily="49" charset="-122"/>
            </a:endParaRPr>
          </a:p>
          <a:p>
            <a:pPr lvl="0" indent="0"/>
            <a:r>
              <a:rPr lang="zh-CN" altLang="en-US" sz="2400" dirty="0">
                <a:latin typeface="Arial" panose="020B0604020202020204" pitchFamily="34" charset="0"/>
                <a:ea typeface="黑体" panose="02010609060101010101" pitchFamily="49" charset="-122"/>
              </a:rPr>
              <a:t>　　　　贷：库存现金 689</a:t>
            </a:r>
            <a:endParaRPr lang="zh-CN" altLang="en-US" sz="2400" dirty="0">
              <a:latin typeface="Arial" panose="020B0604020202020204" pitchFamily="34" charset="0"/>
              <a:ea typeface="黑体" panose="02010609060101010101" pitchFamily="49" charset="-122"/>
            </a:endParaRPr>
          </a:p>
          <a:p>
            <a:pPr lvl="0" indent="0"/>
            <a:r>
              <a:rPr lang="zh-CN" altLang="en-US" sz="2400" dirty="0">
                <a:latin typeface="Arial" panose="020B0604020202020204" pitchFamily="34" charset="0"/>
                <a:ea typeface="黑体" panose="02010609060101010101" pitchFamily="49" charset="-122"/>
              </a:rPr>
              <a:t>　使用补充登记法编制记账凭证如下：</a:t>
            </a:r>
            <a:endParaRPr lang="zh-CN" altLang="en-US" sz="2400" dirty="0">
              <a:latin typeface="Arial" panose="020B0604020202020204" pitchFamily="34" charset="0"/>
              <a:ea typeface="黑体" panose="02010609060101010101" pitchFamily="49" charset="-122"/>
            </a:endParaRPr>
          </a:p>
          <a:p>
            <a:pPr lvl="0" indent="0"/>
            <a:r>
              <a:rPr lang="zh-CN" altLang="en-US" sz="2400" dirty="0">
                <a:latin typeface="Arial" panose="020B0604020202020204" pitchFamily="34" charset="0"/>
                <a:ea typeface="黑体" panose="02010609060101010101" pitchFamily="49" charset="-122"/>
              </a:rPr>
              <a:t>　　借：管理费用 207</a:t>
            </a:r>
            <a:endParaRPr lang="zh-CN" altLang="en-US" sz="2400" dirty="0">
              <a:latin typeface="Arial" panose="020B0604020202020204" pitchFamily="34" charset="0"/>
              <a:ea typeface="黑体" panose="02010609060101010101" pitchFamily="49" charset="-122"/>
            </a:endParaRPr>
          </a:p>
          <a:p>
            <a:pPr lvl="0" indent="0"/>
            <a:r>
              <a:rPr lang="zh-CN" altLang="en-US" sz="2400" dirty="0">
                <a:latin typeface="Arial" panose="020B0604020202020204" pitchFamily="34" charset="0"/>
                <a:ea typeface="黑体" panose="02010609060101010101" pitchFamily="49" charset="-122"/>
              </a:rPr>
              <a:t>　　　　贷：库存现金 207</a:t>
            </a:r>
            <a:endParaRPr lang="zh-CN" altLang="en-US" sz="2400" dirty="0">
              <a:latin typeface="Arial" panose="020B0604020202020204" pitchFamily="34" charset="0"/>
              <a:ea typeface="黑体" panose="02010609060101010101" pitchFamily="49" charset="-122"/>
            </a:endParaRPr>
          </a:p>
          <a:p>
            <a:pPr lvl="0" indent="0"/>
            <a:r>
              <a:rPr lang="zh-CN" altLang="en-US" sz="2400" dirty="0">
                <a:latin typeface="Arial" panose="020B0604020202020204" pitchFamily="34" charset="0"/>
                <a:ea typeface="黑体" panose="02010609060101010101" pitchFamily="49" charset="-122"/>
              </a:rPr>
              <a:t>　编制会计分录后，根据上述记账凭证登记账簿</a:t>
            </a:r>
            <a:endParaRPr lang="zh-CN" altLang="en-US" sz="2400" dirty="0">
              <a:latin typeface="Arial" panose="020B0604020202020204" pitchFamily="34" charset="0"/>
              <a:ea typeface="黑体" panose="02010609060101010101" pitchFamily="49" charset="-122"/>
            </a:endParaRPr>
          </a:p>
        </p:txBody>
      </p:sp>
      <p:sp>
        <p:nvSpPr>
          <p:cNvPr id="6" name="Rectangle 18"/>
          <p:cNvSpPr>
            <a:spLocks noGrp="1"/>
          </p:cNvSpPr>
          <p:nvPr>
            <p:custDataLst>
              <p:tags r:id="rId1"/>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第五章 模拟企业会计账簿的登记</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1" name="Text Box 2"/>
          <p:cNvSpPr txBox="1"/>
          <p:nvPr/>
        </p:nvSpPr>
        <p:spPr>
          <a:xfrm>
            <a:off x="152400" y="914400"/>
            <a:ext cx="8713788" cy="845185"/>
          </a:xfrm>
          <a:prstGeom prst="rect">
            <a:avLst/>
          </a:prstGeom>
          <a:noFill/>
          <a:ln w="9525">
            <a:noFill/>
          </a:ln>
        </p:spPr>
        <p:txBody>
          <a:bodyPr anchor="t">
            <a:spAutoFit/>
          </a:bodyPr>
          <a:lstStyle/>
          <a:p>
            <a:pPr lvl="0" indent="0"/>
            <a:r>
              <a:rPr lang="zh-CN" altLang="en-US" sz="2400" b="1" dirty="0">
                <a:latin typeface="楷体_GB2312" panose="02010609030101010101" pitchFamily="49" charset="-122"/>
                <a:ea typeface="楷体_GB2312" panose="02010609030101010101" pitchFamily="49" charset="-122"/>
                <a:cs typeface="+mn-ea"/>
              </a:rPr>
              <a:t>补充登记法适用于更正记账凭证上金额写少而引发的错账。如12月5日，开支票支付广告费1280元。错误分录为</a:t>
            </a:r>
            <a:r>
              <a:rPr lang="zh-CN" altLang="en-US" sz="2500" dirty="0">
                <a:latin typeface="楷体_GB2312" panose="02010609030101010101" pitchFamily="49" charset="-122"/>
                <a:ea typeface="楷体_GB2312" panose="02010609030101010101" pitchFamily="49" charset="-122"/>
              </a:rPr>
              <a:t>：</a:t>
            </a:r>
            <a:endParaRPr lang="zh-CN" altLang="en-US" sz="2500" dirty="0">
              <a:latin typeface="楷体_GB2312" panose="02010609030101010101" pitchFamily="49" charset="-122"/>
              <a:ea typeface="楷体_GB2312" panose="02010609030101010101" pitchFamily="49" charset="-122"/>
            </a:endParaRPr>
          </a:p>
        </p:txBody>
      </p:sp>
      <p:pic>
        <p:nvPicPr>
          <p:cNvPr id="495619" name="Picture 3" descr="fuk"/>
          <p:cNvPicPr>
            <a:picLocks noChangeAspect="1"/>
          </p:cNvPicPr>
          <p:nvPr/>
        </p:nvPicPr>
        <p:blipFill>
          <a:blip r:embed="rId1">
            <a:lum bright="-12000" contrast="12000"/>
          </a:blip>
          <a:stretch>
            <a:fillRect/>
          </a:stretch>
        </p:blipFill>
        <p:spPr>
          <a:xfrm>
            <a:off x="0" y="1676400"/>
            <a:ext cx="9220200" cy="5181600"/>
          </a:xfrm>
          <a:prstGeom prst="rect">
            <a:avLst/>
          </a:prstGeom>
          <a:noFill/>
          <a:ln w="9525">
            <a:noFill/>
          </a:ln>
        </p:spPr>
      </p:pic>
      <p:sp>
        <p:nvSpPr>
          <p:cNvPr id="495620" name="Text Box 4"/>
          <p:cNvSpPr txBox="1"/>
          <p:nvPr/>
        </p:nvSpPr>
        <p:spPr>
          <a:xfrm>
            <a:off x="1524000" y="2590800"/>
            <a:ext cx="1392238" cy="396875"/>
          </a:xfrm>
          <a:prstGeom prst="rect">
            <a:avLst/>
          </a:prstGeom>
          <a:noFill/>
          <a:ln w="9525">
            <a:noFill/>
          </a:ln>
        </p:spPr>
        <p:txBody>
          <a:bodyPr anchor="t">
            <a:spAutoFit/>
          </a:bodyPr>
          <a:lstStyle/>
          <a:p>
            <a:pPr lvl="0" indent="0"/>
            <a:r>
              <a:rPr lang="zh-CN" altLang="en-US" sz="2000" dirty="0">
                <a:solidFill>
                  <a:srgbClr val="000000"/>
                </a:solidFill>
                <a:latin typeface="Times New Roman" panose="02020603050405020304" pitchFamily="18" charset="0"/>
                <a:ea typeface="黑体" panose="02010609060101010101" pitchFamily="49" charset="-122"/>
              </a:rPr>
              <a:t>银行存款</a:t>
            </a:r>
            <a:endParaRPr lang="zh-CN" altLang="en-US" sz="2000" dirty="0">
              <a:solidFill>
                <a:srgbClr val="000000"/>
              </a:solidFill>
              <a:latin typeface="Times New Roman" panose="02020603050405020304" pitchFamily="18" charset="0"/>
              <a:ea typeface="黑体" panose="02010609060101010101" pitchFamily="49" charset="-122"/>
            </a:endParaRPr>
          </a:p>
        </p:txBody>
      </p:sp>
      <p:grpSp>
        <p:nvGrpSpPr>
          <p:cNvPr id="2" name="Group 5"/>
          <p:cNvGrpSpPr/>
          <p:nvPr/>
        </p:nvGrpSpPr>
        <p:grpSpPr>
          <a:xfrm>
            <a:off x="3132138" y="2781300"/>
            <a:ext cx="2451100" cy="274638"/>
            <a:chOff x="2256" y="1392"/>
            <a:chExt cx="1344" cy="173"/>
          </a:xfrm>
        </p:grpSpPr>
        <p:sp>
          <p:nvSpPr>
            <p:cNvPr id="215045" name="Text Box 6"/>
            <p:cNvSpPr txBox="1"/>
            <p:nvPr/>
          </p:nvSpPr>
          <p:spPr>
            <a:xfrm>
              <a:off x="2256" y="1392"/>
              <a:ext cx="576" cy="173"/>
            </a:xfrm>
            <a:prstGeom prst="rect">
              <a:avLst/>
            </a:prstGeom>
            <a:noFill/>
            <a:ln w="9525">
              <a:noFill/>
            </a:ln>
          </p:spPr>
          <p:txBody>
            <a:bodyPr anchor="t">
              <a:spAutoFit/>
            </a:bodyPr>
            <a:lstStyle/>
            <a:p>
              <a:pPr lvl="0" indent="0"/>
              <a:r>
                <a:rPr lang="en-US" altLang="zh-CN" sz="1200" dirty="0">
                  <a:solidFill>
                    <a:srgbClr val="000000"/>
                  </a:solidFill>
                  <a:latin typeface="Times New Roman" panose="02020603050405020304" pitchFamily="18" charset="0"/>
                  <a:ea typeface="宋体" panose="02010600030101010101" pitchFamily="2" charset="-122"/>
                </a:rPr>
                <a:t>2011</a:t>
              </a:r>
              <a:endParaRPr lang="en-US" altLang="zh-CN" sz="1200" dirty="0">
                <a:solidFill>
                  <a:srgbClr val="000000"/>
                </a:solidFill>
                <a:latin typeface="Times New Roman" panose="02020603050405020304" pitchFamily="18" charset="0"/>
                <a:ea typeface="宋体" panose="02010600030101010101" pitchFamily="2" charset="-122"/>
              </a:endParaRPr>
            </a:p>
          </p:txBody>
        </p:sp>
        <p:sp>
          <p:nvSpPr>
            <p:cNvPr id="215046" name="Text Box 7"/>
            <p:cNvSpPr txBox="1"/>
            <p:nvPr/>
          </p:nvSpPr>
          <p:spPr>
            <a:xfrm>
              <a:off x="3408" y="1392"/>
              <a:ext cx="192" cy="173"/>
            </a:xfrm>
            <a:prstGeom prst="rect">
              <a:avLst/>
            </a:prstGeom>
            <a:noFill/>
            <a:ln w="9525">
              <a:noFill/>
            </a:ln>
          </p:spPr>
          <p:txBody>
            <a:bodyPr anchor="t">
              <a:spAutoFit/>
            </a:bodyPr>
            <a:lstStyle/>
            <a:p>
              <a:pPr lvl="0" indent="0"/>
              <a:r>
                <a:rPr lang="en-US" altLang="zh-CN" sz="1200" dirty="0">
                  <a:solidFill>
                    <a:srgbClr val="000000"/>
                  </a:solidFill>
                  <a:latin typeface="Times New Roman" panose="02020603050405020304" pitchFamily="18" charset="0"/>
                  <a:ea typeface="黑体" panose="02010609060101010101" pitchFamily="49" charset="-122"/>
                </a:rPr>
                <a:t>5</a:t>
              </a:r>
              <a:endParaRPr lang="en-US" altLang="zh-CN" sz="1200" dirty="0">
                <a:solidFill>
                  <a:srgbClr val="000000"/>
                </a:solidFill>
                <a:latin typeface="Times New Roman" panose="02020603050405020304" pitchFamily="18" charset="0"/>
                <a:ea typeface="黑体" panose="02010609060101010101" pitchFamily="49" charset="-122"/>
              </a:endParaRPr>
            </a:p>
          </p:txBody>
        </p:sp>
        <p:sp>
          <p:nvSpPr>
            <p:cNvPr id="215047" name="Text Box 8"/>
            <p:cNvSpPr txBox="1"/>
            <p:nvPr/>
          </p:nvSpPr>
          <p:spPr>
            <a:xfrm>
              <a:off x="3024" y="1392"/>
              <a:ext cx="192" cy="173"/>
            </a:xfrm>
            <a:prstGeom prst="rect">
              <a:avLst/>
            </a:prstGeom>
            <a:noFill/>
            <a:ln w="9525">
              <a:noFill/>
            </a:ln>
          </p:spPr>
          <p:txBody>
            <a:bodyPr anchor="t">
              <a:spAutoFit/>
            </a:bodyPr>
            <a:lstStyle/>
            <a:p>
              <a:pPr lvl="0" indent="0"/>
              <a:r>
                <a:rPr lang="en-US" altLang="zh-CN" sz="1200" dirty="0">
                  <a:solidFill>
                    <a:srgbClr val="000000"/>
                  </a:solidFill>
                  <a:latin typeface="Times New Roman" panose="02020603050405020304" pitchFamily="18" charset="0"/>
                  <a:ea typeface="宋体" panose="02010600030101010101" pitchFamily="2" charset="-122"/>
                </a:rPr>
                <a:t>12</a:t>
              </a:r>
              <a:endParaRPr lang="en-US" altLang="zh-CN" sz="1200" dirty="0">
                <a:solidFill>
                  <a:srgbClr val="000000"/>
                </a:solidFill>
                <a:latin typeface="Times New Roman" panose="02020603050405020304" pitchFamily="18" charset="0"/>
                <a:ea typeface="宋体" panose="02010600030101010101" pitchFamily="2" charset="-122"/>
              </a:endParaRPr>
            </a:p>
          </p:txBody>
        </p:sp>
      </p:grpSp>
      <p:grpSp>
        <p:nvGrpSpPr>
          <p:cNvPr id="3" name="Group 9"/>
          <p:cNvGrpSpPr/>
          <p:nvPr/>
        </p:nvGrpSpPr>
        <p:grpSpPr>
          <a:xfrm>
            <a:off x="6443663" y="2276475"/>
            <a:ext cx="2071687" cy="457200"/>
            <a:chOff x="4032" y="1344"/>
            <a:chExt cx="1162" cy="346"/>
          </a:xfrm>
        </p:grpSpPr>
        <p:sp>
          <p:nvSpPr>
            <p:cNvPr id="215049" name="Text Box 10"/>
            <p:cNvSpPr txBox="1"/>
            <p:nvPr/>
          </p:nvSpPr>
          <p:spPr>
            <a:xfrm>
              <a:off x="4032" y="1344"/>
              <a:ext cx="576" cy="346"/>
            </a:xfrm>
            <a:prstGeom prst="rect">
              <a:avLst/>
            </a:prstGeom>
            <a:noFill/>
            <a:ln w="9525">
              <a:noFill/>
            </a:ln>
          </p:spPr>
          <p:txBody>
            <a:bodyPr anchor="t">
              <a:spAutoFit/>
            </a:bodyPr>
            <a:lstStyle/>
            <a:p>
              <a:pPr lvl="0" indent="0"/>
              <a:r>
                <a:rPr lang="zh-CN" altLang="en-US" sz="2400" dirty="0">
                  <a:solidFill>
                    <a:srgbClr val="000000"/>
                  </a:solidFill>
                  <a:latin typeface="Times New Roman" panose="02020603050405020304" pitchFamily="18" charset="0"/>
                  <a:ea typeface="宋体" panose="02010600030101010101" pitchFamily="2" charset="-122"/>
                </a:rPr>
                <a:t>    </a:t>
              </a:r>
              <a:r>
                <a:rPr lang="zh-CN" altLang="en-US" sz="1200" dirty="0">
                  <a:solidFill>
                    <a:srgbClr val="000000"/>
                  </a:solidFill>
                  <a:latin typeface="Times New Roman" panose="02020603050405020304" pitchFamily="18" charset="0"/>
                  <a:ea typeface="宋体" panose="02010600030101010101" pitchFamily="2" charset="-122"/>
                </a:rPr>
                <a:t>付</a:t>
              </a:r>
              <a:endParaRPr lang="zh-CN" altLang="en-US" sz="1200" dirty="0">
                <a:solidFill>
                  <a:srgbClr val="000000"/>
                </a:solidFill>
                <a:latin typeface="Times New Roman" panose="02020603050405020304" pitchFamily="18" charset="0"/>
                <a:ea typeface="宋体" panose="02010600030101010101" pitchFamily="2" charset="-122"/>
              </a:endParaRPr>
            </a:p>
          </p:txBody>
        </p:sp>
        <p:sp>
          <p:nvSpPr>
            <p:cNvPr id="215050" name="Rectangle 11"/>
            <p:cNvSpPr/>
            <p:nvPr/>
          </p:nvSpPr>
          <p:spPr>
            <a:xfrm>
              <a:off x="4992" y="1344"/>
              <a:ext cx="202" cy="346"/>
            </a:xfrm>
            <a:prstGeom prst="rect">
              <a:avLst/>
            </a:prstGeom>
            <a:noFill/>
            <a:ln w="9525">
              <a:noFill/>
            </a:ln>
          </p:spPr>
          <p:txBody>
            <a:bodyPr anchor="t">
              <a:spAutoFit/>
            </a:bodyPr>
            <a:lstStyle/>
            <a:p>
              <a:pPr lvl="0" indent="0"/>
              <a:endParaRPr lang="en-US" altLang="zh-CN" sz="1200" dirty="0">
                <a:solidFill>
                  <a:srgbClr val="000000"/>
                </a:solidFill>
                <a:latin typeface="Times New Roman" panose="02020603050405020304" pitchFamily="18" charset="0"/>
                <a:ea typeface="黑体" panose="02010609060101010101" pitchFamily="49" charset="-122"/>
              </a:endParaRPr>
            </a:p>
            <a:p>
              <a:pPr lvl="0" indent="0"/>
              <a:r>
                <a:rPr lang="en-US" altLang="zh-CN" sz="1200" dirty="0">
                  <a:solidFill>
                    <a:srgbClr val="000000"/>
                  </a:solidFill>
                  <a:latin typeface="Times New Roman" panose="02020603050405020304" pitchFamily="18" charset="0"/>
                  <a:ea typeface="黑体" panose="02010609060101010101" pitchFamily="49" charset="-122"/>
                </a:rPr>
                <a:t>2</a:t>
              </a:r>
              <a:endParaRPr lang="en-US" altLang="zh-CN" sz="1200" dirty="0">
                <a:solidFill>
                  <a:srgbClr val="000000"/>
                </a:solidFill>
                <a:latin typeface="Times New Roman" panose="02020603050405020304" pitchFamily="18" charset="0"/>
                <a:ea typeface="黑体" panose="02010609060101010101" pitchFamily="49" charset="-122"/>
              </a:endParaRPr>
            </a:p>
          </p:txBody>
        </p:sp>
      </p:grpSp>
      <p:sp>
        <p:nvSpPr>
          <p:cNvPr id="495628" name="Rectangle 12"/>
          <p:cNvSpPr/>
          <p:nvPr/>
        </p:nvSpPr>
        <p:spPr>
          <a:xfrm>
            <a:off x="7664450" y="2647950"/>
            <a:ext cx="414338" cy="366713"/>
          </a:xfrm>
          <a:prstGeom prst="rect">
            <a:avLst/>
          </a:prstGeom>
          <a:noFill/>
          <a:ln w="9525">
            <a:noFill/>
          </a:ln>
        </p:spPr>
        <p:txBody>
          <a:bodyPr wrap="none" anchor="t">
            <a:spAutoFit/>
          </a:bodyPr>
          <a:lstStyle/>
          <a:p>
            <a:pPr lvl="0" indent="0"/>
            <a:r>
              <a:rPr lang="zh-CN" altLang="en-US" dirty="0">
                <a:solidFill>
                  <a:srgbClr val="000000"/>
                </a:solidFill>
                <a:latin typeface="Times New Roman" panose="02020603050405020304" pitchFamily="18" charset="0"/>
                <a:ea typeface="宋体" panose="02010600030101010101" pitchFamily="2" charset="-122"/>
              </a:rPr>
              <a:t>贰</a:t>
            </a:r>
            <a:endParaRPr lang="zh-CN" altLang="en-US" dirty="0">
              <a:solidFill>
                <a:srgbClr val="000000"/>
              </a:solidFill>
              <a:latin typeface="Times New Roman" panose="02020603050405020304" pitchFamily="18" charset="0"/>
              <a:ea typeface="宋体" panose="02010600030101010101" pitchFamily="2" charset="-122"/>
            </a:endParaRPr>
          </a:p>
        </p:txBody>
      </p:sp>
      <p:sp>
        <p:nvSpPr>
          <p:cNvPr id="495629" name="Text Box 13"/>
          <p:cNvSpPr txBox="1"/>
          <p:nvPr/>
        </p:nvSpPr>
        <p:spPr>
          <a:xfrm>
            <a:off x="762000" y="3657600"/>
            <a:ext cx="2873375" cy="1054100"/>
          </a:xfrm>
          <a:prstGeom prst="rect">
            <a:avLst/>
          </a:prstGeom>
          <a:noFill/>
          <a:ln w="9525">
            <a:noFill/>
          </a:ln>
        </p:spPr>
        <p:txBody>
          <a:bodyPr anchor="t">
            <a:spAutoFit/>
          </a:bodyPr>
          <a:lstStyle/>
          <a:p>
            <a:pPr lvl="0" indent="0"/>
            <a:r>
              <a:rPr lang="zh-CN" altLang="en-US" dirty="0">
                <a:latin typeface="Arial" panose="020B0604020202020204" pitchFamily="34" charset="0"/>
                <a:ea typeface="黑体" panose="02010609060101010101" pitchFamily="49" charset="-122"/>
              </a:rPr>
              <a:t>支付广告费（已用</a:t>
            </a:r>
            <a:r>
              <a:rPr lang="en-US" altLang="zh-CN" dirty="0">
                <a:latin typeface="Arial" panose="020B0604020202020204" pitchFamily="34" charset="0"/>
                <a:ea typeface="黑体" panose="02010609060101010101" pitchFamily="49" charset="-122"/>
              </a:rPr>
              <a:t>12</a:t>
            </a:r>
            <a:r>
              <a:rPr lang="zh-CN" altLang="en-US" dirty="0">
                <a:latin typeface="Arial" panose="020B0604020202020204" pitchFamily="34" charset="0"/>
                <a:ea typeface="黑体" panose="02010609060101010101" pitchFamily="49" charset="-122"/>
              </a:rPr>
              <a:t>月</a:t>
            </a:r>
            <a:r>
              <a:rPr lang="en-US" altLang="zh-CN" dirty="0">
                <a:latin typeface="Arial" panose="020B0604020202020204" pitchFamily="34" charset="0"/>
                <a:ea typeface="黑体" panose="02010609060101010101" pitchFamily="49" charset="-122"/>
              </a:rPr>
              <a:t>31</a:t>
            </a:r>
            <a:r>
              <a:rPr lang="zh-CN" altLang="en-US" dirty="0">
                <a:latin typeface="Arial" panose="020B0604020202020204" pitchFamily="34" charset="0"/>
                <a:ea typeface="黑体" panose="02010609060101010101" pitchFamily="49" charset="-122"/>
              </a:rPr>
              <a:t>日付字第</a:t>
            </a:r>
            <a:r>
              <a:rPr lang="en-US" altLang="zh-CN" dirty="0">
                <a:latin typeface="Arial" panose="020B0604020202020204" pitchFamily="34" charset="0"/>
                <a:ea typeface="黑体" panose="02010609060101010101" pitchFamily="49" charset="-122"/>
              </a:rPr>
              <a:t>28</a:t>
            </a:r>
            <a:r>
              <a:rPr lang="zh-CN" altLang="en-US" dirty="0">
                <a:latin typeface="Arial" panose="020B0604020202020204" pitchFamily="34" charset="0"/>
                <a:ea typeface="黑体" panose="02010609060101010101" pitchFamily="49" charset="-122"/>
              </a:rPr>
              <a:t>号凭证更正）</a:t>
            </a:r>
            <a:endParaRPr lang="zh-CN" altLang="en-US" dirty="0">
              <a:latin typeface="Arial" panose="020B0604020202020204" pitchFamily="34" charset="0"/>
              <a:ea typeface="黑体" panose="02010609060101010101" pitchFamily="49" charset="-122"/>
            </a:endParaRPr>
          </a:p>
          <a:p>
            <a:pPr lvl="0" indent="0"/>
            <a:endParaRPr lang="zh-CN" altLang="en-US" dirty="0">
              <a:latin typeface="Arial" panose="020B0604020202020204" pitchFamily="34" charset="0"/>
              <a:ea typeface="Arial" panose="020B0604020202020204" pitchFamily="34" charset="0"/>
            </a:endParaRPr>
          </a:p>
        </p:txBody>
      </p:sp>
      <p:sp>
        <p:nvSpPr>
          <p:cNvPr id="495630" name="Text Box 14"/>
          <p:cNvSpPr txBox="1"/>
          <p:nvPr/>
        </p:nvSpPr>
        <p:spPr>
          <a:xfrm>
            <a:off x="3733800" y="3657600"/>
            <a:ext cx="1524000" cy="396875"/>
          </a:xfrm>
          <a:prstGeom prst="rect">
            <a:avLst/>
          </a:prstGeom>
          <a:noFill/>
          <a:ln w="9525">
            <a:noFill/>
          </a:ln>
        </p:spPr>
        <p:txBody>
          <a:bodyPr anchor="t">
            <a:spAutoFit/>
          </a:bodyPr>
          <a:lstStyle/>
          <a:p>
            <a:pPr lvl="0" indent="0"/>
            <a:r>
              <a:rPr lang="zh-CN" altLang="en-US" sz="2000" dirty="0">
                <a:solidFill>
                  <a:srgbClr val="000000"/>
                </a:solidFill>
                <a:latin typeface="Times New Roman" panose="02020603050405020304" pitchFamily="18" charset="0"/>
                <a:ea typeface="黑体" panose="02010609060101010101" pitchFamily="49" charset="-122"/>
              </a:rPr>
              <a:t>销售费用</a:t>
            </a:r>
            <a:endParaRPr lang="zh-CN" altLang="en-US" sz="2000" dirty="0">
              <a:solidFill>
                <a:srgbClr val="000000"/>
              </a:solidFill>
              <a:latin typeface="Times New Roman" panose="02020603050405020304" pitchFamily="18" charset="0"/>
              <a:ea typeface="黑体" panose="02010609060101010101" pitchFamily="49" charset="-122"/>
            </a:endParaRPr>
          </a:p>
        </p:txBody>
      </p:sp>
      <p:sp>
        <p:nvSpPr>
          <p:cNvPr id="495631" name="Text Box 15"/>
          <p:cNvSpPr txBox="1"/>
          <p:nvPr/>
        </p:nvSpPr>
        <p:spPr>
          <a:xfrm>
            <a:off x="5410200" y="3657600"/>
            <a:ext cx="1177925" cy="396875"/>
          </a:xfrm>
          <a:prstGeom prst="rect">
            <a:avLst/>
          </a:prstGeom>
          <a:noFill/>
          <a:ln w="9525">
            <a:noFill/>
          </a:ln>
        </p:spPr>
        <p:txBody>
          <a:bodyPr anchor="t">
            <a:spAutoFit/>
          </a:bodyPr>
          <a:lstStyle/>
          <a:p>
            <a:pPr lvl="0" indent="0"/>
            <a:r>
              <a:rPr lang="zh-CN" altLang="en-US" sz="2000" dirty="0">
                <a:solidFill>
                  <a:srgbClr val="000000"/>
                </a:solidFill>
                <a:latin typeface="Times New Roman" panose="02020603050405020304" pitchFamily="18" charset="0"/>
                <a:ea typeface="黑体" panose="02010609060101010101" pitchFamily="49" charset="-122"/>
              </a:rPr>
              <a:t>广告费</a:t>
            </a:r>
            <a:endParaRPr lang="zh-CN" altLang="en-US" sz="2000" dirty="0">
              <a:solidFill>
                <a:srgbClr val="000000"/>
              </a:solidFill>
              <a:latin typeface="Times New Roman" panose="02020603050405020304" pitchFamily="18" charset="0"/>
              <a:ea typeface="黑体" panose="02010609060101010101" pitchFamily="49" charset="-122"/>
            </a:endParaRPr>
          </a:p>
        </p:txBody>
      </p:sp>
      <p:grpSp>
        <p:nvGrpSpPr>
          <p:cNvPr id="4" name="Group 16"/>
          <p:cNvGrpSpPr/>
          <p:nvPr/>
        </p:nvGrpSpPr>
        <p:grpSpPr>
          <a:xfrm>
            <a:off x="7019925" y="3789363"/>
            <a:ext cx="1743075" cy="2584450"/>
            <a:chOff x="4704" y="2288"/>
            <a:chExt cx="816" cy="1720"/>
          </a:xfrm>
        </p:grpSpPr>
        <p:sp>
          <p:nvSpPr>
            <p:cNvPr id="215056" name="Rectangle 17"/>
            <p:cNvSpPr/>
            <p:nvPr/>
          </p:nvSpPr>
          <p:spPr>
            <a:xfrm>
              <a:off x="4924" y="2288"/>
              <a:ext cx="596" cy="264"/>
            </a:xfrm>
            <a:prstGeom prst="rect">
              <a:avLst/>
            </a:prstGeom>
            <a:noFill/>
            <a:ln w="9525">
              <a:noFill/>
            </a:ln>
          </p:spPr>
          <p:txBody>
            <a:bodyPr anchor="t">
              <a:spAutoFit/>
            </a:bodyPr>
            <a:lstStyle/>
            <a:p>
              <a:pPr lvl="0" indent="0"/>
              <a:r>
                <a:rPr lang="en-US" altLang="zh-CN" sz="2000" dirty="0">
                  <a:solidFill>
                    <a:srgbClr val="000000"/>
                  </a:solidFill>
                  <a:latin typeface="Times New Roman" panose="02020603050405020304" pitchFamily="18" charset="0"/>
                  <a:ea typeface="宋体" panose="02010600030101010101" pitchFamily="2" charset="-122"/>
                </a:rPr>
                <a:t>     1 2800</a:t>
              </a:r>
              <a:endParaRPr lang="en-US" altLang="zh-CN" sz="2000" dirty="0">
                <a:solidFill>
                  <a:srgbClr val="000000"/>
                </a:solidFill>
                <a:latin typeface="Times New Roman" panose="02020603050405020304" pitchFamily="18" charset="0"/>
                <a:ea typeface="宋体" panose="02010600030101010101" pitchFamily="2" charset="-122"/>
              </a:endParaRPr>
            </a:p>
          </p:txBody>
        </p:sp>
        <p:sp>
          <p:nvSpPr>
            <p:cNvPr id="215057" name="Rectangle 18"/>
            <p:cNvSpPr/>
            <p:nvPr/>
          </p:nvSpPr>
          <p:spPr>
            <a:xfrm>
              <a:off x="4704" y="3744"/>
              <a:ext cx="816" cy="264"/>
            </a:xfrm>
            <a:prstGeom prst="rect">
              <a:avLst/>
            </a:prstGeom>
            <a:noFill/>
            <a:ln w="9525">
              <a:noFill/>
            </a:ln>
          </p:spPr>
          <p:txBody>
            <a:bodyPr anchor="t">
              <a:spAutoFit/>
            </a:bodyPr>
            <a:lstStyle/>
            <a:p>
              <a:pPr lvl="0" indent="0"/>
              <a:r>
                <a:rPr lang="zh-CN" altLang="en-US" sz="2000" dirty="0">
                  <a:solidFill>
                    <a:srgbClr val="000000"/>
                  </a:solidFill>
                  <a:latin typeface="Times New Roman" panose="02020603050405020304" pitchFamily="18" charset="0"/>
                  <a:ea typeface="宋体" panose="02010600030101010101" pitchFamily="2" charset="-122"/>
                </a:rPr>
                <a:t>         ￥</a:t>
              </a:r>
              <a:r>
                <a:rPr lang="en-US" altLang="zh-CN" sz="2000" dirty="0">
                  <a:solidFill>
                    <a:srgbClr val="000000"/>
                  </a:solidFill>
                  <a:latin typeface="Times New Roman" panose="02020603050405020304" pitchFamily="18" charset="0"/>
                  <a:ea typeface="宋体" panose="02010600030101010101" pitchFamily="2" charset="-122"/>
                </a:rPr>
                <a:t>12800</a:t>
              </a:r>
              <a:endParaRPr lang="en-US" altLang="zh-CN" sz="2000" dirty="0">
                <a:solidFill>
                  <a:srgbClr val="000000"/>
                </a:solidFill>
                <a:latin typeface="Times New Roman" panose="02020603050405020304" pitchFamily="18" charset="0"/>
                <a:ea typeface="宋体" panose="02010600030101010101" pitchFamily="2" charset="-122"/>
              </a:endParaRPr>
            </a:p>
          </p:txBody>
        </p:sp>
      </p:grpSp>
      <p:sp>
        <p:nvSpPr>
          <p:cNvPr id="495635" name="Rectangle 19"/>
          <p:cNvSpPr/>
          <p:nvPr/>
        </p:nvSpPr>
        <p:spPr>
          <a:xfrm>
            <a:off x="7543800" y="6300788"/>
            <a:ext cx="695325" cy="396875"/>
          </a:xfrm>
          <a:prstGeom prst="rect">
            <a:avLst/>
          </a:prstGeom>
          <a:noFill/>
          <a:ln w="9525">
            <a:noFill/>
          </a:ln>
        </p:spPr>
        <p:txBody>
          <a:bodyPr wrap="none" anchor="t">
            <a:spAutoFit/>
          </a:bodyPr>
          <a:lstStyle/>
          <a:p>
            <a:pPr lvl="0" indent="0"/>
            <a:r>
              <a:rPr lang="zh-CN" altLang="en-US" sz="2000" dirty="0">
                <a:solidFill>
                  <a:srgbClr val="000000"/>
                </a:solidFill>
                <a:latin typeface="Times New Roman" panose="02020603050405020304" pitchFamily="18" charset="0"/>
                <a:ea typeface="黑体" panose="02010609060101010101" pitchFamily="49" charset="-122"/>
              </a:rPr>
              <a:t>刘芳</a:t>
            </a:r>
            <a:endParaRPr lang="zh-CN" altLang="en-US" sz="2000" dirty="0">
              <a:solidFill>
                <a:srgbClr val="000000"/>
              </a:solidFill>
              <a:latin typeface="Times New Roman" panose="02020603050405020304" pitchFamily="18" charset="0"/>
              <a:ea typeface="黑体" panose="02010609060101010101" pitchFamily="49" charset="-122"/>
            </a:endParaRPr>
          </a:p>
        </p:txBody>
      </p:sp>
      <p:sp>
        <p:nvSpPr>
          <p:cNvPr id="495636" name="Line 20"/>
          <p:cNvSpPr/>
          <p:nvPr/>
        </p:nvSpPr>
        <p:spPr>
          <a:xfrm flipV="1">
            <a:off x="7164388" y="4149725"/>
            <a:ext cx="1439862" cy="1800225"/>
          </a:xfrm>
          <a:prstGeom prst="line">
            <a:avLst/>
          </a:prstGeom>
          <a:ln w="7938" cap="flat" cmpd="sng">
            <a:solidFill>
              <a:schemeClr val="tx1"/>
            </a:solidFill>
            <a:prstDash val="solid"/>
            <a:round/>
            <a:headEnd type="none" w="sm" len="sm"/>
            <a:tailEnd type="none" w="sm" len="sm"/>
          </a:ln>
        </p:spPr>
      </p:sp>
      <p:sp>
        <p:nvSpPr>
          <p:cNvPr id="6" name="Rectangle 18"/>
          <p:cNvSpPr>
            <a:spLocks noGrp="1"/>
          </p:cNvSpPr>
          <p:nvPr>
            <p:custDataLst>
              <p:tags r:id="rId2"/>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第五章 模拟企业会计账簿的登记</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95619"/>
                                        </p:tgtEl>
                                        <p:attrNameLst>
                                          <p:attrName>style.visibility</p:attrName>
                                        </p:attrNameLst>
                                      </p:cBhvr>
                                      <p:to>
                                        <p:strVal val="visible"/>
                                      </p:to>
                                    </p:set>
                                    <p:animEffect transition="in" filter="slide(fromBottom)">
                                      <p:cBhvr>
                                        <p:cTn id="7" dur="500"/>
                                        <p:tgtEl>
                                          <p:spTgt spid="4956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95620"/>
                                        </p:tgtEl>
                                        <p:attrNameLst>
                                          <p:attrName>style.visibility</p:attrName>
                                        </p:attrNameLst>
                                      </p:cBhvr>
                                      <p:to>
                                        <p:strVal val="visible"/>
                                      </p:to>
                                    </p:set>
                                    <p:animEffect transition="in" filter="wipe(left)">
                                      <p:cBhvr>
                                        <p:cTn id="12" dur="500"/>
                                        <p:tgtEl>
                                          <p:spTgt spid="495620"/>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slide(fromTop)">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1+#ppt_w/2"/>
                                          </p:val>
                                        </p:tav>
                                        <p:tav tm="100000">
                                          <p:val>
                                            <p:strVal val="#ppt_x"/>
                                          </p:val>
                                        </p:tav>
                                      </p:tavLst>
                                    </p:anim>
                                    <p:anim calcmode="lin" valueType="num">
                                      <p:cBhvr additive="base">
                                        <p:cTn id="23"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495629"/>
                                        </p:tgtEl>
                                        <p:attrNameLst>
                                          <p:attrName>style.visibility</p:attrName>
                                        </p:attrNameLst>
                                      </p:cBhvr>
                                      <p:to>
                                        <p:strVal val="visible"/>
                                      </p:to>
                                    </p:set>
                                    <p:anim calcmode="lin" valueType="num">
                                      <p:cBhvr additive="base">
                                        <p:cTn id="28" dur="500" fill="hold"/>
                                        <p:tgtEl>
                                          <p:spTgt spid="495629"/>
                                        </p:tgtEl>
                                        <p:attrNameLst>
                                          <p:attrName>ppt_x</p:attrName>
                                        </p:attrNameLst>
                                      </p:cBhvr>
                                      <p:tavLst>
                                        <p:tav tm="0">
                                          <p:val>
                                            <p:strVal val="#ppt_x"/>
                                          </p:val>
                                        </p:tav>
                                        <p:tav tm="100000">
                                          <p:val>
                                            <p:strVal val="#ppt_x"/>
                                          </p:val>
                                        </p:tav>
                                      </p:tavLst>
                                    </p:anim>
                                    <p:anim calcmode="lin" valueType="num">
                                      <p:cBhvr additive="base">
                                        <p:cTn id="29" dur="500" fill="hold"/>
                                        <p:tgtEl>
                                          <p:spTgt spid="495629"/>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495630"/>
                                        </p:tgtEl>
                                        <p:attrNameLst>
                                          <p:attrName>style.visibility</p:attrName>
                                        </p:attrNameLst>
                                      </p:cBhvr>
                                      <p:to>
                                        <p:strVal val="visible"/>
                                      </p:to>
                                    </p:set>
                                    <p:anim calcmode="lin" valueType="num">
                                      <p:cBhvr additive="base">
                                        <p:cTn id="34" dur="500" fill="hold"/>
                                        <p:tgtEl>
                                          <p:spTgt spid="495630"/>
                                        </p:tgtEl>
                                        <p:attrNameLst>
                                          <p:attrName>ppt_x</p:attrName>
                                        </p:attrNameLst>
                                      </p:cBhvr>
                                      <p:tavLst>
                                        <p:tav tm="0">
                                          <p:val>
                                            <p:strVal val="#ppt_x"/>
                                          </p:val>
                                        </p:tav>
                                        <p:tav tm="100000">
                                          <p:val>
                                            <p:strVal val="#ppt_x"/>
                                          </p:val>
                                        </p:tav>
                                      </p:tavLst>
                                    </p:anim>
                                    <p:anim calcmode="lin" valueType="num">
                                      <p:cBhvr additive="base">
                                        <p:cTn id="35" dur="500" fill="hold"/>
                                        <p:tgtEl>
                                          <p:spTgt spid="495630"/>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495631"/>
                                        </p:tgtEl>
                                        <p:attrNameLst>
                                          <p:attrName>style.visibility</p:attrName>
                                        </p:attrNameLst>
                                      </p:cBhvr>
                                      <p:to>
                                        <p:strVal val="visible"/>
                                      </p:to>
                                    </p:set>
                                    <p:anim calcmode="lin" valueType="num">
                                      <p:cBhvr additive="base">
                                        <p:cTn id="40" dur="500" fill="hold"/>
                                        <p:tgtEl>
                                          <p:spTgt spid="495631"/>
                                        </p:tgtEl>
                                        <p:attrNameLst>
                                          <p:attrName>ppt_x</p:attrName>
                                        </p:attrNameLst>
                                      </p:cBhvr>
                                      <p:tavLst>
                                        <p:tav tm="0">
                                          <p:val>
                                            <p:strVal val="#ppt_x"/>
                                          </p:val>
                                        </p:tav>
                                        <p:tav tm="100000">
                                          <p:val>
                                            <p:strVal val="#ppt_x"/>
                                          </p:val>
                                        </p:tav>
                                      </p:tavLst>
                                    </p:anim>
                                    <p:anim calcmode="lin" valueType="num">
                                      <p:cBhvr additive="base">
                                        <p:cTn id="41" dur="500" fill="hold"/>
                                        <p:tgtEl>
                                          <p:spTgt spid="495631"/>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fill="hold"/>
                                        <p:tgtEl>
                                          <p:spTgt spid="4"/>
                                        </p:tgtEl>
                                        <p:attrNameLst>
                                          <p:attrName>ppt_x</p:attrName>
                                        </p:attrNameLst>
                                      </p:cBhvr>
                                      <p:tavLst>
                                        <p:tav tm="0">
                                          <p:val>
                                            <p:strVal val="#ppt_x"/>
                                          </p:val>
                                        </p:tav>
                                        <p:tav tm="100000">
                                          <p:val>
                                            <p:strVal val="#ppt_x"/>
                                          </p:val>
                                        </p:tav>
                                      </p:tavLst>
                                    </p:anim>
                                    <p:anim calcmode="lin" valueType="num">
                                      <p:cBhvr additive="base">
                                        <p:cTn id="4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nodeType="clickEffect">
                                  <p:stCondLst>
                                    <p:cond delay="0"/>
                                  </p:stCondLst>
                                  <p:childTnLst>
                                    <p:set>
                                      <p:cBhvr>
                                        <p:cTn id="51" dur="1" fill="hold">
                                          <p:stCondLst>
                                            <p:cond delay="0"/>
                                          </p:stCondLst>
                                        </p:cTn>
                                        <p:tgtEl>
                                          <p:spTgt spid="495636"/>
                                        </p:tgtEl>
                                        <p:attrNameLst>
                                          <p:attrName>style.visibility</p:attrName>
                                        </p:attrNameLst>
                                      </p:cBhvr>
                                      <p:to>
                                        <p:strVal val="visible"/>
                                      </p:to>
                                    </p:set>
                                    <p:anim calcmode="lin" valueType="num">
                                      <p:cBhvr additive="base">
                                        <p:cTn id="52" dur="500" fill="hold"/>
                                        <p:tgtEl>
                                          <p:spTgt spid="495636"/>
                                        </p:tgtEl>
                                        <p:attrNameLst>
                                          <p:attrName>ppt_x</p:attrName>
                                        </p:attrNameLst>
                                      </p:cBhvr>
                                      <p:tavLst>
                                        <p:tav tm="0">
                                          <p:val>
                                            <p:strVal val="#ppt_x"/>
                                          </p:val>
                                        </p:tav>
                                        <p:tav tm="100000">
                                          <p:val>
                                            <p:strVal val="#ppt_x"/>
                                          </p:val>
                                        </p:tav>
                                      </p:tavLst>
                                    </p:anim>
                                    <p:anim calcmode="lin" valueType="num">
                                      <p:cBhvr additive="base">
                                        <p:cTn id="53" dur="500" fill="hold"/>
                                        <p:tgtEl>
                                          <p:spTgt spid="495636"/>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495628"/>
                                        </p:tgtEl>
                                        <p:attrNameLst>
                                          <p:attrName>style.visibility</p:attrName>
                                        </p:attrNameLst>
                                      </p:cBhvr>
                                      <p:to>
                                        <p:strVal val="visible"/>
                                      </p:to>
                                    </p:set>
                                    <p:anim calcmode="lin" valueType="num">
                                      <p:cBhvr additive="base">
                                        <p:cTn id="58" dur="500" fill="hold"/>
                                        <p:tgtEl>
                                          <p:spTgt spid="495628"/>
                                        </p:tgtEl>
                                        <p:attrNameLst>
                                          <p:attrName>ppt_x</p:attrName>
                                        </p:attrNameLst>
                                      </p:cBhvr>
                                      <p:tavLst>
                                        <p:tav tm="0">
                                          <p:val>
                                            <p:strVal val="#ppt_x"/>
                                          </p:val>
                                        </p:tav>
                                        <p:tav tm="100000">
                                          <p:val>
                                            <p:strVal val="#ppt_x"/>
                                          </p:val>
                                        </p:tav>
                                      </p:tavLst>
                                    </p:anim>
                                    <p:anim calcmode="lin" valueType="num">
                                      <p:cBhvr additive="base">
                                        <p:cTn id="59" dur="500" fill="hold"/>
                                        <p:tgtEl>
                                          <p:spTgt spid="495628"/>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grpId="0" nodeType="clickEffect">
                                  <p:stCondLst>
                                    <p:cond delay="0"/>
                                  </p:stCondLst>
                                  <p:childTnLst>
                                    <p:set>
                                      <p:cBhvr>
                                        <p:cTn id="63" dur="1" fill="hold">
                                          <p:stCondLst>
                                            <p:cond delay="0"/>
                                          </p:stCondLst>
                                        </p:cTn>
                                        <p:tgtEl>
                                          <p:spTgt spid="495635"/>
                                        </p:tgtEl>
                                        <p:attrNameLst>
                                          <p:attrName>style.visibility</p:attrName>
                                        </p:attrNameLst>
                                      </p:cBhvr>
                                      <p:to>
                                        <p:strVal val="visible"/>
                                      </p:to>
                                    </p:set>
                                    <p:anim calcmode="lin" valueType="num">
                                      <p:cBhvr additive="base">
                                        <p:cTn id="64" dur="500" fill="hold"/>
                                        <p:tgtEl>
                                          <p:spTgt spid="495635"/>
                                        </p:tgtEl>
                                        <p:attrNameLst>
                                          <p:attrName>ppt_x</p:attrName>
                                        </p:attrNameLst>
                                      </p:cBhvr>
                                      <p:tavLst>
                                        <p:tav tm="0">
                                          <p:val>
                                            <p:strVal val="#ppt_x"/>
                                          </p:val>
                                        </p:tav>
                                        <p:tav tm="100000">
                                          <p:val>
                                            <p:strVal val="#ppt_x"/>
                                          </p:val>
                                        </p:tav>
                                      </p:tavLst>
                                    </p:anim>
                                    <p:anim calcmode="lin" valueType="num">
                                      <p:cBhvr additive="base">
                                        <p:cTn id="65" dur="500" fill="hold"/>
                                        <p:tgtEl>
                                          <p:spTgt spid="4956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5620" grpId="0"/>
      <p:bldP spid="495628" grpId="0"/>
      <p:bldP spid="495629" grpId="0"/>
      <p:bldP spid="495630" grpId="0"/>
      <p:bldP spid="495631" grpId="0"/>
      <p:bldP spid="495635" grpId="0"/>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5" name="Text Box 2"/>
          <p:cNvSpPr txBox="1"/>
          <p:nvPr/>
        </p:nvSpPr>
        <p:spPr>
          <a:xfrm>
            <a:off x="-76200" y="537845"/>
            <a:ext cx="8899525" cy="1136650"/>
          </a:xfrm>
          <a:prstGeom prst="rect">
            <a:avLst/>
          </a:prstGeom>
          <a:noFill/>
          <a:ln w="9525">
            <a:noFill/>
          </a:ln>
        </p:spPr>
        <p:txBody>
          <a:bodyPr wrap="square" anchor="t">
            <a:spAutoFit/>
          </a:bodyPr>
          <a:lstStyle/>
          <a:p>
            <a:pPr lvl="0" indent="0">
              <a:lnSpc>
                <a:spcPct val="85000"/>
              </a:lnSpc>
            </a:pPr>
            <a:endParaRPr lang="zh-CN" altLang="en-US" sz="2800" dirty="0">
              <a:latin typeface="楷体_GB2312" panose="02010609030101010101" pitchFamily="49" charset="-122"/>
              <a:ea typeface="楷体_GB2312" panose="02010609030101010101" pitchFamily="49" charset="-122"/>
            </a:endParaRPr>
          </a:p>
          <a:p>
            <a:pPr lvl="0" indent="0">
              <a:lnSpc>
                <a:spcPct val="85000"/>
              </a:lnSpc>
            </a:pPr>
            <a:r>
              <a:rPr lang="zh-CN" altLang="en-US" sz="2800" dirty="0">
                <a:latin typeface="楷体_GB2312" panose="02010609030101010101" pitchFamily="49" charset="-122"/>
                <a:ea typeface="楷体_GB2312" panose="02010609030101010101" pitchFamily="49" charset="-122"/>
              </a:rPr>
              <a:t>    </a:t>
            </a:r>
            <a:r>
              <a:rPr lang="zh-CN" altLang="en-US" sz="2400" b="1" dirty="0">
                <a:latin typeface="楷体_GB2312" panose="02010609030101010101" pitchFamily="49" charset="-122"/>
                <a:ea typeface="楷体_GB2312" panose="02010609030101010101" pitchFamily="49" charset="-122"/>
                <a:cs typeface="+mn-ea"/>
              </a:rPr>
              <a:t>错账：会计分录中金额写少。更正方法为：编制正确分录并记账（金额为正确数字与错误数字之差1152元），补记错账：</a:t>
            </a:r>
            <a:endParaRPr lang="zh-CN" altLang="en-US" sz="2400" b="1" dirty="0">
              <a:latin typeface="楷体_GB2312" panose="02010609030101010101" pitchFamily="49" charset="-122"/>
              <a:ea typeface="楷体_GB2312" panose="02010609030101010101" pitchFamily="49" charset="-122"/>
              <a:cs typeface="+mn-ea"/>
            </a:endParaRPr>
          </a:p>
        </p:txBody>
      </p:sp>
      <p:pic>
        <p:nvPicPr>
          <p:cNvPr id="496643" name="Picture 3" descr="fuk"/>
          <p:cNvPicPr>
            <a:picLocks noChangeAspect="1"/>
          </p:cNvPicPr>
          <p:nvPr/>
        </p:nvPicPr>
        <p:blipFill>
          <a:blip r:embed="rId1">
            <a:lum bright="-12000" contrast="12000"/>
          </a:blip>
          <a:stretch>
            <a:fillRect/>
          </a:stretch>
        </p:blipFill>
        <p:spPr>
          <a:xfrm>
            <a:off x="0" y="1676400"/>
            <a:ext cx="9220200" cy="5181600"/>
          </a:xfrm>
          <a:prstGeom prst="rect">
            <a:avLst/>
          </a:prstGeom>
          <a:noFill/>
          <a:ln w="9525">
            <a:noFill/>
          </a:ln>
        </p:spPr>
      </p:pic>
      <p:sp>
        <p:nvSpPr>
          <p:cNvPr id="496644" name="Text Box 4"/>
          <p:cNvSpPr txBox="1"/>
          <p:nvPr/>
        </p:nvSpPr>
        <p:spPr>
          <a:xfrm>
            <a:off x="1524000" y="2590800"/>
            <a:ext cx="1392238" cy="396875"/>
          </a:xfrm>
          <a:prstGeom prst="rect">
            <a:avLst/>
          </a:prstGeom>
          <a:noFill/>
          <a:ln w="9525">
            <a:noFill/>
          </a:ln>
        </p:spPr>
        <p:txBody>
          <a:bodyPr anchor="t">
            <a:spAutoFit/>
          </a:bodyPr>
          <a:lstStyle/>
          <a:p>
            <a:pPr lvl="0" indent="0"/>
            <a:r>
              <a:rPr lang="zh-CN" altLang="en-US" sz="2000" dirty="0">
                <a:solidFill>
                  <a:srgbClr val="000000"/>
                </a:solidFill>
                <a:latin typeface="Times New Roman" panose="02020603050405020304" pitchFamily="18" charset="0"/>
                <a:ea typeface="黑体" panose="02010609060101010101" pitchFamily="49" charset="-122"/>
              </a:rPr>
              <a:t>银行存款</a:t>
            </a:r>
            <a:endParaRPr lang="zh-CN" altLang="en-US" sz="2000" dirty="0">
              <a:solidFill>
                <a:srgbClr val="000000"/>
              </a:solidFill>
              <a:latin typeface="Times New Roman" panose="02020603050405020304" pitchFamily="18" charset="0"/>
              <a:ea typeface="黑体" panose="02010609060101010101" pitchFamily="49" charset="-122"/>
            </a:endParaRPr>
          </a:p>
        </p:txBody>
      </p:sp>
      <p:grpSp>
        <p:nvGrpSpPr>
          <p:cNvPr id="2" name="Group 5"/>
          <p:cNvGrpSpPr/>
          <p:nvPr/>
        </p:nvGrpSpPr>
        <p:grpSpPr>
          <a:xfrm>
            <a:off x="3132138" y="2781300"/>
            <a:ext cx="2451100" cy="274638"/>
            <a:chOff x="2256" y="1392"/>
            <a:chExt cx="1344" cy="173"/>
          </a:xfrm>
        </p:grpSpPr>
        <p:sp>
          <p:nvSpPr>
            <p:cNvPr id="216069" name="Text Box 6"/>
            <p:cNvSpPr txBox="1"/>
            <p:nvPr/>
          </p:nvSpPr>
          <p:spPr>
            <a:xfrm>
              <a:off x="2256" y="1392"/>
              <a:ext cx="576" cy="173"/>
            </a:xfrm>
            <a:prstGeom prst="rect">
              <a:avLst/>
            </a:prstGeom>
            <a:noFill/>
            <a:ln w="9525">
              <a:noFill/>
            </a:ln>
          </p:spPr>
          <p:txBody>
            <a:bodyPr anchor="t">
              <a:spAutoFit/>
            </a:bodyPr>
            <a:lstStyle/>
            <a:p>
              <a:pPr lvl="0" indent="0"/>
              <a:r>
                <a:rPr lang="en-US" altLang="zh-CN" sz="1200" dirty="0">
                  <a:solidFill>
                    <a:srgbClr val="000000"/>
                  </a:solidFill>
                  <a:latin typeface="Times New Roman" panose="02020603050405020304" pitchFamily="18" charset="0"/>
                  <a:ea typeface="宋体" panose="02010600030101010101" pitchFamily="2" charset="-122"/>
                </a:rPr>
                <a:t>2011</a:t>
              </a:r>
              <a:endParaRPr lang="en-US" altLang="zh-CN" sz="1200" dirty="0">
                <a:solidFill>
                  <a:srgbClr val="000000"/>
                </a:solidFill>
                <a:latin typeface="Times New Roman" panose="02020603050405020304" pitchFamily="18" charset="0"/>
                <a:ea typeface="宋体" panose="02010600030101010101" pitchFamily="2" charset="-122"/>
              </a:endParaRPr>
            </a:p>
          </p:txBody>
        </p:sp>
        <p:sp>
          <p:nvSpPr>
            <p:cNvPr id="216070" name="Text Box 7"/>
            <p:cNvSpPr txBox="1"/>
            <p:nvPr/>
          </p:nvSpPr>
          <p:spPr>
            <a:xfrm>
              <a:off x="3408" y="1392"/>
              <a:ext cx="192" cy="173"/>
            </a:xfrm>
            <a:prstGeom prst="rect">
              <a:avLst/>
            </a:prstGeom>
            <a:noFill/>
            <a:ln w="9525">
              <a:noFill/>
            </a:ln>
          </p:spPr>
          <p:txBody>
            <a:bodyPr anchor="t">
              <a:spAutoFit/>
            </a:bodyPr>
            <a:lstStyle/>
            <a:p>
              <a:pPr lvl="0" indent="0"/>
              <a:r>
                <a:rPr lang="en-US" altLang="zh-CN" sz="1200" dirty="0">
                  <a:solidFill>
                    <a:srgbClr val="000000"/>
                  </a:solidFill>
                  <a:latin typeface="Times New Roman" panose="02020603050405020304" pitchFamily="18" charset="0"/>
                  <a:ea typeface="宋体" panose="02010600030101010101" pitchFamily="2" charset="-122"/>
                </a:rPr>
                <a:t>31</a:t>
              </a:r>
              <a:endParaRPr lang="en-US" altLang="zh-CN" sz="1200" dirty="0">
                <a:solidFill>
                  <a:srgbClr val="000000"/>
                </a:solidFill>
                <a:latin typeface="Times New Roman" panose="02020603050405020304" pitchFamily="18" charset="0"/>
                <a:ea typeface="宋体" panose="02010600030101010101" pitchFamily="2" charset="-122"/>
              </a:endParaRPr>
            </a:p>
          </p:txBody>
        </p:sp>
        <p:sp>
          <p:nvSpPr>
            <p:cNvPr id="216071" name="Text Box 8"/>
            <p:cNvSpPr txBox="1"/>
            <p:nvPr/>
          </p:nvSpPr>
          <p:spPr>
            <a:xfrm>
              <a:off x="3024" y="1392"/>
              <a:ext cx="192" cy="173"/>
            </a:xfrm>
            <a:prstGeom prst="rect">
              <a:avLst/>
            </a:prstGeom>
            <a:noFill/>
            <a:ln w="9525">
              <a:noFill/>
            </a:ln>
          </p:spPr>
          <p:txBody>
            <a:bodyPr anchor="t">
              <a:spAutoFit/>
            </a:bodyPr>
            <a:lstStyle/>
            <a:p>
              <a:pPr lvl="0" indent="0"/>
              <a:r>
                <a:rPr lang="en-US" altLang="zh-CN" sz="1200" dirty="0">
                  <a:solidFill>
                    <a:srgbClr val="000000"/>
                  </a:solidFill>
                  <a:latin typeface="Times New Roman" panose="02020603050405020304" pitchFamily="18" charset="0"/>
                  <a:ea typeface="宋体" panose="02010600030101010101" pitchFamily="2" charset="-122"/>
                </a:rPr>
                <a:t>12</a:t>
              </a:r>
              <a:endParaRPr lang="en-US" altLang="zh-CN" sz="1200" dirty="0">
                <a:solidFill>
                  <a:srgbClr val="000000"/>
                </a:solidFill>
                <a:latin typeface="Times New Roman" panose="02020603050405020304" pitchFamily="18" charset="0"/>
                <a:ea typeface="宋体" panose="02010600030101010101" pitchFamily="2" charset="-122"/>
              </a:endParaRPr>
            </a:p>
          </p:txBody>
        </p:sp>
      </p:grpSp>
      <p:grpSp>
        <p:nvGrpSpPr>
          <p:cNvPr id="3" name="Group 9"/>
          <p:cNvGrpSpPr/>
          <p:nvPr/>
        </p:nvGrpSpPr>
        <p:grpSpPr>
          <a:xfrm>
            <a:off x="6443663" y="2276475"/>
            <a:ext cx="2071687" cy="457200"/>
            <a:chOff x="4032" y="1344"/>
            <a:chExt cx="1162" cy="346"/>
          </a:xfrm>
        </p:grpSpPr>
        <p:sp>
          <p:nvSpPr>
            <p:cNvPr id="216073" name="Text Box 10"/>
            <p:cNvSpPr txBox="1"/>
            <p:nvPr/>
          </p:nvSpPr>
          <p:spPr>
            <a:xfrm>
              <a:off x="4032" y="1344"/>
              <a:ext cx="576" cy="346"/>
            </a:xfrm>
            <a:prstGeom prst="rect">
              <a:avLst/>
            </a:prstGeom>
            <a:noFill/>
            <a:ln w="9525">
              <a:noFill/>
            </a:ln>
          </p:spPr>
          <p:txBody>
            <a:bodyPr anchor="t">
              <a:spAutoFit/>
            </a:bodyPr>
            <a:lstStyle/>
            <a:p>
              <a:pPr lvl="0" indent="0"/>
              <a:r>
                <a:rPr lang="zh-CN" altLang="en-US" sz="2400" dirty="0">
                  <a:solidFill>
                    <a:srgbClr val="000000"/>
                  </a:solidFill>
                  <a:latin typeface="Times New Roman" panose="02020603050405020304" pitchFamily="18" charset="0"/>
                  <a:ea typeface="宋体" panose="02010600030101010101" pitchFamily="2" charset="-122"/>
                </a:rPr>
                <a:t>    </a:t>
              </a:r>
              <a:r>
                <a:rPr lang="zh-CN" altLang="en-US" sz="1200" dirty="0">
                  <a:solidFill>
                    <a:srgbClr val="000000"/>
                  </a:solidFill>
                  <a:latin typeface="Times New Roman" panose="02020603050405020304" pitchFamily="18" charset="0"/>
                  <a:ea typeface="宋体" panose="02010600030101010101" pitchFamily="2" charset="-122"/>
                </a:rPr>
                <a:t>付</a:t>
              </a:r>
              <a:endParaRPr lang="zh-CN" altLang="en-US" sz="1200" dirty="0">
                <a:solidFill>
                  <a:srgbClr val="000000"/>
                </a:solidFill>
                <a:latin typeface="Times New Roman" panose="02020603050405020304" pitchFamily="18" charset="0"/>
                <a:ea typeface="宋体" panose="02010600030101010101" pitchFamily="2" charset="-122"/>
              </a:endParaRPr>
            </a:p>
          </p:txBody>
        </p:sp>
        <p:sp>
          <p:nvSpPr>
            <p:cNvPr id="216074" name="Rectangle 11"/>
            <p:cNvSpPr/>
            <p:nvPr/>
          </p:nvSpPr>
          <p:spPr>
            <a:xfrm>
              <a:off x="4992" y="1344"/>
              <a:ext cx="202" cy="346"/>
            </a:xfrm>
            <a:prstGeom prst="rect">
              <a:avLst/>
            </a:prstGeom>
            <a:noFill/>
            <a:ln w="9525">
              <a:noFill/>
            </a:ln>
          </p:spPr>
          <p:txBody>
            <a:bodyPr anchor="t">
              <a:spAutoFit/>
            </a:bodyPr>
            <a:lstStyle/>
            <a:p>
              <a:pPr lvl="0" indent="0"/>
              <a:endParaRPr lang="en-US" altLang="zh-CN" sz="1200" dirty="0">
                <a:solidFill>
                  <a:srgbClr val="000000"/>
                </a:solidFill>
                <a:latin typeface="Times New Roman" panose="02020603050405020304" pitchFamily="18" charset="0"/>
                <a:ea typeface="宋体" panose="02010600030101010101" pitchFamily="2" charset="-122"/>
              </a:endParaRPr>
            </a:p>
            <a:p>
              <a:pPr lvl="0" indent="0"/>
              <a:r>
                <a:rPr lang="en-US" altLang="zh-CN" sz="1200" dirty="0">
                  <a:solidFill>
                    <a:srgbClr val="000000"/>
                  </a:solidFill>
                  <a:latin typeface="Times New Roman" panose="02020603050405020304" pitchFamily="18" charset="0"/>
                  <a:ea typeface="宋体" panose="02010600030101010101" pitchFamily="2" charset="-122"/>
                </a:rPr>
                <a:t>28</a:t>
              </a:r>
              <a:endParaRPr lang="en-US" altLang="zh-CN" sz="1200" dirty="0">
                <a:solidFill>
                  <a:srgbClr val="000000"/>
                </a:solidFill>
                <a:latin typeface="Times New Roman" panose="02020603050405020304" pitchFamily="18" charset="0"/>
                <a:ea typeface="宋体" panose="02010600030101010101" pitchFamily="2" charset="-122"/>
              </a:endParaRPr>
            </a:p>
          </p:txBody>
        </p:sp>
      </p:grpSp>
      <p:sp>
        <p:nvSpPr>
          <p:cNvPr id="496652" name="Rectangle 12"/>
          <p:cNvSpPr/>
          <p:nvPr/>
        </p:nvSpPr>
        <p:spPr>
          <a:xfrm>
            <a:off x="7664450" y="2647950"/>
            <a:ext cx="414338" cy="366713"/>
          </a:xfrm>
          <a:prstGeom prst="rect">
            <a:avLst/>
          </a:prstGeom>
          <a:noFill/>
          <a:ln w="9525">
            <a:noFill/>
          </a:ln>
        </p:spPr>
        <p:txBody>
          <a:bodyPr wrap="none" anchor="t">
            <a:spAutoFit/>
          </a:bodyPr>
          <a:lstStyle/>
          <a:p>
            <a:pPr lvl="0" indent="0"/>
            <a:r>
              <a:rPr lang="zh-CN" altLang="en-US" dirty="0">
                <a:solidFill>
                  <a:srgbClr val="000000"/>
                </a:solidFill>
                <a:latin typeface="Times New Roman" panose="02020603050405020304" pitchFamily="18" charset="0"/>
                <a:ea typeface="宋体" panose="02010600030101010101" pitchFamily="2" charset="-122"/>
              </a:rPr>
              <a:t>贰</a:t>
            </a:r>
            <a:endParaRPr lang="zh-CN" altLang="en-US" dirty="0">
              <a:solidFill>
                <a:srgbClr val="000000"/>
              </a:solidFill>
              <a:latin typeface="Times New Roman" panose="02020603050405020304" pitchFamily="18" charset="0"/>
              <a:ea typeface="宋体" panose="02010600030101010101" pitchFamily="2" charset="-122"/>
            </a:endParaRPr>
          </a:p>
        </p:txBody>
      </p:sp>
      <p:sp>
        <p:nvSpPr>
          <p:cNvPr id="496653" name="Text Box 13"/>
          <p:cNvSpPr txBox="1"/>
          <p:nvPr/>
        </p:nvSpPr>
        <p:spPr>
          <a:xfrm>
            <a:off x="762000" y="3657600"/>
            <a:ext cx="2873375" cy="1466850"/>
          </a:xfrm>
          <a:prstGeom prst="rect">
            <a:avLst/>
          </a:prstGeom>
          <a:noFill/>
          <a:ln w="9525">
            <a:noFill/>
          </a:ln>
        </p:spPr>
        <p:txBody>
          <a:bodyPr anchor="t">
            <a:spAutoFit/>
          </a:bodyPr>
          <a:lstStyle/>
          <a:p>
            <a:pPr lvl="0" indent="0"/>
            <a:r>
              <a:rPr lang="zh-CN" altLang="en-US" dirty="0">
                <a:latin typeface="Arial" panose="020B0604020202020204" pitchFamily="34" charset="0"/>
                <a:ea typeface="黑体" panose="02010609060101010101" pitchFamily="49" charset="-122"/>
              </a:rPr>
              <a:t>补充</a:t>
            </a:r>
            <a:r>
              <a:rPr lang="en-US" altLang="zh-CN" dirty="0">
                <a:latin typeface="Arial" panose="020B0604020202020204" pitchFamily="34" charset="0"/>
                <a:ea typeface="黑体" panose="02010609060101010101" pitchFamily="49" charset="-122"/>
              </a:rPr>
              <a:t>12</a:t>
            </a:r>
            <a:r>
              <a:rPr lang="zh-CN" altLang="en-US" dirty="0">
                <a:latin typeface="Arial" panose="020B0604020202020204" pitchFamily="34" charset="0"/>
                <a:ea typeface="黑体" panose="02010609060101010101" pitchFamily="49" charset="-122"/>
              </a:rPr>
              <a:t>月</a:t>
            </a:r>
            <a:r>
              <a:rPr lang="en-US" altLang="zh-CN" dirty="0">
                <a:latin typeface="Arial" panose="020B0604020202020204" pitchFamily="34" charset="0"/>
                <a:ea typeface="黑体" panose="02010609060101010101" pitchFamily="49" charset="-122"/>
              </a:rPr>
              <a:t>5</a:t>
            </a:r>
            <a:r>
              <a:rPr lang="zh-CN" altLang="en-US" dirty="0">
                <a:latin typeface="Arial" panose="020B0604020202020204" pitchFamily="34" charset="0"/>
                <a:ea typeface="黑体" panose="02010609060101010101" pitchFamily="49" charset="-122"/>
              </a:rPr>
              <a:t>日付字第</a:t>
            </a:r>
            <a:r>
              <a:rPr lang="en-US" altLang="zh-CN" dirty="0">
                <a:latin typeface="Arial" panose="020B0604020202020204" pitchFamily="34" charset="0"/>
                <a:ea typeface="黑体" panose="02010609060101010101" pitchFamily="49" charset="-122"/>
              </a:rPr>
              <a:t>2</a:t>
            </a:r>
            <a:r>
              <a:rPr lang="zh-CN" altLang="en-US" dirty="0">
                <a:latin typeface="Arial" panose="020B0604020202020204" pitchFamily="34" charset="0"/>
                <a:ea typeface="黑体" panose="02010609060101010101" pitchFamily="49" charset="-122"/>
              </a:rPr>
              <a:t>号凭证少记金额</a:t>
            </a:r>
            <a:endParaRPr lang="zh-CN" altLang="en-US" dirty="0">
              <a:latin typeface="Arial" panose="020B0604020202020204" pitchFamily="34" charset="0"/>
              <a:ea typeface="黑体" panose="02010609060101010101" pitchFamily="49" charset="-122"/>
            </a:endParaRPr>
          </a:p>
          <a:p>
            <a:pPr lvl="0" indent="0"/>
            <a:endParaRPr lang="zh-CN" altLang="en-US" dirty="0">
              <a:latin typeface="Arial" panose="020B0604020202020204" pitchFamily="34" charset="0"/>
              <a:ea typeface="黑体" panose="02010609060101010101" pitchFamily="49" charset="-122"/>
            </a:endParaRPr>
          </a:p>
          <a:p>
            <a:pPr lvl="0" indent="0"/>
            <a:endParaRPr lang="zh-CN" altLang="en-US" dirty="0">
              <a:latin typeface="Arial" panose="020B0604020202020204" pitchFamily="34" charset="0"/>
              <a:ea typeface="Arial" panose="020B0604020202020204" pitchFamily="34" charset="0"/>
            </a:endParaRPr>
          </a:p>
        </p:txBody>
      </p:sp>
      <p:sp>
        <p:nvSpPr>
          <p:cNvPr id="496654" name="Text Box 14"/>
          <p:cNvSpPr txBox="1"/>
          <p:nvPr/>
        </p:nvSpPr>
        <p:spPr>
          <a:xfrm>
            <a:off x="3733800" y="3657600"/>
            <a:ext cx="1524000" cy="396875"/>
          </a:xfrm>
          <a:prstGeom prst="rect">
            <a:avLst/>
          </a:prstGeom>
          <a:noFill/>
          <a:ln w="9525">
            <a:noFill/>
          </a:ln>
        </p:spPr>
        <p:txBody>
          <a:bodyPr anchor="t">
            <a:spAutoFit/>
          </a:bodyPr>
          <a:lstStyle/>
          <a:p>
            <a:pPr lvl="0" indent="0"/>
            <a:r>
              <a:rPr lang="zh-CN" altLang="en-US" sz="2000" dirty="0">
                <a:solidFill>
                  <a:srgbClr val="000000"/>
                </a:solidFill>
                <a:latin typeface="Times New Roman" panose="02020603050405020304" pitchFamily="18" charset="0"/>
                <a:ea typeface="黑体" panose="02010609060101010101" pitchFamily="49" charset="-122"/>
              </a:rPr>
              <a:t>销售费用</a:t>
            </a:r>
            <a:endParaRPr lang="zh-CN" altLang="en-US" sz="2000" dirty="0">
              <a:solidFill>
                <a:srgbClr val="000000"/>
              </a:solidFill>
              <a:latin typeface="Times New Roman" panose="02020603050405020304" pitchFamily="18" charset="0"/>
              <a:ea typeface="黑体" panose="02010609060101010101" pitchFamily="49" charset="-122"/>
            </a:endParaRPr>
          </a:p>
        </p:txBody>
      </p:sp>
      <p:sp>
        <p:nvSpPr>
          <p:cNvPr id="496655" name="Text Box 15"/>
          <p:cNvSpPr txBox="1"/>
          <p:nvPr/>
        </p:nvSpPr>
        <p:spPr>
          <a:xfrm>
            <a:off x="5410200" y="3657600"/>
            <a:ext cx="1177925" cy="396875"/>
          </a:xfrm>
          <a:prstGeom prst="rect">
            <a:avLst/>
          </a:prstGeom>
          <a:noFill/>
          <a:ln w="9525">
            <a:noFill/>
          </a:ln>
        </p:spPr>
        <p:txBody>
          <a:bodyPr anchor="t">
            <a:spAutoFit/>
          </a:bodyPr>
          <a:lstStyle/>
          <a:p>
            <a:pPr lvl="0" indent="0"/>
            <a:r>
              <a:rPr lang="zh-CN" altLang="en-US" sz="2000" dirty="0">
                <a:solidFill>
                  <a:srgbClr val="000000"/>
                </a:solidFill>
                <a:latin typeface="Times New Roman" panose="02020603050405020304" pitchFamily="18" charset="0"/>
                <a:ea typeface="黑体" panose="02010609060101010101" pitchFamily="49" charset="-122"/>
              </a:rPr>
              <a:t>广告费</a:t>
            </a:r>
            <a:endParaRPr lang="zh-CN" altLang="en-US" sz="2000" dirty="0">
              <a:solidFill>
                <a:srgbClr val="000000"/>
              </a:solidFill>
              <a:latin typeface="Times New Roman" panose="02020603050405020304" pitchFamily="18" charset="0"/>
              <a:ea typeface="黑体" panose="02010609060101010101" pitchFamily="49" charset="-122"/>
            </a:endParaRPr>
          </a:p>
        </p:txBody>
      </p:sp>
      <p:grpSp>
        <p:nvGrpSpPr>
          <p:cNvPr id="4" name="Group 16"/>
          <p:cNvGrpSpPr/>
          <p:nvPr/>
        </p:nvGrpSpPr>
        <p:grpSpPr>
          <a:xfrm>
            <a:off x="7019925" y="3789365"/>
            <a:ext cx="1743075" cy="2587456"/>
            <a:chOff x="4704" y="2288"/>
            <a:chExt cx="816" cy="1722"/>
          </a:xfrm>
        </p:grpSpPr>
        <p:sp>
          <p:nvSpPr>
            <p:cNvPr id="216080" name="Rectangle 17"/>
            <p:cNvSpPr/>
            <p:nvPr/>
          </p:nvSpPr>
          <p:spPr>
            <a:xfrm>
              <a:off x="4924" y="2288"/>
              <a:ext cx="596" cy="264"/>
            </a:xfrm>
            <a:prstGeom prst="rect">
              <a:avLst/>
            </a:prstGeom>
            <a:noFill/>
            <a:ln w="9525">
              <a:noFill/>
            </a:ln>
          </p:spPr>
          <p:txBody>
            <a:bodyPr anchor="t">
              <a:spAutoFit/>
            </a:bodyPr>
            <a:lstStyle/>
            <a:p>
              <a:pPr lvl="0" indent="0"/>
              <a:r>
                <a:rPr lang="en-US" altLang="zh-CN" sz="2000" dirty="0">
                  <a:solidFill>
                    <a:srgbClr val="000000"/>
                  </a:solidFill>
                  <a:latin typeface="Times New Roman" panose="02020603050405020304" pitchFamily="18" charset="0"/>
                  <a:ea typeface="宋体" panose="02010600030101010101" pitchFamily="2" charset="-122"/>
                </a:rPr>
                <a:t>   1 15200</a:t>
              </a:r>
              <a:endParaRPr lang="en-US" altLang="zh-CN" sz="2000" dirty="0">
                <a:solidFill>
                  <a:srgbClr val="000000"/>
                </a:solidFill>
                <a:latin typeface="Times New Roman" panose="02020603050405020304" pitchFamily="18" charset="0"/>
                <a:ea typeface="宋体" panose="02010600030101010101" pitchFamily="2" charset="-122"/>
              </a:endParaRPr>
            </a:p>
          </p:txBody>
        </p:sp>
        <p:sp>
          <p:nvSpPr>
            <p:cNvPr id="216081" name="Rectangle 18"/>
            <p:cNvSpPr/>
            <p:nvPr/>
          </p:nvSpPr>
          <p:spPr>
            <a:xfrm>
              <a:off x="4704" y="3744"/>
              <a:ext cx="816" cy="266"/>
            </a:xfrm>
            <a:prstGeom prst="rect">
              <a:avLst/>
            </a:prstGeom>
            <a:noFill/>
            <a:ln w="9525">
              <a:noFill/>
            </a:ln>
          </p:spPr>
          <p:txBody>
            <a:bodyPr anchor="t">
              <a:spAutoFit/>
            </a:bodyPr>
            <a:lstStyle/>
            <a:p>
              <a:pPr lvl="0" indent="0"/>
              <a:r>
                <a:rPr lang="zh-CN" altLang="en-US" sz="2000" dirty="0">
                  <a:solidFill>
                    <a:srgbClr val="000000"/>
                  </a:solidFill>
                  <a:latin typeface="Times New Roman" panose="02020603050405020304" pitchFamily="18" charset="0"/>
                  <a:ea typeface="宋体" panose="02010600030101010101" pitchFamily="2" charset="-122"/>
                </a:rPr>
                <a:t>      ￥</a:t>
              </a:r>
              <a:r>
                <a:rPr lang="en-US" altLang="zh-CN" sz="2000" dirty="0">
                  <a:solidFill>
                    <a:srgbClr val="000000"/>
                  </a:solidFill>
                  <a:latin typeface="Times New Roman" panose="02020603050405020304" pitchFamily="18" charset="0"/>
                  <a:ea typeface="宋体" panose="02010600030101010101" pitchFamily="2" charset="-122"/>
                </a:rPr>
                <a:t>1 1520 0</a:t>
              </a:r>
              <a:endParaRPr lang="en-US" altLang="zh-CN" sz="2000" dirty="0">
                <a:solidFill>
                  <a:srgbClr val="000000"/>
                </a:solidFill>
                <a:latin typeface="Times New Roman" panose="02020603050405020304" pitchFamily="18" charset="0"/>
                <a:ea typeface="宋体" panose="02010600030101010101" pitchFamily="2" charset="-122"/>
              </a:endParaRPr>
            </a:p>
          </p:txBody>
        </p:sp>
      </p:grpSp>
      <p:sp>
        <p:nvSpPr>
          <p:cNvPr id="496659" name="Rectangle 19"/>
          <p:cNvSpPr/>
          <p:nvPr/>
        </p:nvSpPr>
        <p:spPr>
          <a:xfrm>
            <a:off x="7543800" y="6300788"/>
            <a:ext cx="695325" cy="396875"/>
          </a:xfrm>
          <a:prstGeom prst="rect">
            <a:avLst/>
          </a:prstGeom>
          <a:noFill/>
          <a:ln w="9525">
            <a:noFill/>
          </a:ln>
        </p:spPr>
        <p:txBody>
          <a:bodyPr wrap="none" anchor="t">
            <a:spAutoFit/>
          </a:bodyPr>
          <a:lstStyle/>
          <a:p>
            <a:pPr lvl="0" indent="0"/>
            <a:r>
              <a:rPr lang="zh-CN" altLang="en-US" sz="2000" dirty="0">
                <a:solidFill>
                  <a:srgbClr val="000000"/>
                </a:solidFill>
                <a:latin typeface="Times New Roman" panose="02020603050405020304" pitchFamily="18" charset="0"/>
                <a:ea typeface="黑体" panose="02010609060101010101" pitchFamily="49" charset="-122"/>
              </a:rPr>
              <a:t>刘芳</a:t>
            </a:r>
            <a:endParaRPr lang="zh-CN" altLang="en-US" sz="2000" dirty="0">
              <a:solidFill>
                <a:srgbClr val="000000"/>
              </a:solidFill>
              <a:latin typeface="Times New Roman" panose="02020603050405020304" pitchFamily="18" charset="0"/>
              <a:ea typeface="黑体" panose="02010609060101010101" pitchFamily="49" charset="-122"/>
            </a:endParaRPr>
          </a:p>
        </p:txBody>
      </p:sp>
      <p:sp>
        <p:nvSpPr>
          <p:cNvPr id="496660" name="Line 20"/>
          <p:cNvSpPr/>
          <p:nvPr/>
        </p:nvSpPr>
        <p:spPr>
          <a:xfrm flipV="1">
            <a:off x="7164388" y="4149725"/>
            <a:ext cx="1439862" cy="1800225"/>
          </a:xfrm>
          <a:prstGeom prst="line">
            <a:avLst/>
          </a:prstGeom>
          <a:ln w="7938" cap="flat" cmpd="sng">
            <a:solidFill>
              <a:schemeClr val="tx1"/>
            </a:solidFill>
            <a:prstDash val="solid"/>
            <a:round/>
            <a:headEnd type="none" w="sm" len="sm"/>
            <a:tailEnd type="none" w="sm" len="sm"/>
          </a:ln>
        </p:spPr>
      </p:sp>
      <p:sp>
        <p:nvSpPr>
          <p:cNvPr id="6" name="Rectangle 18"/>
          <p:cNvSpPr>
            <a:spLocks noGrp="1"/>
          </p:cNvSpPr>
          <p:nvPr>
            <p:custDataLst>
              <p:tags r:id="rId2"/>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第五章 模拟企业会计账簿的登记</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96643"/>
                                        </p:tgtEl>
                                        <p:attrNameLst>
                                          <p:attrName>style.visibility</p:attrName>
                                        </p:attrNameLst>
                                      </p:cBhvr>
                                      <p:to>
                                        <p:strVal val="visible"/>
                                      </p:to>
                                    </p:set>
                                    <p:animEffect transition="in" filter="slide(fromBottom)">
                                      <p:cBhvr>
                                        <p:cTn id="7" dur="500"/>
                                        <p:tgtEl>
                                          <p:spTgt spid="49664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96644"/>
                                        </p:tgtEl>
                                        <p:attrNameLst>
                                          <p:attrName>style.visibility</p:attrName>
                                        </p:attrNameLst>
                                      </p:cBhvr>
                                      <p:to>
                                        <p:strVal val="visible"/>
                                      </p:to>
                                    </p:set>
                                    <p:animEffect transition="in" filter="wipe(left)">
                                      <p:cBhvr>
                                        <p:cTn id="12" dur="500"/>
                                        <p:tgtEl>
                                          <p:spTgt spid="496644"/>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slide(fromTop)">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1+#ppt_w/2"/>
                                          </p:val>
                                        </p:tav>
                                        <p:tav tm="100000">
                                          <p:val>
                                            <p:strVal val="#ppt_x"/>
                                          </p:val>
                                        </p:tav>
                                      </p:tavLst>
                                    </p:anim>
                                    <p:anim calcmode="lin" valueType="num">
                                      <p:cBhvr additive="base">
                                        <p:cTn id="23"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496653"/>
                                        </p:tgtEl>
                                        <p:attrNameLst>
                                          <p:attrName>style.visibility</p:attrName>
                                        </p:attrNameLst>
                                      </p:cBhvr>
                                      <p:to>
                                        <p:strVal val="visible"/>
                                      </p:to>
                                    </p:set>
                                    <p:anim calcmode="lin" valueType="num">
                                      <p:cBhvr additive="base">
                                        <p:cTn id="28" dur="500" fill="hold"/>
                                        <p:tgtEl>
                                          <p:spTgt spid="496653"/>
                                        </p:tgtEl>
                                        <p:attrNameLst>
                                          <p:attrName>ppt_x</p:attrName>
                                        </p:attrNameLst>
                                      </p:cBhvr>
                                      <p:tavLst>
                                        <p:tav tm="0">
                                          <p:val>
                                            <p:strVal val="#ppt_x"/>
                                          </p:val>
                                        </p:tav>
                                        <p:tav tm="100000">
                                          <p:val>
                                            <p:strVal val="#ppt_x"/>
                                          </p:val>
                                        </p:tav>
                                      </p:tavLst>
                                    </p:anim>
                                    <p:anim calcmode="lin" valueType="num">
                                      <p:cBhvr additive="base">
                                        <p:cTn id="29" dur="500" fill="hold"/>
                                        <p:tgtEl>
                                          <p:spTgt spid="496653"/>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496654"/>
                                        </p:tgtEl>
                                        <p:attrNameLst>
                                          <p:attrName>style.visibility</p:attrName>
                                        </p:attrNameLst>
                                      </p:cBhvr>
                                      <p:to>
                                        <p:strVal val="visible"/>
                                      </p:to>
                                    </p:set>
                                    <p:anim calcmode="lin" valueType="num">
                                      <p:cBhvr additive="base">
                                        <p:cTn id="34" dur="500" fill="hold"/>
                                        <p:tgtEl>
                                          <p:spTgt spid="496654"/>
                                        </p:tgtEl>
                                        <p:attrNameLst>
                                          <p:attrName>ppt_x</p:attrName>
                                        </p:attrNameLst>
                                      </p:cBhvr>
                                      <p:tavLst>
                                        <p:tav tm="0">
                                          <p:val>
                                            <p:strVal val="#ppt_x"/>
                                          </p:val>
                                        </p:tav>
                                        <p:tav tm="100000">
                                          <p:val>
                                            <p:strVal val="#ppt_x"/>
                                          </p:val>
                                        </p:tav>
                                      </p:tavLst>
                                    </p:anim>
                                    <p:anim calcmode="lin" valueType="num">
                                      <p:cBhvr additive="base">
                                        <p:cTn id="35" dur="500" fill="hold"/>
                                        <p:tgtEl>
                                          <p:spTgt spid="496654"/>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496655"/>
                                        </p:tgtEl>
                                        <p:attrNameLst>
                                          <p:attrName>style.visibility</p:attrName>
                                        </p:attrNameLst>
                                      </p:cBhvr>
                                      <p:to>
                                        <p:strVal val="visible"/>
                                      </p:to>
                                    </p:set>
                                    <p:anim calcmode="lin" valueType="num">
                                      <p:cBhvr additive="base">
                                        <p:cTn id="40" dur="500" fill="hold"/>
                                        <p:tgtEl>
                                          <p:spTgt spid="496655"/>
                                        </p:tgtEl>
                                        <p:attrNameLst>
                                          <p:attrName>ppt_x</p:attrName>
                                        </p:attrNameLst>
                                      </p:cBhvr>
                                      <p:tavLst>
                                        <p:tav tm="0">
                                          <p:val>
                                            <p:strVal val="#ppt_x"/>
                                          </p:val>
                                        </p:tav>
                                        <p:tav tm="100000">
                                          <p:val>
                                            <p:strVal val="#ppt_x"/>
                                          </p:val>
                                        </p:tav>
                                      </p:tavLst>
                                    </p:anim>
                                    <p:anim calcmode="lin" valueType="num">
                                      <p:cBhvr additive="base">
                                        <p:cTn id="41" dur="500" fill="hold"/>
                                        <p:tgtEl>
                                          <p:spTgt spid="496655"/>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fill="hold"/>
                                        <p:tgtEl>
                                          <p:spTgt spid="4"/>
                                        </p:tgtEl>
                                        <p:attrNameLst>
                                          <p:attrName>ppt_x</p:attrName>
                                        </p:attrNameLst>
                                      </p:cBhvr>
                                      <p:tavLst>
                                        <p:tav tm="0">
                                          <p:val>
                                            <p:strVal val="#ppt_x"/>
                                          </p:val>
                                        </p:tav>
                                        <p:tav tm="100000">
                                          <p:val>
                                            <p:strVal val="#ppt_x"/>
                                          </p:val>
                                        </p:tav>
                                      </p:tavLst>
                                    </p:anim>
                                    <p:anim calcmode="lin" valueType="num">
                                      <p:cBhvr additive="base">
                                        <p:cTn id="4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nodeType="clickEffect">
                                  <p:stCondLst>
                                    <p:cond delay="0"/>
                                  </p:stCondLst>
                                  <p:childTnLst>
                                    <p:set>
                                      <p:cBhvr>
                                        <p:cTn id="51" dur="1" fill="hold">
                                          <p:stCondLst>
                                            <p:cond delay="0"/>
                                          </p:stCondLst>
                                        </p:cTn>
                                        <p:tgtEl>
                                          <p:spTgt spid="496660"/>
                                        </p:tgtEl>
                                        <p:attrNameLst>
                                          <p:attrName>style.visibility</p:attrName>
                                        </p:attrNameLst>
                                      </p:cBhvr>
                                      <p:to>
                                        <p:strVal val="visible"/>
                                      </p:to>
                                    </p:set>
                                    <p:anim calcmode="lin" valueType="num">
                                      <p:cBhvr additive="base">
                                        <p:cTn id="52" dur="500" fill="hold"/>
                                        <p:tgtEl>
                                          <p:spTgt spid="496660"/>
                                        </p:tgtEl>
                                        <p:attrNameLst>
                                          <p:attrName>ppt_x</p:attrName>
                                        </p:attrNameLst>
                                      </p:cBhvr>
                                      <p:tavLst>
                                        <p:tav tm="0">
                                          <p:val>
                                            <p:strVal val="#ppt_x"/>
                                          </p:val>
                                        </p:tav>
                                        <p:tav tm="100000">
                                          <p:val>
                                            <p:strVal val="#ppt_x"/>
                                          </p:val>
                                        </p:tav>
                                      </p:tavLst>
                                    </p:anim>
                                    <p:anim calcmode="lin" valueType="num">
                                      <p:cBhvr additive="base">
                                        <p:cTn id="53" dur="500" fill="hold"/>
                                        <p:tgtEl>
                                          <p:spTgt spid="496660"/>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496652"/>
                                        </p:tgtEl>
                                        <p:attrNameLst>
                                          <p:attrName>style.visibility</p:attrName>
                                        </p:attrNameLst>
                                      </p:cBhvr>
                                      <p:to>
                                        <p:strVal val="visible"/>
                                      </p:to>
                                    </p:set>
                                    <p:anim calcmode="lin" valueType="num">
                                      <p:cBhvr additive="base">
                                        <p:cTn id="58" dur="500" fill="hold"/>
                                        <p:tgtEl>
                                          <p:spTgt spid="496652"/>
                                        </p:tgtEl>
                                        <p:attrNameLst>
                                          <p:attrName>ppt_x</p:attrName>
                                        </p:attrNameLst>
                                      </p:cBhvr>
                                      <p:tavLst>
                                        <p:tav tm="0">
                                          <p:val>
                                            <p:strVal val="#ppt_x"/>
                                          </p:val>
                                        </p:tav>
                                        <p:tav tm="100000">
                                          <p:val>
                                            <p:strVal val="#ppt_x"/>
                                          </p:val>
                                        </p:tav>
                                      </p:tavLst>
                                    </p:anim>
                                    <p:anim calcmode="lin" valueType="num">
                                      <p:cBhvr additive="base">
                                        <p:cTn id="59" dur="500" fill="hold"/>
                                        <p:tgtEl>
                                          <p:spTgt spid="496652"/>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grpId="0" nodeType="clickEffect">
                                  <p:stCondLst>
                                    <p:cond delay="0"/>
                                  </p:stCondLst>
                                  <p:childTnLst>
                                    <p:set>
                                      <p:cBhvr>
                                        <p:cTn id="63" dur="1" fill="hold">
                                          <p:stCondLst>
                                            <p:cond delay="0"/>
                                          </p:stCondLst>
                                        </p:cTn>
                                        <p:tgtEl>
                                          <p:spTgt spid="496659"/>
                                        </p:tgtEl>
                                        <p:attrNameLst>
                                          <p:attrName>style.visibility</p:attrName>
                                        </p:attrNameLst>
                                      </p:cBhvr>
                                      <p:to>
                                        <p:strVal val="visible"/>
                                      </p:to>
                                    </p:set>
                                    <p:anim calcmode="lin" valueType="num">
                                      <p:cBhvr additive="base">
                                        <p:cTn id="64" dur="500" fill="hold"/>
                                        <p:tgtEl>
                                          <p:spTgt spid="496659"/>
                                        </p:tgtEl>
                                        <p:attrNameLst>
                                          <p:attrName>ppt_x</p:attrName>
                                        </p:attrNameLst>
                                      </p:cBhvr>
                                      <p:tavLst>
                                        <p:tav tm="0">
                                          <p:val>
                                            <p:strVal val="#ppt_x"/>
                                          </p:val>
                                        </p:tav>
                                        <p:tav tm="100000">
                                          <p:val>
                                            <p:strVal val="#ppt_x"/>
                                          </p:val>
                                        </p:tav>
                                      </p:tavLst>
                                    </p:anim>
                                    <p:anim calcmode="lin" valueType="num">
                                      <p:cBhvr additive="base">
                                        <p:cTn id="65" dur="500" fill="hold"/>
                                        <p:tgtEl>
                                          <p:spTgt spid="4966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6644" grpId="0"/>
      <p:bldP spid="496652" grpId="0"/>
      <p:bldP spid="496653" grpId="0"/>
      <p:bldP spid="496654" grpId="0"/>
      <p:bldP spid="496655" grpId="0"/>
      <p:bldP spid="496659" grpId="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3"/>
          <p:cNvSpPr/>
          <p:nvPr/>
        </p:nvSpPr>
        <p:spPr>
          <a:xfrm>
            <a:off x="685800" y="1066800"/>
            <a:ext cx="7753985" cy="2602230"/>
          </a:xfrm>
          <a:prstGeom prst="rect">
            <a:avLst/>
          </a:prstGeom>
          <a:noFill/>
          <a:ln w="9525">
            <a:noFill/>
          </a:ln>
          <a:effectLst>
            <a:prstShdw prst="shdw12" dir="16200000">
              <a:schemeClr val="bg2">
                <a:alpha val="50000"/>
              </a:schemeClr>
            </a:prstShdw>
          </a:effectLst>
        </p:spPr>
        <p:txBody>
          <a:bodyPr wrap="square" anchor="t">
            <a:spAutoFit/>
          </a:bodyPr>
          <a:lstStyle/>
          <a:p>
            <a:pPr lvl="0" indent="0" algn="l"/>
            <a:r>
              <a:rPr lang="zh-CN" altLang="en-US" sz="2800" dirty="0">
                <a:solidFill>
                  <a:srgbClr val="0000FF"/>
                </a:solidFill>
                <a:sym typeface="+mn-ea"/>
              </a:rPr>
              <a:t>一、登记账簿的规则</a:t>
            </a:r>
            <a:endParaRPr lang="zh-CN" altLang="en-US" sz="2800" b="0" dirty="0">
              <a:solidFill>
                <a:srgbClr val="0000FF"/>
              </a:solidFill>
              <a:sym typeface="+mn-ea"/>
            </a:endParaRPr>
          </a:p>
          <a:p>
            <a:pPr marL="342900" lvl="0" indent="-342900" algn="l" eaLnBrk="0" hangingPunct="0">
              <a:lnSpc>
                <a:spcPct val="130000"/>
              </a:lnSpc>
              <a:spcBef>
                <a:spcPts val="0"/>
              </a:spcBef>
              <a:buClr>
                <a:schemeClr val="hlink"/>
              </a:buClr>
              <a:buSzTx/>
              <a:buFont typeface="Wingdings" panose="05000000000000000000" pitchFamily="2" charset="2"/>
            </a:pPr>
            <a:r>
              <a:rPr lang="zh-CN" altLang="en-US" sz="2400" kern="0" dirty="0">
                <a:solidFill>
                  <a:srgbClr val="0000FF"/>
                </a:solidFill>
                <a:sym typeface="+mn-ea"/>
              </a:rPr>
              <a:t> （四）其他规则</a:t>
            </a:r>
            <a:endParaRPr lang="zh-CN" altLang="en-US" sz="2400" kern="0" dirty="0">
              <a:solidFill>
                <a:srgbClr val="0000FF"/>
              </a:solidFill>
              <a:sym typeface="+mn-ea"/>
            </a:endParaRPr>
          </a:p>
          <a:p>
            <a:pPr marL="342900" lvl="0" indent="-342900" algn="l" eaLnBrk="0" hangingPunct="0">
              <a:lnSpc>
                <a:spcPct val="130000"/>
              </a:lnSpc>
              <a:spcBef>
                <a:spcPts val="0"/>
              </a:spcBef>
              <a:buClr>
                <a:schemeClr val="hlink"/>
              </a:buClr>
              <a:buSzTx/>
              <a:buFont typeface="Wingdings" panose="05000000000000000000" pitchFamily="2" charset="2"/>
            </a:pPr>
            <a:r>
              <a:rPr lang="en-US" altLang="zh-CN" sz="2000" dirty="0">
                <a:latin typeface="黑体" panose="02010609060101010101" pitchFamily="49" charset="-122"/>
                <a:ea typeface="黑体" panose="02010609060101010101" pitchFamily="49" charset="-122"/>
              </a:rPr>
              <a:t>       各种账簿要按账页顺序连续登记，不得跳行、隔页。如发生跳行、隔页，应将空行、空页划线注销，或注明“此行空白”或“此页空白”字样，并由记账人员签名或盖章。</a:t>
            </a:r>
            <a:endParaRPr lang="en-US" altLang="zh-CN" sz="2000" dirty="0">
              <a:latin typeface="黑体" panose="02010609060101010101" pitchFamily="49" charset="-122"/>
              <a:ea typeface="黑体" panose="02010609060101010101" pitchFamily="49" charset="-122"/>
            </a:endParaRPr>
          </a:p>
          <a:p>
            <a:pPr marL="342900" lvl="0" indent="-342900" algn="l" eaLnBrk="0" hangingPunct="0">
              <a:lnSpc>
                <a:spcPct val="130000"/>
              </a:lnSpc>
              <a:spcBef>
                <a:spcPts val="0"/>
              </a:spcBef>
              <a:buClr>
                <a:schemeClr val="hlink"/>
              </a:buClr>
              <a:buSzTx/>
              <a:buFont typeface="Wingdings" panose="05000000000000000000" pitchFamily="2" charset="2"/>
            </a:pPr>
            <a:endParaRPr lang="en-US" altLang="zh-CN" sz="2000" dirty="0">
              <a:latin typeface="黑体" panose="02010609060101010101" pitchFamily="49" charset="-122"/>
              <a:ea typeface="黑体" panose="02010609060101010101" pitchFamily="49" charset="-122"/>
            </a:endParaRPr>
          </a:p>
        </p:txBody>
      </p:sp>
      <p:sp>
        <p:nvSpPr>
          <p:cNvPr id="6" name="Rectangle 18"/>
          <p:cNvSpPr>
            <a:spLocks noGrp="1"/>
          </p:cNvSpPr>
          <p:nvPr>
            <p:custDataLst>
              <p:tags r:id="rId1"/>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第五章 模拟企业会计账簿的登记</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pic>
        <p:nvPicPr>
          <p:cNvPr id="1073744075" name="图片 1073744074"/>
          <p:cNvPicPr>
            <a:picLocks noChangeAspect="1"/>
          </p:cNvPicPr>
          <p:nvPr>
            <p:custDataLst>
              <p:tags r:id="rId2"/>
            </p:custDataLst>
          </p:nvPr>
        </p:nvPicPr>
        <p:blipFill>
          <a:blip r:embed="rId3"/>
          <a:stretch>
            <a:fillRect/>
          </a:stretch>
        </p:blipFill>
        <p:spPr>
          <a:xfrm>
            <a:off x="1448435" y="3352800"/>
            <a:ext cx="5808980" cy="2980690"/>
          </a:xfrm>
          <a:prstGeom prst="rect">
            <a:avLst/>
          </a:prstGeom>
          <a:noFill/>
          <a:ln w="9525">
            <a:noFill/>
          </a:ln>
        </p:spPr>
      </p:pic>
    </p:spTree>
  </p:cSld>
  <p:clrMapOvr>
    <a:masterClrMapping/>
  </p:clrMapOvr>
  <p:transition/>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3"/>
          <p:cNvSpPr/>
          <p:nvPr/>
        </p:nvSpPr>
        <p:spPr>
          <a:xfrm>
            <a:off x="685800" y="1066800"/>
            <a:ext cx="7543800" cy="5403215"/>
          </a:xfrm>
          <a:prstGeom prst="rect">
            <a:avLst/>
          </a:prstGeom>
          <a:noFill/>
          <a:ln w="9525">
            <a:noFill/>
          </a:ln>
          <a:effectLst>
            <a:prstShdw prst="shdw12" dir="16200000">
              <a:schemeClr val="bg2">
                <a:alpha val="50000"/>
              </a:schemeClr>
            </a:prstShdw>
          </a:effectLst>
        </p:spPr>
        <p:txBody>
          <a:bodyPr anchor="t">
            <a:spAutoFit/>
          </a:bodyPr>
          <a:lstStyle/>
          <a:p>
            <a:pPr lvl="0" indent="0" algn="l"/>
            <a:r>
              <a:rPr lang="zh-CN" altLang="en-US" sz="2800" dirty="0">
                <a:solidFill>
                  <a:srgbClr val="0000FF"/>
                </a:solidFill>
                <a:sym typeface="+mn-ea"/>
              </a:rPr>
              <a:t>一、登记账簿的规则</a:t>
            </a:r>
            <a:endParaRPr lang="zh-CN" altLang="en-US" sz="2800" b="0" dirty="0">
              <a:solidFill>
                <a:srgbClr val="0000FF"/>
              </a:solidFill>
              <a:sym typeface="+mn-ea"/>
            </a:endParaRPr>
          </a:p>
          <a:p>
            <a:pPr marL="342900" lvl="0" indent="-342900" algn="l" eaLnBrk="0" hangingPunct="0">
              <a:lnSpc>
                <a:spcPct val="130000"/>
              </a:lnSpc>
              <a:spcBef>
                <a:spcPts val="0"/>
              </a:spcBef>
              <a:buClr>
                <a:schemeClr val="hlink"/>
              </a:buClr>
              <a:buSzTx/>
              <a:buFont typeface="Wingdings" panose="05000000000000000000" pitchFamily="2" charset="2"/>
            </a:pPr>
            <a:r>
              <a:rPr lang="zh-CN" altLang="en-US" sz="2400" kern="0" dirty="0">
                <a:solidFill>
                  <a:srgbClr val="0000FF"/>
                </a:solidFill>
                <a:sym typeface="+mn-ea"/>
              </a:rPr>
              <a:t> （四）其他规则</a:t>
            </a:r>
            <a:endParaRPr lang="en-US" altLang="zh-CN" sz="2000" dirty="0">
              <a:latin typeface="黑体" panose="02010609060101010101" pitchFamily="49" charset="-122"/>
              <a:ea typeface="黑体" panose="02010609060101010101" pitchFamily="49" charset="-122"/>
            </a:endParaRPr>
          </a:p>
          <a:p>
            <a:pPr marL="342900" lvl="0" indent="-342900" algn="l" eaLnBrk="0" hangingPunct="0">
              <a:lnSpc>
                <a:spcPct val="130000"/>
              </a:lnSpc>
              <a:spcBef>
                <a:spcPts val="0"/>
              </a:spcBef>
              <a:buClr>
                <a:schemeClr val="hlink"/>
              </a:buClr>
              <a:buSzTx/>
              <a:buFont typeface="Wingdings" panose="05000000000000000000" pitchFamily="2" charset="2"/>
            </a:pPr>
            <a:r>
              <a:rPr lang="en-US" altLang="zh-CN" sz="2000" dirty="0">
                <a:latin typeface="黑体" panose="02010609060101010101" pitchFamily="49" charset="-122"/>
                <a:ea typeface="黑体" panose="02010609060101010101" pitchFamily="49" charset="-122"/>
              </a:rPr>
              <a:t>       </a:t>
            </a:r>
            <a:endParaRPr lang="en-US" altLang="zh-CN" sz="2000" dirty="0">
              <a:latin typeface="黑体" panose="02010609060101010101" pitchFamily="49" charset="-122"/>
              <a:ea typeface="黑体" panose="02010609060101010101" pitchFamily="49" charset="-122"/>
            </a:endParaRPr>
          </a:p>
          <a:p>
            <a:pPr marL="342900" lvl="0" indent="-342900" algn="l" eaLnBrk="0" hangingPunct="0">
              <a:lnSpc>
                <a:spcPct val="130000"/>
              </a:lnSpc>
              <a:spcBef>
                <a:spcPts val="0"/>
              </a:spcBef>
              <a:buClr>
                <a:schemeClr val="hlink"/>
              </a:buClr>
              <a:buSzTx/>
              <a:buFont typeface="Wingdings" panose="05000000000000000000" pitchFamily="2" charset="2"/>
            </a:pPr>
            <a:endParaRPr lang="en-US" altLang="zh-CN" sz="2000" dirty="0">
              <a:latin typeface="黑体" panose="02010609060101010101" pitchFamily="49" charset="-122"/>
              <a:ea typeface="黑体" panose="02010609060101010101" pitchFamily="49" charset="-122"/>
            </a:endParaRPr>
          </a:p>
          <a:p>
            <a:pPr marL="342900" lvl="0" indent="-342900" algn="l" eaLnBrk="0" hangingPunct="0">
              <a:lnSpc>
                <a:spcPct val="130000"/>
              </a:lnSpc>
              <a:spcBef>
                <a:spcPts val="0"/>
              </a:spcBef>
              <a:buClr>
                <a:schemeClr val="hlink"/>
              </a:buClr>
              <a:buSzTx/>
              <a:buFont typeface="Wingdings" panose="05000000000000000000" pitchFamily="2" charset="2"/>
            </a:pPr>
            <a:endParaRPr lang="en-US" altLang="zh-CN" sz="2000" dirty="0">
              <a:latin typeface="黑体" panose="02010609060101010101" pitchFamily="49" charset="-122"/>
              <a:ea typeface="黑体" panose="02010609060101010101" pitchFamily="49" charset="-122"/>
            </a:endParaRPr>
          </a:p>
          <a:p>
            <a:pPr marL="342900" lvl="0" indent="-342900" algn="l" eaLnBrk="0" hangingPunct="0">
              <a:lnSpc>
                <a:spcPct val="130000"/>
              </a:lnSpc>
              <a:spcBef>
                <a:spcPts val="0"/>
              </a:spcBef>
              <a:buClr>
                <a:schemeClr val="hlink"/>
              </a:buClr>
              <a:buSzTx/>
              <a:buFont typeface="Wingdings" panose="05000000000000000000" pitchFamily="2" charset="2"/>
            </a:pPr>
            <a:endParaRPr lang="en-US" altLang="zh-CN" sz="2000" dirty="0">
              <a:latin typeface="黑体" panose="02010609060101010101" pitchFamily="49" charset="-122"/>
              <a:ea typeface="黑体" panose="02010609060101010101" pitchFamily="49" charset="-122"/>
            </a:endParaRPr>
          </a:p>
          <a:p>
            <a:pPr marL="342900" lvl="0" indent="-342900" algn="l" eaLnBrk="0" hangingPunct="0">
              <a:lnSpc>
                <a:spcPct val="130000"/>
              </a:lnSpc>
              <a:spcBef>
                <a:spcPts val="0"/>
              </a:spcBef>
              <a:buClr>
                <a:schemeClr val="hlink"/>
              </a:buClr>
              <a:buSzTx/>
              <a:buFont typeface="Wingdings" panose="05000000000000000000" pitchFamily="2" charset="2"/>
            </a:pPr>
            <a:endParaRPr lang="en-US" altLang="zh-CN" sz="2000" dirty="0">
              <a:latin typeface="黑体" panose="02010609060101010101" pitchFamily="49" charset="-122"/>
              <a:ea typeface="黑体" panose="02010609060101010101" pitchFamily="49" charset="-122"/>
            </a:endParaRPr>
          </a:p>
          <a:p>
            <a:pPr marL="342900" lvl="0" indent="-342900" algn="l" eaLnBrk="0" hangingPunct="0">
              <a:lnSpc>
                <a:spcPct val="130000"/>
              </a:lnSpc>
              <a:spcBef>
                <a:spcPts val="0"/>
              </a:spcBef>
              <a:buClr>
                <a:schemeClr val="hlink"/>
              </a:buClr>
              <a:buSzTx/>
              <a:buFont typeface="Wingdings" panose="05000000000000000000" pitchFamily="2" charset="2"/>
            </a:pPr>
            <a:endParaRPr lang="en-US" altLang="zh-CN" sz="2000" dirty="0">
              <a:latin typeface="黑体" panose="02010609060101010101" pitchFamily="49" charset="-122"/>
              <a:ea typeface="黑体" panose="02010609060101010101" pitchFamily="49" charset="-122"/>
            </a:endParaRPr>
          </a:p>
          <a:p>
            <a:pPr marL="342900" lvl="0" indent="-342900" algn="l" eaLnBrk="0" hangingPunct="0">
              <a:lnSpc>
                <a:spcPct val="130000"/>
              </a:lnSpc>
              <a:spcBef>
                <a:spcPts val="0"/>
              </a:spcBef>
              <a:buClr>
                <a:schemeClr val="hlink"/>
              </a:buClr>
              <a:buSzTx/>
              <a:buFont typeface="Wingdings" panose="05000000000000000000" pitchFamily="2" charset="2"/>
            </a:pPr>
            <a:r>
              <a:rPr lang="en-US" altLang="zh-CN" sz="2000" dirty="0">
                <a:latin typeface="黑体" panose="02010609060101010101" pitchFamily="49" charset="-122"/>
                <a:ea typeface="黑体" panose="02010609060101010101" pitchFamily="49" charset="-122"/>
              </a:rPr>
              <a:t>          </a:t>
            </a:r>
            <a:endParaRPr lang="en-US" altLang="zh-CN" sz="2000" dirty="0">
              <a:latin typeface="黑体" panose="02010609060101010101" pitchFamily="49" charset="-122"/>
              <a:ea typeface="黑体" panose="02010609060101010101" pitchFamily="49" charset="-122"/>
            </a:endParaRPr>
          </a:p>
          <a:p>
            <a:pPr marL="342900" lvl="0" indent="-342900" algn="l" eaLnBrk="0" hangingPunct="0">
              <a:lnSpc>
                <a:spcPct val="130000"/>
              </a:lnSpc>
              <a:spcBef>
                <a:spcPts val="0"/>
              </a:spcBef>
              <a:buClr>
                <a:schemeClr val="hlink"/>
              </a:buClr>
              <a:buSzTx/>
              <a:buFont typeface="Wingdings" panose="05000000000000000000" pitchFamily="2" charset="2"/>
            </a:pPr>
            <a:r>
              <a:rPr lang="en-US" altLang="zh-CN" sz="2000" dirty="0">
                <a:latin typeface="黑体" panose="02010609060101010101" pitchFamily="49" charset="-122"/>
                <a:ea typeface="黑体" panose="02010609060101010101" pitchFamily="49" charset="-122"/>
              </a:rPr>
              <a:t>       凡需结出余额的账户，应当定期结出余额。现金日记账和银行存款日记账必须每天结出余额。结出余额后，应在“借或贷”栏内写明“借”或“贷”的字样。没有余额的账户，应在该栏内写“平”字并在余额栏“元”位上用“0”表示。</a:t>
            </a:r>
            <a:endParaRPr lang="en-US" altLang="zh-CN" sz="2000" dirty="0">
              <a:latin typeface="黑体" panose="02010609060101010101" pitchFamily="49" charset="-122"/>
              <a:ea typeface="黑体" panose="02010609060101010101" pitchFamily="49" charset="-122"/>
            </a:endParaRPr>
          </a:p>
        </p:txBody>
      </p:sp>
      <p:sp>
        <p:nvSpPr>
          <p:cNvPr id="6" name="Rectangle 18"/>
          <p:cNvSpPr>
            <a:spLocks noGrp="1"/>
          </p:cNvSpPr>
          <p:nvPr>
            <p:custDataLst>
              <p:tags r:id="rId1"/>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第五章 模拟企业会计账簿的登记</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pic>
        <p:nvPicPr>
          <p:cNvPr id="1073744076" name="图片 1073744075"/>
          <p:cNvPicPr>
            <a:picLocks noChangeAspect="1"/>
          </p:cNvPicPr>
          <p:nvPr>
            <p:custDataLst>
              <p:tags r:id="rId2"/>
            </p:custDataLst>
          </p:nvPr>
        </p:nvPicPr>
        <p:blipFill>
          <a:blip r:embed="rId3"/>
          <a:stretch>
            <a:fillRect/>
          </a:stretch>
        </p:blipFill>
        <p:spPr>
          <a:xfrm>
            <a:off x="1676083" y="2057400"/>
            <a:ext cx="5272405" cy="2705100"/>
          </a:xfrm>
          <a:prstGeom prst="rect">
            <a:avLst/>
          </a:prstGeom>
          <a:noFill/>
          <a:ln w="9525">
            <a:noFill/>
          </a:ln>
        </p:spPr>
      </p:pic>
    </p:spTree>
  </p:cSld>
  <p:clrMapOvr>
    <a:masterClrMapping/>
  </p:clrMapOvr>
  <p:transition/>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3744053" name="图片 1073744052"/>
          <p:cNvPicPr>
            <a:picLocks noChangeAspect="1"/>
          </p:cNvPicPr>
          <p:nvPr>
            <p:custDataLst>
              <p:tags r:id="rId1"/>
            </p:custDataLst>
          </p:nvPr>
        </p:nvPicPr>
        <p:blipFill>
          <a:blip r:embed="rId2"/>
          <a:stretch>
            <a:fillRect/>
          </a:stretch>
        </p:blipFill>
        <p:spPr>
          <a:xfrm>
            <a:off x="1371600" y="3124200"/>
            <a:ext cx="6333490" cy="3521710"/>
          </a:xfrm>
          <a:prstGeom prst="rect">
            <a:avLst/>
          </a:prstGeom>
          <a:noFill/>
          <a:ln w="9525">
            <a:noFill/>
          </a:ln>
        </p:spPr>
      </p:pic>
      <p:sp>
        <p:nvSpPr>
          <p:cNvPr id="177154" name="Rectangle 3"/>
          <p:cNvSpPr/>
          <p:nvPr/>
        </p:nvSpPr>
        <p:spPr>
          <a:xfrm>
            <a:off x="459740" y="1066800"/>
            <a:ext cx="8543290" cy="2202180"/>
          </a:xfrm>
          <a:prstGeom prst="rect">
            <a:avLst/>
          </a:prstGeom>
          <a:noFill/>
          <a:ln w="9525">
            <a:noFill/>
          </a:ln>
          <a:effectLst>
            <a:prstShdw prst="shdw12" dir="16200000">
              <a:schemeClr val="bg2">
                <a:alpha val="50000"/>
              </a:schemeClr>
            </a:prstShdw>
          </a:effectLst>
        </p:spPr>
        <p:txBody>
          <a:bodyPr wrap="square" anchor="t">
            <a:spAutoFit/>
          </a:bodyPr>
          <a:lstStyle/>
          <a:p>
            <a:pPr lvl="0" indent="0" algn="l"/>
            <a:r>
              <a:rPr lang="zh-CN" altLang="en-US" sz="2800" dirty="0">
                <a:solidFill>
                  <a:srgbClr val="0000FF"/>
                </a:solidFill>
                <a:sym typeface="+mn-ea"/>
              </a:rPr>
              <a:t>一、登记账簿的规则</a:t>
            </a:r>
            <a:endParaRPr lang="zh-CN" altLang="en-US" sz="2800" b="0" dirty="0">
              <a:solidFill>
                <a:srgbClr val="0000FF"/>
              </a:solidFill>
              <a:sym typeface="+mn-ea"/>
            </a:endParaRPr>
          </a:p>
          <a:p>
            <a:pPr marL="342900" lvl="0" indent="-342900" algn="l" eaLnBrk="0" hangingPunct="0">
              <a:lnSpc>
                <a:spcPct val="130000"/>
              </a:lnSpc>
              <a:spcBef>
                <a:spcPts val="0"/>
              </a:spcBef>
              <a:buClr>
                <a:schemeClr val="hlink"/>
              </a:buClr>
              <a:buSzTx/>
              <a:buFont typeface="Wingdings" panose="05000000000000000000" pitchFamily="2" charset="2"/>
            </a:pPr>
            <a:r>
              <a:rPr lang="zh-CN" altLang="en-US" sz="2400" kern="0" dirty="0">
                <a:solidFill>
                  <a:srgbClr val="0000FF"/>
                </a:solidFill>
                <a:sym typeface="+mn-ea"/>
              </a:rPr>
              <a:t> （四）其他规则</a:t>
            </a:r>
            <a:endParaRPr lang="zh-CN" altLang="en-US" sz="2400" kern="0" dirty="0">
              <a:solidFill>
                <a:srgbClr val="0000FF"/>
              </a:solidFill>
              <a:sym typeface="+mn-ea"/>
            </a:endParaRPr>
          </a:p>
          <a:p>
            <a:pPr marL="342900" lvl="0" indent="-342900" algn="l" eaLnBrk="0" hangingPunct="0">
              <a:lnSpc>
                <a:spcPct val="130000"/>
              </a:lnSpc>
              <a:spcBef>
                <a:spcPts val="0"/>
              </a:spcBef>
              <a:buClr>
                <a:schemeClr val="hlink"/>
              </a:buClr>
              <a:buSzTx/>
              <a:buFont typeface="Wingdings" panose="05000000000000000000" pitchFamily="2" charset="2"/>
            </a:pPr>
            <a:r>
              <a:rPr lang="en-US" altLang="zh-CN" sz="2000" dirty="0">
                <a:latin typeface="黑体" panose="02010609060101010101" pitchFamily="49" charset="-122"/>
                <a:ea typeface="黑体" panose="02010609060101010101" pitchFamily="49" charset="-122"/>
              </a:rPr>
              <a:t>       每登记满一张账页结转下页时，应当结出本页合计数（本月累计发生额）和余额，写在本页最后一行和下页第一行有关栏内，并在本页的摘要栏内注明“过次页”字样，在次页的摘要栏内注明“承前页”。</a:t>
            </a:r>
            <a:endParaRPr lang="en-US" altLang="zh-CN" sz="2000" dirty="0">
              <a:latin typeface="黑体" panose="02010609060101010101" pitchFamily="49" charset="-122"/>
              <a:ea typeface="黑体" panose="02010609060101010101" pitchFamily="49" charset="-122"/>
            </a:endParaRPr>
          </a:p>
        </p:txBody>
      </p:sp>
      <p:sp>
        <p:nvSpPr>
          <p:cNvPr id="6" name="Rectangle 18"/>
          <p:cNvSpPr>
            <a:spLocks noGrp="1"/>
          </p:cNvSpPr>
          <p:nvPr>
            <p:custDataLst>
              <p:tags r:id="rId3"/>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第五章 模拟企业会计账簿的登记</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p:cNvSpPr>
          <p:nvPr>
            <p:ph type="subTitle"/>
          </p:nvPr>
        </p:nvSpPr>
        <p:spPr>
          <a:xfrm>
            <a:off x="609600" y="1066800"/>
            <a:ext cx="7848600" cy="1600200"/>
          </a:xfrm>
        </p:spPr>
        <p:txBody>
          <a:bodyPr wrap="square" lIns="91440" tIns="45720" rIns="91440" bIns="45720" anchor="t"/>
          <a:lstStyle>
            <a:lvl1pPr marL="0" lvl="0" indent="0" algn="ctr">
              <a:defRPr kern="1200"/>
            </a:lvl1pPr>
            <a:lvl2pPr marL="457200" lvl="1" indent="-457200" algn="ctr">
              <a:defRPr kern="1200"/>
            </a:lvl2pPr>
            <a:lvl3pPr marL="914400" lvl="2" indent="-914400" algn="ctr">
              <a:defRPr kern="1200"/>
            </a:lvl3pPr>
            <a:lvl4pPr marL="1371600" lvl="3" indent="-1371600" algn="ctr">
              <a:defRPr kern="1200"/>
            </a:lvl4pPr>
            <a:lvl5pPr marL="1828800" lvl="4" indent="-1828800" algn="ctr">
              <a:defRPr kern="1200"/>
            </a:lvl5pPr>
          </a:lstStyle>
          <a:p>
            <a:pPr marL="0" lvl="0" algn="l" defTabSz="914400" eaLnBrk="1" hangingPunct="1">
              <a:lnSpc>
                <a:spcPct val="100000"/>
              </a:lnSpc>
              <a:buClrTx/>
              <a:buSzTx/>
              <a:buFontTx/>
            </a:pPr>
            <a:r>
              <a:rPr lang="zh-CN" altLang="en-US" sz="2800" b="0" dirty="0">
                <a:solidFill>
                  <a:srgbClr val="0000FF"/>
                </a:solidFill>
                <a:latin typeface="黑体" panose="02010609060101010101" pitchFamily="49" charset="-122"/>
                <a:ea typeface="黑体" panose="02010609060101010101" pitchFamily="49" charset="-122"/>
                <a:cs typeface="+mn-ea"/>
              </a:rPr>
              <a:t>二、日记账的</a:t>
            </a:r>
            <a:r>
              <a:rPr lang="zh-CN" altLang="en-US" sz="2800" b="0" dirty="0">
                <a:solidFill>
                  <a:srgbClr val="0000FF"/>
                </a:solidFill>
                <a:latin typeface="黑体" panose="02010609060101010101" pitchFamily="49" charset="-122"/>
                <a:ea typeface="黑体" panose="02010609060101010101" pitchFamily="49" charset="-122"/>
                <a:cs typeface="+mn-ea"/>
                <a:sym typeface="+mn-ea"/>
              </a:rPr>
              <a:t>登记</a:t>
            </a:r>
            <a:endParaRPr lang="zh-CN" altLang="en-US" sz="2800" b="0" dirty="0">
              <a:solidFill>
                <a:srgbClr val="0000FF"/>
              </a:solidFill>
              <a:latin typeface="黑体" panose="02010609060101010101" pitchFamily="49" charset="-122"/>
              <a:ea typeface="黑体" panose="02010609060101010101" pitchFamily="49" charset="-122"/>
              <a:cs typeface="+mn-ea"/>
            </a:endParaRPr>
          </a:p>
          <a:p>
            <a:pPr marL="0" lvl="0" algn="l">
              <a:lnSpc>
                <a:spcPct val="80000"/>
              </a:lnSpc>
              <a:buFont typeface="Wingdings 2" panose="05020102010507070707" pitchFamily="18" charset="2"/>
              <a:buNone/>
            </a:pPr>
            <a:r>
              <a:rPr lang="en-US" altLang="zh-CN" sz="2400" dirty="0"/>
              <a:t>（</a:t>
            </a:r>
            <a:r>
              <a:rPr lang="zh-CN" altLang="en-US" sz="2400" dirty="0"/>
              <a:t>一）</a:t>
            </a:r>
            <a:r>
              <a:rPr lang="zh-CN" altLang="en-US" sz="2400" dirty="0">
                <a:latin typeface="楷体_GB2312" panose="02010609030101010101" pitchFamily="49" charset="-122"/>
                <a:ea typeface="楷体_GB2312" panose="02010609030101010101" pitchFamily="49" charset="-122"/>
              </a:rPr>
              <a:t>现金日记账</a:t>
            </a:r>
            <a:endParaRPr lang="zh-CN" altLang="en-US" sz="2400" dirty="0">
              <a:latin typeface="楷体_GB2312" panose="02010609030101010101" pitchFamily="49" charset="-122"/>
              <a:ea typeface="楷体_GB2312" panose="02010609030101010101" pitchFamily="49" charset="-122"/>
            </a:endParaRPr>
          </a:p>
          <a:p>
            <a:pPr marL="0" lvl="0" algn="l">
              <a:lnSpc>
                <a:spcPct val="80000"/>
              </a:lnSpc>
              <a:buFont typeface="Wingdings 2" panose="05020102010507070707" pitchFamily="18" charset="2"/>
              <a:buNone/>
            </a:pPr>
            <a:r>
              <a:rPr lang="en-US" altLang="zh-CN" sz="2400" dirty="0">
                <a:latin typeface="楷体_GB2312" panose="02010609030101010101" pitchFamily="49" charset="-122"/>
                <a:ea typeface="楷体_GB2312" panose="02010609030101010101" pitchFamily="49" charset="-122"/>
              </a:rPr>
              <a:t> </a:t>
            </a:r>
            <a:r>
              <a:rPr lang="en-US" altLang="zh-CN" sz="2400" dirty="0">
                <a:solidFill>
                  <a:srgbClr val="FF3300"/>
                </a:solidFill>
                <a:latin typeface="楷体_GB2312" panose="02010609030101010101" pitchFamily="49" charset="-122"/>
                <a:ea typeface="楷体_GB2312" panose="02010609030101010101" pitchFamily="49" charset="-122"/>
              </a:rPr>
              <a:t>1.</a:t>
            </a:r>
            <a:r>
              <a:rPr lang="zh-CN" altLang="en-US" sz="2400" dirty="0">
                <a:latin typeface="楷体_GB2312" panose="02010609030101010101" pitchFamily="49" charset="-122"/>
                <a:ea typeface="楷体_GB2312" panose="02010609030101010101" pitchFamily="49" charset="-122"/>
              </a:rPr>
              <a:t>格式：借方、贷方、余额三栏式。</a:t>
            </a:r>
            <a:endParaRPr lang="zh-CN" altLang="en-US" sz="2400" dirty="0">
              <a:latin typeface="楷体_GB2312" panose="02010609030101010101" pitchFamily="49" charset="-122"/>
              <a:ea typeface="楷体_GB2312" panose="02010609030101010101" pitchFamily="49" charset="-122"/>
            </a:endParaRPr>
          </a:p>
          <a:p>
            <a:pPr marL="0" lvl="0" algn="l">
              <a:lnSpc>
                <a:spcPct val="80000"/>
              </a:lnSpc>
              <a:buFont typeface="Wingdings 2" panose="05020102010507070707" pitchFamily="18" charset="2"/>
              <a:buNone/>
            </a:pPr>
            <a:r>
              <a:rPr lang="zh-CN" altLang="en-US" sz="2400" dirty="0">
                <a:solidFill>
                  <a:srgbClr val="FF3300"/>
                </a:solidFill>
                <a:latin typeface="楷体_GB2312" panose="02010609030101010101" pitchFamily="49" charset="-122"/>
                <a:ea typeface="楷体_GB2312" panose="02010609030101010101" pitchFamily="49" charset="-122"/>
              </a:rPr>
              <a:t> </a:t>
            </a:r>
            <a:r>
              <a:rPr lang="en-US" altLang="zh-CN" sz="2400" dirty="0">
                <a:solidFill>
                  <a:srgbClr val="FF3300"/>
                </a:solidFill>
                <a:latin typeface="楷体_GB2312" panose="02010609030101010101" pitchFamily="49" charset="-122"/>
                <a:ea typeface="楷体_GB2312" panose="02010609030101010101" pitchFamily="49" charset="-122"/>
              </a:rPr>
              <a:t>2.</a:t>
            </a:r>
            <a:r>
              <a:rPr lang="zh-CN" altLang="en-US" sz="2400" dirty="0">
                <a:latin typeface="楷体_GB2312" panose="02010609030101010101" pitchFamily="49" charset="-122"/>
                <a:ea typeface="楷体_GB2312" panose="02010609030101010101" pitchFamily="49" charset="-122"/>
              </a:rPr>
              <a:t>登记方法：</a:t>
            </a:r>
            <a:r>
              <a:rPr lang="zh-CN" altLang="en-US" sz="2400" dirty="0">
                <a:solidFill>
                  <a:srgbClr val="0000FF"/>
                </a:solidFill>
                <a:latin typeface="楷体_GB2312" panose="02010609030101010101" pitchFamily="49" charset="-122"/>
                <a:ea typeface="楷体_GB2312" panose="02010609030101010101" pitchFamily="49" charset="-122"/>
              </a:rPr>
              <a:t>逐日逐笔登记。</a:t>
            </a:r>
            <a:endParaRPr lang="zh-CN" altLang="en-US" sz="2400" dirty="0">
              <a:solidFill>
                <a:srgbClr val="0000FF"/>
              </a:solidFill>
              <a:latin typeface="楷体_GB2312" panose="02010609030101010101" pitchFamily="49" charset="-122"/>
              <a:ea typeface="楷体_GB2312" panose="02010609030101010101" pitchFamily="49" charset="-122"/>
            </a:endParaRPr>
          </a:p>
        </p:txBody>
      </p:sp>
      <p:sp>
        <p:nvSpPr>
          <p:cNvPr id="178178" name="Text Box 5"/>
          <p:cNvSpPr txBox="1"/>
          <p:nvPr/>
        </p:nvSpPr>
        <p:spPr>
          <a:xfrm>
            <a:off x="3132138" y="2636838"/>
            <a:ext cx="2592387" cy="792162"/>
          </a:xfrm>
          <a:prstGeom prst="rect">
            <a:avLst/>
          </a:prstGeom>
          <a:noFill/>
          <a:ln w="9525">
            <a:noFill/>
          </a:ln>
        </p:spPr>
        <p:txBody>
          <a:bodyPr anchor="t"/>
          <a:lstStyle/>
          <a:p>
            <a:pPr lvl="0" indent="0" algn="just">
              <a:lnSpc>
                <a:spcPct val="112000"/>
              </a:lnSpc>
            </a:pPr>
            <a:r>
              <a:rPr lang="zh-CN" altLang="en-US" sz="2200" dirty="0">
                <a:solidFill>
                  <a:srgbClr val="008000"/>
                </a:solidFill>
                <a:latin typeface="Times New Roman" panose="02020603050405020304" pitchFamily="18" charset="0"/>
                <a:ea typeface="黑体" panose="02010609060101010101" pitchFamily="49" charset="-122"/>
              </a:rPr>
              <a:t>现金日记账</a:t>
            </a:r>
            <a:r>
              <a:rPr lang="zh-CN" altLang="en-US" sz="1600" dirty="0">
                <a:solidFill>
                  <a:srgbClr val="008000"/>
                </a:solidFill>
                <a:latin typeface="Times New Roman" panose="02020603050405020304" pitchFamily="18" charset="0"/>
                <a:ea typeface="黑体" panose="02010609060101010101" pitchFamily="49" charset="-122"/>
              </a:rPr>
              <a:t> </a:t>
            </a:r>
            <a:endParaRPr lang="zh-CN" altLang="en-US" sz="1600" dirty="0">
              <a:solidFill>
                <a:srgbClr val="008000"/>
              </a:solidFill>
              <a:latin typeface="Times New Roman" panose="02020603050405020304" pitchFamily="18" charset="0"/>
              <a:ea typeface="黑体" panose="02010609060101010101" pitchFamily="49" charset="-122"/>
            </a:endParaRPr>
          </a:p>
          <a:p>
            <a:pPr lvl="0" indent="0" algn="just">
              <a:lnSpc>
                <a:spcPct val="112000"/>
              </a:lnSpc>
            </a:pPr>
            <a:r>
              <a:rPr lang="zh-CN" altLang="en-US" sz="1200" dirty="0">
                <a:solidFill>
                  <a:srgbClr val="008000"/>
                </a:solidFill>
                <a:latin typeface="Times New Roman" panose="02020603050405020304" pitchFamily="18" charset="0"/>
                <a:ea typeface="黑体" panose="02010609060101010101" pitchFamily="49" charset="-122"/>
              </a:rPr>
              <a:t>        </a:t>
            </a:r>
            <a:endParaRPr lang="en-US" altLang="zh-CN" dirty="0">
              <a:latin typeface="Arial" panose="020B0604020202020204" pitchFamily="34" charset="0"/>
              <a:ea typeface="黑体" panose="02010609060101010101" pitchFamily="49" charset="-122"/>
            </a:endParaRPr>
          </a:p>
        </p:txBody>
      </p:sp>
      <p:sp>
        <p:nvSpPr>
          <p:cNvPr id="178179" name="Line 6"/>
          <p:cNvSpPr/>
          <p:nvPr/>
        </p:nvSpPr>
        <p:spPr>
          <a:xfrm>
            <a:off x="2627313" y="3429000"/>
            <a:ext cx="3311525" cy="0"/>
          </a:xfrm>
          <a:prstGeom prst="line">
            <a:avLst/>
          </a:prstGeom>
          <a:ln w="9525" cap="flat" cmpd="sng">
            <a:solidFill>
              <a:srgbClr val="25781A"/>
            </a:solidFill>
            <a:prstDash val="solid"/>
            <a:round/>
            <a:headEnd type="none" w="med" len="med"/>
            <a:tailEnd type="none" w="med" len="med"/>
          </a:ln>
        </p:spPr>
      </p:sp>
      <p:sp>
        <p:nvSpPr>
          <p:cNvPr id="178180" name="Line 7"/>
          <p:cNvSpPr/>
          <p:nvPr/>
        </p:nvSpPr>
        <p:spPr>
          <a:xfrm>
            <a:off x="2627313" y="3500438"/>
            <a:ext cx="3311525" cy="0"/>
          </a:xfrm>
          <a:prstGeom prst="line">
            <a:avLst/>
          </a:prstGeom>
          <a:ln w="9525" cap="flat" cmpd="sng">
            <a:solidFill>
              <a:srgbClr val="25781A"/>
            </a:solidFill>
            <a:prstDash val="solid"/>
            <a:round/>
            <a:headEnd type="none" w="med" len="med"/>
            <a:tailEnd type="none" w="med" len="med"/>
          </a:ln>
        </p:spPr>
      </p:sp>
      <p:sp>
        <p:nvSpPr>
          <p:cNvPr id="178181" name="Rectangle 8"/>
          <p:cNvSpPr/>
          <p:nvPr/>
        </p:nvSpPr>
        <p:spPr>
          <a:xfrm>
            <a:off x="6948488" y="2997200"/>
            <a:ext cx="898525" cy="400050"/>
          </a:xfrm>
          <a:prstGeom prst="rect">
            <a:avLst/>
          </a:prstGeom>
          <a:noFill/>
          <a:ln w="9525">
            <a:noFill/>
          </a:ln>
        </p:spPr>
        <p:txBody>
          <a:bodyPr wrap="none" anchor="t">
            <a:spAutoFit/>
          </a:bodyPr>
          <a:lstStyle/>
          <a:p>
            <a:pPr lvl="0" indent="0">
              <a:lnSpc>
                <a:spcPct val="112000"/>
              </a:lnSpc>
            </a:pPr>
            <a:r>
              <a:rPr lang="zh-CN" altLang="en-US" dirty="0">
                <a:solidFill>
                  <a:srgbClr val="008000"/>
                </a:solidFill>
                <a:latin typeface="Arial" panose="020B0604020202020204" pitchFamily="34" charset="0"/>
                <a:ea typeface="宋体" panose="02010600030101010101" pitchFamily="2" charset="-122"/>
              </a:rPr>
              <a:t>第</a:t>
            </a:r>
            <a:r>
              <a:rPr lang="zh-CN" altLang="en-US" dirty="0">
                <a:latin typeface="Arial" panose="020B0604020202020204" pitchFamily="34" charset="0"/>
                <a:ea typeface="宋体" panose="02010600030101010101" pitchFamily="2" charset="-122"/>
              </a:rPr>
              <a:t> </a:t>
            </a:r>
            <a:r>
              <a:rPr lang="en-US" altLang="zh-CN" dirty="0">
                <a:solidFill>
                  <a:srgbClr val="FF0000"/>
                </a:solidFill>
                <a:latin typeface="Arial" panose="020B0604020202020204" pitchFamily="34" charset="0"/>
                <a:ea typeface="宋体" panose="02010600030101010101" pitchFamily="2" charset="-122"/>
              </a:rPr>
              <a:t>1</a:t>
            </a:r>
            <a:r>
              <a:rPr lang="en-US" altLang="zh-CN" dirty="0">
                <a:latin typeface="Arial" panose="020B0604020202020204" pitchFamily="34" charset="0"/>
                <a:ea typeface="宋体" panose="02010600030101010101" pitchFamily="2" charset="-122"/>
              </a:rPr>
              <a:t> </a:t>
            </a:r>
            <a:r>
              <a:rPr lang="zh-CN" altLang="en-US" dirty="0">
                <a:solidFill>
                  <a:srgbClr val="008000"/>
                </a:solidFill>
                <a:latin typeface="Arial" panose="020B0604020202020204" pitchFamily="34" charset="0"/>
                <a:ea typeface="宋体" panose="02010600030101010101" pitchFamily="2" charset="-122"/>
              </a:rPr>
              <a:t>页</a:t>
            </a:r>
            <a:endParaRPr lang="zh-CN" altLang="en-US" dirty="0">
              <a:solidFill>
                <a:srgbClr val="008000"/>
              </a:solidFill>
              <a:latin typeface="Arial" panose="020B0604020202020204" pitchFamily="34" charset="0"/>
              <a:ea typeface="宋体" panose="02010600030101010101" pitchFamily="2" charset="-122"/>
            </a:endParaRPr>
          </a:p>
        </p:txBody>
      </p:sp>
      <p:graphicFrame>
        <p:nvGraphicFramePr>
          <p:cNvPr id="178182" name="Object 9"/>
          <p:cNvGraphicFramePr>
            <a:graphicFrameLocks noChangeAspect="1"/>
          </p:cNvGraphicFramePr>
          <p:nvPr/>
        </p:nvGraphicFramePr>
        <p:xfrm>
          <a:off x="971550" y="3716338"/>
          <a:ext cx="7862888" cy="2668587"/>
        </p:xfrm>
        <a:graphic>
          <a:graphicData uri="http://schemas.openxmlformats.org/presentationml/2006/ole">
            <mc:AlternateContent xmlns:mc="http://schemas.openxmlformats.org/markup-compatibility/2006">
              <mc:Choice xmlns:v="urn:schemas-microsoft-com:vml" Requires="v">
                <p:oleObj spid="_x0000_s2077" name="" r:id="rId1" imgW="7848600" imgH="2225040" progId="Excel.Sheet.8">
                  <p:embed/>
                </p:oleObj>
              </mc:Choice>
              <mc:Fallback>
                <p:oleObj name="" r:id="rId1" imgW="7848600" imgH="2225040" progId="Excel.Sheet.8">
                  <p:embed/>
                  <p:pic>
                    <p:nvPicPr>
                      <p:cNvPr id="0" name="图片 3076"/>
                      <p:cNvPicPr/>
                      <p:nvPr/>
                    </p:nvPicPr>
                    <p:blipFill>
                      <a:blip r:embed="rId2"/>
                      <a:stretch>
                        <a:fillRect/>
                      </a:stretch>
                    </p:blipFill>
                    <p:spPr>
                      <a:xfrm>
                        <a:off x="971550" y="3716338"/>
                        <a:ext cx="7862888" cy="2668587"/>
                      </a:xfrm>
                      <a:prstGeom prst="rect">
                        <a:avLst/>
                      </a:prstGeom>
                      <a:noFill/>
                      <a:ln w="38100">
                        <a:noFill/>
                        <a:miter/>
                      </a:ln>
                    </p:spPr>
                  </p:pic>
                </p:oleObj>
              </mc:Fallback>
            </mc:AlternateContent>
          </a:graphicData>
        </a:graphic>
      </p:graphicFrame>
      <p:sp>
        <p:nvSpPr>
          <p:cNvPr id="204810" name="Rectangle 10"/>
          <p:cNvSpPr/>
          <p:nvPr/>
        </p:nvSpPr>
        <p:spPr>
          <a:xfrm>
            <a:off x="1042988" y="3789363"/>
            <a:ext cx="360362" cy="287337"/>
          </a:xfrm>
          <a:prstGeom prst="rect">
            <a:avLst/>
          </a:prstGeom>
          <a:solidFill>
            <a:schemeClr val="bg1"/>
          </a:solidFill>
          <a:ln w="9525">
            <a:noFill/>
          </a:ln>
        </p:spPr>
        <p:txBody>
          <a:bodyPr wrap="none" anchor="ctr"/>
          <a:lstStyle/>
          <a:p>
            <a:pPr lvl="0" indent="0"/>
            <a:r>
              <a:rPr lang="en-US" altLang="zh-CN" sz="1400" dirty="0">
                <a:latin typeface="宋体" panose="02010600030101010101" pitchFamily="2" charset="-122"/>
                <a:ea typeface="宋体" panose="02010600030101010101" pitchFamily="2" charset="-122"/>
              </a:rPr>
              <a:t>2011</a:t>
            </a:r>
            <a:endParaRPr lang="en-US" altLang="zh-CN" sz="1400" dirty="0">
              <a:latin typeface="宋体" panose="02010600030101010101" pitchFamily="2" charset="-122"/>
              <a:ea typeface="宋体" panose="02010600030101010101" pitchFamily="2" charset="-122"/>
            </a:endParaRPr>
          </a:p>
        </p:txBody>
      </p:sp>
      <p:sp>
        <p:nvSpPr>
          <p:cNvPr id="204811" name="Rectangle 11"/>
          <p:cNvSpPr/>
          <p:nvPr/>
        </p:nvSpPr>
        <p:spPr>
          <a:xfrm>
            <a:off x="1331913" y="4797425"/>
            <a:ext cx="215900" cy="215900"/>
          </a:xfrm>
          <a:prstGeom prst="rect">
            <a:avLst/>
          </a:prstGeom>
          <a:solidFill>
            <a:schemeClr val="bg1"/>
          </a:solidFill>
          <a:ln w="9525">
            <a:noFill/>
          </a:ln>
        </p:spPr>
        <p:txBody>
          <a:bodyPr wrap="none" anchor="ctr"/>
          <a:lstStyle/>
          <a:p>
            <a:pPr lvl="0" indent="0"/>
            <a:r>
              <a:rPr lang="en-US" altLang="zh-CN" sz="1600" dirty="0">
                <a:latin typeface="宋体" panose="02010600030101010101" pitchFamily="2" charset="-122"/>
                <a:ea typeface="黑体" panose="02010609060101010101" pitchFamily="49" charset="-122"/>
              </a:rPr>
              <a:t>2</a:t>
            </a:r>
            <a:endParaRPr lang="en-US" altLang="zh-CN" sz="1600" dirty="0">
              <a:latin typeface="宋体" panose="02010600030101010101" pitchFamily="2" charset="-122"/>
              <a:ea typeface="黑体" panose="02010609060101010101" pitchFamily="49" charset="-122"/>
            </a:endParaRPr>
          </a:p>
        </p:txBody>
      </p:sp>
      <p:sp>
        <p:nvSpPr>
          <p:cNvPr id="204812" name="Rectangle 12"/>
          <p:cNvSpPr/>
          <p:nvPr/>
        </p:nvSpPr>
        <p:spPr>
          <a:xfrm>
            <a:off x="1676400" y="4797425"/>
            <a:ext cx="304800" cy="215900"/>
          </a:xfrm>
          <a:prstGeom prst="rect">
            <a:avLst/>
          </a:prstGeom>
          <a:solidFill>
            <a:schemeClr val="bg1"/>
          </a:solidFill>
          <a:ln w="9525">
            <a:noFill/>
          </a:ln>
        </p:spPr>
        <p:txBody>
          <a:bodyPr wrap="none" anchor="ctr"/>
          <a:lstStyle/>
          <a:p>
            <a:pPr lvl="0" indent="0"/>
            <a:r>
              <a:rPr lang="en-US" altLang="zh-CN" sz="1400" dirty="0">
                <a:latin typeface="宋体" panose="02010600030101010101" pitchFamily="2" charset="-122"/>
                <a:ea typeface="黑体" panose="02010609060101010101" pitchFamily="49" charset="-122"/>
              </a:rPr>
              <a:t>4</a:t>
            </a:r>
            <a:endParaRPr lang="en-US" altLang="zh-CN" sz="1400" dirty="0">
              <a:latin typeface="宋体" panose="02010600030101010101" pitchFamily="2" charset="-122"/>
              <a:ea typeface="黑体" panose="02010609060101010101" pitchFamily="49" charset="-122"/>
            </a:endParaRPr>
          </a:p>
        </p:txBody>
      </p:sp>
      <p:sp>
        <p:nvSpPr>
          <p:cNvPr id="204813" name="Rectangle 13"/>
          <p:cNvSpPr/>
          <p:nvPr/>
        </p:nvSpPr>
        <p:spPr>
          <a:xfrm>
            <a:off x="2195513" y="4800600"/>
            <a:ext cx="1081087" cy="212725"/>
          </a:xfrm>
          <a:prstGeom prst="rect">
            <a:avLst/>
          </a:prstGeom>
          <a:solidFill>
            <a:schemeClr val="bg1"/>
          </a:solidFill>
          <a:ln w="9525">
            <a:noFill/>
          </a:ln>
        </p:spPr>
        <p:txBody>
          <a:bodyPr wrap="none" anchor="ctr"/>
          <a:lstStyle/>
          <a:p>
            <a:pPr lvl="0" indent="0"/>
            <a:r>
              <a:rPr lang="zh-CN" altLang="en-US" sz="1400" dirty="0">
                <a:latin typeface="宋体" panose="02010600030101010101" pitchFamily="2" charset="-122"/>
                <a:ea typeface="黑体" panose="02010609060101010101" pitchFamily="49" charset="-122"/>
              </a:rPr>
              <a:t>提现</a:t>
            </a:r>
            <a:endParaRPr lang="zh-CN" altLang="en-US" sz="1400" dirty="0">
              <a:latin typeface="宋体" panose="02010600030101010101" pitchFamily="2" charset="-122"/>
              <a:ea typeface="黑体" panose="02010609060101010101" pitchFamily="49" charset="-122"/>
            </a:endParaRPr>
          </a:p>
        </p:txBody>
      </p:sp>
      <p:sp>
        <p:nvSpPr>
          <p:cNvPr id="204814" name="Rectangle 14"/>
          <p:cNvSpPr/>
          <p:nvPr/>
        </p:nvSpPr>
        <p:spPr>
          <a:xfrm>
            <a:off x="3429000" y="4724400"/>
            <a:ext cx="685800" cy="288925"/>
          </a:xfrm>
          <a:prstGeom prst="rect">
            <a:avLst/>
          </a:prstGeom>
          <a:solidFill>
            <a:schemeClr val="bg1"/>
          </a:solidFill>
          <a:ln w="9525">
            <a:noFill/>
          </a:ln>
        </p:spPr>
        <p:txBody>
          <a:bodyPr wrap="none" anchor="ctr"/>
          <a:lstStyle/>
          <a:p>
            <a:pPr lvl="0" indent="0"/>
            <a:r>
              <a:rPr lang="zh-CN" altLang="en-US" sz="1400" dirty="0">
                <a:latin typeface="宋体" panose="02010600030101010101" pitchFamily="2" charset="-122"/>
                <a:ea typeface="黑体" panose="02010609060101010101" pitchFamily="49" charset="-122"/>
              </a:rPr>
              <a:t>银行存款</a:t>
            </a:r>
            <a:endParaRPr lang="zh-CN" altLang="en-US" sz="1400" dirty="0">
              <a:latin typeface="宋体" panose="02010600030101010101" pitchFamily="2" charset="-122"/>
              <a:ea typeface="黑体" panose="02010609060101010101" pitchFamily="49" charset="-122"/>
            </a:endParaRPr>
          </a:p>
        </p:txBody>
      </p:sp>
      <p:sp>
        <p:nvSpPr>
          <p:cNvPr id="204818" name="Text Box 18"/>
          <p:cNvSpPr txBox="1"/>
          <p:nvPr/>
        </p:nvSpPr>
        <p:spPr>
          <a:xfrm>
            <a:off x="6019800" y="5105400"/>
            <a:ext cx="1223963" cy="274638"/>
          </a:xfrm>
          <a:prstGeom prst="rect">
            <a:avLst/>
          </a:prstGeom>
          <a:noFill/>
          <a:ln w="9525">
            <a:noFill/>
          </a:ln>
        </p:spPr>
        <p:txBody>
          <a:bodyPr anchor="t">
            <a:spAutoFit/>
          </a:bodyPr>
          <a:lstStyle/>
          <a:p>
            <a:pPr lvl="0" indent="0"/>
            <a:r>
              <a:rPr lang="en-US" altLang="zh-CN" sz="1200" dirty="0">
                <a:latin typeface="Arial" panose="020B0604020202020204" pitchFamily="34" charset="0"/>
                <a:ea typeface="宋体" panose="02010600030101010101" pitchFamily="2" charset="-122"/>
              </a:rPr>
              <a:t>        6 0 0 0 0</a:t>
            </a:r>
            <a:endParaRPr lang="en-US" altLang="zh-CN" sz="1200" dirty="0">
              <a:latin typeface="Arial" panose="020B0604020202020204" pitchFamily="34" charset="0"/>
              <a:ea typeface="宋体" panose="02010600030101010101" pitchFamily="2" charset="-122"/>
            </a:endParaRPr>
          </a:p>
        </p:txBody>
      </p:sp>
      <p:sp>
        <p:nvSpPr>
          <p:cNvPr id="204821" name="AutoShape 21"/>
          <p:cNvSpPr/>
          <p:nvPr/>
        </p:nvSpPr>
        <p:spPr>
          <a:xfrm>
            <a:off x="1116013" y="3141663"/>
            <a:ext cx="1295400" cy="574675"/>
          </a:xfrm>
          <a:prstGeom prst="wedgeRoundRectCallout">
            <a:avLst>
              <a:gd name="adj1" fmla="val -32477"/>
              <a:gd name="adj2" fmla="val 71546"/>
              <a:gd name="adj3" fmla="val 16667"/>
            </a:avLst>
          </a:prstGeom>
          <a:solidFill>
            <a:srgbClr val="FFFEA8"/>
          </a:solidFill>
          <a:ln w="9525" cap="flat" cmpd="sng">
            <a:solidFill>
              <a:schemeClr val="tx1"/>
            </a:solidFill>
            <a:prstDash val="solid"/>
            <a:miter/>
            <a:headEnd type="none" w="med" len="med"/>
            <a:tailEnd type="none" w="med" len="med"/>
          </a:ln>
        </p:spPr>
        <p:txBody>
          <a:bodyPr anchor="ctr"/>
          <a:lstStyle/>
          <a:p>
            <a:pPr lvl="0" indent="0"/>
            <a:r>
              <a:rPr lang="zh-CN" altLang="en-US" sz="1400" dirty="0">
                <a:latin typeface="宋体" panose="02010600030101010101" pitchFamily="2" charset="-122"/>
                <a:ea typeface="黑体" panose="02010609060101010101" pitchFamily="49" charset="-122"/>
              </a:rPr>
              <a:t>填制收付款凭证的日期</a:t>
            </a:r>
            <a:endParaRPr lang="zh-CN" altLang="en-US" sz="1400" dirty="0">
              <a:latin typeface="宋体" panose="02010600030101010101" pitchFamily="2" charset="-122"/>
              <a:ea typeface="黑体" panose="02010609060101010101" pitchFamily="49" charset="-122"/>
            </a:endParaRPr>
          </a:p>
        </p:txBody>
      </p:sp>
      <p:sp>
        <p:nvSpPr>
          <p:cNvPr id="204822" name="AutoShape 22"/>
          <p:cNvSpPr/>
          <p:nvPr/>
        </p:nvSpPr>
        <p:spPr>
          <a:xfrm rot="-10762584" flipV="1">
            <a:off x="-228600" y="5105400"/>
            <a:ext cx="1008063" cy="565150"/>
          </a:xfrm>
          <a:prstGeom prst="wedgeRoundRectCallout">
            <a:avLst>
              <a:gd name="adj1" fmla="val -148023"/>
              <a:gd name="adj2" fmla="val -47662"/>
              <a:gd name="adj3" fmla="val 16667"/>
            </a:avLst>
          </a:prstGeom>
          <a:solidFill>
            <a:srgbClr val="FFFEA8"/>
          </a:solidFill>
          <a:ln w="9525" cap="flat" cmpd="sng">
            <a:solidFill>
              <a:schemeClr val="tx1"/>
            </a:solidFill>
            <a:prstDash val="solid"/>
            <a:miter/>
            <a:headEnd type="none" w="med" len="med"/>
            <a:tailEnd type="none" w="med" len="med"/>
          </a:ln>
        </p:spPr>
        <p:txBody>
          <a:bodyPr anchor="ctr"/>
          <a:lstStyle/>
          <a:p>
            <a:pPr lvl="0" indent="0"/>
            <a:r>
              <a:rPr lang="zh-CN" altLang="en-US" sz="1400" dirty="0">
                <a:latin typeface="宋体" panose="02010600030101010101" pitchFamily="2" charset="-122"/>
                <a:ea typeface="黑体" panose="02010609060101010101" pitchFamily="49" charset="-122"/>
              </a:rPr>
              <a:t>填制记账凭证的号数</a:t>
            </a:r>
            <a:endParaRPr lang="zh-CN" altLang="en-US" sz="1400" dirty="0">
              <a:latin typeface="宋体" panose="02010600030101010101" pitchFamily="2" charset="-122"/>
              <a:ea typeface="黑体" panose="02010609060101010101" pitchFamily="49" charset="-122"/>
            </a:endParaRPr>
          </a:p>
        </p:txBody>
      </p:sp>
      <p:sp>
        <p:nvSpPr>
          <p:cNvPr id="204823" name="AutoShape 23"/>
          <p:cNvSpPr/>
          <p:nvPr/>
        </p:nvSpPr>
        <p:spPr>
          <a:xfrm>
            <a:off x="2895600" y="3657600"/>
            <a:ext cx="1008063" cy="792163"/>
          </a:xfrm>
          <a:prstGeom prst="wedgeRoundRectCallout">
            <a:avLst>
              <a:gd name="adj1" fmla="val -71731"/>
              <a:gd name="adj2" fmla="val 114931"/>
              <a:gd name="adj3" fmla="val 16667"/>
            </a:avLst>
          </a:prstGeom>
          <a:solidFill>
            <a:srgbClr val="FFFEA8"/>
          </a:solidFill>
          <a:ln w="9525" cap="flat" cmpd="sng">
            <a:solidFill>
              <a:schemeClr val="tx1"/>
            </a:solidFill>
            <a:prstDash val="solid"/>
            <a:miter/>
            <a:headEnd type="none" w="med" len="med"/>
            <a:tailEnd type="none" w="med" len="med"/>
          </a:ln>
        </p:spPr>
        <p:txBody>
          <a:bodyPr anchor="ctr"/>
          <a:lstStyle/>
          <a:p>
            <a:pPr lvl="0" indent="0"/>
            <a:r>
              <a:rPr lang="zh-CN" altLang="en-US" sz="1400" dirty="0">
                <a:latin typeface="宋体" panose="02010600030101010101" pitchFamily="2" charset="-122"/>
                <a:ea typeface="黑体" panose="02010609060101010101" pitchFamily="49" charset="-122"/>
              </a:rPr>
              <a:t>简要叙述业务内容</a:t>
            </a:r>
            <a:endParaRPr lang="zh-CN" altLang="en-US" sz="1400" dirty="0">
              <a:latin typeface="宋体" panose="02010600030101010101" pitchFamily="2" charset="-122"/>
              <a:ea typeface="黑体" panose="02010609060101010101" pitchFamily="49" charset="-122"/>
            </a:endParaRPr>
          </a:p>
        </p:txBody>
      </p:sp>
      <p:sp>
        <p:nvSpPr>
          <p:cNvPr id="204824" name="AutoShape 24"/>
          <p:cNvSpPr/>
          <p:nvPr/>
        </p:nvSpPr>
        <p:spPr>
          <a:xfrm>
            <a:off x="3429000" y="6324600"/>
            <a:ext cx="1655763" cy="792163"/>
          </a:xfrm>
          <a:prstGeom prst="wedgeRoundRectCallout">
            <a:avLst>
              <a:gd name="adj1" fmla="val -28907"/>
              <a:gd name="adj2" fmla="val -128556"/>
              <a:gd name="adj3" fmla="val 16667"/>
            </a:avLst>
          </a:prstGeom>
          <a:solidFill>
            <a:srgbClr val="FFFEA8"/>
          </a:solidFill>
          <a:ln w="9525" cap="flat" cmpd="sng">
            <a:solidFill>
              <a:schemeClr val="tx1"/>
            </a:solidFill>
            <a:prstDash val="solid"/>
            <a:miter/>
            <a:headEnd type="none" w="med" len="med"/>
            <a:tailEnd type="none" w="med" len="med"/>
          </a:ln>
        </p:spPr>
        <p:txBody>
          <a:bodyPr anchor="ctr"/>
          <a:lstStyle/>
          <a:p>
            <a:pPr lvl="0" indent="0"/>
            <a:r>
              <a:rPr lang="zh-CN" altLang="en-US" sz="1400" dirty="0">
                <a:latin typeface="宋体" panose="02010600030101010101" pitchFamily="2" charset="-122"/>
                <a:ea typeface="黑体" panose="02010609060101010101" pitchFamily="49" charset="-122"/>
              </a:rPr>
              <a:t>填制记账凭证中</a:t>
            </a:r>
            <a:r>
              <a:rPr lang="zh-CN" altLang="en-US" dirty="0">
                <a:solidFill>
                  <a:schemeClr val="accent2"/>
                </a:solidFill>
                <a:latin typeface="Arial" panose="020B0604020202020204" pitchFamily="34" charset="0"/>
                <a:ea typeface="黑体" panose="02010609060101010101" pitchFamily="49" charset="-122"/>
              </a:rPr>
              <a:t> </a:t>
            </a:r>
            <a:r>
              <a:rPr lang="zh-CN" altLang="en-US" sz="1400" dirty="0">
                <a:latin typeface="宋体" panose="02010600030101010101" pitchFamily="2" charset="-122"/>
                <a:ea typeface="黑体" panose="02010609060101010101" pitchFamily="49" charset="-122"/>
              </a:rPr>
              <a:t>“库存现金”的对方科目</a:t>
            </a:r>
            <a:endParaRPr lang="zh-CN" altLang="en-US" sz="1400" dirty="0">
              <a:latin typeface="宋体" panose="02010600030101010101" pitchFamily="2" charset="-122"/>
              <a:ea typeface="Arial" panose="020B0604020202020204" pitchFamily="34" charset="0"/>
            </a:endParaRPr>
          </a:p>
        </p:txBody>
      </p:sp>
      <p:sp>
        <p:nvSpPr>
          <p:cNvPr id="204825" name="AutoShape 25"/>
          <p:cNvSpPr/>
          <p:nvPr/>
        </p:nvSpPr>
        <p:spPr>
          <a:xfrm>
            <a:off x="6019800" y="5867400"/>
            <a:ext cx="1008063" cy="792163"/>
          </a:xfrm>
          <a:prstGeom prst="wedgeRoundRectCallout">
            <a:avLst>
              <a:gd name="adj1" fmla="val -1181"/>
              <a:gd name="adj2" fmla="val -71843"/>
              <a:gd name="adj3" fmla="val 16667"/>
            </a:avLst>
          </a:prstGeom>
          <a:solidFill>
            <a:srgbClr val="FFFEA8"/>
          </a:solidFill>
          <a:ln w="9525" cap="flat" cmpd="sng">
            <a:solidFill>
              <a:schemeClr val="tx1"/>
            </a:solidFill>
            <a:prstDash val="solid"/>
            <a:miter/>
            <a:headEnd type="none" w="med" len="med"/>
            <a:tailEnd type="none" w="med" len="med"/>
          </a:ln>
        </p:spPr>
        <p:txBody>
          <a:bodyPr anchor="ctr"/>
          <a:lstStyle/>
          <a:p>
            <a:pPr lvl="0" indent="0"/>
            <a:r>
              <a:rPr lang="zh-CN" altLang="en-US" sz="1400" dirty="0">
                <a:latin typeface="宋体" panose="02010600030101010101" pitchFamily="2" charset="-122"/>
                <a:ea typeface="黑体" panose="02010609060101010101" pitchFamily="49" charset="-122"/>
              </a:rPr>
              <a:t>根据会计凭证所列金额填列</a:t>
            </a:r>
            <a:endParaRPr lang="zh-CN" altLang="en-US" sz="1400" dirty="0">
              <a:latin typeface="宋体" panose="02010600030101010101" pitchFamily="2" charset="-122"/>
              <a:ea typeface="黑体" panose="02010609060101010101" pitchFamily="49" charset="-122"/>
            </a:endParaRPr>
          </a:p>
        </p:txBody>
      </p:sp>
      <p:sp>
        <p:nvSpPr>
          <p:cNvPr id="204826" name="AutoShape 26"/>
          <p:cNvSpPr/>
          <p:nvPr/>
        </p:nvSpPr>
        <p:spPr>
          <a:xfrm>
            <a:off x="7620000" y="6019800"/>
            <a:ext cx="1008063" cy="720725"/>
          </a:xfrm>
          <a:prstGeom prst="wedgeRoundRectCallout">
            <a:avLst>
              <a:gd name="adj1" fmla="val -7639"/>
              <a:gd name="adj2" fmla="val -83699"/>
              <a:gd name="adj3" fmla="val 16667"/>
            </a:avLst>
          </a:prstGeom>
          <a:solidFill>
            <a:srgbClr val="FFFEA8"/>
          </a:solidFill>
          <a:ln w="9525" cap="flat" cmpd="sng">
            <a:solidFill>
              <a:schemeClr val="tx1"/>
            </a:solidFill>
            <a:prstDash val="solid"/>
            <a:miter/>
            <a:headEnd type="none" w="med" len="med"/>
            <a:tailEnd type="none" w="med" len="med"/>
          </a:ln>
        </p:spPr>
        <p:txBody>
          <a:bodyPr anchor="ctr"/>
          <a:lstStyle/>
          <a:p>
            <a:pPr lvl="0" indent="0"/>
            <a:r>
              <a:rPr lang="zh-CN" altLang="en-US" sz="1400" dirty="0">
                <a:latin typeface="宋体" panose="02010600030101010101" pitchFamily="2" charset="-122"/>
                <a:ea typeface="黑体" panose="02010609060101010101" pitchFamily="49" charset="-122"/>
              </a:rPr>
              <a:t>每日结出当日的余额</a:t>
            </a:r>
            <a:endParaRPr lang="zh-CN" altLang="en-US" sz="1400" dirty="0">
              <a:latin typeface="宋体" panose="02010600030101010101" pitchFamily="2" charset="-122"/>
              <a:ea typeface="Arial" panose="020B0604020202020204" pitchFamily="34" charset="0"/>
            </a:endParaRPr>
          </a:p>
        </p:txBody>
      </p:sp>
      <p:sp>
        <p:nvSpPr>
          <p:cNvPr id="178195" name="Rectangle 27"/>
          <p:cNvSpPr/>
          <p:nvPr/>
        </p:nvSpPr>
        <p:spPr>
          <a:xfrm>
            <a:off x="7740650" y="4508500"/>
            <a:ext cx="71438" cy="144463"/>
          </a:xfrm>
          <a:prstGeom prst="rect">
            <a:avLst/>
          </a:prstGeom>
          <a:solidFill>
            <a:schemeClr val="bg1"/>
          </a:solidFill>
          <a:ln w="9525">
            <a:noFill/>
          </a:ln>
        </p:spPr>
        <p:txBody>
          <a:bodyPr wrap="none" anchor="ctr"/>
          <a:lstStyle/>
          <a:p>
            <a:pPr lvl="0" indent="0"/>
            <a:endParaRPr lang="zh-CN" altLang="en-US" dirty="0">
              <a:latin typeface="Arial" panose="020B0604020202020204" pitchFamily="34" charset="0"/>
              <a:ea typeface="宋体" panose="02010600030101010101" pitchFamily="2" charset="-122"/>
            </a:endParaRPr>
          </a:p>
        </p:txBody>
      </p:sp>
      <p:sp>
        <p:nvSpPr>
          <p:cNvPr id="178196" name="Rectangle 28"/>
          <p:cNvSpPr/>
          <p:nvPr/>
        </p:nvSpPr>
        <p:spPr>
          <a:xfrm>
            <a:off x="7885113" y="4508500"/>
            <a:ext cx="71437" cy="144463"/>
          </a:xfrm>
          <a:prstGeom prst="rect">
            <a:avLst/>
          </a:prstGeom>
          <a:solidFill>
            <a:schemeClr val="bg1"/>
          </a:solidFill>
          <a:ln w="9525">
            <a:noFill/>
          </a:ln>
        </p:spPr>
        <p:txBody>
          <a:bodyPr wrap="none" anchor="ctr"/>
          <a:lstStyle/>
          <a:p>
            <a:pPr lvl="0" indent="0"/>
            <a:endParaRPr lang="zh-CN" altLang="en-US" dirty="0">
              <a:latin typeface="Arial" panose="020B0604020202020204" pitchFamily="34" charset="0"/>
              <a:ea typeface="宋体" panose="02010600030101010101" pitchFamily="2" charset="-122"/>
            </a:endParaRPr>
          </a:p>
        </p:txBody>
      </p:sp>
      <p:sp>
        <p:nvSpPr>
          <p:cNvPr id="178197" name="Rectangle 31"/>
          <p:cNvSpPr/>
          <p:nvPr/>
        </p:nvSpPr>
        <p:spPr>
          <a:xfrm>
            <a:off x="8027988" y="4508500"/>
            <a:ext cx="73025" cy="144463"/>
          </a:xfrm>
          <a:prstGeom prst="rect">
            <a:avLst/>
          </a:prstGeom>
          <a:solidFill>
            <a:schemeClr val="bg1"/>
          </a:solidFill>
          <a:ln w="9525">
            <a:noFill/>
          </a:ln>
        </p:spPr>
        <p:txBody>
          <a:bodyPr wrap="none" anchor="ctr"/>
          <a:lstStyle/>
          <a:p>
            <a:pPr lvl="0" indent="0"/>
            <a:endParaRPr lang="zh-CN" altLang="en-US" dirty="0">
              <a:latin typeface="Arial" panose="020B0604020202020204" pitchFamily="34" charset="0"/>
              <a:ea typeface="宋体" panose="02010600030101010101" pitchFamily="2" charset="-122"/>
            </a:endParaRPr>
          </a:p>
        </p:txBody>
      </p:sp>
      <p:sp>
        <p:nvSpPr>
          <p:cNvPr id="178198" name="Rectangle 33"/>
          <p:cNvSpPr/>
          <p:nvPr/>
        </p:nvSpPr>
        <p:spPr>
          <a:xfrm>
            <a:off x="8101013" y="4508500"/>
            <a:ext cx="142875" cy="144463"/>
          </a:xfrm>
          <a:prstGeom prst="rect">
            <a:avLst/>
          </a:prstGeom>
          <a:solidFill>
            <a:schemeClr val="bg1"/>
          </a:solidFill>
          <a:ln w="9525">
            <a:noFill/>
          </a:ln>
        </p:spPr>
        <p:txBody>
          <a:bodyPr wrap="none" anchor="ctr"/>
          <a:lstStyle/>
          <a:p>
            <a:pPr lvl="0" indent="0"/>
            <a:endParaRPr lang="zh-CN" altLang="en-US" dirty="0">
              <a:latin typeface="Arial" panose="020B0604020202020204" pitchFamily="34" charset="0"/>
              <a:ea typeface="宋体" panose="02010600030101010101" pitchFamily="2" charset="-122"/>
            </a:endParaRPr>
          </a:p>
        </p:txBody>
      </p:sp>
      <p:sp>
        <p:nvSpPr>
          <p:cNvPr id="178199" name="Rectangle 34"/>
          <p:cNvSpPr/>
          <p:nvPr/>
        </p:nvSpPr>
        <p:spPr>
          <a:xfrm>
            <a:off x="8243888" y="4508500"/>
            <a:ext cx="73025" cy="144463"/>
          </a:xfrm>
          <a:prstGeom prst="rect">
            <a:avLst/>
          </a:prstGeom>
          <a:solidFill>
            <a:schemeClr val="bg1"/>
          </a:solidFill>
          <a:ln w="9525">
            <a:noFill/>
          </a:ln>
        </p:spPr>
        <p:txBody>
          <a:bodyPr wrap="none" anchor="ctr"/>
          <a:lstStyle/>
          <a:p>
            <a:pPr lvl="0" indent="0"/>
            <a:endParaRPr lang="zh-CN" altLang="en-US" dirty="0">
              <a:latin typeface="Arial" panose="020B0604020202020204" pitchFamily="34" charset="0"/>
              <a:ea typeface="宋体" panose="02010600030101010101" pitchFamily="2" charset="-122"/>
            </a:endParaRPr>
          </a:p>
        </p:txBody>
      </p:sp>
      <p:sp>
        <p:nvSpPr>
          <p:cNvPr id="178200" name="Rectangle 35"/>
          <p:cNvSpPr/>
          <p:nvPr/>
        </p:nvSpPr>
        <p:spPr>
          <a:xfrm>
            <a:off x="8388350" y="4508500"/>
            <a:ext cx="71438" cy="215900"/>
          </a:xfrm>
          <a:prstGeom prst="rect">
            <a:avLst/>
          </a:prstGeom>
          <a:solidFill>
            <a:schemeClr val="bg1"/>
          </a:solidFill>
          <a:ln w="9525">
            <a:noFill/>
          </a:ln>
        </p:spPr>
        <p:txBody>
          <a:bodyPr wrap="none" anchor="ctr"/>
          <a:lstStyle/>
          <a:p>
            <a:pPr lvl="0" indent="0"/>
            <a:endParaRPr lang="zh-CN" altLang="en-US" dirty="0">
              <a:latin typeface="Arial" panose="020B0604020202020204" pitchFamily="34" charset="0"/>
              <a:ea typeface="宋体" panose="02010600030101010101" pitchFamily="2" charset="-122"/>
            </a:endParaRPr>
          </a:p>
        </p:txBody>
      </p:sp>
      <p:sp>
        <p:nvSpPr>
          <p:cNvPr id="204837" name="Text Box 37"/>
          <p:cNvSpPr txBox="1"/>
          <p:nvPr/>
        </p:nvSpPr>
        <p:spPr>
          <a:xfrm>
            <a:off x="7235825" y="4437063"/>
            <a:ext cx="1439863" cy="274637"/>
          </a:xfrm>
          <a:prstGeom prst="rect">
            <a:avLst/>
          </a:prstGeom>
          <a:noFill/>
          <a:ln w="9525">
            <a:noFill/>
          </a:ln>
        </p:spPr>
        <p:txBody>
          <a:bodyPr anchor="t">
            <a:spAutoFit/>
          </a:bodyPr>
          <a:lstStyle/>
          <a:p>
            <a:pPr lvl="0" indent="0"/>
            <a:r>
              <a:rPr lang="en-US" altLang="zh-CN" sz="1200" dirty="0">
                <a:latin typeface="Arial" panose="020B0604020202020204" pitchFamily="34" charset="0"/>
                <a:ea typeface="宋体" panose="02010600030101010101" pitchFamily="2" charset="-122"/>
              </a:rPr>
              <a:t>       1 00 0 0 0</a:t>
            </a:r>
            <a:endParaRPr lang="en-US" altLang="zh-CN" sz="1200" dirty="0">
              <a:latin typeface="Arial" panose="020B0604020202020204" pitchFamily="34" charset="0"/>
              <a:ea typeface="宋体" panose="02010600030101010101" pitchFamily="2" charset="-122"/>
            </a:endParaRPr>
          </a:p>
        </p:txBody>
      </p:sp>
      <p:sp>
        <p:nvSpPr>
          <p:cNvPr id="204838" name="Rectangle 38"/>
          <p:cNvSpPr/>
          <p:nvPr/>
        </p:nvSpPr>
        <p:spPr>
          <a:xfrm>
            <a:off x="2195513" y="4437063"/>
            <a:ext cx="1081087" cy="211137"/>
          </a:xfrm>
          <a:prstGeom prst="rect">
            <a:avLst/>
          </a:prstGeom>
          <a:solidFill>
            <a:schemeClr val="bg1"/>
          </a:solidFill>
          <a:ln w="9525">
            <a:noFill/>
          </a:ln>
        </p:spPr>
        <p:txBody>
          <a:bodyPr wrap="none" anchor="ctr"/>
          <a:lstStyle/>
          <a:p>
            <a:pPr lvl="0" indent="0"/>
            <a:r>
              <a:rPr lang="zh-CN" altLang="en-US" sz="1400" dirty="0">
                <a:latin typeface="宋体" panose="02010600030101010101" pitchFamily="2" charset="-122"/>
                <a:ea typeface="黑体" panose="02010609060101010101" pitchFamily="49" charset="-122"/>
              </a:rPr>
              <a:t>期初余额</a:t>
            </a:r>
            <a:endParaRPr lang="zh-CN" altLang="en-US" sz="1400" dirty="0">
              <a:latin typeface="宋体" panose="02010600030101010101" pitchFamily="2" charset="-122"/>
              <a:ea typeface="黑体" panose="02010609060101010101" pitchFamily="49" charset="-122"/>
            </a:endParaRPr>
          </a:p>
        </p:txBody>
      </p:sp>
      <p:sp>
        <p:nvSpPr>
          <p:cNvPr id="204839" name="Rectangle 39"/>
          <p:cNvSpPr/>
          <p:nvPr/>
        </p:nvSpPr>
        <p:spPr>
          <a:xfrm>
            <a:off x="1331913" y="4437063"/>
            <a:ext cx="215900" cy="215900"/>
          </a:xfrm>
          <a:prstGeom prst="rect">
            <a:avLst/>
          </a:prstGeom>
          <a:solidFill>
            <a:schemeClr val="bg1"/>
          </a:solidFill>
          <a:ln w="9525">
            <a:noFill/>
          </a:ln>
        </p:spPr>
        <p:txBody>
          <a:bodyPr wrap="none" anchor="ctr"/>
          <a:lstStyle/>
          <a:p>
            <a:pPr lvl="0" indent="0"/>
            <a:r>
              <a:rPr lang="en-US" altLang="zh-CN" sz="1600" dirty="0">
                <a:latin typeface="宋体" panose="02010600030101010101" pitchFamily="2" charset="-122"/>
                <a:ea typeface="黑体" panose="02010609060101010101" pitchFamily="49" charset="-122"/>
              </a:rPr>
              <a:t>1</a:t>
            </a:r>
            <a:endParaRPr lang="en-US" altLang="zh-CN" sz="1600" dirty="0">
              <a:latin typeface="宋体" panose="02010600030101010101" pitchFamily="2" charset="-122"/>
              <a:ea typeface="黑体" panose="02010609060101010101" pitchFamily="49" charset="-122"/>
            </a:endParaRPr>
          </a:p>
        </p:txBody>
      </p:sp>
      <p:sp>
        <p:nvSpPr>
          <p:cNvPr id="204840" name="Rectangle 40"/>
          <p:cNvSpPr/>
          <p:nvPr/>
        </p:nvSpPr>
        <p:spPr>
          <a:xfrm>
            <a:off x="971550" y="4437063"/>
            <a:ext cx="287338" cy="215900"/>
          </a:xfrm>
          <a:prstGeom prst="rect">
            <a:avLst/>
          </a:prstGeom>
          <a:solidFill>
            <a:schemeClr val="bg1"/>
          </a:solidFill>
          <a:ln w="9525">
            <a:noFill/>
          </a:ln>
        </p:spPr>
        <p:txBody>
          <a:bodyPr wrap="none" anchor="ctr"/>
          <a:lstStyle/>
          <a:p>
            <a:pPr lvl="0" indent="0"/>
            <a:r>
              <a:rPr lang="en-US" altLang="zh-CN" sz="1600" dirty="0">
                <a:latin typeface="宋体" panose="02010600030101010101" pitchFamily="2" charset="-122"/>
                <a:ea typeface="宋体" panose="02010600030101010101" pitchFamily="2" charset="-122"/>
              </a:rPr>
              <a:t>12</a:t>
            </a:r>
            <a:endParaRPr lang="en-US" altLang="zh-CN" sz="1600" dirty="0">
              <a:latin typeface="宋体" panose="02010600030101010101" pitchFamily="2" charset="-122"/>
              <a:ea typeface="宋体" panose="02010600030101010101" pitchFamily="2" charset="-122"/>
            </a:endParaRPr>
          </a:p>
        </p:txBody>
      </p:sp>
      <p:sp>
        <p:nvSpPr>
          <p:cNvPr id="204843" name="Text Box 43"/>
          <p:cNvSpPr txBox="1"/>
          <p:nvPr/>
        </p:nvSpPr>
        <p:spPr>
          <a:xfrm>
            <a:off x="7467600" y="4800600"/>
            <a:ext cx="1295400" cy="274638"/>
          </a:xfrm>
          <a:prstGeom prst="rect">
            <a:avLst/>
          </a:prstGeom>
          <a:noFill/>
          <a:ln w="9525">
            <a:noFill/>
          </a:ln>
        </p:spPr>
        <p:txBody>
          <a:bodyPr anchor="t">
            <a:spAutoFit/>
          </a:bodyPr>
          <a:lstStyle/>
          <a:p>
            <a:pPr lvl="0" indent="0"/>
            <a:r>
              <a:rPr lang="en-US" altLang="zh-CN" sz="1200" dirty="0">
                <a:latin typeface="Arial" panose="020B0604020202020204" pitchFamily="34" charset="0"/>
                <a:ea typeface="宋体" panose="02010600030101010101" pitchFamily="2" charset="-122"/>
              </a:rPr>
              <a:t>     4 0 0  0 0 0</a:t>
            </a:r>
            <a:endParaRPr lang="en-US" altLang="zh-CN" sz="1200" dirty="0">
              <a:latin typeface="Arial" panose="020B0604020202020204" pitchFamily="34" charset="0"/>
              <a:ea typeface="宋体" panose="02010600030101010101" pitchFamily="2" charset="-122"/>
            </a:endParaRPr>
          </a:p>
        </p:txBody>
      </p:sp>
      <p:sp>
        <p:nvSpPr>
          <p:cNvPr id="204846" name="Rectangle 46"/>
          <p:cNvSpPr/>
          <p:nvPr/>
        </p:nvSpPr>
        <p:spPr>
          <a:xfrm>
            <a:off x="971550" y="4797425"/>
            <a:ext cx="287338" cy="215900"/>
          </a:xfrm>
          <a:prstGeom prst="rect">
            <a:avLst/>
          </a:prstGeom>
          <a:solidFill>
            <a:schemeClr val="bg1"/>
          </a:solidFill>
          <a:ln w="9525">
            <a:noFill/>
          </a:ln>
        </p:spPr>
        <p:txBody>
          <a:bodyPr wrap="none" anchor="ctr"/>
          <a:lstStyle/>
          <a:p>
            <a:pPr lvl="0" indent="0"/>
            <a:r>
              <a:rPr lang="en-US" altLang="zh-CN" sz="1600" dirty="0">
                <a:latin typeface="宋体" panose="02010600030101010101" pitchFamily="2" charset="-122"/>
                <a:ea typeface="宋体" panose="02010600030101010101" pitchFamily="2" charset="-122"/>
              </a:rPr>
              <a:t>12</a:t>
            </a:r>
            <a:endParaRPr lang="en-US" altLang="zh-CN" sz="1600" dirty="0">
              <a:latin typeface="宋体" panose="02010600030101010101" pitchFamily="2" charset="-122"/>
              <a:ea typeface="宋体" panose="02010600030101010101" pitchFamily="2" charset="-122"/>
            </a:endParaRPr>
          </a:p>
        </p:txBody>
      </p:sp>
      <p:sp>
        <p:nvSpPr>
          <p:cNvPr id="2" name="Rectangle 11"/>
          <p:cNvSpPr/>
          <p:nvPr/>
        </p:nvSpPr>
        <p:spPr>
          <a:xfrm>
            <a:off x="1371600" y="5105400"/>
            <a:ext cx="139700" cy="215900"/>
          </a:xfrm>
          <a:prstGeom prst="rect">
            <a:avLst/>
          </a:prstGeom>
          <a:solidFill>
            <a:schemeClr val="bg1"/>
          </a:solidFill>
          <a:ln w="9525">
            <a:noFill/>
          </a:ln>
        </p:spPr>
        <p:txBody>
          <a:bodyPr wrap="none" anchor="ctr"/>
          <a:lstStyle/>
          <a:p>
            <a:pPr lvl="0" indent="0"/>
            <a:r>
              <a:rPr lang="en-US" altLang="zh-CN" sz="1600" dirty="0">
                <a:latin typeface="宋体" panose="02010600030101010101" pitchFamily="2" charset="-122"/>
                <a:ea typeface="黑体" panose="02010609060101010101" pitchFamily="49" charset="-122"/>
              </a:rPr>
              <a:t>2</a:t>
            </a:r>
            <a:endParaRPr lang="en-US" altLang="zh-CN" sz="1600" dirty="0">
              <a:latin typeface="宋体" panose="02010600030101010101" pitchFamily="2" charset="-122"/>
              <a:ea typeface="黑体" panose="02010609060101010101" pitchFamily="49" charset="-122"/>
            </a:endParaRPr>
          </a:p>
        </p:txBody>
      </p:sp>
      <p:sp>
        <p:nvSpPr>
          <p:cNvPr id="3" name="Rectangle 11"/>
          <p:cNvSpPr/>
          <p:nvPr/>
        </p:nvSpPr>
        <p:spPr>
          <a:xfrm>
            <a:off x="1371600" y="5410200"/>
            <a:ext cx="139700" cy="215900"/>
          </a:xfrm>
          <a:prstGeom prst="rect">
            <a:avLst/>
          </a:prstGeom>
          <a:solidFill>
            <a:schemeClr val="bg1"/>
          </a:solidFill>
          <a:ln w="9525">
            <a:noFill/>
          </a:ln>
        </p:spPr>
        <p:txBody>
          <a:bodyPr wrap="none" anchor="ctr"/>
          <a:lstStyle/>
          <a:p>
            <a:pPr lvl="0" indent="0"/>
            <a:r>
              <a:rPr lang="en-US" altLang="zh-CN" sz="1600" dirty="0">
                <a:latin typeface="宋体" panose="02010600030101010101" pitchFamily="2" charset="-122"/>
                <a:ea typeface="黑体" panose="02010609060101010101" pitchFamily="49" charset="-122"/>
              </a:rPr>
              <a:t>2</a:t>
            </a:r>
            <a:endParaRPr lang="en-US" altLang="zh-CN" sz="1600" dirty="0">
              <a:latin typeface="宋体" panose="02010600030101010101" pitchFamily="2" charset="-122"/>
              <a:ea typeface="黑体" panose="02010609060101010101" pitchFamily="49" charset="-122"/>
            </a:endParaRPr>
          </a:p>
        </p:txBody>
      </p:sp>
      <p:sp>
        <p:nvSpPr>
          <p:cNvPr id="4" name="Rectangle 12"/>
          <p:cNvSpPr/>
          <p:nvPr/>
        </p:nvSpPr>
        <p:spPr>
          <a:xfrm>
            <a:off x="1676400" y="5105400"/>
            <a:ext cx="381000" cy="215900"/>
          </a:xfrm>
          <a:prstGeom prst="rect">
            <a:avLst/>
          </a:prstGeom>
          <a:solidFill>
            <a:schemeClr val="bg1"/>
          </a:solidFill>
          <a:ln w="9525">
            <a:noFill/>
          </a:ln>
        </p:spPr>
        <p:txBody>
          <a:bodyPr wrap="none" anchor="ctr"/>
          <a:lstStyle/>
          <a:p>
            <a:pPr lvl="0" indent="0"/>
            <a:r>
              <a:rPr lang="en-US" altLang="zh-CN" sz="1400" dirty="0">
                <a:latin typeface="宋体" panose="02010600030101010101" pitchFamily="2" charset="-122"/>
                <a:ea typeface="黑体" panose="02010609060101010101" pitchFamily="49" charset="-122"/>
              </a:rPr>
              <a:t>6</a:t>
            </a:r>
            <a:endParaRPr lang="en-US" altLang="zh-CN" sz="1400" dirty="0">
              <a:latin typeface="宋体" panose="02010600030101010101" pitchFamily="2" charset="-122"/>
              <a:ea typeface="黑体" panose="02010609060101010101" pitchFamily="49" charset="-122"/>
            </a:endParaRPr>
          </a:p>
        </p:txBody>
      </p:sp>
      <p:sp>
        <p:nvSpPr>
          <p:cNvPr id="5" name="Rectangle 12"/>
          <p:cNvSpPr/>
          <p:nvPr/>
        </p:nvSpPr>
        <p:spPr>
          <a:xfrm>
            <a:off x="1676400" y="5410200"/>
            <a:ext cx="276225" cy="215900"/>
          </a:xfrm>
          <a:prstGeom prst="rect">
            <a:avLst/>
          </a:prstGeom>
          <a:solidFill>
            <a:schemeClr val="bg1"/>
          </a:solidFill>
          <a:ln w="9525">
            <a:noFill/>
          </a:ln>
        </p:spPr>
        <p:txBody>
          <a:bodyPr wrap="none" anchor="ctr"/>
          <a:lstStyle/>
          <a:p>
            <a:pPr lvl="0" indent="0"/>
            <a:r>
              <a:rPr lang="en-US" altLang="zh-CN" sz="1400" dirty="0">
                <a:latin typeface="宋体" panose="02010600030101010101" pitchFamily="2" charset="-122"/>
                <a:ea typeface="黑体" panose="02010609060101010101" pitchFamily="49" charset="-122"/>
              </a:rPr>
              <a:t>7</a:t>
            </a:r>
            <a:endParaRPr lang="en-US" altLang="zh-CN" sz="1400" dirty="0">
              <a:latin typeface="宋体" panose="02010600030101010101" pitchFamily="2" charset="-122"/>
              <a:ea typeface="黑体" panose="02010609060101010101" pitchFamily="49" charset="-122"/>
            </a:endParaRPr>
          </a:p>
        </p:txBody>
      </p:sp>
      <p:sp>
        <p:nvSpPr>
          <p:cNvPr id="6" name="Rectangle 13"/>
          <p:cNvSpPr/>
          <p:nvPr/>
        </p:nvSpPr>
        <p:spPr>
          <a:xfrm>
            <a:off x="2209800" y="5105400"/>
            <a:ext cx="1081088" cy="228600"/>
          </a:xfrm>
          <a:prstGeom prst="rect">
            <a:avLst/>
          </a:prstGeom>
          <a:solidFill>
            <a:schemeClr val="bg1"/>
          </a:solidFill>
          <a:ln w="9525">
            <a:noFill/>
          </a:ln>
        </p:spPr>
        <p:txBody>
          <a:bodyPr wrap="none" anchor="ctr"/>
          <a:lstStyle/>
          <a:p>
            <a:pPr lvl="0" indent="0"/>
            <a:r>
              <a:rPr lang="zh-CN" altLang="en-US" sz="1400" dirty="0">
                <a:latin typeface="宋体" panose="02010600030101010101" pitchFamily="2" charset="-122"/>
                <a:ea typeface="黑体" panose="02010609060101010101" pitchFamily="49" charset="-122"/>
              </a:rPr>
              <a:t>报销办公费</a:t>
            </a:r>
            <a:endParaRPr lang="zh-CN" altLang="en-US" sz="1400" dirty="0">
              <a:latin typeface="宋体" panose="02010600030101010101" pitchFamily="2" charset="-122"/>
              <a:ea typeface="黑体" panose="02010609060101010101" pitchFamily="49" charset="-122"/>
            </a:endParaRPr>
          </a:p>
        </p:txBody>
      </p:sp>
      <p:sp>
        <p:nvSpPr>
          <p:cNvPr id="7" name="Rectangle 13"/>
          <p:cNvSpPr/>
          <p:nvPr/>
        </p:nvSpPr>
        <p:spPr>
          <a:xfrm>
            <a:off x="2209800" y="5410200"/>
            <a:ext cx="1081088" cy="228600"/>
          </a:xfrm>
          <a:prstGeom prst="rect">
            <a:avLst/>
          </a:prstGeom>
          <a:solidFill>
            <a:schemeClr val="bg1"/>
          </a:solidFill>
          <a:ln w="9525">
            <a:noFill/>
          </a:ln>
        </p:spPr>
        <p:txBody>
          <a:bodyPr wrap="none" anchor="ctr"/>
          <a:lstStyle/>
          <a:p>
            <a:pPr lvl="0" indent="0"/>
            <a:r>
              <a:rPr lang="zh-CN" altLang="en-US" sz="1400" dirty="0">
                <a:latin typeface="宋体" panose="02010600030101010101" pitchFamily="2" charset="-122"/>
                <a:ea typeface="黑体" panose="02010609060101010101" pitchFamily="49" charset="-122"/>
              </a:rPr>
              <a:t>借支</a:t>
            </a:r>
            <a:endParaRPr lang="zh-CN" altLang="en-US" sz="1400" dirty="0">
              <a:latin typeface="宋体" panose="02010600030101010101" pitchFamily="2" charset="-122"/>
              <a:ea typeface="黑体" panose="02010609060101010101" pitchFamily="49" charset="-122"/>
            </a:endParaRPr>
          </a:p>
        </p:txBody>
      </p:sp>
      <p:sp>
        <p:nvSpPr>
          <p:cNvPr id="8" name="Rectangle 14"/>
          <p:cNvSpPr/>
          <p:nvPr/>
        </p:nvSpPr>
        <p:spPr>
          <a:xfrm>
            <a:off x="3429000" y="5105400"/>
            <a:ext cx="685800" cy="228600"/>
          </a:xfrm>
          <a:prstGeom prst="rect">
            <a:avLst/>
          </a:prstGeom>
          <a:solidFill>
            <a:schemeClr val="bg1"/>
          </a:solidFill>
          <a:ln w="9525">
            <a:noFill/>
          </a:ln>
        </p:spPr>
        <p:txBody>
          <a:bodyPr wrap="none" anchor="ctr"/>
          <a:lstStyle/>
          <a:p>
            <a:pPr lvl="0" indent="0"/>
            <a:r>
              <a:rPr lang="zh-CN" altLang="en-US" sz="1400" dirty="0">
                <a:latin typeface="宋体" panose="02010600030101010101" pitchFamily="2" charset="-122"/>
                <a:ea typeface="黑体" panose="02010609060101010101" pitchFamily="49" charset="-122"/>
              </a:rPr>
              <a:t>管理费用</a:t>
            </a:r>
            <a:endParaRPr lang="zh-CN" altLang="en-US" sz="1400" dirty="0">
              <a:latin typeface="宋体" panose="02010600030101010101" pitchFamily="2" charset="-122"/>
              <a:ea typeface="黑体" panose="02010609060101010101" pitchFamily="49" charset="-122"/>
            </a:endParaRPr>
          </a:p>
        </p:txBody>
      </p:sp>
      <p:sp>
        <p:nvSpPr>
          <p:cNvPr id="9" name="Rectangle 14"/>
          <p:cNvSpPr/>
          <p:nvPr/>
        </p:nvSpPr>
        <p:spPr>
          <a:xfrm>
            <a:off x="3352800" y="5410200"/>
            <a:ext cx="685800" cy="228600"/>
          </a:xfrm>
          <a:prstGeom prst="rect">
            <a:avLst/>
          </a:prstGeom>
          <a:solidFill>
            <a:schemeClr val="bg1"/>
          </a:solidFill>
          <a:ln w="9525">
            <a:noFill/>
          </a:ln>
        </p:spPr>
        <p:txBody>
          <a:bodyPr wrap="none" anchor="ctr"/>
          <a:lstStyle/>
          <a:p>
            <a:pPr lvl="0" indent="0"/>
            <a:r>
              <a:rPr lang="zh-CN" altLang="en-US" sz="1400" dirty="0">
                <a:latin typeface="宋体" panose="02010600030101010101" pitchFamily="2" charset="-122"/>
                <a:ea typeface="黑体" panose="02010609060101010101" pitchFamily="49" charset="-122"/>
              </a:rPr>
              <a:t>其他应收款</a:t>
            </a:r>
            <a:endParaRPr lang="zh-CN" altLang="en-US" sz="1400" dirty="0">
              <a:latin typeface="宋体" panose="02010600030101010101" pitchFamily="2" charset="-122"/>
              <a:ea typeface="黑体" panose="02010609060101010101" pitchFamily="49" charset="-122"/>
            </a:endParaRPr>
          </a:p>
        </p:txBody>
      </p:sp>
      <p:sp>
        <p:nvSpPr>
          <p:cNvPr id="10" name="Text Box 37"/>
          <p:cNvSpPr txBox="1"/>
          <p:nvPr/>
        </p:nvSpPr>
        <p:spPr>
          <a:xfrm>
            <a:off x="4495800" y="4800600"/>
            <a:ext cx="1439863" cy="274638"/>
          </a:xfrm>
          <a:prstGeom prst="rect">
            <a:avLst/>
          </a:prstGeom>
          <a:noFill/>
          <a:ln w="9525">
            <a:noFill/>
          </a:ln>
        </p:spPr>
        <p:txBody>
          <a:bodyPr anchor="t">
            <a:spAutoFit/>
          </a:bodyPr>
          <a:lstStyle/>
          <a:p>
            <a:pPr lvl="0" indent="0"/>
            <a:r>
              <a:rPr lang="en-US" altLang="zh-CN" sz="1200" dirty="0">
                <a:latin typeface="Arial" panose="020B0604020202020204" pitchFamily="34" charset="0"/>
                <a:ea typeface="宋体" panose="02010600030101010101" pitchFamily="2" charset="-122"/>
              </a:rPr>
              <a:t>       3 00 0 0 0</a:t>
            </a:r>
            <a:endParaRPr lang="en-US" altLang="zh-CN" sz="1200" dirty="0">
              <a:latin typeface="Arial" panose="020B0604020202020204" pitchFamily="34" charset="0"/>
              <a:ea typeface="宋体" panose="02010600030101010101" pitchFamily="2" charset="-122"/>
            </a:endParaRPr>
          </a:p>
        </p:txBody>
      </p:sp>
      <p:sp>
        <p:nvSpPr>
          <p:cNvPr id="11" name="Text Box 43"/>
          <p:cNvSpPr txBox="1"/>
          <p:nvPr/>
        </p:nvSpPr>
        <p:spPr>
          <a:xfrm>
            <a:off x="7467600" y="5105400"/>
            <a:ext cx="1295400" cy="274638"/>
          </a:xfrm>
          <a:prstGeom prst="rect">
            <a:avLst/>
          </a:prstGeom>
          <a:noFill/>
          <a:ln w="9525">
            <a:noFill/>
          </a:ln>
        </p:spPr>
        <p:txBody>
          <a:bodyPr anchor="t">
            <a:spAutoFit/>
          </a:bodyPr>
          <a:lstStyle/>
          <a:p>
            <a:pPr lvl="0" indent="0"/>
            <a:r>
              <a:rPr lang="en-US" altLang="zh-CN" sz="1200" dirty="0">
                <a:latin typeface="Arial" panose="020B0604020202020204" pitchFamily="34" charset="0"/>
                <a:ea typeface="宋体" panose="02010600030101010101" pitchFamily="2" charset="-122"/>
              </a:rPr>
              <a:t>     3 4 0 0 0 0</a:t>
            </a:r>
            <a:endParaRPr lang="en-US" altLang="zh-CN" sz="1200" dirty="0">
              <a:latin typeface="Arial" panose="020B0604020202020204" pitchFamily="34" charset="0"/>
              <a:ea typeface="宋体" panose="02010600030101010101" pitchFamily="2" charset="-122"/>
            </a:endParaRPr>
          </a:p>
        </p:txBody>
      </p:sp>
      <p:sp>
        <p:nvSpPr>
          <p:cNvPr id="12" name="Rectangle 13"/>
          <p:cNvSpPr/>
          <p:nvPr/>
        </p:nvSpPr>
        <p:spPr>
          <a:xfrm>
            <a:off x="2209800" y="5791200"/>
            <a:ext cx="1081088" cy="152400"/>
          </a:xfrm>
          <a:prstGeom prst="rect">
            <a:avLst/>
          </a:prstGeom>
          <a:solidFill>
            <a:schemeClr val="bg1"/>
          </a:solidFill>
          <a:ln w="9525">
            <a:noFill/>
          </a:ln>
        </p:spPr>
        <p:txBody>
          <a:bodyPr wrap="none" anchor="ctr"/>
          <a:lstStyle/>
          <a:p>
            <a:pPr lvl="0" indent="0"/>
            <a:r>
              <a:rPr lang="zh-CN" altLang="en-US" sz="1400" dirty="0">
                <a:latin typeface="宋体" panose="02010600030101010101" pitchFamily="2" charset="-122"/>
                <a:ea typeface="黑体" panose="02010609060101010101" pitchFamily="49" charset="-122"/>
              </a:rPr>
              <a:t>本日合计</a:t>
            </a:r>
            <a:endParaRPr lang="zh-CN" altLang="en-US" sz="1400" dirty="0">
              <a:latin typeface="宋体" panose="02010600030101010101" pitchFamily="2" charset="-122"/>
              <a:ea typeface="黑体" panose="02010609060101010101" pitchFamily="49" charset="-122"/>
            </a:endParaRPr>
          </a:p>
        </p:txBody>
      </p:sp>
      <p:sp>
        <p:nvSpPr>
          <p:cNvPr id="13" name="Rectangle 13"/>
          <p:cNvSpPr/>
          <p:nvPr/>
        </p:nvSpPr>
        <p:spPr>
          <a:xfrm>
            <a:off x="2209800" y="6096000"/>
            <a:ext cx="1081088" cy="152400"/>
          </a:xfrm>
          <a:prstGeom prst="rect">
            <a:avLst/>
          </a:prstGeom>
          <a:solidFill>
            <a:schemeClr val="bg1"/>
          </a:solidFill>
          <a:ln w="9525">
            <a:noFill/>
          </a:ln>
        </p:spPr>
        <p:txBody>
          <a:bodyPr wrap="none" anchor="ctr"/>
          <a:lstStyle/>
          <a:p>
            <a:pPr lvl="0" indent="0"/>
            <a:r>
              <a:rPr lang="zh-CN" altLang="en-US" sz="1400" dirty="0">
                <a:latin typeface="宋体" panose="02010600030101010101" pitchFamily="2" charset="-122"/>
                <a:ea typeface="黑体" panose="02010609060101010101" pitchFamily="49" charset="-122"/>
              </a:rPr>
              <a:t>本月合计</a:t>
            </a:r>
            <a:endParaRPr lang="zh-CN" altLang="en-US" sz="1400" dirty="0">
              <a:latin typeface="宋体" panose="02010600030101010101" pitchFamily="2" charset="-122"/>
              <a:ea typeface="黑体" panose="02010609060101010101" pitchFamily="49" charset="-122"/>
            </a:endParaRPr>
          </a:p>
        </p:txBody>
      </p:sp>
      <p:sp>
        <p:nvSpPr>
          <p:cNvPr id="58418" name="Text Box 18"/>
          <p:cNvSpPr txBox="1"/>
          <p:nvPr/>
        </p:nvSpPr>
        <p:spPr>
          <a:xfrm>
            <a:off x="5867400" y="5410200"/>
            <a:ext cx="1371600" cy="274638"/>
          </a:xfrm>
          <a:prstGeom prst="rect">
            <a:avLst/>
          </a:prstGeom>
          <a:noFill/>
          <a:ln w="9525">
            <a:noFill/>
          </a:ln>
        </p:spPr>
        <p:txBody>
          <a:bodyPr anchor="t">
            <a:spAutoFit/>
          </a:bodyPr>
          <a:lstStyle/>
          <a:p>
            <a:pPr lvl="0" indent="0"/>
            <a:r>
              <a:rPr lang="en-US" altLang="zh-CN" sz="1200" dirty="0">
                <a:latin typeface="Arial" panose="020B0604020202020204" pitchFamily="34" charset="0"/>
                <a:ea typeface="宋体" panose="02010600030101010101" pitchFamily="2" charset="-122"/>
              </a:rPr>
              <a:t>        2 0 0 0 0 0</a:t>
            </a:r>
            <a:endParaRPr lang="en-US" altLang="zh-CN" sz="1200" dirty="0">
              <a:latin typeface="Arial" panose="020B0604020202020204" pitchFamily="34" charset="0"/>
              <a:ea typeface="宋体" panose="02010600030101010101" pitchFamily="2" charset="-122"/>
            </a:endParaRPr>
          </a:p>
        </p:txBody>
      </p:sp>
      <p:sp>
        <p:nvSpPr>
          <p:cNvPr id="14" name="Text Box 43"/>
          <p:cNvSpPr txBox="1"/>
          <p:nvPr/>
        </p:nvSpPr>
        <p:spPr>
          <a:xfrm>
            <a:off x="7467600" y="5410200"/>
            <a:ext cx="1295400" cy="274638"/>
          </a:xfrm>
          <a:prstGeom prst="rect">
            <a:avLst/>
          </a:prstGeom>
          <a:noFill/>
          <a:ln w="9525">
            <a:noFill/>
          </a:ln>
        </p:spPr>
        <p:txBody>
          <a:bodyPr anchor="t">
            <a:spAutoFit/>
          </a:bodyPr>
          <a:lstStyle/>
          <a:p>
            <a:pPr lvl="0" indent="0"/>
            <a:r>
              <a:rPr lang="en-US" altLang="zh-CN" sz="1200" dirty="0">
                <a:latin typeface="Arial" panose="020B0604020202020204" pitchFamily="34" charset="0"/>
                <a:ea typeface="宋体" panose="02010600030101010101" pitchFamily="2" charset="-122"/>
              </a:rPr>
              <a:t>     1 4 0 0 0 0</a:t>
            </a:r>
            <a:endParaRPr lang="en-US" altLang="zh-CN" sz="1200" dirty="0">
              <a:latin typeface="Arial" panose="020B0604020202020204" pitchFamily="34" charset="0"/>
              <a:ea typeface="宋体" panose="02010600030101010101" pitchFamily="2" charset="-122"/>
            </a:endParaRPr>
          </a:p>
        </p:txBody>
      </p:sp>
      <p:sp>
        <p:nvSpPr>
          <p:cNvPr id="58420" name="Text Box 43"/>
          <p:cNvSpPr txBox="1"/>
          <p:nvPr/>
        </p:nvSpPr>
        <p:spPr>
          <a:xfrm>
            <a:off x="6858000" y="3733800"/>
            <a:ext cx="304800" cy="274638"/>
          </a:xfrm>
          <a:prstGeom prst="rect">
            <a:avLst/>
          </a:prstGeom>
          <a:noFill/>
          <a:ln w="9525">
            <a:noFill/>
          </a:ln>
        </p:spPr>
        <p:txBody>
          <a:bodyPr anchor="t">
            <a:spAutoFit/>
          </a:bodyPr>
          <a:lstStyle/>
          <a:p>
            <a:pPr lvl="0" indent="0"/>
            <a:r>
              <a:rPr lang="en-US" altLang="zh-CN" sz="1200" dirty="0">
                <a:latin typeface="Arial" panose="020B0604020202020204" pitchFamily="34" charset="0"/>
                <a:ea typeface="宋体" panose="02010600030101010101" pitchFamily="2" charset="-122"/>
              </a:rPr>
              <a:t>     </a:t>
            </a:r>
            <a:endParaRPr lang="en-US" altLang="zh-CN" sz="1200" dirty="0">
              <a:latin typeface="Arial" panose="020B0604020202020204" pitchFamily="34" charset="0"/>
              <a:ea typeface="宋体" panose="02010600030101010101" pitchFamily="2" charset="-122"/>
            </a:endParaRPr>
          </a:p>
        </p:txBody>
      </p:sp>
      <p:sp>
        <p:nvSpPr>
          <p:cNvPr id="15" name="Rectangle 18"/>
          <p:cNvSpPr>
            <a:spLocks noGrp="1"/>
          </p:cNvSpPr>
          <p:nvPr>
            <p:custDataLst>
              <p:tags r:id="rId3"/>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第五章 模拟企业会计账簿的登记</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04802">
                                            <p:txEl>
                                              <p:pRg st="0" end="0"/>
                                            </p:txEl>
                                          </p:spTgt>
                                        </p:tgtEl>
                                        <p:attrNameLst>
                                          <p:attrName>style.visibility</p:attrName>
                                        </p:attrNameLst>
                                      </p:cBhvr>
                                      <p:to>
                                        <p:strVal val="visible"/>
                                      </p:to>
                                    </p:set>
                                    <p:animEffect transition="in" filter="checkerboard(across)">
                                      <p:cBhvr>
                                        <p:cTn id="7" dur="500"/>
                                        <p:tgtEl>
                                          <p:spTgt spid="20480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04802">
                                            <p:txEl>
                                              <p:pRg st="1" end="1"/>
                                            </p:txEl>
                                          </p:spTgt>
                                        </p:tgtEl>
                                        <p:attrNameLst>
                                          <p:attrName>style.visibility</p:attrName>
                                        </p:attrNameLst>
                                      </p:cBhvr>
                                      <p:to>
                                        <p:strVal val="visible"/>
                                      </p:to>
                                    </p:set>
                                    <p:animEffect transition="in" filter="checkerboard(across)">
                                      <p:cBhvr>
                                        <p:cTn id="12" dur="500"/>
                                        <p:tgtEl>
                                          <p:spTgt spid="20480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04802">
                                            <p:txEl>
                                              <p:pRg st="2" end="2"/>
                                            </p:txEl>
                                          </p:spTgt>
                                        </p:tgtEl>
                                        <p:attrNameLst>
                                          <p:attrName>style.visibility</p:attrName>
                                        </p:attrNameLst>
                                      </p:cBhvr>
                                      <p:to>
                                        <p:strVal val="visible"/>
                                      </p:to>
                                    </p:set>
                                    <p:animEffect transition="in" filter="checkerboard(across)">
                                      <p:cBhvr>
                                        <p:cTn id="17" dur="500"/>
                                        <p:tgtEl>
                                          <p:spTgt spid="20480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204802">
                                            <p:txEl>
                                              <p:pRg st="3" end="3"/>
                                            </p:txEl>
                                          </p:spTgt>
                                        </p:tgtEl>
                                        <p:attrNameLst>
                                          <p:attrName>style.visibility</p:attrName>
                                        </p:attrNameLst>
                                      </p:cBhvr>
                                      <p:to>
                                        <p:strVal val="visible"/>
                                      </p:to>
                                    </p:set>
                                    <p:animEffect transition="in" filter="checkerboard(across)">
                                      <p:cBhvr>
                                        <p:cTn id="22" dur="500"/>
                                        <p:tgtEl>
                                          <p:spTgt spid="20480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204810"/>
                                        </p:tgtEl>
                                        <p:attrNameLst>
                                          <p:attrName>style.visibility</p:attrName>
                                        </p:attrNameLst>
                                      </p:cBhvr>
                                      <p:to>
                                        <p:strVal val="visible"/>
                                      </p:to>
                                    </p:set>
                                    <p:animEffect transition="in" filter="checkerboard(across)">
                                      <p:cBhvr>
                                        <p:cTn id="27" dur="500"/>
                                        <p:tgtEl>
                                          <p:spTgt spid="204810"/>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204840"/>
                                        </p:tgtEl>
                                        <p:attrNameLst>
                                          <p:attrName>style.visibility</p:attrName>
                                        </p:attrNameLst>
                                      </p:cBhvr>
                                      <p:to>
                                        <p:strVal val="visible"/>
                                      </p:to>
                                    </p:set>
                                    <p:animEffect transition="in" filter="checkerboard(across)">
                                      <p:cBhvr>
                                        <p:cTn id="32" dur="500"/>
                                        <p:tgtEl>
                                          <p:spTgt spid="204840"/>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204839"/>
                                        </p:tgtEl>
                                        <p:attrNameLst>
                                          <p:attrName>style.visibility</p:attrName>
                                        </p:attrNameLst>
                                      </p:cBhvr>
                                      <p:to>
                                        <p:strVal val="visible"/>
                                      </p:to>
                                    </p:set>
                                    <p:animEffect transition="in" filter="checkerboard(across)">
                                      <p:cBhvr>
                                        <p:cTn id="37" dur="500"/>
                                        <p:tgtEl>
                                          <p:spTgt spid="204839"/>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204838"/>
                                        </p:tgtEl>
                                        <p:attrNameLst>
                                          <p:attrName>style.visibility</p:attrName>
                                        </p:attrNameLst>
                                      </p:cBhvr>
                                      <p:to>
                                        <p:strVal val="visible"/>
                                      </p:to>
                                    </p:set>
                                    <p:animEffect transition="in" filter="checkerboard(across)">
                                      <p:cBhvr>
                                        <p:cTn id="42" dur="500"/>
                                        <p:tgtEl>
                                          <p:spTgt spid="204838"/>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204837"/>
                                        </p:tgtEl>
                                        <p:attrNameLst>
                                          <p:attrName>style.visibility</p:attrName>
                                        </p:attrNameLst>
                                      </p:cBhvr>
                                      <p:to>
                                        <p:strVal val="visible"/>
                                      </p:to>
                                    </p:set>
                                    <p:animEffect transition="in" filter="checkerboard(across)">
                                      <p:cBhvr>
                                        <p:cTn id="47" dur="500"/>
                                        <p:tgtEl>
                                          <p:spTgt spid="204837"/>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grpId="0" nodeType="clickEffect">
                                  <p:stCondLst>
                                    <p:cond delay="0"/>
                                  </p:stCondLst>
                                  <p:childTnLst>
                                    <p:set>
                                      <p:cBhvr>
                                        <p:cTn id="51" dur="1" fill="hold">
                                          <p:stCondLst>
                                            <p:cond delay="0"/>
                                          </p:stCondLst>
                                        </p:cTn>
                                        <p:tgtEl>
                                          <p:spTgt spid="204846"/>
                                        </p:tgtEl>
                                        <p:attrNameLst>
                                          <p:attrName>style.visibility</p:attrName>
                                        </p:attrNameLst>
                                      </p:cBhvr>
                                      <p:to>
                                        <p:strVal val="visible"/>
                                      </p:to>
                                    </p:set>
                                    <p:animEffect transition="in" filter="checkerboard(across)">
                                      <p:cBhvr>
                                        <p:cTn id="52" dur="500"/>
                                        <p:tgtEl>
                                          <p:spTgt spid="204846"/>
                                        </p:tgtEl>
                                      </p:cBhvr>
                                    </p:animEffec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grpId="0" nodeType="clickEffect">
                                  <p:stCondLst>
                                    <p:cond delay="0"/>
                                  </p:stCondLst>
                                  <p:childTnLst>
                                    <p:set>
                                      <p:cBhvr>
                                        <p:cTn id="56" dur="1" fill="hold">
                                          <p:stCondLst>
                                            <p:cond delay="0"/>
                                          </p:stCondLst>
                                        </p:cTn>
                                        <p:tgtEl>
                                          <p:spTgt spid="204811"/>
                                        </p:tgtEl>
                                        <p:attrNameLst>
                                          <p:attrName>style.visibility</p:attrName>
                                        </p:attrNameLst>
                                      </p:cBhvr>
                                      <p:to>
                                        <p:strVal val="visible"/>
                                      </p:to>
                                    </p:set>
                                    <p:animEffect transition="in" filter="checkerboard(across)">
                                      <p:cBhvr>
                                        <p:cTn id="57" dur="500"/>
                                        <p:tgtEl>
                                          <p:spTgt spid="204811"/>
                                        </p:tgtEl>
                                      </p:cBhvr>
                                    </p:animEffect>
                                  </p:childTnLst>
                                </p:cTn>
                              </p:par>
                            </p:childTnLst>
                          </p:cTn>
                        </p:par>
                      </p:childTnLst>
                    </p:cTn>
                  </p:par>
                  <p:par>
                    <p:cTn id="58" fill="hold">
                      <p:stCondLst>
                        <p:cond delay="indefinite"/>
                      </p:stCondLst>
                      <p:childTnLst>
                        <p:par>
                          <p:cTn id="59" fill="hold">
                            <p:stCondLst>
                              <p:cond delay="0"/>
                            </p:stCondLst>
                            <p:childTnLst>
                              <p:par>
                                <p:cTn id="60" presetID="5" presetClass="entr" presetSubtype="10" fill="hold" grpId="0" nodeType="clickEffect">
                                  <p:stCondLst>
                                    <p:cond delay="0"/>
                                  </p:stCondLst>
                                  <p:childTnLst>
                                    <p:set>
                                      <p:cBhvr>
                                        <p:cTn id="61" dur="1" fill="hold">
                                          <p:stCondLst>
                                            <p:cond delay="0"/>
                                          </p:stCondLst>
                                        </p:cTn>
                                        <p:tgtEl>
                                          <p:spTgt spid="204812"/>
                                        </p:tgtEl>
                                        <p:attrNameLst>
                                          <p:attrName>style.visibility</p:attrName>
                                        </p:attrNameLst>
                                      </p:cBhvr>
                                      <p:to>
                                        <p:strVal val="visible"/>
                                      </p:to>
                                    </p:set>
                                    <p:animEffect transition="in" filter="checkerboard(across)">
                                      <p:cBhvr>
                                        <p:cTn id="62" dur="500"/>
                                        <p:tgtEl>
                                          <p:spTgt spid="204812"/>
                                        </p:tgtEl>
                                      </p:cBhvr>
                                    </p:animEffect>
                                  </p:childTnLst>
                                </p:cTn>
                              </p:par>
                            </p:childTnLst>
                          </p:cTn>
                        </p:par>
                      </p:childTnLst>
                    </p:cTn>
                  </p:par>
                  <p:par>
                    <p:cTn id="63" fill="hold">
                      <p:stCondLst>
                        <p:cond delay="indefinite"/>
                      </p:stCondLst>
                      <p:childTnLst>
                        <p:par>
                          <p:cTn id="64" fill="hold">
                            <p:stCondLst>
                              <p:cond delay="0"/>
                            </p:stCondLst>
                            <p:childTnLst>
                              <p:par>
                                <p:cTn id="65" presetID="5" presetClass="entr" presetSubtype="10" fill="hold" grpId="0" nodeType="clickEffect">
                                  <p:stCondLst>
                                    <p:cond delay="0"/>
                                  </p:stCondLst>
                                  <p:childTnLst>
                                    <p:set>
                                      <p:cBhvr>
                                        <p:cTn id="66" dur="1" fill="hold">
                                          <p:stCondLst>
                                            <p:cond delay="0"/>
                                          </p:stCondLst>
                                        </p:cTn>
                                        <p:tgtEl>
                                          <p:spTgt spid="204813"/>
                                        </p:tgtEl>
                                        <p:attrNameLst>
                                          <p:attrName>style.visibility</p:attrName>
                                        </p:attrNameLst>
                                      </p:cBhvr>
                                      <p:to>
                                        <p:strVal val="visible"/>
                                      </p:to>
                                    </p:set>
                                    <p:animEffect transition="in" filter="checkerboard(across)">
                                      <p:cBhvr>
                                        <p:cTn id="67" dur="500"/>
                                        <p:tgtEl>
                                          <p:spTgt spid="204813"/>
                                        </p:tgtEl>
                                      </p:cBhvr>
                                    </p:animEffect>
                                  </p:childTnLst>
                                </p:cTn>
                              </p:par>
                            </p:childTnLst>
                          </p:cTn>
                        </p:par>
                      </p:childTnLst>
                    </p:cTn>
                  </p:par>
                  <p:par>
                    <p:cTn id="68" fill="hold">
                      <p:stCondLst>
                        <p:cond delay="indefinite"/>
                      </p:stCondLst>
                      <p:childTnLst>
                        <p:par>
                          <p:cTn id="69" fill="hold">
                            <p:stCondLst>
                              <p:cond delay="0"/>
                            </p:stCondLst>
                            <p:childTnLst>
                              <p:par>
                                <p:cTn id="70" presetID="5" presetClass="entr" presetSubtype="10" fill="hold" grpId="0" nodeType="clickEffect">
                                  <p:stCondLst>
                                    <p:cond delay="0"/>
                                  </p:stCondLst>
                                  <p:childTnLst>
                                    <p:set>
                                      <p:cBhvr>
                                        <p:cTn id="71" dur="1" fill="hold">
                                          <p:stCondLst>
                                            <p:cond delay="0"/>
                                          </p:stCondLst>
                                        </p:cTn>
                                        <p:tgtEl>
                                          <p:spTgt spid="204814"/>
                                        </p:tgtEl>
                                        <p:attrNameLst>
                                          <p:attrName>style.visibility</p:attrName>
                                        </p:attrNameLst>
                                      </p:cBhvr>
                                      <p:to>
                                        <p:strVal val="visible"/>
                                      </p:to>
                                    </p:set>
                                    <p:animEffect transition="in" filter="checkerboard(across)">
                                      <p:cBhvr>
                                        <p:cTn id="72" dur="500"/>
                                        <p:tgtEl>
                                          <p:spTgt spid="204814"/>
                                        </p:tgtEl>
                                      </p:cBhvr>
                                    </p:animEffect>
                                  </p:childTnLst>
                                </p:cTn>
                              </p:par>
                            </p:childTnLst>
                          </p:cTn>
                        </p:par>
                      </p:childTnLst>
                    </p:cTn>
                  </p:par>
                  <p:par>
                    <p:cTn id="73" fill="hold">
                      <p:stCondLst>
                        <p:cond delay="indefinite"/>
                      </p:stCondLst>
                      <p:childTnLst>
                        <p:par>
                          <p:cTn id="74" fill="hold">
                            <p:stCondLst>
                              <p:cond delay="0"/>
                            </p:stCondLst>
                            <p:childTnLst>
                              <p:par>
                                <p:cTn id="75" presetID="5" presetClass="entr" presetSubtype="10" fill="hold" grpId="0" nodeType="clickEffect">
                                  <p:stCondLst>
                                    <p:cond delay="0"/>
                                  </p:stCondLst>
                                  <p:childTnLst>
                                    <p:set>
                                      <p:cBhvr>
                                        <p:cTn id="76" dur="1" fill="hold">
                                          <p:stCondLst>
                                            <p:cond delay="0"/>
                                          </p:stCondLst>
                                        </p:cTn>
                                        <p:tgtEl>
                                          <p:spTgt spid="204818"/>
                                        </p:tgtEl>
                                        <p:attrNameLst>
                                          <p:attrName>style.visibility</p:attrName>
                                        </p:attrNameLst>
                                      </p:cBhvr>
                                      <p:to>
                                        <p:strVal val="visible"/>
                                      </p:to>
                                    </p:set>
                                    <p:animEffect transition="in" filter="checkerboard(across)">
                                      <p:cBhvr>
                                        <p:cTn id="77" dur="500"/>
                                        <p:tgtEl>
                                          <p:spTgt spid="204818"/>
                                        </p:tgtEl>
                                      </p:cBhvr>
                                    </p:animEffect>
                                  </p:childTnLst>
                                </p:cTn>
                              </p:par>
                            </p:childTnLst>
                          </p:cTn>
                        </p:par>
                      </p:childTnLst>
                    </p:cTn>
                  </p:par>
                  <p:par>
                    <p:cTn id="78" fill="hold">
                      <p:stCondLst>
                        <p:cond delay="indefinite"/>
                      </p:stCondLst>
                      <p:childTnLst>
                        <p:par>
                          <p:cTn id="79" fill="hold">
                            <p:stCondLst>
                              <p:cond delay="0"/>
                            </p:stCondLst>
                            <p:childTnLst>
                              <p:par>
                                <p:cTn id="80" presetID="5" presetClass="entr" presetSubtype="10" fill="hold" grpId="0" nodeType="clickEffect">
                                  <p:stCondLst>
                                    <p:cond delay="0"/>
                                  </p:stCondLst>
                                  <p:childTnLst>
                                    <p:set>
                                      <p:cBhvr>
                                        <p:cTn id="81" dur="1" fill="hold">
                                          <p:stCondLst>
                                            <p:cond delay="0"/>
                                          </p:stCondLst>
                                        </p:cTn>
                                        <p:tgtEl>
                                          <p:spTgt spid="204843"/>
                                        </p:tgtEl>
                                        <p:attrNameLst>
                                          <p:attrName>style.visibility</p:attrName>
                                        </p:attrNameLst>
                                      </p:cBhvr>
                                      <p:to>
                                        <p:strVal val="visible"/>
                                      </p:to>
                                    </p:set>
                                    <p:animEffect transition="in" filter="checkerboard(across)">
                                      <p:cBhvr>
                                        <p:cTn id="82" dur="500"/>
                                        <p:tgtEl>
                                          <p:spTgt spid="204843"/>
                                        </p:tgtEl>
                                      </p:cBhvr>
                                    </p:animEffect>
                                  </p:childTnLst>
                                </p:cTn>
                              </p:par>
                            </p:childTnLst>
                          </p:cTn>
                        </p:par>
                      </p:childTnLst>
                    </p:cTn>
                  </p:par>
                  <p:par>
                    <p:cTn id="83" fill="hold">
                      <p:stCondLst>
                        <p:cond delay="indefinite"/>
                      </p:stCondLst>
                      <p:childTnLst>
                        <p:par>
                          <p:cTn id="84" fill="hold">
                            <p:stCondLst>
                              <p:cond delay="0"/>
                            </p:stCondLst>
                            <p:childTnLst>
                              <p:par>
                                <p:cTn id="85" presetID="2" presetClass="entr" presetSubtype="4" fill="hold" grpId="0" nodeType="clickEffect">
                                  <p:stCondLst>
                                    <p:cond delay="0"/>
                                  </p:stCondLst>
                                  <p:childTnLst>
                                    <p:set>
                                      <p:cBhvr>
                                        <p:cTn id="86" dur="1" fill="hold">
                                          <p:stCondLst>
                                            <p:cond delay="0"/>
                                          </p:stCondLst>
                                        </p:cTn>
                                        <p:tgtEl>
                                          <p:spTgt spid="204821"/>
                                        </p:tgtEl>
                                        <p:attrNameLst>
                                          <p:attrName>style.visibility</p:attrName>
                                        </p:attrNameLst>
                                      </p:cBhvr>
                                      <p:to>
                                        <p:strVal val="visible"/>
                                      </p:to>
                                    </p:set>
                                    <p:anim calcmode="lin" valueType="num">
                                      <p:cBhvr additive="base">
                                        <p:cTn id="87" dur="500" fill="hold"/>
                                        <p:tgtEl>
                                          <p:spTgt spid="204821"/>
                                        </p:tgtEl>
                                        <p:attrNameLst>
                                          <p:attrName>ppt_x</p:attrName>
                                        </p:attrNameLst>
                                      </p:cBhvr>
                                      <p:tavLst>
                                        <p:tav tm="0">
                                          <p:val>
                                            <p:strVal val="#ppt_x"/>
                                          </p:val>
                                        </p:tav>
                                        <p:tav tm="100000">
                                          <p:val>
                                            <p:strVal val="#ppt_x"/>
                                          </p:val>
                                        </p:tav>
                                      </p:tavLst>
                                    </p:anim>
                                    <p:anim calcmode="lin" valueType="num">
                                      <p:cBhvr additive="base">
                                        <p:cTn id="88" dur="500" fill="hold"/>
                                        <p:tgtEl>
                                          <p:spTgt spid="204821"/>
                                        </p:tgtEl>
                                        <p:attrNameLst>
                                          <p:attrName>ppt_y</p:attrName>
                                        </p:attrNameLst>
                                      </p:cBhvr>
                                      <p:tavLst>
                                        <p:tav tm="0">
                                          <p:val>
                                            <p:strVal val="1+#ppt_h/2"/>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 presetClass="entr" presetSubtype="4" fill="hold" grpId="0" nodeType="clickEffect">
                                  <p:stCondLst>
                                    <p:cond delay="0"/>
                                  </p:stCondLst>
                                  <p:childTnLst>
                                    <p:set>
                                      <p:cBhvr>
                                        <p:cTn id="92" dur="1" fill="hold">
                                          <p:stCondLst>
                                            <p:cond delay="0"/>
                                          </p:stCondLst>
                                        </p:cTn>
                                        <p:tgtEl>
                                          <p:spTgt spid="204822"/>
                                        </p:tgtEl>
                                        <p:attrNameLst>
                                          <p:attrName>style.visibility</p:attrName>
                                        </p:attrNameLst>
                                      </p:cBhvr>
                                      <p:to>
                                        <p:strVal val="visible"/>
                                      </p:to>
                                    </p:set>
                                    <p:anim calcmode="lin" valueType="num">
                                      <p:cBhvr additive="base">
                                        <p:cTn id="93" dur="500" fill="hold"/>
                                        <p:tgtEl>
                                          <p:spTgt spid="204822"/>
                                        </p:tgtEl>
                                        <p:attrNameLst>
                                          <p:attrName>ppt_x</p:attrName>
                                        </p:attrNameLst>
                                      </p:cBhvr>
                                      <p:tavLst>
                                        <p:tav tm="0">
                                          <p:val>
                                            <p:strVal val="#ppt_x"/>
                                          </p:val>
                                        </p:tav>
                                        <p:tav tm="100000">
                                          <p:val>
                                            <p:strVal val="#ppt_x"/>
                                          </p:val>
                                        </p:tav>
                                      </p:tavLst>
                                    </p:anim>
                                    <p:anim calcmode="lin" valueType="num">
                                      <p:cBhvr additive="base">
                                        <p:cTn id="94" dur="500" fill="hold"/>
                                        <p:tgtEl>
                                          <p:spTgt spid="204822"/>
                                        </p:tgtEl>
                                        <p:attrNameLst>
                                          <p:attrName>ppt_y</p:attrName>
                                        </p:attrNameLst>
                                      </p:cBhvr>
                                      <p:tavLst>
                                        <p:tav tm="0">
                                          <p:val>
                                            <p:strVal val="1+#ppt_h/2"/>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2" presetClass="entr" presetSubtype="4" fill="hold" grpId="0" nodeType="clickEffect">
                                  <p:stCondLst>
                                    <p:cond delay="0"/>
                                  </p:stCondLst>
                                  <p:childTnLst>
                                    <p:set>
                                      <p:cBhvr>
                                        <p:cTn id="98" dur="1" fill="hold">
                                          <p:stCondLst>
                                            <p:cond delay="0"/>
                                          </p:stCondLst>
                                        </p:cTn>
                                        <p:tgtEl>
                                          <p:spTgt spid="204823"/>
                                        </p:tgtEl>
                                        <p:attrNameLst>
                                          <p:attrName>style.visibility</p:attrName>
                                        </p:attrNameLst>
                                      </p:cBhvr>
                                      <p:to>
                                        <p:strVal val="visible"/>
                                      </p:to>
                                    </p:set>
                                    <p:anim calcmode="lin" valueType="num">
                                      <p:cBhvr additive="base">
                                        <p:cTn id="99" dur="500" fill="hold"/>
                                        <p:tgtEl>
                                          <p:spTgt spid="204823"/>
                                        </p:tgtEl>
                                        <p:attrNameLst>
                                          <p:attrName>ppt_x</p:attrName>
                                        </p:attrNameLst>
                                      </p:cBhvr>
                                      <p:tavLst>
                                        <p:tav tm="0">
                                          <p:val>
                                            <p:strVal val="#ppt_x"/>
                                          </p:val>
                                        </p:tav>
                                        <p:tav tm="100000">
                                          <p:val>
                                            <p:strVal val="#ppt_x"/>
                                          </p:val>
                                        </p:tav>
                                      </p:tavLst>
                                    </p:anim>
                                    <p:anim calcmode="lin" valueType="num">
                                      <p:cBhvr additive="base">
                                        <p:cTn id="100" dur="500" fill="hold"/>
                                        <p:tgtEl>
                                          <p:spTgt spid="204823"/>
                                        </p:tgtEl>
                                        <p:attrNameLst>
                                          <p:attrName>ppt_y</p:attrName>
                                        </p:attrNameLst>
                                      </p:cBhvr>
                                      <p:tavLst>
                                        <p:tav tm="0">
                                          <p:val>
                                            <p:strVal val="1+#ppt_h/2"/>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2" presetClass="entr" presetSubtype="4" fill="hold" grpId="0" nodeType="clickEffect">
                                  <p:stCondLst>
                                    <p:cond delay="0"/>
                                  </p:stCondLst>
                                  <p:childTnLst>
                                    <p:set>
                                      <p:cBhvr>
                                        <p:cTn id="104" dur="1" fill="hold">
                                          <p:stCondLst>
                                            <p:cond delay="0"/>
                                          </p:stCondLst>
                                        </p:cTn>
                                        <p:tgtEl>
                                          <p:spTgt spid="204824"/>
                                        </p:tgtEl>
                                        <p:attrNameLst>
                                          <p:attrName>style.visibility</p:attrName>
                                        </p:attrNameLst>
                                      </p:cBhvr>
                                      <p:to>
                                        <p:strVal val="visible"/>
                                      </p:to>
                                    </p:set>
                                    <p:anim calcmode="lin" valueType="num">
                                      <p:cBhvr additive="base">
                                        <p:cTn id="105" dur="500" fill="hold"/>
                                        <p:tgtEl>
                                          <p:spTgt spid="204824"/>
                                        </p:tgtEl>
                                        <p:attrNameLst>
                                          <p:attrName>ppt_x</p:attrName>
                                        </p:attrNameLst>
                                      </p:cBhvr>
                                      <p:tavLst>
                                        <p:tav tm="0">
                                          <p:val>
                                            <p:strVal val="#ppt_x"/>
                                          </p:val>
                                        </p:tav>
                                        <p:tav tm="100000">
                                          <p:val>
                                            <p:strVal val="#ppt_x"/>
                                          </p:val>
                                        </p:tav>
                                      </p:tavLst>
                                    </p:anim>
                                    <p:anim calcmode="lin" valueType="num">
                                      <p:cBhvr additive="base">
                                        <p:cTn id="106" dur="500" fill="hold"/>
                                        <p:tgtEl>
                                          <p:spTgt spid="204824"/>
                                        </p:tgtEl>
                                        <p:attrNameLst>
                                          <p:attrName>ppt_y</p:attrName>
                                        </p:attrNameLst>
                                      </p:cBhvr>
                                      <p:tavLst>
                                        <p:tav tm="0">
                                          <p:val>
                                            <p:strVal val="1+#ppt_h/2"/>
                                          </p:val>
                                        </p:tav>
                                        <p:tav tm="100000">
                                          <p:val>
                                            <p:strVal val="#ppt_y"/>
                                          </p:val>
                                        </p:tav>
                                      </p:tavLst>
                                    </p:anim>
                                  </p:childTnLst>
                                </p:cTn>
                              </p:par>
                            </p:childTnLst>
                          </p:cTn>
                        </p:par>
                      </p:childTnLst>
                    </p:cTn>
                  </p:par>
                  <p:par>
                    <p:cTn id="107" fill="hold">
                      <p:stCondLst>
                        <p:cond delay="indefinite"/>
                      </p:stCondLst>
                      <p:childTnLst>
                        <p:par>
                          <p:cTn id="108" fill="hold">
                            <p:stCondLst>
                              <p:cond delay="0"/>
                            </p:stCondLst>
                            <p:childTnLst>
                              <p:par>
                                <p:cTn id="109" presetID="2" presetClass="entr" presetSubtype="4" fill="hold" grpId="0" nodeType="clickEffect">
                                  <p:stCondLst>
                                    <p:cond delay="0"/>
                                  </p:stCondLst>
                                  <p:childTnLst>
                                    <p:set>
                                      <p:cBhvr>
                                        <p:cTn id="110" dur="1" fill="hold">
                                          <p:stCondLst>
                                            <p:cond delay="0"/>
                                          </p:stCondLst>
                                        </p:cTn>
                                        <p:tgtEl>
                                          <p:spTgt spid="204825"/>
                                        </p:tgtEl>
                                        <p:attrNameLst>
                                          <p:attrName>style.visibility</p:attrName>
                                        </p:attrNameLst>
                                      </p:cBhvr>
                                      <p:to>
                                        <p:strVal val="visible"/>
                                      </p:to>
                                    </p:set>
                                    <p:anim calcmode="lin" valueType="num">
                                      <p:cBhvr additive="base">
                                        <p:cTn id="111" dur="500" fill="hold"/>
                                        <p:tgtEl>
                                          <p:spTgt spid="204825"/>
                                        </p:tgtEl>
                                        <p:attrNameLst>
                                          <p:attrName>ppt_x</p:attrName>
                                        </p:attrNameLst>
                                      </p:cBhvr>
                                      <p:tavLst>
                                        <p:tav tm="0">
                                          <p:val>
                                            <p:strVal val="#ppt_x"/>
                                          </p:val>
                                        </p:tav>
                                        <p:tav tm="100000">
                                          <p:val>
                                            <p:strVal val="#ppt_x"/>
                                          </p:val>
                                        </p:tav>
                                      </p:tavLst>
                                    </p:anim>
                                    <p:anim calcmode="lin" valueType="num">
                                      <p:cBhvr additive="base">
                                        <p:cTn id="112" dur="500" fill="hold"/>
                                        <p:tgtEl>
                                          <p:spTgt spid="204825"/>
                                        </p:tgtEl>
                                        <p:attrNameLst>
                                          <p:attrName>ppt_y</p:attrName>
                                        </p:attrNameLst>
                                      </p:cBhvr>
                                      <p:tavLst>
                                        <p:tav tm="0">
                                          <p:val>
                                            <p:strVal val="1+#ppt_h/2"/>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2" presetClass="entr" presetSubtype="4" fill="hold" grpId="0" nodeType="clickEffect">
                                  <p:stCondLst>
                                    <p:cond delay="0"/>
                                  </p:stCondLst>
                                  <p:childTnLst>
                                    <p:set>
                                      <p:cBhvr>
                                        <p:cTn id="116" dur="1" fill="hold">
                                          <p:stCondLst>
                                            <p:cond delay="0"/>
                                          </p:stCondLst>
                                        </p:cTn>
                                        <p:tgtEl>
                                          <p:spTgt spid="204826"/>
                                        </p:tgtEl>
                                        <p:attrNameLst>
                                          <p:attrName>style.visibility</p:attrName>
                                        </p:attrNameLst>
                                      </p:cBhvr>
                                      <p:to>
                                        <p:strVal val="visible"/>
                                      </p:to>
                                    </p:set>
                                    <p:anim calcmode="lin" valueType="num">
                                      <p:cBhvr additive="base">
                                        <p:cTn id="117" dur="500" fill="hold"/>
                                        <p:tgtEl>
                                          <p:spTgt spid="204826"/>
                                        </p:tgtEl>
                                        <p:attrNameLst>
                                          <p:attrName>ppt_x</p:attrName>
                                        </p:attrNameLst>
                                      </p:cBhvr>
                                      <p:tavLst>
                                        <p:tav tm="0">
                                          <p:val>
                                            <p:strVal val="#ppt_x"/>
                                          </p:val>
                                        </p:tav>
                                        <p:tav tm="100000">
                                          <p:val>
                                            <p:strVal val="#ppt_x"/>
                                          </p:val>
                                        </p:tav>
                                      </p:tavLst>
                                    </p:anim>
                                    <p:anim calcmode="lin" valueType="num">
                                      <p:cBhvr additive="base">
                                        <p:cTn id="118" dur="500" fill="hold"/>
                                        <p:tgtEl>
                                          <p:spTgt spid="204826"/>
                                        </p:tgtEl>
                                        <p:attrNameLst>
                                          <p:attrName>ppt_y</p:attrName>
                                        </p:attrNameLst>
                                      </p:cBhvr>
                                      <p:tavLst>
                                        <p:tav tm="0">
                                          <p:val>
                                            <p:strVal val="1+#ppt_h/2"/>
                                          </p:val>
                                        </p:tav>
                                        <p:tav tm="100000">
                                          <p:val>
                                            <p:strVal val="#ppt_y"/>
                                          </p:val>
                                        </p:tav>
                                      </p:tavLst>
                                    </p:anim>
                                  </p:childTnLst>
                                </p:cTn>
                              </p:par>
                            </p:childTnLst>
                          </p:cTn>
                        </p:par>
                      </p:childTnLst>
                    </p:cTn>
                  </p:par>
                  <p:par>
                    <p:cTn id="119" fill="hold">
                      <p:stCondLst>
                        <p:cond delay="indefinite"/>
                      </p:stCondLst>
                      <p:childTnLst>
                        <p:par>
                          <p:cTn id="120" fill="hold">
                            <p:stCondLst>
                              <p:cond delay="0"/>
                            </p:stCondLst>
                            <p:childTnLst>
                              <p:par>
                                <p:cTn id="121" presetID="5" presetClass="entr" presetSubtype="10" fill="hold" grpId="0" nodeType="clickEffect">
                                  <p:stCondLst>
                                    <p:cond delay="0"/>
                                  </p:stCondLst>
                                  <p:childTnLst>
                                    <p:set>
                                      <p:cBhvr>
                                        <p:cTn id="122" dur="1" fill="hold">
                                          <p:stCondLst>
                                            <p:cond delay="0"/>
                                          </p:stCondLst>
                                        </p:cTn>
                                        <p:tgtEl>
                                          <p:spTgt spid="2"/>
                                        </p:tgtEl>
                                        <p:attrNameLst>
                                          <p:attrName>style.visibility</p:attrName>
                                        </p:attrNameLst>
                                      </p:cBhvr>
                                      <p:to>
                                        <p:strVal val="visible"/>
                                      </p:to>
                                    </p:set>
                                    <p:animEffect transition="in" filter="checkerboard(across)">
                                      <p:cBhvr>
                                        <p:cTn id="123" dur="500"/>
                                        <p:tgtEl>
                                          <p:spTgt spid="2"/>
                                        </p:tgtEl>
                                      </p:cBhvr>
                                    </p:animEffect>
                                  </p:childTnLst>
                                </p:cTn>
                              </p:par>
                            </p:childTnLst>
                          </p:cTn>
                        </p:par>
                      </p:childTnLst>
                    </p:cTn>
                  </p:par>
                  <p:par>
                    <p:cTn id="124" fill="hold">
                      <p:stCondLst>
                        <p:cond delay="indefinite"/>
                      </p:stCondLst>
                      <p:childTnLst>
                        <p:par>
                          <p:cTn id="125" fill="hold">
                            <p:stCondLst>
                              <p:cond delay="0"/>
                            </p:stCondLst>
                            <p:childTnLst>
                              <p:par>
                                <p:cTn id="126" presetID="5" presetClass="entr" presetSubtype="10" fill="hold" grpId="0" nodeType="clickEffect">
                                  <p:stCondLst>
                                    <p:cond delay="0"/>
                                  </p:stCondLst>
                                  <p:childTnLst>
                                    <p:set>
                                      <p:cBhvr>
                                        <p:cTn id="127" dur="1" fill="hold">
                                          <p:stCondLst>
                                            <p:cond delay="0"/>
                                          </p:stCondLst>
                                        </p:cTn>
                                        <p:tgtEl>
                                          <p:spTgt spid="3"/>
                                        </p:tgtEl>
                                        <p:attrNameLst>
                                          <p:attrName>style.visibility</p:attrName>
                                        </p:attrNameLst>
                                      </p:cBhvr>
                                      <p:to>
                                        <p:strVal val="visible"/>
                                      </p:to>
                                    </p:set>
                                    <p:animEffect transition="in" filter="checkerboard(across)">
                                      <p:cBhvr>
                                        <p:cTn id="128" dur="500"/>
                                        <p:tgtEl>
                                          <p:spTgt spid="3"/>
                                        </p:tgtEl>
                                      </p:cBhvr>
                                    </p:animEffect>
                                  </p:childTnLst>
                                </p:cTn>
                              </p:par>
                            </p:childTnLst>
                          </p:cTn>
                        </p:par>
                      </p:childTnLst>
                    </p:cTn>
                  </p:par>
                  <p:par>
                    <p:cTn id="129" fill="hold">
                      <p:stCondLst>
                        <p:cond delay="indefinite"/>
                      </p:stCondLst>
                      <p:childTnLst>
                        <p:par>
                          <p:cTn id="130" fill="hold">
                            <p:stCondLst>
                              <p:cond delay="0"/>
                            </p:stCondLst>
                            <p:childTnLst>
                              <p:par>
                                <p:cTn id="131" presetID="5" presetClass="entr" presetSubtype="10" fill="hold" grpId="0" nodeType="clickEffect">
                                  <p:stCondLst>
                                    <p:cond delay="0"/>
                                  </p:stCondLst>
                                  <p:childTnLst>
                                    <p:set>
                                      <p:cBhvr>
                                        <p:cTn id="132" dur="1" fill="hold">
                                          <p:stCondLst>
                                            <p:cond delay="0"/>
                                          </p:stCondLst>
                                        </p:cTn>
                                        <p:tgtEl>
                                          <p:spTgt spid="4"/>
                                        </p:tgtEl>
                                        <p:attrNameLst>
                                          <p:attrName>style.visibility</p:attrName>
                                        </p:attrNameLst>
                                      </p:cBhvr>
                                      <p:to>
                                        <p:strVal val="visible"/>
                                      </p:to>
                                    </p:set>
                                    <p:animEffect transition="in" filter="checkerboard(across)">
                                      <p:cBhvr>
                                        <p:cTn id="133" dur="500"/>
                                        <p:tgtEl>
                                          <p:spTgt spid="4"/>
                                        </p:tgtEl>
                                      </p:cBhvr>
                                    </p:animEffect>
                                  </p:childTnLst>
                                </p:cTn>
                              </p:par>
                            </p:childTnLst>
                          </p:cTn>
                        </p:par>
                      </p:childTnLst>
                    </p:cTn>
                  </p:par>
                  <p:par>
                    <p:cTn id="134" fill="hold">
                      <p:stCondLst>
                        <p:cond delay="indefinite"/>
                      </p:stCondLst>
                      <p:childTnLst>
                        <p:par>
                          <p:cTn id="135" fill="hold">
                            <p:stCondLst>
                              <p:cond delay="0"/>
                            </p:stCondLst>
                            <p:childTnLst>
                              <p:par>
                                <p:cTn id="136" presetID="5" presetClass="entr" presetSubtype="10" fill="hold" grpId="0" nodeType="clickEffect">
                                  <p:stCondLst>
                                    <p:cond delay="0"/>
                                  </p:stCondLst>
                                  <p:childTnLst>
                                    <p:set>
                                      <p:cBhvr>
                                        <p:cTn id="137" dur="1" fill="hold">
                                          <p:stCondLst>
                                            <p:cond delay="0"/>
                                          </p:stCondLst>
                                        </p:cTn>
                                        <p:tgtEl>
                                          <p:spTgt spid="5"/>
                                        </p:tgtEl>
                                        <p:attrNameLst>
                                          <p:attrName>style.visibility</p:attrName>
                                        </p:attrNameLst>
                                      </p:cBhvr>
                                      <p:to>
                                        <p:strVal val="visible"/>
                                      </p:to>
                                    </p:set>
                                    <p:animEffect transition="in" filter="checkerboard(across)">
                                      <p:cBhvr>
                                        <p:cTn id="138" dur="500"/>
                                        <p:tgtEl>
                                          <p:spTgt spid="5"/>
                                        </p:tgtEl>
                                      </p:cBhvr>
                                    </p:animEffect>
                                  </p:childTnLst>
                                </p:cTn>
                              </p:par>
                            </p:childTnLst>
                          </p:cTn>
                        </p:par>
                      </p:childTnLst>
                    </p:cTn>
                  </p:par>
                  <p:par>
                    <p:cTn id="139" fill="hold">
                      <p:stCondLst>
                        <p:cond delay="indefinite"/>
                      </p:stCondLst>
                      <p:childTnLst>
                        <p:par>
                          <p:cTn id="140" fill="hold">
                            <p:stCondLst>
                              <p:cond delay="0"/>
                            </p:stCondLst>
                            <p:childTnLst>
                              <p:par>
                                <p:cTn id="141" presetID="5" presetClass="entr" presetSubtype="10" fill="hold" grpId="0" nodeType="clickEffect">
                                  <p:stCondLst>
                                    <p:cond delay="0"/>
                                  </p:stCondLst>
                                  <p:childTnLst>
                                    <p:set>
                                      <p:cBhvr>
                                        <p:cTn id="142" dur="1" fill="hold">
                                          <p:stCondLst>
                                            <p:cond delay="0"/>
                                          </p:stCondLst>
                                        </p:cTn>
                                        <p:tgtEl>
                                          <p:spTgt spid="6"/>
                                        </p:tgtEl>
                                        <p:attrNameLst>
                                          <p:attrName>style.visibility</p:attrName>
                                        </p:attrNameLst>
                                      </p:cBhvr>
                                      <p:to>
                                        <p:strVal val="visible"/>
                                      </p:to>
                                    </p:set>
                                    <p:animEffect transition="in" filter="checkerboard(across)">
                                      <p:cBhvr>
                                        <p:cTn id="143" dur="500"/>
                                        <p:tgtEl>
                                          <p:spTgt spid="6"/>
                                        </p:tgtEl>
                                      </p:cBhvr>
                                    </p:animEffect>
                                  </p:childTnLst>
                                </p:cTn>
                              </p:par>
                            </p:childTnLst>
                          </p:cTn>
                        </p:par>
                      </p:childTnLst>
                    </p:cTn>
                  </p:par>
                  <p:par>
                    <p:cTn id="144" fill="hold">
                      <p:stCondLst>
                        <p:cond delay="indefinite"/>
                      </p:stCondLst>
                      <p:childTnLst>
                        <p:par>
                          <p:cTn id="145" fill="hold">
                            <p:stCondLst>
                              <p:cond delay="0"/>
                            </p:stCondLst>
                            <p:childTnLst>
                              <p:par>
                                <p:cTn id="146" presetID="5" presetClass="entr" presetSubtype="10" fill="hold" grpId="0" nodeType="clickEffect">
                                  <p:stCondLst>
                                    <p:cond delay="0"/>
                                  </p:stCondLst>
                                  <p:childTnLst>
                                    <p:set>
                                      <p:cBhvr>
                                        <p:cTn id="147" dur="1" fill="hold">
                                          <p:stCondLst>
                                            <p:cond delay="0"/>
                                          </p:stCondLst>
                                        </p:cTn>
                                        <p:tgtEl>
                                          <p:spTgt spid="7"/>
                                        </p:tgtEl>
                                        <p:attrNameLst>
                                          <p:attrName>style.visibility</p:attrName>
                                        </p:attrNameLst>
                                      </p:cBhvr>
                                      <p:to>
                                        <p:strVal val="visible"/>
                                      </p:to>
                                    </p:set>
                                    <p:animEffect transition="in" filter="checkerboard(across)">
                                      <p:cBhvr>
                                        <p:cTn id="148" dur="500"/>
                                        <p:tgtEl>
                                          <p:spTgt spid="7"/>
                                        </p:tgtEl>
                                      </p:cBhvr>
                                    </p:animEffect>
                                  </p:childTnLst>
                                </p:cTn>
                              </p:par>
                            </p:childTnLst>
                          </p:cTn>
                        </p:par>
                      </p:childTnLst>
                    </p:cTn>
                  </p:par>
                  <p:par>
                    <p:cTn id="149" fill="hold">
                      <p:stCondLst>
                        <p:cond delay="indefinite"/>
                      </p:stCondLst>
                      <p:childTnLst>
                        <p:par>
                          <p:cTn id="150" fill="hold">
                            <p:stCondLst>
                              <p:cond delay="0"/>
                            </p:stCondLst>
                            <p:childTnLst>
                              <p:par>
                                <p:cTn id="151" presetID="5" presetClass="entr" presetSubtype="10" fill="hold" grpId="0" nodeType="clickEffect">
                                  <p:stCondLst>
                                    <p:cond delay="0"/>
                                  </p:stCondLst>
                                  <p:childTnLst>
                                    <p:set>
                                      <p:cBhvr>
                                        <p:cTn id="152" dur="1" fill="hold">
                                          <p:stCondLst>
                                            <p:cond delay="0"/>
                                          </p:stCondLst>
                                        </p:cTn>
                                        <p:tgtEl>
                                          <p:spTgt spid="8"/>
                                        </p:tgtEl>
                                        <p:attrNameLst>
                                          <p:attrName>style.visibility</p:attrName>
                                        </p:attrNameLst>
                                      </p:cBhvr>
                                      <p:to>
                                        <p:strVal val="visible"/>
                                      </p:to>
                                    </p:set>
                                    <p:animEffect transition="in" filter="checkerboard(across)">
                                      <p:cBhvr>
                                        <p:cTn id="153" dur="500"/>
                                        <p:tgtEl>
                                          <p:spTgt spid="8"/>
                                        </p:tgtEl>
                                      </p:cBhvr>
                                    </p:animEffect>
                                  </p:childTnLst>
                                </p:cTn>
                              </p:par>
                            </p:childTnLst>
                          </p:cTn>
                        </p:par>
                      </p:childTnLst>
                    </p:cTn>
                  </p:par>
                  <p:par>
                    <p:cTn id="154" fill="hold">
                      <p:stCondLst>
                        <p:cond delay="indefinite"/>
                      </p:stCondLst>
                      <p:childTnLst>
                        <p:par>
                          <p:cTn id="155" fill="hold">
                            <p:stCondLst>
                              <p:cond delay="0"/>
                            </p:stCondLst>
                            <p:childTnLst>
                              <p:par>
                                <p:cTn id="156" presetID="5" presetClass="entr" presetSubtype="10" fill="hold" grpId="0" nodeType="clickEffect">
                                  <p:stCondLst>
                                    <p:cond delay="0"/>
                                  </p:stCondLst>
                                  <p:childTnLst>
                                    <p:set>
                                      <p:cBhvr>
                                        <p:cTn id="157" dur="1" fill="hold">
                                          <p:stCondLst>
                                            <p:cond delay="0"/>
                                          </p:stCondLst>
                                        </p:cTn>
                                        <p:tgtEl>
                                          <p:spTgt spid="9"/>
                                        </p:tgtEl>
                                        <p:attrNameLst>
                                          <p:attrName>style.visibility</p:attrName>
                                        </p:attrNameLst>
                                      </p:cBhvr>
                                      <p:to>
                                        <p:strVal val="visible"/>
                                      </p:to>
                                    </p:set>
                                    <p:animEffect transition="in" filter="checkerboard(across)">
                                      <p:cBhvr>
                                        <p:cTn id="158" dur="500"/>
                                        <p:tgtEl>
                                          <p:spTgt spid="9"/>
                                        </p:tgtEl>
                                      </p:cBhvr>
                                    </p:animEffect>
                                  </p:childTnLst>
                                </p:cTn>
                              </p:par>
                            </p:childTnLst>
                          </p:cTn>
                        </p:par>
                      </p:childTnLst>
                    </p:cTn>
                  </p:par>
                  <p:par>
                    <p:cTn id="159" fill="hold">
                      <p:stCondLst>
                        <p:cond delay="indefinite"/>
                      </p:stCondLst>
                      <p:childTnLst>
                        <p:par>
                          <p:cTn id="160" fill="hold">
                            <p:stCondLst>
                              <p:cond delay="0"/>
                            </p:stCondLst>
                            <p:childTnLst>
                              <p:par>
                                <p:cTn id="161" presetID="5" presetClass="entr" presetSubtype="10" fill="hold" grpId="0" nodeType="clickEffect">
                                  <p:stCondLst>
                                    <p:cond delay="0"/>
                                  </p:stCondLst>
                                  <p:childTnLst>
                                    <p:set>
                                      <p:cBhvr>
                                        <p:cTn id="162" dur="1" fill="hold">
                                          <p:stCondLst>
                                            <p:cond delay="0"/>
                                          </p:stCondLst>
                                        </p:cTn>
                                        <p:tgtEl>
                                          <p:spTgt spid="10"/>
                                        </p:tgtEl>
                                        <p:attrNameLst>
                                          <p:attrName>style.visibility</p:attrName>
                                        </p:attrNameLst>
                                      </p:cBhvr>
                                      <p:to>
                                        <p:strVal val="visible"/>
                                      </p:to>
                                    </p:set>
                                    <p:animEffect transition="in" filter="checkerboard(across)">
                                      <p:cBhvr>
                                        <p:cTn id="163" dur="500"/>
                                        <p:tgtEl>
                                          <p:spTgt spid="10"/>
                                        </p:tgtEl>
                                      </p:cBhvr>
                                    </p:animEffect>
                                  </p:childTnLst>
                                </p:cTn>
                              </p:par>
                            </p:childTnLst>
                          </p:cTn>
                        </p:par>
                      </p:childTnLst>
                    </p:cTn>
                  </p:par>
                  <p:par>
                    <p:cTn id="164" fill="hold">
                      <p:stCondLst>
                        <p:cond delay="indefinite"/>
                      </p:stCondLst>
                      <p:childTnLst>
                        <p:par>
                          <p:cTn id="165" fill="hold">
                            <p:stCondLst>
                              <p:cond delay="0"/>
                            </p:stCondLst>
                            <p:childTnLst>
                              <p:par>
                                <p:cTn id="166" presetID="5" presetClass="entr" presetSubtype="10" fill="hold" grpId="0" nodeType="clickEffect">
                                  <p:stCondLst>
                                    <p:cond delay="0"/>
                                  </p:stCondLst>
                                  <p:childTnLst>
                                    <p:set>
                                      <p:cBhvr>
                                        <p:cTn id="167" dur="1" fill="hold">
                                          <p:stCondLst>
                                            <p:cond delay="0"/>
                                          </p:stCondLst>
                                        </p:cTn>
                                        <p:tgtEl>
                                          <p:spTgt spid="11"/>
                                        </p:tgtEl>
                                        <p:attrNameLst>
                                          <p:attrName>style.visibility</p:attrName>
                                        </p:attrNameLst>
                                      </p:cBhvr>
                                      <p:to>
                                        <p:strVal val="visible"/>
                                      </p:to>
                                    </p:set>
                                    <p:animEffect transition="in" filter="checkerboard(across)">
                                      <p:cBhvr>
                                        <p:cTn id="168" dur="500"/>
                                        <p:tgtEl>
                                          <p:spTgt spid="11"/>
                                        </p:tgtEl>
                                      </p:cBhvr>
                                    </p:animEffect>
                                  </p:childTnLst>
                                </p:cTn>
                              </p:par>
                            </p:childTnLst>
                          </p:cTn>
                        </p:par>
                      </p:childTnLst>
                    </p:cTn>
                  </p:par>
                  <p:par>
                    <p:cTn id="169" fill="hold">
                      <p:stCondLst>
                        <p:cond delay="indefinite"/>
                      </p:stCondLst>
                      <p:childTnLst>
                        <p:par>
                          <p:cTn id="170" fill="hold">
                            <p:stCondLst>
                              <p:cond delay="0"/>
                            </p:stCondLst>
                            <p:childTnLst>
                              <p:par>
                                <p:cTn id="171" presetID="5" presetClass="entr" presetSubtype="10" fill="hold" grpId="0" nodeType="clickEffect">
                                  <p:stCondLst>
                                    <p:cond delay="0"/>
                                  </p:stCondLst>
                                  <p:childTnLst>
                                    <p:set>
                                      <p:cBhvr>
                                        <p:cTn id="172" dur="1" fill="hold">
                                          <p:stCondLst>
                                            <p:cond delay="0"/>
                                          </p:stCondLst>
                                        </p:cTn>
                                        <p:tgtEl>
                                          <p:spTgt spid="12"/>
                                        </p:tgtEl>
                                        <p:attrNameLst>
                                          <p:attrName>style.visibility</p:attrName>
                                        </p:attrNameLst>
                                      </p:cBhvr>
                                      <p:to>
                                        <p:strVal val="visible"/>
                                      </p:to>
                                    </p:set>
                                    <p:animEffect transition="in" filter="checkerboard(across)">
                                      <p:cBhvr>
                                        <p:cTn id="173" dur="500"/>
                                        <p:tgtEl>
                                          <p:spTgt spid="12"/>
                                        </p:tgtEl>
                                      </p:cBhvr>
                                    </p:animEffect>
                                  </p:childTnLst>
                                </p:cTn>
                              </p:par>
                            </p:childTnLst>
                          </p:cTn>
                        </p:par>
                      </p:childTnLst>
                    </p:cTn>
                  </p:par>
                  <p:par>
                    <p:cTn id="174" fill="hold">
                      <p:stCondLst>
                        <p:cond delay="indefinite"/>
                      </p:stCondLst>
                      <p:childTnLst>
                        <p:par>
                          <p:cTn id="175" fill="hold">
                            <p:stCondLst>
                              <p:cond delay="0"/>
                            </p:stCondLst>
                            <p:childTnLst>
                              <p:par>
                                <p:cTn id="176" presetID="5" presetClass="entr" presetSubtype="10" fill="hold" grpId="0" nodeType="clickEffect">
                                  <p:stCondLst>
                                    <p:cond delay="0"/>
                                  </p:stCondLst>
                                  <p:childTnLst>
                                    <p:set>
                                      <p:cBhvr>
                                        <p:cTn id="177" dur="1" fill="hold">
                                          <p:stCondLst>
                                            <p:cond delay="0"/>
                                          </p:stCondLst>
                                        </p:cTn>
                                        <p:tgtEl>
                                          <p:spTgt spid="13"/>
                                        </p:tgtEl>
                                        <p:attrNameLst>
                                          <p:attrName>style.visibility</p:attrName>
                                        </p:attrNameLst>
                                      </p:cBhvr>
                                      <p:to>
                                        <p:strVal val="visible"/>
                                      </p:to>
                                    </p:set>
                                    <p:animEffect transition="in" filter="checkerboard(across)">
                                      <p:cBhvr>
                                        <p:cTn id="178" dur="500"/>
                                        <p:tgtEl>
                                          <p:spTgt spid="13"/>
                                        </p:tgtEl>
                                      </p:cBhvr>
                                    </p:animEffect>
                                  </p:childTnLst>
                                </p:cTn>
                              </p:par>
                            </p:childTnLst>
                          </p:cTn>
                        </p:par>
                      </p:childTnLst>
                    </p:cTn>
                  </p:par>
                  <p:par>
                    <p:cTn id="179" fill="hold">
                      <p:stCondLst>
                        <p:cond delay="indefinite"/>
                      </p:stCondLst>
                      <p:childTnLst>
                        <p:par>
                          <p:cTn id="180" fill="hold">
                            <p:stCondLst>
                              <p:cond delay="0"/>
                            </p:stCondLst>
                            <p:childTnLst>
                              <p:par>
                                <p:cTn id="181" presetID="5" presetClass="entr" presetSubtype="10" fill="hold" grpId="0" nodeType="clickEffect">
                                  <p:stCondLst>
                                    <p:cond delay="0"/>
                                  </p:stCondLst>
                                  <p:childTnLst>
                                    <p:set>
                                      <p:cBhvr>
                                        <p:cTn id="182" dur="1" fill="hold">
                                          <p:stCondLst>
                                            <p:cond delay="0"/>
                                          </p:stCondLst>
                                        </p:cTn>
                                        <p:tgtEl>
                                          <p:spTgt spid="58418"/>
                                        </p:tgtEl>
                                        <p:attrNameLst>
                                          <p:attrName>style.visibility</p:attrName>
                                        </p:attrNameLst>
                                      </p:cBhvr>
                                      <p:to>
                                        <p:strVal val="visible"/>
                                      </p:to>
                                    </p:set>
                                    <p:animEffect transition="in" filter="checkerboard(across)">
                                      <p:cBhvr>
                                        <p:cTn id="183" dur="500"/>
                                        <p:tgtEl>
                                          <p:spTgt spid="58418"/>
                                        </p:tgtEl>
                                      </p:cBhvr>
                                    </p:animEffect>
                                  </p:childTnLst>
                                </p:cTn>
                              </p:par>
                            </p:childTnLst>
                          </p:cTn>
                        </p:par>
                      </p:childTnLst>
                    </p:cTn>
                  </p:par>
                  <p:par>
                    <p:cTn id="184" fill="hold">
                      <p:stCondLst>
                        <p:cond delay="indefinite"/>
                      </p:stCondLst>
                      <p:childTnLst>
                        <p:par>
                          <p:cTn id="185" fill="hold">
                            <p:stCondLst>
                              <p:cond delay="0"/>
                            </p:stCondLst>
                            <p:childTnLst>
                              <p:par>
                                <p:cTn id="186" presetID="5" presetClass="entr" presetSubtype="10" fill="hold" grpId="0" nodeType="clickEffect">
                                  <p:stCondLst>
                                    <p:cond delay="0"/>
                                  </p:stCondLst>
                                  <p:childTnLst>
                                    <p:set>
                                      <p:cBhvr>
                                        <p:cTn id="187" dur="1" fill="hold">
                                          <p:stCondLst>
                                            <p:cond delay="0"/>
                                          </p:stCondLst>
                                        </p:cTn>
                                        <p:tgtEl>
                                          <p:spTgt spid="14"/>
                                        </p:tgtEl>
                                        <p:attrNameLst>
                                          <p:attrName>style.visibility</p:attrName>
                                        </p:attrNameLst>
                                      </p:cBhvr>
                                      <p:to>
                                        <p:strVal val="visible"/>
                                      </p:to>
                                    </p:set>
                                    <p:animEffect transition="in" filter="checkerboard(across)">
                                      <p:cBhvr>
                                        <p:cTn id="188" dur="500"/>
                                        <p:tgtEl>
                                          <p:spTgt spid="14"/>
                                        </p:tgtEl>
                                      </p:cBhvr>
                                    </p:animEffect>
                                  </p:childTnLst>
                                </p:cTn>
                              </p:par>
                            </p:childTnLst>
                          </p:cTn>
                        </p:par>
                      </p:childTnLst>
                    </p:cTn>
                  </p:par>
                  <p:par>
                    <p:cTn id="189" fill="hold">
                      <p:stCondLst>
                        <p:cond delay="indefinite"/>
                      </p:stCondLst>
                      <p:childTnLst>
                        <p:par>
                          <p:cTn id="190" fill="hold">
                            <p:stCondLst>
                              <p:cond delay="0"/>
                            </p:stCondLst>
                            <p:childTnLst>
                              <p:par>
                                <p:cTn id="191" presetID="5" presetClass="entr" presetSubtype="10" fill="hold" grpId="0" nodeType="clickEffect">
                                  <p:stCondLst>
                                    <p:cond delay="0"/>
                                  </p:stCondLst>
                                  <p:childTnLst>
                                    <p:set>
                                      <p:cBhvr>
                                        <p:cTn id="192" dur="1" fill="hold">
                                          <p:stCondLst>
                                            <p:cond delay="0"/>
                                          </p:stCondLst>
                                        </p:cTn>
                                        <p:tgtEl>
                                          <p:spTgt spid="58420"/>
                                        </p:tgtEl>
                                        <p:attrNameLst>
                                          <p:attrName>style.visibility</p:attrName>
                                        </p:attrNameLst>
                                      </p:cBhvr>
                                      <p:to>
                                        <p:strVal val="visible"/>
                                      </p:to>
                                    </p:set>
                                    <p:animEffect transition="in" filter="checkerboard(across)">
                                      <p:cBhvr>
                                        <p:cTn id="193" dur="500"/>
                                        <p:tgtEl>
                                          <p:spTgt spid="584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02" grpId="0" build="p"/>
      <p:bldP spid="204810" grpId="0" bldLvl="0" animBg="1"/>
      <p:bldP spid="204811" grpId="0" bldLvl="0" animBg="1"/>
      <p:bldP spid="204812" grpId="0" bldLvl="0" animBg="1"/>
      <p:bldP spid="204813" grpId="0" bldLvl="0" animBg="1"/>
      <p:bldP spid="204814" grpId="0" bldLvl="0" animBg="1"/>
      <p:bldP spid="204818" grpId="0"/>
      <p:bldP spid="204821" grpId="0" bldLvl="0" animBg="1"/>
      <p:bldP spid="204822" grpId="0" bldLvl="0" animBg="1"/>
      <p:bldP spid="204823" grpId="0" bldLvl="0" animBg="1"/>
      <p:bldP spid="204824" grpId="0" bldLvl="0" animBg="1"/>
      <p:bldP spid="204825" grpId="0" bldLvl="0" animBg="1"/>
      <p:bldP spid="204826" grpId="0" bldLvl="0" animBg="1"/>
      <p:bldP spid="204837" grpId="0"/>
      <p:bldP spid="204838" grpId="0" bldLvl="0" animBg="1"/>
      <p:bldP spid="204839" grpId="0" bldLvl="0" animBg="1"/>
      <p:bldP spid="204840" grpId="0" bldLvl="0" animBg="1"/>
      <p:bldP spid="204843" grpId="0"/>
      <p:bldP spid="204846" grpId="0" bldLvl="0" animBg="1"/>
      <p:bldP spid="2" grpId="0" bldLvl="0" animBg="1"/>
      <p:bldP spid="3" grpId="0" bldLvl="0" animBg="1"/>
      <p:bldP spid="4" grpId="0" bldLvl="0" animBg="1"/>
      <p:bldP spid="5" grpId="0" bldLvl="0" animBg="1"/>
      <p:bldP spid="6" grpId="0" bldLvl="0" animBg="1"/>
      <p:bldP spid="7" grpId="0" bldLvl="0" animBg="1"/>
      <p:bldP spid="8" grpId="0" bldLvl="0" animBg="1"/>
      <p:bldP spid="9" grpId="0" bldLvl="0" animBg="1"/>
      <p:bldP spid="10" grpId="0"/>
      <p:bldP spid="11" grpId="0"/>
      <p:bldP spid="12" grpId="0" bldLvl="0" animBg="1"/>
      <p:bldP spid="13" grpId="0" bldLvl="0" animBg="1"/>
      <p:bldP spid="58418" grpId="0"/>
      <p:bldP spid="14" grpId="0"/>
      <p:bldP spid="58420" grpId="0"/>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2"/>
          <p:cNvSpPr>
            <a:spLocks noGrp="1"/>
          </p:cNvSpPr>
          <p:nvPr>
            <p:ph type="subTitle"/>
          </p:nvPr>
        </p:nvSpPr>
        <p:spPr>
          <a:xfrm>
            <a:off x="911860" y="915670"/>
            <a:ext cx="7921625" cy="1800225"/>
          </a:xfrm>
        </p:spPr>
        <p:txBody>
          <a:bodyPr wrap="square" lIns="91440" tIns="45720" rIns="91440" bIns="45720" anchor="t"/>
          <a:lstStyle>
            <a:lvl1pPr marL="0" lvl="0" indent="0" algn="ctr">
              <a:defRPr kern="1200"/>
            </a:lvl1pPr>
            <a:lvl2pPr marL="457200" lvl="1" indent="-457200" algn="ctr">
              <a:defRPr kern="1200"/>
            </a:lvl2pPr>
            <a:lvl3pPr marL="914400" lvl="2" indent="-914400" algn="ctr">
              <a:defRPr kern="1200"/>
            </a:lvl3pPr>
            <a:lvl4pPr marL="1371600" lvl="3" indent="-1371600" algn="ctr">
              <a:defRPr kern="1200"/>
            </a:lvl4pPr>
            <a:lvl5pPr marL="1828800" lvl="4" indent="-1828800" algn="ctr">
              <a:defRPr kern="1200"/>
            </a:lvl5pPr>
          </a:lstStyle>
          <a:p>
            <a:pPr marL="0" lvl="0" algn="l" defTabSz="914400" eaLnBrk="1" hangingPunct="1">
              <a:lnSpc>
                <a:spcPct val="100000"/>
              </a:lnSpc>
              <a:buClrTx/>
              <a:buSzTx/>
              <a:buFontTx/>
            </a:pPr>
            <a:r>
              <a:rPr lang="zh-CN" altLang="en-US" b="0" dirty="0">
                <a:solidFill>
                  <a:srgbClr val="0000FF"/>
                </a:solidFill>
                <a:latin typeface="黑体" panose="02010609060101010101" pitchFamily="49" charset="-122"/>
                <a:ea typeface="黑体" panose="02010609060101010101" pitchFamily="49" charset="-122"/>
                <a:cs typeface="+mn-ea"/>
                <a:sym typeface="+mn-ea"/>
              </a:rPr>
              <a:t>二、日记账的</a:t>
            </a:r>
            <a:r>
              <a:rPr lang="zh-CN" altLang="en-US" b="0" dirty="0">
                <a:solidFill>
                  <a:srgbClr val="0000FF"/>
                </a:solidFill>
                <a:latin typeface="黑体" panose="02010609060101010101" pitchFamily="49" charset="-122"/>
                <a:ea typeface="黑体" panose="02010609060101010101" pitchFamily="49" charset="-122"/>
                <a:cs typeface="+mn-ea"/>
                <a:sym typeface="+mn-ea"/>
              </a:rPr>
              <a:t>登记</a:t>
            </a:r>
            <a:endParaRPr lang="zh-CN" altLang="en-US" b="0" dirty="0">
              <a:solidFill>
                <a:srgbClr val="0000FF"/>
              </a:solidFill>
              <a:latin typeface="黑体" panose="02010609060101010101" pitchFamily="49" charset="-122"/>
              <a:ea typeface="黑体" panose="02010609060101010101" pitchFamily="49" charset="-122"/>
              <a:cs typeface="+mn-ea"/>
            </a:endParaRPr>
          </a:p>
          <a:p>
            <a:pPr marL="0" lvl="0" algn="l">
              <a:lnSpc>
                <a:spcPct val="80000"/>
              </a:lnSpc>
              <a:buFont typeface="Wingdings 2" panose="05020102010507070707" pitchFamily="18" charset="2"/>
              <a:buNone/>
            </a:pPr>
            <a:r>
              <a:rPr lang="en-US" altLang="zh-CN" sz="2400" dirty="0">
                <a:sym typeface="+mn-ea"/>
              </a:rPr>
              <a:t>（</a:t>
            </a:r>
            <a:r>
              <a:rPr lang="zh-CN" altLang="en-US" sz="2400" dirty="0">
                <a:sym typeface="+mn-ea"/>
              </a:rPr>
              <a:t>二）</a:t>
            </a:r>
            <a:r>
              <a:rPr lang="zh-CN" altLang="en-US" sz="2400" dirty="0">
                <a:latin typeface="楷体_GB2312" panose="02010609030101010101" pitchFamily="49" charset="-122"/>
                <a:ea typeface="楷体_GB2312" panose="02010609030101010101" pitchFamily="49" charset="-122"/>
                <a:sym typeface="+mn-ea"/>
              </a:rPr>
              <a:t>银行存款日记账</a:t>
            </a:r>
            <a:endParaRPr lang="zh-CN" altLang="en-US" sz="2400" dirty="0">
              <a:latin typeface="楷体_GB2312" panose="02010609030101010101" pitchFamily="49" charset="-122"/>
              <a:ea typeface="楷体_GB2312" panose="02010609030101010101" pitchFamily="49" charset="-122"/>
              <a:sym typeface="+mn-ea"/>
            </a:endParaRPr>
          </a:p>
          <a:p>
            <a:pPr marL="0" lvl="0" algn="l">
              <a:lnSpc>
                <a:spcPct val="80000"/>
              </a:lnSpc>
              <a:buFont typeface="Wingdings 2" panose="05020102010507070707" pitchFamily="18" charset="2"/>
              <a:buNone/>
            </a:pPr>
            <a:r>
              <a:rPr lang="en-US" altLang="zh-CN" sz="2400" dirty="0">
                <a:solidFill>
                  <a:srgbClr val="FF0000"/>
                </a:solidFill>
                <a:latin typeface="楷体_GB2312" panose="02010609030101010101" pitchFamily="49" charset="-122"/>
                <a:ea typeface="楷体_GB2312" panose="02010609030101010101" pitchFamily="49" charset="-122"/>
              </a:rPr>
              <a:t>1.</a:t>
            </a:r>
            <a:r>
              <a:rPr lang="zh-CN" altLang="en-US" sz="2400" dirty="0">
                <a:latin typeface="楷体_GB2312" panose="02010609030101010101" pitchFamily="49" charset="-122"/>
                <a:ea typeface="楷体_GB2312" panose="02010609030101010101" pitchFamily="49" charset="-122"/>
              </a:rPr>
              <a:t>格式：借方、贷方、余额三栏式。</a:t>
            </a:r>
            <a:endParaRPr lang="zh-CN" altLang="en-US" sz="2400" dirty="0">
              <a:latin typeface="楷体_GB2312" panose="02010609030101010101" pitchFamily="49" charset="-122"/>
              <a:ea typeface="楷体_GB2312" panose="02010609030101010101" pitchFamily="49" charset="-122"/>
            </a:endParaRPr>
          </a:p>
          <a:p>
            <a:pPr marL="0" lvl="0" algn="l">
              <a:lnSpc>
                <a:spcPct val="90000"/>
              </a:lnSpc>
              <a:buFont typeface="Wingdings 2" panose="05020102010507070707" pitchFamily="18" charset="2"/>
              <a:buNone/>
            </a:pPr>
            <a:r>
              <a:rPr lang="en-US" altLang="zh-CN" sz="2400" dirty="0">
                <a:solidFill>
                  <a:srgbClr val="FF3300"/>
                </a:solidFill>
                <a:latin typeface="楷体_GB2312" panose="02010609030101010101" pitchFamily="49" charset="-122"/>
                <a:ea typeface="楷体_GB2312" panose="02010609030101010101" pitchFamily="49" charset="-122"/>
              </a:rPr>
              <a:t>2.</a:t>
            </a:r>
            <a:r>
              <a:rPr lang="zh-CN" altLang="en-US" sz="2400" dirty="0">
                <a:latin typeface="楷体_GB2312" panose="02010609030101010101" pitchFamily="49" charset="-122"/>
                <a:ea typeface="楷体_GB2312" panose="02010609030101010101" pitchFamily="49" charset="-122"/>
              </a:rPr>
              <a:t>登记方法：</a:t>
            </a:r>
            <a:r>
              <a:rPr lang="zh-CN" altLang="en-US" sz="2400" dirty="0">
                <a:solidFill>
                  <a:srgbClr val="0000FF"/>
                </a:solidFill>
                <a:latin typeface="楷体_GB2312" panose="02010609030101010101" pitchFamily="49" charset="-122"/>
                <a:ea typeface="楷体_GB2312" panose="02010609030101010101" pitchFamily="49" charset="-122"/>
              </a:rPr>
              <a:t>逐日逐笔登记。</a:t>
            </a:r>
            <a:endParaRPr lang="zh-CN" altLang="en-US" sz="2400" dirty="0">
              <a:solidFill>
                <a:srgbClr val="0000FF"/>
              </a:solidFill>
              <a:latin typeface="楷体_GB2312" panose="02010609030101010101" pitchFamily="49" charset="-122"/>
              <a:ea typeface="楷体_GB2312" panose="02010609030101010101" pitchFamily="49" charset="-122"/>
            </a:endParaRPr>
          </a:p>
        </p:txBody>
      </p:sp>
      <p:sp>
        <p:nvSpPr>
          <p:cNvPr id="179202" name="Text Box 5"/>
          <p:cNvSpPr txBox="1"/>
          <p:nvPr/>
        </p:nvSpPr>
        <p:spPr>
          <a:xfrm>
            <a:off x="2987675" y="2647633"/>
            <a:ext cx="2743200" cy="495300"/>
          </a:xfrm>
          <a:prstGeom prst="rect">
            <a:avLst/>
          </a:prstGeom>
          <a:noFill/>
          <a:ln w="9525">
            <a:noFill/>
          </a:ln>
        </p:spPr>
        <p:txBody>
          <a:bodyPr anchor="t"/>
          <a:lstStyle/>
          <a:p>
            <a:pPr lvl="0" indent="0"/>
            <a:r>
              <a:rPr lang="zh-CN" altLang="en-US" sz="2400" dirty="0">
                <a:solidFill>
                  <a:srgbClr val="008000"/>
                </a:solidFill>
                <a:latin typeface="Times New Roman" panose="02020603050405020304" pitchFamily="18" charset="0"/>
                <a:ea typeface="黑体" panose="02010609060101010101" pitchFamily="49" charset="-122"/>
              </a:rPr>
              <a:t>银行存款日记账</a:t>
            </a:r>
            <a:r>
              <a:rPr lang="zh-CN" altLang="en-US" sz="1500" dirty="0">
                <a:solidFill>
                  <a:srgbClr val="008000"/>
                </a:solidFill>
                <a:latin typeface="Times New Roman" panose="02020603050405020304" pitchFamily="18" charset="0"/>
                <a:ea typeface="黑体" panose="02010609060101010101" pitchFamily="49" charset="-122"/>
              </a:rPr>
              <a:t>           </a:t>
            </a:r>
            <a:endParaRPr lang="zh-CN" altLang="en-US" sz="900" u="sng" dirty="0">
              <a:latin typeface="Times New Roman" panose="02020603050405020304" pitchFamily="18" charset="0"/>
              <a:ea typeface="黑体" panose="02010609060101010101" pitchFamily="49" charset="-122"/>
            </a:endParaRPr>
          </a:p>
          <a:p>
            <a:pPr lvl="0" indent="0" eaLnBrk="0" hangingPunct="0"/>
            <a:r>
              <a:rPr lang="zh-CN" altLang="en-US" sz="900" dirty="0">
                <a:solidFill>
                  <a:srgbClr val="008000"/>
                </a:solidFill>
                <a:latin typeface="Times New Roman" panose="02020603050405020304" pitchFamily="18" charset="0"/>
                <a:ea typeface="黑体" panose="02010609060101010101" pitchFamily="49" charset="-122"/>
              </a:rPr>
              <a:t>               </a:t>
            </a:r>
            <a:endParaRPr lang="en-US" altLang="zh-CN" sz="900" u="sng" dirty="0">
              <a:latin typeface="Times New Roman" panose="02020603050405020304" pitchFamily="18" charset="0"/>
              <a:ea typeface="黑体" panose="02010609060101010101" pitchFamily="49" charset="-122"/>
            </a:endParaRPr>
          </a:p>
          <a:p>
            <a:pPr lvl="0" indent="0" eaLnBrk="0" hangingPunct="0"/>
            <a:endParaRPr lang="zh-CN" altLang="en-US" dirty="0">
              <a:latin typeface="Arial" panose="020B0604020202020204" pitchFamily="34" charset="0"/>
              <a:ea typeface="黑体" panose="02010609060101010101" pitchFamily="49" charset="-122"/>
            </a:endParaRPr>
          </a:p>
        </p:txBody>
      </p:sp>
      <p:sp>
        <p:nvSpPr>
          <p:cNvPr id="179203" name="Text Box 7"/>
          <p:cNvSpPr txBox="1"/>
          <p:nvPr/>
        </p:nvSpPr>
        <p:spPr>
          <a:xfrm>
            <a:off x="3581400" y="2817495"/>
            <a:ext cx="2484438" cy="692150"/>
          </a:xfrm>
          <a:prstGeom prst="rect">
            <a:avLst/>
          </a:prstGeom>
          <a:noFill/>
          <a:ln w="9525">
            <a:noFill/>
          </a:ln>
        </p:spPr>
        <p:txBody>
          <a:bodyPr anchor="t"/>
          <a:lstStyle/>
          <a:p>
            <a:pPr lvl="0" indent="0"/>
            <a:endParaRPr lang="zh-CN" altLang="en-US" sz="1200" dirty="0">
              <a:solidFill>
                <a:srgbClr val="008000"/>
              </a:solidFill>
              <a:latin typeface="Times New Roman" panose="02020603050405020304" pitchFamily="18" charset="0"/>
              <a:ea typeface="黑体" panose="02010609060101010101" pitchFamily="49" charset="-122"/>
            </a:endParaRPr>
          </a:p>
          <a:p>
            <a:pPr lvl="0" indent="0" eaLnBrk="0" hangingPunct="0"/>
            <a:endParaRPr lang="zh-CN" altLang="en-US" sz="1200" dirty="0">
              <a:solidFill>
                <a:srgbClr val="008000"/>
              </a:solidFill>
              <a:latin typeface="Times New Roman" panose="02020603050405020304" pitchFamily="18" charset="0"/>
              <a:ea typeface="黑体" panose="02010609060101010101" pitchFamily="49" charset="-122"/>
            </a:endParaRPr>
          </a:p>
          <a:p>
            <a:pPr lvl="0" indent="0" eaLnBrk="0" hangingPunct="0"/>
            <a:r>
              <a:rPr lang="zh-CN" altLang="en-US" sz="1200" dirty="0">
                <a:solidFill>
                  <a:srgbClr val="008000"/>
                </a:solidFill>
                <a:latin typeface="Times New Roman" panose="02020603050405020304" pitchFamily="18" charset="0"/>
                <a:ea typeface="黑体" panose="02010609060101010101" pitchFamily="49" charset="-122"/>
              </a:rPr>
              <a:t>账    号</a:t>
            </a:r>
            <a:endParaRPr lang="zh-CN" altLang="en-US" sz="1200" dirty="0">
              <a:latin typeface="Arial" panose="020B0604020202020204" pitchFamily="34" charset="0"/>
              <a:ea typeface="黑体" panose="02010609060101010101" pitchFamily="49" charset="-122"/>
            </a:endParaRPr>
          </a:p>
        </p:txBody>
      </p:sp>
      <p:sp>
        <p:nvSpPr>
          <p:cNvPr id="59399" name="Text Box 9"/>
          <p:cNvSpPr txBox="1"/>
          <p:nvPr/>
        </p:nvSpPr>
        <p:spPr>
          <a:xfrm>
            <a:off x="4267200" y="3046095"/>
            <a:ext cx="1762125" cy="304800"/>
          </a:xfrm>
          <a:prstGeom prst="rect">
            <a:avLst/>
          </a:prstGeom>
          <a:noFill/>
          <a:ln w="9525">
            <a:noFill/>
          </a:ln>
        </p:spPr>
        <p:txBody>
          <a:bodyPr anchor="t">
            <a:spAutoFit/>
          </a:bodyPr>
          <a:lstStyle/>
          <a:p>
            <a:pPr lvl="0" indent="0"/>
            <a:r>
              <a:rPr lang="en-US" altLang="zh-CN" sz="1400" dirty="0">
                <a:latin typeface="Arial" panose="020B0604020202020204" pitchFamily="34" charset="0"/>
                <a:ea typeface="宋体" panose="02010600030101010101" pitchFamily="2" charset="-122"/>
              </a:rPr>
              <a:t>818456835493257</a:t>
            </a:r>
            <a:endParaRPr lang="en-US" altLang="zh-CN" sz="1400" dirty="0">
              <a:latin typeface="Arial" panose="020B0604020202020204" pitchFamily="34" charset="0"/>
              <a:ea typeface="宋体" panose="02010600030101010101" pitchFamily="2" charset="-122"/>
            </a:endParaRPr>
          </a:p>
        </p:txBody>
      </p:sp>
      <p:sp>
        <p:nvSpPr>
          <p:cNvPr id="179205" name="Line 10"/>
          <p:cNvSpPr/>
          <p:nvPr/>
        </p:nvSpPr>
        <p:spPr>
          <a:xfrm>
            <a:off x="1447800" y="3350895"/>
            <a:ext cx="1584325" cy="0"/>
          </a:xfrm>
          <a:prstGeom prst="line">
            <a:avLst/>
          </a:prstGeom>
          <a:ln w="9525" cap="flat" cmpd="sng">
            <a:solidFill>
              <a:srgbClr val="25781A"/>
            </a:solidFill>
            <a:prstDash val="solid"/>
            <a:round/>
            <a:headEnd type="none" w="med" len="med"/>
            <a:tailEnd type="none" w="med" len="med"/>
          </a:ln>
        </p:spPr>
      </p:sp>
      <p:sp>
        <p:nvSpPr>
          <p:cNvPr id="179206" name="Line 11"/>
          <p:cNvSpPr/>
          <p:nvPr/>
        </p:nvSpPr>
        <p:spPr>
          <a:xfrm>
            <a:off x="4343400" y="3350895"/>
            <a:ext cx="1584325" cy="0"/>
          </a:xfrm>
          <a:prstGeom prst="line">
            <a:avLst/>
          </a:prstGeom>
          <a:ln w="9525" cap="flat" cmpd="sng">
            <a:solidFill>
              <a:srgbClr val="25781A"/>
            </a:solidFill>
            <a:prstDash val="solid"/>
            <a:round/>
            <a:headEnd type="none" w="med" len="med"/>
            <a:tailEnd type="none" w="med" len="med"/>
          </a:ln>
        </p:spPr>
      </p:sp>
      <p:graphicFrame>
        <p:nvGraphicFramePr>
          <p:cNvPr id="179207" name="Object 13"/>
          <p:cNvGraphicFramePr>
            <a:graphicFrameLocks noChangeAspect="1"/>
          </p:cNvGraphicFramePr>
          <p:nvPr/>
        </p:nvGraphicFramePr>
        <p:xfrm>
          <a:off x="304800" y="3584258"/>
          <a:ext cx="8839200" cy="2951162"/>
        </p:xfrm>
        <a:graphic>
          <a:graphicData uri="http://schemas.openxmlformats.org/presentationml/2006/ole">
            <mc:AlternateContent xmlns:mc="http://schemas.openxmlformats.org/markup-compatibility/2006">
              <mc:Choice xmlns:v="urn:schemas-microsoft-com:vml" Requires="v">
                <p:oleObj spid="_x0000_s3101" name="" r:id="rId1" imgW="6551295" imgH="1828800" progId="Excel.Sheet.8">
                  <p:embed/>
                </p:oleObj>
              </mc:Choice>
              <mc:Fallback>
                <p:oleObj name="" r:id="rId1" imgW="6551295" imgH="1828800" progId="Excel.Sheet.8">
                  <p:embed/>
                  <p:pic>
                    <p:nvPicPr>
                      <p:cNvPr id="0" name="图片 3077"/>
                      <p:cNvPicPr/>
                      <p:nvPr/>
                    </p:nvPicPr>
                    <p:blipFill>
                      <a:blip r:embed="rId2"/>
                      <a:stretch>
                        <a:fillRect/>
                      </a:stretch>
                    </p:blipFill>
                    <p:spPr>
                      <a:xfrm>
                        <a:off x="304800" y="3584258"/>
                        <a:ext cx="8839200" cy="2951162"/>
                      </a:xfrm>
                      <a:prstGeom prst="rect">
                        <a:avLst/>
                      </a:prstGeom>
                      <a:noFill/>
                      <a:ln w="38100">
                        <a:noFill/>
                        <a:miter/>
                      </a:ln>
                    </p:spPr>
                  </p:pic>
                </p:oleObj>
              </mc:Fallback>
            </mc:AlternateContent>
          </a:graphicData>
        </a:graphic>
      </p:graphicFrame>
      <p:sp>
        <p:nvSpPr>
          <p:cNvPr id="207886" name="Text Box 14"/>
          <p:cNvSpPr txBox="1"/>
          <p:nvPr/>
        </p:nvSpPr>
        <p:spPr>
          <a:xfrm>
            <a:off x="323850" y="3655695"/>
            <a:ext cx="504825" cy="260350"/>
          </a:xfrm>
          <a:prstGeom prst="rect">
            <a:avLst/>
          </a:prstGeom>
          <a:noFill/>
          <a:ln w="9525">
            <a:noFill/>
          </a:ln>
        </p:spPr>
        <p:txBody>
          <a:bodyPr anchor="t">
            <a:spAutoFit/>
          </a:bodyPr>
          <a:lstStyle/>
          <a:p>
            <a:pPr lvl="0" indent="0"/>
            <a:r>
              <a:rPr lang="en-US" altLang="zh-CN" sz="1100" dirty="0">
                <a:latin typeface="Arial" panose="020B0604020202020204" pitchFamily="34" charset="0"/>
                <a:ea typeface="宋体" panose="02010600030101010101" pitchFamily="2" charset="-122"/>
              </a:rPr>
              <a:t>2011</a:t>
            </a:r>
            <a:endParaRPr lang="en-US" altLang="zh-CN" sz="1100" dirty="0">
              <a:latin typeface="Arial" panose="020B0604020202020204" pitchFamily="34" charset="0"/>
              <a:ea typeface="宋体" panose="02010600030101010101" pitchFamily="2" charset="-122"/>
            </a:endParaRPr>
          </a:p>
        </p:txBody>
      </p:sp>
      <p:sp>
        <p:nvSpPr>
          <p:cNvPr id="207888" name="Text Box 16"/>
          <p:cNvSpPr txBox="1"/>
          <p:nvPr/>
        </p:nvSpPr>
        <p:spPr>
          <a:xfrm>
            <a:off x="395288" y="4303395"/>
            <a:ext cx="504825" cy="304800"/>
          </a:xfrm>
          <a:prstGeom prst="rect">
            <a:avLst/>
          </a:prstGeom>
          <a:noFill/>
          <a:ln w="9525">
            <a:noFill/>
          </a:ln>
        </p:spPr>
        <p:txBody>
          <a:bodyPr anchor="t">
            <a:spAutoFit/>
          </a:bodyPr>
          <a:lstStyle/>
          <a:p>
            <a:pPr lvl="0" indent="0"/>
            <a:r>
              <a:rPr lang="en-US" altLang="zh-CN" sz="1400" dirty="0">
                <a:latin typeface="Arial" panose="020B0604020202020204" pitchFamily="34" charset="0"/>
                <a:ea typeface="宋体" panose="02010600030101010101" pitchFamily="2" charset="-122"/>
              </a:rPr>
              <a:t>12</a:t>
            </a:r>
            <a:endParaRPr lang="en-US" altLang="zh-CN" sz="1400" dirty="0">
              <a:latin typeface="Arial" panose="020B0604020202020204" pitchFamily="34" charset="0"/>
              <a:ea typeface="宋体" panose="02010600030101010101" pitchFamily="2" charset="-122"/>
            </a:endParaRPr>
          </a:p>
        </p:txBody>
      </p:sp>
      <p:sp>
        <p:nvSpPr>
          <p:cNvPr id="207889" name="Text Box 17"/>
          <p:cNvSpPr txBox="1"/>
          <p:nvPr/>
        </p:nvSpPr>
        <p:spPr>
          <a:xfrm>
            <a:off x="684213" y="4303395"/>
            <a:ext cx="504825" cy="304800"/>
          </a:xfrm>
          <a:prstGeom prst="rect">
            <a:avLst/>
          </a:prstGeom>
          <a:noFill/>
          <a:ln w="9525">
            <a:noFill/>
          </a:ln>
        </p:spPr>
        <p:txBody>
          <a:bodyPr anchor="t">
            <a:spAutoFit/>
          </a:bodyPr>
          <a:lstStyle/>
          <a:p>
            <a:pPr lvl="0" indent="0"/>
            <a:r>
              <a:rPr lang="en-US" altLang="zh-CN" sz="1400" dirty="0">
                <a:latin typeface="Arial" panose="020B0604020202020204" pitchFamily="34" charset="0"/>
                <a:ea typeface="黑体" panose="02010609060101010101" pitchFamily="49" charset="-122"/>
              </a:rPr>
              <a:t>1</a:t>
            </a:r>
            <a:endParaRPr lang="en-US" altLang="zh-CN" sz="1400" dirty="0">
              <a:latin typeface="Arial" panose="020B0604020202020204" pitchFamily="34" charset="0"/>
              <a:ea typeface="黑体" panose="02010609060101010101" pitchFamily="49" charset="-122"/>
            </a:endParaRPr>
          </a:p>
        </p:txBody>
      </p:sp>
      <p:sp>
        <p:nvSpPr>
          <p:cNvPr id="207890" name="Text Box 18"/>
          <p:cNvSpPr txBox="1"/>
          <p:nvPr/>
        </p:nvSpPr>
        <p:spPr>
          <a:xfrm>
            <a:off x="2051050" y="4303395"/>
            <a:ext cx="1439863" cy="304800"/>
          </a:xfrm>
          <a:prstGeom prst="rect">
            <a:avLst/>
          </a:prstGeom>
          <a:noFill/>
          <a:ln w="9525">
            <a:noFill/>
          </a:ln>
        </p:spPr>
        <p:txBody>
          <a:bodyPr anchor="t">
            <a:spAutoFit/>
          </a:bodyPr>
          <a:lstStyle/>
          <a:p>
            <a:pPr lvl="0" indent="0"/>
            <a:r>
              <a:rPr lang="zh-CN" altLang="en-US" sz="1400" dirty="0">
                <a:latin typeface="Arial" panose="020B0604020202020204" pitchFamily="34" charset="0"/>
                <a:ea typeface="黑体" panose="02010609060101010101" pitchFamily="49" charset="-122"/>
              </a:rPr>
              <a:t>期初余额</a:t>
            </a:r>
            <a:endParaRPr lang="zh-CN" altLang="en-US" sz="1400" dirty="0">
              <a:latin typeface="Arial" panose="020B0604020202020204" pitchFamily="34" charset="0"/>
              <a:ea typeface="黑体" panose="02010609060101010101" pitchFamily="49" charset="-122"/>
            </a:endParaRPr>
          </a:p>
        </p:txBody>
      </p:sp>
      <p:sp>
        <p:nvSpPr>
          <p:cNvPr id="207891" name="Text Box 19"/>
          <p:cNvSpPr txBox="1"/>
          <p:nvPr/>
        </p:nvSpPr>
        <p:spPr>
          <a:xfrm>
            <a:off x="7086600" y="4341495"/>
            <a:ext cx="504825" cy="274638"/>
          </a:xfrm>
          <a:prstGeom prst="rect">
            <a:avLst/>
          </a:prstGeom>
          <a:noFill/>
          <a:ln w="9525">
            <a:noFill/>
          </a:ln>
        </p:spPr>
        <p:txBody>
          <a:bodyPr anchor="t">
            <a:spAutoFit/>
          </a:bodyPr>
          <a:lstStyle/>
          <a:p>
            <a:pPr lvl="0" indent="0"/>
            <a:r>
              <a:rPr lang="zh-CN" altLang="en-US" sz="1200" dirty="0">
                <a:latin typeface="Arial" panose="020B0604020202020204" pitchFamily="34" charset="0"/>
                <a:ea typeface="宋体" panose="02010600030101010101" pitchFamily="2" charset="-122"/>
              </a:rPr>
              <a:t>借</a:t>
            </a:r>
            <a:endParaRPr lang="zh-CN" altLang="en-US" sz="1200" dirty="0">
              <a:latin typeface="Arial" panose="020B0604020202020204" pitchFamily="34" charset="0"/>
              <a:ea typeface="宋体" panose="02010600030101010101" pitchFamily="2" charset="-122"/>
            </a:endParaRPr>
          </a:p>
        </p:txBody>
      </p:sp>
      <p:sp>
        <p:nvSpPr>
          <p:cNvPr id="59409" name="Text Box 20"/>
          <p:cNvSpPr txBox="1"/>
          <p:nvPr/>
        </p:nvSpPr>
        <p:spPr>
          <a:xfrm>
            <a:off x="7391400" y="4231958"/>
            <a:ext cx="1573213" cy="274637"/>
          </a:xfrm>
          <a:prstGeom prst="rect">
            <a:avLst/>
          </a:prstGeom>
          <a:noFill/>
          <a:ln w="9525">
            <a:noFill/>
          </a:ln>
        </p:spPr>
        <p:txBody>
          <a:bodyPr anchor="t">
            <a:spAutoFit/>
          </a:bodyPr>
          <a:lstStyle/>
          <a:p>
            <a:pPr lvl="0" indent="0"/>
            <a:r>
              <a:rPr lang="en-US" altLang="zh-CN" sz="1200" dirty="0">
                <a:latin typeface="Arial" panose="020B0604020202020204" pitchFamily="34" charset="0"/>
                <a:ea typeface="宋体" panose="02010600030101010101" pitchFamily="2" charset="-122"/>
              </a:rPr>
              <a:t> 8 2 0 4 3 8 1 5  0 0</a:t>
            </a:r>
            <a:endParaRPr lang="en-US" altLang="zh-CN" sz="1200" dirty="0">
              <a:latin typeface="Arial" panose="020B0604020202020204" pitchFamily="34" charset="0"/>
              <a:ea typeface="宋体" panose="02010600030101010101" pitchFamily="2" charset="-122"/>
            </a:endParaRPr>
          </a:p>
        </p:txBody>
      </p:sp>
      <p:sp>
        <p:nvSpPr>
          <p:cNvPr id="207893" name="Text Box 21"/>
          <p:cNvSpPr txBox="1"/>
          <p:nvPr/>
        </p:nvSpPr>
        <p:spPr>
          <a:xfrm>
            <a:off x="684213" y="4592320"/>
            <a:ext cx="504825" cy="304800"/>
          </a:xfrm>
          <a:prstGeom prst="rect">
            <a:avLst/>
          </a:prstGeom>
          <a:noFill/>
          <a:ln w="9525">
            <a:noFill/>
          </a:ln>
        </p:spPr>
        <p:txBody>
          <a:bodyPr anchor="t">
            <a:spAutoFit/>
          </a:bodyPr>
          <a:lstStyle/>
          <a:p>
            <a:pPr lvl="0" indent="0"/>
            <a:r>
              <a:rPr lang="en-US" altLang="zh-CN" sz="1400" dirty="0">
                <a:latin typeface="Arial" panose="020B0604020202020204" pitchFamily="34" charset="0"/>
                <a:ea typeface="黑体" panose="02010609060101010101" pitchFamily="49" charset="-122"/>
              </a:rPr>
              <a:t>1</a:t>
            </a:r>
            <a:endParaRPr lang="en-US" altLang="zh-CN" sz="1400" dirty="0">
              <a:latin typeface="Arial" panose="020B0604020202020204" pitchFamily="34" charset="0"/>
              <a:ea typeface="黑体" panose="02010609060101010101" pitchFamily="49" charset="-122"/>
            </a:endParaRPr>
          </a:p>
        </p:txBody>
      </p:sp>
      <p:sp>
        <p:nvSpPr>
          <p:cNvPr id="207894" name="Text Box 22"/>
          <p:cNvSpPr txBox="1"/>
          <p:nvPr/>
        </p:nvSpPr>
        <p:spPr>
          <a:xfrm>
            <a:off x="971550" y="4592320"/>
            <a:ext cx="647700" cy="274638"/>
          </a:xfrm>
          <a:prstGeom prst="rect">
            <a:avLst/>
          </a:prstGeom>
          <a:noFill/>
          <a:ln w="9525">
            <a:noFill/>
          </a:ln>
        </p:spPr>
        <p:txBody>
          <a:bodyPr anchor="t">
            <a:spAutoFit/>
          </a:bodyPr>
          <a:lstStyle/>
          <a:p>
            <a:pPr lvl="0" indent="0"/>
            <a:r>
              <a:rPr lang="zh-CN" altLang="en-US" sz="1200" dirty="0">
                <a:latin typeface="Arial" panose="020B0604020202020204" pitchFamily="34" charset="0"/>
                <a:ea typeface="黑体" panose="02010609060101010101" pitchFamily="49" charset="-122"/>
              </a:rPr>
              <a:t>记</a:t>
            </a:r>
            <a:r>
              <a:rPr lang="en-US" altLang="zh-CN" sz="1200" dirty="0">
                <a:latin typeface="Arial" panose="020B0604020202020204" pitchFamily="34" charset="0"/>
                <a:ea typeface="黑体" panose="02010609060101010101" pitchFamily="49" charset="-122"/>
              </a:rPr>
              <a:t>1</a:t>
            </a:r>
            <a:endParaRPr lang="en-US" altLang="zh-CN" sz="1200" dirty="0">
              <a:latin typeface="Arial" panose="020B0604020202020204" pitchFamily="34" charset="0"/>
              <a:ea typeface="黑体" panose="02010609060101010101" pitchFamily="49" charset="-122"/>
            </a:endParaRPr>
          </a:p>
        </p:txBody>
      </p:sp>
      <p:sp>
        <p:nvSpPr>
          <p:cNvPr id="207895" name="Text Box 23"/>
          <p:cNvSpPr txBox="1"/>
          <p:nvPr/>
        </p:nvSpPr>
        <p:spPr>
          <a:xfrm>
            <a:off x="1476375" y="4592320"/>
            <a:ext cx="719138" cy="228600"/>
          </a:xfrm>
          <a:prstGeom prst="rect">
            <a:avLst/>
          </a:prstGeom>
          <a:noFill/>
          <a:ln w="9525">
            <a:noFill/>
          </a:ln>
        </p:spPr>
        <p:txBody>
          <a:bodyPr anchor="t">
            <a:spAutoFit/>
          </a:bodyPr>
          <a:lstStyle/>
          <a:p>
            <a:pPr lvl="0" indent="0"/>
            <a:r>
              <a:rPr lang="zh-CN" altLang="en-US" sz="900" dirty="0">
                <a:latin typeface="Arial" panose="020B0604020202020204" pitchFamily="34" charset="0"/>
                <a:ea typeface="黑体" panose="02010609060101010101" pitchFamily="49" charset="-122"/>
              </a:rPr>
              <a:t>转支</a:t>
            </a:r>
            <a:r>
              <a:rPr lang="en-US" altLang="zh-CN" sz="900" dirty="0">
                <a:latin typeface="Arial" panose="020B0604020202020204" pitchFamily="34" charset="0"/>
                <a:ea typeface="黑体" panose="02010609060101010101" pitchFamily="49" charset="-122"/>
              </a:rPr>
              <a:t>9935</a:t>
            </a:r>
            <a:endParaRPr lang="en-US" altLang="zh-CN" sz="900" dirty="0">
              <a:latin typeface="Arial" panose="020B0604020202020204" pitchFamily="34" charset="0"/>
              <a:ea typeface="黑体" panose="02010609060101010101" pitchFamily="49" charset="-122"/>
            </a:endParaRPr>
          </a:p>
        </p:txBody>
      </p:sp>
      <p:sp>
        <p:nvSpPr>
          <p:cNvPr id="207896" name="Text Box 24"/>
          <p:cNvSpPr txBox="1"/>
          <p:nvPr/>
        </p:nvSpPr>
        <p:spPr>
          <a:xfrm>
            <a:off x="2051050" y="4592320"/>
            <a:ext cx="1439863" cy="304800"/>
          </a:xfrm>
          <a:prstGeom prst="rect">
            <a:avLst/>
          </a:prstGeom>
          <a:noFill/>
          <a:ln w="9525">
            <a:noFill/>
          </a:ln>
        </p:spPr>
        <p:txBody>
          <a:bodyPr anchor="t">
            <a:spAutoFit/>
          </a:bodyPr>
          <a:lstStyle/>
          <a:p>
            <a:pPr lvl="0" indent="0"/>
            <a:r>
              <a:rPr lang="zh-CN" altLang="en-US" sz="1400" dirty="0">
                <a:latin typeface="Arial" panose="020B0604020202020204" pitchFamily="34" charset="0"/>
                <a:ea typeface="宋体" panose="02010600030101010101" pitchFamily="2" charset="-122"/>
              </a:rPr>
              <a:t>支付材料款</a:t>
            </a:r>
            <a:endParaRPr lang="zh-CN" altLang="en-US" sz="1400" dirty="0">
              <a:latin typeface="Arial" panose="020B0604020202020204" pitchFamily="34" charset="0"/>
              <a:ea typeface="宋体" panose="02010600030101010101" pitchFamily="2" charset="-122"/>
            </a:endParaRPr>
          </a:p>
        </p:txBody>
      </p:sp>
      <p:sp>
        <p:nvSpPr>
          <p:cNvPr id="59414" name="Text Box 25"/>
          <p:cNvSpPr txBox="1"/>
          <p:nvPr/>
        </p:nvSpPr>
        <p:spPr>
          <a:xfrm>
            <a:off x="3059113" y="4592320"/>
            <a:ext cx="1439862" cy="517525"/>
          </a:xfrm>
          <a:prstGeom prst="rect">
            <a:avLst/>
          </a:prstGeom>
          <a:noFill/>
          <a:ln w="9525">
            <a:noFill/>
          </a:ln>
        </p:spPr>
        <p:txBody>
          <a:bodyPr anchor="t">
            <a:spAutoFit/>
          </a:bodyPr>
          <a:lstStyle/>
          <a:p>
            <a:pPr lvl="0" indent="0"/>
            <a:r>
              <a:rPr lang="zh-CN" altLang="en-US" sz="1400" dirty="0">
                <a:latin typeface="Arial" panose="020B0604020202020204" pitchFamily="34" charset="0"/>
                <a:ea typeface="黑体" panose="02010609060101010101" pitchFamily="49" charset="-122"/>
              </a:rPr>
              <a:t>   在途物资</a:t>
            </a:r>
            <a:endParaRPr lang="zh-CN" altLang="en-US" sz="1400" dirty="0">
              <a:latin typeface="Arial" panose="020B0604020202020204" pitchFamily="34" charset="0"/>
              <a:ea typeface="黑体" panose="02010609060101010101" pitchFamily="49" charset="-122"/>
            </a:endParaRPr>
          </a:p>
          <a:p>
            <a:pPr lvl="0" indent="0"/>
            <a:endParaRPr lang="zh-CN" altLang="en-US" sz="1400" dirty="0">
              <a:latin typeface="Arial" panose="020B0604020202020204" pitchFamily="34" charset="0"/>
              <a:ea typeface="Arial" panose="020B0604020202020204" pitchFamily="34" charset="0"/>
            </a:endParaRPr>
          </a:p>
        </p:txBody>
      </p:sp>
      <p:sp>
        <p:nvSpPr>
          <p:cNvPr id="207898" name="Text Box 26"/>
          <p:cNvSpPr txBox="1"/>
          <p:nvPr/>
        </p:nvSpPr>
        <p:spPr>
          <a:xfrm>
            <a:off x="5508625" y="4592320"/>
            <a:ext cx="1728788" cy="274638"/>
          </a:xfrm>
          <a:prstGeom prst="rect">
            <a:avLst/>
          </a:prstGeom>
          <a:noFill/>
          <a:ln w="9525">
            <a:noFill/>
          </a:ln>
        </p:spPr>
        <p:txBody>
          <a:bodyPr anchor="t">
            <a:spAutoFit/>
          </a:bodyPr>
          <a:lstStyle/>
          <a:p>
            <a:pPr lvl="0" indent="0"/>
            <a:r>
              <a:rPr lang="en-US" altLang="zh-CN" sz="1200" dirty="0">
                <a:latin typeface="Arial" panose="020B0604020202020204" pitchFamily="34" charset="0"/>
                <a:ea typeface="宋体" panose="02010600030101010101" pitchFamily="2" charset="-122"/>
              </a:rPr>
              <a:t>           2 3 4 0 0 0 0 0</a:t>
            </a:r>
            <a:endParaRPr lang="en-US" altLang="zh-CN" sz="1200" dirty="0">
              <a:latin typeface="Arial" panose="020B0604020202020204" pitchFamily="34" charset="0"/>
              <a:ea typeface="宋体" panose="02010600030101010101" pitchFamily="2" charset="-122"/>
            </a:endParaRPr>
          </a:p>
        </p:txBody>
      </p:sp>
      <p:sp>
        <p:nvSpPr>
          <p:cNvPr id="207899" name="Text Box 27"/>
          <p:cNvSpPr txBox="1"/>
          <p:nvPr/>
        </p:nvSpPr>
        <p:spPr>
          <a:xfrm>
            <a:off x="7086600" y="4570095"/>
            <a:ext cx="504825" cy="274638"/>
          </a:xfrm>
          <a:prstGeom prst="rect">
            <a:avLst/>
          </a:prstGeom>
          <a:noFill/>
          <a:ln w="9525">
            <a:noFill/>
          </a:ln>
        </p:spPr>
        <p:txBody>
          <a:bodyPr anchor="t">
            <a:spAutoFit/>
          </a:bodyPr>
          <a:lstStyle/>
          <a:p>
            <a:pPr lvl="0" indent="0"/>
            <a:r>
              <a:rPr lang="zh-CN" altLang="en-US" sz="1200" dirty="0">
                <a:latin typeface="Arial" panose="020B0604020202020204" pitchFamily="34" charset="0"/>
                <a:ea typeface="宋体" panose="02010600030101010101" pitchFamily="2" charset="-122"/>
              </a:rPr>
              <a:t>借</a:t>
            </a:r>
            <a:endParaRPr lang="zh-CN" altLang="en-US" sz="1200" dirty="0">
              <a:latin typeface="Arial" panose="020B0604020202020204" pitchFamily="34" charset="0"/>
              <a:ea typeface="宋体" panose="02010600030101010101" pitchFamily="2" charset="-122"/>
            </a:endParaRPr>
          </a:p>
        </p:txBody>
      </p:sp>
      <p:sp>
        <p:nvSpPr>
          <p:cNvPr id="207901" name="AutoShape 29"/>
          <p:cNvSpPr/>
          <p:nvPr/>
        </p:nvSpPr>
        <p:spPr>
          <a:xfrm>
            <a:off x="6172200" y="2817495"/>
            <a:ext cx="1447800" cy="685800"/>
          </a:xfrm>
          <a:prstGeom prst="wedgeRoundRectCallout">
            <a:avLst>
              <a:gd name="adj1" fmla="val -424782"/>
              <a:gd name="adj2" fmla="val 94444"/>
              <a:gd name="adj3" fmla="val 16667"/>
            </a:avLst>
          </a:prstGeom>
          <a:solidFill>
            <a:srgbClr val="FFFEA8"/>
          </a:solidFill>
          <a:ln w="9525" cap="flat" cmpd="sng">
            <a:solidFill>
              <a:schemeClr val="tx1"/>
            </a:solidFill>
            <a:prstDash val="solid"/>
            <a:miter/>
            <a:headEnd type="none" w="med" len="med"/>
            <a:tailEnd type="none" w="med" len="med"/>
          </a:ln>
        </p:spPr>
        <p:txBody>
          <a:bodyPr anchor="ctr"/>
          <a:lstStyle/>
          <a:p>
            <a:pPr lvl="0" indent="0"/>
            <a:r>
              <a:rPr lang="zh-CN" altLang="en-US" sz="1400" dirty="0">
                <a:latin typeface="宋体" panose="02010600030101010101" pitchFamily="2" charset="-122"/>
                <a:ea typeface="黑体" panose="02010609060101010101" pitchFamily="49" charset="-122"/>
              </a:rPr>
              <a:t>登记方法与现金日记账相同</a:t>
            </a:r>
            <a:endParaRPr lang="zh-CN" altLang="en-US" sz="1400" dirty="0">
              <a:latin typeface="宋体" panose="02010600030101010101" pitchFamily="2" charset="-122"/>
              <a:ea typeface="黑体" panose="02010609060101010101" pitchFamily="49" charset="-122"/>
            </a:endParaRPr>
          </a:p>
        </p:txBody>
      </p:sp>
      <p:sp>
        <p:nvSpPr>
          <p:cNvPr id="207903" name="AutoShape 31"/>
          <p:cNvSpPr/>
          <p:nvPr/>
        </p:nvSpPr>
        <p:spPr>
          <a:xfrm>
            <a:off x="5867400" y="5484495"/>
            <a:ext cx="2952750" cy="647700"/>
          </a:xfrm>
          <a:prstGeom prst="wedgeRoundRectCallout">
            <a:avLst>
              <a:gd name="adj1" fmla="val 7259"/>
              <a:gd name="adj2" fmla="val -147306"/>
              <a:gd name="adj3" fmla="val 16667"/>
            </a:avLst>
          </a:prstGeom>
          <a:solidFill>
            <a:srgbClr val="FFFEA8"/>
          </a:solidFill>
          <a:ln w="9525" cap="flat" cmpd="sng">
            <a:solidFill>
              <a:schemeClr val="tx1"/>
            </a:solidFill>
            <a:prstDash val="solid"/>
            <a:miter/>
            <a:headEnd type="none" w="med" len="med"/>
            <a:tailEnd type="none" w="med" len="med"/>
          </a:ln>
        </p:spPr>
        <p:txBody>
          <a:bodyPr anchor="ctr"/>
          <a:lstStyle/>
          <a:p>
            <a:pPr lvl="0" indent="0"/>
            <a:r>
              <a:rPr lang="zh-CN" altLang="en-US" sz="1400" dirty="0">
                <a:latin typeface="宋体" panose="02010600030101010101" pitchFamily="2" charset="-122"/>
                <a:ea typeface="黑体" panose="02010609060101010101" pitchFamily="49" charset="-122"/>
              </a:rPr>
              <a:t>登记方法与现金日记账相同</a:t>
            </a:r>
            <a:endParaRPr lang="zh-CN" altLang="en-US" sz="1400" dirty="0">
              <a:latin typeface="宋体" panose="02010600030101010101" pitchFamily="2" charset="-122"/>
              <a:ea typeface="黑体" panose="02010609060101010101" pitchFamily="49" charset="-122"/>
            </a:endParaRPr>
          </a:p>
        </p:txBody>
      </p:sp>
      <p:sp>
        <p:nvSpPr>
          <p:cNvPr id="207904" name="AutoShape 32"/>
          <p:cNvSpPr/>
          <p:nvPr/>
        </p:nvSpPr>
        <p:spPr>
          <a:xfrm>
            <a:off x="684213" y="5527358"/>
            <a:ext cx="1584325" cy="504825"/>
          </a:xfrm>
          <a:prstGeom prst="wedgeRoundRectCallout">
            <a:avLst>
              <a:gd name="adj1" fmla="val 13727"/>
              <a:gd name="adj2" fmla="val -183333"/>
              <a:gd name="adj3" fmla="val 16667"/>
            </a:avLst>
          </a:prstGeom>
          <a:solidFill>
            <a:srgbClr val="FFFEA8"/>
          </a:solidFill>
          <a:ln w="9525" cap="flat" cmpd="sng">
            <a:solidFill>
              <a:schemeClr val="tx1"/>
            </a:solidFill>
            <a:prstDash val="solid"/>
            <a:miter/>
            <a:headEnd type="none" w="med" len="med"/>
            <a:tailEnd type="none" w="med" len="med"/>
          </a:ln>
        </p:spPr>
        <p:txBody>
          <a:bodyPr anchor="ctr"/>
          <a:lstStyle/>
          <a:p>
            <a:pPr lvl="0" indent="0"/>
            <a:r>
              <a:rPr lang="zh-CN" altLang="en-US" sz="1400" dirty="0">
                <a:latin typeface="宋体" panose="02010600030101010101" pitchFamily="2" charset="-122"/>
                <a:ea typeface="黑体" panose="02010609060101010101" pitchFamily="49" charset="-122"/>
              </a:rPr>
              <a:t>登记结算凭证的种类和号码</a:t>
            </a:r>
            <a:endParaRPr lang="zh-CN" altLang="en-US" sz="1400" dirty="0">
              <a:latin typeface="宋体" panose="02010600030101010101" pitchFamily="2" charset="-122"/>
              <a:ea typeface="黑体" panose="02010609060101010101" pitchFamily="49" charset="-122"/>
            </a:endParaRPr>
          </a:p>
        </p:txBody>
      </p:sp>
      <p:sp>
        <p:nvSpPr>
          <p:cNvPr id="207905" name="AutoShape 33"/>
          <p:cNvSpPr/>
          <p:nvPr/>
        </p:nvSpPr>
        <p:spPr>
          <a:xfrm>
            <a:off x="2819400" y="5408295"/>
            <a:ext cx="1943100" cy="792163"/>
          </a:xfrm>
          <a:prstGeom prst="wedgeRoundRectCallout">
            <a:avLst>
              <a:gd name="adj1" fmla="val 1634"/>
              <a:gd name="adj2" fmla="val -121542"/>
              <a:gd name="adj3" fmla="val 16667"/>
            </a:avLst>
          </a:prstGeom>
          <a:solidFill>
            <a:srgbClr val="FFFEA8"/>
          </a:solidFill>
          <a:ln w="9525" cap="flat" cmpd="sng">
            <a:solidFill>
              <a:schemeClr val="tx1"/>
            </a:solidFill>
            <a:prstDash val="solid"/>
            <a:miter/>
            <a:headEnd type="none" w="med" len="med"/>
            <a:tailEnd type="none" w="med" len="med"/>
          </a:ln>
        </p:spPr>
        <p:txBody>
          <a:bodyPr anchor="ctr"/>
          <a:lstStyle/>
          <a:p>
            <a:pPr lvl="0" indent="0"/>
            <a:r>
              <a:rPr lang="zh-CN" altLang="en-US" sz="1400" dirty="0">
                <a:latin typeface="宋体" panose="02010600030101010101" pitchFamily="2" charset="-122"/>
                <a:ea typeface="黑体" panose="02010609060101010101" pitchFamily="49" charset="-122"/>
              </a:rPr>
              <a:t>填列收付款凭证中“银行存款” 的对方科目</a:t>
            </a:r>
            <a:endParaRPr lang="zh-CN" altLang="en-US" sz="1400" dirty="0">
              <a:latin typeface="宋体" panose="02010600030101010101" pitchFamily="2" charset="-122"/>
              <a:ea typeface="黑体" panose="02010609060101010101" pitchFamily="49" charset="-122"/>
            </a:endParaRPr>
          </a:p>
        </p:txBody>
      </p:sp>
      <p:sp>
        <p:nvSpPr>
          <p:cNvPr id="207910" name="Text Box 38"/>
          <p:cNvSpPr txBox="1"/>
          <p:nvPr/>
        </p:nvSpPr>
        <p:spPr>
          <a:xfrm>
            <a:off x="395288" y="4592320"/>
            <a:ext cx="431800" cy="304800"/>
          </a:xfrm>
          <a:prstGeom prst="rect">
            <a:avLst/>
          </a:prstGeom>
          <a:noFill/>
          <a:ln w="9525">
            <a:noFill/>
          </a:ln>
        </p:spPr>
        <p:txBody>
          <a:bodyPr anchor="t">
            <a:spAutoFit/>
          </a:bodyPr>
          <a:lstStyle/>
          <a:p>
            <a:pPr lvl="0" indent="0"/>
            <a:r>
              <a:rPr lang="en-US" altLang="zh-CN" sz="1400" dirty="0">
                <a:latin typeface="Arial" panose="020B0604020202020204" pitchFamily="34" charset="0"/>
                <a:ea typeface="宋体" panose="02010600030101010101" pitchFamily="2" charset="-122"/>
              </a:rPr>
              <a:t>12</a:t>
            </a:r>
            <a:endParaRPr lang="en-US" altLang="zh-CN" sz="1400" dirty="0">
              <a:latin typeface="Arial" panose="020B0604020202020204" pitchFamily="34" charset="0"/>
              <a:ea typeface="宋体" panose="02010600030101010101" pitchFamily="2" charset="-122"/>
            </a:endParaRPr>
          </a:p>
        </p:txBody>
      </p:sp>
      <p:sp>
        <p:nvSpPr>
          <p:cNvPr id="179227" name="Rectangle 37"/>
          <p:cNvSpPr/>
          <p:nvPr/>
        </p:nvSpPr>
        <p:spPr>
          <a:xfrm>
            <a:off x="381000" y="2969895"/>
            <a:ext cx="869950" cy="366713"/>
          </a:xfrm>
          <a:prstGeom prst="rect">
            <a:avLst/>
          </a:prstGeom>
          <a:noFill/>
          <a:ln w="9525">
            <a:noFill/>
          </a:ln>
          <a:effectLst>
            <a:prstShdw prst="shdw12" dir="16200000">
              <a:schemeClr val="bg2">
                <a:alpha val="50000"/>
              </a:schemeClr>
            </a:prstShdw>
          </a:effectLst>
        </p:spPr>
        <p:txBody>
          <a:bodyPr wrap="none" anchor="t">
            <a:spAutoFit/>
          </a:bodyPr>
          <a:lstStyle/>
          <a:p>
            <a:pPr lvl="0" indent="0"/>
            <a:r>
              <a:rPr lang="zh-CN" altLang="en-US" dirty="0">
                <a:solidFill>
                  <a:srgbClr val="008000"/>
                </a:solidFill>
                <a:latin typeface="黑体" panose="02010609060101010101" pitchFamily="49" charset="-122"/>
                <a:ea typeface="黑体" panose="02010609060101010101" pitchFamily="49" charset="-122"/>
              </a:rPr>
              <a:t>户名：</a:t>
            </a:r>
            <a:endParaRPr lang="zh-CN" altLang="en-US" dirty="0">
              <a:solidFill>
                <a:srgbClr val="008000"/>
              </a:solidFill>
              <a:latin typeface="黑体" panose="02010609060101010101" pitchFamily="49" charset="-122"/>
              <a:ea typeface="黑体" panose="02010609060101010101" pitchFamily="49" charset="-122"/>
            </a:endParaRPr>
          </a:p>
        </p:txBody>
      </p:sp>
      <p:sp>
        <p:nvSpPr>
          <p:cNvPr id="207880" name="Text Box 8"/>
          <p:cNvSpPr txBox="1"/>
          <p:nvPr/>
        </p:nvSpPr>
        <p:spPr>
          <a:xfrm>
            <a:off x="1447800" y="3046095"/>
            <a:ext cx="2305050" cy="274638"/>
          </a:xfrm>
          <a:prstGeom prst="rect">
            <a:avLst/>
          </a:prstGeom>
          <a:noFill/>
          <a:ln w="9525">
            <a:noFill/>
          </a:ln>
        </p:spPr>
        <p:txBody>
          <a:bodyPr anchor="t">
            <a:spAutoFit/>
          </a:bodyPr>
          <a:lstStyle/>
          <a:p>
            <a:pPr lvl="0" indent="0"/>
            <a:r>
              <a:rPr lang="zh-CN" altLang="en-US" sz="1200" dirty="0">
                <a:latin typeface="Arial" panose="020B0604020202020204" pitchFamily="34" charset="0"/>
                <a:ea typeface="黑体" panose="02010609060101010101" pitchFamily="49" charset="-122"/>
              </a:rPr>
              <a:t>中国银行湖北支行</a:t>
            </a:r>
            <a:endParaRPr lang="zh-CN" altLang="en-US" sz="1200" dirty="0">
              <a:latin typeface="Arial" panose="020B0604020202020204" pitchFamily="34" charset="0"/>
              <a:ea typeface="黑体" panose="02010609060101010101" pitchFamily="49" charset="-122"/>
            </a:endParaRPr>
          </a:p>
        </p:txBody>
      </p:sp>
      <p:sp>
        <p:nvSpPr>
          <p:cNvPr id="59431" name="Text Box 20"/>
          <p:cNvSpPr txBox="1"/>
          <p:nvPr/>
        </p:nvSpPr>
        <p:spPr>
          <a:xfrm>
            <a:off x="7391400" y="4570095"/>
            <a:ext cx="1573213" cy="274638"/>
          </a:xfrm>
          <a:prstGeom prst="rect">
            <a:avLst/>
          </a:prstGeom>
          <a:noFill/>
          <a:ln w="9525">
            <a:noFill/>
          </a:ln>
        </p:spPr>
        <p:txBody>
          <a:bodyPr anchor="t">
            <a:spAutoFit/>
          </a:bodyPr>
          <a:lstStyle/>
          <a:p>
            <a:pPr lvl="0" indent="0"/>
            <a:r>
              <a:rPr lang="en-US" altLang="zh-CN" sz="1200" dirty="0">
                <a:latin typeface="Arial" panose="020B0604020202020204" pitchFamily="34" charset="0"/>
                <a:ea typeface="宋体" panose="02010600030101010101" pitchFamily="2" charset="-122"/>
              </a:rPr>
              <a:t> 8 1 8 0 9 8 1 5  0 0</a:t>
            </a:r>
            <a:endParaRPr lang="en-US" altLang="zh-CN" sz="1200" dirty="0">
              <a:latin typeface="Arial" panose="020B0604020202020204" pitchFamily="34" charset="0"/>
              <a:ea typeface="宋体" panose="02010600030101010101" pitchFamily="2" charset="-122"/>
            </a:endParaRPr>
          </a:p>
        </p:txBody>
      </p:sp>
      <p:sp>
        <p:nvSpPr>
          <p:cNvPr id="2" name="Rectangle 18"/>
          <p:cNvSpPr>
            <a:spLocks noGrp="1"/>
          </p:cNvSpPr>
          <p:nvPr>
            <p:custDataLst>
              <p:tags r:id="rId3"/>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第五章 模拟企业会计账簿的登记</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07874">
                                            <p:txEl>
                                              <p:pRg st="0" end="0"/>
                                            </p:txEl>
                                          </p:spTgt>
                                        </p:tgtEl>
                                        <p:attrNameLst>
                                          <p:attrName>style.visibility</p:attrName>
                                        </p:attrNameLst>
                                      </p:cBhvr>
                                      <p:to>
                                        <p:strVal val="visible"/>
                                      </p:to>
                                    </p:set>
                                    <p:animEffect transition="in" filter="checkerboard(across)">
                                      <p:cBhvr>
                                        <p:cTn id="7" dur="500"/>
                                        <p:tgtEl>
                                          <p:spTgt spid="20787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07874">
                                            <p:txEl>
                                              <p:pRg st="1" end="1"/>
                                            </p:txEl>
                                          </p:spTgt>
                                        </p:tgtEl>
                                        <p:attrNameLst>
                                          <p:attrName>style.visibility</p:attrName>
                                        </p:attrNameLst>
                                      </p:cBhvr>
                                      <p:to>
                                        <p:strVal val="visible"/>
                                      </p:to>
                                    </p:set>
                                    <p:animEffect transition="in" filter="checkerboard(across)">
                                      <p:cBhvr>
                                        <p:cTn id="12" dur="500"/>
                                        <p:tgtEl>
                                          <p:spTgt spid="20787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07874">
                                            <p:txEl>
                                              <p:pRg st="2" end="2"/>
                                            </p:txEl>
                                          </p:spTgt>
                                        </p:tgtEl>
                                        <p:attrNameLst>
                                          <p:attrName>style.visibility</p:attrName>
                                        </p:attrNameLst>
                                      </p:cBhvr>
                                      <p:to>
                                        <p:strVal val="visible"/>
                                      </p:to>
                                    </p:set>
                                    <p:animEffect transition="in" filter="checkerboard(across)">
                                      <p:cBhvr>
                                        <p:cTn id="17" dur="500"/>
                                        <p:tgtEl>
                                          <p:spTgt spid="20787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207874">
                                            <p:txEl>
                                              <p:pRg st="3" end="3"/>
                                            </p:txEl>
                                          </p:spTgt>
                                        </p:tgtEl>
                                        <p:attrNameLst>
                                          <p:attrName>style.visibility</p:attrName>
                                        </p:attrNameLst>
                                      </p:cBhvr>
                                      <p:to>
                                        <p:strVal val="visible"/>
                                      </p:to>
                                    </p:set>
                                    <p:animEffect transition="in" filter="checkerboard(across)">
                                      <p:cBhvr>
                                        <p:cTn id="22" dur="500"/>
                                        <p:tgtEl>
                                          <p:spTgt spid="20787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59399"/>
                                        </p:tgtEl>
                                        <p:attrNameLst>
                                          <p:attrName>style.visibility</p:attrName>
                                        </p:attrNameLst>
                                      </p:cBhvr>
                                      <p:to>
                                        <p:strVal val="visible"/>
                                      </p:to>
                                    </p:set>
                                    <p:animEffect transition="in" filter="checkerboard(across)">
                                      <p:cBhvr>
                                        <p:cTn id="27" dur="500"/>
                                        <p:tgtEl>
                                          <p:spTgt spid="59399"/>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207886"/>
                                        </p:tgtEl>
                                        <p:attrNameLst>
                                          <p:attrName>style.visibility</p:attrName>
                                        </p:attrNameLst>
                                      </p:cBhvr>
                                      <p:to>
                                        <p:strVal val="visible"/>
                                      </p:to>
                                    </p:set>
                                    <p:animEffect transition="in" filter="checkerboard(across)">
                                      <p:cBhvr>
                                        <p:cTn id="32" dur="500"/>
                                        <p:tgtEl>
                                          <p:spTgt spid="207886"/>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207888"/>
                                        </p:tgtEl>
                                        <p:attrNameLst>
                                          <p:attrName>style.visibility</p:attrName>
                                        </p:attrNameLst>
                                      </p:cBhvr>
                                      <p:to>
                                        <p:strVal val="visible"/>
                                      </p:to>
                                    </p:set>
                                    <p:animEffect transition="in" filter="checkerboard(across)">
                                      <p:cBhvr>
                                        <p:cTn id="37" dur="500"/>
                                        <p:tgtEl>
                                          <p:spTgt spid="207888"/>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207889"/>
                                        </p:tgtEl>
                                        <p:attrNameLst>
                                          <p:attrName>style.visibility</p:attrName>
                                        </p:attrNameLst>
                                      </p:cBhvr>
                                      <p:to>
                                        <p:strVal val="visible"/>
                                      </p:to>
                                    </p:set>
                                    <p:animEffect transition="in" filter="checkerboard(across)">
                                      <p:cBhvr>
                                        <p:cTn id="42" dur="500"/>
                                        <p:tgtEl>
                                          <p:spTgt spid="207889"/>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207890"/>
                                        </p:tgtEl>
                                        <p:attrNameLst>
                                          <p:attrName>style.visibility</p:attrName>
                                        </p:attrNameLst>
                                      </p:cBhvr>
                                      <p:to>
                                        <p:strVal val="visible"/>
                                      </p:to>
                                    </p:set>
                                    <p:animEffect transition="in" filter="checkerboard(across)">
                                      <p:cBhvr>
                                        <p:cTn id="47" dur="500"/>
                                        <p:tgtEl>
                                          <p:spTgt spid="207890"/>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grpId="0" nodeType="clickEffect">
                                  <p:stCondLst>
                                    <p:cond delay="0"/>
                                  </p:stCondLst>
                                  <p:childTnLst>
                                    <p:set>
                                      <p:cBhvr>
                                        <p:cTn id="51" dur="1" fill="hold">
                                          <p:stCondLst>
                                            <p:cond delay="0"/>
                                          </p:stCondLst>
                                        </p:cTn>
                                        <p:tgtEl>
                                          <p:spTgt spid="59409"/>
                                        </p:tgtEl>
                                        <p:attrNameLst>
                                          <p:attrName>style.visibility</p:attrName>
                                        </p:attrNameLst>
                                      </p:cBhvr>
                                      <p:to>
                                        <p:strVal val="visible"/>
                                      </p:to>
                                    </p:set>
                                    <p:animEffect transition="in" filter="checkerboard(across)">
                                      <p:cBhvr>
                                        <p:cTn id="52" dur="500"/>
                                        <p:tgtEl>
                                          <p:spTgt spid="59409"/>
                                        </p:tgtEl>
                                      </p:cBhvr>
                                    </p:animEffec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grpId="0" nodeType="clickEffect">
                                  <p:stCondLst>
                                    <p:cond delay="0"/>
                                  </p:stCondLst>
                                  <p:childTnLst>
                                    <p:set>
                                      <p:cBhvr>
                                        <p:cTn id="56" dur="1" fill="hold">
                                          <p:stCondLst>
                                            <p:cond delay="0"/>
                                          </p:stCondLst>
                                        </p:cTn>
                                        <p:tgtEl>
                                          <p:spTgt spid="207891"/>
                                        </p:tgtEl>
                                        <p:attrNameLst>
                                          <p:attrName>style.visibility</p:attrName>
                                        </p:attrNameLst>
                                      </p:cBhvr>
                                      <p:to>
                                        <p:strVal val="visible"/>
                                      </p:to>
                                    </p:set>
                                    <p:animEffect transition="in" filter="checkerboard(across)">
                                      <p:cBhvr>
                                        <p:cTn id="57" dur="500"/>
                                        <p:tgtEl>
                                          <p:spTgt spid="207891"/>
                                        </p:tgtEl>
                                      </p:cBhvr>
                                    </p:animEffect>
                                  </p:childTnLst>
                                </p:cTn>
                              </p:par>
                            </p:childTnLst>
                          </p:cTn>
                        </p:par>
                      </p:childTnLst>
                    </p:cTn>
                  </p:par>
                  <p:par>
                    <p:cTn id="58" fill="hold">
                      <p:stCondLst>
                        <p:cond delay="indefinite"/>
                      </p:stCondLst>
                      <p:childTnLst>
                        <p:par>
                          <p:cTn id="59" fill="hold">
                            <p:stCondLst>
                              <p:cond delay="0"/>
                            </p:stCondLst>
                            <p:childTnLst>
                              <p:par>
                                <p:cTn id="60" presetID="5" presetClass="entr" presetSubtype="10" fill="hold" grpId="0" nodeType="clickEffect">
                                  <p:stCondLst>
                                    <p:cond delay="0"/>
                                  </p:stCondLst>
                                  <p:childTnLst>
                                    <p:set>
                                      <p:cBhvr>
                                        <p:cTn id="61" dur="1" fill="hold">
                                          <p:stCondLst>
                                            <p:cond delay="0"/>
                                          </p:stCondLst>
                                        </p:cTn>
                                        <p:tgtEl>
                                          <p:spTgt spid="207910"/>
                                        </p:tgtEl>
                                        <p:attrNameLst>
                                          <p:attrName>style.visibility</p:attrName>
                                        </p:attrNameLst>
                                      </p:cBhvr>
                                      <p:to>
                                        <p:strVal val="visible"/>
                                      </p:to>
                                    </p:set>
                                    <p:animEffect transition="in" filter="checkerboard(across)">
                                      <p:cBhvr>
                                        <p:cTn id="62" dur="500"/>
                                        <p:tgtEl>
                                          <p:spTgt spid="207910"/>
                                        </p:tgtEl>
                                      </p:cBhvr>
                                    </p:animEffect>
                                  </p:childTnLst>
                                </p:cTn>
                              </p:par>
                            </p:childTnLst>
                          </p:cTn>
                        </p:par>
                      </p:childTnLst>
                    </p:cTn>
                  </p:par>
                  <p:par>
                    <p:cTn id="63" fill="hold">
                      <p:stCondLst>
                        <p:cond delay="indefinite"/>
                      </p:stCondLst>
                      <p:childTnLst>
                        <p:par>
                          <p:cTn id="64" fill="hold">
                            <p:stCondLst>
                              <p:cond delay="0"/>
                            </p:stCondLst>
                            <p:childTnLst>
                              <p:par>
                                <p:cTn id="65" presetID="5" presetClass="entr" presetSubtype="10" fill="hold" grpId="0" nodeType="clickEffect">
                                  <p:stCondLst>
                                    <p:cond delay="0"/>
                                  </p:stCondLst>
                                  <p:childTnLst>
                                    <p:set>
                                      <p:cBhvr>
                                        <p:cTn id="66" dur="1" fill="hold">
                                          <p:stCondLst>
                                            <p:cond delay="0"/>
                                          </p:stCondLst>
                                        </p:cTn>
                                        <p:tgtEl>
                                          <p:spTgt spid="207893"/>
                                        </p:tgtEl>
                                        <p:attrNameLst>
                                          <p:attrName>style.visibility</p:attrName>
                                        </p:attrNameLst>
                                      </p:cBhvr>
                                      <p:to>
                                        <p:strVal val="visible"/>
                                      </p:to>
                                    </p:set>
                                    <p:animEffect transition="in" filter="checkerboard(across)">
                                      <p:cBhvr>
                                        <p:cTn id="67" dur="500"/>
                                        <p:tgtEl>
                                          <p:spTgt spid="207893"/>
                                        </p:tgtEl>
                                      </p:cBhvr>
                                    </p:animEffect>
                                  </p:childTnLst>
                                </p:cTn>
                              </p:par>
                            </p:childTnLst>
                          </p:cTn>
                        </p:par>
                      </p:childTnLst>
                    </p:cTn>
                  </p:par>
                  <p:par>
                    <p:cTn id="68" fill="hold">
                      <p:stCondLst>
                        <p:cond delay="indefinite"/>
                      </p:stCondLst>
                      <p:childTnLst>
                        <p:par>
                          <p:cTn id="69" fill="hold">
                            <p:stCondLst>
                              <p:cond delay="0"/>
                            </p:stCondLst>
                            <p:childTnLst>
                              <p:par>
                                <p:cTn id="70" presetID="5" presetClass="entr" presetSubtype="10" fill="hold" grpId="0" nodeType="clickEffect">
                                  <p:stCondLst>
                                    <p:cond delay="0"/>
                                  </p:stCondLst>
                                  <p:childTnLst>
                                    <p:set>
                                      <p:cBhvr>
                                        <p:cTn id="71" dur="1" fill="hold">
                                          <p:stCondLst>
                                            <p:cond delay="0"/>
                                          </p:stCondLst>
                                        </p:cTn>
                                        <p:tgtEl>
                                          <p:spTgt spid="207894"/>
                                        </p:tgtEl>
                                        <p:attrNameLst>
                                          <p:attrName>style.visibility</p:attrName>
                                        </p:attrNameLst>
                                      </p:cBhvr>
                                      <p:to>
                                        <p:strVal val="visible"/>
                                      </p:to>
                                    </p:set>
                                    <p:animEffect transition="in" filter="checkerboard(across)">
                                      <p:cBhvr>
                                        <p:cTn id="72" dur="500"/>
                                        <p:tgtEl>
                                          <p:spTgt spid="207894"/>
                                        </p:tgtEl>
                                      </p:cBhvr>
                                    </p:animEffect>
                                  </p:childTnLst>
                                </p:cTn>
                              </p:par>
                            </p:childTnLst>
                          </p:cTn>
                        </p:par>
                      </p:childTnLst>
                    </p:cTn>
                  </p:par>
                  <p:par>
                    <p:cTn id="73" fill="hold">
                      <p:stCondLst>
                        <p:cond delay="indefinite"/>
                      </p:stCondLst>
                      <p:childTnLst>
                        <p:par>
                          <p:cTn id="74" fill="hold">
                            <p:stCondLst>
                              <p:cond delay="0"/>
                            </p:stCondLst>
                            <p:childTnLst>
                              <p:par>
                                <p:cTn id="75" presetID="5" presetClass="entr" presetSubtype="10" fill="hold" grpId="0" nodeType="clickEffect">
                                  <p:stCondLst>
                                    <p:cond delay="0"/>
                                  </p:stCondLst>
                                  <p:childTnLst>
                                    <p:set>
                                      <p:cBhvr>
                                        <p:cTn id="76" dur="1" fill="hold">
                                          <p:stCondLst>
                                            <p:cond delay="0"/>
                                          </p:stCondLst>
                                        </p:cTn>
                                        <p:tgtEl>
                                          <p:spTgt spid="207895"/>
                                        </p:tgtEl>
                                        <p:attrNameLst>
                                          <p:attrName>style.visibility</p:attrName>
                                        </p:attrNameLst>
                                      </p:cBhvr>
                                      <p:to>
                                        <p:strVal val="visible"/>
                                      </p:to>
                                    </p:set>
                                    <p:animEffect transition="in" filter="checkerboard(across)">
                                      <p:cBhvr>
                                        <p:cTn id="77" dur="500"/>
                                        <p:tgtEl>
                                          <p:spTgt spid="207895"/>
                                        </p:tgtEl>
                                      </p:cBhvr>
                                    </p:animEffect>
                                  </p:childTnLst>
                                </p:cTn>
                              </p:par>
                            </p:childTnLst>
                          </p:cTn>
                        </p:par>
                      </p:childTnLst>
                    </p:cTn>
                  </p:par>
                  <p:par>
                    <p:cTn id="78" fill="hold">
                      <p:stCondLst>
                        <p:cond delay="indefinite"/>
                      </p:stCondLst>
                      <p:childTnLst>
                        <p:par>
                          <p:cTn id="79" fill="hold">
                            <p:stCondLst>
                              <p:cond delay="0"/>
                            </p:stCondLst>
                            <p:childTnLst>
                              <p:par>
                                <p:cTn id="80" presetID="5" presetClass="entr" presetSubtype="10" fill="hold" grpId="0" nodeType="clickEffect">
                                  <p:stCondLst>
                                    <p:cond delay="0"/>
                                  </p:stCondLst>
                                  <p:childTnLst>
                                    <p:set>
                                      <p:cBhvr>
                                        <p:cTn id="81" dur="1" fill="hold">
                                          <p:stCondLst>
                                            <p:cond delay="0"/>
                                          </p:stCondLst>
                                        </p:cTn>
                                        <p:tgtEl>
                                          <p:spTgt spid="207896"/>
                                        </p:tgtEl>
                                        <p:attrNameLst>
                                          <p:attrName>style.visibility</p:attrName>
                                        </p:attrNameLst>
                                      </p:cBhvr>
                                      <p:to>
                                        <p:strVal val="visible"/>
                                      </p:to>
                                    </p:set>
                                    <p:animEffect transition="in" filter="checkerboard(across)">
                                      <p:cBhvr>
                                        <p:cTn id="82" dur="500"/>
                                        <p:tgtEl>
                                          <p:spTgt spid="207896"/>
                                        </p:tgtEl>
                                      </p:cBhvr>
                                    </p:animEffect>
                                  </p:childTnLst>
                                </p:cTn>
                              </p:par>
                            </p:childTnLst>
                          </p:cTn>
                        </p:par>
                      </p:childTnLst>
                    </p:cTn>
                  </p:par>
                  <p:par>
                    <p:cTn id="83" fill="hold">
                      <p:stCondLst>
                        <p:cond delay="indefinite"/>
                      </p:stCondLst>
                      <p:childTnLst>
                        <p:par>
                          <p:cTn id="84" fill="hold">
                            <p:stCondLst>
                              <p:cond delay="0"/>
                            </p:stCondLst>
                            <p:childTnLst>
                              <p:par>
                                <p:cTn id="85" presetID="5" presetClass="entr" presetSubtype="10" fill="hold" grpId="0" nodeType="clickEffect">
                                  <p:stCondLst>
                                    <p:cond delay="0"/>
                                  </p:stCondLst>
                                  <p:childTnLst>
                                    <p:set>
                                      <p:cBhvr>
                                        <p:cTn id="86" dur="1" fill="hold">
                                          <p:stCondLst>
                                            <p:cond delay="0"/>
                                          </p:stCondLst>
                                        </p:cTn>
                                        <p:tgtEl>
                                          <p:spTgt spid="59414"/>
                                        </p:tgtEl>
                                        <p:attrNameLst>
                                          <p:attrName>style.visibility</p:attrName>
                                        </p:attrNameLst>
                                      </p:cBhvr>
                                      <p:to>
                                        <p:strVal val="visible"/>
                                      </p:to>
                                    </p:set>
                                    <p:animEffect transition="in" filter="checkerboard(across)">
                                      <p:cBhvr>
                                        <p:cTn id="87" dur="500"/>
                                        <p:tgtEl>
                                          <p:spTgt spid="59414"/>
                                        </p:tgtEl>
                                      </p:cBhvr>
                                    </p:animEffect>
                                  </p:childTnLst>
                                </p:cTn>
                              </p:par>
                            </p:childTnLst>
                          </p:cTn>
                        </p:par>
                      </p:childTnLst>
                    </p:cTn>
                  </p:par>
                  <p:par>
                    <p:cTn id="88" fill="hold">
                      <p:stCondLst>
                        <p:cond delay="indefinite"/>
                      </p:stCondLst>
                      <p:childTnLst>
                        <p:par>
                          <p:cTn id="89" fill="hold">
                            <p:stCondLst>
                              <p:cond delay="0"/>
                            </p:stCondLst>
                            <p:childTnLst>
                              <p:par>
                                <p:cTn id="90" presetID="5" presetClass="entr" presetSubtype="10" fill="hold" grpId="0" nodeType="clickEffect">
                                  <p:stCondLst>
                                    <p:cond delay="0"/>
                                  </p:stCondLst>
                                  <p:childTnLst>
                                    <p:set>
                                      <p:cBhvr>
                                        <p:cTn id="91" dur="1" fill="hold">
                                          <p:stCondLst>
                                            <p:cond delay="0"/>
                                          </p:stCondLst>
                                        </p:cTn>
                                        <p:tgtEl>
                                          <p:spTgt spid="207898"/>
                                        </p:tgtEl>
                                        <p:attrNameLst>
                                          <p:attrName>style.visibility</p:attrName>
                                        </p:attrNameLst>
                                      </p:cBhvr>
                                      <p:to>
                                        <p:strVal val="visible"/>
                                      </p:to>
                                    </p:set>
                                    <p:animEffect transition="in" filter="checkerboard(across)">
                                      <p:cBhvr>
                                        <p:cTn id="92" dur="500"/>
                                        <p:tgtEl>
                                          <p:spTgt spid="207898"/>
                                        </p:tgtEl>
                                      </p:cBhvr>
                                    </p:animEffect>
                                  </p:childTnLst>
                                </p:cTn>
                              </p:par>
                            </p:childTnLst>
                          </p:cTn>
                        </p:par>
                      </p:childTnLst>
                    </p:cTn>
                  </p:par>
                  <p:par>
                    <p:cTn id="93" fill="hold">
                      <p:stCondLst>
                        <p:cond delay="indefinite"/>
                      </p:stCondLst>
                      <p:childTnLst>
                        <p:par>
                          <p:cTn id="94" fill="hold">
                            <p:stCondLst>
                              <p:cond delay="0"/>
                            </p:stCondLst>
                            <p:childTnLst>
                              <p:par>
                                <p:cTn id="95" presetID="5" presetClass="entr" presetSubtype="10" fill="hold" grpId="0" nodeType="clickEffect">
                                  <p:stCondLst>
                                    <p:cond delay="0"/>
                                  </p:stCondLst>
                                  <p:childTnLst>
                                    <p:set>
                                      <p:cBhvr>
                                        <p:cTn id="96" dur="1" fill="hold">
                                          <p:stCondLst>
                                            <p:cond delay="0"/>
                                          </p:stCondLst>
                                        </p:cTn>
                                        <p:tgtEl>
                                          <p:spTgt spid="207899"/>
                                        </p:tgtEl>
                                        <p:attrNameLst>
                                          <p:attrName>style.visibility</p:attrName>
                                        </p:attrNameLst>
                                      </p:cBhvr>
                                      <p:to>
                                        <p:strVal val="visible"/>
                                      </p:to>
                                    </p:set>
                                    <p:animEffect transition="in" filter="checkerboard(across)">
                                      <p:cBhvr>
                                        <p:cTn id="97" dur="500"/>
                                        <p:tgtEl>
                                          <p:spTgt spid="207899"/>
                                        </p:tgtEl>
                                      </p:cBhvr>
                                    </p:animEffect>
                                  </p:childTnLst>
                                </p:cTn>
                              </p:par>
                            </p:childTnLst>
                          </p:cTn>
                        </p:par>
                      </p:childTnLst>
                    </p:cTn>
                  </p:par>
                  <p:par>
                    <p:cTn id="98" fill="hold">
                      <p:stCondLst>
                        <p:cond delay="indefinite"/>
                      </p:stCondLst>
                      <p:childTnLst>
                        <p:par>
                          <p:cTn id="99" fill="hold">
                            <p:stCondLst>
                              <p:cond delay="0"/>
                            </p:stCondLst>
                            <p:childTnLst>
                              <p:par>
                                <p:cTn id="100" presetID="2" presetClass="entr" presetSubtype="4" fill="hold" grpId="0" nodeType="clickEffect">
                                  <p:stCondLst>
                                    <p:cond delay="0"/>
                                  </p:stCondLst>
                                  <p:childTnLst>
                                    <p:set>
                                      <p:cBhvr>
                                        <p:cTn id="101" dur="1" fill="hold">
                                          <p:stCondLst>
                                            <p:cond delay="0"/>
                                          </p:stCondLst>
                                        </p:cTn>
                                        <p:tgtEl>
                                          <p:spTgt spid="207901"/>
                                        </p:tgtEl>
                                        <p:attrNameLst>
                                          <p:attrName>style.visibility</p:attrName>
                                        </p:attrNameLst>
                                      </p:cBhvr>
                                      <p:to>
                                        <p:strVal val="visible"/>
                                      </p:to>
                                    </p:set>
                                    <p:anim calcmode="lin" valueType="num">
                                      <p:cBhvr additive="base">
                                        <p:cTn id="102" dur="500" fill="hold"/>
                                        <p:tgtEl>
                                          <p:spTgt spid="207901"/>
                                        </p:tgtEl>
                                        <p:attrNameLst>
                                          <p:attrName>ppt_x</p:attrName>
                                        </p:attrNameLst>
                                      </p:cBhvr>
                                      <p:tavLst>
                                        <p:tav tm="0">
                                          <p:val>
                                            <p:strVal val="#ppt_x"/>
                                          </p:val>
                                        </p:tav>
                                        <p:tav tm="100000">
                                          <p:val>
                                            <p:strVal val="#ppt_x"/>
                                          </p:val>
                                        </p:tav>
                                      </p:tavLst>
                                    </p:anim>
                                    <p:anim calcmode="lin" valueType="num">
                                      <p:cBhvr additive="base">
                                        <p:cTn id="103" dur="500" fill="hold"/>
                                        <p:tgtEl>
                                          <p:spTgt spid="207901"/>
                                        </p:tgtEl>
                                        <p:attrNameLst>
                                          <p:attrName>ppt_y</p:attrName>
                                        </p:attrNameLst>
                                      </p:cBhvr>
                                      <p:tavLst>
                                        <p:tav tm="0">
                                          <p:val>
                                            <p:strVal val="1+#ppt_h/2"/>
                                          </p:val>
                                        </p:tav>
                                        <p:tav tm="100000">
                                          <p:val>
                                            <p:strVal val="#ppt_y"/>
                                          </p:val>
                                        </p:tav>
                                      </p:tavLst>
                                    </p:anim>
                                  </p:childTnLst>
                                </p:cTn>
                              </p:par>
                            </p:childTnLst>
                          </p:cTn>
                        </p:par>
                      </p:childTnLst>
                    </p:cTn>
                  </p:par>
                  <p:par>
                    <p:cTn id="104" fill="hold">
                      <p:stCondLst>
                        <p:cond delay="indefinite"/>
                      </p:stCondLst>
                      <p:childTnLst>
                        <p:par>
                          <p:cTn id="105" fill="hold">
                            <p:stCondLst>
                              <p:cond delay="0"/>
                            </p:stCondLst>
                            <p:childTnLst>
                              <p:par>
                                <p:cTn id="106" presetID="2" presetClass="entr" presetSubtype="4" fill="hold" grpId="0" nodeType="clickEffect">
                                  <p:stCondLst>
                                    <p:cond delay="0"/>
                                  </p:stCondLst>
                                  <p:childTnLst>
                                    <p:set>
                                      <p:cBhvr>
                                        <p:cTn id="107" dur="1" fill="hold">
                                          <p:stCondLst>
                                            <p:cond delay="0"/>
                                          </p:stCondLst>
                                        </p:cTn>
                                        <p:tgtEl>
                                          <p:spTgt spid="207904"/>
                                        </p:tgtEl>
                                        <p:attrNameLst>
                                          <p:attrName>style.visibility</p:attrName>
                                        </p:attrNameLst>
                                      </p:cBhvr>
                                      <p:to>
                                        <p:strVal val="visible"/>
                                      </p:to>
                                    </p:set>
                                    <p:anim calcmode="lin" valueType="num">
                                      <p:cBhvr additive="base">
                                        <p:cTn id="108" dur="500" fill="hold"/>
                                        <p:tgtEl>
                                          <p:spTgt spid="207904"/>
                                        </p:tgtEl>
                                        <p:attrNameLst>
                                          <p:attrName>ppt_x</p:attrName>
                                        </p:attrNameLst>
                                      </p:cBhvr>
                                      <p:tavLst>
                                        <p:tav tm="0">
                                          <p:val>
                                            <p:strVal val="#ppt_x"/>
                                          </p:val>
                                        </p:tav>
                                        <p:tav tm="100000">
                                          <p:val>
                                            <p:strVal val="#ppt_x"/>
                                          </p:val>
                                        </p:tav>
                                      </p:tavLst>
                                    </p:anim>
                                    <p:anim calcmode="lin" valueType="num">
                                      <p:cBhvr additive="base">
                                        <p:cTn id="109" dur="500" fill="hold"/>
                                        <p:tgtEl>
                                          <p:spTgt spid="207904"/>
                                        </p:tgtEl>
                                        <p:attrNameLst>
                                          <p:attrName>ppt_y</p:attrName>
                                        </p:attrNameLst>
                                      </p:cBhvr>
                                      <p:tavLst>
                                        <p:tav tm="0">
                                          <p:val>
                                            <p:strVal val="1+#ppt_h/2"/>
                                          </p:val>
                                        </p:tav>
                                        <p:tav tm="100000">
                                          <p:val>
                                            <p:strVal val="#ppt_y"/>
                                          </p:val>
                                        </p:tav>
                                      </p:tavLst>
                                    </p:anim>
                                  </p:childTnLst>
                                </p:cTn>
                              </p:par>
                            </p:childTnLst>
                          </p:cTn>
                        </p:par>
                      </p:childTnLst>
                    </p:cTn>
                  </p:par>
                  <p:par>
                    <p:cTn id="110" fill="hold">
                      <p:stCondLst>
                        <p:cond delay="indefinite"/>
                      </p:stCondLst>
                      <p:childTnLst>
                        <p:par>
                          <p:cTn id="111" fill="hold">
                            <p:stCondLst>
                              <p:cond delay="0"/>
                            </p:stCondLst>
                            <p:childTnLst>
                              <p:par>
                                <p:cTn id="112" presetID="2" presetClass="entr" presetSubtype="4" fill="hold" grpId="0" nodeType="clickEffect">
                                  <p:stCondLst>
                                    <p:cond delay="0"/>
                                  </p:stCondLst>
                                  <p:childTnLst>
                                    <p:set>
                                      <p:cBhvr>
                                        <p:cTn id="113" dur="1" fill="hold">
                                          <p:stCondLst>
                                            <p:cond delay="0"/>
                                          </p:stCondLst>
                                        </p:cTn>
                                        <p:tgtEl>
                                          <p:spTgt spid="207905"/>
                                        </p:tgtEl>
                                        <p:attrNameLst>
                                          <p:attrName>style.visibility</p:attrName>
                                        </p:attrNameLst>
                                      </p:cBhvr>
                                      <p:to>
                                        <p:strVal val="visible"/>
                                      </p:to>
                                    </p:set>
                                    <p:anim calcmode="lin" valueType="num">
                                      <p:cBhvr additive="base">
                                        <p:cTn id="114" dur="500" fill="hold"/>
                                        <p:tgtEl>
                                          <p:spTgt spid="207905"/>
                                        </p:tgtEl>
                                        <p:attrNameLst>
                                          <p:attrName>ppt_x</p:attrName>
                                        </p:attrNameLst>
                                      </p:cBhvr>
                                      <p:tavLst>
                                        <p:tav tm="0">
                                          <p:val>
                                            <p:strVal val="#ppt_x"/>
                                          </p:val>
                                        </p:tav>
                                        <p:tav tm="100000">
                                          <p:val>
                                            <p:strVal val="#ppt_x"/>
                                          </p:val>
                                        </p:tav>
                                      </p:tavLst>
                                    </p:anim>
                                    <p:anim calcmode="lin" valueType="num">
                                      <p:cBhvr additive="base">
                                        <p:cTn id="115" dur="500" fill="hold"/>
                                        <p:tgtEl>
                                          <p:spTgt spid="207905"/>
                                        </p:tgtEl>
                                        <p:attrNameLst>
                                          <p:attrName>ppt_y</p:attrName>
                                        </p:attrNameLst>
                                      </p:cBhvr>
                                      <p:tavLst>
                                        <p:tav tm="0">
                                          <p:val>
                                            <p:strVal val="1+#ppt_h/2"/>
                                          </p:val>
                                        </p:tav>
                                        <p:tav tm="100000">
                                          <p:val>
                                            <p:strVal val="#ppt_y"/>
                                          </p:val>
                                        </p:tav>
                                      </p:tavLst>
                                    </p:anim>
                                  </p:childTnLst>
                                </p:cTn>
                              </p:par>
                            </p:childTnLst>
                          </p:cTn>
                        </p:par>
                      </p:childTnLst>
                    </p:cTn>
                  </p:par>
                  <p:par>
                    <p:cTn id="116" fill="hold">
                      <p:stCondLst>
                        <p:cond delay="indefinite"/>
                      </p:stCondLst>
                      <p:childTnLst>
                        <p:par>
                          <p:cTn id="117" fill="hold">
                            <p:stCondLst>
                              <p:cond delay="0"/>
                            </p:stCondLst>
                            <p:childTnLst>
                              <p:par>
                                <p:cTn id="118" presetID="2" presetClass="entr" presetSubtype="4" fill="hold" grpId="0" nodeType="clickEffect">
                                  <p:stCondLst>
                                    <p:cond delay="0"/>
                                  </p:stCondLst>
                                  <p:childTnLst>
                                    <p:set>
                                      <p:cBhvr>
                                        <p:cTn id="119" dur="1" fill="hold">
                                          <p:stCondLst>
                                            <p:cond delay="0"/>
                                          </p:stCondLst>
                                        </p:cTn>
                                        <p:tgtEl>
                                          <p:spTgt spid="207903"/>
                                        </p:tgtEl>
                                        <p:attrNameLst>
                                          <p:attrName>style.visibility</p:attrName>
                                        </p:attrNameLst>
                                      </p:cBhvr>
                                      <p:to>
                                        <p:strVal val="visible"/>
                                      </p:to>
                                    </p:set>
                                    <p:anim calcmode="lin" valueType="num">
                                      <p:cBhvr additive="base">
                                        <p:cTn id="120" dur="500" fill="hold"/>
                                        <p:tgtEl>
                                          <p:spTgt spid="207903"/>
                                        </p:tgtEl>
                                        <p:attrNameLst>
                                          <p:attrName>ppt_x</p:attrName>
                                        </p:attrNameLst>
                                      </p:cBhvr>
                                      <p:tavLst>
                                        <p:tav tm="0">
                                          <p:val>
                                            <p:strVal val="#ppt_x"/>
                                          </p:val>
                                        </p:tav>
                                        <p:tav tm="100000">
                                          <p:val>
                                            <p:strVal val="#ppt_x"/>
                                          </p:val>
                                        </p:tav>
                                      </p:tavLst>
                                    </p:anim>
                                    <p:anim calcmode="lin" valueType="num">
                                      <p:cBhvr additive="base">
                                        <p:cTn id="121" dur="500" fill="hold"/>
                                        <p:tgtEl>
                                          <p:spTgt spid="207903"/>
                                        </p:tgtEl>
                                        <p:attrNameLst>
                                          <p:attrName>ppt_y</p:attrName>
                                        </p:attrNameLst>
                                      </p:cBhvr>
                                      <p:tavLst>
                                        <p:tav tm="0">
                                          <p:val>
                                            <p:strVal val="1+#ppt_h/2"/>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5" presetClass="entr" presetSubtype="10" fill="hold" grpId="0" nodeType="clickEffect">
                                  <p:stCondLst>
                                    <p:cond delay="0"/>
                                  </p:stCondLst>
                                  <p:childTnLst>
                                    <p:set>
                                      <p:cBhvr>
                                        <p:cTn id="125" dur="1" fill="hold">
                                          <p:stCondLst>
                                            <p:cond delay="0"/>
                                          </p:stCondLst>
                                        </p:cTn>
                                        <p:tgtEl>
                                          <p:spTgt spid="207880"/>
                                        </p:tgtEl>
                                        <p:attrNameLst>
                                          <p:attrName>style.visibility</p:attrName>
                                        </p:attrNameLst>
                                      </p:cBhvr>
                                      <p:to>
                                        <p:strVal val="visible"/>
                                      </p:to>
                                    </p:set>
                                    <p:animEffect transition="in" filter="checkerboard(across)">
                                      <p:cBhvr>
                                        <p:cTn id="126" dur="500"/>
                                        <p:tgtEl>
                                          <p:spTgt spid="207880"/>
                                        </p:tgtEl>
                                      </p:cBhvr>
                                    </p:animEffect>
                                  </p:childTnLst>
                                </p:cTn>
                              </p:par>
                            </p:childTnLst>
                          </p:cTn>
                        </p:par>
                      </p:childTnLst>
                    </p:cTn>
                  </p:par>
                  <p:par>
                    <p:cTn id="127" fill="hold">
                      <p:stCondLst>
                        <p:cond delay="indefinite"/>
                      </p:stCondLst>
                      <p:childTnLst>
                        <p:par>
                          <p:cTn id="128" fill="hold">
                            <p:stCondLst>
                              <p:cond delay="0"/>
                            </p:stCondLst>
                            <p:childTnLst>
                              <p:par>
                                <p:cTn id="129" presetID="5" presetClass="entr" presetSubtype="10" fill="hold" grpId="0" nodeType="clickEffect">
                                  <p:stCondLst>
                                    <p:cond delay="0"/>
                                  </p:stCondLst>
                                  <p:childTnLst>
                                    <p:set>
                                      <p:cBhvr>
                                        <p:cTn id="130" dur="1" fill="hold">
                                          <p:stCondLst>
                                            <p:cond delay="0"/>
                                          </p:stCondLst>
                                        </p:cTn>
                                        <p:tgtEl>
                                          <p:spTgt spid="59431"/>
                                        </p:tgtEl>
                                        <p:attrNameLst>
                                          <p:attrName>style.visibility</p:attrName>
                                        </p:attrNameLst>
                                      </p:cBhvr>
                                      <p:to>
                                        <p:strVal val="visible"/>
                                      </p:to>
                                    </p:set>
                                    <p:animEffect transition="in" filter="checkerboard(across)">
                                      <p:cBhvr>
                                        <p:cTn id="131" dur="500"/>
                                        <p:tgtEl>
                                          <p:spTgt spid="594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874" grpId="0" build="p"/>
      <p:bldP spid="59399" grpId="0"/>
      <p:bldP spid="207886" grpId="0"/>
      <p:bldP spid="207888" grpId="0"/>
      <p:bldP spid="207889" grpId="0"/>
      <p:bldP spid="207890" grpId="0"/>
      <p:bldP spid="207891" grpId="0"/>
      <p:bldP spid="59409" grpId="0"/>
      <p:bldP spid="207893" grpId="0"/>
      <p:bldP spid="207894" grpId="0"/>
      <p:bldP spid="207895" grpId="0"/>
      <p:bldP spid="207896" grpId="0"/>
      <p:bldP spid="59414" grpId="0"/>
      <p:bldP spid="207898" grpId="0"/>
      <p:bldP spid="207899" grpId="0"/>
      <p:bldP spid="207901" grpId="0" bldLvl="0" animBg="1"/>
      <p:bldP spid="207903" grpId="0" bldLvl="0" animBg="1"/>
      <p:bldP spid="207904" grpId="0" bldLvl="0" animBg="1"/>
      <p:bldP spid="207905" grpId="0" bldLvl="0" animBg="1"/>
      <p:bldP spid="207910" grpId="0"/>
      <p:bldP spid="207880" grpId="0"/>
      <p:bldP spid="59431" grpId="0"/>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2"/>
          <p:cNvSpPr>
            <a:spLocks noGrp="1"/>
          </p:cNvSpPr>
          <p:nvPr>
            <p:ph type="body"/>
          </p:nvPr>
        </p:nvSpPr>
        <p:spPr>
          <a:xfrm>
            <a:off x="533400" y="990600"/>
            <a:ext cx="8118475" cy="990600"/>
          </a:xfrm>
        </p:spPr>
        <p:txBody>
          <a:bodyPr wrap="square" lIns="91440" tIns="45720" rIns="91440" bIns="45720" anchor="t"/>
          <a:lstStyle/>
          <a:p>
            <a:pPr marL="0" lvl="0" indent="0">
              <a:lnSpc>
                <a:spcPct val="80000"/>
              </a:lnSpc>
              <a:buFont typeface="Wingdings 2" panose="05020102010507070707" pitchFamily="18" charset="2"/>
              <a:buNone/>
            </a:pPr>
            <a:r>
              <a:rPr lang="zh-CN" altLang="en-US" sz="2800" b="0" kern="1200" dirty="0">
                <a:solidFill>
                  <a:srgbClr val="0000FF"/>
                </a:solidFill>
                <a:latin typeface="黑体" panose="02010609060101010101" pitchFamily="49" charset="-122"/>
                <a:ea typeface="黑体" panose="02010609060101010101" pitchFamily="49" charset="-122"/>
                <a:cs typeface="+mn-ea"/>
              </a:rPr>
              <a:t>三、登记明细分类账</a:t>
            </a:r>
            <a:endParaRPr lang="zh-CN" altLang="en-US" sz="2800" b="0" kern="1200" dirty="0">
              <a:solidFill>
                <a:srgbClr val="0000FF"/>
              </a:solidFill>
              <a:latin typeface="黑体" panose="02010609060101010101" pitchFamily="49" charset="-122"/>
              <a:ea typeface="黑体" panose="02010609060101010101" pitchFamily="49" charset="-122"/>
              <a:cs typeface="+mn-ea"/>
            </a:endParaRPr>
          </a:p>
          <a:p>
            <a:pPr marL="0" lvl="0" indent="0">
              <a:lnSpc>
                <a:spcPct val="80000"/>
              </a:lnSpc>
              <a:buFont typeface="Wingdings 2" panose="05020102010507070707" pitchFamily="18" charset="2"/>
              <a:buNone/>
            </a:pPr>
            <a:r>
              <a:rPr lang="zh-CN" altLang="en-US" sz="2400" b="0" kern="1200" dirty="0">
                <a:solidFill>
                  <a:srgbClr val="0000FF"/>
                </a:solidFill>
                <a:latin typeface="黑体" panose="02010609060101010101" pitchFamily="49" charset="-122"/>
                <a:ea typeface="黑体" panose="02010609060101010101" pitchFamily="49" charset="-122"/>
                <a:cs typeface="+mn-ea"/>
              </a:rPr>
              <a:t>（一）三栏式明细账</a:t>
            </a:r>
            <a:endParaRPr lang="zh-CN" altLang="en-US" sz="2000" b="0" kern="1200" dirty="0">
              <a:solidFill>
                <a:srgbClr val="0000FF"/>
              </a:solidFill>
              <a:latin typeface="黑体" panose="02010609060101010101" pitchFamily="49" charset="-122"/>
              <a:ea typeface="黑体" panose="02010609060101010101" pitchFamily="49" charset="-122"/>
              <a:cs typeface="+mn-ea"/>
            </a:endParaRPr>
          </a:p>
          <a:p>
            <a:pPr marL="0" lvl="0" indent="0">
              <a:lnSpc>
                <a:spcPct val="80000"/>
              </a:lnSpc>
              <a:buFont typeface="Wingdings 2" panose="05020102010507070707" pitchFamily="18" charset="2"/>
              <a:buNone/>
            </a:pPr>
            <a:r>
              <a:rPr lang="en-US" altLang="zh-CN" sz="2000" dirty="0">
                <a:solidFill>
                  <a:srgbClr val="FF3300"/>
                </a:solidFill>
                <a:latin typeface="楷体_GB2312" panose="02010609030101010101" pitchFamily="49" charset="-122"/>
                <a:ea typeface="楷体_GB2312" panose="02010609030101010101" pitchFamily="49" charset="-122"/>
              </a:rPr>
              <a:t>1.</a:t>
            </a:r>
            <a:r>
              <a:rPr lang="en-US" altLang="zh-CN" sz="2000" dirty="0">
                <a:latin typeface="楷体_GB2312" panose="02010609030101010101" pitchFamily="49" charset="-122"/>
                <a:ea typeface="楷体_GB2312" panose="02010609030101010101" pitchFamily="49" charset="-122"/>
              </a:rPr>
              <a:t> </a:t>
            </a:r>
            <a:r>
              <a:rPr lang="zh-CN" altLang="en-US" sz="2000" dirty="0">
                <a:latin typeface="楷体_GB2312" panose="02010609030101010101" pitchFamily="49" charset="-122"/>
                <a:ea typeface="楷体_GB2312" panose="02010609030101010101" pitchFamily="49" charset="-122"/>
              </a:rPr>
              <a:t>格式：借方、贷方、余额三栏式。</a:t>
            </a:r>
            <a:r>
              <a:rPr lang="zh-CN" altLang="en-US" sz="2000" dirty="0">
                <a:solidFill>
                  <a:srgbClr val="FF3300"/>
                </a:solidFill>
                <a:latin typeface="楷体_GB2312" panose="02010609030101010101" pitchFamily="49" charset="-122"/>
                <a:ea typeface="楷体_GB2312" panose="02010609030101010101" pitchFamily="49" charset="-122"/>
              </a:rPr>
              <a:t> </a:t>
            </a:r>
            <a:r>
              <a:rPr lang="en-US" altLang="zh-CN" sz="2000" dirty="0">
                <a:solidFill>
                  <a:srgbClr val="FF3300"/>
                </a:solidFill>
                <a:latin typeface="楷体_GB2312" panose="02010609030101010101" pitchFamily="49" charset="-122"/>
                <a:ea typeface="楷体_GB2312" panose="02010609030101010101" pitchFamily="49" charset="-122"/>
              </a:rPr>
              <a:t>2.</a:t>
            </a:r>
            <a:r>
              <a:rPr lang="zh-CN" altLang="en-US" sz="2000" dirty="0">
                <a:latin typeface="楷体_GB2312" panose="02010609030101010101" pitchFamily="49" charset="-122"/>
                <a:ea typeface="楷体_GB2312" panose="02010609030101010101" pitchFamily="49" charset="-122"/>
              </a:rPr>
              <a:t>登记方法：</a:t>
            </a:r>
            <a:r>
              <a:rPr lang="zh-CN" altLang="en-US" sz="2000" dirty="0">
                <a:solidFill>
                  <a:srgbClr val="0000FF"/>
                </a:solidFill>
                <a:latin typeface="楷体_GB2312" panose="02010609030101010101" pitchFamily="49" charset="-122"/>
                <a:ea typeface="楷体_GB2312" panose="02010609030101010101" pitchFamily="49" charset="-122"/>
              </a:rPr>
              <a:t>逐笔登记。</a:t>
            </a:r>
            <a:endParaRPr lang="zh-CN" altLang="en-US" sz="2000" dirty="0">
              <a:solidFill>
                <a:srgbClr val="0000FF"/>
              </a:solidFill>
              <a:latin typeface="楷体_GB2312" panose="02010609030101010101" pitchFamily="49" charset="-122"/>
              <a:ea typeface="楷体_GB2312" panose="02010609030101010101" pitchFamily="49" charset="-122"/>
            </a:endParaRPr>
          </a:p>
          <a:p>
            <a:pPr marL="0" lvl="0" indent="0">
              <a:lnSpc>
                <a:spcPct val="80000"/>
              </a:lnSpc>
              <a:buFont typeface="Wingdings 2" panose="05020102010507070707" pitchFamily="18" charset="2"/>
              <a:buNone/>
            </a:pPr>
            <a:r>
              <a:rPr lang="zh-CN" altLang="en-US" sz="2000" dirty="0">
                <a:solidFill>
                  <a:srgbClr val="FF0066"/>
                </a:solidFill>
                <a:latin typeface="楷体_GB2312" panose="02010609030101010101" pitchFamily="49" charset="-122"/>
                <a:ea typeface="楷体_GB2312" panose="02010609030101010101" pitchFamily="49" charset="-122"/>
                <a:sym typeface="Marlett" pitchFamily="2" charset="2"/>
              </a:rPr>
              <a:t>  </a:t>
            </a:r>
            <a:r>
              <a:rPr lang="zh-CN" altLang="en-US" sz="2000" dirty="0">
                <a:solidFill>
                  <a:schemeClr val="tx2"/>
                </a:solidFill>
                <a:latin typeface="楷体_GB2312" panose="02010609030101010101" pitchFamily="49" charset="-122"/>
                <a:ea typeface="楷体_GB2312" panose="02010609030101010101" pitchFamily="49" charset="-122"/>
              </a:rPr>
              <a:t>适用核算内容：往来款项等。</a:t>
            </a:r>
            <a:endParaRPr lang="zh-CN" altLang="en-US" sz="2000" dirty="0">
              <a:solidFill>
                <a:schemeClr val="tx2"/>
              </a:solidFill>
              <a:latin typeface="楷体_GB2312" panose="02010609030101010101" pitchFamily="49" charset="-122"/>
              <a:ea typeface="楷体_GB2312" panose="02010609030101010101" pitchFamily="49" charset="-122"/>
            </a:endParaRPr>
          </a:p>
          <a:p>
            <a:pPr lvl="0" indent="-342900">
              <a:lnSpc>
                <a:spcPct val="115000"/>
              </a:lnSpc>
              <a:buFont typeface="Wingdings 2" panose="05020102010507070707" pitchFamily="18" charset="2"/>
              <a:buChar char="•"/>
            </a:pPr>
            <a:r>
              <a:rPr lang="en-US" altLang="zh-CN" sz="100" dirty="0">
                <a:solidFill>
                  <a:srgbClr val="FF3300"/>
                </a:solidFill>
                <a:latin typeface="宋体" panose="02010600030101010101" pitchFamily="2" charset="-122"/>
              </a:rPr>
              <a:t>  </a:t>
            </a:r>
            <a:endParaRPr lang="zh-CN" altLang="en-US" sz="100" dirty="0">
              <a:latin typeface="宋体" panose="02010600030101010101" pitchFamily="2" charset="-122"/>
            </a:endParaRPr>
          </a:p>
          <a:p>
            <a:pPr marL="0" lvl="0" indent="0">
              <a:lnSpc>
                <a:spcPct val="80000"/>
              </a:lnSpc>
              <a:buFont typeface="Wingdings 2" panose="05020102010507070707" pitchFamily="18" charset="2"/>
              <a:buNone/>
            </a:pPr>
            <a:r>
              <a:rPr lang="zh-CN" altLang="en-US" dirty="0">
                <a:solidFill>
                  <a:srgbClr val="FF3300"/>
                </a:solidFill>
              </a:rPr>
              <a:t>      </a:t>
            </a:r>
            <a:endParaRPr lang="zh-CN" altLang="en-US" dirty="0">
              <a:solidFill>
                <a:srgbClr val="FF3300"/>
              </a:solidFill>
            </a:endParaRPr>
          </a:p>
        </p:txBody>
      </p:sp>
      <p:sp>
        <p:nvSpPr>
          <p:cNvPr id="180226" name="Text Box 24"/>
          <p:cNvSpPr txBox="1"/>
          <p:nvPr/>
        </p:nvSpPr>
        <p:spPr>
          <a:xfrm>
            <a:off x="2590800" y="2438400"/>
            <a:ext cx="3384550" cy="647700"/>
          </a:xfrm>
          <a:prstGeom prst="rect">
            <a:avLst/>
          </a:prstGeom>
          <a:noFill/>
          <a:ln w="9525">
            <a:noFill/>
          </a:ln>
        </p:spPr>
        <p:txBody>
          <a:bodyPr bIns="0" anchor="t"/>
          <a:lstStyle/>
          <a:p>
            <a:pPr lvl="0" indent="0"/>
            <a:r>
              <a:rPr lang="zh-CN" altLang="en-US" sz="2400" dirty="0">
                <a:solidFill>
                  <a:srgbClr val="008000"/>
                </a:solidFill>
                <a:latin typeface="Times New Roman" panose="02020603050405020304" pitchFamily="18" charset="0"/>
                <a:ea typeface="黑体" panose="02010609060101010101" pitchFamily="49" charset="-122"/>
              </a:rPr>
              <a:t>  明  细  分  类  账</a:t>
            </a:r>
            <a:r>
              <a:rPr lang="zh-CN" altLang="en-US" sz="1500" dirty="0">
                <a:solidFill>
                  <a:srgbClr val="008000"/>
                </a:solidFill>
                <a:latin typeface="Times New Roman" panose="02020603050405020304" pitchFamily="18" charset="0"/>
                <a:ea typeface="黑体" panose="02010609060101010101" pitchFamily="49" charset="-122"/>
              </a:rPr>
              <a:t>      </a:t>
            </a:r>
            <a:endParaRPr lang="zh-CN" altLang="en-US" sz="900" u="sng" dirty="0">
              <a:latin typeface="Times New Roman" panose="02020603050405020304" pitchFamily="18" charset="0"/>
              <a:ea typeface="黑体" panose="02010609060101010101" pitchFamily="49" charset="-122"/>
            </a:endParaRPr>
          </a:p>
          <a:p>
            <a:pPr lvl="0" indent="0" eaLnBrk="0" hangingPunct="0"/>
            <a:r>
              <a:rPr lang="zh-CN" altLang="en-US" sz="900" dirty="0">
                <a:solidFill>
                  <a:srgbClr val="008000"/>
                </a:solidFill>
                <a:latin typeface="Times New Roman" panose="02020603050405020304" pitchFamily="18" charset="0"/>
                <a:ea typeface="黑体" panose="02010609060101010101" pitchFamily="49" charset="-122"/>
              </a:rPr>
              <a:t>        </a:t>
            </a:r>
            <a:endParaRPr lang="en-US" altLang="zh-CN" sz="900" dirty="0">
              <a:latin typeface="Times New Roman" panose="02020603050405020304" pitchFamily="18" charset="0"/>
              <a:ea typeface="黑体" panose="02010609060101010101" pitchFamily="49" charset="-122"/>
            </a:endParaRPr>
          </a:p>
          <a:p>
            <a:pPr lvl="0" indent="0" eaLnBrk="0" hangingPunct="0"/>
            <a:endParaRPr lang="zh-CN" altLang="en-US" dirty="0">
              <a:latin typeface="Arial" panose="020B0604020202020204" pitchFamily="34" charset="0"/>
              <a:ea typeface="黑体" panose="02010609060101010101" pitchFamily="49" charset="-122"/>
            </a:endParaRPr>
          </a:p>
        </p:txBody>
      </p:sp>
      <p:sp>
        <p:nvSpPr>
          <p:cNvPr id="210969" name="Text Box 25"/>
          <p:cNvSpPr txBox="1"/>
          <p:nvPr/>
        </p:nvSpPr>
        <p:spPr>
          <a:xfrm>
            <a:off x="6011863" y="1989138"/>
            <a:ext cx="2592387" cy="1439862"/>
          </a:xfrm>
          <a:prstGeom prst="rect">
            <a:avLst/>
          </a:prstGeom>
          <a:noFill/>
          <a:ln w="9525">
            <a:noFill/>
          </a:ln>
        </p:spPr>
        <p:txBody>
          <a:bodyPr anchor="t"/>
          <a:lstStyle/>
          <a:p>
            <a:pPr lvl="0" indent="0">
              <a:lnSpc>
                <a:spcPct val="120000"/>
              </a:lnSpc>
            </a:pPr>
            <a:endParaRPr lang="en-US" altLang="zh-CN" dirty="0">
              <a:latin typeface="Arial" panose="020B0604020202020204" pitchFamily="34" charset="0"/>
              <a:ea typeface="黑体" panose="02010609060101010101" pitchFamily="49" charset="-122"/>
            </a:endParaRPr>
          </a:p>
          <a:p>
            <a:pPr lvl="0" indent="0">
              <a:lnSpc>
                <a:spcPct val="120000"/>
              </a:lnSpc>
            </a:pPr>
            <a:r>
              <a:rPr lang="zh-CN" altLang="en-US" dirty="0">
                <a:solidFill>
                  <a:srgbClr val="008000"/>
                </a:solidFill>
                <a:latin typeface="Times New Roman" panose="02020603050405020304" pitchFamily="18" charset="0"/>
                <a:ea typeface="黑体" panose="02010609060101010101" pitchFamily="49" charset="-122"/>
              </a:rPr>
              <a:t>总分类科目  </a:t>
            </a:r>
            <a:r>
              <a:rPr lang="zh-CN" altLang="en-US" dirty="0">
                <a:latin typeface="Times New Roman" panose="02020603050405020304" pitchFamily="18" charset="0"/>
                <a:ea typeface="黑体" panose="02010609060101010101" pitchFamily="49" charset="-122"/>
              </a:rPr>
              <a:t>应收账款</a:t>
            </a:r>
            <a:r>
              <a:rPr lang="zh-CN" altLang="en-US" dirty="0">
                <a:solidFill>
                  <a:srgbClr val="008000"/>
                </a:solidFill>
                <a:latin typeface="Times New Roman" panose="02020603050405020304" pitchFamily="18" charset="0"/>
                <a:ea typeface="黑体" panose="02010609060101010101" pitchFamily="49" charset="-122"/>
              </a:rPr>
              <a:t>   </a:t>
            </a:r>
            <a:endParaRPr lang="zh-CN" altLang="en-US" dirty="0">
              <a:solidFill>
                <a:srgbClr val="008000"/>
              </a:solidFill>
              <a:latin typeface="Times New Roman" panose="02020603050405020304" pitchFamily="18" charset="0"/>
              <a:ea typeface="黑体" panose="02010609060101010101" pitchFamily="49" charset="-122"/>
            </a:endParaRPr>
          </a:p>
          <a:p>
            <a:pPr lvl="0" indent="0">
              <a:lnSpc>
                <a:spcPct val="120000"/>
              </a:lnSpc>
            </a:pPr>
            <a:r>
              <a:rPr lang="zh-CN" altLang="en-US" dirty="0">
                <a:solidFill>
                  <a:srgbClr val="008000"/>
                </a:solidFill>
                <a:latin typeface="Times New Roman" panose="02020603050405020304" pitchFamily="18" charset="0"/>
                <a:ea typeface="黑体" panose="02010609060101010101" pitchFamily="49" charset="-122"/>
              </a:rPr>
              <a:t>明细分类科目</a:t>
            </a:r>
            <a:r>
              <a:rPr lang="zh-CN" altLang="en-US" dirty="0">
                <a:latin typeface="Times New Roman" panose="02020603050405020304" pitchFamily="18" charset="0"/>
                <a:ea typeface="黑体" panose="02010609060101010101" pitchFamily="49" charset="-122"/>
              </a:rPr>
              <a:t>华龙公司</a:t>
            </a:r>
            <a:endParaRPr lang="zh-CN" altLang="en-US" dirty="0">
              <a:latin typeface="Times New Roman" panose="02020603050405020304" pitchFamily="18" charset="0"/>
              <a:ea typeface="黑体" panose="02010609060101010101" pitchFamily="49" charset="-122"/>
            </a:endParaRPr>
          </a:p>
        </p:txBody>
      </p:sp>
      <p:sp>
        <p:nvSpPr>
          <p:cNvPr id="180228" name="Rectangle 26"/>
          <p:cNvSpPr/>
          <p:nvPr/>
        </p:nvSpPr>
        <p:spPr>
          <a:xfrm>
            <a:off x="1258888" y="3500438"/>
            <a:ext cx="1231900" cy="962025"/>
          </a:xfrm>
          <a:prstGeom prst="rect">
            <a:avLst/>
          </a:prstGeom>
          <a:noFill/>
          <a:ln w="9525">
            <a:noFill/>
          </a:ln>
        </p:spPr>
        <p:txBody>
          <a:bodyPr wrap="none" anchor="ctr">
            <a:spAutoFit/>
          </a:bodyPr>
          <a:lstStyle/>
          <a:p>
            <a:pPr lvl="0" indent="635000"/>
            <a:br>
              <a:rPr lang="zh-CN" altLang="en-US" sz="1100" dirty="0">
                <a:latin typeface="Arial" panose="020B0604020202020204" pitchFamily="34" charset="0"/>
                <a:ea typeface="黑体" panose="02010609060101010101" pitchFamily="49" charset="-122"/>
              </a:rPr>
            </a:br>
            <a:endParaRPr lang="zh-CN" altLang="en-US" dirty="0">
              <a:latin typeface="Arial" panose="020B0604020202020204" pitchFamily="34" charset="0"/>
              <a:ea typeface="黑体" panose="02010609060101010101" pitchFamily="49" charset="-122"/>
            </a:endParaRPr>
          </a:p>
          <a:p>
            <a:pPr lvl="0" indent="635000" eaLnBrk="0" hangingPunct="0"/>
            <a:r>
              <a:rPr lang="zh-CN" altLang="en-US" sz="1000" dirty="0">
                <a:solidFill>
                  <a:srgbClr val="000000"/>
                </a:solidFill>
                <a:latin typeface="Times New Roman" panose="02020603050405020304" pitchFamily="18" charset="0"/>
                <a:ea typeface="黑体" panose="02010609060101010101" pitchFamily="49" charset="-122"/>
              </a:rPr>
              <a:t>             </a:t>
            </a:r>
            <a:endParaRPr lang="zh-CN" altLang="en-US" sz="1100" dirty="0">
              <a:latin typeface="Arial" panose="020B0604020202020204" pitchFamily="34" charset="0"/>
              <a:ea typeface="黑体" panose="02010609060101010101" pitchFamily="49" charset="-122"/>
            </a:endParaRPr>
          </a:p>
          <a:p>
            <a:pPr lvl="0" indent="635000" eaLnBrk="0" hangingPunct="0"/>
            <a:endParaRPr lang="zh-CN" altLang="en-US" dirty="0">
              <a:latin typeface="Arial" panose="020B0604020202020204" pitchFamily="34" charset="0"/>
              <a:ea typeface="黑体" panose="02010609060101010101" pitchFamily="49" charset="-122"/>
            </a:endParaRPr>
          </a:p>
        </p:txBody>
      </p:sp>
      <p:graphicFrame>
        <p:nvGraphicFramePr>
          <p:cNvPr id="180229" name="Object 27"/>
          <p:cNvGraphicFramePr>
            <a:graphicFrameLocks noChangeAspect="1"/>
          </p:cNvGraphicFramePr>
          <p:nvPr/>
        </p:nvGraphicFramePr>
        <p:xfrm>
          <a:off x="236538" y="3573463"/>
          <a:ext cx="8907462" cy="2868612"/>
        </p:xfrm>
        <a:graphic>
          <a:graphicData uri="http://schemas.openxmlformats.org/presentationml/2006/ole">
            <mc:AlternateContent xmlns:mc="http://schemas.openxmlformats.org/markup-compatibility/2006">
              <mc:Choice xmlns:v="urn:schemas-microsoft-com:vml" Requires="v">
                <p:oleObj spid="_x0000_s4125" name="" r:id="rId1" imgW="5567680" imgH="1828800" progId="Excel.Sheet.8">
                  <p:embed/>
                </p:oleObj>
              </mc:Choice>
              <mc:Fallback>
                <p:oleObj name="" r:id="rId1" imgW="5567680" imgH="1828800" progId="Excel.Sheet.8">
                  <p:embed/>
                  <p:pic>
                    <p:nvPicPr>
                      <p:cNvPr id="0" name="图片 3078"/>
                      <p:cNvPicPr/>
                      <p:nvPr/>
                    </p:nvPicPr>
                    <p:blipFill>
                      <a:blip r:embed="rId2"/>
                      <a:stretch>
                        <a:fillRect/>
                      </a:stretch>
                    </p:blipFill>
                    <p:spPr>
                      <a:xfrm>
                        <a:off x="236538" y="3573463"/>
                        <a:ext cx="8907462" cy="2868612"/>
                      </a:xfrm>
                      <a:prstGeom prst="rect">
                        <a:avLst/>
                      </a:prstGeom>
                      <a:noFill/>
                      <a:ln w="38100">
                        <a:noFill/>
                        <a:miter/>
                      </a:ln>
                    </p:spPr>
                  </p:pic>
                </p:oleObj>
              </mc:Fallback>
            </mc:AlternateContent>
          </a:graphicData>
        </a:graphic>
      </p:graphicFrame>
      <p:sp>
        <p:nvSpPr>
          <p:cNvPr id="180230" name="Text Box 28"/>
          <p:cNvSpPr txBox="1"/>
          <p:nvPr/>
        </p:nvSpPr>
        <p:spPr>
          <a:xfrm>
            <a:off x="250825" y="2781300"/>
            <a:ext cx="8497888" cy="936625"/>
          </a:xfrm>
          <a:prstGeom prst="rect">
            <a:avLst/>
          </a:prstGeom>
          <a:noFill/>
          <a:ln w="9525">
            <a:noFill/>
          </a:ln>
        </p:spPr>
        <p:txBody>
          <a:bodyPr anchor="t"/>
          <a:lstStyle/>
          <a:p>
            <a:pPr lvl="0" indent="0"/>
            <a:endParaRPr lang="zh-CN" altLang="en-US" sz="1400" dirty="0">
              <a:solidFill>
                <a:srgbClr val="008000"/>
              </a:solidFill>
              <a:latin typeface="Times New Roman" panose="02020603050405020304" pitchFamily="18" charset="0"/>
              <a:ea typeface="黑体" panose="02010609060101010101" pitchFamily="49" charset="-122"/>
            </a:endParaRPr>
          </a:p>
        </p:txBody>
      </p:sp>
      <p:sp>
        <p:nvSpPr>
          <p:cNvPr id="210978" name="Text Box 34"/>
          <p:cNvSpPr txBox="1"/>
          <p:nvPr/>
        </p:nvSpPr>
        <p:spPr>
          <a:xfrm>
            <a:off x="179388" y="3644900"/>
            <a:ext cx="720725" cy="304800"/>
          </a:xfrm>
          <a:prstGeom prst="rect">
            <a:avLst/>
          </a:prstGeom>
          <a:noFill/>
          <a:ln w="9525">
            <a:noFill/>
          </a:ln>
        </p:spPr>
        <p:txBody>
          <a:bodyPr anchor="t">
            <a:spAutoFit/>
          </a:bodyPr>
          <a:lstStyle/>
          <a:p>
            <a:pPr lvl="0" indent="0"/>
            <a:r>
              <a:rPr lang="en-US" altLang="zh-CN" sz="1400" dirty="0">
                <a:latin typeface="Arial" panose="020B0604020202020204" pitchFamily="34" charset="0"/>
                <a:ea typeface="宋体" panose="02010600030101010101" pitchFamily="2" charset="-122"/>
              </a:rPr>
              <a:t>2010</a:t>
            </a:r>
            <a:endParaRPr lang="en-US" altLang="zh-CN" sz="1400" dirty="0">
              <a:latin typeface="Arial" panose="020B0604020202020204" pitchFamily="34" charset="0"/>
              <a:ea typeface="宋体" panose="02010600030101010101" pitchFamily="2" charset="-122"/>
            </a:endParaRPr>
          </a:p>
        </p:txBody>
      </p:sp>
      <p:sp>
        <p:nvSpPr>
          <p:cNvPr id="210979" name="Text Box 35"/>
          <p:cNvSpPr txBox="1"/>
          <p:nvPr/>
        </p:nvSpPr>
        <p:spPr>
          <a:xfrm>
            <a:off x="250825" y="4221163"/>
            <a:ext cx="504825" cy="304800"/>
          </a:xfrm>
          <a:prstGeom prst="rect">
            <a:avLst/>
          </a:prstGeom>
          <a:noFill/>
          <a:ln w="9525">
            <a:noFill/>
          </a:ln>
        </p:spPr>
        <p:txBody>
          <a:bodyPr anchor="t">
            <a:spAutoFit/>
          </a:bodyPr>
          <a:lstStyle/>
          <a:p>
            <a:pPr lvl="0" indent="0"/>
            <a:r>
              <a:rPr lang="en-US" altLang="zh-CN" sz="1400" dirty="0">
                <a:latin typeface="Arial" panose="020B0604020202020204" pitchFamily="34" charset="0"/>
                <a:ea typeface="宋体" panose="02010600030101010101" pitchFamily="2" charset="-122"/>
              </a:rPr>
              <a:t>12</a:t>
            </a:r>
            <a:endParaRPr lang="en-US" altLang="zh-CN" sz="1400" dirty="0">
              <a:latin typeface="Arial" panose="020B0604020202020204" pitchFamily="34" charset="0"/>
              <a:ea typeface="宋体" panose="02010600030101010101" pitchFamily="2" charset="-122"/>
            </a:endParaRPr>
          </a:p>
        </p:txBody>
      </p:sp>
      <p:sp>
        <p:nvSpPr>
          <p:cNvPr id="210980" name="Text Box 36"/>
          <p:cNvSpPr txBox="1"/>
          <p:nvPr/>
        </p:nvSpPr>
        <p:spPr>
          <a:xfrm>
            <a:off x="611188" y="4221163"/>
            <a:ext cx="504825" cy="304800"/>
          </a:xfrm>
          <a:prstGeom prst="rect">
            <a:avLst/>
          </a:prstGeom>
          <a:noFill/>
          <a:ln w="9525">
            <a:noFill/>
          </a:ln>
        </p:spPr>
        <p:txBody>
          <a:bodyPr anchor="t">
            <a:spAutoFit/>
          </a:bodyPr>
          <a:lstStyle/>
          <a:p>
            <a:pPr lvl="0" indent="0"/>
            <a:r>
              <a:rPr lang="en-US" altLang="zh-CN" sz="1400" dirty="0">
                <a:latin typeface="Arial" panose="020B0604020202020204" pitchFamily="34" charset="0"/>
                <a:ea typeface="黑体" panose="02010609060101010101" pitchFamily="49" charset="-122"/>
              </a:rPr>
              <a:t>1</a:t>
            </a:r>
            <a:endParaRPr lang="en-US" altLang="zh-CN" sz="1400" dirty="0">
              <a:latin typeface="Arial" panose="020B0604020202020204" pitchFamily="34" charset="0"/>
              <a:ea typeface="黑体" panose="02010609060101010101" pitchFamily="49" charset="-122"/>
            </a:endParaRPr>
          </a:p>
        </p:txBody>
      </p:sp>
      <p:sp>
        <p:nvSpPr>
          <p:cNvPr id="210981" name="Text Box 37"/>
          <p:cNvSpPr txBox="1"/>
          <p:nvPr/>
        </p:nvSpPr>
        <p:spPr>
          <a:xfrm>
            <a:off x="1692275" y="4221163"/>
            <a:ext cx="1439863" cy="304800"/>
          </a:xfrm>
          <a:prstGeom prst="rect">
            <a:avLst/>
          </a:prstGeom>
          <a:noFill/>
          <a:ln w="9525">
            <a:noFill/>
          </a:ln>
        </p:spPr>
        <p:txBody>
          <a:bodyPr anchor="t">
            <a:spAutoFit/>
          </a:bodyPr>
          <a:lstStyle/>
          <a:p>
            <a:pPr lvl="0" indent="0"/>
            <a:r>
              <a:rPr lang="zh-CN" altLang="en-US" sz="1400" dirty="0">
                <a:latin typeface="Arial" panose="020B0604020202020204" pitchFamily="34" charset="0"/>
                <a:ea typeface="黑体" panose="02010609060101010101" pitchFamily="49" charset="-122"/>
              </a:rPr>
              <a:t>期初余额</a:t>
            </a:r>
            <a:endParaRPr lang="zh-CN" altLang="en-US" sz="1400" dirty="0">
              <a:latin typeface="Arial" panose="020B0604020202020204" pitchFamily="34" charset="0"/>
              <a:ea typeface="黑体" panose="02010609060101010101" pitchFamily="49" charset="-122"/>
            </a:endParaRPr>
          </a:p>
        </p:txBody>
      </p:sp>
      <p:sp>
        <p:nvSpPr>
          <p:cNvPr id="210982" name="Text Box 38"/>
          <p:cNvSpPr txBox="1"/>
          <p:nvPr/>
        </p:nvSpPr>
        <p:spPr>
          <a:xfrm>
            <a:off x="7086600" y="4191000"/>
            <a:ext cx="504825" cy="304800"/>
          </a:xfrm>
          <a:prstGeom prst="rect">
            <a:avLst/>
          </a:prstGeom>
          <a:noFill/>
          <a:ln w="9525">
            <a:noFill/>
          </a:ln>
        </p:spPr>
        <p:txBody>
          <a:bodyPr anchor="t">
            <a:spAutoFit/>
          </a:bodyPr>
          <a:lstStyle/>
          <a:p>
            <a:pPr lvl="0" indent="0"/>
            <a:r>
              <a:rPr lang="zh-CN" altLang="en-US" sz="1400" dirty="0">
                <a:latin typeface="Arial" panose="020B0604020202020204" pitchFamily="34" charset="0"/>
                <a:ea typeface="宋体" panose="02010600030101010101" pitchFamily="2" charset="-122"/>
              </a:rPr>
              <a:t>借</a:t>
            </a:r>
            <a:endParaRPr lang="zh-CN" altLang="en-US" sz="1400" dirty="0">
              <a:latin typeface="Arial" panose="020B0604020202020204" pitchFamily="34" charset="0"/>
              <a:ea typeface="宋体" panose="02010600030101010101" pitchFamily="2" charset="-122"/>
            </a:endParaRPr>
          </a:p>
        </p:txBody>
      </p:sp>
      <p:sp>
        <p:nvSpPr>
          <p:cNvPr id="210983" name="Text Box 39"/>
          <p:cNvSpPr txBox="1"/>
          <p:nvPr/>
        </p:nvSpPr>
        <p:spPr>
          <a:xfrm>
            <a:off x="7086600" y="4800600"/>
            <a:ext cx="504825" cy="304800"/>
          </a:xfrm>
          <a:prstGeom prst="rect">
            <a:avLst/>
          </a:prstGeom>
          <a:noFill/>
          <a:ln w="9525">
            <a:noFill/>
          </a:ln>
        </p:spPr>
        <p:txBody>
          <a:bodyPr anchor="t">
            <a:spAutoFit/>
          </a:bodyPr>
          <a:lstStyle/>
          <a:p>
            <a:pPr lvl="0" indent="0"/>
            <a:r>
              <a:rPr lang="zh-CN" altLang="en-US" sz="1400" dirty="0">
                <a:latin typeface="Arial" panose="020B0604020202020204" pitchFamily="34" charset="0"/>
                <a:ea typeface="宋体" panose="02010600030101010101" pitchFamily="2" charset="-122"/>
              </a:rPr>
              <a:t>平</a:t>
            </a:r>
            <a:endParaRPr lang="zh-CN" altLang="en-US" sz="1400" dirty="0">
              <a:latin typeface="Arial" panose="020B0604020202020204" pitchFamily="34" charset="0"/>
              <a:ea typeface="宋体" panose="02010600030101010101" pitchFamily="2" charset="-122"/>
            </a:endParaRPr>
          </a:p>
        </p:txBody>
      </p:sp>
      <p:sp>
        <p:nvSpPr>
          <p:cNvPr id="210984" name="Text Box 40"/>
          <p:cNvSpPr txBox="1"/>
          <p:nvPr/>
        </p:nvSpPr>
        <p:spPr>
          <a:xfrm>
            <a:off x="7885113" y="4221163"/>
            <a:ext cx="1439862" cy="304800"/>
          </a:xfrm>
          <a:prstGeom prst="rect">
            <a:avLst/>
          </a:prstGeom>
          <a:noFill/>
          <a:ln w="9525">
            <a:noFill/>
          </a:ln>
        </p:spPr>
        <p:txBody>
          <a:bodyPr anchor="t">
            <a:spAutoFit/>
          </a:bodyPr>
          <a:lstStyle/>
          <a:p>
            <a:pPr lvl="0" indent="0"/>
            <a:r>
              <a:rPr lang="en-US" altLang="zh-CN" sz="1400" dirty="0">
                <a:latin typeface="Arial" panose="020B0604020202020204" pitchFamily="34" charset="0"/>
                <a:ea typeface="宋体" panose="02010600030101010101" pitchFamily="2" charset="-122"/>
              </a:rPr>
              <a:t> 2 0 0 0 0 0 0</a:t>
            </a:r>
            <a:endParaRPr lang="en-US" altLang="zh-CN" sz="1400" dirty="0">
              <a:latin typeface="Arial" panose="020B0604020202020204" pitchFamily="34" charset="0"/>
              <a:ea typeface="宋体" panose="02010600030101010101" pitchFamily="2" charset="-122"/>
            </a:endParaRPr>
          </a:p>
        </p:txBody>
      </p:sp>
      <p:sp>
        <p:nvSpPr>
          <p:cNvPr id="210985" name="Text Box 41"/>
          <p:cNvSpPr txBox="1"/>
          <p:nvPr/>
        </p:nvSpPr>
        <p:spPr>
          <a:xfrm>
            <a:off x="611188" y="4508500"/>
            <a:ext cx="504825" cy="304800"/>
          </a:xfrm>
          <a:prstGeom prst="rect">
            <a:avLst/>
          </a:prstGeom>
          <a:noFill/>
          <a:ln w="9525">
            <a:noFill/>
          </a:ln>
        </p:spPr>
        <p:txBody>
          <a:bodyPr anchor="t">
            <a:spAutoFit/>
          </a:bodyPr>
          <a:lstStyle/>
          <a:p>
            <a:pPr lvl="0" indent="0"/>
            <a:r>
              <a:rPr lang="en-US" altLang="zh-CN" sz="1400" dirty="0">
                <a:latin typeface="Arial" panose="020B0604020202020204" pitchFamily="34" charset="0"/>
                <a:ea typeface="黑体" panose="02010609060101010101" pitchFamily="49" charset="-122"/>
              </a:rPr>
              <a:t>12</a:t>
            </a:r>
            <a:endParaRPr lang="en-US" altLang="zh-CN" sz="1400" dirty="0">
              <a:latin typeface="Arial" panose="020B0604020202020204" pitchFamily="34" charset="0"/>
              <a:ea typeface="黑体" panose="02010609060101010101" pitchFamily="49" charset="-122"/>
            </a:endParaRPr>
          </a:p>
        </p:txBody>
      </p:sp>
      <p:sp>
        <p:nvSpPr>
          <p:cNvPr id="210986" name="Text Box 42"/>
          <p:cNvSpPr txBox="1"/>
          <p:nvPr/>
        </p:nvSpPr>
        <p:spPr>
          <a:xfrm>
            <a:off x="1042988" y="4508500"/>
            <a:ext cx="720725" cy="304800"/>
          </a:xfrm>
          <a:prstGeom prst="rect">
            <a:avLst/>
          </a:prstGeom>
          <a:noFill/>
          <a:ln w="9525">
            <a:noFill/>
          </a:ln>
        </p:spPr>
        <p:txBody>
          <a:bodyPr anchor="t">
            <a:spAutoFit/>
          </a:bodyPr>
          <a:lstStyle/>
          <a:p>
            <a:pPr lvl="0" indent="0"/>
            <a:r>
              <a:rPr lang="zh-CN" altLang="en-US" sz="1400" dirty="0">
                <a:latin typeface="Arial" panose="020B0604020202020204" pitchFamily="34" charset="0"/>
                <a:ea typeface="黑体" panose="02010609060101010101" pitchFamily="49" charset="-122"/>
              </a:rPr>
              <a:t>转</a:t>
            </a:r>
            <a:r>
              <a:rPr lang="en-US" altLang="zh-CN" sz="1400" dirty="0">
                <a:latin typeface="Arial" panose="020B0604020202020204" pitchFamily="34" charset="0"/>
                <a:ea typeface="黑体" panose="02010609060101010101" pitchFamily="49" charset="-122"/>
              </a:rPr>
              <a:t>44</a:t>
            </a:r>
            <a:endParaRPr lang="en-US" altLang="zh-CN" sz="1400" dirty="0">
              <a:latin typeface="Arial" panose="020B0604020202020204" pitchFamily="34" charset="0"/>
              <a:ea typeface="黑体" panose="02010609060101010101" pitchFamily="49" charset="-122"/>
            </a:endParaRPr>
          </a:p>
        </p:txBody>
      </p:sp>
      <p:sp>
        <p:nvSpPr>
          <p:cNvPr id="210987" name="Text Box 43"/>
          <p:cNvSpPr txBox="1"/>
          <p:nvPr/>
        </p:nvSpPr>
        <p:spPr>
          <a:xfrm>
            <a:off x="1619250" y="4508500"/>
            <a:ext cx="1439863" cy="304800"/>
          </a:xfrm>
          <a:prstGeom prst="rect">
            <a:avLst/>
          </a:prstGeom>
          <a:noFill/>
          <a:ln w="9525">
            <a:noFill/>
          </a:ln>
        </p:spPr>
        <p:txBody>
          <a:bodyPr anchor="t">
            <a:spAutoFit/>
          </a:bodyPr>
          <a:lstStyle/>
          <a:p>
            <a:pPr lvl="0" indent="0"/>
            <a:r>
              <a:rPr lang="zh-CN" altLang="en-US" sz="1400" dirty="0">
                <a:latin typeface="Arial" panose="020B0604020202020204" pitchFamily="34" charset="0"/>
                <a:ea typeface="黑体" panose="02010609060101010101" pitchFamily="49" charset="-122"/>
              </a:rPr>
              <a:t>向华龙公司赊销</a:t>
            </a:r>
            <a:endParaRPr lang="zh-CN" altLang="en-US" sz="1400" dirty="0">
              <a:latin typeface="Arial" panose="020B0604020202020204" pitchFamily="34" charset="0"/>
              <a:ea typeface="黑体" panose="02010609060101010101" pitchFamily="49" charset="-122"/>
            </a:endParaRPr>
          </a:p>
        </p:txBody>
      </p:sp>
      <p:sp>
        <p:nvSpPr>
          <p:cNvPr id="210990" name="Text Box 46"/>
          <p:cNvSpPr txBox="1"/>
          <p:nvPr/>
        </p:nvSpPr>
        <p:spPr>
          <a:xfrm>
            <a:off x="8101013" y="4800600"/>
            <a:ext cx="1042987" cy="304800"/>
          </a:xfrm>
          <a:prstGeom prst="rect">
            <a:avLst/>
          </a:prstGeom>
          <a:noFill/>
          <a:ln w="9525">
            <a:noFill/>
          </a:ln>
        </p:spPr>
        <p:txBody>
          <a:bodyPr anchor="t">
            <a:spAutoFit/>
          </a:bodyPr>
          <a:lstStyle/>
          <a:p>
            <a:pPr lvl="0" indent="0"/>
            <a:r>
              <a:rPr lang="en-US" altLang="zh-CN" sz="1400" dirty="0">
                <a:latin typeface="Arial" panose="020B0604020202020204" pitchFamily="34" charset="0"/>
                <a:ea typeface="宋体" panose="02010600030101010101" pitchFamily="2" charset="-122"/>
              </a:rPr>
              <a:t>          </a:t>
            </a:r>
            <a:endParaRPr lang="en-US" altLang="zh-CN" sz="1400" dirty="0">
              <a:latin typeface="Arial" panose="020B0604020202020204" pitchFamily="34" charset="0"/>
              <a:ea typeface="宋体" panose="02010600030101010101" pitchFamily="2" charset="-122"/>
            </a:endParaRPr>
          </a:p>
        </p:txBody>
      </p:sp>
      <p:sp>
        <p:nvSpPr>
          <p:cNvPr id="210991" name="AutoShape 47"/>
          <p:cNvSpPr/>
          <p:nvPr/>
        </p:nvSpPr>
        <p:spPr>
          <a:xfrm>
            <a:off x="179388" y="5157788"/>
            <a:ext cx="720725" cy="1150937"/>
          </a:xfrm>
          <a:prstGeom prst="wedgeRoundRectCallout">
            <a:avLst>
              <a:gd name="adj1" fmla="val -5287"/>
              <a:gd name="adj2" fmla="val -82829"/>
              <a:gd name="adj3" fmla="val 16667"/>
            </a:avLst>
          </a:prstGeom>
          <a:solidFill>
            <a:srgbClr val="FFFEA8"/>
          </a:solidFill>
          <a:ln w="9525" cap="flat" cmpd="sng">
            <a:solidFill>
              <a:schemeClr val="tx1"/>
            </a:solidFill>
            <a:prstDash val="solid"/>
            <a:miter/>
            <a:headEnd type="none" w="med" len="med"/>
            <a:tailEnd type="none" w="med" len="med"/>
          </a:ln>
        </p:spPr>
        <p:txBody>
          <a:bodyPr anchor="ctr"/>
          <a:lstStyle/>
          <a:p>
            <a:pPr lvl="0" indent="0"/>
            <a:r>
              <a:rPr lang="zh-CN" altLang="en-US" sz="1400" dirty="0">
                <a:latin typeface="宋体" panose="02010600030101010101" pitchFamily="2" charset="-122"/>
                <a:ea typeface="黑体" panose="02010609060101010101" pitchFamily="49" charset="-122"/>
              </a:rPr>
              <a:t>登记记账凭证日期</a:t>
            </a:r>
            <a:endParaRPr lang="zh-CN" altLang="en-US" sz="1400" dirty="0">
              <a:latin typeface="宋体" panose="02010600030101010101" pitchFamily="2" charset="-122"/>
              <a:ea typeface="黑体" panose="02010609060101010101" pitchFamily="49" charset="-122"/>
            </a:endParaRPr>
          </a:p>
        </p:txBody>
      </p:sp>
      <p:sp>
        <p:nvSpPr>
          <p:cNvPr id="210992" name="AutoShape 48"/>
          <p:cNvSpPr/>
          <p:nvPr/>
        </p:nvSpPr>
        <p:spPr>
          <a:xfrm>
            <a:off x="2362200" y="5486400"/>
            <a:ext cx="1008063" cy="792163"/>
          </a:xfrm>
          <a:prstGeom prst="wedgeRoundRectCallout">
            <a:avLst>
              <a:gd name="adj1" fmla="val -25278"/>
              <a:gd name="adj2" fmla="val -95690"/>
              <a:gd name="adj3" fmla="val 16667"/>
            </a:avLst>
          </a:prstGeom>
          <a:solidFill>
            <a:srgbClr val="FFFEA8"/>
          </a:solidFill>
          <a:ln w="9525" cap="flat" cmpd="sng">
            <a:solidFill>
              <a:schemeClr val="tx1"/>
            </a:solidFill>
            <a:prstDash val="solid"/>
            <a:miter/>
            <a:headEnd type="none" w="med" len="med"/>
            <a:tailEnd type="none" w="med" len="med"/>
          </a:ln>
        </p:spPr>
        <p:txBody>
          <a:bodyPr anchor="ctr"/>
          <a:lstStyle/>
          <a:p>
            <a:pPr lvl="0" indent="0"/>
            <a:r>
              <a:rPr lang="zh-CN" altLang="en-US" sz="1400" dirty="0">
                <a:latin typeface="宋体" panose="02010600030101010101" pitchFamily="2" charset="-122"/>
                <a:ea typeface="黑体" panose="02010609060101010101" pitchFamily="49" charset="-122"/>
              </a:rPr>
              <a:t>简明扼要说明经济业务内容</a:t>
            </a:r>
            <a:endParaRPr lang="zh-CN" altLang="en-US" sz="1400" dirty="0">
              <a:latin typeface="宋体" panose="02010600030101010101" pitchFamily="2" charset="-122"/>
              <a:ea typeface="黑体" panose="02010609060101010101" pitchFamily="49" charset="-122"/>
            </a:endParaRPr>
          </a:p>
        </p:txBody>
      </p:sp>
      <p:sp>
        <p:nvSpPr>
          <p:cNvPr id="210993" name="AutoShape 49"/>
          <p:cNvSpPr/>
          <p:nvPr/>
        </p:nvSpPr>
        <p:spPr>
          <a:xfrm>
            <a:off x="5181600" y="5638800"/>
            <a:ext cx="1008063" cy="792163"/>
          </a:xfrm>
          <a:prstGeom prst="wedgeRoundRectCallout">
            <a:avLst>
              <a:gd name="adj1" fmla="val 40394"/>
              <a:gd name="adj2" fmla="val -100903"/>
              <a:gd name="adj3" fmla="val 16667"/>
            </a:avLst>
          </a:prstGeom>
          <a:solidFill>
            <a:srgbClr val="FFFEA8"/>
          </a:solidFill>
          <a:ln w="9525" cap="flat" cmpd="sng">
            <a:solidFill>
              <a:schemeClr val="tx1"/>
            </a:solidFill>
            <a:prstDash val="solid"/>
            <a:miter/>
            <a:headEnd type="none" w="med" len="med"/>
            <a:tailEnd type="none" w="med" len="med"/>
          </a:ln>
        </p:spPr>
        <p:txBody>
          <a:bodyPr anchor="ctr"/>
          <a:lstStyle/>
          <a:p>
            <a:pPr lvl="0" indent="0"/>
            <a:r>
              <a:rPr lang="zh-CN" altLang="en-US" sz="1400" dirty="0">
                <a:latin typeface="宋体" panose="02010600030101010101" pitchFamily="2" charset="-122"/>
                <a:ea typeface="黑体" panose="02010609060101010101" pitchFamily="49" charset="-122"/>
              </a:rPr>
              <a:t>根据记账凭证所列金额填列</a:t>
            </a:r>
            <a:endParaRPr lang="zh-CN" altLang="en-US" sz="1400" dirty="0">
              <a:latin typeface="宋体" panose="02010600030101010101" pitchFamily="2" charset="-122"/>
              <a:ea typeface="黑体" panose="02010609060101010101" pitchFamily="49" charset="-122"/>
            </a:endParaRPr>
          </a:p>
        </p:txBody>
      </p:sp>
      <p:sp>
        <p:nvSpPr>
          <p:cNvPr id="210994" name="AutoShape 50"/>
          <p:cNvSpPr/>
          <p:nvPr/>
        </p:nvSpPr>
        <p:spPr>
          <a:xfrm>
            <a:off x="6858000" y="5334000"/>
            <a:ext cx="1008063" cy="792163"/>
          </a:xfrm>
          <a:prstGeom prst="wedgeRoundRectCallout">
            <a:avLst>
              <a:gd name="adj1" fmla="val -8269"/>
              <a:gd name="adj2" fmla="val -97894"/>
              <a:gd name="adj3" fmla="val 16667"/>
            </a:avLst>
          </a:prstGeom>
          <a:solidFill>
            <a:srgbClr val="FFFEA8"/>
          </a:solidFill>
          <a:ln w="9525" cap="flat" cmpd="sng">
            <a:solidFill>
              <a:schemeClr val="tx1"/>
            </a:solidFill>
            <a:prstDash val="solid"/>
            <a:miter/>
            <a:headEnd type="none" w="med" len="med"/>
            <a:tailEnd type="none" w="med" len="med"/>
          </a:ln>
        </p:spPr>
        <p:txBody>
          <a:bodyPr anchor="ctr"/>
          <a:lstStyle/>
          <a:p>
            <a:pPr lvl="0" indent="0"/>
            <a:r>
              <a:rPr lang="zh-CN" altLang="en-US" sz="1400" dirty="0">
                <a:latin typeface="宋体" panose="02010600030101010101" pitchFamily="2" charset="-122"/>
                <a:ea typeface="黑体" panose="02010609060101010101" pitchFamily="49" charset="-122"/>
              </a:rPr>
              <a:t>根据余额性质填列</a:t>
            </a:r>
            <a:endParaRPr lang="zh-CN" altLang="en-US" sz="1400" dirty="0">
              <a:latin typeface="宋体" panose="02010600030101010101" pitchFamily="2" charset="-122"/>
              <a:ea typeface="黑体" panose="02010609060101010101" pitchFamily="49" charset="-122"/>
            </a:endParaRPr>
          </a:p>
        </p:txBody>
      </p:sp>
      <p:sp>
        <p:nvSpPr>
          <p:cNvPr id="210995" name="AutoShape 51"/>
          <p:cNvSpPr/>
          <p:nvPr/>
        </p:nvSpPr>
        <p:spPr>
          <a:xfrm>
            <a:off x="990600" y="5486400"/>
            <a:ext cx="1008063" cy="792163"/>
          </a:xfrm>
          <a:prstGeom prst="wedgeRoundRectCallout">
            <a:avLst>
              <a:gd name="adj1" fmla="val -6222"/>
              <a:gd name="adj2" fmla="val -107116"/>
              <a:gd name="adj3" fmla="val 16667"/>
            </a:avLst>
          </a:prstGeom>
          <a:solidFill>
            <a:srgbClr val="FFFEA8"/>
          </a:solidFill>
          <a:ln w="9525" cap="flat" cmpd="sng">
            <a:solidFill>
              <a:schemeClr val="tx1"/>
            </a:solidFill>
            <a:prstDash val="solid"/>
            <a:miter/>
            <a:headEnd type="none" w="med" len="med"/>
            <a:tailEnd type="none" w="med" len="med"/>
          </a:ln>
        </p:spPr>
        <p:txBody>
          <a:bodyPr anchor="ctr"/>
          <a:lstStyle/>
          <a:p>
            <a:pPr lvl="0" indent="0"/>
            <a:r>
              <a:rPr lang="zh-CN" altLang="en-US" sz="1400" dirty="0">
                <a:latin typeface="宋体" panose="02010600030101010101" pitchFamily="2" charset="-122"/>
                <a:ea typeface="黑体" panose="02010609060101010101" pitchFamily="49" charset="-122"/>
              </a:rPr>
              <a:t>填列会计凭证类型及编号</a:t>
            </a:r>
            <a:endParaRPr lang="zh-CN" altLang="en-US" sz="1400" dirty="0">
              <a:latin typeface="宋体" panose="02010600030101010101" pitchFamily="2" charset="-122"/>
              <a:ea typeface="黑体" panose="02010609060101010101" pitchFamily="49" charset="-122"/>
            </a:endParaRPr>
          </a:p>
        </p:txBody>
      </p:sp>
      <p:sp>
        <p:nvSpPr>
          <p:cNvPr id="210996" name="AutoShape 52"/>
          <p:cNvSpPr/>
          <p:nvPr/>
        </p:nvSpPr>
        <p:spPr>
          <a:xfrm>
            <a:off x="8135938" y="5229225"/>
            <a:ext cx="1008062" cy="792163"/>
          </a:xfrm>
          <a:prstGeom prst="wedgeRoundRectCallout">
            <a:avLst>
              <a:gd name="adj1" fmla="val -2440"/>
              <a:gd name="adj2" fmla="val -101102"/>
              <a:gd name="adj3" fmla="val 16667"/>
            </a:avLst>
          </a:prstGeom>
          <a:solidFill>
            <a:srgbClr val="FFFEA8"/>
          </a:solidFill>
          <a:ln w="9525" cap="flat" cmpd="sng">
            <a:solidFill>
              <a:schemeClr val="tx1"/>
            </a:solidFill>
            <a:prstDash val="solid"/>
            <a:miter/>
            <a:headEnd type="none" w="med" len="med"/>
            <a:tailEnd type="none" w="med" len="med"/>
          </a:ln>
        </p:spPr>
        <p:txBody>
          <a:bodyPr anchor="ctr"/>
          <a:lstStyle/>
          <a:p>
            <a:pPr lvl="0" indent="0"/>
            <a:r>
              <a:rPr lang="zh-CN" altLang="en-US" sz="1400" dirty="0">
                <a:latin typeface="宋体" panose="02010600030101010101" pitchFamily="2" charset="-122"/>
                <a:ea typeface="黑体" panose="02010609060101010101" pitchFamily="49" charset="-122"/>
              </a:rPr>
              <a:t>计算填列</a:t>
            </a:r>
            <a:endParaRPr lang="zh-CN" altLang="en-US" sz="1400" dirty="0">
              <a:latin typeface="宋体" panose="02010600030101010101" pitchFamily="2" charset="-122"/>
              <a:ea typeface="黑体" panose="02010609060101010101" pitchFamily="49" charset="-122"/>
            </a:endParaRPr>
          </a:p>
        </p:txBody>
      </p:sp>
      <p:sp>
        <p:nvSpPr>
          <p:cNvPr id="180248" name="Line 54"/>
          <p:cNvSpPr/>
          <p:nvPr/>
        </p:nvSpPr>
        <p:spPr>
          <a:xfrm>
            <a:off x="7019925" y="2636838"/>
            <a:ext cx="1439863" cy="0"/>
          </a:xfrm>
          <a:prstGeom prst="line">
            <a:avLst/>
          </a:prstGeom>
          <a:ln w="7938" cap="flat" cmpd="sng">
            <a:solidFill>
              <a:schemeClr val="tx1"/>
            </a:solidFill>
            <a:prstDash val="solid"/>
            <a:round/>
            <a:headEnd type="none" w="sm" len="sm"/>
            <a:tailEnd type="none" w="sm" len="sm"/>
          </a:ln>
        </p:spPr>
      </p:sp>
      <p:sp>
        <p:nvSpPr>
          <p:cNvPr id="180249" name="Line 55"/>
          <p:cNvSpPr/>
          <p:nvPr/>
        </p:nvSpPr>
        <p:spPr>
          <a:xfrm>
            <a:off x="7019925" y="2997200"/>
            <a:ext cx="1439863" cy="0"/>
          </a:xfrm>
          <a:prstGeom prst="line">
            <a:avLst/>
          </a:prstGeom>
          <a:ln w="7938" cap="flat" cmpd="sng">
            <a:solidFill>
              <a:schemeClr val="tx1"/>
            </a:solidFill>
            <a:prstDash val="solid"/>
            <a:round/>
            <a:headEnd type="none" w="sm" len="sm"/>
            <a:tailEnd type="none" w="sm" len="sm"/>
          </a:ln>
        </p:spPr>
      </p:sp>
      <p:sp>
        <p:nvSpPr>
          <p:cNvPr id="211004" name="Text Box 60"/>
          <p:cNvSpPr txBox="1"/>
          <p:nvPr/>
        </p:nvSpPr>
        <p:spPr>
          <a:xfrm>
            <a:off x="250825" y="4508500"/>
            <a:ext cx="504825" cy="304800"/>
          </a:xfrm>
          <a:prstGeom prst="rect">
            <a:avLst/>
          </a:prstGeom>
          <a:noFill/>
          <a:ln w="9525">
            <a:noFill/>
          </a:ln>
        </p:spPr>
        <p:txBody>
          <a:bodyPr anchor="t">
            <a:spAutoFit/>
          </a:bodyPr>
          <a:lstStyle/>
          <a:p>
            <a:pPr lvl="0" indent="0"/>
            <a:r>
              <a:rPr lang="en-US" altLang="zh-CN" sz="1400" dirty="0">
                <a:latin typeface="Arial" panose="020B0604020202020204" pitchFamily="34" charset="0"/>
                <a:ea typeface="宋体" panose="02010600030101010101" pitchFamily="2" charset="-122"/>
              </a:rPr>
              <a:t>12</a:t>
            </a:r>
            <a:endParaRPr lang="en-US" altLang="zh-CN" sz="1400" dirty="0">
              <a:latin typeface="Arial" panose="020B0604020202020204" pitchFamily="34" charset="0"/>
              <a:ea typeface="宋体" panose="02010600030101010101" pitchFamily="2" charset="-122"/>
            </a:endParaRPr>
          </a:p>
        </p:txBody>
      </p:sp>
      <p:sp>
        <p:nvSpPr>
          <p:cNvPr id="60447" name="Text Box 61"/>
          <p:cNvSpPr txBox="1"/>
          <p:nvPr/>
        </p:nvSpPr>
        <p:spPr>
          <a:xfrm>
            <a:off x="5257800" y="4800600"/>
            <a:ext cx="1905000" cy="304800"/>
          </a:xfrm>
          <a:prstGeom prst="rect">
            <a:avLst/>
          </a:prstGeom>
          <a:noFill/>
          <a:ln w="9525">
            <a:noFill/>
          </a:ln>
        </p:spPr>
        <p:txBody>
          <a:bodyPr anchor="t">
            <a:spAutoFit/>
          </a:bodyPr>
          <a:lstStyle/>
          <a:p>
            <a:pPr lvl="0" indent="0"/>
            <a:r>
              <a:rPr lang="en-US" altLang="zh-CN" sz="1400" dirty="0">
                <a:latin typeface="Arial" panose="020B0604020202020204" pitchFamily="34" charset="0"/>
                <a:ea typeface="宋体" panose="02010600030101010101" pitchFamily="2" charset="-122"/>
              </a:rPr>
              <a:t>            3 1 7 0 0 0 0</a:t>
            </a:r>
            <a:endParaRPr lang="en-US" altLang="zh-CN" sz="1400" dirty="0">
              <a:latin typeface="Arial" panose="020B0604020202020204" pitchFamily="34" charset="0"/>
              <a:ea typeface="宋体" panose="02010600030101010101" pitchFamily="2" charset="-122"/>
            </a:endParaRPr>
          </a:p>
        </p:txBody>
      </p:sp>
      <p:sp>
        <p:nvSpPr>
          <p:cNvPr id="2" name="Text Box 41"/>
          <p:cNvSpPr txBox="1"/>
          <p:nvPr/>
        </p:nvSpPr>
        <p:spPr>
          <a:xfrm>
            <a:off x="609600" y="4724400"/>
            <a:ext cx="504825" cy="304800"/>
          </a:xfrm>
          <a:prstGeom prst="rect">
            <a:avLst/>
          </a:prstGeom>
          <a:noFill/>
          <a:ln w="9525">
            <a:noFill/>
          </a:ln>
        </p:spPr>
        <p:txBody>
          <a:bodyPr anchor="t">
            <a:spAutoFit/>
          </a:bodyPr>
          <a:lstStyle/>
          <a:p>
            <a:pPr lvl="0" indent="0"/>
            <a:r>
              <a:rPr lang="en-US" altLang="zh-CN" sz="1400" dirty="0">
                <a:latin typeface="Arial" panose="020B0604020202020204" pitchFamily="34" charset="0"/>
                <a:ea typeface="黑体" panose="02010609060101010101" pitchFamily="49" charset="-122"/>
              </a:rPr>
              <a:t>25</a:t>
            </a:r>
            <a:endParaRPr lang="en-US" altLang="zh-CN" sz="1400" dirty="0">
              <a:latin typeface="Arial" panose="020B0604020202020204" pitchFamily="34" charset="0"/>
              <a:ea typeface="黑体" panose="02010609060101010101" pitchFamily="49" charset="-122"/>
            </a:endParaRPr>
          </a:p>
        </p:txBody>
      </p:sp>
      <p:sp>
        <p:nvSpPr>
          <p:cNvPr id="3" name="Text Box 42"/>
          <p:cNvSpPr txBox="1"/>
          <p:nvPr/>
        </p:nvSpPr>
        <p:spPr>
          <a:xfrm>
            <a:off x="990600" y="4800600"/>
            <a:ext cx="720725" cy="304800"/>
          </a:xfrm>
          <a:prstGeom prst="rect">
            <a:avLst/>
          </a:prstGeom>
          <a:noFill/>
          <a:ln w="9525">
            <a:noFill/>
          </a:ln>
        </p:spPr>
        <p:txBody>
          <a:bodyPr anchor="t">
            <a:spAutoFit/>
          </a:bodyPr>
          <a:lstStyle/>
          <a:p>
            <a:pPr lvl="0" indent="0"/>
            <a:r>
              <a:rPr lang="zh-CN" altLang="en-US" sz="1400" dirty="0">
                <a:latin typeface="Arial" panose="020B0604020202020204" pitchFamily="34" charset="0"/>
                <a:ea typeface="黑体" panose="02010609060101010101" pitchFamily="49" charset="-122"/>
              </a:rPr>
              <a:t> 收</a:t>
            </a:r>
            <a:r>
              <a:rPr lang="en-US" altLang="zh-CN" sz="1400" dirty="0">
                <a:latin typeface="Arial" panose="020B0604020202020204" pitchFamily="34" charset="0"/>
                <a:ea typeface="黑体" panose="02010609060101010101" pitchFamily="49" charset="-122"/>
              </a:rPr>
              <a:t>80</a:t>
            </a:r>
            <a:endParaRPr lang="en-US" altLang="zh-CN" sz="1400" dirty="0">
              <a:latin typeface="Arial" panose="020B0604020202020204" pitchFamily="34" charset="0"/>
              <a:ea typeface="黑体" panose="02010609060101010101" pitchFamily="49" charset="-122"/>
            </a:endParaRPr>
          </a:p>
        </p:txBody>
      </p:sp>
      <p:sp>
        <p:nvSpPr>
          <p:cNvPr id="60456" name="Text Box 61"/>
          <p:cNvSpPr txBox="1"/>
          <p:nvPr/>
        </p:nvSpPr>
        <p:spPr>
          <a:xfrm>
            <a:off x="3352800" y="4495800"/>
            <a:ext cx="1905000" cy="304800"/>
          </a:xfrm>
          <a:prstGeom prst="rect">
            <a:avLst/>
          </a:prstGeom>
          <a:noFill/>
          <a:ln w="9525">
            <a:noFill/>
          </a:ln>
        </p:spPr>
        <p:txBody>
          <a:bodyPr anchor="t">
            <a:spAutoFit/>
          </a:bodyPr>
          <a:lstStyle/>
          <a:p>
            <a:pPr lvl="0" indent="0"/>
            <a:r>
              <a:rPr lang="en-US" altLang="zh-CN" sz="1400" dirty="0">
                <a:latin typeface="Arial" panose="020B0604020202020204" pitchFamily="34" charset="0"/>
                <a:ea typeface="宋体" panose="02010600030101010101" pitchFamily="2" charset="-122"/>
              </a:rPr>
              <a:t>            1 1 7 0 0 0 0</a:t>
            </a:r>
            <a:endParaRPr lang="en-US" altLang="zh-CN" sz="1400" dirty="0">
              <a:latin typeface="Arial" panose="020B0604020202020204" pitchFamily="34" charset="0"/>
              <a:ea typeface="宋体" panose="02010600030101010101" pitchFamily="2" charset="-122"/>
            </a:endParaRPr>
          </a:p>
        </p:txBody>
      </p:sp>
      <p:sp>
        <p:nvSpPr>
          <p:cNvPr id="4" name="Text Box 43"/>
          <p:cNvSpPr txBox="1"/>
          <p:nvPr/>
        </p:nvSpPr>
        <p:spPr>
          <a:xfrm>
            <a:off x="1752600" y="4800600"/>
            <a:ext cx="1439863" cy="304800"/>
          </a:xfrm>
          <a:prstGeom prst="rect">
            <a:avLst/>
          </a:prstGeom>
          <a:noFill/>
          <a:ln w="9525">
            <a:noFill/>
          </a:ln>
        </p:spPr>
        <p:txBody>
          <a:bodyPr anchor="t">
            <a:spAutoFit/>
          </a:bodyPr>
          <a:lstStyle/>
          <a:p>
            <a:pPr lvl="0" indent="0"/>
            <a:r>
              <a:rPr lang="zh-CN" altLang="en-US" sz="1400" dirty="0">
                <a:latin typeface="Arial" panose="020B0604020202020204" pitchFamily="34" charset="0"/>
                <a:ea typeface="黑体" panose="02010609060101010101" pitchFamily="49" charset="-122"/>
              </a:rPr>
              <a:t>收款</a:t>
            </a:r>
            <a:endParaRPr lang="zh-CN" altLang="en-US" sz="1400" dirty="0">
              <a:latin typeface="Arial" panose="020B0604020202020204" pitchFamily="34" charset="0"/>
              <a:ea typeface="黑体" panose="02010609060101010101" pitchFamily="49" charset="-122"/>
            </a:endParaRPr>
          </a:p>
        </p:txBody>
      </p:sp>
      <p:sp>
        <p:nvSpPr>
          <p:cNvPr id="5" name="Text Box 38"/>
          <p:cNvSpPr txBox="1"/>
          <p:nvPr/>
        </p:nvSpPr>
        <p:spPr>
          <a:xfrm>
            <a:off x="7086600" y="4495800"/>
            <a:ext cx="504825" cy="304800"/>
          </a:xfrm>
          <a:prstGeom prst="rect">
            <a:avLst/>
          </a:prstGeom>
          <a:noFill/>
          <a:ln w="9525">
            <a:noFill/>
          </a:ln>
        </p:spPr>
        <p:txBody>
          <a:bodyPr anchor="t">
            <a:spAutoFit/>
          </a:bodyPr>
          <a:lstStyle/>
          <a:p>
            <a:pPr lvl="0" indent="0"/>
            <a:r>
              <a:rPr lang="zh-CN" altLang="en-US" sz="1400" dirty="0">
                <a:latin typeface="Arial" panose="020B0604020202020204" pitchFamily="34" charset="0"/>
                <a:ea typeface="宋体" panose="02010600030101010101" pitchFamily="2" charset="-122"/>
              </a:rPr>
              <a:t>借</a:t>
            </a:r>
            <a:endParaRPr lang="zh-CN" altLang="en-US" sz="1400" dirty="0">
              <a:latin typeface="Arial" panose="020B0604020202020204" pitchFamily="34" charset="0"/>
              <a:ea typeface="宋体" panose="02010600030101010101" pitchFamily="2" charset="-122"/>
            </a:endParaRPr>
          </a:p>
        </p:txBody>
      </p:sp>
      <p:sp>
        <p:nvSpPr>
          <p:cNvPr id="60460" name="Text Box 61"/>
          <p:cNvSpPr txBox="1"/>
          <p:nvPr/>
        </p:nvSpPr>
        <p:spPr>
          <a:xfrm>
            <a:off x="7391400" y="4572000"/>
            <a:ext cx="1905000" cy="304800"/>
          </a:xfrm>
          <a:prstGeom prst="rect">
            <a:avLst/>
          </a:prstGeom>
          <a:noFill/>
          <a:ln w="9525">
            <a:noFill/>
          </a:ln>
        </p:spPr>
        <p:txBody>
          <a:bodyPr anchor="t">
            <a:spAutoFit/>
          </a:bodyPr>
          <a:lstStyle/>
          <a:p>
            <a:pPr lvl="0" indent="0"/>
            <a:r>
              <a:rPr lang="en-US" altLang="zh-CN" sz="1400" dirty="0">
                <a:latin typeface="Arial" panose="020B0604020202020204" pitchFamily="34" charset="0"/>
                <a:ea typeface="宋体" panose="02010600030101010101" pitchFamily="2" charset="-122"/>
              </a:rPr>
              <a:t>            3 1 7 0 0 0 0</a:t>
            </a:r>
            <a:endParaRPr lang="en-US" altLang="zh-CN" sz="1400" dirty="0">
              <a:latin typeface="Arial" panose="020B0604020202020204" pitchFamily="34" charset="0"/>
              <a:ea typeface="宋体" panose="02010600030101010101" pitchFamily="2" charset="-122"/>
            </a:endParaRPr>
          </a:p>
        </p:txBody>
      </p:sp>
      <p:sp>
        <p:nvSpPr>
          <p:cNvPr id="6" name="Text Box 61"/>
          <p:cNvSpPr txBox="1"/>
          <p:nvPr/>
        </p:nvSpPr>
        <p:spPr>
          <a:xfrm>
            <a:off x="7419975" y="4799965"/>
            <a:ext cx="1905000" cy="304800"/>
          </a:xfrm>
          <a:prstGeom prst="rect">
            <a:avLst/>
          </a:prstGeom>
          <a:noFill/>
          <a:ln w="9525">
            <a:noFill/>
          </a:ln>
        </p:spPr>
        <p:txBody>
          <a:bodyPr anchor="t">
            <a:spAutoFit/>
          </a:bodyPr>
          <a:lstStyle/>
          <a:p>
            <a:pPr lvl="0" indent="0"/>
            <a:r>
              <a:rPr lang="en-US" altLang="zh-CN" sz="1400" dirty="0">
                <a:latin typeface="Arial" panose="020B0604020202020204" pitchFamily="34" charset="0"/>
                <a:ea typeface="宋体" panose="02010600030101010101" pitchFamily="2" charset="-122"/>
              </a:rPr>
              <a:t>                       0 0 0</a:t>
            </a:r>
            <a:endParaRPr lang="en-US" altLang="zh-CN" sz="1400" dirty="0">
              <a:latin typeface="Arial" panose="020B0604020202020204" pitchFamily="34" charset="0"/>
              <a:ea typeface="宋体" panose="02010600030101010101" pitchFamily="2" charset="-122"/>
            </a:endParaRPr>
          </a:p>
        </p:txBody>
      </p:sp>
      <p:sp>
        <p:nvSpPr>
          <p:cNvPr id="15" name="Rectangle 18"/>
          <p:cNvSpPr>
            <a:spLocks noGrp="1"/>
          </p:cNvSpPr>
          <p:nvPr>
            <p:custDataLst>
              <p:tags r:id="rId3"/>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第五章 模拟企业会计账簿的登记</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10946">
                                            <p:txEl>
                                              <p:pRg st="0" end="0"/>
                                            </p:txEl>
                                          </p:spTgt>
                                        </p:tgtEl>
                                        <p:attrNameLst>
                                          <p:attrName>style.visibility</p:attrName>
                                        </p:attrNameLst>
                                      </p:cBhvr>
                                      <p:to>
                                        <p:strVal val="visible"/>
                                      </p:to>
                                    </p:set>
                                    <p:animEffect transition="in" filter="checkerboard(across)">
                                      <p:cBhvr>
                                        <p:cTn id="7" dur="500"/>
                                        <p:tgtEl>
                                          <p:spTgt spid="21094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10946">
                                            <p:txEl>
                                              <p:pRg st="1" end="1"/>
                                            </p:txEl>
                                          </p:spTgt>
                                        </p:tgtEl>
                                        <p:attrNameLst>
                                          <p:attrName>style.visibility</p:attrName>
                                        </p:attrNameLst>
                                      </p:cBhvr>
                                      <p:to>
                                        <p:strVal val="visible"/>
                                      </p:to>
                                    </p:set>
                                    <p:animEffect transition="in" filter="checkerboard(across)">
                                      <p:cBhvr>
                                        <p:cTn id="12" dur="500"/>
                                        <p:tgtEl>
                                          <p:spTgt spid="21094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10946">
                                            <p:txEl>
                                              <p:pRg st="2" end="2"/>
                                            </p:txEl>
                                          </p:spTgt>
                                        </p:tgtEl>
                                        <p:attrNameLst>
                                          <p:attrName>style.visibility</p:attrName>
                                        </p:attrNameLst>
                                      </p:cBhvr>
                                      <p:to>
                                        <p:strVal val="visible"/>
                                      </p:to>
                                    </p:set>
                                    <p:animEffect transition="in" filter="checkerboard(across)">
                                      <p:cBhvr>
                                        <p:cTn id="17" dur="500"/>
                                        <p:tgtEl>
                                          <p:spTgt spid="21094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210946">
                                            <p:txEl>
                                              <p:pRg st="3" end="3"/>
                                            </p:txEl>
                                          </p:spTgt>
                                        </p:tgtEl>
                                        <p:attrNameLst>
                                          <p:attrName>style.visibility</p:attrName>
                                        </p:attrNameLst>
                                      </p:cBhvr>
                                      <p:to>
                                        <p:strVal val="visible"/>
                                      </p:to>
                                    </p:set>
                                    <p:animEffect transition="in" filter="checkerboard(across)">
                                      <p:cBhvr>
                                        <p:cTn id="22" dur="500"/>
                                        <p:tgtEl>
                                          <p:spTgt spid="21094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210946">
                                            <p:txEl>
                                              <p:pRg st="4" end="4"/>
                                            </p:txEl>
                                          </p:spTgt>
                                        </p:tgtEl>
                                        <p:attrNameLst>
                                          <p:attrName>style.visibility</p:attrName>
                                        </p:attrNameLst>
                                      </p:cBhvr>
                                      <p:to>
                                        <p:strVal val="visible"/>
                                      </p:to>
                                    </p:set>
                                    <p:animEffect transition="in" filter="checkerboard(across)">
                                      <p:cBhvr>
                                        <p:cTn id="27" dur="500"/>
                                        <p:tgtEl>
                                          <p:spTgt spid="21094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210946">
                                            <p:txEl>
                                              <p:pRg st="5" end="5"/>
                                            </p:txEl>
                                          </p:spTgt>
                                        </p:tgtEl>
                                        <p:attrNameLst>
                                          <p:attrName>style.visibility</p:attrName>
                                        </p:attrNameLst>
                                      </p:cBhvr>
                                      <p:to>
                                        <p:strVal val="visible"/>
                                      </p:to>
                                    </p:set>
                                    <p:animEffect transition="in" filter="checkerboard(across)">
                                      <p:cBhvr>
                                        <p:cTn id="32" dur="500"/>
                                        <p:tgtEl>
                                          <p:spTgt spid="21094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210969"/>
                                        </p:tgtEl>
                                        <p:attrNameLst>
                                          <p:attrName>style.visibility</p:attrName>
                                        </p:attrNameLst>
                                      </p:cBhvr>
                                      <p:to>
                                        <p:strVal val="visible"/>
                                      </p:to>
                                    </p:set>
                                    <p:animEffect transition="in" filter="checkerboard(across)">
                                      <p:cBhvr>
                                        <p:cTn id="37" dur="500"/>
                                        <p:tgtEl>
                                          <p:spTgt spid="210969"/>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210978"/>
                                        </p:tgtEl>
                                        <p:attrNameLst>
                                          <p:attrName>style.visibility</p:attrName>
                                        </p:attrNameLst>
                                      </p:cBhvr>
                                      <p:to>
                                        <p:strVal val="visible"/>
                                      </p:to>
                                    </p:set>
                                    <p:animEffect transition="in" filter="checkerboard(across)">
                                      <p:cBhvr>
                                        <p:cTn id="42" dur="500"/>
                                        <p:tgtEl>
                                          <p:spTgt spid="210978"/>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210979"/>
                                        </p:tgtEl>
                                        <p:attrNameLst>
                                          <p:attrName>style.visibility</p:attrName>
                                        </p:attrNameLst>
                                      </p:cBhvr>
                                      <p:to>
                                        <p:strVal val="visible"/>
                                      </p:to>
                                    </p:set>
                                    <p:animEffect transition="in" filter="checkerboard(across)">
                                      <p:cBhvr>
                                        <p:cTn id="47" dur="500"/>
                                        <p:tgtEl>
                                          <p:spTgt spid="210979"/>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grpId="0" nodeType="clickEffect">
                                  <p:stCondLst>
                                    <p:cond delay="0"/>
                                  </p:stCondLst>
                                  <p:childTnLst>
                                    <p:set>
                                      <p:cBhvr>
                                        <p:cTn id="51" dur="1" fill="hold">
                                          <p:stCondLst>
                                            <p:cond delay="0"/>
                                          </p:stCondLst>
                                        </p:cTn>
                                        <p:tgtEl>
                                          <p:spTgt spid="210980"/>
                                        </p:tgtEl>
                                        <p:attrNameLst>
                                          <p:attrName>style.visibility</p:attrName>
                                        </p:attrNameLst>
                                      </p:cBhvr>
                                      <p:to>
                                        <p:strVal val="visible"/>
                                      </p:to>
                                    </p:set>
                                    <p:animEffect transition="in" filter="checkerboard(across)">
                                      <p:cBhvr>
                                        <p:cTn id="52" dur="500"/>
                                        <p:tgtEl>
                                          <p:spTgt spid="210980"/>
                                        </p:tgtEl>
                                      </p:cBhvr>
                                    </p:animEffec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grpId="0" nodeType="clickEffect">
                                  <p:stCondLst>
                                    <p:cond delay="0"/>
                                  </p:stCondLst>
                                  <p:childTnLst>
                                    <p:set>
                                      <p:cBhvr>
                                        <p:cTn id="56" dur="1" fill="hold">
                                          <p:stCondLst>
                                            <p:cond delay="0"/>
                                          </p:stCondLst>
                                        </p:cTn>
                                        <p:tgtEl>
                                          <p:spTgt spid="210981"/>
                                        </p:tgtEl>
                                        <p:attrNameLst>
                                          <p:attrName>style.visibility</p:attrName>
                                        </p:attrNameLst>
                                      </p:cBhvr>
                                      <p:to>
                                        <p:strVal val="visible"/>
                                      </p:to>
                                    </p:set>
                                    <p:animEffect transition="in" filter="checkerboard(across)">
                                      <p:cBhvr>
                                        <p:cTn id="57" dur="500"/>
                                        <p:tgtEl>
                                          <p:spTgt spid="210981"/>
                                        </p:tgtEl>
                                      </p:cBhvr>
                                    </p:animEffect>
                                  </p:childTnLst>
                                </p:cTn>
                              </p:par>
                            </p:childTnLst>
                          </p:cTn>
                        </p:par>
                      </p:childTnLst>
                    </p:cTn>
                  </p:par>
                  <p:par>
                    <p:cTn id="58" fill="hold">
                      <p:stCondLst>
                        <p:cond delay="indefinite"/>
                      </p:stCondLst>
                      <p:childTnLst>
                        <p:par>
                          <p:cTn id="59" fill="hold">
                            <p:stCondLst>
                              <p:cond delay="0"/>
                            </p:stCondLst>
                            <p:childTnLst>
                              <p:par>
                                <p:cTn id="60" presetID="5" presetClass="entr" presetSubtype="10" fill="hold" grpId="0" nodeType="clickEffect">
                                  <p:stCondLst>
                                    <p:cond delay="0"/>
                                  </p:stCondLst>
                                  <p:childTnLst>
                                    <p:set>
                                      <p:cBhvr>
                                        <p:cTn id="61" dur="1" fill="hold">
                                          <p:stCondLst>
                                            <p:cond delay="0"/>
                                          </p:stCondLst>
                                        </p:cTn>
                                        <p:tgtEl>
                                          <p:spTgt spid="210984"/>
                                        </p:tgtEl>
                                        <p:attrNameLst>
                                          <p:attrName>style.visibility</p:attrName>
                                        </p:attrNameLst>
                                      </p:cBhvr>
                                      <p:to>
                                        <p:strVal val="visible"/>
                                      </p:to>
                                    </p:set>
                                    <p:animEffect transition="in" filter="checkerboard(across)">
                                      <p:cBhvr>
                                        <p:cTn id="62" dur="500"/>
                                        <p:tgtEl>
                                          <p:spTgt spid="210984"/>
                                        </p:tgtEl>
                                      </p:cBhvr>
                                    </p:animEffect>
                                  </p:childTnLst>
                                </p:cTn>
                              </p:par>
                            </p:childTnLst>
                          </p:cTn>
                        </p:par>
                      </p:childTnLst>
                    </p:cTn>
                  </p:par>
                  <p:par>
                    <p:cTn id="63" fill="hold">
                      <p:stCondLst>
                        <p:cond delay="indefinite"/>
                      </p:stCondLst>
                      <p:childTnLst>
                        <p:par>
                          <p:cTn id="64" fill="hold">
                            <p:stCondLst>
                              <p:cond delay="0"/>
                            </p:stCondLst>
                            <p:childTnLst>
                              <p:par>
                                <p:cTn id="65" presetID="5" presetClass="entr" presetSubtype="10" fill="hold" grpId="0" nodeType="clickEffect">
                                  <p:stCondLst>
                                    <p:cond delay="0"/>
                                  </p:stCondLst>
                                  <p:childTnLst>
                                    <p:set>
                                      <p:cBhvr>
                                        <p:cTn id="66" dur="1" fill="hold">
                                          <p:stCondLst>
                                            <p:cond delay="0"/>
                                          </p:stCondLst>
                                        </p:cTn>
                                        <p:tgtEl>
                                          <p:spTgt spid="210982"/>
                                        </p:tgtEl>
                                        <p:attrNameLst>
                                          <p:attrName>style.visibility</p:attrName>
                                        </p:attrNameLst>
                                      </p:cBhvr>
                                      <p:to>
                                        <p:strVal val="visible"/>
                                      </p:to>
                                    </p:set>
                                    <p:animEffect transition="in" filter="checkerboard(across)">
                                      <p:cBhvr>
                                        <p:cTn id="67" dur="500"/>
                                        <p:tgtEl>
                                          <p:spTgt spid="210982"/>
                                        </p:tgtEl>
                                      </p:cBhvr>
                                    </p:animEffect>
                                  </p:childTnLst>
                                </p:cTn>
                              </p:par>
                            </p:childTnLst>
                          </p:cTn>
                        </p:par>
                      </p:childTnLst>
                    </p:cTn>
                  </p:par>
                  <p:par>
                    <p:cTn id="68" fill="hold">
                      <p:stCondLst>
                        <p:cond delay="indefinite"/>
                      </p:stCondLst>
                      <p:childTnLst>
                        <p:par>
                          <p:cTn id="69" fill="hold">
                            <p:stCondLst>
                              <p:cond delay="0"/>
                            </p:stCondLst>
                            <p:childTnLst>
                              <p:par>
                                <p:cTn id="70" presetID="5" presetClass="entr" presetSubtype="10" fill="hold" grpId="0" nodeType="clickEffect">
                                  <p:stCondLst>
                                    <p:cond delay="0"/>
                                  </p:stCondLst>
                                  <p:childTnLst>
                                    <p:set>
                                      <p:cBhvr>
                                        <p:cTn id="71" dur="1" fill="hold">
                                          <p:stCondLst>
                                            <p:cond delay="0"/>
                                          </p:stCondLst>
                                        </p:cTn>
                                        <p:tgtEl>
                                          <p:spTgt spid="211004"/>
                                        </p:tgtEl>
                                        <p:attrNameLst>
                                          <p:attrName>style.visibility</p:attrName>
                                        </p:attrNameLst>
                                      </p:cBhvr>
                                      <p:to>
                                        <p:strVal val="visible"/>
                                      </p:to>
                                    </p:set>
                                    <p:animEffect transition="in" filter="checkerboard(across)">
                                      <p:cBhvr>
                                        <p:cTn id="72" dur="500"/>
                                        <p:tgtEl>
                                          <p:spTgt spid="211004"/>
                                        </p:tgtEl>
                                      </p:cBhvr>
                                    </p:animEffect>
                                  </p:childTnLst>
                                </p:cTn>
                              </p:par>
                            </p:childTnLst>
                          </p:cTn>
                        </p:par>
                      </p:childTnLst>
                    </p:cTn>
                  </p:par>
                  <p:par>
                    <p:cTn id="73" fill="hold">
                      <p:stCondLst>
                        <p:cond delay="indefinite"/>
                      </p:stCondLst>
                      <p:childTnLst>
                        <p:par>
                          <p:cTn id="74" fill="hold">
                            <p:stCondLst>
                              <p:cond delay="0"/>
                            </p:stCondLst>
                            <p:childTnLst>
                              <p:par>
                                <p:cTn id="75" presetID="5" presetClass="entr" presetSubtype="10" fill="hold" grpId="0" nodeType="clickEffect">
                                  <p:stCondLst>
                                    <p:cond delay="0"/>
                                  </p:stCondLst>
                                  <p:childTnLst>
                                    <p:set>
                                      <p:cBhvr>
                                        <p:cTn id="76" dur="1" fill="hold">
                                          <p:stCondLst>
                                            <p:cond delay="0"/>
                                          </p:stCondLst>
                                        </p:cTn>
                                        <p:tgtEl>
                                          <p:spTgt spid="210985"/>
                                        </p:tgtEl>
                                        <p:attrNameLst>
                                          <p:attrName>style.visibility</p:attrName>
                                        </p:attrNameLst>
                                      </p:cBhvr>
                                      <p:to>
                                        <p:strVal val="visible"/>
                                      </p:to>
                                    </p:set>
                                    <p:animEffect transition="in" filter="checkerboard(across)">
                                      <p:cBhvr>
                                        <p:cTn id="77" dur="500"/>
                                        <p:tgtEl>
                                          <p:spTgt spid="210985"/>
                                        </p:tgtEl>
                                      </p:cBhvr>
                                    </p:animEffect>
                                  </p:childTnLst>
                                </p:cTn>
                              </p:par>
                            </p:childTnLst>
                          </p:cTn>
                        </p:par>
                      </p:childTnLst>
                    </p:cTn>
                  </p:par>
                  <p:par>
                    <p:cTn id="78" fill="hold">
                      <p:stCondLst>
                        <p:cond delay="indefinite"/>
                      </p:stCondLst>
                      <p:childTnLst>
                        <p:par>
                          <p:cTn id="79" fill="hold">
                            <p:stCondLst>
                              <p:cond delay="0"/>
                            </p:stCondLst>
                            <p:childTnLst>
                              <p:par>
                                <p:cTn id="80" presetID="5" presetClass="entr" presetSubtype="10" fill="hold" grpId="0" nodeType="clickEffect">
                                  <p:stCondLst>
                                    <p:cond delay="0"/>
                                  </p:stCondLst>
                                  <p:childTnLst>
                                    <p:set>
                                      <p:cBhvr>
                                        <p:cTn id="81" dur="1" fill="hold">
                                          <p:stCondLst>
                                            <p:cond delay="0"/>
                                          </p:stCondLst>
                                        </p:cTn>
                                        <p:tgtEl>
                                          <p:spTgt spid="210986"/>
                                        </p:tgtEl>
                                        <p:attrNameLst>
                                          <p:attrName>style.visibility</p:attrName>
                                        </p:attrNameLst>
                                      </p:cBhvr>
                                      <p:to>
                                        <p:strVal val="visible"/>
                                      </p:to>
                                    </p:set>
                                    <p:animEffect transition="in" filter="checkerboard(across)">
                                      <p:cBhvr>
                                        <p:cTn id="82" dur="500"/>
                                        <p:tgtEl>
                                          <p:spTgt spid="210986"/>
                                        </p:tgtEl>
                                      </p:cBhvr>
                                    </p:animEffect>
                                  </p:childTnLst>
                                </p:cTn>
                              </p:par>
                            </p:childTnLst>
                          </p:cTn>
                        </p:par>
                      </p:childTnLst>
                    </p:cTn>
                  </p:par>
                  <p:par>
                    <p:cTn id="83" fill="hold">
                      <p:stCondLst>
                        <p:cond delay="indefinite"/>
                      </p:stCondLst>
                      <p:childTnLst>
                        <p:par>
                          <p:cTn id="84" fill="hold">
                            <p:stCondLst>
                              <p:cond delay="0"/>
                            </p:stCondLst>
                            <p:childTnLst>
                              <p:par>
                                <p:cTn id="85" presetID="5" presetClass="entr" presetSubtype="10" fill="hold" grpId="0" nodeType="clickEffect">
                                  <p:stCondLst>
                                    <p:cond delay="0"/>
                                  </p:stCondLst>
                                  <p:childTnLst>
                                    <p:set>
                                      <p:cBhvr>
                                        <p:cTn id="86" dur="1" fill="hold">
                                          <p:stCondLst>
                                            <p:cond delay="0"/>
                                          </p:stCondLst>
                                        </p:cTn>
                                        <p:tgtEl>
                                          <p:spTgt spid="210987"/>
                                        </p:tgtEl>
                                        <p:attrNameLst>
                                          <p:attrName>style.visibility</p:attrName>
                                        </p:attrNameLst>
                                      </p:cBhvr>
                                      <p:to>
                                        <p:strVal val="visible"/>
                                      </p:to>
                                    </p:set>
                                    <p:animEffect transition="in" filter="checkerboard(across)">
                                      <p:cBhvr>
                                        <p:cTn id="87" dur="500"/>
                                        <p:tgtEl>
                                          <p:spTgt spid="210987"/>
                                        </p:tgtEl>
                                      </p:cBhvr>
                                    </p:animEffect>
                                  </p:childTnLst>
                                </p:cTn>
                              </p:par>
                            </p:childTnLst>
                          </p:cTn>
                        </p:par>
                      </p:childTnLst>
                    </p:cTn>
                  </p:par>
                  <p:par>
                    <p:cTn id="88" fill="hold">
                      <p:stCondLst>
                        <p:cond delay="indefinite"/>
                      </p:stCondLst>
                      <p:childTnLst>
                        <p:par>
                          <p:cTn id="89" fill="hold">
                            <p:stCondLst>
                              <p:cond delay="0"/>
                            </p:stCondLst>
                            <p:childTnLst>
                              <p:par>
                                <p:cTn id="90" presetID="5" presetClass="entr" presetSubtype="10" fill="hold" grpId="0" nodeType="clickEffect">
                                  <p:stCondLst>
                                    <p:cond delay="0"/>
                                  </p:stCondLst>
                                  <p:childTnLst>
                                    <p:set>
                                      <p:cBhvr>
                                        <p:cTn id="91" dur="1" fill="hold">
                                          <p:stCondLst>
                                            <p:cond delay="0"/>
                                          </p:stCondLst>
                                        </p:cTn>
                                        <p:tgtEl>
                                          <p:spTgt spid="60447"/>
                                        </p:tgtEl>
                                        <p:attrNameLst>
                                          <p:attrName>style.visibility</p:attrName>
                                        </p:attrNameLst>
                                      </p:cBhvr>
                                      <p:to>
                                        <p:strVal val="visible"/>
                                      </p:to>
                                    </p:set>
                                    <p:animEffect transition="in" filter="checkerboard(across)">
                                      <p:cBhvr>
                                        <p:cTn id="92" dur="500"/>
                                        <p:tgtEl>
                                          <p:spTgt spid="60447"/>
                                        </p:tgtEl>
                                      </p:cBhvr>
                                    </p:animEffect>
                                  </p:childTnLst>
                                </p:cTn>
                              </p:par>
                            </p:childTnLst>
                          </p:cTn>
                        </p:par>
                      </p:childTnLst>
                    </p:cTn>
                  </p:par>
                  <p:par>
                    <p:cTn id="93" fill="hold">
                      <p:stCondLst>
                        <p:cond delay="indefinite"/>
                      </p:stCondLst>
                      <p:childTnLst>
                        <p:par>
                          <p:cTn id="94" fill="hold">
                            <p:stCondLst>
                              <p:cond delay="0"/>
                            </p:stCondLst>
                            <p:childTnLst>
                              <p:par>
                                <p:cTn id="95" presetID="5" presetClass="entr" presetSubtype="10" fill="hold" grpId="0" nodeType="clickEffect">
                                  <p:stCondLst>
                                    <p:cond delay="0"/>
                                  </p:stCondLst>
                                  <p:childTnLst>
                                    <p:set>
                                      <p:cBhvr>
                                        <p:cTn id="96" dur="1" fill="hold">
                                          <p:stCondLst>
                                            <p:cond delay="0"/>
                                          </p:stCondLst>
                                        </p:cTn>
                                        <p:tgtEl>
                                          <p:spTgt spid="210990"/>
                                        </p:tgtEl>
                                        <p:attrNameLst>
                                          <p:attrName>style.visibility</p:attrName>
                                        </p:attrNameLst>
                                      </p:cBhvr>
                                      <p:to>
                                        <p:strVal val="visible"/>
                                      </p:to>
                                    </p:set>
                                    <p:animEffect transition="in" filter="checkerboard(across)">
                                      <p:cBhvr>
                                        <p:cTn id="97" dur="500"/>
                                        <p:tgtEl>
                                          <p:spTgt spid="210990"/>
                                        </p:tgtEl>
                                      </p:cBhvr>
                                    </p:animEffect>
                                  </p:childTnLst>
                                </p:cTn>
                              </p:par>
                            </p:childTnLst>
                          </p:cTn>
                        </p:par>
                      </p:childTnLst>
                    </p:cTn>
                  </p:par>
                  <p:par>
                    <p:cTn id="98" fill="hold">
                      <p:stCondLst>
                        <p:cond delay="indefinite"/>
                      </p:stCondLst>
                      <p:childTnLst>
                        <p:par>
                          <p:cTn id="99" fill="hold">
                            <p:stCondLst>
                              <p:cond delay="0"/>
                            </p:stCondLst>
                            <p:childTnLst>
                              <p:par>
                                <p:cTn id="100" presetID="5" presetClass="entr" presetSubtype="10" fill="hold" grpId="0" nodeType="clickEffect">
                                  <p:stCondLst>
                                    <p:cond delay="0"/>
                                  </p:stCondLst>
                                  <p:childTnLst>
                                    <p:set>
                                      <p:cBhvr>
                                        <p:cTn id="101" dur="1" fill="hold">
                                          <p:stCondLst>
                                            <p:cond delay="0"/>
                                          </p:stCondLst>
                                        </p:cTn>
                                        <p:tgtEl>
                                          <p:spTgt spid="210983"/>
                                        </p:tgtEl>
                                        <p:attrNameLst>
                                          <p:attrName>style.visibility</p:attrName>
                                        </p:attrNameLst>
                                      </p:cBhvr>
                                      <p:to>
                                        <p:strVal val="visible"/>
                                      </p:to>
                                    </p:set>
                                    <p:animEffect transition="in" filter="checkerboard(across)">
                                      <p:cBhvr>
                                        <p:cTn id="102" dur="500"/>
                                        <p:tgtEl>
                                          <p:spTgt spid="210983"/>
                                        </p:tgtEl>
                                      </p:cBhvr>
                                    </p:animEffect>
                                  </p:childTnLst>
                                </p:cTn>
                              </p:par>
                            </p:childTnLst>
                          </p:cTn>
                        </p:par>
                      </p:childTnLst>
                    </p:cTn>
                  </p:par>
                  <p:par>
                    <p:cTn id="103" fill="hold">
                      <p:stCondLst>
                        <p:cond delay="indefinite"/>
                      </p:stCondLst>
                      <p:childTnLst>
                        <p:par>
                          <p:cTn id="104" fill="hold">
                            <p:stCondLst>
                              <p:cond delay="0"/>
                            </p:stCondLst>
                            <p:childTnLst>
                              <p:par>
                                <p:cTn id="105" presetID="2" presetClass="entr" presetSubtype="4" fill="hold" grpId="0" nodeType="clickEffect">
                                  <p:stCondLst>
                                    <p:cond delay="0"/>
                                  </p:stCondLst>
                                  <p:childTnLst>
                                    <p:set>
                                      <p:cBhvr>
                                        <p:cTn id="106" dur="1" fill="hold">
                                          <p:stCondLst>
                                            <p:cond delay="0"/>
                                          </p:stCondLst>
                                        </p:cTn>
                                        <p:tgtEl>
                                          <p:spTgt spid="210991"/>
                                        </p:tgtEl>
                                        <p:attrNameLst>
                                          <p:attrName>style.visibility</p:attrName>
                                        </p:attrNameLst>
                                      </p:cBhvr>
                                      <p:to>
                                        <p:strVal val="visible"/>
                                      </p:to>
                                    </p:set>
                                    <p:anim calcmode="lin" valueType="num">
                                      <p:cBhvr additive="base">
                                        <p:cTn id="107" dur="500" fill="hold"/>
                                        <p:tgtEl>
                                          <p:spTgt spid="210991"/>
                                        </p:tgtEl>
                                        <p:attrNameLst>
                                          <p:attrName>ppt_x</p:attrName>
                                        </p:attrNameLst>
                                      </p:cBhvr>
                                      <p:tavLst>
                                        <p:tav tm="0">
                                          <p:val>
                                            <p:strVal val="#ppt_x"/>
                                          </p:val>
                                        </p:tav>
                                        <p:tav tm="100000">
                                          <p:val>
                                            <p:strVal val="#ppt_x"/>
                                          </p:val>
                                        </p:tav>
                                      </p:tavLst>
                                    </p:anim>
                                    <p:anim calcmode="lin" valueType="num">
                                      <p:cBhvr additive="base">
                                        <p:cTn id="108" dur="500" fill="hold"/>
                                        <p:tgtEl>
                                          <p:spTgt spid="210991"/>
                                        </p:tgtEl>
                                        <p:attrNameLst>
                                          <p:attrName>ppt_y</p:attrName>
                                        </p:attrNameLst>
                                      </p:cBhvr>
                                      <p:tavLst>
                                        <p:tav tm="0">
                                          <p:val>
                                            <p:strVal val="1+#ppt_h/2"/>
                                          </p:val>
                                        </p:tav>
                                        <p:tav tm="100000">
                                          <p:val>
                                            <p:strVal val="#ppt_y"/>
                                          </p:val>
                                        </p:tav>
                                      </p:tavLst>
                                    </p:anim>
                                  </p:childTnLst>
                                </p:cTn>
                              </p:par>
                            </p:childTnLst>
                          </p:cTn>
                        </p:par>
                      </p:childTnLst>
                    </p:cTn>
                  </p:par>
                  <p:par>
                    <p:cTn id="109" fill="hold">
                      <p:stCondLst>
                        <p:cond delay="indefinite"/>
                      </p:stCondLst>
                      <p:childTnLst>
                        <p:par>
                          <p:cTn id="110" fill="hold">
                            <p:stCondLst>
                              <p:cond delay="0"/>
                            </p:stCondLst>
                            <p:childTnLst>
                              <p:par>
                                <p:cTn id="111" presetID="2" presetClass="entr" presetSubtype="4" fill="hold" grpId="0" nodeType="clickEffect">
                                  <p:stCondLst>
                                    <p:cond delay="0"/>
                                  </p:stCondLst>
                                  <p:childTnLst>
                                    <p:set>
                                      <p:cBhvr>
                                        <p:cTn id="112" dur="1" fill="hold">
                                          <p:stCondLst>
                                            <p:cond delay="0"/>
                                          </p:stCondLst>
                                        </p:cTn>
                                        <p:tgtEl>
                                          <p:spTgt spid="210995"/>
                                        </p:tgtEl>
                                        <p:attrNameLst>
                                          <p:attrName>style.visibility</p:attrName>
                                        </p:attrNameLst>
                                      </p:cBhvr>
                                      <p:to>
                                        <p:strVal val="visible"/>
                                      </p:to>
                                    </p:set>
                                    <p:anim calcmode="lin" valueType="num">
                                      <p:cBhvr additive="base">
                                        <p:cTn id="113" dur="500" fill="hold"/>
                                        <p:tgtEl>
                                          <p:spTgt spid="210995"/>
                                        </p:tgtEl>
                                        <p:attrNameLst>
                                          <p:attrName>ppt_x</p:attrName>
                                        </p:attrNameLst>
                                      </p:cBhvr>
                                      <p:tavLst>
                                        <p:tav tm="0">
                                          <p:val>
                                            <p:strVal val="#ppt_x"/>
                                          </p:val>
                                        </p:tav>
                                        <p:tav tm="100000">
                                          <p:val>
                                            <p:strVal val="#ppt_x"/>
                                          </p:val>
                                        </p:tav>
                                      </p:tavLst>
                                    </p:anim>
                                    <p:anim calcmode="lin" valueType="num">
                                      <p:cBhvr additive="base">
                                        <p:cTn id="114" dur="500" fill="hold"/>
                                        <p:tgtEl>
                                          <p:spTgt spid="210995"/>
                                        </p:tgtEl>
                                        <p:attrNameLst>
                                          <p:attrName>ppt_y</p:attrName>
                                        </p:attrNameLst>
                                      </p:cBhvr>
                                      <p:tavLst>
                                        <p:tav tm="0">
                                          <p:val>
                                            <p:strVal val="1+#ppt_h/2"/>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2" presetClass="entr" presetSubtype="4" fill="hold" grpId="0" nodeType="clickEffect">
                                  <p:stCondLst>
                                    <p:cond delay="0"/>
                                  </p:stCondLst>
                                  <p:childTnLst>
                                    <p:set>
                                      <p:cBhvr>
                                        <p:cTn id="118" dur="1" fill="hold">
                                          <p:stCondLst>
                                            <p:cond delay="0"/>
                                          </p:stCondLst>
                                        </p:cTn>
                                        <p:tgtEl>
                                          <p:spTgt spid="210992"/>
                                        </p:tgtEl>
                                        <p:attrNameLst>
                                          <p:attrName>style.visibility</p:attrName>
                                        </p:attrNameLst>
                                      </p:cBhvr>
                                      <p:to>
                                        <p:strVal val="visible"/>
                                      </p:to>
                                    </p:set>
                                    <p:anim calcmode="lin" valueType="num">
                                      <p:cBhvr additive="base">
                                        <p:cTn id="119" dur="500" fill="hold"/>
                                        <p:tgtEl>
                                          <p:spTgt spid="210992"/>
                                        </p:tgtEl>
                                        <p:attrNameLst>
                                          <p:attrName>ppt_x</p:attrName>
                                        </p:attrNameLst>
                                      </p:cBhvr>
                                      <p:tavLst>
                                        <p:tav tm="0">
                                          <p:val>
                                            <p:strVal val="#ppt_x"/>
                                          </p:val>
                                        </p:tav>
                                        <p:tav tm="100000">
                                          <p:val>
                                            <p:strVal val="#ppt_x"/>
                                          </p:val>
                                        </p:tav>
                                      </p:tavLst>
                                    </p:anim>
                                    <p:anim calcmode="lin" valueType="num">
                                      <p:cBhvr additive="base">
                                        <p:cTn id="120" dur="500" fill="hold"/>
                                        <p:tgtEl>
                                          <p:spTgt spid="210992"/>
                                        </p:tgtEl>
                                        <p:attrNameLst>
                                          <p:attrName>ppt_y</p:attrName>
                                        </p:attrNameLst>
                                      </p:cBhvr>
                                      <p:tavLst>
                                        <p:tav tm="0">
                                          <p:val>
                                            <p:strVal val="1+#ppt_h/2"/>
                                          </p:val>
                                        </p:tav>
                                        <p:tav tm="100000">
                                          <p:val>
                                            <p:strVal val="#ppt_y"/>
                                          </p:val>
                                        </p:tav>
                                      </p:tavLst>
                                    </p:anim>
                                  </p:childTnLst>
                                </p:cTn>
                              </p:par>
                            </p:childTnLst>
                          </p:cTn>
                        </p:par>
                      </p:childTnLst>
                    </p:cTn>
                  </p:par>
                  <p:par>
                    <p:cTn id="121" fill="hold">
                      <p:stCondLst>
                        <p:cond delay="indefinite"/>
                      </p:stCondLst>
                      <p:childTnLst>
                        <p:par>
                          <p:cTn id="122" fill="hold">
                            <p:stCondLst>
                              <p:cond delay="0"/>
                            </p:stCondLst>
                            <p:childTnLst>
                              <p:par>
                                <p:cTn id="123" presetID="2" presetClass="entr" presetSubtype="4" fill="hold" grpId="0" nodeType="clickEffect">
                                  <p:stCondLst>
                                    <p:cond delay="0"/>
                                  </p:stCondLst>
                                  <p:childTnLst>
                                    <p:set>
                                      <p:cBhvr>
                                        <p:cTn id="124" dur="1" fill="hold">
                                          <p:stCondLst>
                                            <p:cond delay="0"/>
                                          </p:stCondLst>
                                        </p:cTn>
                                        <p:tgtEl>
                                          <p:spTgt spid="210993"/>
                                        </p:tgtEl>
                                        <p:attrNameLst>
                                          <p:attrName>style.visibility</p:attrName>
                                        </p:attrNameLst>
                                      </p:cBhvr>
                                      <p:to>
                                        <p:strVal val="visible"/>
                                      </p:to>
                                    </p:set>
                                    <p:anim calcmode="lin" valueType="num">
                                      <p:cBhvr additive="base">
                                        <p:cTn id="125" dur="500" fill="hold"/>
                                        <p:tgtEl>
                                          <p:spTgt spid="210993"/>
                                        </p:tgtEl>
                                        <p:attrNameLst>
                                          <p:attrName>ppt_x</p:attrName>
                                        </p:attrNameLst>
                                      </p:cBhvr>
                                      <p:tavLst>
                                        <p:tav tm="0">
                                          <p:val>
                                            <p:strVal val="#ppt_x"/>
                                          </p:val>
                                        </p:tav>
                                        <p:tav tm="100000">
                                          <p:val>
                                            <p:strVal val="#ppt_x"/>
                                          </p:val>
                                        </p:tav>
                                      </p:tavLst>
                                    </p:anim>
                                    <p:anim calcmode="lin" valueType="num">
                                      <p:cBhvr additive="base">
                                        <p:cTn id="126" dur="500" fill="hold"/>
                                        <p:tgtEl>
                                          <p:spTgt spid="210993"/>
                                        </p:tgtEl>
                                        <p:attrNameLst>
                                          <p:attrName>ppt_y</p:attrName>
                                        </p:attrNameLst>
                                      </p:cBhvr>
                                      <p:tavLst>
                                        <p:tav tm="0">
                                          <p:val>
                                            <p:strVal val="1+#ppt_h/2"/>
                                          </p:val>
                                        </p:tav>
                                        <p:tav tm="100000">
                                          <p:val>
                                            <p:strVal val="#ppt_y"/>
                                          </p:val>
                                        </p:tav>
                                      </p:tavLst>
                                    </p:anim>
                                  </p:childTnLst>
                                </p:cTn>
                              </p:par>
                            </p:childTnLst>
                          </p:cTn>
                        </p:par>
                      </p:childTnLst>
                    </p:cTn>
                  </p:par>
                  <p:par>
                    <p:cTn id="127" fill="hold">
                      <p:stCondLst>
                        <p:cond delay="indefinite"/>
                      </p:stCondLst>
                      <p:childTnLst>
                        <p:par>
                          <p:cTn id="128" fill="hold">
                            <p:stCondLst>
                              <p:cond delay="0"/>
                            </p:stCondLst>
                            <p:childTnLst>
                              <p:par>
                                <p:cTn id="129" presetID="2" presetClass="entr" presetSubtype="4" fill="hold" grpId="0" nodeType="clickEffect">
                                  <p:stCondLst>
                                    <p:cond delay="0"/>
                                  </p:stCondLst>
                                  <p:childTnLst>
                                    <p:set>
                                      <p:cBhvr>
                                        <p:cTn id="130" dur="1" fill="hold">
                                          <p:stCondLst>
                                            <p:cond delay="0"/>
                                          </p:stCondLst>
                                        </p:cTn>
                                        <p:tgtEl>
                                          <p:spTgt spid="210994"/>
                                        </p:tgtEl>
                                        <p:attrNameLst>
                                          <p:attrName>style.visibility</p:attrName>
                                        </p:attrNameLst>
                                      </p:cBhvr>
                                      <p:to>
                                        <p:strVal val="visible"/>
                                      </p:to>
                                    </p:set>
                                    <p:anim calcmode="lin" valueType="num">
                                      <p:cBhvr additive="base">
                                        <p:cTn id="131" dur="500" fill="hold"/>
                                        <p:tgtEl>
                                          <p:spTgt spid="210994"/>
                                        </p:tgtEl>
                                        <p:attrNameLst>
                                          <p:attrName>ppt_x</p:attrName>
                                        </p:attrNameLst>
                                      </p:cBhvr>
                                      <p:tavLst>
                                        <p:tav tm="0">
                                          <p:val>
                                            <p:strVal val="#ppt_x"/>
                                          </p:val>
                                        </p:tav>
                                        <p:tav tm="100000">
                                          <p:val>
                                            <p:strVal val="#ppt_x"/>
                                          </p:val>
                                        </p:tav>
                                      </p:tavLst>
                                    </p:anim>
                                    <p:anim calcmode="lin" valueType="num">
                                      <p:cBhvr additive="base">
                                        <p:cTn id="132" dur="500" fill="hold"/>
                                        <p:tgtEl>
                                          <p:spTgt spid="210994"/>
                                        </p:tgtEl>
                                        <p:attrNameLst>
                                          <p:attrName>ppt_y</p:attrName>
                                        </p:attrNameLst>
                                      </p:cBhvr>
                                      <p:tavLst>
                                        <p:tav tm="0">
                                          <p:val>
                                            <p:strVal val="1+#ppt_h/2"/>
                                          </p:val>
                                        </p:tav>
                                        <p:tav tm="100000">
                                          <p:val>
                                            <p:strVal val="#ppt_y"/>
                                          </p:val>
                                        </p:tav>
                                      </p:tavLst>
                                    </p:anim>
                                  </p:childTnLst>
                                </p:cTn>
                              </p:par>
                            </p:childTnLst>
                          </p:cTn>
                        </p:par>
                      </p:childTnLst>
                    </p:cTn>
                  </p:par>
                  <p:par>
                    <p:cTn id="133" fill="hold">
                      <p:stCondLst>
                        <p:cond delay="indefinite"/>
                      </p:stCondLst>
                      <p:childTnLst>
                        <p:par>
                          <p:cTn id="134" fill="hold">
                            <p:stCondLst>
                              <p:cond delay="0"/>
                            </p:stCondLst>
                            <p:childTnLst>
                              <p:par>
                                <p:cTn id="135" presetID="2" presetClass="entr" presetSubtype="4" fill="hold" grpId="0" nodeType="clickEffect">
                                  <p:stCondLst>
                                    <p:cond delay="0"/>
                                  </p:stCondLst>
                                  <p:childTnLst>
                                    <p:set>
                                      <p:cBhvr>
                                        <p:cTn id="136" dur="1" fill="hold">
                                          <p:stCondLst>
                                            <p:cond delay="0"/>
                                          </p:stCondLst>
                                        </p:cTn>
                                        <p:tgtEl>
                                          <p:spTgt spid="210996"/>
                                        </p:tgtEl>
                                        <p:attrNameLst>
                                          <p:attrName>style.visibility</p:attrName>
                                        </p:attrNameLst>
                                      </p:cBhvr>
                                      <p:to>
                                        <p:strVal val="visible"/>
                                      </p:to>
                                    </p:set>
                                    <p:anim calcmode="lin" valueType="num">
                                      <p:cBhvr additive="base">
                                        <p:cTn id="137" dur="500" fill="hold"/>
                                        <p:tgtEl>
                                          <p:spTgt spid="210996"/>
                                        </p:tgtEl>
                                        <p:attrNameLst>
                                          <p:attrName>ppt_x</p:attrName>
                                        </p:attrNameLst>
                                      </p:cBhvr>
                                      <p:tavLst>
                                        <p:tav tm="0">
                                          <p:val>
                                            <p:strVal val="#ppt_x"/>
                                          </p:val>
                                        </p:tav>
                                        <p:tav tm="100000">
                                          <p:val>
                                            <p:strVal val="#ppt_x"/>
                                          </p:val>
                                        </p:tav>
                                      </p:tavLst>
                                    </p:anim>
                                    <p:anim calcmode="lin" valueType="num">
                                      <p:cBhvr additive="base">
                                        <p:cTn id="138" dur="500" fill="hold"/>
                                        <p:tgtEl>
                                          <p:spTgt spid="210996"/>
                                        </p:tgtEl>
                                        <p:attrNameLst>
                                          <p:attrName>ppt_y</p:attrName>
                                        </p:attrNameLst>
                                      </p:cBhvr>
                                      <p:tavLst>
                                        <p:tav tm="0">
                                          <p:val>
                                            <p:strVal val="1+#ppt_h/2"/>
                                          </p:val>
                                        </p:tav>
                                        <p:tav tm="100000">
                                          <p:val>
                                            <p:strVal val="#ppt_y"/>
                                          </p:val>
                                        </p:tav>
                                      </p:tavLst>
                                    </p:anim>
                                  </p:childTnLst>
                                </p:cTn>
                              </p:par>
                            </p:childTnLst>
                          </p:cTn>
                        </p:par>
                      </p:childTnLst>
                    </p:cTn>
                  </p:par>
                  <p:par>
                    <p:cTn id="139" fill="hold">
                      <p:stCondLst>
                        <p:cond delay="indefinite"/>
                      </p:stCondLst>
                      <p:childTnLst>
                        <p:par>
                          <p:cTn id="140" fill="hold">
                            <p:stCondLst>
                              <p:cond delay="0"/>
                            </p:stCondLst>
                            <p:childTnLst>
                              <p:par>
                                <p:cTn id="141" presetID="5" presetClass="entr" presetSubtype="10" fill="hold" grpId="0" nodeType="clickEffect">
                                  <p:stCondLst>
                                    <p:cond delay="0"/>
                                  </p:stCondLst>
                                  <p:childTnLst>
                                    <p:set>
                                      <p:cBhvr>
                                        <p:cTn id="142" dur="1" fill="hold">
                                          <p:stCondLst>
                                            <p:cond delay="0"/>
                                          </p:stCondLst>
                                        </p:cTn>
                                        <p:tgtEl>
                                          <p:spTgt spid="2"/>
                                        </p:tgtEl>
                                        <p:attrNameLst>
                                          <p:attrName>style.visibility</p:attrName>
                                        </p:attrNameLst>
                                      </p:cBhvr>
                                      <p:to>
                                        <p:strVal val="visible"/>
                                      </p:to>
                                    </p:set>
                                    <p:animEffect transition="in" filter="checkerboard(across)">
                                      <p:cBhvr>
                                        <p:cTn id="143" dur="500"/>
                                        <p:tgtEl>
                                          <p:spTgt spid="2"/>
                                        </p:tgtEl>
                                      </p:cBhvr>
                                    </p:animEffect>
                                  </p:childTnLst>
                                </p:cTn>
                              </p:par>
                            </p:childTnLst>
                          </p:cTn>
                        </p:par>
                      </p:childTnLst>
                    </p:cTn>
                  </p:par>
                  <p:par>
                    <p:cTn id="144" fill="hold">
                      <p:stCondLst>
                        <p:cond delay="indefinite"/>
                      </p:stCondLst>
                      <p:childTnLst>
                        <p:par>
                          <p:cTn id="145" fill="hold">
                            <p:stCondLst>
                              <p:cond delay="0"/>
                            </p:stCondLst>
                            <p:childTnLst>
                              <p:par>
                                <p:cTn id="146" presetID="5" presetClass="entr" presetSubtype="10" fill="hold" grpId="0" nodeType="clickEffect">
                                  <p:stCondLst>
                                    <p:cond delay="0"/>
                                  </p:stCondLst>
                                  <p:childTnLst>
                                    <p:set>
                                      <p:cBhvr>
                                        <p:cTn id="147" dur="1" fill="hold">
                                          <p:stCondLst>
                                            <p:cond delay="0"/>
                                          </p:stCondLst>
                                        </p:cTn>
                                        <p:tgtEl>
                                          <p:spTgt spid="3"/>
                                        </p:tgtEl>
                                        <p:attrNameLst>
                                          <p:attrName>style.visibility</p:attrName>
                                        </p:attrNameLst>
                                      </p:cBhvr>
                                      <p:to>
                                        <p:strVal val="visible"/>
                                      </p:to>
                                    </p:set>
                                    <p:animEffect transition="in" filter="checkerboard(across)">
                                      <p:cBhvr>
                                        <p:cTn id="148" dur="500"/>
                                        <p:tgtEl>
                                          <p:spTgt spid="3"/>
                                        </p:tgtEl>
                                      </p:cBhvr>
                                    </p:animEffect>
                                  </p:childTnLst>
                                </p:cTn>
                              </p:par>
                            </p:childTnLst>
                          </p:cTn>
                        </p:par>
                      </p:childTnLst>
                    </p:cTn>
                  </p:par>
                  <p:par>
                    <p:cTn id="149" fill="hold">
                      <p:stCondLst>
                        <p:cond delay="indefinite"/>
                      </p:stCondLst>
                      <p:childTnLst>
                        <p:par>
                          <p:cTn id="150" fill="hold">
                            <p:stCondLst>
                              <p:cond delay="0"/>
                            </p:stCondLst>
                            <p:childTnLst>
                              <p:par>
                                <p:cTn id="151" presetID="5" presetClass="entr" presetSubtype="10" fill="hold" grpId="0" nodeType="clickEffect">
                                  <p:stCondLst>
                                    <p:cond delay="0"/>
                                  </p:stCondLst>
                                  <p:childTnLst>
                                    <p:set>
                                      <p:cBhvr>
                                        <p:cTn id="152" dur="1" fill="hold">
                                          <p:stCondLst>
                                            <p:cond delay="0"/>
                                          </p:stCondLst>
                                        </p:cTn>
                                        <p:tgtEl>
                                          <p:spTgt spid="60456"/>
                                        </p:tgtEl>
                                        <p:attrNameLst>
                                          <p:attrName>style.visibility</p:attrName>
                                        </p:attrNameLst>
                                      </p:cBhvr>
                                      <p:to>
                                        <p:strVal val="visible"/>
                                      </p:to>
                                    </p:set>
                                    <p:animEffect transition="in" filter="checkerboard(across)">
                                      <p:cBhvr>
                                        <p:cTn id="153" dur="500"/>
                                        <p:tgtEl>
                                          <p:spTgt spid="60456"/>
                                        </p:tgtEl>
                                      </p:cBhvr>
                                    </p:animEffect>
                                  </p:childTnLst>
                                </p:cTn>
                              </p:par>
                            </p:childTnLst>
                          </p:cTn>
                        </p:par>
                      </p:childTnLst>
                    </p:cTn>
                  </p:par>
                  <p:par>
                    <p:cTn id="154" fill="hold">
                      <p:stCondLst>
                        <p:cond delay="indefinite"/>
                      </p:stCondLst>
                      <p:childTnLst>
                        <p:par>
                          <p:cTn id="155" fill="hold">
                            <p:stCondLst>
                              <p:cond delay="0"/>
                            </p:stCondLst>
                            <p:childTnLst>
                              <p:par>
                                <p:cTn id="156" presetID="5" presetClass="entr" presetSubtype="10" fill="hold" grpId="0" nodeType="clickEffect">
                                  <p:stCondLst>
                                    <p:cond delay="0"/>
                                  </p:stCondLst>
                                  <p:childTnLst>
                                    <p:set>
                                      <p:cBhvr>
                                        <p:cTn id="157" dur="1" fill="hold">
                                          <p:stCondLst>
                                            <p:cond delay="0"/>
                                          </p:stCondLst>
                                        </p:cTn>
                                        <p:tgtEl>
                                          <p:spTgt spid="4"/>
                                        </p:tgtEl>
                                        <p:attrNameLst>
                                          <p:attrName>style.visibility</p:attrName>
                                        </p:attrNameLst>
                                      </p:cBhvr>
                                      <p:to>
                                        <p:strVal val="visible"/>
                                      </p:to>
                                    </p:set>
                                    <p:animEffect transition="in" filter="checkerboard(across)">
                                      <p:cBhvr>
                                        <p:cTn id="158" dur="500"/>
                                        <p:tgtEl>
                                          <p:spTgt spid="4"/>
                                        </p:tgtEl>
                                      </p:cBhvr>
                                    </p:animEffect>
                                  </p:childTnLst>
                                </p:cTn>
                              </p:par>
                            </p:childTnLst>
                          </p:cTn>
                        </p:par>
                      </p:childTnLst>
                    </p:cTn>
                  </p:par>
                  <p:par>
                    <p:cTn id="159" fill="hold">
                      <p:stCondLst>
                        <p:cond delay="indefinite"/>
                      </p:stCondLst>
                      <p:childTnLst>
                        <p:par>
                          <p:cTn id="160" fill="hold">
                            <p:stCondLst>
                              <p:cond delay="0"/>
                            </p:stCondLst>
                            <p:childTnLst>
                              <p:par>
                                <p:cTn id="161" presetID="5" presetClass="entr" presetSubtype="10" fill="hold" grpId="0" nodeType="clickEffect">
                                  <p:stCondLst>
                                    <p:cond delay="0"/>
                                  </p:stCondLst>
                                  <p:childTnLst>
                                    <p:set>
                                      <p:cBhvr>
                                        <p:cTn id="162" dur="1" fill="hold">
                                          <p:stCondLst>
                                            <p:cond delay="0"/>
                                          </p:stCondLst>
                                        </p:cTn>
                                        <p:tgtEl>
                                          <p:spTgt spid="5"/>
                                        </p:tgtEl>
                                        <p:attrNameLst>
                                          <p:attrName>style.visibility</p:attrName>
                                        </p:attrNameLst>
                                      </p:cBhvr>
                                      <p:to>
                                        <p:strVal val="visible"/>
                                      </p:to>
                                    </p:set>
                                    <p:animEffect transition="in" filter="checkerboard(across)">
                                      <p:cBhvr>
                                        <p:cTn id="163" dur="500"/>
                                        <p:tgtEl>
                                          <p:spTgt spid="5"/>
                                        </p:tgtEl>
                                      </p:cBhvr>
                                    </p:animEffect>
                                  </p:childTnLst>
                                </p:cTn>
                              </p:par>
                            </p:childTnLst>
                          </p:cTn>
                        </p:par>
                      </p:childTnLst>
                    </p:cTn>
                  </p:par>
                  <p:par>
                    <p:cTn id="164" fill="hold">
                      <p:stCondLst>
                        <p:cond delay="indefinite"/>
                      </p:stCondLst>
                      <p:childTnLst>
                        <p:par>
                          <p:cTn id="165" fill="hold">
                            <p:stCondLst>
                              <p:cond delay="0"/>
                            </p:stCondLst>
                            <p:childTnLst>
                              <p:par>
                                <p:cTn id="166" presetID="5" presetClass="entr" presetSubtype="10" fill="hold" grpId="0" nodeType="clickEffect">
                                  <p:stCondLst>
                                    <p:cond delay="0"/>
                                  </p:stCondLst>
                                  <p:childTnLst>
                                    <p:set>
                                      <p:cBhvr>
                                        <p:cTn id="167" dur="1" fill="hold">
                                          <p:stCondLst>
                                            <p:cond delay="0"/>
                                          </p:stCondLst>
                                        </p:cTn>
                                        <p:tgtEl>
                                          <p:spTgt spid="60460"/>
                                        </p:tgtEl>
                                        <p:attrNameLst>
                                          <p:attrName>style.visibility</p:attrName>
                                        </p:attrNameLst>
                                      </p:cBhvr>
                                      <p:to>
                                        <p:strVal val="visible"/>
                                      </p:to>
                                    </p:set>
                                    <p:animEffect transition="in" filter="checkerboard(across)">
                                      <p:cBhvr>
                                        <p:cTn id="168" dur="500"/>
                                        <p:tgtEl>
                                          <p:spTgt spid="60460"/>
                                        </p:tgtEl>
                                      </p:cBhvr>
                                    </p:animEffect>
                                  </p:childTnLst>
                                </p:cTn>
                              </p:par>
                            </p:childTnLst>
                          </p:cTn>
                        </p:par>
                      </p:childTnLst>
                    </p:cTn>
                  </p:par>
                  <p:par>
                    <p:cTn id="169" fill="hold">
                      <p:stCondLst>
                        <p:cond delay="indefinite"/>
                      </p:stCondLst>
                      <p:childTnLst>
                        <p:par>
                          <p:cTn id="170" fill="hold">
                            <p:stCondLst>
                              <p:cond delay="0"/>
                            </p:stCondLst>
                            <p:childTnLst>
                              <p:par>
                                <p:cTn id="171" presetID="5" presetClass="entr" presetSubtype="10" fill="hold" grpId="0" nodeType="clickEffect">
                                  <p:stCondLst>
                                    <p:cond delay="0"/>
                                  </p:stCondLst>
                                  <p:childTnLst>
                                    <p:set>
                                      <p:cBhvr>
                                        <p:cTn id="172" dur="1" fill="hold">
                                          <p:stCondLst>
                                            <p:cond delay="0"/>
                                          </p:stCondLst>
                                        </p:cTn>
                                        <p:tgtEl>
                                          <p:spTgt spid="6"/>
                                        </p:tgtEl>
                                        <p:attrNameLst>
                                          <p:attrName>style.visibility</p:attrName>
                                        </p:attrNameLst>
                                      </p:cBhvr>
                                      <p:to>
                                        <p:strVal val="visible"/>
                                      </p:to>
                                    </p:set>
                                    <p:animEffect transition="in" filter="checkerboard(across)">
                                      <p:cBhvr>
                                        <p:cTn id="17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0946" grpId="0" build="p"/>
      <p:bldP spid="210969" grpId="0"/>
      <p:bldP spid="210978" grpId="0"/>
      <p:bldP spid="210979" grpId="0"/>
      <p:bldP spid="210980" grpId="0"/>
      <p:bldP spid="210981" grpId="0"/>
      <p:bldP spid="210982" grpId="0"/>
      <p:bldP spid="210983" grpId="0"/>
      <p:bldP spid="210984" grpId="0"/>
      <p:bldP spid="210985" grpId="0"/>
      <p:bldP spid="210986" grpId="0"/>
      <p:bldP spid="210987" grpId="0"/>
      <p:bldP spid="210990" grpId="0"/>
      <p:bldP spid="210991" grpId="0" bldLvl="0" animBg="1"/>
      <p:bldP spid="210992" grpId="0" bldLvl="0" animBg="1"/>
      <p:bldP spid="210993" grpId="0" bldLvl="0" animBg="1"/>
      <p:bldP spid="210994" grpId="0" bldLvl="0" animBg="1"/>
      <p:bldP spid="210995" grpId="0" bldLvl="0" animBg="1"/>
      <p:bldP spid="210996" grpId="0" bldLvl="0" animBg="1"/>
      <p:bldP spid="211004" grpId="0"/>
      <p:bldP spid="60447" grpId="0"/>
      <p:bldP spid="2" grpId="0"/>
      <p:bldP spid="3" grpId="0"/>
      <p:bldP spid="60456" grpId="0"/>
      <p:bldP spid="4" grpId="0"/>
      <p:bldP spid="5" grpId="0"/>
      <p:bldP spid="60460"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39750" y="1259205"/>
            <a:ext cx="7740650" cy="5038725"/>
          </a:xfrm>
        </p:spPr>
        <p:txBody>
          <a:bodyPr/>
          <a:p>
            <a:r>
              <a:rPr lang="zh-CN" altLang="en-US" b="0" dirty="0">
                <a:solidFill>
                  <a:srgbClr val="0000FF"/>
                </a:solidFill>
              </a:rPr>
              <a:t>【思政元素】</a:t>
            </a:r>
            <a:endParaRPr lang="zh-CN" altLang="en-US" b="0" dirty="0">
              <a:solidFill>
                <a:srgbClr val="0000FF"/>
              </a:solidFill>
            </a:endParaRPr>
          </a:p>
          <a:p>
            <a:pPr algn="l">
              <a:buSzTx/>
            </a:pPr>
            <a:r>
              <a:rPr lang="zh-CN" altLang="en-US" b="0" dirty="0">
                <a:solidFill>
                  <a:srgbClr val="0000FF"/>
                </a:solidFill>
              </a:rPr>
              <a:t>“瑞幸咖啡财务造假案”</a:t>
            </a:r>
            <a:endParaRPr lang="zh-CN" altLang="en-US" b="0" dirty="0">
              <a:solidFill>
                <a:srgbClr val="0000FF"/>
              </a:solidFill>
            </a:endParaRPr>
          </a:p>
          <a:p>
            <a:r>
              <a:rPr lang="en-US" altLang="zh-CN"/>
              <a:t>      </a:t>
            </a:r>
            <a:r>
              <a:rPr lang="zh-CN" altLang="en-US"/>
              <a:t>2020年4月2日，瑞幸咖啡发布公告，承认虚假交易22亿人民币，股价暴跌80%，盘中数次暂停交易。市场监管总局及上海、北京市场监管部门，对瑞幸咖啡（中国）有限公司、瑞幸咖啡（北京）有限公司等公司作出行政处罚决定。2021年4月，美股投资者在中国上海起诉瑞幸，法院正式立案，这是中概股首例在中国境内起诉。</a:t>
            </a:r>
            <a:endParaRPr lang="zh-CN" altLang="en-US"/>
          </a:p>
        </p:txBody>
      </p:sp>
      <p:sp>
        <p:nvSpPr>
          <p:cNvPr id="5" name="文本框 4"/>
          <p:cNvSpPr txBox="1"/>
          <p:nvPr>
            <p:custDataLst>
              <p:tags r:id="rId1"/>
            </p:custDataLst>
          </p:nvPr>
        </p:nvSpPr>
        <p:spPr>
          <a:xfrm>
            <a:off x="1219294" y="362327"/>
            <a:ext cx="7107144" cy="583565"/>
          </a:xfrm>
          <a:prstGeom prst="rect">
            <a:avLst/>
          </a:prstGeom>
          <a:noFill/>
        </p:spPr>
        <p:txBody>
          <a:bodyPr wrap="square">
            <a:spAutoFit/>
          </a:bodyPr>
          <a:lstStyle/>
          <a:p>
            <a:r>
              <a:rPr kumimoji="0" lang="zh-CN" altLang="en-US" sz="3200" b="1" i="0" u="none" strike="noStrike" kern="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j-cs"/>
              </a:rPr>
              <a:t>第一章 企业会计综合模拟实训总论</a:t>
            </a:r>
            <a:endParaRPr lang="zh-CN" altLang="en-US" dirty="0"/>
          </a:p>
        </p:txBody>
      </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3744010" name="图片 1073744009"/>
          <p:cNvPicPr>
            <a:picLocks noChangeAspect="1"/>
          </p:cNvPicPr>
          <p:nvPr>
            <p:custDataLst>
              <p:tags r:id="rId1"/>
            </p:custDataLst>
          </p:nvPr>
        </p:nvPicPr>
        <p:blipFill>
          <a:blip r:embed="rId2"/>
          <a:stretch>
            <a:fillRect/>
          </a:stretch>
        </p:blipFill>
        <p:spPr>
          <a:xfrm>
            <a:off x="152400" y="3048000"/>
            <a:ext cx="8595360" cy="3355975"/>
          </a:xfrm>
          <a:prstGeom prst="rect">
            <a:avLst/>
          </a:prstGeom>
          <a:noFill/>
          <a:ln w="9525">
            <a:noFill/>
          </a:ln>
        </p:spPr>
      </p:pic>
      <p:sp>
        <p:nvSpPr>
          <p:cNvPr id="181250" name="Rectangle 4"/>
          <p:cNvSpPr/>
          <p:nvPr/>
        </p:nvSpPr>
        <p:spPr>
          <a:xfrm>
            <a:off x="228600" y="1143000"/>
            <a:ext cx="8353425" cy="1653540"/>
          </a:xfrm>
          <a:prstGeom prst="rect">
            <a:avLst/>
          </a:prstGeom>
          <a:noFill/>
          <a:ln w="9525">
            <a:noFill/>
          </a:ln>
        </p:spPr>
        <p:txBody>
          <a:bodyPr anchor="t">
            <a:spAutoFit/>
          </a:bodyPr>
          <a:lstStyle/>
          <a:p>
            <a:pPr marL="0" lvl="0" indent="0">
              <a:lnSpc>
                <a:spcPct val="80000"/>
              </a:lnSpc>
              <a:buFont typeface="Wingdings 2" panose="05020102010507070707" pitchFamily="18" charset="2"/>
              <a:buNone/>
            </a:pPr>
            <a:r>
              <a:rPr lang="zh-CN" altLang="en-US" sz="2800" dirty="0">
                <a:solidFill>
                  <a:srgbClr val="0000FF"/>
                </a:solidFill>
                <a:cs typeface="+mn-ea"/>
                <a:sym typeface="+mn-ea"/>
              </a:rPr>
              <a:t>三、登记明细分类账</a:t>
            </a:r>
            <a:endParaRPr lang="zh-CN" altLang="en-US" sz="2800" b="0" kern="1200" dirty="0">
              <a:solidFill>
                <a:srgbClr val="0000FF"/>
              </a:solidFill>
              <a:latin typeface="黑体" panose="02010609060101010101" pitchFamily="49" charset="-122"/>
              <a:ea typeface="黑体" panose="02010609060101010101" pitchFamily="49" charset="-122"/>
              <a:cs typeface="+mn-ea"/>
            </a:endParaRPr>
          </a:p>
          <a:p>
            <a:pPr marL="0" lvl="0" indent="0">
              <a:lnSpc>
                <a:spcPct val="80000"/>
              </a:lnSpc>
              <a:buFont typeface="Wingdings 2" panose="05020102010507070707" pitchFamily="18" charset="2"/>
              <a:buNone/>
            </a:pPr>
            <a:r>
              <a:rPr lang="zh-CN" altLang="en-US" sz="2400" dirty="0">
                <a:solidFill>
                  <a:srgbClr val="0000FF"/>
                </a:solidFill>
                <a:cs typeface="+mn-ea"/>
                <a:sym typeface="+mn-ea"/>
              </a:rPr>
              <a:t>（二）数量金额式明细账</a:t>
            </a:r>
            <a:endParaRPr lang="zh-CN" altLang="en-US" sz="2400" b="0" kern="1200" dirty="0">
              <a:solidFill>
                <a:srgbClr val="0000FF"/>
              </a:solidFill>
              <a:latin typeface="黑体" panose="02010609060101010101" pitchFamily="49" charset="-122"/>
              <a:ea typeface="黑体" panose="02010609060101010101" pitchFamily="49" charset="-122"/>
              <a:cs typeface="+mn-ea"/>
            </a:endParaRPr>
          </a:p>
          <a:p>
            <a:pPr lvl="0" indent="0"/>
            <a:r>
              <a:rPr lang="zh-CN" altLang="en-US" sz="2000" dirty="0">
                <a:latin typeface="楷体_GB2312" panose="02010609030101010101" pitchFamily="49" charset="-122"/>
                <a:ea typeface="楷体_GB2312" panose="02010609030101010101" pitchFamily="49" charset="-122"/>
              </a:rPr>
              <a:t>    </a:t>
            </a:r>
            <a:r>
              <a:rPr lang="en-US" altLang="zh-CN" sz="2000" dirty="0">
                <a:solidFill>
                  <a:srgbClr val="FF3300"/>
                </a:solidFill>
                <a:latin typeface="楷体_GB2312" panose="02010609030101010101" pitchFamily="49" charset="-122"/>
                <a:ea typeface="楷体_GB2312" panose="02010609030101010101" pitchFamily="49" charset="-122"/>
              </a:rPr>
              <a:t>1.</a:t>
            </a:r>
            <a:r>
              <a:rPr lang="zh-CN" altLang="en-US" sz="2000" dirty="0">
                <a:latin typeface="楷体_GB2312" panose="02010609030101010101" pitchFamily="49" charset="-122"/>
                <a:ea typeface="楷体_GB2312" panose="02010609030101010101" pitchFamily="49" charset="-122"/>
              </a:rPr>
              <a:t>格式：借方、贷方、余额三栏中分设</a:t>
            </a:r>
            <a:r>
              <a:rPr lang="zh-CN" altLang="en-US" sz="2000" dirty="0">
                <a:solidFill>
                  <a:schemeClr val="accent1"/>
                </a:solidFill>
                <a:latin typeface="楷体_GB2312" panose="02010609030101010101" pitchFamily="49" charset="-122"/>
                <a:ea typeface="楷体_GB2312" panose="02010609030101010101" pitchFamily="49" charset="-122"/>
              </a:rPr>
              <a:t>数量、 单价、金额</a:t>
            </a:r>
            <a:r>
              <a:rPr lang="zh-CN" altLang="en-US" sz="2000" dirty="0">
                <a:latin typeface="楷体_GB2312" panose="02010609030101010101" pitchFamily="49" charset="-122"/>
                <a:ea typeface="楷体_GB2312" panose="02010609030101010101" pitchFamily="49" charset="-122"/>
              </a:rPr>
              <a:t>等栏。</a:t>
            </a:r>
            <a:endParaRPr lang="zh-CN" altLang="en-US" sz="2000" dirty="0">
              <a:latin typeface="楷体_GB2312" panose="02010609030101010101" pitchFamily="49" charset="-122"/>
              <a:ea typeface="楷体_GB2312" panose="02010609030101010101" pitchFamily="49" charset="-122"/>
            </a:endParaRPr>
          </a:p>
          <a:p>
            <a:pPr lvl="0" indent="0"/>
            <a:r>
              <a:rPr lang="zh-CN" altLang="en-US" sz="2000" dirty="0">
                <a:solidFill>
                  <a:srgbClr val="FF3300"/>
                </a:solidFill>
                <a:latin typeface="楷体_GB2312" panose="02010609030101010101" pitchFamily="49" charset="-122"/>
                <a:ea typeface="楷体_GB2312" panose="02010609030101010101" pitchFamily="49" charset="-122"/>
              </a:rPr>
              <a:t>    </a:t>
            </a:r>
            <a:r>
              <a:rPr lang="en-US" altLang="zh-CN" sz="2000" dirty="0">
                <a:solidFill>
                  <a:srgbClr val="FF3300"/>
                </a:solidFill>
                <a:latin typeface="楷体_GB2312" panose="02010609030101010101" pitchFamily="49" charset="-122"/>
                <a:ea typeface="楷体_GB2312" panose="02010609030101010101" pitchFamily="49" charset="-122"/>
              </a:rPr>
              <a:t>2.</a:t>
            </a:r>
            <a:r>
              <a:rPr lang="zh-CN" altLang="en-US" sz="2000" dirty="0">
                <a:latin typeface="楷体_GB2312" panose="02010609030101010101" pitchFamily="49" charset="-122"/>
                <a:ea typeface="楷体_GB2312" panose="02010609030101010101" pitchFamily="49" charset="-122"/>
              </a:rPr>
              <a:t>登记方法：</a:t>
            </a:r>
            <a:r>
              <a:rPr lang="zh-CN" altLang="en-US" sz="2000" dirty="0">
                <a:solidFill>
                  <a:srgbClr val="0000FF"/>
                </a:solidFill>
                <a:latin typeface="楷体_GB2312" panose="02010609030101010101" pitchFamily="49" charset="-122"/>
                <a:ea typeface="楷体_GB2312" panose="02010609030101010101" pitchFamily="49" charset="-122"/>
              </a:rPr>
              <a:t>逐笔登记。     </a:t>
            </a:r>
            <a:endParaRPr lang="zh-CN" altLang="en-US" sz="2000" dirty="0">
              <a:solidFill>
                <a:srgbClr val="0000FF"/>
              </a:solidFill>
              <a:latin typeface="楷体_GB2312" panose="02010609030101010101" pitchFamily="49" charset="-122"/>
              <a:ea typeface="楷体_GB2312" panose="02010609030101010101" pitchFamily="49" charset="-122"/>
            </a:endParaRPr>
          </a:p>
          <a:p>
            <a:pPr lvl="0" indent="0"/>
            <a:r>
              <a:rPr lang="zh-CN" altLang="en-US" sz="2000" dirty="0">
                <a:solidFill>
                  <a:schemeClr val="tx2"/>
                </a:solidFill>
                <a:latin typeface="楷体_GB2312" panose="02010609030101010101" pitchFamily="49" charset="-122"/>
                <a:ea typeface="楷体_GB2312" panose="02010609030101010101" pitchFamily="49" charset="-122"/>
              </a:rPr>
              <a:t>    </a:t>
            </a:r>
            <a:r>
              <a:rPr lang="zh-CN" altLang="en-US" sz="2000" dirty="0">
                <a:solidFill>
                  <a:srgbClr val="FF0066"/>
                </a:solidFill>
                <a:latin typeface="楷体_GB2312" panose="02010609030101010101" pitchFamily="49" charset="-122"/>
                <a:ea typeface="楷体_GB2312" panose="02010609030101010101" pitchFamily="49" charset="-122"/>
                <a:sym typeface="Marlett" pitchFamily="2" charset="2"/>
              </a:rPr>
              <a:t></a:t>
            </a:r>
            <a:r>
              <a:rPr lang="zh-CN" altLang="en-US" sz="2000" dirty="0">
                <a:solidFill>
                  <a:schemeClr val="tx2"/>
                </a:solidFill>
                <a:latin typeface="楷体_GB2312" panose="02010609030101010101" pitchFamily="49" charset="-122"/>
                <a:ea typeface="楷体_GB2312" panose="02010609030101010101" pitchFamily="49" charset="-122"/>
              </a:rPr>
              <a:t>适用核算内容：实物资产等。</a:t>
            </a:r>
            <a:endParaRPr lang="zh-CN" altLang="en-US" sz="2000" dirty="0">
              <a:solidFill>
                <a:schemeClr val="tx2"/>
              </a:solidFill>
              <a:latin typeface="楷体_GB2312" panose="02010609030101010101" pitchFamily="49" charset="-122"/>
              <a:ea typeface="楷体_GB2312" panose="02010609030101010101" pitchFamily="49" charset="-122"/>
            </a:endParaRPr>
          </a:p>
        </p:txBody>
      </p:sp>
      <p:sp>
        <p:nvSpPr>
          <p:cNvPr id="521221" name="AutoShape 5"/>
          <p:cNvSpPr/>
          <p:nvPr/>
        </p:nvSpPr>
        <p:spPr>
          <a:xfrm>
            <a:off x="152400" y="5181600"/>
            <a:ext cx="1584325" cy="576263"/>
          </a:xfrm>
          <a:prstGeom prst="wedgeRoundRectCallout">
            <a:avLst>
              <a:gd name="adj1" fmla="val -19639"/>
              <a:gd name="adj2" fmla="val -146417"/>
              <a:gd name="adj3" fmla="val 16667"/>
            </a:avLst>
          </a:prstGeom>
          <a:solidFill>
            <a:srgbClr val="FFFF99"/>
          </a:solidFill>
          <a:ln w="7938" cap="flat" cmpd="sng">
            <a:solidFill>
              <a:schemeClr val="tx1"/>
            </a:solidFill>
            <a:prstDash val="solid"/>
            <a:miter/>
            <a:headEnd type="none" w="sm" len="sm"/>
            <a:tailEnd type="none" w="sm" len="sm"/>
          </a:ln>
        </p:spPr>
        <p:txBody>
          <a:bodyPr anchor="t"/>
          <a:lstStyle/>
          <a:p>
            <a:pPr lvl="0" indent="0"/>
            <a:r>
              <a:rPr lang="zh-CN" altLang="en-US" sz="1200" dirty="0">
                <a:latin typeface="Arial" panose="020B0604020202020204" pitchFamily="34" charset="0"/>
                <a:ea typeface="黑体" panose="02010609060101010101" pitchFamily="49" charset="-122"/>
              </a:rPr>
              <a:t>日期、凭证、摘要</a:t>
            </a:r>
            <a:endParaRPr lang="zh-CN" altLang="en-US" sz="1200" dirty="0">
              <a:latin typeface="Arial" panose="020B0604020202020204" pitchFamily="34" charset="0"/>
              <a:ea typeface="黑体" panose="02010609060101010101" pitchFamily="49" charset="-122"/>
            </a:endParaRPr>
          </a:p>
          <a:p>
            <a:pPr lvl="0" indent="0"/>
            <a:r>
              <a:rPr lang="zh-CN" altLang="en-US" sz="1200" dirty="0">
                <a:latin typeface="Arial" panose="020B0604020202020204" pitchFamily="34" charset="0"/>
                <a:ea typeface="黑体" panose="02010609060101010101" pitchFamily="49" charset="-122"/>
              </a:rPr>
              <a:t>等填法同前</a:t>
            </a:r>
            <a:endParaRPr lang="zh-CN" altLang="en-US" sz="1200" dirty="0">
              <a:latin typeface="Arial" panose="020B0604020202020204" pitchFamily="34" charset="0"/>
              <a:ea typeface="Arial" panose="020B0604020202020204" pitchFamily="34" charset="0"/>
            </a:endParaRPr>
          </a:p>
        </p:txBody>
      </p:sp>
      <p:sp>
        <p:nvSpPr>
          <p:cNvPr id="521219" name="AutoShape 3"/>
          <p:cNvSpPr/>
          <p:nvPr/>
        </p:nvSpPr>
        <p:spPr>
          <a:xfrm>
            <a:off x="6172200" y="2286000"/>
            <a:ext cx="1944688" cy="574675"/>
          </a:xfrm>
          <a:prstGeom prst="wedgeEllipseCallout">
            <a:avLst>
              <a:gd name="adj1" fmla="val 25431"/>
              <a:gd name="adj2" fmla="val 127347"/>
            </a:avLst>
          </a:prstGeom>
          <a:solidFill>
            <a:srgbClr val="FFFF99"/>
          </a:solidFill>
          <a:ln w="7938" cap="flat" cmpd="sng">
            <a:solidFill>
              <a:schemeClr val="tx1"/>
            </a:solidFill>
            <a:prstDash val="solid"/>
            <a:miter/>
            <a:headEnd type="none" w="sm" len="sm"/>
            <a:tailEnd type="none" w="sm" len="sm"/>
          </a:ln>
        </p:spPr>
        <p:txBody>
          <a:bodyPr anchor="t"/>
          <a:lstStyle/>
          <a:p>
            <a:pPr lvl="0" indent="0"/>
            <a:r>
              <a:rPr lang="zh-CN" altLang="en-US" sz="1200" dirty="0">
                <a:latin typeface="Arial" panose="020B0604020202020204" pitchFamily="34" charset="0"/>
                <a:ea typeface="黑体" panose="02010609060101010101" pitchFamily="49" charset="-122"/>
              </a:rPr>
              <a:t>填写明细核算内容的相关资料</a:t>
            </a:r>
            <a:endParaRPr lang="zh-CN" altLang="en-US" sz="1200" dirty="0">
              <a:latin typeface="Arial" panose="020B0604020202020204" pitchFamily="34" charset="0"/>
              <a:ea typeface="Arial" panose="020B0604020202020204" pitchFamily="34" charset="0"/>
            </a:endParaRPr>
          </a:p>
        </p:txBody>
      </p:sp>
      <p:sp>
        <p:nvSpPr>
          <p:cNvPr id="521222" name="AutoShape 6"/>
          <p:cNvSpPr/>
          <p:nvPr/>
        </p:nvSpPr>
        <p:spPr>
          <a:xfrm>
            <a:off x="1676400" y="5638800"/>
            <a:ext cx="1223963" cy="576263"/>
          </a:xfrm>
          <a:prstGeom prst="wedgeRoundRectCallout">
            <a:avLst>
              <a:gd name="adj1" fmla="val 20685"/>
              <a:gd name="adj2" fmla="val -112810"/>
              <a:gd name="adj3" fmla="val 16667"/>
            </a:avLst>
          </a:prstGeom>
          <a:solidFill>
            <a:srgbClr val="FFFF99"/>
          </a:solidFill>
          <a:ln w="7938" cap="flat" cmpd="sng">
            <a:solidFill>
              <a:schemeClr val="tx1"/>
            </a:solidFill>
            <a:prstDash val="solid"/>
            <a:miter/>
            <a:headEnd type="none" w="sm" len="sm"/>
            <a:tailEnd type="none" w="sm" len="sm"/>
          </a:ln>
        </p:spPr>
        <p:txBody>
          <a:bodyPr anchor="t"/>
          <a:lstStyle/>
          <a:p>
            <a:pPr lvl="0" indent="0"/>
            <a:r>
              <a:rPr lang="zh-CN" altLang="en-US" sz="1200" dirty="0">
                <a:latin typeface="Arial" panose="020B0604020202020204" pitchFamily="34" charset="0"/>
                <a:ea typeface="黑体" panose="02010609060101010101" pitchFamily="49" charset="-122"/>
              </a:rPr>
              <a:t>根据验收入库单数据填列</a:t>
            </a:r>
            <a:endParaRPr lang="zh-CN" altLang="en-US" sz="1200" dirty="0">
              <a:latin typeface="Arial" panose="020B0604020202020204" pitchFamily="34" charset="0"/>
              <a:ea typeface="Arial" panose="020B0604020202020204" pitchFamily="34" charset="0"/>
            </a:endParaRPr>
          </a:p>
        </p:txBody>
      </p:sp>
      <p:sp>
        <p:nvSpPr>
          <p:cNvPr id="521223" name="AutoShape 7"/>
          <p:cNvSpPr/>
          <p:nvPr/>
        </p:nvSpPr>
        <p:spPr>
          <a:xfrm>
            <a:off x="5029200" y="5410200"/>
            <a:ext cx="1152525" cy="576263"/>
          </a:xfrm>
          <a:prstGeom prst="wedgeRoundRectCallout">
            <a:avLst>
              <a:gd name="adj1" fmla="val -26583"/>
              <a:gd name="adj2" fmla="val -97657"/>
              <a:gd name="adj3" fmla="val 16667"/>
            </a:avLst>
          </a:prstGeom>
          <a:solidFill>
            <a:srgbClr val="FFFF99"/>
          </a:solidFill>
          <a:ln w="7938" cap="flat" cmpd="sng">
            <a:solidFill>
              <a:schemeClr val="tx1"/>
            </a:solidFill>
            <a:prstDash val="solid"/>
            <a:miter/>
            <a:headEnd type="none" w="sm" len="sm"/>
            <a:tailEnd type="none" w="sm" len="sm"/>
          </a:ln>
        </p:spPr>
        <p:txBody>
          <a:bodyPr anchor="t"/>
          <a:lstStyle/>
          <a:p>
            <a:pPr lvl="0" indent="0"/>
            <a:r>
              <a:rPr lang="zh-CN" altLang="en-US" sz="1200" dirty="0">
                <a:latin typeface="Arial" panose="020B0604020202020204" pitchFamily="34" charset="0"/>
                <a:ea typeface="黑体" panose="02010609060101010101" pitchFamily="49" charset="-122"/>
              </a:rPr>
              <a:t>根据领料单数据填列</a:t>
            </a:r>
            <a:endParaRPr lang="zh-CN" altLang="en-US" sz="1200" dirty="0">
              <a:latin typeface="Arial" panose="020B0604020202020204" pitchFamily="34" charset="0"/>
              <a:ea typeface="Arial" panose="020B0604020202020204" pitchFamily="34" charset="0"/>
            </a:endParaRPr>
          </a:p>
        </p:txBody>
      </p:sp>
      <p:sp>
        <p:nvSpPr>
          <p:cNvPr id="15" name="Rectangle 18"/>
          <p:cNvSpPr>
            <a:spLocks noGrp="1"/>
          </p:cNvSpPr>
          <p:nvPr>
            <p:custDataLst>
              <p:tags r:id="rId3"/>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第五章 模拟企业会计账簿的登记</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21219"/>
                                        </p:tgtEl>
                                        <p:attrNameLst>
                                          <p:attrName>style.visibility</p:attrName>
                                        </p:attrNameLst>
                                      </p:cBhvr>
                                      <p:to>
                                        <p:strVal val="visible"/>
                                      </p:to>
                                    </p:set>
                                    <p:anim calcmode="lin" valueType="num">
                                      <p:cBhvr additive="base">
                                        <p:cTn id="7" dur="500" fill="hold"/>
                                        <p:tgtEl>
                                          <p:spTgt spid="521219"/>
                                        </p:tgtEl>
                                        <p:attrNameLst>
                                          <p:attrName>ppt_x</p:attrName>
                                        </p:attrNameLst>
                                      </p:cBhvr>
                                      <p:tavLst>
                                        <p:tav tm="0">
                                          <p:val>
                                            <p:strVal val="#ppt_x"/>
                                          </p:val>
                                        </p:tav>
                                        <p:tav tm="100000">
                                          <p:val>
                                            <p:strVal val="#ppt_x"/>
                                          </p:val>
                                        </p:tav>
                                      </p:tavLst>
                                    </p:anim>
                                    <p:anim calcmode="lin" valueType="num">
                                      <p:cBhvr additive="base">
                                        <p:cTn id="8" dur="500" fill="hold"/>
                                        <p:tgtEl>
                                          <p:spTgt spid="52121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21221"/>
                                        </p:tgtEl>
                                        <p:attrNameLst>
                                          <p:attrName>style.visibility</p:attrName>
                                        </p:attrNameLst>
                                      </p:cBhvr>
                                      <p:to>
                                        <p:strVal val="visible"/>
                                      </p:to>
                                    </p:set>
                                    <p:anim calcmode="lin" valueType="num">
                                      <p:cBhvr additive="base">
                                        <p:cTn id="13" dur="500" fill="hold"/>
                                        <p:tgtEl>
                                          <p:spTgt spid="521221"/>
                                        </p:tgtEl>
                                        <p:attrNameLst>
                                          <p:attrName>ppt_x</p:attrName>
                                        </p:attrNameLst>
                                      </p:cBhvr>
                                      <p:tavLst>
                                        <p:tav tm="0">
                                          <p:val>
                                            <p:strVal val="#ppt_x"/>
                                          </p:val>
                                        </p:tav>
                                        <p:tav tm="100000">
                                          <p:val>
                                            <p:strVal val="#ppt_x"/>
                                          </p:val>
                                        </p:tav>
                                      </p:tavLst>
                                    </p:anim>
                                    <p:anim calcmode="lin" valueType="num">
                                      <p:cBhvr additive="base">
                                        <p:cTn id="14" dur="500" fill="hold"/>
                                        <p:tgtEl>
                                          <p:spTgt spid="52122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21222"/>
                                        </p:tgtEl>
                                        <p:attrNameLst>
                                          <p:attrName>style.visibility</p:attrName>
                                        </p:attrNameLst>
                                      </p:cBhvr>
                                      <p:to>
                                        <p:strVal val="visible"/>
                                      </p:to>
                                    </p:set>
                                    <p:anim calcmode="lin" valueType="num">
                                      <p:cBhvr additive="base">
                                        <p:cTn id="19" dur="500" fill="hold"/>
                                        <p:tgtEl>
                                          <p:spTgt spid="521222"/>
                                        </p:tgtEl>
                                        <p:attrNameLst>
                                          <p:attrName>ppt_x</p:attrName>
                                        </p:attrNameLst>
                                      </p:cBhvr>
                                      <p:tavLst>
                                        <p:tav tm="0">
                                          <p:val>
                                            <p:strVal val="#ppt_x"/>
                                          </p:val>
                                        </p:tav>
                                        <p:tav tm="100000">
                                          <p:val>
                                            <p:strVal val="#ppt_x"/>
                                          </p:val>
                                        </p:tav>
                                      </p:tavLst>
                                    </p:anim>
                                    <p:anim calcmode="lin" valueType="num">
                                      <p:cBhvr additive="base">
                                        <p:cTn id="20" dur="500" fill="hold"/>
                                        <p:tgtEl>
                                          <p:spTgt spid="52122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21223"/>
                                        </p:tgtEl>
                                        <p:attrNameLst>
                                          <p:attrName>style.visibility</p:attrName>
                                        </p:attrNameLst>
                                      </p:cBhvr>
                                      <p:to>
                                        <p:strVal val="visible"/>
                                      </p:to>
                                    </p:set>
                                    <p:anim calcmode="lin" valueType="num">
                                      <p:cBhvr additive="base">
                                        <p:cTn id="25" dur="500" fill="hold"/>
                                        <p:tgtEl>
                                          <p:spTgt spid="521223"/>
                                        </p:tgtEl>
                                        <p:attrNameLst>
                                          <p:attrName>ppt_x</p:attrName>
                                        </p:attrNameLst>
                                      </p:cBhvr>
                                      <p:tavLst>
                                        <p:tav tm="0">
                                          <p:val>
                                            <p:strVal val="#ppt_x"/>
                                          </p:val>
                                        </p:tav>
                                        <p:tav tm="100000">
                                          <p:val>
                                            <p:strVal val="#ppt_x"/>
                                          </p:val>
                                        </p:tav>
                                      </p:tavLst>
                                    </p:anim>
                                    <p:anim calcmode="lin" valueType="num">
                                      <p:cBhvr additive="base">
                                        <p:cTn id="26" dur="500" fill="hold"/>
                                        <p:tgtEl>
                                          <p:spTgt spid="5212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1221" grpId="0" bldLvl="0" animBg="1"/>
      <p:bldP spid="521219" grpId="0" bldLvl="0" animBg="1"/>
      <p:bldP spid="521222" grpId="0" bldLvl="0" animBg="1"/>
      <p:bldP spid="521223" grpId="0" bldLvl="0" animBg="1"/>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7" name="Rectangle 3"/>
          <p:cNvSpPr>
            <a:spLocks noGrp="1"/>
          </p:cNvSpPr>
          <p:nvPr>
            <p:ph idx="1"/>
          </p:nvPr>
        </p:nvSpPr>
        <p:spPr>
          <a:xfrm>
            <a:off x="684530" y="908050"/>
            <a:ext cx="7998460" cy="5843905"/>
          </a:xfrm>
        </p:spPr>
        <p:txBody>
          <a:bodyPr wrap="square" lIns="91440" tIns="45720" rIns="91440" bIns="45720" anchor="t"/>
          <a:lstStyle/>
          <a:p>
            <a:pPr marL="0" lvl="0" indent="0">
              <a:lnSpc>
                <a:spcPct val="80000"/>
              </a:lnSpc>
              <a:buFont typeface="Wingdings 2" panose="05020102010507070707" pitchFamily="18" charset="2"/>
              <a:buNone/>
            </a:pPr>
            <a:r>
              <a:rPr lang="zh-CN" altLang="en-US" b="0" dirty="0">
                <a:solidFill>
                  <a:srgbClr val="0000FF"/>
                </a:solidFill>
                <a:latin typeface="黑体" panose="02010609060101010101" pitchFamily="49" charset="-122"/>
                <a:ea typeface="黑体" panose="02010609060101010101" pitchFamily="49" charset="-122"/>
                <a:cs typeface="+mn-ea"/>
                <a:sym typeface="+mn-ea"/>
              </a:rPr>
              <a:t>三、登记明细分类账</a:t>
            </a:r>
            <a:endParaRPr lang="zh-CN" altLang="en-US" b="0" kern="1200" dirty="0">
              <a:solidFill>
                <a:srgbClr val="0000FF"/>
              </a:solidFill>
              <a:latin typeface="黑体" panose="02010609060101010101" pitchFamily="49" charset="-122"/>
              <a:ea typeface="黑体" panose="02010609060101010101" pitchFamily="49" charset="-122"/>
              <a:cs typeface="+mn-ea"/>
            </a:endParaRPr>
          </a:p>
          <a:p>
            <a:pPr marL="0" lvl="0" indent="0">
              <a:lnSpc>
                <a:spcPct val="80000"/>
              </a:lnSpc>
              <a:buFont typeface="Wingdings 2" panose="05020102010507070707" pitchFamily="18" charset="2"/>
              <a:buNone/>
            </a:pPr>
            <a:r>
              <a:rPr lang="zh-CN" altLang="en-US" sz="2400" b="0" dirty="0">
                <a:solidFill>
                  <a:srgbClr val="0000FF"/>
                </a:solidFill>
                <a:latin typeface="黑体" panose="02010609060101010101" pitchFamily="49" charset="-122"/>
                <a:ea typeface="黑体" panose="02010609060101010101" pitchFamily="49" charset="-122"/>
                <a:cs typeface="+mn-ea"/>
                <a:sym typeface="+mn-ea"/>
              </a:rPr>
              <a:t>（三）多栏式明细账</a:t>
            </a:r>
            <a:endParaRPr lang="zh-CN" altLang="en-US" sz="2400" b="0" kern="1200" dirty="0">
              <a:solidFill>
                <a:srgbClr val="0000FF"/>
              </a:solidFill>
              <a:latin typeface="黑体" panose="02010609060101010101" pitchFamily="49" charset="-122"/>
              <a:ea typeface="黑体" panose="02010609060101010101" pitchFamily="49" charset="-122"/>
              <a:cs typeface="+mn-ea"/>
            </a:endParaRPr>
          </a:p>
          <a:p>
            <a:pPr marL="0" indent="0">
              <a:lnSpc>
                <a:spcPct val="120000"/>
              </a:lnSpc>
              <a:buFont typeface="Wingdings 2" panose="05020102010507070707" pitchFamily="18" charset="2"/>
              <a:buNone/>
            </a:pPr>
            <a:r>
              <a:rPr lang="en-US" altLang="zh-CN" sz="2000" dirty="0">
                <a:latin typeface="楷体_GB2312" panose="02010609030101010101" pitchFamily="49" charset="-122"/>
                <a:ea typeface="楷体_GB2312" panose="02010609030101010101" pitchFamily="49" charset="-122"/>
              </a:rPr>
              <a:t>1.</a:t>
            </a:r>
            <a:r>
              <a:rPr lang="zh-CN" altLang="en-US" sz="2000" dirty="0">
                <a:latin typeface="楷体_GB2312" panose="02010609030101010101" pitchFamily="49" charset="-122"/>
                <a:ea typeface="楷体_GB2312" panose="02010609030101010101" pitchFamily="49" charset="-122"/>
              </a:rPr>
              <a:t>格式：按借方、贷方或借贷双方分别设置专栏。</a:t>
            </a:r>
            <a:endParaRPr lang="zh-CN" altLang="en-US" sz="2000" dirty="0">
              <a:latin typeface="楷体_GB2312" panose="02010609030101010101" pitchFamily="49" charset="-122"/>
              <a:ea typeface="楷体_GB2312" panose="02010609030101010101" pitchFamily="49" charset="-122"/>
              <a:sym typeface="Marlett" pitchFamily="2" charset="2"/>
            </a:endParaRPr>
          </a:p>
          <a:p>
            <a:pPr marL="0" indent="0">
              <a:lnSpc>
                <a:spcPct val="120000"/>
              </a:lnSpc>
              <a:buFont typeface="Wingdings 2" panose="05020102010507070707" pitchFamily="18" charset="2"/>
              <a:buNone/>
            </a:pPr>
            <a:r>
              <a:rPr lang="en-US" altLang="zh-CN" sz="2000" dirty="0">
                <a:latin typeface="楷体_GB2312" panose="02010609030101010101" pitchFamily="49" charset="-122"/>
                <a:ea typeface="楷体_GB2312" panose="02010609030101010101" pitchFamily="49" charset="-122"/>
              </a:rPr>
              <a:t>2.</a:t>
            </a:r>
            <a:r>
              <a:rPr lang="zh-CN" altLang="en-US" sz="2000" dirty="0">
                <a:latin typeface="楷体_GB2312" panose="02010609030101010101" pitchFamily="49" charset="-122"/>
                <a:ea typeface="楷体_GB2312" panose="02010609030101010101" pitchFamily="49" charset="-122"/>
              </a:rPr>
              <a:t>登记方法：逐笔登记。</a:t>
            </a:r>
            <a:r>
              <a:rPr lang="zh-CN" altLang="en-US" sz="2000" dirty="0">
                <a:latin typeface="楷体_GB2312" panose="02010609030101010101" pitchFamily="49" charset="-122"/>
                <a:ea typeface="楷体_GB2312" panose="02010609030101010101" pitchFamily="49" charset="-122"/>
                <a:sym typeface="Marlett" pitchFamily="2" charset="2"/>
              </a:rPr>
              <a:t>    </a:t>
            </a:r>
            <a:r>
              <a:rPr lang="zh-CN" altLang="en-US" sz="2000" dirty="0">
                <a:latin typeface="楷体_GB2312" panose="02010609030101010101" pitchFamily="49" charset="-122"/>
                <a:ea typeface="楷体_GB2312" panose="02010609030101010101" pitchFamily="49" charset="-122"/>
              </a:rPr>
              <a:t>适用核算内容：成本费用和收入等。</a:t>
            </a:r>
            <a:endParaRPr lang="zh-CN" altLang="en-US" sz="2000" dirty="0">
              <a:latin typeface="楷体_GB2312" panose="02010609030101010101" pitchFamily="49" charset="-122"/>
              <a:ea typeface="楷体_GB2312" panose="02010609030101010101" pitchFamily="49" charset="-122"/>
            </a:endParaRPr>
          </a:p>
          <a:p>
            <a:pPr>
              <a:buFont typeface="Wingdings 2" panose="05020102010507070707" pitchFamily="18" charset="2"/>
              <a:buChar char="•"/>
            </a:pPr>
            <a:endParaRPr lang="zh-CN" altLang="en-US" sz="2000" dirty="0">
              <a:latin typeface="楷体_GB2312" panose="02010609030101010101" pitchFamily="49" charset="-122"/>
              <a:ea typeface="楷体_GB2312" panose="02010609030101010101" pitchFamily="49" charset="-122"/>
            </a:endParaRPr>
          </a:p>
          <a:p>
            <a:pPr>
              <a:buChar char="•"/>
            </a:pPr>
            <a:endParaRPr lang="zh-CN" altLang="en-US" sz="2000" dirty="0">
              <a:latin typeface="楷体_GB2312" panose="02010609030101010101" pitchFamily="49" charset="-122"/>
              <a:ea typeface="楷体_GB2312" panose="02010609030101010101" pitchFamily="49" charset="-122"/>
            </a:endParaRPr>
          </a:p>
        </p:txBody>
      </p:sp>
      <p:sp>
        <p:nvSpPr>
          <p:cNvPr id="15" name="Rectangle 18"/>
          <p:cNvSpPr>
            <a:spLocks noGrp="1"/>
          </p:cNvSpPr>
          <p:nvPr>
            <p:custDataLst>
              <p:tags r:id="rId1"/>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第五章 模拟企业会计账簿的登记</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pic>
        <p:nvPicPr>
          <p:cNvPr id="1073744012" name="图片 1073744011" descr="屏幕截图 2022-10-31 125919"/>
          <p:cNvPicPr>
            <a:picLocks noChangeAspect="1"/>
          </p:cNvPicPr>
          <p:nvPr>
            <p:custDataLst>
              <p:tags r:id="rId2"/>
            </p:custDataLst>
          </p:nvPr>
        </p:nvPicPr>
        <p:blipFill>
          <a:blip r:embed="rId3"/>
          <a:stretch>
            <a:fillRect/>
          </a:stretch>
        </p:blipFill>
        <p:spPr>
          <a:xfrm>
            <a:off x="629285" y="2590800"/>
            <a:ext cx="7884795" cy="3578860"/>
          </a:xfrm>
          <a:prstGeom prst="rect">
            <a:avLst/>
          </a:prstGeom>
          <a:noFill/>
          <a:ln w="9525">
            <a:noFill/>
          </a:ln>
        </p:spPr>
      </p:pic>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indefinite" fill="hold">
                                          <p:stCondLst>
                                            <p:cond delay="0"/>
                                          </p:stCondLst>
                                        </p:cTn>
                                        <p:tgtEl>
                                          <p:spTgt spid="221187">
                                            <p:txEl>
                                              <p:pRg st="0" end="0"/>
                                            </p:txEl>
                                          </p:spTgt>
                                        </p:tgtEl>
                                        <p:attrNameLst>
                                          <p:attrName>style.visibility</p:attrName>
                                        </p:attrNameLst>
                                      </p:cBhvr>
                                      <p:to>
                                        <p:strVal val="visible"/>
                                      </p:to>
                                    </p:set>
                                    <p:anim calcmode="lin" valueType="num">
                                      <p:cBhvr>
                                        <p:cTn id="7" dur="1000" fill="hold"/>
                                        <p:tgtEl>
                                          <p:spTgt spid="221187">
                                            <p:txEl>
                                              <p:pRg st="0" end="0"/>
                                            </p:txEl>
                                          </p:spTgt>
                                        </p:tgtEl>
                                        <p:attrNameLst>
                                          <p:attrName>ppt_w</p:attrName>
                                        </p:attrNameLst>
                                      </p:cBhvr>
                                      <p:tavLst>
                                        <p:tav tm="0">
                                          <p:val>
                                            <p:strVal val="#ppt_w+.3"/>
                                          </p:val>
                                        </p:tav>
                                        <p:tav tm="100000">
                                          <p:val>
                                            <p:strVal val="#ppt_w"/>
                                          </p:val>
                                        </p:tav>
                                      </p:tavLst>
                                    </p:anim>
                                    <p:anim calcmode="lin" valueType="num">
                                      <p:cBhvr>
                                        <p:cTn id="8" dur="1000" fill="hold"/>
                                        <p:tgtEl>
                                          <p:spTgt spid="221187">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21187">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indefinite" fill="hold">
                                          <p:stCondLst>
                                            <p:cond delay="0"/>
                                          </p:stCondLst>
                                        </p:cTn>
                                        <p:tgtEl>
                                          <p:spTgt spid="221187">
                                            <p:txEl>
                                              <p:pRg st="1" end="1"/>
                                            </p:txEl>
                                          </p:spTgt>
                                        </p:tgtEl>
                                        <p:attrNameLst>
                                          <p:attrName>style.visibility</p:attrName>
                                        </p:attrNameLst>
                                      </p:cBhvr>
                                      <p:to>
                                        <p:strVal val="visible"/>
                                      </p:to>
                                    </p:set>
                                    <p:anim calcmode="lin" valueType="num">
                                      <p:cBhvr>
                                        <p:cTn id="14" dur="1000" fill="hold"/>
                                        <p:tgtEl>
                                          <p:spTgt spid="221187">
                                            <p:txEl>
                                              <p:pRg st="1" end="1"/>
                                            </p:txEl>
                                          </p:spTgt>
                                        </p:tgtEl>
                                        <p:attrNameLst>
                                          <p:attrName>ppt_w</p:attrName>
                                        </p:attrNameLst>
                                      </p:cBhvr>
                                      <p:tavLst>
                                        <p:tav tm="0">
                                          <p:val>
                                            <p:strVal val="#ppt_w+.3"/>
                                          </p:val>
                                        </p:tav>
                                        <p:tav tm="100000">
                                          <p:val>
                                            <p:strVal val="#ppt_w"/>
                                          </p:val>
                                        </p:tav>
                                      </p:tavLst>
                                    </p:anim>
                                    <p:anim calcmode="lin" valueType="num">
                                      <p:cBhvr>
                                        <p:cTn id="15" dur="1000" fill="hold"/>
                                        <p:tgtEl>
                                          <p:spTgt spid="221187">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221187">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0" presetClass="entr" presetSubtype="0" decel="100000" fill="hold" grpId="0" nodeType="clickEffect">
                                  <p:stCondLst>
                                    <p:cond delay="0"/>
                                  </p:stCondLst>
                                  <p:childTnLst>
                                    <p:set>
                                      <p:cBhvr>
                                        <p:cTn id="20" dur="indefinite" fill="hold">
                                          <p:stCondLst>
                                            <p:cond delay="0"/>
                                          </p:stCondLst>
                                        </p:cTn>
                                        <p:tgtEl>
                                          <p:spTgt spid="221187">
                                            <p:txEl>
                                              <p:pRg st="2" end="2"/>
                                            </p:txEl>
                                          </p:spTgt>
                                        </p:tgtEl>
                                        <p:attrNameLst>
                                          <p:attrName>style.visibility</p:attrName>
                                        </p:attrNameLst>
                                      </p:cBhvr>
                                      <p:to>
                                        <p:strVal val="visible"/>
                                      </p:to>
                                    </p:set>
                                    <p:anim calcmode="lin" valueType="num">
                                      <p:cBhvr>
                                        <p:cTn id="21" dur="1000" fill="hold"/>
                                        <p:tgtEl>
                                          <p:spTgt spid="221187">
                                            <p:txEl>
                                              <p:pRg st="2" end="2"/>
                                            </p:txEl>
                                          </p:spTgt>
                                        </p:tgtEl>
                                        <p:attrNameLst>
                                          <p:attrName>ppt_w</p:attrName>
                                        </p:attrNameLst>
                                      </p:cBhvr>
                                      <p:tavLst>
                                        <p:tav tm="0">
                                          <p:val>
                                            <p:strVal val="#ppt_w+.3"/>
                                          </p:val>
                                        </p:tav>
                                        <p:tav tm="100000">
                                          <p:val>
                                            <p:strVal val="#ppt_w"/>
                                          </p:val>
                                        </p:tav>
                                      </p:tavLst>
                                    </p:anim>
                                    <p:anim calcmode="lin" valueType="num">
                                      <p:cBhvr>
                                        <p:cTn id="22" dur="1000" fill="hold"/>
                                        <p:tgtEl>
                                          <p:spTgt spid="221187">
                                            <p:txEl>
                                              <p:pRg st="2" end="2"/>
                                            </p:txEl>
                                          </p:spTgt>
                                        </p:tgtEl>
                                        <p:attrNameLst>
                                          <p:attrName>ppt_h</p:attrName>
                                        </p:attrNameLst>
                                      </p:cBhvr>
                                      <p:tavLst>
                                        <p:tav tm="0">
                                          <p:val>
                                            <p:strVal val="#ppt_h"/>
                                          </p:val>
                                        </p:tav>
                                        <p:tav tm="100000">
                                          <p:val>
                                            <p:strVal val="#ppt_h"/>
                                          </p:val>
                                        </p:tav>
                                      </p:tavLst>
                                    </p:anim>
                                    <p:animEffect transition="in" filter="fade">
                                      <p:cBhvr>
                                        <p:cTn id="23" dur="1000"/>
                                        <p:tgtEl>
                                          <p:spTgt spid="221187">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indefinite" fill="hold">
                                          <p:stCondLst>
                                            <p:cond delay="0"/>
                                          </p:stCondLst>
                                        </p:cTn>
                                        <p:tgtEl>
                                          <p:spTgt spid="221187">
                                            <p:txEl>
                                              <p:pRg st="3" end="3"/>
                                            </p:txEl>
                                          </p:spTgt>
                                        </p:tgtEl>
                                        <p:attrNameLst>
                                          <p:attrName>style.visibility</p:attrName>
                                        </p:attrNameLst>
                                      </p:cBhvr>
                                      <p:to>
                                        <p:strVal val="visible"/>
                                      </p:to>
                                    </p:set>
                                    <p:anim calcmode="lin" valueType="num">
                                      <p:cBhvr>
                                        <p:cTn id="28" dur="1000" fill="hold"/>
                                        <p:tgtEl>
                                          <p:spTgt spid="221187">
                                            <p:txEl>
                                              <p:pRg st="3" end="3"/>
                                            </p:txEl>
                                          </p:spTgt>
                                        </p:tgtEl>
                                        <p:attrNameLst>
                                          <p:attrName>ppt_w</p:attrName>
                                        </p:attrNameLst>
                                      </p:cBhvr>
                                      <p:tavLst>
                                        <p:tav tm="0">
                                          <p:val>
                                            <p:strVal val="#ppt_w+.3"/>
                                          </p:val>
                                        </p:tav>
                                        <p:tav tm="100000">
                                          <p:val>
                                            <p:strVal val="#ppt_w"/>
                                          </p:val>
                                        </p:tav>
                                      </p:tavLst>
                                    </p:anim>
                                    <p:anim calcmode="lin" valueType="num">
                                      <p:cBhvr>
                                        <p:cTn id="29" dur="1000" fill="hold"/>
                                        <p:tgtEl>
                                          <p:spTgt spid="221187">
                                            <p:txEl>
                                              <p:pRg st="3" end="3"/>
                                            </p:txEl>
                                          </p:spTgt>
                                        </p:tgtEl>
                                        <p:attrNameLst>
                                          <p:attrName>ppt_h</p:attrName>
                                        </p:attrNameLst>
                                      </p:cBhvr>
                                      <p:tavLst>
                                        <p:tav tm="0">
                                          <p:val>
                                            <p:strVal val="#ppt_h"/>
                                          </p:val>
                                        </p:tav>
                                        <p:tav tm="100000">
                                          <p:val>
                                            <p:strVal val="#ppt_h"/>
                                          </p:val>
                                        </p:tav>
                                      </p:tavLst>
                                    </p:anim>
                                    <p:animEffect transition="in" filter="fade">
                                      <p:cBhvr>
                                        <p:cTn id="30" dur="1000"/>
                                        <p:tgtEl>
                                          <p:spTgt spid="22118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187" grpId="0" build="p"/>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7" name="Rectangle 2"/>
          <p:cNvSpPr/>
          <p:nvPr/>
        </p:nvSpPr>
        <p:spPr>
          <a:xfrm>
            <a:off x="0" y="974725"/>
            <a:ext cx="9144000" cy="5579110"/>
          </a:xfrm>
          <a:prstGeom prst="rect">
            <a:avLst/>
          </a:prstGeom>
          <a:solidFill>
            <a:schemeClr val="bg1"/>
          </a:solidFill>
          <a:ln w="9525" cap="flat" cmpd="sng">
            <a:solidFill>
              <a:schemeClr val="tx1"/>
            </a:solidFill>
            <a:prstDash val="solid"/>
            <a:miter/>
            <a:headEnd type="none" w="med" len="med"/>
            <a:tailEnd type="none" w="med" len="med"/>
          </a:ln>
        </p:spPr>
        <p:txBody>
          <a:bodyPr wrap="none" anchor="ctr"/>
          <a:lstStyle/>
          <a:p>
            <a:pPr lvl="0" indent="0"/>
            <a:endParaRPr lang="zh-CN" altLang="en-US" dirty="0">
              <a:latin typeface="Arial" panose="020B0604020202020204" pitchFamily="34" charset="0"/>
              <a:ea typeface="宋体" panose="02010600030101010101" pitchFamily="2" charset="-122"/>
            </a:endParaRPr>
          </a:p>
        </p:txBody>
      </p:sp>
      <p:graphicFrame>
        <p:nvGraphicFramePr>
          <p:cNvPr id="183298" name="Object 3"/>
          <p:cNvGraphicFramePr>
            <a:graphicFrameLocks noChangeAspect="1"/>
          </p:cNvGraphicFramePr>
          <p:nvPr/>
        </p:nvGraphicFramePr>
        <p:xfrm>
          <a:off x="112713" y="3105150"/>
          <a:ext cx="8851900" cy="2079625"/>
        </p:xfrm>
        <a:graphic>
          <a:graphicData uri="http://schemas.openxmlformats.org/presentationml/2006/ole">
            <mc:AlternateContent xmlns:mc="http://schemas.openxmlformats.org/markup-compatibility/2006">
              <mc:Choice xmlns:v="urn:schemas-microsoft-com:vml" Requires="v">
                <p:oleObj spid="_x0000_s5149" name="" r:id="rId1" imgW="8426450" imgH="2037080" progId="Excel.Sheet.8">
                  <p:embed/>
                </p:oleObj>
              </mc:Choice>
              <mc:Fallback>
                <p:oleObj name="" r:id="rId1" imgW="8426450" imgH="2037080" progId="Excel.Sheet.8">
                  <p:embed/>
                  <p:pic>
                    <p:nvPicPr>
                      <p:cNvPr id="0" name="图片 3079"/>
                      <p:cNvPicPr/>
                      <p:nvPr/>
                    </p:nvPicPr>
                    <p:blipFill>
                      <a:blip r:embed="rId2"/>
                      <a:stretch>
                        <a:fillRect/>
                      </a:stretch>
                    </p:blipFill>
                    <p:spPr>
                      <a:xfrm>
                        <a:off x="112713" y="3105150"/>
                        <a:ext cx="8851900" cy="2079625"/>
                      </a:xfrm>
                      <a:prstGeom prst="rect">
                        <a:avLst/>
                      </a:prstGeom>
                      <a:noFill/>
                      <a:ln w="38100">
                        <a:noFill/>
                        <a:miter/>
                      </a:ln>
                    </p:spPr>
                  </p:pic>
                </p:oleObj>
              </mc:Fallback>
            </mc:AlternateContent>
          </a:graphicData>
        </a:graphic>
      </p:graphicFrame>
      <p:sp>
        <p:nvSpPr>
          <p:cNvPr id="183299" name="Text Box 4"/>
          <p:cNvSpPr txBox="1"/>
          <p:nvPr/>
        </p:nvSpPr>
        <p:spPr>
          <a:xfrm>
            <a:off x="1187450" y="2349500"/>
            <a:ext cx="5329238" cy="396875"/>
          </a:xfrm>
          <a:prstGeom prst="rect">
            <a:avLst/>
          </a:prstGeom>
          <a:solidFill>
            <a:srgbClr val="FFFFFF"/>
          </a:solidFill>
          <a:ln w="9525">
            <a:noFill/>
          </a:ln>
        </p:spPr>
        <p:txBody>
          <a:bodyPr bIns="0" anchor="t"/>
          <a:lstStyle/>
          <a:p>
            <a:pPr lvl="0" indent="0"/>
            <a:r>
              <a:rPr lang="zh-CN" altLang="en-US" sz="900" u="sng" dirty="0">
                <a:solidFill>
                  <a:srgbClr val="008000"/>
                </a:solidFill>
                <a:latin typeface="Times New Roman" panose="02020603050405020304" pitchFamily="18" charset="0"/>
                <a:ea typeface="黑体" panose="02010609060101010101" pitchFamily="49" charset="-122"/>
              </a:rPr>
              <a:t>             </a:t>
            </a:r>
            <a:r>
              <a:rPr lang="zh-CN" altLang="en-US" sz="2000" u="sng" dirty="0">
                <a:solidFill>
                  <a:srgbClr val="008000"/>
                </a:solidFill>
                <a:latin typeface="Times New Roman" panose="02020603050405020304" pitchFamily="18" charset="0"/>
                <a:ea typeface="黑体" panose="02010609060101010101" pitchFamily="49" charset="-122"/>
              </a:rPr>
              <a:t>应交税费（应交增值税）明细账</a:t>
            </a:r>
            <a:r>
              <a:rPr lang="zh-CN" altLang="en-US" sz="1400" u="sng" dirty="0">
                <a:solidFill>
                  <a:srgbClr val="008000"/>
                </a:solidFill>
                <a:latin typeface="Times New Roman" panose="02020603050405020304" pitchFamily="18" charset="0"/>
                <a:ea typeface="黑体" panose="02010609060101010101" pitchFamily="49" charset="-122"/>
              </a:rPr>
              <a:t>  </a:t>
            </a:r>
            <a:r>
              <a:rPr lang="zh-CN" altLang="en-US" sz="900" u="sng" dirty="0">
                <a:solidFill>
                  <a:srgbClr val="008000"/>
                </a:solidFill>
                <a:latin typeface="Times New Roman" panose="02020603050405020304" pitchFamily="18" charset="0"/>
                <a:ea typeface="黑体" panose="02010609060101010101" pitchFamily="49" charset="-122"/>
              </a:rPr>
              <a:t>              </a:t>
            </a:r>
            <a:endParaRPr lang="zh-CN" altLang="en-US" sz="900" u="sng" dirty="0">
              <a:latin typeface="Times New Roman" panose="02020603050405020304" pitchFamily="18" charset="0"/>
              <a:ea typeface="黑体" panose="02010609060101010101" pitchFamily="49" charset="-122"/>
            </a:endParaRPr>
          </a:p>
          <a:p>
            <a:pPr lvl="0" indent="0" eaLnBrk="0" hangingPunct="0"/>
            <a:endParaRPr lang="zh-CN" altLang="en-US" dirty="0">
              <a:latin typeface="Arial" panose="020B0604020202020204" pitchFamily="34" charset="0"/>
              <a:ea typeface="黑体" panose="02010609060101010101" pitchFamily="49" charset="-122"/>
            </a:endParaRPr>
          </a:p>
        </p:txBody>
      </p:sp>
      <p:sp>
        <p:nvSpPr>
          <p:cNvPr id="217095" name="Text Box 7"/>
          <p:cNvSpPr txBox="1"/>
          <p:nvPr/>
        </p:nvSpPr>
        <p:spPr>
          <a:xfrm>
            <a:off x="0" y="2924175"/>
            <a:ext cx="504825" cy="427038"/>
          </a:xfrm>
          <a:prstGeom prst="rect">
            <a:avLst/>
          </a:prstGeom>
          <a:noFill/>
          <a:ln w="9525">
            <a:noFill/>
          </a:ln>
        </p:spPr>
        <p:txBody>
          <a:bodyPr anchor="t">
            <a:spAutoFit/>
          </a:bodyPr>
          <a:lstStyle/>
          <a:p>
            <a:pPr lvl="0" indent="0"/>
            <a:r>
              <a:rPr lang="zh-CN" altLang="en-US" sz="1000" dirty="0">
                <a:latin typeface="Arial" panose="020B0604020202020204" pitchFamily="34" charset="0"/>
                <a:ea typeface="宋体" panose="02010600030101010101" pitchFamily="2" charset="-122"/>
              </a:rPr>
              <a:t>  </a:t>
            </a:r>
            <a:r>
              <a:rPr lang="en-US" altLang="zh-CN" sz="1200" dirty="0">
                <a:latin typeface="宋体" panose="02010600030101010101" pitchFamily="2" charset="-122"/>
                <a:ea typeface="宋体" panose="02010600030101010101" pitchFamily="2" charset="-122"/>
              </a:rPr>
              <a:t>2011</a:t>
            </a:r>
            <a:endParaRPr lang="en-US" altLang="zh-CN" sz="1200" dirty="0">
              <a:latin typeface="宋体" panose="02010600030101010101" pitchFamily="2" charset="-122"/>
              <a:ea typeface="宋体" panose="02010600030101010101" pitchFamily="2" charset="-122"/>
            </a:endParaRPr>
          </a:p>
        </p:txBody>
      </p:sp>
      <p:sp>
        <p:nvSpPr>
          <p:cNvPr id="217096" name="Text Box 8"/>
          <p:cNvSpPr txBox="1"/>
          <p:nvPr/>
        </p:nvSpPr>
        <p:spPr>
          <a:xfrm>
            <a:off x="0" y="3825875"/>
            <a:ext cx="504825" cy="244475"/>
          </a:xfrm>
          <a:prstGeom prst="rect">
            <a:avLst/>
          </a:prstGeom>
          <a:noFill/>
          <a:ln w="9525">
            <a:noFill/>
          </a:ln>
        </p:spPr>
        <p:txBody>
          <a:bodyPr anchor="t">
            <a:spAutoFit/>
          </a:bodyPr>
          <a:lstStyle/>
          <a:p>
            <a:pPr lvl="0" indent="0"/>
            <a:r>
              <a:rPr lang="zh-CN" altLang="en-US" sz="1000" dirty="0">
                <a:latin typeface="Arial" panose="020B0604020202020204" pitchFamily="34" charset="0"/>
                <a:ea typeface="宋体" panose="02010600030101010101" pitchFamily="2" charset="-122"/>
              </a:rPr>
              <a:t> </a:t>
            </a:r>
            <a:r>
              <a:rPr lang="en-US" altLang="zh-CN" sz="1000" dirty="0">
                <a:latin typeface="Arial" panose="020B0604020202020204" pitchFamily="34" charset="0"/>
                <a:ea typeface="宋体" panose="02010600030101010101" pitchFamily="2" charset="-122"/>
              </a:rPr>
              <a:t>12</a:t>
            </a:r>
            <a:endParaRPr lang="en-US" altLang="zh-CN" sz="1000" dirty="0">
              <a:latin typeface="Arial" panose="020B0604020202020204" pitchFamily="34" charset="0"/>
              <a:ea typeface="宋体" panose="02010600030101010101" pitchFamily="2" charset="-122"/>
            </a:endParaRPr>
          </a:p>
        </p:txBody>
      </p:sp>
      <p:sp>
        <p:nvSpPr>
          <p:cNvPr id="217097" name="Text Box 9"/>
          <p:cNvSpPr txBox="1"/>
          <p:nvPr/>
        </p:nvSpPr>
        <p:spPr>
          <a:xfrm>
            <a:off x="179388" y="3789363"/>
            <a:ext cx="360362" cy="244475"/>
          </a:xfrm>
          <a:prstGeom prst="rect">
            <a:avLst/>
          </a:prstGeom>
          <a:noFill/>
          <a:ln w="9525">
            <a:noFill/>
          </a:ln>
        </p:spPr>
        <p:txBody>
          <a:bodyPr anchor="t">
            <a:spAutoFit/>
          </a:bodyPr>
          <a:lstStyle/>
          <a:p>
            <a:pPr lvl="0" indent="0"/>
            <a:r>
              <a:rPr lang="zh-CN" altLang="en-US" sz="1000" dirty="0">
                <a:latin typeface="Arial" panose="020B0604020202020204" pitchFamily="34" charset="0"/>
                <a:ea typeface="宋体" panose="02010600030101010101" pitchFamily="2" charset="-122"/>
              </a:rPr>
              <a:t> </a:t>
            </a:r>
            <a:r>
              <a:rPr lang="en-US" altLang="zh-CN" sz="1000" dirty="0">
                <a:latin typeface="Arial" panose="020B0604020202020204" pitchFamily="34" charset="0"/>
                <a:ea typeface="宋体" panose="02010600030101010101" pitchFamily="2" charset="-122"/>
              </a:rPr>
              <a:t>1</a:t>
            </a:r>
            <a:endParaRPr lang="en-US" altLang="zh-CN" sz="1000" dirty="0">
              <a:latin typeface="Arial" panose="020B0604020202020204" pitchFamily="34" charset="0"/>
              <a:ea typeface="宋体" panose="02010600030101010101" pitchFamily="2" charset="-122"/>
            </a:endParaRPr>
          </a:p>
        </p:txBody>
      </p:sp>
      <p:sp>
        <p:nvSpPr>
          <p:cNvPr id="217098" name="Text Box 10"/>
          <p:cNvSpPr txBox="1"/>
          <p:nvPr/>
        </p:nvSpPr>
        <p:spPr>
          <a:xfrm>
            <a:off x="755650" y="3825875"/>
            <a:ext cx="1073150" cy="244475"/>
          </a:xfrm>
          <a:prstGeom prst="rect">
            <a:avLst/>
          </a:prstGeom>
          <a:noFill/>
          <a:ln w="9525">
            <a:noFill/>
          </a:ln>
        </p:spPr>
        <p:txBody>
          <a:bodyPr anchor="t">
            <a:spAutoFit/>
          </a:bodyPr>
          <a:lstStyle/>
          <a:p>
            <a:pPr lvl="0" indent="0"/>
            <a:r>
              <a:rPr lang="zh-CN" altLang="en-US" sz="1000" dirty="0">
                <a:latin typeface="Arial" panose="020B0604020202020204" pitchFamily="34" charset="0"/>
                <a:ea typeface="黑体" panose="02010609060101010101" pitchFamily="49" charset="-122"/>
              </a:rPr>
              <a:t>期初余额</a:t>
            </a:r>
            <a:endParaRPr lang="zh-CN" altLang="en-US" sz="1000" dirty="0">
              <a:latin typeface="Arial" panose="020B0604020202020204" pitchFamily="34" charset="0"/>
              <a:ea typeface="黑体" panose="02010609060101010101" pitchFamily="49" charset="-122"/>
            </a:endParaRPr>
          </a:p>
        </p:txBody>
      </p:sp>
      <p:sp>
        <p:nvSpPr>
          <p:cNvPr id="217099" name="Text Box 11"/>
          <p:cNvSpPr txBox="1"/>
          <p:nvPr/>
        </p:nvSpPr>
        <p:spPr>
          <a:xfrm>
            <a:off x="8101013" y="3789363"/>
            <a:ext cx="1042987" cy="274637"/>
          </a:xfrm>
          <a:prstGeom prst="rect">
            <a:avLst/>
          </a:prstGeom>
          <a:noFill/>
          <a:ln w="9525">
            <a:noFill/>
          </a:ln>
        </p:spPr>
        <p:txBody>
          <a:bodyPr anchor="t">
            <a:spAutoFit/>
          </a:bodyPr>
          <a:lstStyle/>
          <a:p>
            <a:pPr lvl="0" indent="0"/>
            <a:r>
              <a:rPr lang="en-US" altLang="zh-CN" sz="1200" dirty="0">
                <a:latin typeface="Arial" panose="020B0604020202020204" pitchFamily="34" charset="0"/>
                <a:ea typeface="宋体" panose="02010600030101010101" pitchFamily="2" charset="-122"/>
              </a:rPr>
              <a:t>    </a:t>
            </a:r>
            <a:r>
              <a:rPr lang="en-US" altLang="zh-CN" sz="1000" dirty="0">
                <a:latin typeface="Arial" panose="020B0604020202020204" pitchFamily="34" charset="0"/>
                <a:ea typeface="宋体" panose="02010600030101010101" pitchFamily="2" charset="-122"/>
              </a:rPr>
              <a:t>1 0 5 09 8</a:t>
            </a:r>
            <a:endParaRPr lang="en-US" altLang="zh-CN" sz="1000" dirty="0">
              <a:latin typeface="Arial" panose="020B0604020202020204" pitchFamily="34" charset="0"/>
              <a:ea typeface="宋体" panose="02010600030101010101" pitchFamily="2" charset="-122"/>
            </a:endParaRPr>
          </a:p>
        </p:txBody>
      </p:sp>
      <p:sp>
        <p:nvSpPr>
          <p:cNvPr id="217100" name="Text Box 12"/>
          <p:cNvSpPr txBox="1"/>
          <p:nvPr/>
        </p:nvSpPr>
        <p:spPr>
          <a:xfrm>
            <a:off x="7596188" y="3825875"/>
            <a:ext cx="504825" cy="274638"/>
          </a:xfrm>
          <a:prstGeom prst="rect">
            <a:avLst/>
          </a:prstGeom>
          <a:noFill/>
          <a:ln w="9525">
            <a:noFill/>
          </a:ln>
        </p:spPr>
        <p:txBody>
          <a:bodyPr anchor="t">
            <a:spAutoFit/>
          </a:bodyPr>
          <a:lstStyle/>
          <a:p>
            <a:pPr lvl="0" indent="0"/>
            <a:r>
              <a:rPr lang="zh-CN" altLang="zh-CN" sz="1200" dirty="0">
                <a:latin typeface="Arial" panose="020B0604020202020204" pitchFamily="34" charset="0"/>
                <a:ea typeface="宋体" panose="02010600030101010101" pitchFamily="2" charset="-122"/>
              </a:rPr>
              <a:t>借</a:t>
            </a:r>
            <a:endParaRPr lang="zh-CN" altLang="zh-CN" sz="1200" dirty="0">
              <a:latin typeface="Arial" panose="020B0604020202020204" pitchFamily="34" charset="0"/>
              <a:ea typeface="宋体" panose="02010600030101010101" pitchFamily="2" charset="-122"/>
            </a:endParaRPr>
          </a:p>
        </p:txBody>
      </p:sp>
      <p:sp>
        <p:nvSpPr>
          <p:cNvPr id="217103" name="Text Box 15"/>
          <p:cNvSpPr txBox="1"/>
          <p:nvPr/>
        </p:nvSpPr>
        <p:spPr>
          <a:xfrm>
            <a:off x="184150" y="4070350"/>
            <a:ext cx="360363" cy="244475"/>
          </a:xfrm>
          <a:prstGeom prst="rect">
            <a:avLst/>
          </a:prstGeom>
          <a:noFill/>
          <a:ln w="9525">
            <a:noFill/>
          </a:ln>
        </p:spPr>
        <p:txBody>
          <a:bodyPr anchor="t">
            <a:spAutoFit/>
          </a:bodyPr>
          <a:lstStyle/>
          <a:p>
            <a:pPr lvl="0" indent="0"/>
            <a:r>
              <a:rPr lang="en-US" altLang="zh-CN" sz="1000" dirty="0">
                <a:latin typeface="Arial" panose="020B0604020202020204" pitchFamily="34" charset="0"/>
                <a:ea typeface="宋体" panose="02010600030101010101" pitchFamily="2" charset="-122"/>
              </a:rPr>
              <a:t> 1</a:t>
            </a:r>
            <a:endParaRPr lang="en-US" altLang="zh-CN" sz="1000" dirty="0">
              <a:latin typeface="Arial" panose="020B0604020202020204" pitchFamily="34" charset="0"/>
              <a:ea typeface="宋体" panose="02010600030101010101" pitchFamily="2" charset="-122"/>
            </a:endParaRPr>
          </a:p>
        </p:txBody>
      </p:sp>
      <p:sp>
        <p:nvSpPr>
          <p:cNvPr id="217104" name="Text Box 16"/>
          <p:cNvSpPr txBox="1"/>
          <p:nvPr/>
        </p:nvSpPr>
        <p:spPr>
          <a:xfrm>
            <a:off x="395288" y="4076700"/>
            <a:ext cx="1073150" cy="244475"/>
          </a:xfrm>
          <a:prstGeom prst="rect">
            <a:avLst/>
          </a:prstGeom>
          <a:noFill/>
          <a:ln w="9525">
            <a:noFill/>
          </a:ln>
        </p:spPr>
        <p:txBody>
          <a:bodyPr anchor="t">
            <a:spAutoFit/>
          </a:bodyPr>
          <a:lstStyle/>
          <a:p>
            <a:pPr lvl="0" indent="0"/>
            <a:r>
              <a:rPr lang="zh-CN" altLang="en-US" sz="1000" dirty="0">
                <a:latin typeface="Arial" panose="020B0604020202020204" pitchFamily="34" charset="0"/>
                <a:ea typeface="黑体" panose="02010609060101010101" pitchFamily="49" charset="-122"/>
              </a:rPr>
              <a:t>付</a:t>
            </a:r>
            <a:r>
              <a:rPr lang="en-US" altLang="zh-CN" sz="1000" dirty="0">
                <a:latin typeface="Arial" panose="020B0604020202020204" pitchFamily="34" charset="0"/>
                <a:ea typeface="黑体" panose="02010609060101010101" pitchFamily="49" charset="-122"/>
              </a:rPr>
              <a:t>1</a:t>
            </a:r>
            <a:endParaRPr lang="en-US" altLang="zh-CN" sz="1000" dirty="0">
              <a:latin typeface="Arial" panose="020B0604020202020204" pitchFamily="34" charset="0"/>
              <a:ea typeface="黑体" panose="02010609060101010101" pitchFamily="49" charset="-122"/>
            </a:endParaRPr>
          </a:p>
        </p:txBody>
      </p:sp>
      <p:sp>
        <p:nvSpPr>
          <p:cNvPr id="217105" name="Text Box 17"/>
          <p:cNvSpPr txBox="1"/>
          <p:nvPr/>
        </p:nvSpPr>
        <p:spPr>
          <a:xfrm>
            <a:off x="755650" y="4070350"/>
            <a:ext cx="1073150" cy="244475"/>
          </a:xfrm>
          <a:prstGeom prst="rect">
            <a:avLst/>
          </a:prstGeom>
          <a:noFill/>
          <a:ln w="9525">
            <a:noFill/>
          </a:ln>
        </p:spPr>
        <p:txBody>
          <a:bodyPr anchor="t">
            <a:spAutoFit/>
          </a:bodyPr>
          <a:lstStyle/>
          <a:p>
            <a:pPr lvl="0" indent="0"/>
            <a:r>
              <a:rPr lang="zh-CN" altLang="en-US" sz="1000" dirty="0">
                <a:latin typeface="Arial" panose="020B0604020202020204" pitchFamily="34" charset="0"/>
                <a:ea typeface="黑体" panose="02010609060101010101" pitchFamily="49" charset="-122"/>
              </a:rPr>
              <a:t>购原材料</a:t>
            </a:r>
            <a:endParaRPr lang="zh-CN" altLang="en-US" sz="1000" dirty="0">
              <a:latin typeface="Arial" panose="020B0604020202020204" pitchFamily="34" charset="0"/>
              <a:ea typeface="黑体" panose="02010609060101010101" pitchFamily="49" charset="-122"/>
            </a:endParaRPr>
          </a:p>
        </p:txBody>
      </p:sp>
      <p:sp>
        <p:nvSpPr>
          <p:cNvPr id="217108" name="Text Box 20"/>
          <p:cNvSpPr txBox="1"/>
          <p:nvPr/>
        </p:nvSpPr>
        <p:spPr>
          <a:xfrm>
            <a:off x="2438400" y="4070350"/>
            <a:ext cx="1371600" cy="274638"/>
          </a:xfrm>
          <a:prstGeom prst="rect">
            <a:avLst/>
          </a:prstGeom>
          <a:noFill/>
          <a:ln w="9525">
            <a:noFill/>
          </a:ln>
        </p:spPr>
        <p:txBody>
          <a:bodyPr anchor="t">
            <a:spAutoFit/>
          </a:bodyPr>
          <a:lstStyle/>
          <a:p>
            <a:pPr lvl="0" indent="0"/>
            <a:r>
              <a:rPr lang="zh-CN" altLang="en-US" sz="1200" dirty="0">
                <a:latin typeface="Arial" panose="020B0604020202020204" pitchFamily="34" charset="0"/>
                <a:ea typeface="宋体" panose="02010600030101010101" pitchFamily="2" charset="-122"/>
              </a:rPr>
              <a:t>     </a:t>
            </a:r>
            <a:r>
              <a:rPr lang="en-US" altLang="zh-CN" sz="1200" dirty="0">
                <a:latin typeface="Arial" panose="020B0604020202020204" pitchFamily="34" charset="0"/>
                <a:ea typeface="宋体" panose="02010600030101010101" pitchFamily="2" charset="-122"/>
              </a:rPr>
              <a:t>34 0000 0</a:t>
            </a:r>
            <a:endParaRPr lang="en-US" altLang="zh-CN" sz="1200" dirty="0">
              <a:latin typeface="Arial" panose="020B0604020202020204" pitchFamily="34" charset="0"/>
              <a:ea typeface="宋体" panose="02010600030101010101" pitchFamily="2" charset="-122"/>
            </a:endParaRPr>
          </a:p>
        </p:txBody>
      </p:sp>
      <p:sp>
        <p:nvSpPr>
          <p:cNvPr id="217109" name="Text Box 21"/>
          <p:cNvSpPr txBox="1"/>
          <p:nvPr/>
        </p:nvSpPr>
        <p:spPr>
          <a:xfrm>
            <a:off x="1444625" y="4070350"/>
            <a:ext cx="1371600" cy="274638"/>
          </a:xfrm>
          <a:prstGeom prst="rect">
            <a:avLst/>
          </a:prstGeom>
          <a:noFill/>
          <a:ln w="9525">
            <a:noFill/>
          </a:ln>
        </p:spPr>
        <p:txBody>
          <a:bodyPr anchor="t">
            <a:spAutoFit/>
          </a:bodyPr>
          <a:lstStyle/>
          <a:p>
            <a:pPr lvl="0" indent="0"/>
            <a:r>
              <a:rPr lang="zh-CN" altLang="en-US" sz="1200" dirty="0">
                <a:latin typeface="Arial" panose="020B0604020202020204" pitchFamily="34" charset="0"/>
                <a:ea typeface="宋体" panose="02010600030101010101" pitchFamily="2" charset="-122"/>
              </a:rPr>
              <a:t>    </a:t>
            </a:r>
            <a:r>
              <a:rPr lang="en-US" altLang="zh-CN" sz="1200" dirty="0">
                <a:latin typeface="Arial" panose="020B0604020202020204" pitchFamily="34" charset="0"/>
                <a:ea typeface="宋体" panose="02010600030101010101" pitchFamily="2" charset="-122"/>
              </a:rPr>
              <a:t>340 000 0</a:t>
            </a:r>
            <a:endParaRPr lang="en-US" altLang="zh-CN" sz="1200" dirty="0">
              <a:latin typeface="Arial" panose="020B0604020202020204" pitchFamily="34" charset="0"/>
              <a:ea typeface="宋体" panose="02010600030101010101" pitchFamily="2" charset="-122"/>
            </a:endParaRPr>
          </a:p>
        </p:txBody>
      </p:sp>
      <p:sp>
        <p:nvSpPr>
          <p:cNvPr id="217110" name="Text Box 22"/>
          <p:cNvSpPr txBox="1"/>
          <p:nvPr/>
        </p:nvSpPr>
        <p:spPr>
          <a:xfrm>
            <a:off x="179388" y="4314825"/>
            <a:ext cx="360362" cy="244475"/>
          </a:xfrm>
          <a:prstGeom prst="rect">
            <a:avLst/>
          </a:prstGeom>
          <a:noFill/>
          <a:ln w="9525">
            <a:noFill/>
          </a:ln>
        </p:spPr>
        <p:txBody>
          <a:bodyPr anchor="t">
            <a:spAutoFit/>
          </a:bodyPr>
          <a:lstStyle/>
          <a:p>
            <a:pPr lvl="0" indent="0"/>
            <a:r>
              <a:rPr lang="en-US" altLang="zh-CN" sz="1000" dirty="0">
                <a:latin typeface="Arial" panose="020B0604020202020204" pitchFamily="34" charset="0"/>
                <a:ea typeface="宋体" panose="02010600030101010101" pitchFamily="2" charset="-122"/>
              </a:rPr>
              <a:t>10</a:t>
            </a:r>
            <a:endParaRPr lang="en-US" altLang="zh-CN" sz="1000" dirty="0">
              <a:latin typeface="Arial" panose="020B0604020202020204" pitchFamily="34" charset="0"/>
              <a:ea typeface="宋体" panose="02010600030101010101" pitchFamily="2" charset="-122"/>
            </a:endParaRPr>
          </a:p>
        </p:txBody>
      </p:sp>
      <p:sp>
        <p:nvSpPr>
          <p:cNvPr id="217111" name="Text Box 23"/>
          <p:cNvSpPr txBox="1"/>
          <p:nvPr/>
        </p:nvSpPr>
        <p:spPr>
          <a:xfrm>
            <a:off x="395288" y="4292600"/>
            <a:ext cx="1073150" cy="244475"/>
          </a:xfrm>
          <a:prstGeom prst="rect">
            <a:avLst/>
          </a:prstGeom>
          <a:noFill/>
          <a:ln w="9525">
            <a:noFill/>
          </a:ln>
        </p:spPr>
        <p:txBody>
          <a:bodyPr anchor="t">
            <a:spAutoFit/>
          </a:bodyPr>
          <a:lstStyle/>
          <a:p>
            <a:pPr lvl="0" indent="0"/>
            <a:r>
              <a:rPr lang="zh-CN" altLang="en-US" sz="1000" dirty="0">
                <a:latin typeface="Arial" panose="020B0604020202020204" pitchFamily="34" charset="0"/>
                <a:ea typeface="黑体" panose="02010609060101010101" pitchFamily="49" charset="-122"/>
              </a:rPr>
              <a:t>收</a:t>
            </a:r>
            <a:r>
              <a:rPr lang="en-US" altLang="zh-CN" sz="1000" dirty="0">
                <a:latin typeface="Arial" panose="020B0604020202020204" pitchFamily="34" charset="0"/>
                <a:ea typeface="黑体" panose="02010609060101010101" pitchFamily="49" charset="-122"/>
              </a:rPr>
              <a:t>2</a:t>
            </a:r>
            <a:endParaRPr lang="en-US" altLang="zh-CN" sz="1000" dirty="0">
              <a:latin typeface="Arial" panose="020B0604020202020204" pitchFamily="34" charset="0"/>
              <a:ea typeface="黑体" panose="02010609060101010101" pitchFamily="49" charset="-122"/>
            </a:endParaRPr>
          </a:p>
        </p:txBody>
      </p:sp>
      <p:sp>
        <p:nvSpPr>
          <p:cNvPr id="217112" name="Text Box 24"/>
          <p:cNvSpPr txBox="1"/>
          <p:nvPr/>
        </p:nvSpPr>
        <p:spPr>
          <a:xfrm>
            <a:off x="755650" y="4292600"/>
            <a:ext cx="1073150" cy="244475"/>
          </a:xfrm>
          <a:prstGeom prst="rect">
            <a:avLst/>
          </a:prstGeom>
          <a:noFill/>
          <a:ln w="9525">
            <a:noFill/>
          </a:ln>
        </p:spPr>
        <p:txBody>
          <a:bodyPr anchor="t">
            <a:spAutoFit/>
          </a:bodyPr>
          <a:lstStyle/>
          <a:p>
            <a:pPr lvl="0" indent="0"/>
            <a:r>
              <a:rPr lang="zh-CN" altLang="en-US" sz="1000" dirty="0">
                <a:latin typeface="Arial" panose="020B0604020202020204" pitchFamily="34" charset="0"/>
                <a:ea typeface="黑体" panose="02010609060101010101" pitchFamily="49" charset="-122"/>
              </a:rPr>
              <a:t>销售产品</a:t>
            </a:r>
            <a:endParaRPr lang="zh-CN" altLang="en-US" sz="1000" dirty="0">
              <a:latin typeface="Arial" panose="020B0604020202020204" pitchFamily="34" charset="0"/>
              <a:ea typeface="黑体" panose="02010609060101010101" pitchFamily="49" charset="-122"/>
            </a:endParaRPr>
          </a:p>
        </p:txBody>
      </p:sp>
      <p:sp>
        <p:nvSpPr>
          <p:cNvPr id="217115" name="Text Box 27"/>
          <p:cNvSpPr txBox="1"/>
          <p:nvPr/>
        </p:nvSpPr>
        <p:spPr>
          <a:xfrm>
            <a:off x="5721350" y="4284663"/>
            <a:ext cx="1371600" cy="274637"/>
          </a:xfrm>
          <a:prstGeom prst="rect">
            <a:avLst/>
          </a:prstGeom>
          <a:noFill/>
          <a:ln w="9525">
            <a:noFill/>
          </a:ln>
        </p:spPr>
        <p:txBody>
          <a:bodyPr anchor="t">
            <a:spAutoFit/>
          </a:bodyPr>
          <a:lstStyle/>
          <a:p>
            <a:pPr lvl="0" indent="0"/>
            <a:r>
              <a:rPr lang="en-US" altLang="zh-CN" sz="1200" dirty="0">
                <a:latin typeface="Arial" panose="020B0604020202020204" pitchFamily="34" charset="0"/>
                <a:ea typeface="宋体" panose="02010600030101010101" pitchFamily="2" charset="-122"/>
              </a:rPr>
              <a:t> 17000 0 00</a:t>
            </a:r>
            <a:endParaRPr lang="en-US" altLang="zh-CN" sz="1200" dirty="0">
              <a:latin typeface="Arial" panose="020B0604020202020204" pitchFamily="34" charset="0"/>
              <a:ea typeface="宋体" panose="02010600030101010101" pitchFamily="2" charset="-122"/>
            </a:endParaRPr>
          </a:p>
        </p:txBody>
      </p:sp>
      <p:sp>
        <p:nvSpPr>
          <p:cNvPr id="217116" name="Text Box 28"/>
          <p:cNvSpPr txBox="1"/>
          <p:nvPr/>
        </p:nvSpPr>
        <p:spPr>
          <a:xfrm>
            <a:off x="4724400" y="4284663"/>
            <a:ext cx="1371600" cy="274637"/>
          </a:xfrm>
          <a:prstGeom prst="rect">
            <a:avLst/>
          </a:prstGeom>
          <a:noFill/>
          <a:ln w="9525">
            <a:noFill/>
          </a:ln>
        </p:spPr>
        <p:txBody>
          <a:bodyPr anchor="t">
            <a:spAutoFit/>
          </a:bodyPr>
          <a:lstStyle/>
          <a:p>
            <a:pPr lvl="0" indent="0"/>
            <a:r>
              <a:rPr lang="en-US" altLang="zh-CN" sz="1200" dirty="0">
                <a:latin typeface="Arial" panose="020B0604020202020204" pitchFamily="34" charset="0"/>
                <a:ea typeface="宋体" panose="02010600030101010101" pitchFamily="2" charset="-122"/>
              </a:rPr>
              <a:t>170 0000 0</a:t>
            </a:r>
            <a:endParaRPr lang="en-US" altLang="zh-CN" sz="1200" dirty="0">
              <a:latin typeface="Arial" panose="020B0604020202020204" pitchFamily="34" charset="0"/>
              <a:ea typeface="宋体" panose="02010600030101010101" pitchFamily="2" charset="-122"/>
            </a:endParaRPr>
          </a:p>
        </p:txBody>
      </p:sp>
      <p:sp>
        <p:nvSpPr>
          <p:cNvPr id="217117" name="Text Box 29"/>
          <p:cNvSpPr txBox="1"/>
          <p:nvPr/>
        </p:nvSpPr>
        <p:spPr>
          <a:xfrm>
            <a:off x="179388" y="4527550"/>
            <a:ext cx="360362" cy="244475"/>
          </a:xfrm>
          <a:prstGeom prst="rect">
            <a:avLst/>
          </a:prstGeom>
          <a:noFill/>
          <a:ln w="9525">
            <a:noFill/>
          </a:ln>
        </p:spPr>
        <p:txBody>
          <a:bodyPr anchor="t">
            <a:spAutoFit/>
          </a:bodyPr>
          <a:lstStyle/>
          <a:p>
            <a:pPr lvl="0" indent="0"/>
            <a:r>
              <a:rPr lang="en-US" altLang="zh-CN" sz="1000" dirty="0">
                <a:latin typeface="Arial" panose="020B0604020202020204" pitchFamily="34" charset="0"/>
                <a:ea typeface="宋体" panose="02010600030101010101" pitchFamily="2" charset="-122"/>
              </a:rPr>
              <a:t>16</a:t>
            </a:r>
            <a:endParaRPr lang="en-US" altLang="zh-CN" sz="1000" dirty="0">
              <a:latin typeface="Arial" panose="020B0604020202020204" pitchFamily="34" charset="0"/>
              <a:ea typeface="宋体" panose="02010600030101010101" pitchFamily="2" charset="-122"/>
            </a:endParaRPr>
          </a:p>
        </p:txBody>
      </p:sp>
      <p:sp>
        <p:nvSpPr>
          <p:cNvPr id="217118" name="Text Box 30"/>
          <p:cNvSpPr txBox="1"/>
          <p:nvPr/>
        </p:nvSpPr>
        <p:spPr>
          <a:xfrm>
            <a:off x="366713" y="4527550"/>
            <a:ext cx="1073150" cy="244475"/>
          </a:xfrm>
          <a:prstGeom prst="rect">
            <a:avLst/>
          </a:prstGeom>
          <a:noFill/>
          <a:ln w="9525">
            <a:noFill/>
          </a:ln>
        </p:spPr>
        <p:txBody>
          <a:bodyPr anchor="t">
            <a:spAutoFit/>
          </a:bodyPr>
          <a:lstStyle/>
          <a:p>
            <a:pPr lvl="0" indent="0"/>
            <a:r>
              <a:rPr lang="zh-CN" altLang="en-US" sz="1000" dirty="0">
                <a:latin typeface="Arial" panose="020B0604020202020204" pitchFamily="34" charset="0"/>
                <a:ea typeface="宋体" panose="02010600030101010101" pitchFamily="2" charset="-122"/>
              </a:rPr>
              <a:t>付</a:t>
            </a:r>
            <a:r>
              <a:rPr lang="en-US" altLang="zh-CN" sz="1000" dirty="0">
                <a:latin typeface="Arial" panose="020B0604020202020204" pitchFamily="34" charset="0"/>
                <a:ea typeface="宋体" panose="02010600030101010101" pitchFamily="2" charset="-122"/>
              </a:rPr>
              <a:t>12</a:t>
            </a:r>
            <a:endParaRPr lang="en-US" altLang="zh-CN" sz="1000" dirty="0">
              <a:latin typeface="Arial" panose="020B0604020202020204" pitchFamily="34" charset="0"/>
              <a:ea typeface="宋体" panose="02010600030101010101" pitchFamily="2" charset="-122"/>
            </a:endParaRPr>
          </a:p>
        </p:txBody>
      </p:sp>
      <p:sp>
        <p:nvSpPr>
          <p:cNvPr id="217119" name="Text Box 31"/>
          <p:cNvSpPr txBox="1"/>
          <p:nvPr/>
        </p:nvSpPr>
        <p:spPr>
          <a:xfrm>
            <a:off x="755650" y="4508500"/>
            <a:ext cx="1073150" cy="244475"/>
          </a:xfrm>
          <a:prstGeom prst="rect">
            <a:avLst/>
          </a:prstGeom>
          <a:noFill/>
          <a:ln w="9525">
            <a:noFill/>
          </a:ln>
        </p:spPr>
        <p:txBody>
          <a:bodyPr anchor="t">
            <a:spAutoFit/>
          </a:bodyPr>
          <a:lstStyle/>
          <a:p>
            <a:pPr lvl="0" indent="0"/>
            <a:r>
              <a:rPr lang="zh-CN" altLang="en-US" sz="1000" dirty="0">
                <a:latin typeface="Arial" panose="020B0604020202020204" pitchFamily="34" charset="0"/>
                <a:ea typeface="黑体" panose="02010609060101010101" pitchFamily="49" charset="-122"/>
              </a:rPr>
              <a:t>交纳税金</a:t>
            </a:r>
            <a:endParaRPr lang="zh-CN" altLang="en-US" sz="1000" dirty="0">
              <a:latin typeface="Arial" panose="020B0604020202020204" pitchFamily="34" charset="0"/>
              <a:ea typeface="黑体" panose="02010609060101010101" pitchFamily="49" charset="-122"/>
            </a:endParaRPr>
          </a:p>
        </p:txBody>
      </p:sp>
      <p:sp>
        <p:nvSpPr>
          <p:cNvPr id="217120" name="Text Box 32"/>
          <p:cNvSpPr txBox="1"/>
          <p:nvPr/>
        </p:nvSpPr>
        <p:spPr>
          <a:xfrm>
            <a:off x="7591425" y="4497388"/>
            <a:ext cx="504825" cy="274637"/>
          </a:xfrm>
          <a:prstGeom prst="rect">
            <a:avLst/>
          </a:prstGeom>
          <a:noFill/>
          <a:ln w="9525">
            <a:noFill/>
          </a:ln>
        </p:spPr>
        <p:txBody>
          <a:bodyPr anchor="t">
            <a:spAutoFit/>
          </a:bodyPr>
          <a:lstStyle/>
          <a:p>
            <a:pPr lvl="0" indent="0"/>
            <a:r>
              <a:rPr lang="zh-CN" altLang="en-US" sz="1200" dirty="0">
                <a:latin typeface="Arial" panose="020B0604020202020204" pitchFamily="34" charset="0"/>
                <a:ea typeface="宋体" panose="02010600030101010101" pitchFamily="2" charset="-122"/>
              </a:rPr>
              <a:t>贷</a:t>
            </a:r>
            <a:endParaRPr lang="zh-CN" altLang="en-US" sz="1200" dirty="0">
              <a:latin typeface="Arial" panose="020B0604020202020204" pitchFamily="34" charset="0"/>
              <a:ea typeface="宋体" panose="02010600030101010101" pitchFamily="2" charset="-122"/>
            </a:endParaRPr>
          </a:p>
        </p:txBody>
      </p:sp>
      <p:sp>
        <p:nvSpPr>
          <p:cNvPr id="217121" name="Text Box 33"/>
          <p:cNvSpPr txBox="1"/>
          <p:nvPr/>
        </p:nvSpPr>
        <p:spPr>
          <a:xfrm>
            <a:off x="8101013" y="4508500"/>
            <a:ext cx="1042987" cy="274638"/>
          </a:xfrm>
          <a:prstGeom prst="rect">
            <a:avLst/>
          </a:prstGeom>
          <a:noFill/>
          <a:ln w="9525">
            <a:noFill/>
          </a:ln>
        </p:spPr>
        <p:txBody>
          <a:bodyPr anchor="t">
            <a:spAutoFit/>
          </a:bodyPr>
          <a:lstStyle/>
          <a:p>
            <a:pPr lvl="0" indent="0"/>
            <a:r>
              <a:rPr lang="en-US" altLang="zh-CN" sz="1200" dirty="0">
                <a:latin typeface="Arial" panose="020B0604020202020204" pitchFamily="34" charset="0"/>
                <a:ea typeface="宋体" panose="02010600030101010101" pitchFamily="2" charset="-122"/>
              </a:rPr>
              <a:t>131 0000 4</a:t>
            </a:r>
            <a:endParaRPr lang="en-US" altLang="zh-CN" sz="1200" dirty="0">
              <a:latin typeface="Arial" panose="020B0604020202020204" pitchFamily="34" charset="0"/>
              <a:ea typeface="宋体" panose="02010600030101010101" pitchFamily="2" charset="-122"/>
            </a:endParaRPr>
          </a:p>
        </p:txBody>
      </p:sp>
      <p:sp>
        <p:nvSpPr>
          <p:cNvPr id="217122" name="Text Box 34"/>
          <p:cNvSpPr txBox="1"/>
          <p:nvPr/>
        </p:nvSpPr>
        <p:spPr>
          <a:xfrm>
            <a:off x="3276600" y="4508500"/>
            <a:ext cx="1436688" cy="274638"/>
          </a:xfrm>
          <a:prstGeom prst="rect">
            <a:avLst/>
          </a:prstGeom>
          <a:noFill/>
          <a:ln w="9525">
            <a:noFill/>
          </a:ln>
        </p:spPr>
        <p:txBody>
          <a:bodyPr anchor="t">
            <a:spAutoFit/>
          </a:bodyPr>
          <a:lstStyle/>
          <a:p>
            <a:pPr lvl="0" indent="0"/>
            <a:r>
              <a:rPr lang="zh-CN" altLang="en-US" sz="1200" dirty="0">
                <a:latin typeface="Arial" panose="020B0604020202020204" pitchFamily="34" charset="0"/>
                <a:ea typeface="宋体" panose="02010600030101010101" pitchFamily="2" charset="-122"/>
              </a:rPr>
              <a:t>            </a:t>
            </a:r>
            <a:r>
              <a:rPr lang="en-US" altLang="zh-CN" sz="1200" dirty="0">
                <a:latin typeface="Arial" panose="020B0604020202020204" pitchFamily="34" charset="0"/>
                <a:ea typeface="宋体" panose="02010600030101010101" pitchFamily="2" charset="-122"/>
              </a:rPr>
              <a:t>1050 9 8</a:t>
            </a:r>
            <a:endParaRPr lang="en-US" altLang="zh-CN" sz="1200" dirty="0">
              <a:latin typeface="Arial" panose="020B0604020202020204" pitchFamily="34" charset="0"/>
              <a:ea typeface="宋体" panose="02010600030101010101" pitchFamily="2" charset="-122"/>
            </a:endParaRPr>
          </a:p>
        </p:txBody>
      </p:sp>
      <p:sp>
        <p:nvSpPr>
          <p:cNvPr id="217123" name="Text Box 35"/>
          <p:cNvSpPr txBox="1"/>
          <p:nvPr/>
        </p:nvSpPr>
        <p:spPr>
          <a:xfrm>
            <a:off x="1187450" y="4508500"/>
            <a:ext cx="1436688" cy="274638"/>
          </a:xfrm>
          <a:prstGeom prst="rect">
            <a:avLst/>
          </a:prstGeom>
          <a:noFill/>
          <a:ln w="9525">
            <a:noFill/>
          </a:ln>
        </p:spPr>
        <p:txBody>
          <a:bodyPr anchor="t">
            <a:spAutoFit/>
          </a:bodyPr>
          <a:lstStyle/>
          <a:p>
            <a:pPr lvl="0" indent="0"/>
            <a:r>
              <a:rPr lang="en-US" altLang="zh-CN" sz="1200" dirty="0">
                <a:latin typeface="Arial" panose="020B0604020202020204" pitchFamily="34" charset="0"/>
                <a:ea typeface="宋体" panose="02010600030101010101" pitchFamily="2" charset="-122"/>
              </a:rPr>
              <a:t>            205 0 98</a:t>
            </a:r>
            <a:endParaRPr lang="en-US" altLang="zh-CN" sz="1200" dirty="0">
              <a:latin typeface="Arial" panose="020B0604020202020204" pitchFamily="34" charset="0"/>
              <a:ea typeface="宋体" panose="02010600030101010101" pitchFamily="2" charset="-122"/>
            </a:endParaRPr>
          </a:p>
        </p:txBody>
      </p:sp>
      <p:sp>
        <p:nvSpPr>
          <p:cNvPr id="217127" name="Text Box 39"/>
          <p:cNvSpPr txBox="1"/>
          <p:nvPr/>
        </p:nvSpPr>
        <p:spPr>
          <a:xfrm>
            <a:off x="0" y="4076700"/>
            <a:ext cx="504825" cy="244475"/>
          </a:xfrm>
          <a:prstGeom prst="rect">
            <a:avLst/>
          </a:prstGeom>
          <a:noFill/>
          <a:ln w="9525">
            <a:noFill/>
          </a:ln>
        </p:spPr>
        <p:txBody>
          <a:bodyPr anchor="t">
            <a:spAutoFit/>
          </a:bodyPr>
          <a:lstStyle/>
          <a:p>
            <a:pPr lvl="0" indent="0"/>
            <a:r>
              <a:rPr lang="zh-CN" altLang="en-US" sz="1000" dirty="0">
                <a:latin typeface="Arial" panose="020B0604020202020204" pitchFamily="34" charset="0"/>
                <a:ea typeface="宋体" panose="02010600030101010101" pitchFamily="2" charset="-122"/>
              </a:rPr>
              <a:t> </a:t>
            </a:r>
            <a:r>
              <a:rPr lang="en-US" altLang="zh-CN" sz="1000" dirty="0">
                <a:latin typeface="Arial" panose="020B0604020202020204" pitchFamily="34" charset="0"/>
                <a:ea typeface="宋体" panose="02010600030101010101" pitchFamily="2" charset="-122"/>
              </a:rPr>
              <a:t>12</a:t>
            </a:r>
            <a:endParaRPr lang="en-US" altLang="zh-CN" sz="1000" dirty="0">
              <a:latin typeface="Arial" panose="020B0604020202020204" pitchFamily="34" charset="0"/>
              <a:ea typeface="宋体" panose="02010600030101010101" pitchFamily="2" charset="-122"/>
            </a:endParaRPr>
          </a:p>
        </p:txBody>
      </p:sp>
      <p:sp>
        <p:nvSpPr>
          <p:cNvPr id="217128" name="Text Box 40"/>
          <p:cNvSpPr txBox="1"/>
          <p:nvPr/>
        </p:nvSpPr>
        <p:spPr>
          <a:xfrm>
            <a:off x="0" y="4292600"/>
            <a:ext cx="504825" cy="244475"/>
          </a:xfrm>
          <a:prstGeom prst="rect">
            <a:avLst/>
          </a:prstGeom>
          <a:noFill/>
          <a:ln w="9525">
            <a:noFill/>
          </a:ln>
        </p:spPr>
        <p:txBody>
          <a:bodyPr anchor="t">
            <a:spAutoFit/>
          </a:bodyPr>
          <a:lstStyle/>
          <a:p>
            <a:pPr lvl="0" indent="0"/>
            <a:r>
              <a:rPr lang="zh-CN" altLang="en-US" sz="1000" dirty="0">
                <a:latin typeface="Arial" panose="020B0604020202020204" pitchFamily="34" charset="0"/>
                <a:ea typeface="宋体" panose="02010600030101010101" pitchFamily="2" charset="-122"/>
              </a:rPr>
              <a:t> </a:t>
            </a:r>
            <a:r>
              <a:rPr lang="en-US" altLang="zh-CN" sz="1000" dirty="0">
                <a:latin typeface="Arial" panose="020B0604020202020204" pitchFamily="34" charset="0"/>
                <a:ea typeface="宋体" panose="02010600030101010101" pitchFamily="2" charset="-122"/>
              </a:rPr>
              <a:t>12</a:t>
            </a:r>
            <a:endParaRPr lang="en-US" altLang="zh-CN" sz="1000" dirty="0">
              <a:latin typeface="Arial" panose="020B0604020202020204" pitchFamily="34" charset="0"/>
              <a:ea typeface="宋体" panose="02010600030101010101" pitchFamily="2" charset="-122"/>
            </a:endParaRPr>
          </a:p>
        </p:txBody>
      </p:sp>
      <p:sp>
        <p:nvSpPr>
          <p:cNvPr id="217129" name="Text Box 41"/>
          <p:cNvSpPr txBox="1"/>
          <p:nvPr/>
        </p:nvSpPr>
        <p:spPr>
          <a:xfrm>
            <a:off x="0" y="4508500"/>
            <a:ext cx="504825" cy="244475"/>
          </a:xfrm>
          <a:prstGeom prst="rect">
            <a:avLst/>
          </a:prstGeom>
          <a:noFill/>
          <a:ln w="9525">
            <a:noFill/>
          </a:ln>
        </p:spPr>
        <p:txBody>
          <a:bodyPr anchor="t">
            <a:spAutoFit/>
          </a:bodyPr>
          <a:lstStyle/>
          <a:p>
            <a:pPr lvl="0" indent="0"/>
            <a:r>
              <a:rPr lang="zh-CN" altLang="en-US" sz="1000" dirty="0">
                <a:latin typeface="Arial" panose="020B0604020202020204" pitchFamily="34" charset="0"/>
                <a:ea typeface="宋体" panose="02010600030101010101" pitchFamily="2" charset="-122"/>
              </a:rPr>
              <a:t> </a:t>
            </a:r>
            <a:r>
              <a:rPr lang="en-US" altLang="zh-CN" sz="1000" dirty="0">
                <a:latin typeface="Arial" panose="020B0604020202020204" pitchFamily="34" charset="0"/>
                <a:ea typeface="宋体" panose="02010600030101010101" pitchFamily="2" charset="-122"/>
              </a:rPr>
              <a:t>12</a:t>
            </a:r>
            <a:endParaRPr lang="en-US" altLang="zh-CN" sz="1000" dirty="0">
              <a:latin typeface="Arial" panose="020B0604020202020204" pitchFamily="34" charset="0"/>
              <a:ea typeface="宋体" panose="02010600030101010101" pitchFamily="2" charset="-122"/>
            </a:endParaRPr>
          </a:p>
        </p:txBody>
      </p:sp>
      <p:sp>
        <p:nvSpPr>
          <p:cNvPr id="217130" name="AutoShape 42"/>
          <p:cNvSpPr/>
          <p:nvPr/>
        </p:nvSpPr>
        <p:spPr>
          <a:xfrm>
            <a:off x="1403350" y="5157788"/>
            <a:ext cx="503238" cy="863600"/>
          </a:xfrm>
          <a:prstGeom prst="wedgeRoundRectCallout">
            <a:avLst>
              <a:gd name="adj1" fmla="val 38958"/>
              <a:gd name="adj2" fmla="val -96690"/>
              <a:gd name="adj3" fmla="val 16667"/>
            </a:avLst>
          </a:prstGeom>
          <a:solidFill>
            <a:srgbClr val="FFFF99"/>
          </a:solidFill>
          <a:ln w="7938" cap="flat" cmpd="sng">
            <a:solidFill>
              <a:schemeClr val="tx1"/>
            </a:solidFill>
            <a:prstDash val="solid"/>
            <a:miter/>
            <a:headEnd type="none" w="sm" len="sm"/>
            <a:tailEnd type="none" w="sm" len="sm"/>
          </a:ln>
        </p:spPr>
        <p:txBody>
          <a:bodyPr anchor="t"/>
          <a:lstStyle/>
          <a:p>
            <a:pPr lvl="0" indent="0"/>
            <a:r>
              <a:rPr lang="zh-CN" altLang="en-US" sz="1200" dirty="0">
                <a:latin typeface="Arial" panose="020B0604020202020204" pitchFamily="34" charset="0"/>
                <a:ea typeface="黑体" panose="02010609060101010101" pitchFamily="49" charset="-122"/>
              </a:rPr>
              <a:t>计算填列</a:t>
            </a:r>
            <a:endParaRPr lang="zh-CN" altLang="en-US" sz="1200" dirty="0">
              <a:latin typeface="Arial" panose="020B0604020202020204" pitchFamily="34" charset="0"/>
              <a:ea typeface="Arial" panose="020B0604020202020204" pitchFamily="34" charset="0"/>
            </a:endParaRPr>
          </a:p>
        </p:txBody>
      </p:sp>
      <p:sp>
        <p:nvSpPr>
          <p:cNvPr id="2" name="Text Box 32"/>
          <p:cNvSpPr txBox="1"/>
          <p:nvPr/>
        </p:nvSpPr>
        <p:spPr>
          <a:xfrm>
            <a:off x="7596188" y="4054475"/>
            <a:ext cx="504825" cy="274638"/>
          </a:xfrm>
          <a:prstGeom prst="rect">
            <a:avLst/>
          </a:prstGeom>
          <a:noFill/>
          <a:ln w="9525">
            <a:noFill/>
          </a:ln>
        </p:spPr>
        <p:txBody>
          <a:bodyPr anchor="t">
            <a:spAutoFit/>
          </a:bodyPr>
          <a:lstStyle/>
          <a:p>
            <a:pPr lvl="0" indent="0"/>
            <a:r>
              <a:rPr lang="zh-CN" altLang="en-US" sz="1200" dirty="0">
                <a:latin typeface="Arial" panose="020B0604020202020204" pitchFamily="34" charset="0"/>
                <a:ea typeface="宋体" panose="02010600030101010101" pitchFamily="2" charset="-122"/>
              </a:rPr>
              <a:t>借</a:t>
            </a:r>
            <a:endParaRPr lang="zh-CN" altLang="en-US" sz="1200" dirty="0">
              <a:latin typeface="Arial" panose="020B0604020202020204" pitchFamily="34" charset="0"/>
              <a:ea typeface="宋体" panose="02010600030101010101" pitchFamily="2" charset="-122"/>
            </a:endParaRPr>
          </a:p>
        </p:txBody>
      </p:sp>
      <p:sp>
        <p:nvSpPr>
          <p:cNvPr id="3" name="Text Box 32"/>
          <p:cNvSpPr txBox="1"/>
          <p:nvPr/>
        </p:nvSpPr>
        <p:spPr>
          <a:xfrm>
            <a:off x="7596188" y="4278313"/>
            <a:ext cx="504825" cy="274637"/>
          </a:xfrm>
          <a:prstGeom prst="rect">
            <a:avLst/>
          </a:prstGeom>
          <a:noFill/>
          <a:ln w="9525">
            <a:noFill/>
          </a:ln>
        </p:spPr>
        <p:txBody>
          <a:bodyPr anchor="t">
            <a:spAutoFit/>
          </a:bodyPr>
          <a:lstStyle/>
          <a:p>
            <a:pPr lvl="0" indent="0"/>
            <a:r>
              <a:rPr lang="zh-CN" altLang="en-US" sz="1200" dirty="0">
                <a:latin typeface="Arial" panose="020B0604020202020204" pitchFamily="34" charset="0"/>
                <a:ea typeface="宋体" panose="02010600030101010101" pitchFamily="2" charset="-122"/>
              </a:rPr>
              <a:t>贷</a:t>
            </a:r>
            <a:endParaRPr lang="zh-CN" altLang="en-US" sz="1200" dirty="0">
              <a:latin typeface="Arial" panose="020B0604020202020204" pitchFamily="34" charset="0"/>
              <a:ea typeface="宋体" panose="02010600030101010101" pitchFamily="2" charset="-122"/>
            </a:endParaRPr>
          </a:p>
        </p:txBody>
      </p:sp>
      <p:sp>
        <p:nvSpPr>
          <p:cNvPr id="4" name="Text Box 33"/>
          <p:cNvSpPr txBox="1"/>
          <p:nvPr/>
        </p:nvSpPr>
        <p:spPr>
          <a:xfrm>
            <a:off x="8101013" y="4006850"/>
            <a:ext cx="1042987" cy="274638"/>
          </a:xfrm>
          <a:prstGeom prst="rect">
            <a:avLst/>
          </a:prstGeom>
          <a:noFill/>
          <a:ln w="9525">
            <a:noFill/>
          </a:ln>
        </p:spPr>
        <p:txBody>
          <a:bodyPr anchor="t">
            <a:spAutoFit/>
          </a:bodyPr>
          <a:lstStyle/>
          <a:p>
            <a:pPr lvl="0" indent="0"/>
            <a:r>
              <a:rPr lang="en-US" altLang="zh-CN" sz="1200" dirty="0">
                <a:latin typeface="Arial" panose="020B0604020202020204" pitchFamily="34" charset="0"/>
                <a:ea typeface="宋体" panose="02010600030101010101" pitchFamily="2" charset="-122"/>
              </a:rPr>
              <a:t>  35 05098</a:t>
            </a:r>
            <a:endParaRPr lang="en-US" altLang="zh-CN" sz="1200" dirty="0">
              <a:latin typeface="Arial" panose="020B0604020202020204" pitchFamily="34" charset="0"/>
              <a:ea typeface="宋体" panose="02010600030101010101" pitchFamily="2" charset="-122"/>
            </a:endParaRPr>
          </a:p>
        </p:txBody>
      </p:sp>
      <p:sp>
        <p:nvSpPr>
          <p:cNvPr id="5" name="Text Box 33"/>
          <p:cNvSpPr txBox="1"/>
          <p:nvPr/>
        </p:nvSpPr>
        <p:spPr>
          <a:xfrm>
            <a:off x="8101013" y="4233863"/>
            <a:ext cx="1042987" cy="274637"/>
          </a:xfrm>
          <a:prstGeom prst="rect">
            <a:avLst/>
          </a:prstGeom>
          <a:noFill/>
          <a:ln w="9525">
            <a:noFill/>
          </a:ln>
        </p:spPr>
        <p:txBody>
          <a:bodyPr anchor="t">
            <a:spAutoFit/>
          </a:bodyPr>
          <a:lstStyle/>
          <a:p>
            <a:pPr lvl="0" indent="0"/>
            <a:r>
              <a:rPr lang="en-US" altLang="zh-CN" sz="1200" dirty="0">
                <a:latin typeface="Arial" panose="020B0604020202020204" pitchFamily="34" charset="0"/>
                <a:ea typeface="宋体" panose="02010600030101010101" pitchFamily="2" charset="-122"/>
              </a:rPr>
              <a:t>134 0000 2</a:t>
            </a:r>
            <a:endParaRPr lang="en-US" altLang="zh-CN" sz="1200" dirty="0">
              <a:latin typeface="Arial" panose="020B0604020202020204" pitchFamily="34" charset="0"/>
              <a:ea typeface="宋体" panose="02010600030101010101" pitchFamily="2" charset="-122"/>
            </a:endParaRPr>
          </a:p>
        </p:txBody>
      </p:sp>
      <p:sp>
        <p:nvSpPr>
          <p:cNvPr id="6" name="Text Box 33"/>
          <p:cNvSpPr txBox="1"/>
          <p:nvPr/>
        </p:nvSpPr>
        <p:spPr>
          <a:xfrm>
            <a:off x="2601913" y="4478338"/>
            <a:ext cx="1042987" cy="274637"/>
          </a:xfrm>
          <a:prstGeom prst="rect">
            <a:avLst/>
          </a:prstGeom>
          <a:noFill/>
          <a:ln w="9525">
            <a:noFill/>
          </a:ln>
        </p:spPr>
        <p:txBody>
          <a:bodyPr anchor="t">
            <a:spAutoFit/>
          </a:bodyPr>
          <a:lstStyle/>
          <a:p>
            <a:pPr lvl="0" indent="0"/>
            <a:r>
              <a:rPr lang="en-US" altLang="zh-CN" sz="1200" dirty="0">
                <a:latin typeface="Arial" panose="020B0604020202020204" pitchFamily="34" charset="0"/>
                <a:ea typeface="宋体" panose="02010600030101010101" pitchFamily="2" charset="-122"/>
              </a:rPr>
              <a:t>   1 0000 0</a:t>
            </a:r>
            <a:endParaRPr lang="en-US" altLang="zh-CN" sz="1200" dirty="0">
              <a:latin typeface="Arial" panose="020B0604020202020204" pitchFamily="34" charset="0"/>
              <a:ea typeface="宋体" panose="02010600030101010101" pitchFamily="2" charset="-122"/>
            </a:endParaRPr>
          </a:p>
        </p:txBody>
      </p:sp>
      <p:sp>
        <p:nvSpPr>
          <p:cNvPr id="15" name="Rectangle 18"/>
          <p:cNvSpPr>
            <a:spLocks noGrp="1"/>
          </p:cNvSpPr>
          <p:nvPr>
            <p:custDataLst>
              <p:tags r:id="rId3"/>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第五章 模拟企业会计账簿的登记</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
        <p:nvSpPr>
          <p:cNvPr id="8" name="Rectangle 3"/>
          <p:cNvSpPr>
            <a:spLocks noGrp="1"/>
          </p:cNvSpPr>
          <p:nvPr>
            <p:custDataLst>
              <p:tags r:id="rId4"/>
            </p:custDataLst>
          </p:nvPr>
        </p:nvSpPr>
        <p:spPr>
          <a:xfrm>
            <a:off x="684530" y="1143000"/>
            <a:ext cx="7998460" cy="5843905"/>
          </a:xfrm>
          <a:prstGeom prst="rect">
            <a:avLst/>
          </a:prstGeom>
          <a:noFill/>
          <a:ln w="9525">
            <a:noFill/>
          </a:ln>
        </p:spPr>
        <p:txBody>
          <a:bodyPr wrap="square" lIns="91440" tIns="45720" rIns="91440" bIns="45720" anchor="t"/>
          <a:lstStyle>
            <a:lvl1pPr marL="342900" indent="-342900" algn="l" rtl="0" eaLnBrk="0" fontAlgn="base" hangingPunct="0">
              <a:spcBef>
                <a:spcPct val="20000"/>
              </a:spcBef>
              <a:spcAft>
                <a:spcPct val="0"/>
              </a:spcAft>
              <a:buClr>
                <a:schemeClr val="hlink"/>
              </a:buClr>
              <a:buFont typeface="Wingdings" panose="05000000000000000000" pitchFamily="2" charset="2"/>
              <a:defRPr sz="2800" b="1">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defRPr sz="2400">
                <a:solidFill>
                  <a:schemeClr val="tx1"/>
                </a:solidFill>
                <a:latin typeface="+mn-lt"/>
                <a:ea typeface="+mn-ea"/>
              </a:defRPr>
            </a:lvl2pPr>
            <a:lvl3pPr marL="1143000" indent="-228600" algn="l" rtl="0" eaLnBrk="0" fontAlgn="base" hangingPunct="0">
              <a:spcBef>
                <a:spcPct val="20000"/>
              </a:spcBef>
              <a:spcAft>
                <a:spcPct val="0"/>
              </a:spcAft>
              <a:buClr>
                <a:schemeClr val="tx1"/>
              </a:buClr>
              <a:defRPr sz="2000">
                <a:solidFill>
                  <a:schemeClr val="tx1"/>
                </a:solidFill>
                <a:latin typeface="+mn-lt"/>
                <a:ea typeface="+mn-ea"/>
              </a:defRPr>
            </a:lvl3pPr>
            <a:lvl4pPr marL="1600200" indent="-228600" algn="l" rtl="0" eaLnBrk="0" fontAlgn="base" hangingPunct="0">
              <a:spcBef>
                <a:spcPct val="20000"/>
              </a:spcBef>
              <a:spcAft>
                <a:spcPct val="0"/>
              </a:spcAft>
              <a:defRPr sz="2000">
                <a:solidFill>
                  <a:schemeClr val="tx1"/>
                </a:solidFill>
                <a:latin typeface="+mn-lt"/>
                <a:ea typeface="+mn-ea"/>
              </a:defRPr>
            </a:lvl4pPr>
            <a:lvl5pPr marL="2057400" indent="-228600" algn="l" rtl="0" eaLnBrk="0" fontAlgn="base" hangingPunct="0">
              <a:spcBef>
                <a:spcPct val="20000"/>
              </a:spcBef>
              <a:spcAft>
                <a:spcPct val="0"/>
              </a:spcAft>
              <a:defRPr sz="1600">
                <a:solidFill>
                  <a:schemeClr val="tx1"/>
                </a:solidFill>
                <a:latin typeface="+mn-lt"/>
                <a:ea typeface="+mn-ea"/>
              </a:defRPr>
            </a:lvl5pPr>
            <a:lvl6pPr marL="2514600" indent="-228600" algn="l" rtl="0" fontAlgn="base">
              <a:spcBef>
                <a:spcPct val="20000"/>
              </a:spcBef>
              <a:spcAft>
                <a:spcPct val="0"/>
              </a:spcAft>
              <a:defRPr sz="1600">
                <a:solidFill>
                  <a:schemeClr val="tx1"/>
                </a:solidFill>
                <a:latin typeface="+mn-lt"/>
                <a:ea typeface="+mn-ea"/>
              </a:defRPr>
            </a:lvl6pPr>
            <a:lvl7pPr marL="2971800" indent="-228600" algn="l" rtl="0" fontAlgn="base">
              <a:spcBef>
                <a:spcPct val="20000"/>
              </a:spcBef>
              <a:spcAft>
                <a:spcPct val="0"/>
              </a:spcAft>
              <a:defRPr sz="1600">
                <a:solidFill>
                  <a:schemeClr val="tx1"/>
                </a:solidFill>
                <a:latin typeface="+mn-lt"/>
                <a:ea typeface="+mn-ea"/>
              </a:defRPr>
            </a:lvl7pPr>
            <a:lvl8pPr marL="3429000" indent="-228600" algn="l" rtl="0" fontAlgn="base">
              <a:spcBef>
                <a:spcPct val="20000"/>
              </a:spcBef>
              <a:spcAft>
                <a:spcPct val="0"/>
              </a:spcAft>
              <a:defRPr sz="1600">
                <a:solidFill>
                  <a:schemeClr val="tx1"/>
                </a:solidFill>
                <a:latin typeface="+mn-lt"/>
                <a:ea typeface="+mn-ea"/>
              </a:defRPr>
            </a:lvl8pPr>
            <a:lvl9pPr marL="3886200" indent="-228600" algn="l" rtl="0" fontAlgn="base">
              <a:spcBef>
                <a:spcPct val="20000"/>
              </a:spcBef>
              <a:spcAft>
                <a:spcPct val="0"/>
              </a:spcAft>
              <a:defRPr sz="1600">
                <a:solidFill>
                  <a:schemeClr val="tx1"/>
                </a:solidFill>
                <a:latin typeface="+mn-lt"/>
                <a:ea typeface="+mn-ea"/>
              </a:defRPr>
            </a:lvl9pPr>
          </a:lstStyle>
          <a:p>
            <a:pPr marL="0" lvl="0" indent="0">
              <a:lnSpc>
                <a:spcPct val="80000"/>
              </a:lnSpc>
              <a:buFont typeface="Wingdings 2" panose="05020102010507070707" pitchFamily="18" charset="2"/>
              <a:buNone/>
            </a:pPr>
            <a:r>
              <a:rPr lang="zh-CN" altLang="en-US" b="0" dirty="0">
                <a:solidFill>
                  <a:srgbClr val="0000FF"/>
                </a:solidFill>
                <a:latin typeface="黑体" panose="02010609060101010101" pitchFamily="49" charset="-122"/>
                <a:ea typeface="黑体" panose="02010609060101010101" pitchFamily="49" charset="-122"/>
                <a:cs typeface="+mn-ea"/>
                <a:sym typeface="+mn-ea"/>
              </a:rPr>
              <a:t>三、登记明细分类账</a:t>
            </a:r>
            <a:endParaRPr lang="zh-CN" altLang="en-US" b="0" kern="1200" dirty="0">
              <a:solidFill>
                <a:srgbClr val="0000FF"/>
              </a:solidFill>
              <a:latin typeface="黑体" panose="02010609060101010101" pitchFamily="49" charset="-122"/>
              <a:ea typeface="黑体" panose="02010609060101010101" pitchFamily="49" charset="-122"/>
              <a:cs typeface="+mn-ea"/>
            </a:endParaRPr>
          </a:p>
          <a:p>
            <a:pPr marL="0" lvl="0" indent="0">
              <a:lnSpc>
                <a:spcPct val="80000"/>
              </a:lnSpc>
              <a:buFont typeface="Wingdings 2" panose="05020102010507070707" pitchFamily="18" charset="2"/>
              <a:buNone/>
            </a:pPr>
            <a:r>
              <a:rPr lang="zh-CN" altLang="en-US" sz="2400" b="0" dirty="0">
                <a:solidFill>
                  <a:srgbClr val="0000FF"/>
                </a:solidFill>
                <a:latin typeface="黑体" panose="02010609060101010101" pitchFamily="49" charset="-122"/>
                <a:ea typeface="黑体" panose="02010609060101010101" pitchFamily="49" charset="-122"/>
                <a:cs typeface="+mn-ea"/>
                <a:sym typeface="+mn-ea"/>
              </a:rPr>
              <a:t>（三）多栏式明细账</a:t>
            </a:r>
            <a:endParaRPr lang="zh-CN" altLang="en-US" sz="2400" b="0" kern="1200" dirty="0">
              <a:solidFill>
                <a:srgbClr val="0000FF"/>
              </a:solidFill>
              <a:latin typeface="黑体" panose="02010609060101010101" pitchFamily="49" charset="-122"/>
              <a:ea typeface="黑体" panose="02010609060101010101" pitchFamily="49" charset="-122"/>
              <a:cs typeface="+mn-ea"/>
            </a:endParaRPr>
          </a:p>
          <a:p>
            <a:pPr marL="0" indent="0">
              <a:lnSpc>
                <a:spcPct val="120000"/>
              </a:lnSpc>
              <a:buFont typeface="Wingdings 2" panose="05020102010507070707" pitchFamily="18" charset="2"/>
              <a:buNone/>
            </a:pPr>
            <a:endParaRPr lang="zh-CN" altLang="en-US" sz="2000" dirty="0">
              <a:latin typeface="楷体_GB2312" panose="02010609030101010101" pitchFamily="49" charset="-122"/>
              <a:ea typeface="楷体_GB2312" panose="02010609030101010101" pitchFamily="49" charset="-122"/>
            </a:endParaRPr>
          </a:p>
          <a:p>
            <a:pPr>
              <a:buFont typeface="Wingdings 2" panose="05020102010507070707" pitchFamily="18" charset="2"/>
              <a:buChar char="•"/>
            </a:pPr>
            <a:endParaRPr lang="zh-CN" altLang="en-US" sz="2000" dirty="0">
              <a:latin typeface="楷体_GB2312" panose="02010609030101010101" pitchFamily="49" charset="-122"/>
              <a:ea typeface="楷体_GB2312" panose="02010609030101010101" pitchFamily="49" charset="-122"/>
            </a:endParaRPr>
          </a:p>
          <a:p>
            <a:pPr>
              <a:buChar char="•"/>
            </a:pPr>
            <a:endParaRPr lang="zh-CN" altLang="en-US" sz="2000" dirty="0">
              <a:latin typeface="楷体_GB2312" panose="02010609030101010101" pitchFamily="49" charset="-122"/>
              <a:ea typeface="楷体_GB2312" panose="0201060903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7095"/>
                                        </p:tgtEl>
                                        <p:attrNameLst>
                                          <p:attrName>style.visibility</p:attrName>
                                        </p:attrNameLst>
                                      </p:cBhvr>
                                      <p:to>
                                        <p:strVal val="visible"/>
                                      </p:to>
                                    </p:set>
                                    <p:animEffect transition="in" filter="blinds(horizontal)">
                                      <p:cBhvr>
                                        <p:cTn id="7" dur="500"/>
                                        <p:tgtEl>
                                          <p:spTgt spid="21709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17096"/>
                                        </p:tgtEl>
                                        <p:attrNameLst>
                                          <p:attrName>style.visibility</p:attrName>
                                        </p:attrNameLst>
                                      </p:cBhvr>
                                      <p:to>
                                        <p:strVal val="visible"/>
                                      </p:to>
                                    </p:set>
                                    <p:animEffect transition="in" filter="blinds(horizontal)">
                                      <p:cBhvr>
                                        <p:cTn id="12" dur="500"/>
                                        <p:tgtEl>
                                          <p:spTgt spid="21709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17097"/>
                                        </p:tgtEl>
                                        <p:attrNameLst>
                                          <p:attrName>style.visibility</p:attrName>
                                        </p:attrNameLst>
                                      </p:cBhvr>
                                      <p:to>
                                        <p:strVal val="visible"/>
                                      </p:to>
                                    </p:set>
                                    <p:animEffect transition="in" filter="blinds(horizontal)">
                                      <p:cBhvr>
                                        <p:cTn id="17" dur="500"/>
                                        <p:tgtEl>
                                          <p:spTgt spid="21709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17098"/>
                                        </p:tgtEl>
                                        <p:attrNameLst>
                                          <p:attrName>style.visibility</p:attrName>
                                        </p:attrNameLst>
                                      </p:cBhvr>
                                      <p:to>
                                        <p:strVal val="visible"/>
                                      </p:to>
                                    </p:set>
                                    <p:animEffect transition="in" filter="blinds(horizontal)">
                                      <p:cBhvr>
                                        <p:cTn id="22" dur="500"/>
                                        <p:tgtEl>
                                          <p:spTgt spid="21709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17099"/>
                                        </p:tgtEl>
                                        <p:attrNameLst>
                                          <p:attrName>style.visibility</p:attrName>
                                        </p:attrNameLst>
                                      </p:cBhvr>
                                      <p:to>
                                        <p:strVal val="visible"/>
                                      </p:to>
                                    </p:set>
                                    <p:animEffect transition="in" filter="blinds(horizontal)">
                                      <p:cBhvr>
                                        <p:cTn id="27" dur="500"/>
                                        <p:tgtEl>
                                          <p:spTgt spid="21709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17100"/>
                                        </p:tgtEl>
                                        <p:attrNameLst>
                                          <p:attrName>style.visibility</p:attrName>
                                        </p:attrNameLst>
                                      </p:cBhvr>
                                      <p:to>
                                        <p:strVal val="visible"/>
                                      </p:to>
                                    </p:set>
                                    <p:animEffect transition="in" filter="blinds(horizontal)">
                                      <p:cBhvr>
                                        <p:cTn id="32" dur="500"/>
                                        <p:tgtEl>
                                          <p:spTgt spid="21710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17127"/>
                                        </p:tgtEl>
                                        <p:attrNameLst>
                                          <p:attrName>style.visibility</p:attrName>
                                        </p:attrNameLst>
                                      </p:cBhvr>
                                      <p:to>
                                        <p:strVal val="visible"/>
                                      </p:to>
                                    </p:set>
                                    <p:animEffect transition="in" filter="blinds(horizontal)">
                                      <p:cBhvr>
                                        <p:cTn id="37" dur="500"/>
                                        <p:tgtEl>
                                          <p:spTgt spid="217127"/>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17103"/>
                                        </p:tgtEl>
                                        <p:attrNameLst>
                                          <p:attrName>style.visibility</p:attrName>
                                        </p:attrNameLst>
                                      </p:cBhvr>
                                      <p:to>
                                        <p:strVal val="visible"/>
                                      </p:to>
                                    </p:set>
                                    <p:animEffect transition="in" filter="blinds(horizontal)">
                                      <p:cBhvr>
                                        <p:cTn id="42" dur="500"/>
                                        <p:tgtEl>
                                          <p:spTgt spid="21710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17104"/>
                                        </p:tgtEl>
                                        <p:attrNameLst>
                                          <p:attrName>style.visibility</p:attrName>
                                        </p:attrNameLst>
                                      </p:cBhvr>
                                      <p:to>
                                        <p:strVal val="visible"/>
                                      </p:to>
                                    </p:set>
                                    <p:animEffect transition="in" filter="blinds(horizontal)">
                                      <p:cBhvr>
                                        <p:cTn id="47" dur="500"/>
                                        <p:tgtEl>
                                          <p:spTgt spid="217104"/>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217105"/>
                                        </p:tgtEl>
                                        <p:attrNameLst>
                                          <p:attrName>style.visibility</p:attrName>
                                        </p:attrNameLst>
                                      </p:cBhvr>
                                      <p:to>
                                        <p:strVal val="visible"/>
                                      </p:to>
                                    </p:set>
                                    <p:animEffect transition="in" filter="blinds(horizontal)">
                                      <p:cBhvr>
                                        <p:cTn id="52" dur="500"/>
                                        <p:tgtEl>
                                          <p:spTgt spid="217105"/>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217108"/>
                                        </p:tgtEl>
                                        <p:attrNameLst>
                                          <p:attrName>style.visibility</p:attrName>
                                        </p:attrNameLst>
                                      </p:cBhvr>
                                      <p:to>
                                        <p:strVal val="visible"/>
                                      </p:to>
                                    </p:set>
                                    <p:animEffect transition="in" filter="blinds(horizontal)">
                                      <p:cBhvr>
                                        <p:cTn id="57" dur="500"/>
                                        <p:tgtEl>
                                          <p:spTgt spid="217108"/>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217109"/>
                                        </p:tgtEl>
                                        <p:attrNameLst>
                                          <p:attrName>style.visibility</p:attrName>
                                        </p:attrNameLst>
                                      </p:cBhvr>
                                      <p:to>
                                        <p:strVal val="visible"/>
                                      </p:to>
                                    </p:set>
                                    <p:animEffect transition="in" filter="blinds(horizontal)">
                                      <p:cBhvr>
                                        <p:cTn id="62" dur="500"/>
                                        <p:tgtEl>
                                          <p:spTgt spid="217109"/>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217128"/>
                                        </p:tgtEl>
                                        <p:attrNameLst>
                                          <p:attrName>style.visibility</p:attrName>
                                        </p:attrNameLst>
                                      </p:cBhvr>
                                      <p:to>
                                        <p:strVal val="visible"/>
                                      </p:to>
                                    </p:set>
                                    <p:animEffect transition="in" filter="blinds(horizontal)">
                                      <p:cBhvr>
                                        <p:cTn id="67" dur="500"/>
                                        <p:tgtEl>
                                          <p:spTgt spid="217128"/>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217110"/>
                                        </p:tgtEl>
                                        <p:attrNameLst>
                                          <p:attrName>style.visibility</p:attrName>
                                        </p:attrNameLst>
                                      </p:cBhvr>
                                      <p:to>
                                        <p:strVal val="visible"/>
                                      </p:to>
                                    </p:set>
                                    <p:animEffect transition="in" filter="blinds(horizontal)">
                                      <p:cBhvr>
                                        <p:cTn id="72" dur="500"/>
                                        <p:tgtEl>
                                          <p:spTgt spid="217110"/>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217111"/>
                                        </p:tgtEl>
                                        <p:attrNameLst>
                                          <p:attrName>style.visibility</p:attrName>
                                        </p:attrNameLst>
                                      </p:cBhvr>
                                      <p:to>
                                        <p:strVal val="visible"/>
                                      </p:to>
                                    </p:set>
                                    <p:animEffect transition="in" filter="blinds(horizontal)">
                                      <p:cBhvr>
                                        <p:cTn id="77" dur="500"/>
                                        <p:tgtEl>
                                          <p:spTgt spid="217111"/>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217112"/>
                                        </p:tgtEl>
                                        <p:attrNameLst>
                                          <p:attrName>style.visibility</p:attrName>
                                        </p:attrNameLst>
                                      </p:cBhvr>
                                      <p:to>
                                        <p:strVal val="visible"/>
                                      </p:to>
                                    </p:set>
                                    <p:animEffect transition="in" filter="blinds(horizontal)">
                                      <p:cBhvr>
                                        <p:cTn id="82" dur="500"/>
                                        <p:tgtEl>
                                          <p:spTgt spid="217112"/>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217115"/>
                                        </p:tgtEl>
                                        <p:attrNameLst>
                                          <p:attrName>style.visibility</p:attrName>
                                        </p:attrNameLst>
                                      </p:cBhvr>
                                      <p:to>
                                        <p:strVal val="visible"/>
                                      </p:to>
                                    </p:set>
                                    <p:animEffect transition="in" filter="blinds(horizontal)">
                                      <p:cBhvr>
                                        <p:cTn id="87" dur="500"/>
                                        <p:tgtEl>
                                          <p:spTgt spid="217115"/>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grpId="0" nodeType="clickEffect">
                                  <p:stCondLst>
                                    <p:cond delay="0"/>
                                  </p:stCondLst>
                                  <p:childTnLst>
                                    <p:set>
                                      <p:cBhvr>
                                        <p:cTn id="91" dur="1" fill="hold">
                                          <p:stCondLst>
                                            <p:cond delay="0"/>
                                          </p:stCondLst>
                                        </p:cTn>
                                        <p:tgtEl>
                                          <p:spTgt spid="217116"/>
                                        </p:tgtEl>
                                        <p:attrNameLst>
                                          <p:attrName>style.visibility</p:attrName>
                                        </p:attrNameLst>
                                      </p:cBhvr>
                                      <p:to>
                                        <p:strVal val="visible"/>
                                      </p:to>
                                    </p:set>
                                    <p:animEffect transition="in" filter="blinds(horizontal)">
                                      <p:cBhvr>
                                        <p:cTn id="92" dur="500"/>
                                        <p:tgtEl>
                                          <p:spTgt spid="217116"/>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grpId="0" nodeType="clickEffect">
                                  <p:stCondLst>
                                    <p:cond delay="0"/>
                                  </p:stCondLst>
                                  <p:childTnLst>
                                    <p:set>
                                      <p:cBhvr>
                                        <p:cTn id="96" dur="1" fill="hold">
                                          <p:stCondLst>
                                            <p:cond delay="0"/>
                                          </p:stCondLst>
                                        </p:cTn>
                                        <p:tgtEl>
                                          <p:spTgt spid="217129"/>
                                        </p:tgtEl>
                                        <p:attrNameLst>
                                          <p:attrName>style.visibility</p:attrName>
                                        </p:attrNameLst>
                                      </p:cBhvr>
                                      <p:to>
                                        <p:strVal val="visible"/>
                                      </p:to>
                                    </p:set>
                                    <p:animEffect transition="in" filter="blinds(horizontal)">
                                      <p:cBhvr>
                                        <p:cTn id="97" dur="500"/>
                                        <p:tgtEl>
                                          <p:spTgt spid="217129"/>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grpId="0" nodeType="clickEffect">
                                  <p:stCondLst>
                                    <p:cond delay="0"/>
                                  </p:stCondLst>
                                  <p:childTnLst>
                                    <p:set>
                                      <p:cBhvr>
                                        <p:cTn id="101" dur="1" fill="hold">
                                          <p:stCondLst>
                                            <p:cond delay="0"/>
                                          </p:stCondLst>
                                        </p:cTn>
                                        <p:tgtEl>
                                          <p:spTgt spid="217117"/>
                                        </p:tgtEl>
                                        <p:attrNameLst>
                                          <p:attrName>style.visibility</p:attrName>
                                        </p:attrNameLst>
                                      </p:cBhvr>
                                      <p:to>
                                        <p:strVal val="visible"/>
                                      </p:to>
                                    </p:set>
                                    <p:animEffect transition="in" filter="blinds(horizontal)">
                                      <p:cBhvr>
                                        <p:cTn id="102" dur="500"/>
                                        <p:tgtEl>
                                          <p:spTgt spid="217117"/>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grpId="0" nodeType="clickEffect">
                                  <p:stCondLst>
                                    <p:cond delay="0"/>
                                  </p:stCondLst>
                                  <p:childTnLst>
                                    <p:set>
                                      <p:cBhvr>
                                        <p:cTn id="106" dur="1" fill="hold">
                                          <p:stCondLst>
                                            <p:cond delay="0"/>
                                          </p:stCondLst>
                                        </p:cTn>
                                        <p:tgtEl>
                                          <p:spTgt spid="217118"/>
                                        </p:tgtEl>
                                        <p:attrNameLst>
                                          <p:attrName>style.visibility</p:attrName>
                                        </p:attrNameLst>
                                      </p:cBhvr>
                                      <p:to>
                                        <p:strVal val="visible"/>
                                      </p:to>
                                    </p:set>
                                    <p:animEffect transition="in" filter="blinds(horizontal)">
                                      <p:cBhvr>
                                        <p:cTn id="107" dur="500"/>
                                        <p:tgtEl>
                                          <p:spTgt spid="217118"/>
                                        </p:tgtEl>
                                      </p:cBhvr>
                                    </p:animEffect>
                                  </p:childTnLst>
                                </p:cTn>
                              </p:par>
                            </p:childTnLst>
                          </p:cTn>
                        </p:par>
                      </p:childTnLst>
                    </p:cTn>
                  </p:par>
                  <p:par>
                    <p:cTn id="108" fill="hold">
                      <p:stCondLst>
                        <p:cond delay="indefinite"/>
                      </p:stCondLst>
                      <p:childTnLst>
                        <p:par>
                          <p:cTn id="109" fill="hold">
                            <p:stCondLst>
                              <p:cond delay="0"/>
                            </p:stCondLst>
                            <p:childTnLst>
                              <p:par>
                                <p:cTn id="110" presetID="3" presetClass="entr" presetSubtype="10" fill="hold" grpId="0" nodeType="clickEffect">
                                  <p:stCondLst>
                                    <p:cond delay="0"/>
                                  </p:stCondLst>
                                  <p:childTnLst>
                                    <p:set>
                                      <p:cBhvr>
                                        <p:cTn id="111" dur="1" fill="hold">
                                          <p:stCondLst>
                                            <p:cond delay="0"/>
                                          </p:stCondLst>
                                        </p:cTn>
                                        <p:tgtEl>
                                          <p:spTgt spid="217119"/>
                                        </p:tgtEl>
                                        <p:attrNameLst>
                                          <p:attrName>style.visibility</p:attrName>
                                        </p:attrNameLst>
                                      </p:cBhvr>
                                      <p:to>
                                        <p:strVal val="visible"/>
                                      </p:to>
                                    </p:set>
                                    <p:animEffect transition="in" filter="blinds(horizontal)">
                                      <p:cBhvr>
                                        <p:cTn id="112" dur="500"/>
                                        <p:tgtEl>
                                          <p:spTgt spid="217119"/>
                                        </p:tgtEl>
                                      </p:cBhvr>
                                    </p:animEffect>
                                  </p:childTnLst>
                                </p:cTn>
                              </p:par>
                            </p:childTnLst>
                          </p:cTn>
                        </p:par>
                      </p:childTnLst>
                    </p:cTn>
                  </p:par>
                  <p:par>
                    <p:cTn id="113" fill="hold">
                      <p:stCondLst>
                        <p:cond delay="indefinite"/>
                      </p:stCondLst>
                      <p:childTnLst>
                        <p:par>
                          <p:cTn id="114" fill="hold">
                            <p:stCondLst>
                              <p:cond delay="0"/>
                            </p:stCondLst>
                            <p:childTnLst>
                              <p:par>
                                <p:cTn id="115" presetID="3" presetClass="entr" presetSubtype="10" fill="hold" grpId="0" nodeType="clickEffect">
                                  <p:stCondLst>
                                    <p:cond delay="0"/>
                                  </p:stCondLst>
                                  <p:childTnLst>
                                    <p:set>
                                      <p:cBhvr>
                                        <p:cTn id="116" dur="1" fill="hold">
                                          <p:stCondLst>
                                            <p:cond delay="0"/>
                                          </p:stCondLst>
                                        </p:cTn>
                                        <p:tgtEl>
                                          <p:spTgt spid="217122"/>
                                        </p:tgtEl>
                                        <p:attrNameLst>
                                          <p:attrName>style.visibility</p:attrName>
                                        </p:attrNameLst>
                                      </p:cBhvr>
                                      <p:to>
                                        <p:strVal val="visible"/>
                                      </p:to>
                                    </p:set>
                                    <p:animEffect transition="in" filter="blinds(horizontal)">
                                      <p:cBhvr>
                                        <p:cTn id="117" dur="500"/>
                                        <p:tgtEl>
                                          <p:spTgt spid="217122"/>
                                        </p:tgtEl>
                                      </p:cBhvr>
                                    </p:animEffect>
                                  </p:childTnLst>
                                </p:cTn>
                              </p:par>
                            </p:childTnLst>
                          </p:cTn>
                        </p:par>
                      </p:childTnLst>
                    </p:cTn>
                  </p:par>
                  <p:par>
                    <p:cTn id="118" fill="hold">
                      <p:stCondLst>
                        <p:cond delay="indefinite"/>
                      </p:stCondLst>
                      <p:childTnLst>
                        <p:par>
                          <p:cTn id="119" fill="hold">
                            <p:stCondLst>
                              <p:cond delay="0"/>
                            </p:stCondLst>
                            <p:childTnLst>
                              <p:par>
                                <p:cTn id="120" presetID="3" presetClass="entr" presetSubtype="10" fill="hold" grpId="0" nodeType="clickEffect">
                                  <p:stCondLst>
                                    <p:cond delay="0"/>
                                  </p:stCondLst>
                                  <p:childTnLst>
                                    <p:set>
                                      <p:cBhvr>
                                        <p:cTn id="121" dur="1" fill="hold">
                                          <p:stCondLst>
                                            <p:cond delay="0"/>
                                          </p:stCondLst>
                                        </p:cTn>
                                        <p:tgtEl>
                                          <p:spTgt spid="217123"/>
                                        </p:tgtEl>
                                        <p:attrNameLst>
                                          <p:attrName>style.visibility</p:attrName>
                                        </p:attrNameLst>
                                      </p:cBhvr>
                                      <p:to>
                                        <p:strVal val="visible"/>
                                      </p:to>
                                    </p:set>
                                    <p:animEffect transition="in" filter="blinds(horizontal)">
                                      <p:cBhvr>
                                        <p:cTn id="122" dur="500"/>
                                        <p:tgtEl>
                                          <p:spTgt spid="217123"/>
                                        </p:tgtEl>
                                      </p:cBhvr>
                                    </p:animEffect>
                                  </p:childTnLst>
                                </p:cTn>
                              </p:par>
                            </p:childTnLst>
                          </p:cTn>
                        </p:par>
                      </p:childTnLst>
                    </p:cTn>
                  </p:par>
                  <p:par>
                    <p:cTn id="123" fill="hold">
                      <p:stCondLst>
                        <p:cond delay="indefinite"/>
                      </p:stCondLst>
                      <p:childTnLst>
                        <p:par>
                          <p:cTn id="124" fill="hold">
                            <p:stCondLst>
                              <p:cond delay="0"/>
                            </p:stCondLst>
                            <p:childTnLst>
                              <p:par>
                                <p:cTn id="125" presetID="3" presetClass="entr" presetSubtype="10" fill="hold" grpId="0" nodeType="clickEffect">
                                  <p:stCondLst>
                                    <p:cond delay="0"/>
                                  </p:stCondLst>
                                  <p:childTnLst>
                                    <p:set>
                                      <p:cBhvr>
                                        <p:cTn id="126" dur="1" fill="hold">
                                          <p:stCondLst>
                                            <p:cond delay="0"/>
                                          </p:stCondLst>
                                        </p:cTn>
                                        <p:tgtEl>
                                          <p:spTgt spid="217121"/>
                                        </p:tgtEl>
                                        <p:attrNameLst>
                                          <p:attrName>style.visibility</p:attrName>
                                        </p:attrNameLst>
                                      </p:cBhvr>
                                      <p:to>
                                        <p:strVal val="visible"/>
                                      </p:to>
                                    </p:set>
                                    <p:animEffect transition="in" filter="blinds(horizontal)">
                                      <p:cBhvr>
                                        <p:cTn id="127" dur="500"/>
                                        <p:tgtEl>
                                          <p:spTgt spid="217121"/>
                                        </p:tgtEl>
                                      </p:cBhvr>
                                    </p:animEffect>
                                  </p:childTnLst>
                                </p:cTn>
                              </p:par>
                            </p:childTnLst>
                          </p:cTn>
                        </p:par>
                      </p:childTnLst>
                    </p:cTn>
                  </p:par>
                  <p:par>
                    <p:cTn id="128" fill="hold">
                      <p:stCondLst>
                        <p:cond delay="indefinite"/>
                      </p:stCondLst>
                      <p:childTnLst>
                        <p:par>
                          <p:cTn id="129" fill="hold">
                            <p:stCondLst>
                              <p:cond delay="0"/>
                            </p:stCondLst>
                            <p:childTnLst>
                              <p:par>
                                <p:cTn id="130" presetID="3" presetClass="entr" presetSubtype="10" fill="hold" grpId="0" nodeType="clickEffect">
                                  <p:stCondLst>
                                    <p:cond delay="0"/>
                                  </p:stCondLst>
                                  <p:childTnLst>
                                    <p:set>
                                      <p:cBhvr>
                                        <p:cTn id="131" dur="1" fill="hold">
                                          <p:stCondLst>
                                            <p:cond delay="0"/>
                                          </p:stCondLst>
                                        </p:cTn>
                                        <p:tgtEl>
                                          <p:spTgt spid="217120"/>
                                        </p:tgtEl>
                                        <p:attrNameLst>
                                          <p:attrName>style.visibility</p:attrName>
                                        </p:attrNameLst>
                                      </p:cBhvr>
                                      <p:to>
                                        <p:strVal val="visible"/>
                                      </p:to>
                                    </p:set>
                                    <p:animEffect transition="in" filter="blinds(horizontal)">
                                      <p:cBhvr>
                                        <p:cTn id="132" dur="500"/>
                                        <p:tgtEl>
                                          <p:spTgt spid="217120"/>
                                        </p:tgtEl>
                                      </p:cBhvr>
                                    </p:animEffect>
                                  </p:childTnLst>
                                </p:cTn>
                              </p:par>
                            </p:childTnLst>
                          </p:cTn>
                        </p:par>
                      </p:childTnLst>
                    </p:cTn>
                  </p:par>
                  <p:par>
                    <p:cTn id="133" fill="hold">
                      <p:stCondLst>
                        <p:cond delay="indefinite"/>
                      </p:stCondLst>
                      <p:childTnLst>
                        <p:par>
                          <p:cTn id="134" fill="hold">
                            <p:stCondLst>
                              <p:cond delay="0"/>
                            </p:stCondLst>
                            <p:childTnLst>
                              <p:par>
                                <p:cTn id="135" presetID="2" presetClass="entr" presetSubtype="4" fill="hold" grpId="0" nodeType="clickEffect">
                                  <p:stCondLst>
                                    <p:cond delay="0"/>
                                  </p:stCondLst>
                                  <p:childTnLst>
                                    <p:set>
                                      <p:cBhvr>
                                        <p:cTn id="136" dur="1" fill="hold">
                                          <p:stCondLst>
                                            <p:cond delay="0"/>
                                          </p:stCondLst>
                                        </p:cTn>
                                        <p:tgtEl>
                                          <p:spTgt spid="217130"/>
                                        </p:tgtEl>
                                        <p:attrNameLst>
                                          <p:attrName>style.visibility</p:attrName>
                                        </p:attrNameLst>
                                      </p:cBhvr>
                                      <p:to>
                                        <p:strVal val="visible"/>
                                      </p:to>
                                    </p:set>
                                    <p:anim calcmode="lin" valueType="num">
                                      <p:cBhvr additive="base">
                                        <p:cTn id="137" dur="500" fill="hold"/>
                                        <p:tgtEl>
                                          <p:spTgt spid="217130"/>
                                        </p:tgtEl>
                                        <p:attrNameLst>
                                          <p:attrName>ppt_x</p:attrName>
                                        </p:attrNameLst>
                                      </p:cBhvr>
                                      <p:tavLst>
                                        <p:tav tm="0">
                                          <p:val>
                                            <p:strVal val="#ppt_x"/>
                                          </p:val>
                                        </p:tav>
                                        <p:tav tm="100000">
                                          <p:val>
                                            <p:strVal val="#ppt_x"/>
                                          </p:val>
                                        </p:tav>
                                      </p:tavLst>
                                    </p:anim>
                                    <p:anim calcmode="lin" valueType="num">
                                      <p:cBhvr additive="base">
                                        <p:cTn id="138" dur="500" fill="hold"/>
                                        <p:tgtEl>
                                          <p:spTgt spid="217130"/>
                                        </p:tgtEl>
                                        <p:attrNameLst>
                                          <p:attrName>ppt_y</p:attrName>
                                        </p:attrNameLst>
                                      </p:cBhvr>
                                      <p:tavLst>
                                        <p:tav tm="0">
                                          <p:val>
                                            <p:strVal val="1+#ppt_h/2"/>
                                          </p:val>
                                        </p:tav>
                                        <p:tav tm="100000">
                                          <p:val>
                                            <p:strVal val="#ppt_y"/>
                                          </p:val>
                                        </p:tav>
                                      </p:tavLst>
                                    </p:anim>
                                  </p:childTnLst>
                                </p:cTn>
                              </p:par>
                            </p:childTnLst>
                          </p:cTn>
                        </p:par>
                      </p:childTnLst>
                    </p:cTn>
                  </p:par>
                  <p:par>
                    <p:cTn id="139" fill="hold">
                      <p:stCondLst>
                        <p:cond delay="indefinite"/>
                      </p:stCondLst>
                      <p:childTnLst>
                        <p:par>
                          <p:cTn id="140" fill="hold">
                            <p:stCondLst>
                              <p:cond delay="0"/>
                            </p:stCondLst>
                            <p:childTnLst>
                              <p:par>
                                <p:cTn id="141" presetID="3" presetClass="entr" presetSubtype="10" fill="hold" grpId="0" nodeType="clickEffect">
                                  <p:stCondLst>
                                    <p:cond delay="0"/>
                                  </p:stCondLst>
                                  <p:childTnLst>
                                    <p:set>
                                      <p:cBhvr>
                                        <p:cTn id="142" dur="1" fill="hold">
                                          <p:stCondLst>
                                            <p:cond delay="0"/>
                                          </p:stCondLst>
                                        </p:cTn>
                                        <p:tgtEl>
                                          <p:spTgt spid="2"/>
                                        </p:tgtEl>
                                        <p:attrNameLst>
                                          <p:attrName>style.visibility</p:attrName>
                                        </p:attrNameLst>
                                      </p:cBhvr>
                                      <p:to>
                                        <p:strVal val="visible"/>
                                      </p:to>
                                    </p:set>
                                    <p:animEffect transition="in" filter="blinds(horizontal)">
                                      <p:cBhvr>
                                        <p:cTn id="143" dur="500"/>
                                        <p:tgtEl>
                                          <p:spTgt spid="2"/>
                                        </p:tgtEl>
                                      </p:cBhvr>
                                    </p:animEffect>
                                  </p:childTnLst>
                                </p:cTn>
                              </p:par>
                            </p:childTnLst>
                          </p:cTn>
                        </p:par>
                      </p:childTnLst>
                    </p:cTn>
                  </p:par>
                  <p:par>
                    <p:cTn id="144" fill="hold">
                      <p:stCondLst>
                        <p:cond delay="indefinite"/>
                      </p:stCondLst>
                      <p:childTnLst>
                        <p:par>
                          <p:cTn id="145" fill="hold">
                            <p:stCondLst>
                              <p:cond delay="0"/>
                            </p:stCondLst>
                            <p:childTnLst>
                              <p:par>
                                <p:cTn id="146" presetID="3" presetClass="entr" presetSubtype="10" fill="hold" grpId="0" nodeType="clickEffect">
                                  <p:stCondLst>
                                    <p:cond delay="0"/>
                                  </p:stCondLst>
                                  <p:childTnLst>
                                    <p:set>
                                      <p:cBhvr>
                                        <p:cTn id="147" dur="1" fill="hold">
                                          <p:stCondLst>
                                            <p:cond delay="0"/>
                                          </p:stCondLst>
                                        </p:cTn>
                                        <p:tgtEl>
                                          <p:spTgt spid="3"/>
                                        </p:tgtEl>
                                        <p:attrNameLst>
                                          <p:attrName>style.visibility</p:attrName>
                                        </p:attrNameLst>
                                      </p:cBhvr>
                                      <p:to>
                                        <p:strVal val="visible"/>
                                      </p:to>
                                    </p:set>
                                    <p:animEffect transition="in" filter="blinds(horizontal)">
                                      <p:cBhvr>
                                        <p:cTn id="148" dur="500"/>
                                        <p:tgtEl>
                                          <p:spTgt spid="3"/>
                                        </p:tgtEl>
                                      </p:cBhvr>
                                    </p:animEffect>
                                  </p:childTnLst>
                                </p:cTn>
                              </p:par>
                            </p:childTnLst>
                          </p:cTn>
                        </p:par>
                      </p:childTnLst>
                    </p:cTn>
                  </p:par>
                  <p:par>
                    <p:cTn id="149" fill="hold">
                      <p:stCondLst>
                        <p:cond delay="indefinite"/>
                      </p:stCondLst>
                      <p:childTnLst>
                        <p:par>
                          <p:cTn id="150" fill="hold">
                            <p:stCondLst>
                              <p:cond delay="0"/>
                            </p:stCondLst>
                            <p:childTnLst>
                              <p:par>
                                <p:cTn id="151" presetID="3" presetClass="entr" presetSubtype="10" fill="hold" grpId="0" nodeType="clickEffect">
                                  <p:stCondLst>
                                    <p:cond delay="0"/>
                                  </p:stCondLst>
                                  <p:childTnLst>
                                    <p:set>
                                      <p:cBhvr>
                                        <p:cTn id="152" dur="1" fill="hold">
                                          <p:stCondLst>
                                            <p:cond delay="0"/>
                                          </p:stCondLst>
                                        </p:cTn>
                                        <p:tgtEl>
                                          <p:spTgt spid="4"/>
                                        </p:tgtEl>
                                        <p:attrNameLst>
                                          <p:attrName>style.visibility</p:attrName>
                                        </p:attrNameLst>
                                      </p:cBhvr>
                                      <p:to>
                                        <p:strVal val="visible"/>
                                      </p:to>
                                    </p:set>
                                    <p:animEffect transition="in" filter="blinds(horizontal)">
                                      <p:cBhvr>
                                        <p:cTn id="153" dur="500"/>
                                        <p:tgtEl>
                                          <p:spTgt spid="4"/>
                                        </p:tgtEl>
                                      </p:cBhvr>
                                    </p:animEffect>
                                  </p:childTnLst>
                                </p:cTn>
                              </p:par>
                            </p:childTnLst>
                          </p:cTn>
                        </p:par>
                      </p:childTnLst>
                    </p:cTn>
                  </p:par>
                  <p:par>
                    <p:cTn id="154" fill="hold">
                      <p:stCondLst>
                        <p:cond delay="indefinite"/>
                      </p:stCondLst>
                      <p:childTnLst>
                        <p:par>
                          <p:cTn id="155" fill="hold">
                            <p:stCondLst>
                              <p:cond delay="0"/>
                            </p:stCondLst>
                            <p:childTnLst>
                              <p:par>
                                <p:cTn id="156" presetID="3" presetClass="entr" presetSubtype="10" fill="hold" grpId="0" nodeType="clickEffect">
                                  <p:stCondLst>
                                    <p:cond delay="0"/>
                                  </p:stCondLst>
                                  <p:childTnLst>
                                    <p:set>
                                      <p:cBhvr>
                                        <p:cTn id="157" dur="1" fill="hold">
                                          <p:stCondLst>
                                            <p:cond delay="0"/>
                                          </p:stCondLst>
                                        </p:cTn>
                                        <p:tgtEl>
                                          <p:spTgt spid="5"/>
                                        </p:tgtEl>
                                        <p:attrNameLst>
                                          <p:attrName>style.visibility</p:attrName>
                                        </p:attrNameLst>
                                      </p:cBhvr>
                                      <p:to>
                                        <p:strVal val="visible"/>
                                      </p:to>
                                    </p:set>
                                    <p:animEffect transition="in" filter="blinds(horizontal)">
                                      <p:cBhvr>
                                        <p:cTn id="158" dur="500"/>
                                        <p:tgtEl>
                                          <p:spTgt spid="5"/>
                                        </p:tgtEl>
                                      </p:cBhvr>
                                    </p:animEffect>
                                  </p:childTnLst>
                                </p:cTn>
                              </p:par>
                            </p:childTnLst>
                          </p:cTn>
                        </p:par>
                      </p:childTnLst>
                    </p:cTn>
                  </p:par>
                  <p:par>
                    <p:cTn id="159" fill="hold">
                      <p:stCondLst>
                        <p:cond delay="indefinite"/>
                      </p:stCondLst>
                      <p:childTnLst>
                        <p:par>
                          <p:cTn id="160" fill="hold">
                            <p:stCondLst>
                              <p:cond delay="0"/>
                            </p:stCondLst>
                            <p:childTnLst>
                              <p:par>
                                <p:cTn id="161" presetID="3" presetClass="entr" presetSubtype="10" fill="hold" grpId="0" nodeType="clickEffect">
                                  <p:stCondLst>
                                    <p:cond delay="0"/>
                                  </p:stCondLst>
                                  <p:childTnLst>
                                    <p:set>
                                      <p:cBhvr>
                                        <p:cTn id="162" dur="1" fill="hold">
                                          <p:stCondLst>
                                            <p:cond delay="0"/>
                                          </p:stCondLst>
                                        </p:cTn>
                                        <p:tgtEl>
                                          <p:spTgt spid="6"/>
                                        </p:tgtEl>
                                        <p:attrNameLst>
                                          <p:attrName>style.visibility</p:attrName>
                                        </p:attrNameLst>
                                      </p:cBhvr>
                                      <p:to>
                                        <p:strVal val="visible"/>
                                      </p:to>
                                    </p:set>
                                    <p:animEffect transition="in" filter="blinds(horizontal)">
                                      <p:cBhvr>
                                        <p:cTn id="163" dur="500"/>
                                        <p:tgtEl>
                                          <p:spTgt spid="6"/>
                                        </p:tgtEl>
                                      </p:cBhvr>
                                    </p:animEffect>
                                  </p:childTnLst>
                                </p:cTn>
                              </p:par>
                            </p:childTnLst>
                          </p:cTn>
                        </p:par>
                      </p:childTnLst>
                    </p:cTn>
                  </p:par>
                  <p:par>
                    <p:cTn id="164" fill="hold">
                      <p:stCondLst>
                        <p:cond delay="indefinite"/>
                      </p:stCondLst>
                      <p:childTnLst>
                        <p:par>
                          <p:cTn id="165" fill="hold">
                            <p:stCondLst>
                              <p:cond delay="0"/>
                            </p:stCondLst>
                            <p:childTnLst>
                              <p:par>
                                <p:cTn id="166" presetID="50" presetClass="entr" presetSubtype="0" decel="100000" fill="hold" grpId="0" nodeType="clickEffect">
                                  <p:stCondLst>
                                    <p:cond delay="0"/>
                                  </p:stCondLst>
                                  <p:childTnLst>
                                    <p:set>
                                      <p:cBhvr>
                                        <p:cTn id="167" dur="indefinite" fill="hold">
                                          <p:stCondLst>
                                            <p:cond delay="0"/>
                                          </p:stCondLst>
                                        </p:cTn>
                                        <p:tgtEl>
                                          <p:spTgt spid="8">
                                            <p:txEl>
                                              <p:pRg st="0" end="0"/>
                                            </p:txEl>
                                          </p:spTgt>
                                        </p:tgtEl>
                                        <p:attrNameLst>
                                          <p:attrName>style.visibility</p:attrName>
                                        </p:attrNameLst>
                                      </p:cBhvr>
                                      <p:to>
                                        <p:strVal val="visible"/>
                                      </p:to>
                                    </p:set>
                                    <p:anim calcmode="lin" valueType="num">
                                      <p:cBhvr>
                                        <p:cTn id="168" dur="1000" fill="hold"/>
                                        <p:tgtEl>
                                          <p:spTgt spid="8">
                                            <p:txEl>
                                              <p:pRg st="0" end="0"/>
                                            </p:txEl>
                                          </p:spTgt>
                                        </p:tgtEl>
                                        <p:attrNameLst>
                                          <p:attrName>ppt_w</p:attrName>
                                        </p:attrNameLst>
                                      </p:cBhvr>
                                      <p:tavLst>
                                        <p:tav tm="0">
                                          <p:val>
                                            <p:strVal val="#ppt_w+.3"/>
                                          </p:val>
                                        </p:tav>
                                        <p:tav tm="100000">
                                          <p:val>
                                            <p:strVal val="#ppt_w"/>
                                          </p:val>
                                        </p:tav>
                                      </p:tavLst>
                                    </p:anim>
                                    <p:anim calcmode="lin" valueType="num">
                                      <p:cBhvr>
                                        <p:cTn id="169" dur="1000" fill="hold"/>
                                        <p:tgtEl>
                                          <p:spTgt spid="8">
                                            <p:txEl>
                                              <p:pRg st="0" end="0"/>
                                            </p:txEl>
                                          </p:spTgt>
                                        </p:tgtEl>
                                        <p:attrNameLst>
                                          <p:attrName>ppt_h</p:attrName>
                                        </p:attrNameLst>
                                      </p:cBhvr>
                                      <p:tavLst>
                                        <p:tav tm="0">
                                          <p:val>
                                            <p:strVal val="#ppt_h"/>
                                          </p:val>
                                        </p:tav>
                                        <p:tav tm="100000">
                                          <p:val>
                                            <p:strVal val="#ppt_h"/>
                                          </p:val>
                                        </p:tav>
                                      </p:tavLst>
                                    </p:anim>
                                    <p:animEffect transition="in" filter="fade">
                                      <p:cBhvr>
                                        <p:cTn id="170" dur="1000"/>
                                        <p:tgtEl>
                                          <p:spTgt spid="8">
                                            <p:txEl>
                                              <p:pRg st="0" end="0"/>
                                            </p:txEl>
                                          </p:spTgt>
                                        </p:tgtEl>
                                      </p:cBhvr>
                                    </p:animEffect>
                                  </p:childTnLst>
                                </p:cTn>
                              </p:par>
                            </p:childTnLst>
                          </p:cTn>
                        </p:par>
                      </p:childTnLst>
                    </p:cTn>
                  </p:par>
                  <p:par>
                    <p:cTn id="171" fill="hold">
                      <p:stCondLst>
                        <p:cond delay="indefinite"/>
                      </p:stCondLst>
                      <p:childTnLst>
                        <p:par>
                          <p:cTn id="172" fill="hold">
                            <p:stCondLst>
                              <p:cond delay="0"/>
                            </p:stCondLst>
                            <p:childTnLst>
                              <p:par>
                                <p:cTn id="173" presetID="50" presetClass="entr" presetSubtype="0" decel="100000" fill="hold" grpId="0" nodeType="clickEffect">
                                  <p:stCondLst>
                                    <p:cond delay="0"/>
                                  </p:stCondLst>
                                  <p:childTnLst>
                                    <p:set>
                                      <p:cBhvr>
                                        <p:cTn id="174" dur="indefinite" fill="hold">
                                          <p:stCondLst>
                                            <p:cond delay="0"/>
                                          </p:stCondLst>
                                        </p:cTn>
                                        <p:tgtEl>
                                          <p:spTgt spid="8">
                                            <p:txEl>
                                              <p:pRg st="1" end="1"/>
                                            </p:txEl>
                                          </p:spTgt>
                                        </p:tgtEl>
                                        <p:attrNameLst>
                                          <p:attrName>style.visibility</p:attrName>
                                        </p:attrNameLst>
                                      </p:cBhvr>
                                      <p:to>
                                        <p:strVal val="visible"/>
                                      </p:to>
                                    </p:set>
                                    <p:anim calcmode="lin" valueType="num">
                                      <p:cBhvr>
                                        <p:cTn id="175" dur="1000" fill="hold"/>
                                        <p:tgtEl>
                                          <p:spTgt spid="8">
                                            <p:txEl>
                                              <p:pRg st="1" end="1"/>
                                            </p:txEl>
                                          </p:spTgt>
                                        </p:tgtEl>
                                        <p:attrNameLst>
                                          <p:attrName>ppt_w</p:attrName>
                                        </p:attrNameLst>
                                      </p:cBhvr>
                                      <p:tavLst>
                                        <p:tav tm="0">
                                          <p:val>
                                            <p:strVal val="#ppt_w+.3"/>
                                          </p:val>
                                        </p:tav>
                                        <p:tav tm="100000">
                                          <p:val>
                                            <p:strVal val="#ppt_w"/>
                                          </p:val>
                                        </p:tav>
                                      </p:tavLst>
                                    </p:anim>
                                    <p:anim calcmode="lin" valueType="num">
                                      <p:cBhvr>
                                        <p:cTn id="176" dur="1000" fill="hold"/>
                                        <p:tgtEl>
                                          <p:spTgt spid="8">
                                            <p:txEl>
                                              <p:pRg st="1" end="1"/>
                                            </p:txEl>
                                          </p:spTgt>
                                        </p:tgtEl>
                                        <p:attrNameLst>
                                          <p:attrName>ppt_h</p:attrName>
                                        </p:attrNameLst>
                                      </p:cBhvr>
                                      <p:tavLst>
                                        <p:tav tm="0">
                                          <p:val>
                                            <p:strVal val="#ppt_h"/>
                                          </p:val>
                                        </p:tav>
                                        <p:tav tm="100000">
                                          <p:val>
                                            <p:strVal val="#ppt_h"/>
                                          </p:val>
                                        </p:tav>
                                      </p:tavLst>
                                    </p:anim>
                                    <p:animEffect transition="in" filter="fade">
                                      <p:cBhvr>
                                        <p:cTn id="177" dur="10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095" grpId="0"/>
      <p:bldP spid="217096" grpId="0"/>
      <p:bldP spid="217097" grpId="0"/>
      <p:bldP spid="217098" grpId="0"/>
      <p:bldP spid="217099" grpId="0"/>
      <p:bldP spid="217100" grpId="0"/>
      <p:bldP spid="217103" grpId="0"/>
      <p:bldP spid="217104" grpId="0"/>
      <p:bldP spid="217105" grpId="0"/>
      <p:bldP spid="217108" grpId="0"/>
      <p:bldP spid="217109" grpId="0"/>
      <p:bldP spid="217110" grpId="0"/>
      <p:bldP spid="217111" grpId="0"/>
      <p:bldP spid="217112" grpId="0"/>
      <p:bldP spid="217115" grpId="0"/>
      <p:bldP spid="217116" grpId="0"/>
      <p:bldP spid="217117" grpId="0"/>
      <p:bldP spid="217118" grpId="0"/>
      <p:bldP spid="217119" grpId="0"/>
      <p:bldP spid="217120" grpId="0"/>
      <p:bldP spid="217121" grpId="0"/>
      <p:bldP spid="217122" grpId="0"/>
      <p:bldP spid="217123" grpId="0"/>
      <p:bldP spid="217127" grpId="0"/>
      <p:bldP spid="217128" grpId="0"/>
      <p:bldP spid="217129" grpId="0"/>
      <p:bldP spid="217130" grpId="0" bldLvl="0" animBg="1"/>
      <p:bldP spid="2" grpId="0"/>
      <p:bldP spid="3" grpId="0"/>
      <p:bldP spid="4" grpId="0"/>
      <p:bldP spid="5" grpId="0"/>
      <p:bldP spid="6" grpId="0"/>
      <p:bldP spid="8" grpId="0" build="p"/>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7" name="日期占位符 3"/>
          <p:cNvSpPr txBox="1">
            <a:spLocks noGrp="1"/>
          </p:cNvSpPr>
          <p:nvPr>
            <p:ph type="dt" sz="half"/>
          </p:nvPr>
        </p:nvSpPr>
        <p:spPr>
          <a:xfrm>
            <a:off x="298450" y="6245225"/>
            <a:ext cx="2289175" cy="476250"/>
          </a:xfrm>
          <a:prstGeom prst="rect">
            <a:avLst/>
          </a:prstGeom>
          <a:noFill/>
          <a:ln w="9525">
            <a:noFill/>
          </a:ln>
        </p:spPr>
        <p:txBody>
          <a:bodyPr anchor="t"/>
          <a:lstStyle/>
          <a:p>
            <a:pPr lvl="0" indent="0"/>
            <a:fld id="{BB962C8B-B14F-4D97-AF65-F5344CB8AC3E}" type="datetime1">
              <a:rPr lang="zh-CN" altLang="en-US" dirty="0">
                <a:latin typeface="Arial" panose="020B0604020202020204" pitchFamily="34" charset="0"/>
                <a:ea typeface="宋体" panose="02010600030101010101" pitchFamily="2" charset="-122"/>
              </a:rPr>
            </a:fld>
            <a:endParaRPr lang="zh-CN" altLang="en-US" dirty="0">
              <a:latin typeface="Arial" panose="020B0604020202020204" pitchFamily="34" charset="0"/>
              <a:ea typeface="宋体" panose="02010600030101010101" pitchFamily="2" charset="-122"/>
            </a:endParaRPr>
          </a:p>
        </p:txBody>
      </p:sp>
      <p:sp>
        <p:nvSpPr>
          <p:cNvPr id="198658" name="灯片编号占位符 5"/>
          <p:cNvSpPr txBox="1">
            <a:spLocks noGrp="1"/>
          </p:cNvSpPr>
          <p:nvPr>
            <p:ph type="sldNum" sz="quarter"/>
          </p:nvPr>
        </p:nvSpPr>
        <p:spPr>
          <a:xfrm>
            <a:off x="6550025" y="6245225"/>
            <a:ext cx="2289175" cy="476250"/>
          </a:xfrm>
          <a:prstGeom prst="rect">
            <a:avLst/>
          </a:prstGeom>
          <a:noFill/>
          <a:ln w="9525">
            <a:noFill/>
          </a:ln>
        </p:spPr>
        <p:txBody>
          <a:bodyPr anchor="t"/>
          <a:lstStyle/>
          <a:p>
            <a:pPr lvl="0" indent="0"/>
            <a:fld id="{9A0DB2DC-4C9A-4742-B13C-FB6460FD3503}" type="slidenum">
              <a:rPr lang="en-US" altLang="zh-CN" dirty="0">
                <a:latin typeface="Arial" panose="020B0604020202020204" pitchFamily="34" charset="0"/>
                <a:ea typeface="宋体" panose="02010600030101010101" pitchFamily="2" charset="-122"/>
              </a:rPr>
            </a:fld>
            <a:endParaRPr lang="en-US" altLang="zh-CN" dirty="0">
              <a:latin typeface="Arial" panose="020B0604020202020204" pitchFamily="34" charset="0"/>
              <a:ea typeface="宋体" panose="02010600030101010101" pitchFamily="2" charset="-122"/>
            </a:endParaRPr>
          </a:p>
        </p:txBody>
      </p:sp>
      <p:pic>
        <p:nvPicPr>
          <p:cNvPr id="198659" name="Picture 4" descr="16"/>
          <p:cNvPicPr>
            <a:picLocks noChangeAspect="1"/>
          </p:cNvPicPr>
          <p:nvPr/>
        </p:nvPicPr>
        <p:blipFill>
          <a:blip r:embed="rId1"/>
          <a:stretch>
            <a:fillRect/>
          </a:stretch>
        </p:blipFill>
        <p:spPr>
          <a:xfrm>
            <a:off x="595630" y="1015365"/>
            <a:ext cx="7991475" cy="5229860"/>
          </a:xfrm>
          <a:prstGeom prst="rect">
            <a:avLst/>
          </a:prstGeom>
          <a:noFill/>
          <a:ln w="9525">
            <a:noFill/>
          </a:ln>
        </p:spPr>
      </p:pic>
      <p:sp>
        <p:nvSpPr>
          <p:cNvPr id="198660" name="矩形 3"/>
          <p:cNvSpPr/>
          <p:nvPr/>
        </p:nvSpPr>
        <p:spPr>
          <a:xfrm>
            <a:off x="914400" y="2974975"/>
            <a:ext cx="457200" cy="307975"/>
          </a:xfrm>
          <a:prstGeom prst="rect">
            <a:avLst/>
          </a:prstGeom>
          <a:noFill/>
          <a:ln w="9525">
            <a:noFill/>
          </a:ln>
        </p:spPr>
        <p:txBody>
          <a:bodyPr anchor="t">
            <a:spAutoFit/>
          </a:bodyPr>
          <a:lstStyle/>
          <a:p>
            <a:pPr lvl="0" indent="0"/>
            <a:r>
              <a:rPr lang="zh-CN" altLang="en-US" sz="1400" b="1" dirty="0">
                <a:latin typeface="黑体" panose="02010609060101010101" pitchFamily="49" charset="-122"/>
                <a:ea typeface="黑体" panose="02010609060101010101" pitchFamily="49" charset="-122"/>
              </a:rPr>
              <a:t>记</a:t>
            </a:r>
            <a:r>
              <a:rPr lang="en-US" altLang="zh-CN" sz="1400" b="1" dirty="0">
                <a:latin typeface="黑体" panose="02010609060101010101" pitchFamily="49" charset="-122"/>
                <a:ea typeface="黑体" panose="02010609060101010101" pitchFamily="49" charset="-122"/>
              </a:rPr>
              <a:t> </a:t>
            </a:r>
            <a:endParaRPr lang="zh-CN" altLang="en-US" sz="1400" b="1" dirty="0">
              <a:latin typeface="黑体" panose="02010609060101010101" pitchFamily="49" charset="-122"/>
              <a:ea typeface="黑体" panose="02010609060101010101" pitchFamily="49" charset="-122"/>
            </a:endParaRPr>
          </a:p>
        </p:txBody>
      </p:sp>
      <p:sp>
        <p:nvSpPr>
          <p:cNvPr id="198661" name="矩形 3"/>
          <p:cNvSpPr/>
          <p:nvPr/>
        </p:nvSpPr>
        <p:spPr>
          <a:xfrm>
            <a:off x="4724400" y="2895600"/>
            <a:ext cx="1066800" cy="369888"/>
          </a:xfrm>
          <a:prstGeom prst="rect">
            <a:avLst/>
          </a:prstGeom>
          <a:noFill/>
          <a:ln w="9525">
            <a:noFill/>
          </a:ln>
        </p:spPr>
        <p:txBody>
          <a:bodyPr anchor="t">
            <a:spAutoFit/>
          </a:bodyPr>
          <a:lstStyle/>
          <a:p>
            <a:pPr lvl="0" indent="0"/>
            <a:r>
              <a:rPr lang="en-US" altLang="zh-CN" b="1" dirty="0">
                <a:latin typeface="黑体" panose="02010609060101010101" pitchFamily="49" charset="-122"/>
                <a:ea typeface="黑体" panose="02010609060101010101" pitchFamily="49" charset="-122"/>
              </a:rPr>
              <a:t>170000</a:t>
            </a:r>
            <a:endParaRPr lang="zh-CN" altLang="en-US" b="1" dirty="0">
              <a:latin typeface="黑体" panose="02010609060101010101" pitchFamily="49" charset="-122"/>
              <a:ea typeface="黑体" panose="02010609060101010101" pitchFamily="49" charset="-122"/>
            </a:endParaRPr>
          </a:p>
        </p:txBody>
      </p:sp>
      <p:sp>
        <p:nvSpPr>
          <p:cNvPr id="198662" name="矩形 3"/>
          <p:cNvSpPr/>
          <p:nvPr/>
        </p:nvSpPr>
        <p:spPr>
          <a:xfrm>
            <a:off x="471488" y="3389313"/>
            <a:ext cx="8215312" cy="365125"/>
          </a:xfrm>
          <a:prstGeom prst="rect">
            <a:avLst/>
          </a:prstGeom>
          <a:noFill/>
          <a:ln w="9525">
            <a:noFill/>
          </a:ln>
        </p:spPr>
        <p:txBody>
          <a:bodyPr anchor="t">
            <a:spAutoFit/>
          </a:bodyPr>
          <a:lstStyle/>
          <a:p>
            <a:pPr lvl="0" indent="0"/>
            <a:r>
              <a:rPr lang="en-US" altLang="zh-CN" sz="1400" b="1" dirty="0">
                <a:latin typeface="黑体" panose="02010609060101010101" pitchFamily="49" charset="-122"/>
                <a:ea typeface="黑体" panose="02010609060101010101" pitchFamily="49" charset="-122"/>
              </a:rPr>
              <a:t>1220 </a:t>
            </a:r>
            <a:r>
              <a:rPr lang="zh-CN" altLang="en-US" sz="1400" b="1" dirty="0">
                <a:latin typeface="黑体" panose="02010609060101010101" pitchFamily="49" charset="-122"/>
                <a:ea typeface="黑体" panose="02010609060101010101" pitchFamily="49" charset="-122"/>
              </a:rPr>
              <a:t>记 </a:t>
            </a:r>
            <a:r>
              <a:rPr lang="en-US" altLang="zh-CN" sz="1400" b="1" dirty="0">
                <a:latin typeface="黑体" panose="02010609060101010101" pitchFamily="49" charset="-122"/>
                <a:ea typeface="黑体" panose="02010609060101010101" pitchFamily="49" charset="-122"/>
              </a:rPr>
              <a:t>5 XXXXX</a:t>
            </a:r>
            <a:r>
              <a:rPr lang="zh-CN" altLang="en-US" sz="1400" b="1" dirty="0">
                <a:latin typeface="黑体" panose="02010609060101010101" pitchFamily="49" charset="-122"/>
                <a:ea typeface="黑体" panose="02010609060101010101" pitchFamily="49" charset="-122"/>
              </a:rPr>
              <a:t>   </a:t>
            </a:r>
            <a:r>
              <a:rPr lang="en-US" altLang="zh-CN" b="1" dirty="0">
                <a:latin typeface="黑体" panose="02010609060101010101" pitchFamily="49" charset="-122"/>
                <a:ea typeface="黑体" panose="02010609060101010101" pitchFamily="49" charset="-122"/>
              </a:rPr>
              <a:t>90000   90000                                 </a:t>
            </a:r>
            <a:r>
              <a:rPr lang="zh-CN" altLang="en-US" sz="1600" b="1" dirty="0">
                <a:latin typeface="黑体" panose="02010609060101010101" pitchFamily="49" charset="-122"/>
                <a:ea typeface="黑体" panose="02010609060101010101" pitchFamily="49" charset="-122"/>
              </a:rPr>
              <a:t>贷</a:t>
            </a:r>
            <a:r>
              <a:rPr lang="zh-CN" altLang="en-US" b="1" dirty="0">
                <a:latin typeface="黑体" panose="02010609060101010101" pitchFamily="49" charset="-122"/>
                <a:ea typeface="黑体" panose="02010609060101010101" pitchFamily="49" charset="-122"/>
              </a:rPr>
              <a:t>  </a:t>
            </a:r>
            <a:r>
              <a:rPr lang="en-US" altLang="zh-CN" b="1" dirty="0">
                <a:latin typeface="黑体" panose="02010609060101010101" pitchFamily="49" charset="-122"/>
                <a:ea typeface="黑体" panose="02010609060101010101" pitchFamily="49" charset="-122"/>
              </a:rPr>
              <a:t>80000</a:t>
            </a:r>
            <a:endParaRPr lang="zh-CN" altLang="en-US" sz="1400" b="1" dirty="0">
              <a:latin typeface="黑体" panose="02010609060101010101" pitchFamily="49" charset="-122"/>
              <a:ea typeface="黑体" panose="02010609060101010101" pitchFamily="49" charset="-122"/>
            </a:endParaRPr>
          </a:p>
        </p:txBody>
      </p:sp>
      <p:sp>
        <p:nvSpPr>
          <p:cNvPr id="198663" name="矩形 3"/>
          <p:cNvSpPr/>
          <p:nvPr/>
        </p:nvSpPr>
        <p:spPr>
          <a:xfrm>
            <a:off x="519113" y="3722688"/>
            <a:ext cx="8215312" cy="365125"/>
          </a:xfrm>
          <a:prstGeom prst="rect">
            <a:avLst/>
          </a:prstGeom>
          <a:noFill/>
          <a:ln w="9525">
            <a:noFill/>
          </a:ln>
        </p:spPr>
        <p:txBody>
          <a:bodyPr anchor="t">
            <a:spAutoFit/>
          </a:bodyPr>
          <a:lstStyle/>
          <a:p>
            <a:pPr lvl="0" indent="0"/>
            <a:r>
              <a:rPr lang="en-US" altLang="zh-CN" sz="1400" b="1" dirty="0">
                <a:latin typeface="黑体" panose="02010609060101010101" pitchFamily="49" charset="-122"/>
                <a:ea typeface="黑体" panose="02010609060101010101" pitchFamily="49" charset="-122"/>
              </a:rPr>
              <a:t>1222 </a:t>
            </a:r>
            <a:r>
              <a:rPr lang="zh-CN" altLang="en-US" sz="1200" b="1" dirty="0">
                <a:latin typeface="黑体" panose="02010609060101010101" pitchFamily="49" charset="-122"/>
                <a:ea typeface="黑体" panose="02010609060101010101" pitchFamily="49" charset="-122"/>
              </a:rPr>
              <a:t>记</a:t>
            </a:r>
            <a:r>
              <a:rPr lang="en-US" altLang="zh-CN" sz="1400" b="1" dirty="0">
                <a:latin typeface="黑体" panose="02010609060101010101" pitchFamily="49" charset="-122"/>
                <a:ea typeface="黑体" panose="02010609060101010101" pitchFamily="49" charset="-122"/>
              </a:rPr>
              <a:t>15 XXXXX</a:t>
            </a:r>
            <a:r>
              <a:rPr lang="zh-CN" altLang="en-US" sz="1400" b="1" dirty="0">
                <a:latin typeface="黑体" panose="02010609060101010101" pitchFamily="49" charset="-122"/>
                <a:ea typeface="黑体" panose="02010609060101010101" pitchFamily="49" charset="-122"/>
              </a:rPr>
              <a:t>   </a:t>
            </a:r>
            <a:r>
              <a:rPr lang="en-US" altLang="zh-CN" b="1" dirty="0">
                <a:latin typeface="黑体" panose="02010609060101010101" pitchFamily="49" charset="-122"/>
                <a:ea typeface="黑体" panose="02010609060101010101" pitchFamily="49" charset="-122"/>
              </a:rPr>
              <a:t>                        15000   10000    5000 </a:t>
            </a:r>
            <a:r>
              <a:rPr lang="zh-CN" altLang="en-US" sz="1400" b="1" dirty="0">
                <a:latin typeface="黑体" panose="02010609060101010101" pitchFamily="49" charset="-122"/>
                <a:ea typeface="黑体" panose="02010609060101010101" pitchFamily="49" charset="-122"/>
              </a:rPr>
              <a:t>贷</a:t>
            </a:r>
            <a:r>
              <a:rPr lang="zh-CN" altLang="en-US" b="1" dirty="0">
                <a:latin typeface="黑体" panose="02010609060101010101" pitchFamily="49" charset="-122"/>
                <a:ea typeface="黑体" panose="02010609060101010101" pitchFamily="49" charset="-122"/>
              </a:rPr>
              <a:t>  </a:t>
            </a:r>
            <a:r>
              <a:rPr lang="en-US" altLang="zh-CN" b="1" dirty="0">
                <a:latin typeface="黑体" panose="02010609060101010101" pitchFamily="49" charset="-122"/>
                <a:ea typeface="黑体" panose="02010609060101010101" pitchFamily="49" charset="-122"/>
              </a:rPr>
              <a:t>95000</a:t>
            </a:r>
            <a:endParaRPr lang="zh-CN" altLang="en-US" sz="1400" b="1" dirty="0">
              <a:latin typeface="黑体" panose="02010609060101010101" pitchFamily="49" charset="-122"/>
              <a:ea typeface="黑体" panose="02010609060101010101" pitchFamily="49" charset="-122"/>
            </a:endParaRPr>
          </a:p>
        </p:txBody>
      </p:sp>
      <p:sp>
        <p:nvSpPr>
          <p:cNvPr id="2" name="矩形 1"/>
          <p:cNvSpPr/>
          <p:nvPr/>
        </p:nvSpPr>
        <p:spPr>
          <a:xfrm>
            <a:off x="5638800" y="3657600"/>
            <a:ext cx="1741805" cy="533400"/>
          </a:xfrm>
          <a:prstGeom prst="rect">
            <a:avLst/>
          </a:prstGeom>
          <a:noFill/>
          <a:ln w="57150"/>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724400" y="3638550"/>
            <a:ext cx="791210" cy="533400"/>
          </a:xfrm>
          <a:prstGeom prst="rect">
            <a:avLst/>
          </a:prstGeom>
          <a:noFill/>
          <a:ln w="57150"/>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7534275" y="3723005"/>
            <a:ext cx="990600" cy="533400"/>
          </a:xfrm>
          <a:prstGeom prst="rect">
            <a:avLst/>
          </a:prstGeom>
          <a:noFill/>
          <a:ln w="57150"/>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888865" y="4417060"/>
            <a:ext cx="521335" cy="762000"/>
          </a:xfrm>
          <a:prstGeom prst="rect">
            <a:avLst/>
          </a:prstGeom>
          <a:noFill/>
        </p:spPr>
        <p:txBody>
          <a:bodyPr wrap="square" rtlCol="0">
            <a:spAutoFit/>
          </a:bodyPr>
          <a:lstStyle/>
          <a:p>
            <a:r>
              <a:rPr lang="en-US" altLang="zh-CN" sz="4400" b="1">
                <a:solidFill>
                  <a:srgbClr val="FF0000"/>
                </a:solidFill>
              </a:rPr>
              <a:t>2</a:t>
            </a:r>
            <a:endParaRPr lang="en-US" altLang="zh-CN" sz="4400" b="1">
              <a:solidFill>
                <a:srgbClr val="FF0000"/>
              </a:solidFill>
            </a:endParaRPr>
          </a:p>
        </p:txBody>
      </p:sp>
      <p:sp>
        <p:nvSpPr>
          <p:cNvPr id="7" name="文本框 6"/>
          <p:cNvSpPr txBox="1"/>
          <p:nvPr/>
        </p:nvSpPr>
        <p:spPr>
          <a:xfrm>
            <a:off x="6249035" y="4256405"/>
            <a:ext cx="521335" cy="762000"/>
          </a:xfrm>
          <a:prstGeom prst="rect">
            <a:avLst/>
          </a:prstGeom>
          <a:noFill/>
        </p:spPr>
        <p:txBody>
          <a:bodyPr wrap="square" rtlCol="0">
            <a:spAutoFit/>
          </a:bodyPr>
          <a:lstStyle/>
          <a:p>
            <a:r>
              <a:rPr lang="en-US" altLang="zh-CN" sz="4400" b="1">
                <a:solidFill>
                  <a:srgbClr val="FF0000"/>
                </a:solidFill>
              </a:rPr>
              <a:t>1</a:t>
            </a:r>
            <a:endParaRPr lang="en-US" altLang="zh-CN" sz="4400" b="1">
              <a:solidFill>
                <a:srgbClr val="FF0000"/>
              </a:solidFill>
            </a:endParaRPr>
          </a:p>
        </p:txBody>
      </p:sp>
      <p:sp>
        <p:nvSpPr>
          <p:cNvPr id="8" name="文本框 7"/>
          <p:cNvSpPr txBox="1"/>
          <p:nvPr/>
        </p:nvSpPr>
        <p:spPr>
          <a:xfrm>
            <a:off x="7693025" y="4417060"/>
            <a:ext cx="521335" cy="768350"/>
          </a:xfrm>
          <a:prstGeom prst="rect">
            <a:avLst/>
          </a:prstGeom>
          <a:noFill/>
        </p:spPr>
        <p:txBody>
          <a:bodyPr wrap="square" rtlCol="0">
            <a:spAutoFit/>
          </a:bodyPr>
          <a:lstStyle/>
          <a:p>
            <a:r>
              <a:rPr lang="en-US" altLang="zh-CN" sz="4400" b="1">
                <a:solidFill>
                  <a:srgbClr val="FF0000"/>
                </a:solidFill>
              </a:rPr>
              <a:t>3</a:t>
            </a:r>
            <a:endParaRPr lang="en-US" altLang="zh-CN" sz="4400" b="1">
              <a:solidFill>
                <a:srgbClr val="FF0000"/>
              </a:solidFill>
            </a:endParaRPr>
          </a:p>
        </p:txBody>
      </p:sp>
      <p:sp>
        <p:nvSpPr>
          <p:cNvPr id="15" name="Rectangle 18"/>
          <p:cNvSpPr>
            <a:spLocks noGrp="1"/>
          </p:cNvSpPr>
          <p:nvPr>
            <p:custDataLst>
              <p:tags r:id="rId2"/>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第五章 模拟企业会计账簿的登记</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123" name="Rectangle 3"/>
          <p:cNvSpPr>
            <a:spLocks noGrp="1"/>
          </p:cNvSpPr>
          <p:nvPr>
            <p:ph idx="1"/>
          </p:nvPr>
        </p:nvSpPr>
        <p:spPr>
          <a:xfrm>
            <a:off x="539750" y="1259205"/>
            <a:ext cx="7706360" cy="5038725"/>
          </a:xfrm>
        </p:spPr>
        <p:txBody>
          <a:bodyPr wrap="square" lIns="91440" tIns="45720" rIns="91440" bIns="45720" anchor="t"/>
          <a:lstStyle/>
          <a:p>
            <a:pPr marL="0" lvl="0" indent="0">
              <a:lnSpc>
                <a:spcPct val="80000"/>
              </a:lnSpc>
              <a:buFont typeface="Wingdings 2" panose="05020102010507070707" pitchFamily="18" charset="2"/>
              <a:buNone/>
            </a:pPr>
            <a:r>
              <a:rPr lang="zh-CN" altLang="en-US" b="0" dirty="0">
                <a:solidFill>
                  <a:srgbClr val="0000FF"/>
                </a:solidFill>
                <a:latin typeface="黑体" panose="02010609060101010101" pitchFamily="49" charset="-122"/>
                <a:ea typeface="黑体" panose="02010609060101010101" pitchFamily="49" charset="-122"/>
                <a:cs typeface="+mn-ea"/>
                <a:sym typeface="+mn-ea"/>
              </a:rPr>
              <a:t>四、总分类账的登记</a:t>
            </a:r>
            <a:endParaRPr lang="zh-CN" altLang="en-US" b="0" kern="1200" dirty="0">
              <a:solidFill>
                <a:srgbClr val="0000FF"/>
              </a:solidFill>
              <a:latin typeface="黑体" panose="02010609060101010101" pitchFamily="49" charset="-122"/>
              <a:ea typeface="黑体" panose="02010609060101010101" pitchFamily="49" charset="-122"/>
              <a:cs typeface="+mn-ea"/>
            </a:endParaRPr>
          </a:p>
          <a:p>
            <a:pPr marL="0" algn="l">
              <a:lnSpc>
                <a:spcPct val="80000"/>
              </a:lnSpc>
              <a:buSzTx/>
              <a:buFont typeface="Wingdings 2" panose="05020102010507070707" pitchFamily="18" charset="2"/>
            </a:pPr>
            <a:r>
              <a:rPr lang="zh-CN" altLang="en-US" sz="2400" b="0" dirty="0">
                <a:solidFill>
                  <a:srgbClr val="0000FF"/>
                </a:solidFill>
                <a:latin typeface="黑体" panose="02010609060101010101" pitchFamily="49" charset="-122"/>
                <a:ea typeface="黑体" panose="02010609060101010101" pitchFamily="49" charset="-122"/>
                <a:cs typeface="+mn-ea"/>
              </a:rPr>
              <a:t>（一）编制科目汇总表</a:t>
            </a:r>
            <a:endParaRPr lang="zh-CN" altLang="en-US" sz="2400" b="0" dirty="0">
              <a:solidFill>
                <a:srgbClr val="0000FF"/>
              </a:solidFill>
              <a:latin typeface="黑体" panose="02010609060101010101" pitchFamily="49" charset="-122"/>
              <a:ea typeface="黑体" panose="02010609060101010101" pitchFamily="49" charset="-122"/>
              <a:cs typeface="+mn-ea"/>
            </a:endParaRPr>
          </a:p>
          <a:p>
            <a:pPr marL="0" indent="0">
              <a:buFont typeface="Wingdings 2" panose="05020102010507070707" pitchFamily="18" charset="2"/>
              <a:buNone/>
            </a:pPr>
            <a:r>
              <a:rPr lang="en-US" altLang="zh-CN" dirty="0">
                <a:latin typeface="楷体_GB2312" panose="02010609030101010101" pitchFamily="49" charset="-122"/>
                <a:ea typeface="楷体_GB2312" panose="02010609030101010101" pitchFamily="49" charset="-122"/>
              </a:rPr>
              <a:t>  </a:t>
            </a:r>
            <a:r>
              <a:rPr lang="zh-CN" altLang="en-US" dirty="0">
                <a:latin typeface="楷体_GB2312" panose="02010609030101010101" pitchFamily="49" charset="-122"/>
                <a:ea typeface="楷体_GB2312" panose="02010609030101010101" pitchFamily="49" charset="-122"/>
              </a:rPr>
              <a:t> </a:t>
            </a:r>
            <a:r>
              <a:rPr lang="zh-CN" altLang="en-US" sz="2400" dirty="0">
                <a:latin typeface="楷体_GB2312" panose="02010609030101010101" pitchFamily="49" charset="-122"/>
                <a:ea typeface="楷体_GB2312" panose="02010609030101010101" pitchFamily="49" charset="-122"/>
              </a:rPr>
              <a:t> </a:t>
            </a:r>
            <a:r>
              <a:rPr sz="2400" dirty="0">
                <a:latin typeface="楷体_GB2312" panose="02010609030101010101" pitchFamily="49" charset="-122"/>
                <a:ea typeface="楷体_GB2312" panose="02010609030101010101" pitchFamily="49" charset="-122"/>
              </a:rPr>
              <a:t>本模拟企业要求按旬编制科目汇总表</a:t>
            </a:r>
            <a:r>
              <a:rPr lang="zh-CN" sz="2400" dirty="0">
                <a:latin typeface="楷体_GB2312" panose="02010609030101010101" pitchFamily="49" charset="-122"/>
                <a:ea typeface="楷体_GB2312" panose="02010609030101010101" pitchFamily="49" charset="-122"/>
              </a:rPr>
              <a:t>，分</a:t>
            </a:r>
            <a:r>
              <a:rPr sz="2400" dirty="0">
                <a:latin typeface="楷体_GB2312" panose="02010609030101010101" pitchFamily="49" charset="-122"/>
                <a:ea typeface="楷体_GB2312" panose="02010609030101010101" pitchFamily="49" charset="-122"/>
              </a:rPr>
              <a:t>上旬，中旬</a:t>
            </a:r>
            <a:r>
              <a:rPr lang="zh-CN" sz="2400" dirty="0">
                <a:latin typeface="楷体_GB2312" panose="02010609030101010101" pitchFamily="49" charset="-122"/>
                <a:ea typeface="楷体_GB2312" panose="02010609030101010101" pitchFamily="49" charset="-122"/>
              </a:rPr>
              <a:t>和</a:t>
            </a:r>
            <a:r>
              <a:rPr sz="2400" dirty="0">
                <a:latin typeface="楷体_GB2312" panose="02010609030101010101" pitchFamily="49" charset="-122"/>
                <a:ea typeface="楷体_GB2312" panose="02010609030101010101" pitchFamily="49" charset="-122"/>
              </a:rPr>
              <a:t>下旬</a:t>
            </a:r>
            <a:r>
              <a:rPr lang="zh-CN" sz="2400" dirty="0">
                <a:latin typeface="楷体_GB2312" panose="02010609030101010101" pitchFamily="49" charset="-122"/>
                <a:ea typeface="楷体_GB2312" panose="02010609030101010101" pitchFamily="49" charset="-122"/>
              </a:rPr>
              <a:t>。</a:t>
            </a:r>
            <a:r>
              <a:rPr sz="2400" dirty="0">
                <a:latin typeface="楷体_GB2312" panose="02010609030101010101" pitchFamily="49" charset="-122"/>
                <a:ea typeface="楷体_GB2312" panose="02010609030101010101" pitchFamily="49" charset="-122"/>
              </a:rPr>
              <a:t>根据记账凭证的顺序，把每笔分录中涉及到的总账科目分别编制T型账户，并在各个T型账户中逐笔登记发生额。开设T型账户时只需要按照总分类科目开设即可。</a:t>
            </a:r>
            <a:endParaRPr sz="2400" dirty="0">
              <a:latin typeface="楷体_GB2312" panose="02010609030101010101" pitchFamily="49" charset="-122"/>
              <a:ea typeface="楷体_GB2312" panose="02010609030101010101" pitchFamily="49" charset="-122"/>
            </a:endParaRPr>
          </a:p>
          <a:p>
            <a:pPr marL="0" indent="0">
              <a:buFont typeface="Wingdings 2" panose="05020102010507070707" pitchFamily="18" charset="2"/>
              <a:buNone/>
            </a:pPr>
            <a:r>
              <a:rPr sz="2400" dirty="0">
                <a:latin typeface="楷体_GB2312" panose="02010609030101010101" pitchFamily="49" charset="-122"/>
                <a:ea typeface="楷体_GB2312" panose="02010609030101010101" pitchFamily="49" charset="-122"/>
              </a:rPr>
              <a:t> </a:t>
            </a:r>
            <a:r>
              <a:rPr lang="en-US" sz="2400" dirty="0">
                <a:latin typeface="楷体_GB2312" panose="02010609030101010101" pitchFamily="49" charset="-122"/>
                <a:ea typeface="楷体_GB2312" panose="02010609030101010101" pitchFamily="49" charset="-122"/>
              </a:rPr>
              <a:t>   </a:t>
            </a:r>
            <a:r>
              <a:rPr sz="2400" dirty="0">
                <a:latin typeface="楷体_GB2312" panose="02010609030101010101" pitchFamily="49" charset="-122"/>
                <a:ea typeface="楷体_GB2312" panose="02010609030101010101" pitchFamily="49" charset="-122"/>
              </a:rPr>
              <a:t>编制科目汇总表时，禁止使用明细分类账中的发生额来汇总科目汇总表中的金额。然后根据T型账户统计每个总账科目的借方发生合计金额和贷方发生合计金额。</a:t>
            </a:r>
            <a:endParaRPr sz="2400" dirty="0">
              <a:latin typeface="楷体_GB2312" panose="02010609030101010101" pitchFamily="49" charset="-122"/>
              <a:ea typeface="楷体_GB2312" panose="02010609030101010101" pitchFamily="49" charset="-122"/>
            </a:endParaRPr>
          </a:p>
          <a:p>
            <a:pPr marL="0" indent="0">
              <a:buFont typeface="Wingdings 2" panose="05020102010507070707" pitchFamily="18" charset="2"/>
              <a:buNone/>
            </a:pPr>
            <a:r>
              <a:rPr lang="en-US" sz="2400" dirty="0">
                <a:latin typeface="楷体_GB2312" panose="02010609030101010101" pitchFamily="49" charset="-122"/>
                <a:ea typeface="楷体_GB2312" panose="02010609030101010101" pitchFamily="49" charset="-122"/>
              </a:rPr>
              <a:t>    </a:t>
            </a:r>
            <a:r>
              <a:rPr sz="2400" dirty="0">
                <a:latin typeface="楷体_GB2312" panose="02010609030101010101" pitchFamily="49" charset="-122"/>
                <a:ea typeface="楷体_GB2312" panose="02010609030101010101" pitchFamily="49" charset="-122"/>
              </a:rPr>
              <a:t>最后，把统计出的发生额登记到科目汇总表中</a:t>
            </a:r>
            <a:r>
              <a:rPr lang="zh-CN" sz="2400" dirty="0">
                <a:latin typeface="楷体_GB2312" panose="02010609030101010101" pitchFamily="49" charset="-122"/>
                <a:ea typeface="楷体_GB2312" panose="02010609030101010101" pitchFamily="49" charset="-122"/>
              </a:rPr>
              <a:t>。</a:t>
            </a:r>
            <a:endParaRPr lang="zh-CN" altLang="en-US" sz="2400" dirty="0">
              <a:latin typeface="楷体_GB2312" panose="02010609030101010101" pitchFamily="49" charset="-122"/>
              <a:ea typeface="楷体_GB2312" panose="02010609030101010101" pitchFamily="49" charset="-122"/>
            </a:endParaRPr>
          </a:p>
          <a:p>
            <a:pPr>
              <a:buFont typeface="Wingdings 2" panose="05020102010507070707" pitchFamily="18" charset="2"/>
              <a:buChar char="•"/>
            </a:pPr>
            <a:endParaRPr lang="zh-CN" altLang="en-US" sz="2400" dirty="0">
              <a:latin typeface="楷体_GB2312" panose="02010609030101010101" pitchFamily="49" charset="-122"/>
              <a:ea typeface="楷体_GB2312" panose="02010609030101010101" pitchFamily="49" charset="-122"/>
            </a:endParaRPr>
          </a:p>
        </p:txBody>
      </p:sp>
      <p:sp>
        <p:nvSpPr>
          <p:cNvPr id="3" name="Rectangle 18"/>
          <p:cNvSpPr>
            <a:spLocks noGrp="1"/>
          </p:cNvSpPr>
          <p:nvPr>
            <p:custDataLst>
              <p:tags r:id="rId1"/>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第五章 模拟企业会计账簿的登记</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indefinite" fill="hold">
                                          <p:stCondLst>
                                            <p:cond delay="0"/>
                                          </p:stCondLst>
                                        </p:cTn>
                                        <p:tgtEl>
                                          <p:spTgt spid="517123">
                                            <p:txEl>
                                              <p:pRg st="0" end="0"/>
                                            </p:txEl>
                                          </p:spTgt>
                                        </p:tgtEl>
                                        <p:attrNameLst>
                                          <p:attrName>style.visibility</p:attrName>
                                        </p:attrNameLst>
                                      </p:cBhvr>
                                      <p:to>
                                        <p:strVal val="visible"/>
                                      </p:to>
                                    </p:set>
                                    <p:anim calcmode="lin" valueType="num">
                                      <p:cBhvr>
                                        <p:cTn id="7" dur="1000" fill="hold"/>
                                        <p:tgtEl>
                                          <p:spTgt spid="517123">
                                            <p:txEl>
                                              <p:pRg st="0" end="0"/>
                                            </p:txEl>
                                          </p:spTgt>
                                        </p:tgtEl>
                                        <p:attrNameLst>
                                          <p:attrName>ppt_w</p:attrName>
                                        </p:attrNameLst>
                                      </p:cBhvr>
                                      <p:tavLst>
                                        <p:tav tm="0">
                                          <p:val>
                                            <p:strVal val="#ppt_w+.3"/>
                                          </p:val>
                                        </p:tav>
                                        <p:tav tm="100000">
                                          <p:val>
                                            <p:strVal val="#ppt_w"/>
                                          </p:val>
                                        </p:tav>
                                      </p:tavLst>
                                    </p:anim>
                                    <p:anim calcmode="lin" valueType="num">
                                      <p:cBhvr>
                                        <p:cTn id="8" dur="1000" fill="hold"/>
                                        <p:tgtEl>
                                          <p:spTgt spid="51712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51712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indefinite" fill="hold">
                                          <p:stCondLst>
                                            <p:cond delay="0"/>
                                          </p:stCondLst>
                                        </p:cTn>
                                        <p:tgtEl>
                                          <p:spTgt spid="517123">
                                            <p:txEl>
                                              <p:pRg st="1" end="1"/>
                                            </p:txEl>
                                          </p:spTgt>
                                        </p:tgtEl>
                                        <p:attrNameLst>
                                          <p:attrName>style.visibility</p:attrName>
                                        </p:attrNameLst>
                                      </p:cBhvr>
                                      <p:to>
                                        <p:strVal val="visible"/>
                                      </p:to>
                                    </p:set>
                                    <p:anim calcmode="lin" valueType="num">
                                      <p:cBhvr>
                                        <p:cTn id="14" dur="1000" fill="hold"/>
                                        <p:tgtEl>
                                          <p:spTgt spid="517123">
                                            <p:txEl>
                                              <p:pRg st="1" end="1"/>
                                            </p:txEl>
                                          </p:spTgt>
                                        </p:tgtEl>
                                        <p:attrNameLst>
                                          <p:attrName>ppt_w</p:attrName>
                                        </p:attrNameLst>
                                      </p:cBhvr>
                                      <p:tavLst>
                                        <p:tav tm="0">
                                          <p:val>
                                            <p:strVal val="#ppt_w+.3"/>
                                          </p:val>
                                        </p:tav>
                                        <p:tav tm="100000">
                                          <p:val>
                                            <p:strVal val="#ppt_w"/>
                                          </p:val>
                                        </p:tav>
                                      </p:tavLst>
                                    </p:anim>
                                    <p:anim calcmode="lin" valueType="num">
                                      <p:cBhvr>
                                        <p:cTn id="15" dur="1000" fill="hold"/>
                                        <p:tgtEl>
                                          <p:spTgt spid="517123">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51712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0" presetClass="entr" presetSubtype="0" decel="100000" fill="hold" grpId="0" nodeType="clickEffect">
                                  <p:stCondLst>
                                    <p:cond delay="0"/>
                                  </p:stCondLst>
                                  <p:childTnLst>
                                    <p:set>
                                      <p:cBhvr>
                                        <p:cTn id="20" dur="indefinite" fill="hold">
                                          <p:stCondLst>
                                            <p:cond delay="0"/>
                                          </p:stCondLst>
                                        </p:cTn>
                                        <p:tgtEl>
                                          <p:spTgt spid="517123">
                                            <p:txEl>
                                              <p:pRg st="2" end="2"/>
                                            </p:txEl>
                                          </p:spTgt>
                                        </p:tgtEl>
                                        <p:attrNameLst>
                                          <p:attrName>style.visibility</p:attrName>
                                        </p:attrNameLst>
                                      </p:cBhvr>
                                      <p:to>
                                        <p:strVal val="visible"/>
                                      </p:to>
                                    </p:set>
                                    <p:anim calcmode="lin" valueType="num">
                                      <p:cBhvr>
                                        <p:cTn id="21" dur="1000" fill="hold"/>
                                        <p:tgtEl>
                                          <p:spTgt spid="517123">
                                            <p:txEl>
                                              <p:pRg st="2" end="2"/>
                                            </p:txEl>
                                          </p:spTgt>
                                        </p:tgtEl>
                                        <p:attrNameLst>
                                          <p:attrName>ppt_w</p:attrName>
                                        </p:attrNameLst>
                                      </p:cBhvr>
                                      <p:tavLst>
                                        <p:tav tm="0">
                                          <p:val>
                                            <p:strVal val="#ppt_w+.3"/>
                                          </p:val>
                                        </p:tav>
                                        <p:tav tm="100000">
                                          <p:val>
                                            <p:strVal val="#ppt_w"/>
                                          </p:val>
                                        </p:tav>
                                      </p:tavLst>
                                    </p:anim>
                                    <p:anim calcmode="lin" valueType="num">
                                      <p:cBhvr>
                                        <p:cTn id="22" dur="1000" fill="hold"/>
                                        <p:tgtEl>
                                          <p:spTgt spid="517123">
                                            <p:txEl>
                                              <p:pRg st="2" end="2"/>
                                            </p:txEl>
                                          </p:spTgt>
                                        </p:tgtEl>
                                        <p:attrNameLst>
                                          <p:attrName>ppt_h</p:attrName>
                                        </p:attrNameLst>
                                      </p:cBhvr>
                                      <p:tavLst>
                                        <p:tav tm="0">
                                          <p:val>
                                            <p:strVal val="#ppt_h"/>
                                          </p:val>
                                        </p:tav>
                                        <p:tav tm="100000">
                                          <p:val>
                                            <p:strVal val="#ppt_h"/>
                                          </p:val>
                                        </p:tav>
                                      </p:tavLst>
                                    </p:anim>
                                    <p:animEffect transition="in" filter="fade">
                                      <p:cBhvr>
                                        <p:cTn id="23" dur="1000"/>
                                        <p:tgtEl>
                                          <p:spTgt spid="51712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indefinite" fill="hold">
                                          <p:stCondLst>
                                            <p:cond delay="0"/>
                                          </p:stCondLst>
                                        </p:cTn>
                                        <p:tgtEl>
                                          <p:spTgt spid="517123">
                                            <p:txEl>
                                              <p:pRg st="3" end="3"/>
                                            </p:txEl>
                                          </p:spTgt>
                                        </p:tgtEl>
                                        <p:attrNameLst>
                                          <p:attrName>style.visibility</p:attrName>
                                        </p:attrNameLst>
                                      </p:cBhvr>
                                      <p:to>
                                        <p:strVal val="visible"/>
                                      </p:to>
                                    </p:set>
                                    <p:anim calcmode="lin" valueType="num">
                                      <p:cBhvr>
                                        <p:cTn id="28" dur="1000" fill="hold"/>
                                        <p:tgtEl>
                                          <p:spTgt spid="517123">
                                            <p:txEl>
                                              <p:pRg st="3" end="3"/>
                                            </p:txEl>
                                          </p:spTgt>
                                        </p:tgtEl>
                                        <p:attrNameLst>
                                          <p:attrName>ppt_w</p:attrName>
                                        </p:attrNameLst>
                                      </p:cBhvr>
                                      <p:tavLst>
                                        <p:tav tm="0">
                                          <p:val>
                                            <p:strVal val="#ppt_w+.3"/>
                                          </p:val>
                                        </p:tav>
                                        <p:tav tm="100000">
                                          <p:val>
                                            <p:strVal val="#ppt_w"/>
                                          </p:val>
                                        </p:tav>
                                      </p:tavLst>
                                    </p:anim>
                                    <p:anim calcmode="lin" valueType="num">
                                      <p:cBhvr>
                                        <p:cTn id="29" dur="1000" fill="hold"/>
                                        <p:tgtEl>
                                          <p:spTgt spid="517123">
                                            <p:txEl>
                                              <p:pRg st="3" end="3"/>
                                            </p:txEl>
                                          </p:spTgt>
                                        </p:tgtEl>
                                        <p:attrNameLst>
                                          <p:attrName>ppt_h</p:attrName>
                                        </p:attrNameLst>
                                      </p:cBhvr>
                                      <p:tavLst>
                                        <p:tav tm="0">
                                          <p:val>
                                            <p:strVal val="#ppt_h"/>
                                          </p:val>
                                        </p:tav>
                                        <p:tav tm="100000">
                                          <p:val>
                                            <p:strVal val="#ppt_h"/>
                                          </p:val>
                                        </p:tav>
                                      </p:tavLst>
                                    </p:anim>
                                    <p:animEffect transition="in" filter="fade">
                                      <p:cBhvr>
                                        <p:cTn id="30" dur="1000"/>
                                        <p:tgtEl>
                                          <p:spTgt spid="517123">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0" presetClass="entr" presetSubtype="0" decel="100000" fill="hold" grpId="0" nodeType="clickEffect">
                                  <p:stCondLst>
                                    <p:cond delay="0"/>
                                  </p:stCondLst>
                                  <p:childTnLst>
                                    <p:set>
                                      <p:cBhvr>
                                        <p:cTn id="34" dur="indefinite" fill="hold">
                                          <p:stCondLst>
                                            <p:cond delay="0"/>
                                          </p:stCondLst>
                                        </p:cTn>
                                        <p:tgtEl>
                                          <p:spTgt spid="517123">
                                            <p:txEl>
                                              <p:pRg st="4" end="4"/>
                                            </p:txEl>
                                          </p:spTgt>
                                        </p:tgtEl>
                                        <p:attrNameLst>
                                          <p:attrName>style.visibility</p:attrName>
                                        </p:attrNameLst>
                                      </p:cBhvr>
                                      <p:to>
                                        <p:strVal val="visible"/>
                                      </p:to>
                                    </p:set>
                                    <p:anim calcmode="lin" valueType="num">
                                      <p:cBhvr>
                                        <p:cTn id="35" dur="1000" fill="hold"/>
                                        <p:tgtEl>
                                          <p:spTgt spid="517123">
                                            <p:txEl>
                                              <p:pRg st="4" end="4"/>
                                            </p:txEl>
                                          </p:spTgt>
                                        </p:tgtEl>
                                        <p:attrNameLst>
                                          <p:attrName>ppt_w</p:attrName>
                                        </p:attrNameLst>
                                      </p:cBhvr>
                                      <p:tavLst>
                                        <p:tav tm="0">
                                          <p:val>
                                            <p:strVal val="#ppt_w+.3"/>
                                          </p:val>
                                        </p:tav>
                                        <p:tav tm="100000">
                                          <p:val>
                                            <p:strVal val="#ppt_w"/>
                                          </p:val>
                                        </p:tav>
                                      </p:tavLst>
                                    </p:anim>
                                    <p:anim calcmode="lin" valueType="num">
                                      <p:cBhvr>
                                        <p:cTn id="36" dur="1000" fill="hold"/>
                                        <p:tgtEl>
                                          <p:spTgt spid="517123">
                                            <p:txEl>
                                              <p:pRg st="4" end="4"/>
                                            </p:txEl>
                                          </p:spTgt>
                                        </p:tgtEl>
                                        <p:attrNameLst>
                                          <p:attrName>ppt_h</p:attrName>
                                        </p:attrNameLst>
                                      </p:cBhvr>
                                      <p:tavLst>
                                        <p:tav tm="0">
                                          <p:val>
                                            <p:strVal val="#ppt_h"/>
                                          </p:val>
                                        </p:tav>
                                        <p:tav tm="100000">
                                          <p:val>
                                            <p:strVal val="#ppt_h"/>
                                          </p:val>
                                        </p:tav>
                                      </p:tavLst>
                                    </p:anim>
                                    <p:animEffect transition="in" filter="fade">
                                      <p:cBhvr>
                                        <p:cTn id="37" dur="1000"/>
                                        <p:tgtEl>
                                          <p:spTgt spid="51712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7123" grpId="0" build="p"/>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904038" y="5235490"/>
            <a:ext cx="1173070" cy="1371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7" name="矩形 6"/>
          <p:cNvSpPr/>
          <p:nvPr/>
        </p:nvSpPr>
        <p:spPr>
          <a:xfrm>
            <a:off x="7772400" y="2819400"/>
            <a:ext cx="800100" cy="3365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 name="矩形 5"/>
          <p:cNvSpPr/>
          <p:nvPr/>
        </p:nvSpPr>
        <p:spPr>
          <a:xfrm>
            <a:off x="4800600" y="2819400"/>
            <a:ext cx="1066800" cy="3365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 name="矩形 4"/>
          <p:cNvSpPr/>
          <p:nvPr/>
        </p:nvSpPr>
        <p:spPr>
          <a:xfrm>
            <a:off x="891469" y="5508624"/>
            <a:ext cx="1143000" cy="4381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 name="椭圆 3"/>
          <p:cNvSpPr/>
          <p:nvPr/>
        </p:nvSpPr>
        <p:spPr>
          <a:xfrm>
            <a:off x="4526812" y="5268032"/>
            <a:ext cx="1524000" cy="115411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 name="椭圆 2"/>
          <p:cNvSpPr/>
          <p:nvPr/>
        </p:nvSpPr>
        <p:spPr>
          <a:xfrm>
            <a:off x="2590852" y="5289486"/>
            <a:ext cx="1068388" cy="3365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椭圆 1"/>
          <p:cNvSpPr/>
          <p:nvPr/>
        </p:nvSpPr>
        <p:spPr>
          <a:xfrm>
            <a:off x="450850" y="2895600"/>
            <a:ext cx="996950" cy="361950"/>
          </a:xfrm>
          <a:prstGeom prst="ellipse">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mn-lt"/>
              <a:ea typeface="+mn-ea"/>
              <a:cs typeface="+mn-cs"/>
            </a:endParaRPr>
          </a:p>
        </p:txBody>
      </p:sp>
      <p:sp>
        <p:nvSpPr>
          <p:cNvPr id="478210" name="Text Box 2"/>
          <p:cNvSpPr txBox="1"/>
          <p:nvPr/>
        </p:nvSpPr>
        <p:spPr>
          <a:xfrm>
            <a:off x="1111250" y="1524000"/>
            <a:ext cx="1327150" cy="336550"/>
          </a:xfrm>
          <a:prstGeom prst="rect">
            <a:avLst/>
          </a:prstGeom>
          <a:noFill/>
          <a:ln w="9525">
            <a:noFill/>
          </a:ln>
        </p:spPr>
        <p:txBody>
          <a:bodyPr anchor="t">
            <a:spAutoFit/>
          </a:bodyPr>
          <a:lstStyle/>
          <a:p>
            <a:pPr lvl="0" indent="0"/>
            <a:r>
              <a:rPr lang="zh-CN" altLang="en-US" sz="1600" dirty="0" smtClean="0">
                <a:solidFill>
                  <a:srgbClr val="0000FF"/>
                </a:solidFill>
                <a:latin typeface="Times New Roman" panose="02020603050405020304" pitchFamily="18" charset="0"/>
                <a:ea typeface="黑体" panose="02010609060101010101" pitchFamily="49" charset="-122"/>
              </a:rPr>
              <a:t>银行存款</a:t>
            </a:r>
            <a:endParaRPr lang="zh-CN" altLang="en-US" sz="1600" dirty="0">
              <a:solidFill>
                <a:srgbClr val="0000FF"/>
              </a:solidFill>
              <a:latin typeface="Times New Roman" panose="02020603050405020304" pitchFamily="18" charset="0"/>
              <a:ea typeface="黑体" panose="02010609060101010101" pitchFamily="49" charset="-122"/>
            </a:endParaRPr>
          </a:p>
        </p:txBody>
      </p:sp>
      <p:sp>
        <p:nvSpPr>
          <p:cNvPr id="478211" name="Line 3"/>
          <p:cNvSpPr/>
          <p:nvPr/>
        </p:nvSpPr>
        <p:spPr>
          <a:xfrm>
            <a:off x="0" y="1905000"/>
            <a:ext cx="2895600" cy="0"/>
          </a:xfrm>
          <a:prstGeom prst="line">
            <a:avLst/>
          </a:prstGeom>
          <a:ln w="28575" cap="sq" cmpd="sng">
            <a:solidFill>
              <a:srgbClr val="006600"/>
            </a:solidFill>
            <a:prstDash val="solid"/>
            <a:round/>
            <a:headEnd type="none" w="sm" len="sm"/>
            <a:tailEnd type="none" w="sm" len="sm"/>
          </a:ln>
        </p:spPr>
      </p:sp>
      <p:sp>
        <p:nvSpPr>
          <p:cNvPr id="478212" name="Line 4"/>
          <p:cNvSpPr/>
          <p:nvPr/>
        </p:nvSpPr>
        <p:spPr>
          <a:xfrm>
            <a:off x="1524000" y="1905000"/>
            <a:ext cx="0" cy="1555750"/>
          </a:xfrm>
          <a:prstGeom prst="line">
            <a:avLst/>
          </a:prstGeom>
          <a:ln w="28575" cap="sq" cmpd="sng">
            <a:solidFill>
              <a:srgbClr val="006600"/>
            </a:solidFill>
            <a:prstDash val="solid"/>
            <a:round/>
            <a:headEnd type="none" w="sm" len="sm"/>
            <a:tailEnd type="none" w="sm" len="sm"/>
          </a:ln>
        </p:spPr>
      </p:sp>
      <p:sp>
        <p:nvSpPr>
          <p:cNvPr id="478213" name="Text Box 5"/>
          <p:cNvSpPr txBox="1"/>
          <p:nvPr/>
        </p:nvSpPr>
        <p:spPr>
          <a:xfrm>
            <a:off x="-60259" y="1981238"/>
            <a:ext cx="2117725" cy="338554"/>
          </a:xfrm>
          <a:prstGeom prst="rect">
            <a:avLst/>
          </a:prstGeom>
          <a:noFill/>
          <a:ln w="9525">
            <a:noFill/>
          </a:ln>
        </p:spPr>
        <p:txBody>
          <a:bodyPr anchor="t">
            <a:spAutoFit/>
          </a:bodyPr>
          <a:lstStyle/>
          <a:p>
            <a:pPr lvl="0" indent="0"/>
            <a:r>
              <a:rPr lang="zh-CN" altLang="en-US" sz="1600" dirty="0" smtClean="0">
                <a:solidFill>
                  <a:srgbClr val="0000FF"/>
                </a:solidFill>
                <a:latin typeface="Times New Roman" panose="02020603050405020304" pitchFamily="18" charset="0"/>
                <a:ea typeface="宋体" panose="02010600030101010101" pitchFamily="2" charset="-122"/>
              </a:rPr>
              <a:t>（收</a:t>
            </a:r>
            <a:r>
              <a:rPr lang="en-US" altLang="zh-CN" sz="1600" dirty="0" smtClean="0">
                <a:solidFill>
                  <a:srgbClr val="0000FF"/>
                </a:solidFill>
                <a:latin typeface="Times New Roman" panose="02020603050405020304" pitchFamily="18" charset="0"/>
                <a:ea typeface="宋体" panose="02010600030101010101" pitchFamily="2" charset="-122"/>
              </a:rPr>
              <a:t>1</a:t>
            </a:r>
            <a:r>
              <a:rPr lang="zh-CN" altLang="en-US" sz="1600" dirty="0">
                <a:solidFill>
                  <a:srgbClr val="0000FF"/>
                </a:solidFill>
                <a:latin typeface="Times New Roman" panose="02020603050405020304" pitchFamily="18" charset="0"/>
                <a:ea typeface="宋体" panose="02010600030101010101" pitchFamily="2" charset="-122"/>
              </a:rPr>
              <a:t>）  </a:t>
            </a:r>
            <a:r>
              <a:rPr lang="en-US" altLang="zh-CN" sz="1600" dirty="0" smtClean="0">
                <a:solidFill>
                  <a:srgbClr val="0000FF"/>
                </a:solidFill>
                <a:latin typeface="Times New Roman" panose="02020603050405020304" pitchFamily="18" charset="0"/>
                <a:ea typeface="宋体" panose="02010600030101010101" pitchFamily="2" charset="-122"/>
              </a:rPr>
              <a:t>200 000</a:t>
            </a:r>
            <a:endParaRPr lang="en-US" altLang="zh-CN" sz="1600" dirty="0" smtClean="0">
              <a:solidFill>
                <a:srgbClr val="0000FF"/>
              </a:solidFill>
              <a:latin typeface="Times New Roman" panose="02020603050405020304" pitchFamily="18" charset="0"/>
              <a:ea typeface="宋体" panose="02010600030101010101" pitchFamily="2" charset="-122"/>
            </a:endParaRPr>
          </a:p>
        </p:txBody>
      </p:sp>
      <p:sp>
        <p:nvSpPr>
          <p:cNvPr id="478214" name="Text Box 6"/>
          <p:cNvSpPr txBox="1"/>
          <p:nvPr/>
        </p:nvSpPr>
        <p:spPr>
          <a:xfrm>
            <a:off x="3886200" y="1447800"/>
            <a:ext cx="1295400" cy="336550"/>
          </a:xfrm>
          <a:prstGeom prst="rect">
            <a:avLst/>
          </a:prstGeom>
          <a:noFill/>
          <a:ln w="9525">
            <a:noFill/>
          </a:ln>
        </p:spPr>
        <p:txBody>
          <a:bodyPr anchor="t">
            <a:spAutoFit/>
          </a:bodyPr>
          <a:lstStyle/>
          <a:p>
            <a:pPr lvl="0" indent="0"/>
            <a:r>
              <a:rPr lang="zh-CN" altLang="en-US" sz="1600" dirty="0" smtClean="0">
                <a:solidFill>
                  <a:srgbClr val="0000FF"/>
                </a:solidFill>
                <a:latin typeface="Times New Roman" panose="02020603050405020304" pitchFamily="18" charset="0"/>
                <a:ea typeface="黑体" panose="02010609060101010101" pitchFamily="49" charset="-122"/>
              </a:rPr>
              <a:t>短期借款</a:t>
            </a:r>
            <a:endParaRPr lang="zh-CN" altLang="en-US" sz="1600" dirty="0">
              <a:solidFill>
                <a:srgbClr val="0000FF"/>
              </a:solidFill>
              <a:latin typeface="Times New Roman" panose="02020603050405020304" pitchFamily="18" charset="0"/>
              <a:ea typeface="黑体" panose="02010609060101010101" pitchFamily="49" charset="-122"/>
            </a:endParaRPr>
          </a:p>
        </p:txBody>
      </p:sp>
      <p:sp>
        <p:nvSpPr>
          <p:cNvPr id="478215" name="Line 7"/>
          <p:cNvSpPr/>
          <p:nvPr/>
        </p:nvSpPr>
        <p:spPr>
          <a:xfrm>
            <a:off x="3200400" y="1905000"/>
            <a:ext cx="2819400" cy="0"/>
          </a:xfrm>
          <a:prstGeom prst="line">
            <a:avLst/>
          </a:prstGeom>
          <a:ln w="28575" cap="sq" cmpd="sng">
            <a:solidFill>
              <a:srgbClr val="006600"/>
            </a:solidFill>
            <a:prstDash val="solid"/>
            <a:round/>
            <a:headEnd type="none" w="sm" len="sm"/>
            <a:tailEnd type="none" w="sm" len="sm"/>
          </a:ln>
        </p:spPr>
      </p:sp>
      <p:sp>
        <p:nvSpPr>
          <p:cNvPr id="478216" name="Line 8"/>
          <p:cNvSpPr/>
          <p:nvPr/>
        </p:nvSpPr>
        <p:spPr>
          <a:xfrm>
            <a:off x="4572000" y="1905000"/>
            <a:ext cx="0" cy="1219200"/>
          </a:xfrm>
          <a:prstGeom prst="line">
            <a:avLst/>
          </a:prstGeom>
          <a:ln w="28575" cap="sq" cmpd="sng">
            <a:solidFill>
              <a:srgbClr val="006600"/>
            </a:solidFill>
            <a:prstDash val="solid"/>
            <a:round/>
            <a:headEnd type="none" w="sm" len="sm"/>
            <a:tailEnd type="none" w="sm" len="sm"/>
          </a:ln>
        </p:spPr>
      </p:sp>
      <p:sp>
        <p:nvSpPr>
          <p:cNvPr id="478217" name="Text Box 9"/>
          <p:cNvSpPr txBox="1"/>
          <p:nvPr/>
        </p:nvSpPr>
        <p:spPr>
          <a:xfrm>
            <a:off x="4419600" y="2133600"/>
            <a:ext cx="1828800" cy="336550"/>
          </a:xfrm>
          <a:prstGeom prst="rect">
            <a:avLst/>
          </a:prstGeom>
          <a:noFill/>
          <a:ln w="9525">
            <a:noFill/>
          </a:ln>
        </p:spPr>
        <p:txBody>
          <a:bodyPr anchor="t">
            <a:spAutoFit/>
          </a:bodyPr>
          <a:lstStyle/>
          <a:p>
            <a:pPr lvl="0"/>
            <a:r>
              <a:rPr lang="zh-CN" altLang="en-US" sz="1600" dirty="0">
                <a:solidFill>
                  <a:srgbClr val="0000FF"/>
                </a:solidFill>
                <a:latin typeface="Times New Roman" panose="02020603050405020304" pitchFamily="18" charset="0"/>
                <a:ea typeface="宋体" panose="02010600030101010101" pitchFamily="2" charset="-122"/>
              </a:rPr>
              <a:t>（收</a:t>
            </a:r>
            <a:r>
              <a:rPr lang="en-US" altLang="zh-CN" sz="1600" dirty="0">
                <a:solidFill>
                  <a:srgbClr val="0000FF"/>
                </a:solidFill>
                <a:latin typeface="Times New Roman" panose="02020603050405020304" pitchFamily="18" charset="0"/>
                <a:ea typeface="宋体" panose="02010600030101010101" pitchFamily="2" charset="-122"/>
              </a:rPr>
              <a:t>1</a:t>
            </a:r>
            <a:r>
              <a:rPr lang="zh-CN" altLang="en-US" sz="1600" dirty="0">
                <a:solidFill>
                  <a:srgbClr val="0000FF"/>
                </a:solidFill>
                <a:latin typeface="Times New Roman" panose="02020603050405020304" pitchFamily="18" charset="0"/>
                <a:ea typeface="宋体" panose="02010600030101010101" pitchFamily="2" charset="-122"/>
              </a:rPr>
              <a:t>）  </a:t>
            </a:r>
            <a:r>
              <a:rPr lang="en-US" altLang="zh-CN" sz="1600" dirty="0">
                <a:solidFill>
                  <a:srgbClr val="0000FF"/>
                </a:solidFill>
                <a:latin typeface="Times New Roman" panose="02020603050405020304" pitchFamily="18" charset="0"/>
                <a:ea typeface="宋体" panose="02010600030101010101" pitchFamily="2" charset="-122"/>
              </a:rPr>
              <a:t>200 000</a:t>
            </a:r>
            <a:endParaRPr lang="en-US" altLang="zh-CN" sz="1600" dirty="0">
              <a:solidFill>
                <a:srgbClr val="0000FF"/>
              </a:solidFill>
              <a:latin typeface="Times New Roman" panose="02020603050405020304" pitchFamily="18" charset="0"/>
              <a:ea typeface="宋体" panose="02010600030101010101" pitchFamily="2" charset="-122"/>
            </a:endParaRPr>
          </a:p>
        </p:txBody>
      </p:sp>
      <p:sp>
        <p:nvSpPr>
          <p:cNvPr id="478218" name="Text Box 10"/>
          <p:cNvSpPr txBox="1"/>
          <p:nvPr/>
        </p:nvSpPr>
        <p:spPr>
          <a:xfrm>
            <a:off x="6705600" y="1524000"/>
            <a:ext cx="1852613" cy="336550"/>
          </a:xfrm>
          <a:prstGeom prst="rect">
            <a:avLst/>
          </a:prstGeom>
          <a:noFill/>
          <a:ln w="9525">
            <a:noFill/>
          </a:ln>
        </p:spPr>
        <p:txBody>
          <a:bodyPr anchor="t">
            <a:spAutoFit/>
          </a:bodyPr>
          <a:lstStyle/>
          <a:p>
            <a:pPr lvl="0" indent="0"/>
            <a:r>
              <a:rPr lang="zh-CN" altLang="en-US" sz="1600" dirty="0" smtClean="0">
                <a:solidFill>
                  <a:srgbClr val="0000FF"/>
                </a:solidFill>
                <a:latin typeface="Times New Roman" panose="02020603050405020304" pitchFamily="18" charset="0"/>
                <a:ea typeface="黑体" panose="02010609060101010101" pitchFamily="49" charset="-122"/>
              </a:rPr>
              <a:t>其他应付款</a:t>
            </a:r>
            <a:endParaRPr lang="en-US" altLang="zh-CN" sz="1600" dirty="0">
              <a:solidFill>
                <a:srgbClr val="0000FF"/>
              </a:solidFill>
              <a:latin typeface="Times New Roman" panose="02020603050405020304" pitchFamily="18" charset="0"/>
              <a:ea typeface="黑体" panose="02010609060101010101" pitchFamily="49" charset="-122"/>
            </a:endParaRPr>
          </a:p>
        </p:txBody>
      </p:sp>
      <p:sp>
        <p:nvSpPr>
          <p:cNvPr id="478219" name="Line 11"/>
          <p:cNvSpPr/>
          <p:nvPr/>
        </p:nvSpPr>
        <p:spPr>
          <a:xfrm>
            <a:off x="6248400" y="1981200"/>
            <a:ext cx="3048000" cy="0"/>
          </a:xfrm>
          <a:prstGeom prst="line">
            <a:avLst/>
          </a:prstGeom>
          <a:ln w="28575" cap="sq" cmpd="sng">
            <a:solidFill>
              <a:srgbClr val="006600"/>
            </a:solidFill>
            <a:prstDash val="solid"/>
            <a:round/>
            <a:headEnd type="none" w="sm" len="sm"/>
            <a:tailEnd type="none" w="sm" len="sm"/>
          </a:ln>
        </p:spPr>
      </p:sp>
      <p:sp>
        <p:nvSpPr>
          <p:cNvPr id="478220" name="Line 12"/>
          <p:cNvSpPr/>
          <p:nvPr/>
        </p:nvSpPr>
        <p:spPr>
          <a:xfrm flipH="1">
            <a:off x="7543800" y="1981200"/>
            <a:ext cx="7938" cy="1263650"/>
          </a:xfrm>
          <a:prstGeom prst="line">
            <a:avLst/>
          </a:prstGeom>
          <a:ln w="28575" cap="sq" cmpd="sng">
            <a:solidFill>
              <a:srgbClr val="006600"/>
            </a:solidFill>
            <a:prstDash val="solid"/>
            <a:round/>
            <a:headEnd type="none" w="sm" len="sm"/>
            <a:tailEnd type="none" w="sm" len="sm"/>
          </a:ln>
        </p:spPr>
      </p:sp>
      <p:sp>
        <p:nvSpPr>
          <p:cNvPr id="478253" name="Text Box 45"/>
          <p:cNvSpPr txBox="1"/>
          <p:nvPr/>
        </p:nvSpPr>
        <p:spPr>
          <a:xfrm>
            <a:off x="3352852" y="3536886"/>
            <a:ext cx="1447800" cy="336550"/>
          </a:xfrm>
          <a:prstGeom prst="rect">
            <a:avLst/>
          </a:prstGeom>
          <a:noFill/>
          <a:ln w="9525">
            <a:noFill/>
          </a:ln>
        </p:spPr>
        <p:txBody>
          <a:bodyPr anchor="t">
            <a:spAutoFit/>
          </a:bodyPr>
          <a:lstStyle/>
          <a:p>
            <a:pPr lvl="0" indent="0"/>
            <a:r>
              <a:rPr lang="zh-CN" altLang="en-US" sz="1600" dirty="0" smtClean="0">
                <a:solidFill>
                  <a:srgbClr val="0000FF"/>
                </a:solidFill>
                <a:latin typeface="Times New Roman" panose="02020603050405020304" pitchFamily="18" charset="0"/>
                <a:ea typeface="黑体" panose="02010609060101010101" pitchFamily="49" charset="-122"/>
              </a:rPr>
              <a:t>应付账款</a:t>
            </a:r>
            <a:endParaRPr lang="zh-CN" altLang="en-US" sz="1600" dirty="0">
              <a:solidFill>
                <a:srgbClr val="0000FF"/>
              </a:solidFill>
              <a:latin typeface="Times New Roman" panose="02020603050405020304" pitchFamily="18" charset="0"/>
              <a:ea typeface="黑体" panose="02010609060101010101" pitchFamily="49" charset="-122"/>
            </a:endParaRPr>
          </a:p>
        </p:txBody>
      </p:sp>
      <p:sp>
        <p:nvSpPr>
          <p:cNvPr id="478254" name="Line 46"/>
          <p:cNvSpPr/>
          <p:nvPr/>
        </p:nvSpPr>
        <p:spPr>
          <a:xfrm>
            <a:off x="2667052" y="3994086"/>
            <a:ext cx="2568575" cy="0"/>
          </a:xfrm>
          <a:prstGeom prst="line">
            <a:avLst/>
          </a:prstGeom>
          <a:ln w="28575" cap="sq" cmpd="sng">
            <a:solidFill>
              <a:srgbClr val="006600"/>
            </a:solidFill>
            <a:prstDash val="solid"/>
            <a:round/>
            <a:headEnd type="none" w="sm" len="sm"/>
            <a:tailEnd type="none" w="sm" len="sm"/>
          </a:ln>
        </p:spPr>
      </p:sp>
      <p:sp>
        <p:nvSpPr>
          <p:cNvPr id="478255" name="Line 47"/>
          <p:cNvSpPr/>
          <p:nvPr/>
        </p:nvSpPr>
        <p:spPr>
          <a:xfrm>
            <a:off x="3962452" y="3994086"/>
            <a:ext cx="0" cy="1873250"/>
          </a:xfrm>
          <a:prstGeom prst="line">
            <a:avLst/>
          </a:prstGeom>
          <a:ln w="28575" cap="sq" cmpd="sng">
            <a:solidFill>
              <a:srgbClr val="006600"/>
            </a:solidFill>
            <a:prstDash val="solid"/>
            <a:round/>
            <a:headEnd type="none" w="sm" len="sm"/>
            <a:tailEnd type="none" w="sm" len="sm"/>
          </a:ln>
        </p:spPr>
      </p:sp>
      <p:sp>
        <p:nvSpPr>
          <p:cNvPr id="478257" name="Line 49"/>
          <p:cNvSpPr/>
          <p:nvPr/>
        </p:nvSpPr>
        <p:spPr>
          <a:xfrm>
            <a:off x="0" y="2743200"/>
            <a:ext cx="2819400" cy="0"/>
          </a:xfrm>
          <a:prstGeom prst="line">
            <a:avLst/>
          </a:prstGeom>
          <a:ln w="28575" cap="sq" cmpd="sng">
            <a:solidFill>
              <a:srgbClr val="006600"/>
            </a:solidFill>
            <a:prstDash val="solid"/>
            <a:round/>
            <a:headEnd type="none" w="sm" len="sm"/>
            <a:tailEnd type="none" w="sm" len="sm"/>
          </a:ln>
        </p:spPr>
      </p:sp>
      <p:sp>
        <p:nvSpPr>
          <p:cNvPr id="478258" name="Text Box 50"/>
          <p:cNvSpPr txBox="1"/>
          <p:nvPr/>
        </p:nvSpPr>
        <p:spPr>
          <a:xfrm>
            <a:off x="450850" y="2919413"/>
            <a:ext cx="1073150" cy="338137"/>
          </a:xfrm>
          <a:prstGeom prst="rect">
            <a:avLst/>
          </a:prstGeom>
          <a:noFill/>
          <a:ln w="9525">
            <a:noFill/>
          </a:ln>
        </p:spPr>
        <p:txBody>
          <a:bodyPr anchor="t">
            <a:spAutoFit/>
          </a:bodyPr>
          <a:lstStyle/>
          <a:p>
            <a:pPr lvl="0" indent="0"/>
            <a:r>
              <a:rPr lang="en-US" altLang="zh-CN" sz="1600" dirty="0" smtClean="0">
                <a:solidFill>
                  <a:srgbClr val="0000FF"/>
                </a:solidFill>
                <a:latin typeface="Times New Roman" panose="02020603050405020304" pitchFamily="18" charset="0"/>
                <a:ea typeface="宋体" panose="02010600030101010101" pitchFamily="2" charset="-122"/>
              </a:rPr>
              <a:t>210000</a:t>
            </a:r>
            <a:endParaRPr lang="en-US" altLang="zh-CN" sz="1600" dirty="0">
              <a:solidFill>
                <a:srgbClr val="0000FF"/>
              </a:solidFill>
              <a:latin typeface="Times New Roman" panose="02020603050405020304" pitchFamily="18" charset="0"/>
              <a:ea typeface="宋体" panose="02010600030101010101" pitchFamily="2" charset="-122"/>
            </a:endParaRPr>
          </a:p>
        </p:txBody>
      </p:sp>
      <p:sp>
        <p:nvSpPr>
          <p:cNvPr id="478259" name="Text Box 51"/>
          <p:cNvSpPr txBox="1"/>
          <p:nvPr/>
        </p:nvSpPr>
        <p:spPr>
          <a:xfrm>
            <a:off x="983267" y="5582209"/>
            <a:ext cx="939719" cy="338554"/>
          </a:xfrm>
          <a:prstGeom prst="rect">
            <a:avLst/>
          </a:prstGeom>
          <a:noFill/>
          <a:ln w="9525">
            <a:noFill/>
          </a:ln>
        </p:spPr>
        <p:txBody>
          <a:bodyPr wrap="square" anchor="t">
            <a:spAutoFit/>
          </a:bodyPr>
          <a:lstStyle/>
          <a:p>
            <a:pPr lvl="0" indent="0"/>
            <a:r>
              <a:rPr lang="en-US" altLang="zh-CN" sz="1600" dirty="0" smtClean="0">
                <a:solidFill>
                  <a:srgbClr val="0000FF"/>
                </a:solidFill>
                <a:latin typeface="Times New Roman" panose="02020603050405020304" pitchFamily="18" charset="0"/>
                <a:ea typeface="宋体" panose="02010600030101010101" pitchFamily="2" charset="-122"/>
              </a:rPr>
              <a:t>10000</a:t>
            </a:r>
            <a:endParaRPr lang="en-US" altLang="zh-CN" sz="1600" dirty="0">
              <a:solidFill>
                <a:srgbClr val="0000FF"/>
              </a:solidFill>
              <a:latin typeface="Times New Roman" panose="02020603050405020304" pitchFamily="18" charset="0"/>
              <a:ea typeface="宋体" panose="02010600030101010101" pitchFamily="2" charset="-122"/>
            </a:endParaRPr>
          </a:p>
        </p:txBody>
      </p:sp>
      <p:sp>
        <p:nvSpPr>
          <p:cNvPr id="478265" name="Text Box 57"/>
          <p:cNvSpPr txBox="1"/>
          <p:nvPr/>
        </p:nvSpPr>
        <p:spPr>
          <a:xfrm>
            <a:off x="7696200" y="2133600"/>
            <a:ext cx="1752600" cy="336550"/>
          </a:xfrm>
          <a:prstGeom prst="rect">
            <a:avLst/>
          </a:prstGeom>
          <a:noFill/>
          <a:ln w="9525">
            <a:noFill/>
          </a:ln>
        </p:spPr>
        <p:txBody>
          <a:bodyPr anchor="t">
            <a:spAutoFit/>
          </a:bodyPr>
          <a:lstStyle/>
          <a:p>
            <a:r>
              <a:rPr lang="en-US" altLang="zh-CN" sz="1600" dirty="0">
                <a:solidFill>
                  <a:srgbClr val="0000FF"/>
                </a:solidFill>
                <a:latin typeface="Times New Roman" panose="02020603050405020304" pitchFamily="18" charset="0"/>
                <a:ea typeface="宋体" panose="02010600030101010101" pitchFamily="2" charset="-122"/>
              </a:rPr>
              <a:t> </a:t>
            </a:r>
            <a:r>
              <a:rPr lang="zh-CN" altLang="en-US" sz="1600" dirty="0">
                <a:solidFill>
                  <a:srgbClr val="0000FF"/>
                </a:solidFill>
                <a:latin typeface="Times New Roman" panose="02020603050405020304" pitchFamily="18" charset="0"/>
                <a:ea typeface="宋体" panose="02010600030101010101" pitchFamily="2" charset="-122"/>
              </a:rPr>
              <a:t>（收</a:t>
            </a:r>
            <a:r>
              <a:rPr lang="en-US" altLang="zh-CN" sz="1600" dirty="0">
                <a:solidFill>
                  <a:srgbClr val="0000FF"/>
                </a:solidFill>
                <a:latin typeface="Times New Roman" panose="02020603050405020304" pitchFamily="18" charset="0"/>
                <a:ea typeface="宋体" panose="02010600030101010101" pitchFamily="2" charset="-122"/>
              </a:rPr>
              <a:t>2</a:t>
            </a:r>
            <a:r>
              <a:rPr lang="zh-CN" altLang="en-US" sz="1600" dirty="0">
                <a:solidFill>
                  <a:srgbClr val="0000FF"/>
                </a:solidFill>
                <a:latin typeface="Times New Roman" panose="02020603050405020304" pitchFamily="18" charset="0"/>
                <a:ea typeface="宋体" panose="02010600030101010101" pitchFamily="2" charset="-122"/>
              </a:rPr>
              <a:t>） </a:t>
            </a:r>
            <a:r>
              <a:rPr lang="en-US" altLang="zh-CN" sz="1600" dirty="0">
                <a:solidFill>
                  <a:srgbClr val="0000FF"/>
                </a:solidFill>
                <a:latin typeface="Times New Roman" panose="02020603050405020304" pitchFamily="18" charset="0"/>
                <a:ea typeface="宋体" panose="02010600030101010101" pitchFamily="2" charset="-122"/>
              </a:rPr>
              <a:t>10000</a:t>
            </a:r>
            <a:endParaRPr lang="en-US" altLang="zh-CN" sz="1600" dirty="0">
              <a:solidFill>
                <a:srgbClr val="0000FF"/>
              </a:solidFill>
              <a:latin typeface="Times New Roman" panose="02020603050405020304" pitchFamily="18" charset="0"/>
              <a:ea typeface="宋体" panose="02010600030101010101" pitchFamily="2" charset="-122"/>
            </a:endParaRPr>
          </a:p>
        </p:txBody>
      </p:sp>
      <p:sp>
        <p:nvSpPr>
          <p:cNvPr id="478271" name="Text Box 63"/>
          <p:cNvSpPr txBox="1"/>
          <p:nvPr/>
        </p:nvSpPr>
        <p:spPr>
          <a:xfrm>
            <a:off x="2610388" y="4329866"/>
            <a:ext cx="1752600" cy="336550"/>
          </a:xfrm>
          <a:prstGeom prst="rect">
            <a:avLst/>
          </a:prstGeom>
          <a:noFill/>
          <a:ln w="9525">
            <a:noFill/>
          </a:ln>
        </p:spPr>
        <p:txBody>
          <a:bodyPr anchor="t">
            <a:spAutoFit/>
          </a:bodyPr>
          <a:lstStyle/>
          <a:p>
            <a:pPr lvl="0" indent="0"/>
            <a:r>
              <a:rPr lang="zh-CN" altLang="en-US" sz="1600" dirty="0" smtClean="0">
                <a:solidFill>
                  <a:srgbClr val="0000FF"/>
                </a:solidFill>
                <a:latin typeface="Times New Roman" panose="02020603050405020304" pitchFamily="18" charset="0"/>
                <a:ea typeface="宋体" panose="02010600030101010101" pitchFamily="2" charset="-122"/>
              </a:rPr>
              <a:t>（转</a:t>
            </a:r>
            <a:r>
              <a:rPr lang="en-US" altLang="zh-CN" sz="1600" dirty="0" smtClean="0">
                <a:solidFill>
                  <a:srgbClr val="0000FF"/>
                </a:solidFill>
                <a:latin typeface="Times New Roman" panose="02020603050405020304" pitchFamily="18" charset="0"/>
                <a:ea typeface="宋体" panose="02010600030101010101" pitchFamily="2" charset="-122"/>
              </a:rPr>
              <a:t>1</a:t>
            </a:r>
            <a:r>
              <a:rPr lang="zh-CN" altLang="en-US" sz="1600" dirty="0" smtClean="0">
                <a:solidFill>
                  <a:srgbClr val="0000FF"/>
                </a:solidFill>
                <a:latin typeface="Times New Roman" panose="02020603050405020304" pitchFamily="18" charset="0"/>
                <a:ea typeface="宋体" panose="02010600030101010101" pitchFamily="2" charset="-122"/>
              </a:rPr>
              <a:t>）</a:t>
            </a:r>
            <a:r>
              <a:rPr lang="en-US" altLang="zh-CN" sz="1600" dirty="0" smtClean="0">
                <a:solidFill>
                  <a:srgbClr val="0000FF"/>
                </a:solidFill>
                <a:latin typeface="Times New Roman" panose="02020603050405020304" pitchFamily="18" charset="0"/>
                <a:ea typeface="宋体" panose="02010600030101010101" pitchFamily="2" charset="-122"/>
              </a:rPr>
              <a:t>10000</a:t>
            </a:r>
            <a:endParaRPr lang="en-US" altLang="zh-CN" sz="1600" dirty="0">
              <a:solidFill>
                <a:srgbClr val="0000FF"/>
              </a:solidFill>
              <a:latin typeface="Times New Roman" panose="02020603050405020304" pitchFamily="18" charset="0"/>
              <a:ea typeface="宋体" panose="02010600030101010101" pitchFamily="2" charset="-122"/>
            </a:endParaRPr>
          </a:p>
        </p:txBody>
      </p:sp>
      <p:sp>
        <p:nvSpPr>
          <p:cNvPr id="478275" name="Line 67"/>
          <p:cNvSpPr/>
          <p:nvPr/>
        </p:nvSpPr>
        <p:spPr>
          <a:xfrm>
            <a:off x="2743252" y="5137086"/>
            <a:ext cx="2568575" cy="0"/>
          </a:xfrm>
          <a:prstGeom prst="line">
            <a:avLst/>
          </a:prstGeom>
          <a:ln w="28575" cap="sq" cmpd="sng">
            <a:solidFill>
              <a:srgbClr val="006600"/>
            </a:solidFill>
            <a:prstDash val="solid"/>
            <a:round/>
            <a:headEnd type="none" w="sm" len="sm"/>
            <a:tailEnd type="none" w="sm" len="sm"/>
          </a:ln>
        </p:spPr>
      </p:sp>
      <p:sp>
        <p:nvSpPr>
          <p:cNvPr id="478277" name="Line 69"/>
          <p:cNvSpPr/>
          <p:nvPr/>
        </p:nvSpPr>
        <p:spPr>
          <a:xfrm>
            <a:off x="6324600" y="2743200"/>
            <a:ext cx="2819400" cy="0"/>
          </a:xfrm>
          <a:prstGeom prst="line">
            <a:avLst/>
          </a:prstGeom>
          <a:ln w="28575" cap="sq" cmpd="sng">
            <a:solidFill>
              <a:srgbClr val="006600"/>
            </a:solidFill>
            <a:prstDash val="solid"/>
            <a:round/>
            <a:headEnd type="none" w="sm" len="sm"/>
            <a:tailEnd type="none" w="sm" len="sm"/>
          </a:ln>
        </p:spPr>
      </p:sp>
      <p:sp>
        <p:nvSpPr>
          <p:cNvPr id="488471" name="AutoShape 23"/>
          <p:cNvSpPr/>
          <p:nvPr/>
        </p:nvSpPr>
        <p:spPr>
          <a:xfrm>
            <a:off x="6904038" y="3737707"/>
            <a:ext cx="1928812" cy="798512"/>
          </a:xfrm>
          <a:prstGeom prst="wedgeRoundRectCallout">
            <a:avLst>
              <a:gd name="adj1" fmla="val -111199"/>
              <a:gd name="adj2" fmla="val -28745"/>
              <a:gd name="adj3" fmla="val 16667"/>
            </a:avLst>
          </a:prstGeom>
          <a:solidFill>
            <a:srgbClr val="66CCFF"/>
          </a:solidFill>
          <a:ln w="7938" cap="flat" cmpd="sng">
            <a:solidFill>
              <a:schemeClr val="tx1"/>
            </a:solidFill>
            <a:prstDash val="solid"/>
            <a:miter/>
            <a:headEnd type="none" w="sm" len="sm"/>
            <a:tailEnd type="none" w="sm" len="sm"/>
          </a:ln>
        </p:spPr>
        <p:txBody>
          <a:bodyPr anchor="t"/>
          <a:lstStyle/>
          <a:p>
            <a:pPr lvl="0" indent="0"/>
            <a:r>
              <a:rPr lang="en-US" altLang="zh-CN" sz="2000" dirty="0">
                <a:latin typeface="Arial" panose="020B0604020202020204" pitchFamily="34" charset="0"/>
                <a:ea typeface="黑体" panose="02010609060101010101" pitchFamily="49" charset="-122"/>
              </a:rPr>
              <a:t>T</a:t>
            </a:r>
            <a:r>
              <a:rPr lang="zh-CN" altLang="en-US" sz="2000" dirty="0">
                <a:latin typeface="Arial" panose="020B0604020202020204" pitchFamily="34" charset="0"/>
                <a:ea typeface="黑体" panose="02010609060101010101" pitchFamily="49" charset="-122"/>
              </a:rPr>
              <a:t>型账户按照总分</a:t>
            </a:r>
            <a:r>
              <a:rPr lang="zh-CN" altLang="zh-CN" sz="2000" dirty="0">
                <a:latin typeface="Arial" panose="020B0604020202020204" pitchFamily="34" charset="0"/>
                <a:ea typeface="黑体" panose="02010609060101010101" pitchFamily="49" charset="-122"/>
              </a:rPr>
              <a:t>类</a:t>
            </a:r>
            <a:r>
              <a:rPr lang="zh-CN" altLang="en-US" sz="2000" dirty="0">
                <a:latin typeface="Arial" panose="020B0604020202020204" pitchFamily="34" charset="0"/>
                <a:ea typeface="黑体" panose="02010609060101010101" pitchFamily="49" charset="-122"/>
              </a:rPr>
              <a:t>科目设</a:t>
            </a:r>
            <a:endParaRPr lang="en-US" altLang="zh-CN" sz="2000" dirty="0">
              <a:latin typeface="Arial" panose="020B0604020202020204" pitchFamily="34" charset="0"/>
              <a:ea typeface="Arial" panose="020B0604020202020204" pitchFamily="34" charset="0"/>
            </a:endParaRPr>
          </a:p>
        </p:txBody>
      </p:sp>
      <p:sp>
        <p:nvSpPr>
          <p:cNvPr id="68" name="Line 69"/>
          <p:cNvSpPr/>
          <p:nvPr/>
        </p:nvSpPr>
        <p:spPr>
          <a:xfrm>
            <a:off x="3276600" y="2667000"/>
            <a:ext cx="2819400" cy="0"/>
          </a:xfrm>
          <a:prstGeom prst="line">
            <a:avLst/>
          </a:prstGeom>
          <a:ln w="28575" cap="sq" cmpd="sng">
            <a:solidFill>
              <a:srgbClr val="006600"/>
            </a:solidFill>
            <a:prstDash val="solid"/>
            <a:round/>
            <a:headEnd type="none" w="sm" len="sm"/>
            <a:tailEnd type="none" w="sm" len="sm"/>
          </a:ln>
        </p:spPr>
      </p:sp>
      <p:sp>
        <p:nvSpPr>
          <p:cNvPr id="69" name="Text Box 9"/>
          <p:cNvSpPr txBox="1"/>
          <p:nvPr/>
        </p:nvSpPr>
        <p:spPr>
          <a:xfrm>
            <a:off x="4648200" y="2819400"/>
            <a:ext cx="1828800" cy="336550"/>
          </a:xfrm>
          <a:prstGeom prst="rect">
            <a:avLst/>
          </a:prstGeom>
          <a:noFill/>
          <a:ln w="9525">
            <a:noFill/>
          </a:ln>
        </p:spPr>
        <p:txBody>
          <a:bodyPr anchor="t">
            <a:spAutoFit/>
          </a:bodyPr>
          <a:lstStyle/>
          <a:p>
            <a:pPr lvl="0" indent="0"/>
            <a:r>
              <a:rPr lang="en-US" altLang="zh-CN" sz="1600" dirty="0">
                <a:solidFill>
                  <a:srgbClr val="0000FF"/>
                </a:solidFill>
                <a:latin typeface="Times New Roman" panose="02020603050405020304" pitchFamily="18" charset="0"/>
                <a:ea typeface="宋体" panose="02010600030101010101" pitchFamily="2" charset="-122"/>
              </a:rPr>
              <a:t>     </a:t>
            </a:r>
            <a:r>
              <a:rPr lang="en-US" altLang="zh-CN" sz="1600" dirty="0" smtClean="0">
                <a:solidFill>
                  <a:srgbClr val="0000FF"/>
                </a:solidFill>
                <a:latin typeface="Times New Roman" panose="02020603050405020304" pitchFamily="18" charset="0"/>
                <a:ea typeface="宋体" panose="02010600030101010101" pitchFamily="2" charset="-122"/>
              </a:rPr>
              <a:t>200000</a:t>
            </a:r>
            <a:endParaRPr lang="en-US" altLang="zh-CN" sz="1600" dirty="0">
              <a:solidFill>
                <a:srgbClr val="0000FF"/>
              </a:solidFill>
              <a:latin typeface="Times New Roman" panose="02020603050405020304" pitchFamily="18" charset="0"/>
              <a:ea typeface="宋体" panose="02010600030101010101" pitchFamily="2" charset="-122"/>
            </a:endParaRPr>
          </a:p>
        </p:txBody>
      </p:sp>
      <p:sp>
        <p:nvSpPr>
          <p:cNvPr id="70" name="Text Box 57"/>
          <p:cNvSpPr txBox="1"/>
          <p:nvPr/>
        </p:nvSpPr>
        <p:spPr>
          <a:xfrm>
            <a:off x="7543800" y="2819400"/>
            <a:ext cx="1752600" cy="336550"/>
          </a:xfrm>
          <a:prstGeom prst="rect">
            <a:avLst/>
          </a:prstGeom>
          <a:noFill/>
          <a:ln w="9525">
            <a:noFill/>
          </a:ln>
        </p:spPr>
        <p:txBody>
          <a:bodyPr anchor="t">
            <a:spAutoFit/>
          </a:bodyPr>
          <a:lstStyle/>
          <a:p>
            <a:pPr lvl="0" indent="0"/>
            <a:r>
              <a:rPr lang="en-US" altLang="zh-CN" sz="1600" dirty="0">
                <a:solidFill>
                  <a:srgbClr val="0000FF"/>
                </a:solidFill>
                <a:latin typeface="Times New Roman" panose="02020603050405020304" pitchFamily="18" charset="0"/>
                <a:ea typeface="黑体" panose="02010609060101010101" pitchFamily="49" charset="-122"/>
              </a:rPr>
              <a:t>     </a:t>
            </a:r>
            <a:r>
              <a:rPr lang="en-US" altLang="zh-CN" sz="1600" dirty="0" smtClean="0">
                <a:solidFill>
                  <a:srgbClr val="0000FF"/>
                </a:solidFill>
                <a:latin typeface="Times New Roman" panose="02020603050405020304" pitchFamily="18" charset="0"/>
                <a:ea typeface="黑体" panose="02010609060101010101" pitchFamily="49" charset="-122"/>
              </a:rPr>
              <a:t>10000</a:t>
            </a:r>
            <a:endParaRPr lang="en-US" altLang="zh-CN" sz="1600" dirty="0">
              <a:solidFill>
                <a:srgbClr val="0000FF"/>
              </a:solidFill>
              <a:latin typeface="Times New Roman" panose="02020603050405020304" pitchFamily="18" charset="0"/>
              <a:ea typeface="黑体" panose="02010609060101010101" pitchFamily="49" charset="-122"/>
            </a:endParaRPr>
          </a:p>
        </p:txBody>
      </p:sp>
      <p:sp>
        <p:nvSpPr>
          <p:cNvPr id="71" name="Text Box 9"/>
          <p:cNvSpPr txBox="1"/>
          <p:nvPr/>
        </p:nvSpPr>
        <p:spPr>
          <a:xfrm>
            <a:off x="2667052" y="5289486"/>
            <a:ext cx="1295400" cy="336550"/>
          </a:xfrm>
          <a:prstGeom prst="rect">
            <a:avLst/>
          </a:prstGeom>
          <a:noFill/>
          <a:ln w="9525">
            <a:noFill/>
          </a:ln>
        </p:spPr>
        <p:txBody>
          <a:bodyPr anchor="t">
            <a:spAutoFit/>
          </a:bodyPr>
          <a:lstStyle/>
          <a:p>
            <a:pPr lvl="0" indent="0"/>
            <a:r>
              <a:rPr lang="en-US" altLang="zh-CN" sz="1600" dirty="0" smtClean="0">
                <a:solidFill>
                  <a:srgbClr val="0000FF"/>
                </a:solidFill>
                <a:latin typeface="Times New Roman" panose="02020603050405020304" pitchFamily="18" charset="0"/>
                <a:ea typeface="宋体" panose="02010600030101010101" pitchFamily="2" charset="-122"/>
              </a:rPr>
              <a:t>10000</a:t>
            </a:r>
            <a:endParaRPr lang="en-US" altLang="zh-CN" sz="1600" dirty="0">
              <a:solidFill>
                <a:srgbClr val="0000FF"/>
              </a:solidFill>
              <a:latin typeface="Times New Roman" panose="02020603050405020304" pitchFamily="18" charset="0"/>
              <a:ea typeface="宋体" panose="02010600030101010101" pitchFamily="2" charset="-122"/>
            </a:endParaRPr>
          </a:p>
        </p:txBody>
      </p:sp>
      <p:sp>
        <p:nvSpPr>
          <p:cNvPr id="30" name="Text Box 9"/>
          <p:cNvSpPr txBox="1"/>
          <p:nvPr/>
        </p:nvSpPr>
        <p:spPr>
          <a:xfrm>
            <a:off x="4801235" y="5289486"/>
            <a:ext cx="1295400" cy="1108075"/>
          </a:xfrm>
          <a:prstGeom prst="rect">
            <a:avLst/>
          </a:prstGeom>
          <a:noFill/>
          <a:ln w="9525">
            <a:noFill/>
          </a:ln>
        </p:spPr>
        <p:txBody>
          <a:bodyPr anchor="t">
            <a:spAutoFit/>
          </a:bodyPr>
          <a:lstStyle/>
          <a:p>
            <a:pPr lvl="0" indent="0"/>
            <a:r>
              <a:rPr lang="en-US" altLang="zh-CN" sz="1600" dirty="0">
                <a:solidFill>
                  <a:srgbClr val="0000FF"/>
                </a:solidFill>
                <a:latin typeface="Times New Roman" panose="02020603050405020304" pitchFamily="18" charset="0"/>
                <a:ea typeface="宋体" panose="02010600030101010101" pitchFamily="2" charset="-122"/>
              </a:rPr>
              <a:t>  </a:t>
            </a:r>
            <a:r>
              <a:rPr lang="zh-CN" altLang="en-US" sz="1600" dirty="0">
                <a:solidFill>
                  <a:srgbClr val="0000FF"/>
                </a:solidFill>
                <a:latin typeface="Times New Roman" panose="02020603050405020304" pitchFamily="18" charset="0"/>
                <a:ea typeface="宋体" panose="02010600030101010101" pitchFamily="2" charset="-122"/>
              </a:rPr>
              <a:t>借方</a:t>
            </a:r>
            <a:r>
              <a:rPr lang="en-US" altLang="zh-CN" sz="1600" dirty="0" smtClean="0">
                <a:solidFill>
                  <a:srgbClr val="0000FF"/>
                </a:solidFill>
                <a:latin typeface="Times New Roman" panose="02020603050405020304" pitchFamily="18" charset="0"/>
                <a:ea typeface="宋体" panose="02010600030101010101" pitchFamily="2" charset="-122"/>
              </a:rPr>
              <a:t>210000</a:t>
            </a:r>
            <a:endParaRPr lang="en-US" altLang="zh-CN" sz="1600" dirty="0">
              <a:solidFill>
                <a:srgbClr val="0000FF"/>
              </a:solidFill>
              <a:latin typeface="Times New Roman" panose="02020603050405020304" pitchFamily="18" charset="0"/>
              <a:ea typeface="宋体" panose="02010600030101010101" pitchFamily="2" charset="-122"/>
            </a:endParaRPr>
          </a:p>
          <a:p>
            <a:pPr lvl="0" indent="0"/>
            <a:r>
              <a:rPr lang="en-US" altLang="zh-CN" sz="1600" dirty="0" smtClean="0">
                <a:solidFill>
                  <a:srgbClr val="0000FF"/>
                </a:solidFill>
                <a:latin typeface="Times New Roman" panose="02020603050405020304" pitchFamily="18" charset="0"/>
                <a:ea typeface="宋体" panose="02010600030101010101" pitchFamily="2" charset="-122"/>
              </a:rPr>
              <a:t>+10000</a:t>
            </a:r>
            <a:endParaRPr lang="en-US" altLang="zh-CN" sz="1600" dirty="0">
              <a:solidFill>
                <a:srgbClr val="0000FF"/>
              </a:solidFill>
              <a:latin typeface="Times New Roman" panose="02020603050405020304" pitchFamily="18" charset="0"/>
              <a:ea typeface="宋体" panose="02010600030101010101" pitchFamily="2" charset="-122"/>
            </a:endParaRPr>
          </a:p>
          <a:p>
            <a:pPr lvl="0" indent="0"/>
            <a:r>
              <a:rPr lang="en-US" altLang="zh-CN" b="1" dirty="0" smtClean="0">
                <a:solidFill>
                  <a:srgbClr val="C00000"/>
                </a:solidFill>
                <a:latin typeface="Times New Roman" panose="02020603050405020304" pitchFamily="18" charset="0"/>
                <a:ea typeface="宋体" panose="02010600030101010101" pitchFamily="2" charset="-122"/>
              </a:rPr>
              <a:t>=</a:t>
            </a:r>
            <a:r>
              <a:rPr lang="en-US" altLang="zh-CN" b="1" dirty="0" smtClean="0">
                <a:latin typeface="Times New Roman" panose="02020603050405020304" pitchFamily="18" charset="0"/>
                <a:ea typeface="宋体" panose="02010600030101010101" pitchFamily="2" charset="-122"/>
              </a:rPr>
              <a:t>220000</a:t>
            </a:r>
            <a:endParaRPr lang="en-US" altLang="zh-CN" b="1" dirty="0">
              <a:latin typeface="Times New Roman" panose="02020603050405020304" pitchFamily="18" charset="0"/>
              <a:ea typeface="宋体" panose="02010600030101010101" pitchFamily="2" charset="-122"/>
            </a:endParaRPr>
          </a:p>
        </p:txBody>
      </p:sp>
      <p:sp>
        <p:nvSpPr>
          <p:cNvPr id="31" name="Text Box 9"/>
          <p:cNvSpPr txBox="1"/>
          <p:nvPr/>
        </p:nvSpPr>
        <p:spPr>
          <a:xfrm>
            <a:off x="6984206" y="5245191"/>
            <a:ext cx="1295400" cy="1354217"/>
          </a:xfrm>
          <a:prstGeom prst="rect">
            <a:avLst/>
          </a:prstGeom>
          <a:noFill/>
          <a:ln w="9525">
            <a:noFill/>
          </a:ln>
        </p:spPr>
        <p:txBody>
          <a:bodyPr anchor="t">
            <a:spAutoFit/>
          </a:bodyPr>
          <a:lstStyle/>
          <a:p>
            <a:pPr lvl="0" indent="0"/>
            <a:r>
              <a:rPr lang="en-US" altLang="zh-CN" sz="1600" dirty="0">
                <a:solidFill>
                  <a:srgbClr val="0000FF"/>
                </a:solidFill>
                <a:latin typeface="Times New Roman" panose="02020603050405020304" pitchFamily="18" charset="0"/>
                <a:ea typeface="宋体" panose="02010600030101010101" pitchFamily="2" charset="-122"/>
              </a:rPr>
              <a:t> </a:t>
            </a:r>
            <a:r>
              <a:rPr lang="zh-CN" altLang="en-US" sz="1600" dirty="0" smtClean="0">
                <a:solidFill>
                  <a:srgbClr val="0000FF"/>
                </a:solidFill>
                <a:latin typeface="Times New Roman" panose="02020603050405020304" pitchFamily="18" charset="0"/>
                <a:ea typeface="宋体" panose="02010600030101010101" pitchFamily="2" charset="-122"/>
              </a:rPr>
              <a:t>贷方</a:t>
            </a:r>
            <a:endParaRPr lang="en-US" altLang="zh-CN" sz="1600" dirty="0" smtClean="0">
              <a:solidFill>
                <a:srgbClr val="0000FF"/>
              </a:solidFill>
              <a:latin typeface="Times New Roman" panose="02020603050405020304" pitchFamily="18" charset="0"/>
              <a:ea typeface="宋体" panose="02010600030101010101" pitchFamily="2" charset="-122"/>
            </a:endParaRPr>
          </a:p>
          <a:p>
            <a:pPr lvl="0" indent="0"/>
            <a:r>
              <a:rPr lang="en-US" altLang="zh-CN" sz="1600" dirty="0" smtClean="0">
                <a:solidFill>
                  <a:srgbClr val="0000FF"/>
                </a:solidFill>
                <a:latin typeface="Times New Roman" panose="02020603050405020304" pitchFamily="18" charset="0"/>
                <a:ea typeface="宋体" panose="02010600030101010101" pitchFamily="2" charset="-122"/>
              </a:rPr>
              <a:t>200000</a:t>
            </a:r>
            <a:endParaRPr lang="en-US" altLang="zh-CN" sz="1600" dirty="0">
              <a:solidFill>
                <a:srgbClr val="0000FF"/>
              </a:solidFill>
              <a:latin typeface="Times New Roman" panose="02020603050405020304" pitchFamily="18" charset="0"/>
              <a:ea typeface="宋体" panose="02010600030101010101" pitchFamily="2" charset="-122"/>
            </a:endParaRPr>
          </a:p>
          <a:p>
            <a:pPr lvl="0" indent="0"/>
            <a:r>
              <a:rPr lang="en-US" altLang="zh-CN" sz="1600" dirty="0" smtClean="0">
                <a:solidFill>
                  <a:srgbClr val="0000FF"/>
                </a:solidFill>
                <a:latin typeface="Times New Roman" panose="02020603050405020304" pitchFamily="18" charset="0"/>
                <a:ea typeface="宋体" panose="02010600030101010101" pitchFamily="2" charset="-122"/>
              </a:rPr>
              <a:t>+10000</a:t>
            </a:r>
            <a:endParaRPr lang="en-US" altLang="zh-CN" sz="1600" dirty="0">
              <a:solidFill>
                <a:srgbClr val="0000FF"/>
              </a:solidFill>
              <a:latin typeface="Times New Roman" panose="02020603050405020304" pitchFamily="18" charset="0"/>
              <a:ea typeface="宋体" panose="02010600030101010101" pitchFamily="2" charset="-122"/>
            </a:endParaRPr>
          </a:p>
          <a:p>
            <a:pPr lvl="0" indent="0"/>
            <a:r>
              <a:rPr lang="en-US" altLang="zh-CN" sz="1600" dirty="0">
                <a:solidFill>
                  <a:srgbClr val="0000FF"/>
                </a:solidFill>
                <a:latin typeface="Times New Roman" panose="02020603050405020304" pitchFamily="18" charset="0"/>
                <a:ea typeface="宋体" panose="02010600030101010101" pitchFamily="2" charset="-122"/>
              </a:rPr>
              <a:t>+</a:t>
            </a:r>
            <a:r>
              <a:rPr lang="en-US" altLang="zh-CN" sz="1600" dirty="0">
                <a:solidFill>
                  <a:srgbClr val="0000FF"/>
                </a:solidFill>
                <a:latin typeface="Times New Roman" panose="02020603050405020304" pitchFamily="18" charset="0"/>
                <a:ea typeface="黑体" panose="02010609060101010101" pitchFamily="49" charset="-122"/>
              </a:rPr>
              <a:t> </a:t>
            </a:r>
            <a:r>
              <a:rPr lang="en-US" altLang="zh-CN" sz="1600" dirty="0" smtClean="0">
                <a:solidFill>
                  <a:srgbClr val="0000FF"/>
                </a:solidFill>
                <a:latin typeface="Times New Roman" panose="02020603050405020304" pitchFamily="18" charset="0"/>
                <a:ea typeface="黑体" panose="02010609060101010101" pitchFamily="49" charset="-122"/>
              </a:rPr>
              <a:t>10000</a:t>
            </a:r>
            <a:endParaRPr lang="en-US" altLang="zh-CN" sz="1600" dirty="0">
              <a:solidFill>
                <a:srgbClr val="0000FF"/>
              </a:solidFill>
              <a:latin typeface="Times New Roman" panose="02020603050405020304" pitchFamily="18" charset="0"/>
              <a:ea typeface="黑体" panose="02010609060101010101" pitchFamily="49" charset="-122"/>
            </a:endParaRPr>
          </a:p>
          <a:p>
            <a:pPr lvl="0" indent="0"/>
            <a:r>
              <a:rPr lang="en-US" altLang="zh-CN" b="1" dirty="0" smtClean="0">
                <a:solidFill>
                  <a:srgbClr val="C00000"/>
                </a:solidFill>
                <a:latin typeface="Times New Roman" panose="02020603050405020304" pitchFamily="18" charset="0"/>
                <a:ea typeface="宋体" panose="02010600030101010101" pitchFamily="2" charset="-122"/>
              </a:rPr>
              <a:t>=</a:t>
            </a:r>
            <a:r>
              <a:rPr lang="en-US" altLang="zh-CN" b="1" dirty="0" smtClean="0">
                <a:latin typeface="Times New Roman" panose="02020603050405020304" pitchFamily="18" charset="0"/>
                <a:ea typeface="宋体" panose="02010600030101010101" pitchFamily="2" charset="-122"/>
              </a:rPr>
              <a:t>220000</a:t>
            </a:r>
            <a:endParaRPr lang="en-US" altLang="zh-CN" b="1" dirty="0">
              <a:latin typeface="Times New Roman" panose="02020603050405020304" pitchFamily="18" charset="0"/>
              <a:ea typeface="宋体" panose="02010600030101010101" pitchFamily="2" charset="-122"/>
            </a:endParaRPr>
          </a:p>
        </p:txBody>
      </p:sp>
      <p:sp>
        <p:nvSpPr>
          <p:cNvPr id="9" name="等于号 8"/>
          <p:cNvSpPr/>
          <p:nvPr/>
        </p:nvSpPr>
        <p:spPr>
          <a:xfrm>
            <a:off x="6019800" y="5502188"/>
            <a:ext cx="762000" cy="727075"/>
          </a:xfrm>
          <a:prstGeom prst="mathEqual">
            <a:avLst/>
          </a:prstGeom>
          <a:solidFill>
            <a:schemeClr val="accent2"/>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爆炸形 1 9"/>
          <p:cNvSpPr/>
          <p:nvPr/>
        </p:nvSpPr>
        <p:spPr>
          <a:xfrm>
            <a:off x="8168754" y="5222019"/>
            <a:ext cx="944562" cy="1422399"/>
          </a:xfrm>
          <a:prstGeom prst="irregularSeal1">
            <a:avLst/>
          </a:prstGeom>
          <a:solidFill>
            <a:srgbClr val="00B0F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正确</a:t>
            </a:r>
            <a:endParaRPr lang="zh-CN" altLang="en-US" sz="2400" b="1" dirty="0"/>
          </a:p>
        </p:txBody>
      </p:sp>
      <p:sp>
        <p:nvSpPr>
          <p:cNvPr id="42" name="Text Box 45"/>
          <p:cNvSpPr txBox="1"/>
          <p:nvPr/>
        </p:nvSpPr>
        <p:spPr>
          <a:xfrm>
            <a:off x="228732" y="3810000"/>
            <a:ext cx="1447800" cy="336550"/>
          </a:xfrm>
          <a:prstGeom prst="rect">
            <a:avLst/>
          </a:prstGeom>
          <a:noFill/>
          <a:ln w="9525">
            <a:noFill/>
          </a:ln>
        </p:spPr>
        <p:txBody>
          <a:bodyPr anchor="t">
            <a:spAutoFit/>
          </a:bodyPr>
          <a:lstStyle/>
          <a:p>
            <a:pPr lvl="0" indent="0"/>
            <a:r>
              <a:rPr lang="zh-CN" altLang="en-US" sz="1600" dirty="0" smtClean="0">
                <a:solidFill>
                  <a:srgbClr val="0000FF"/>
                </a:solidFill>
                <a:latin typeface="Times New Roman" panose="02020603050405020304" pitchFamily="18" charset="0"/>
                <a:ea typeface="黑体" panose="02010609060101010101" pitchFamily="49" charset="-122"/>
              </a:rPr>
              <a:t>原材料</a:t>
            </a:r>
            <a:endParaRPr lang="zh-CN" altLang="en-US" sz="1600" dirty="0">
              <a:solidFill>
                <a:srgbClr val="0000FF"/>
              </a:solidFill>
              <a:latin typeface="Times New Roman" panose="02020603050405020304" pitchFamily="18" charset="0"/>
              <a:ea typeface="黑体" panose="02010609060101010101" pitchFamily="49" charset="-122"/>
            </a:endParaRPr>
          </a:p>
        </p:txBody>
      </p:sp>
      <p:sp>
        <p:nvSpPr>
          <p:cNvPr id="43" name="Line 46"/>
          <p:cNvSpPr/>
          <p:nvPr/>
        </p:nvSpPr>
        <p:spPr>
          <a:xfrm>
            <a:off x="-457068" y="4267200"/>
            <a:ext cx="2568575" cy="0"/>
          </a:xfrm>
          <a:prstGeom prst="line">
            <a:avLst/>
          </a:prstGeom>
          <a:ln w="28575" cap="sq" cmpd="sng">
            <a:solidFill>
              <a:srgbClr val="006600"/>
            </a:solidFill>
            <a:prstDash val="solid"/>
            <a:round/>
            <a:headEnd type="none" w="sm" len="sm"/>
            <a:tailEnd type="none" w="sm" len="sm"/>
          </a:ln>
        </p:spPr>
      </p:sp>
      <p:sp>
        <p:nvSpPr>
          <p:cNvPr id="44" name="Line 47"/>
          <p:cNvSpPr/>
          <p:nvPr/>
        </p:nvSpPr>
        <p:spPr>
          <a:xfrm>
            <a:off x="838332" y="4267200"/>
            <a:ext cx="0" cy="1873250"/>
          </a:xfrm>
          <a:prstGeom prst="line">
            <a:avLst/>
          </a:prstGeom>
          <a:ln w="28575" cap="sq" cmpd="sng">
            <a:solidFill>
              <a:srgbClr val="006600"/>
            </a:solidFill>
            <a:prstDash val="solid"/>
            <a:round/>
            <a:headEnd type="none" w="sm" len="sm"/>
            <a:tailEnd type="none" w="sm" len="sm"/>
          </a:ln>
        </p:spPr>
      </p:sp>
      <p:sp>
        <p:nvSpPr>
          <p:cNvPr id="45" name="Text Box 48"/>
          <p:cNvSpPr txBox="1"/>
          <p:nvPr/>
        </p:nvSpPr>
        <p:spPr>
          <a:xfrm>
            <a:off x="659719" y="4432480"/>
            <a:ext cx="1752600" cy="336550"/>
          </a:xfrm>
          <a:prstGeom prst="rect">
            <a:avLst/>
          </a:prstGeom>
          <a:noFill/>
          <a:ln w="9525">
            <a:noFill/>
          </a:ln>
        </p:spPr>
        <p:txBody>
          <a:bodyPr anchor="t">
            <a:spAutoFit/>
          </a:bodyPr>
          <a:lstStyle/>
          <a:p>
            <a:pPr lvl="0"/>
            <a:r>
              <a:rPr lang="zh-CN" altLang="en-US" sz="1600" dirty="0">
                <a:solidFill>
                  <a:srgbClr val="0000FF"/>
                </a:solidFill>
                <a:latin typeface="Times New Roman" panose="02020603050405020304" pitchFamily="18" charset="0"/>
                <a:ea typeface="宋体" panose="02010600030101010101" pitchFamily="2" charset="-122"/>
              </a:rPr>
              <a:t>（转</a:t>
            </a:r>
            <a:r>
              <a:rPr lang="en-US" altLang="zh-CN" sz="1600" dirty="0">
                <a:solidFill>
                  <a:srgbClr val="0000FF"/>
                </a:solidFill>
                <a:latin typeface="Times New Roman" panose="02020603050405020304" pitchFamily="18" charset="0"/>
                <a:ea typeface="宋体" panose="02010600030101010101" pitchFamily="2" charset="-122"/>
              </a:rPr>
              <a:t>1</a:t>
            </a:r>
            <a:r>
              <a:rPr lang="zh-CN" altLang="en-US" sz="1600" dirty="0">
                <a:solidFill>
                  <a:srgbClr val="0000FF"/>
                </a:solidFill>
                <a:latin typeface="Times New Roman" panose="02020603050405020304" pitchFamily="18" charset="0"/>
                <a:ea typeface="宋体" panose="02010600030101010101" pitchFamily="2" charset="-122"/>
              </a:rPr>
              <a:t>）</a:t>
            </a:r>
            <a:r>
              <a:rPr lang="en-US" altLang="zh-CN" sz="1600" dirty="0">
                <a:solidFill>
                  <a:srgbClr val="0000FF"/>
                </a:solidFill>
                <a:latin typeface="Times New Roman" panose="02020603050405020304" pitchFamily="18" charset="0"/>
                <a:ea typeface="宋体" panose="02010600030101010101" pitchFamily="2" charset="-122"/>
              </a:rPr>
              <a:t>10000</a:t>
            </a:r>
            <a:endParaRPr lang="en-US" altLang="zh-CN" sz="1600" dirty="0">
              <a:solidFill>
                <a:srgbClr val="0000FF"/>
              </a:solidFill>
              <a:latin typeface="Times New Roman" panose="02020603050405020304" pitchFamily="18" charset="0"/>
              <a:ea typeface="宋体" panose="02010600030101010101" pitchFamily="2" charset="-122"/>
            </a:endParaRPr>
          </a:p>
        </p:txBody>
      </p:sp>
      <p:sp>
        <p:nvSpPr>
          <p:cNvPr id="47" name="Line 67"/>
          <p:cNvSpPr/>
          <p:nvPr/>
        </p:nvSpPr>
        <p:spPr>
          <a:xfrm>
            <a:off x="-380868" y="5410200"/>
            <a:ext cx="2568575" cy="0"/>
          </a:xfrm>
          <a:prstGeom prst="line">
            <a:avLst/>
          </a:prstGeom>
          <a:ln w="28575" cap="sq" cmpd="sng">
            <a:solidFill>
              <a:srgbClr val="006600"/>
            </a:solidFill>
            <a:prstDash val="solid"/>
            <a:round/>
            <a:headEnd type="none" w="sm" len="sm"/>
            <a:tailEnd type="none" w="sm" len="sm"/>
          </a:ln>
        </p:spPr>
      </p:sp>
      <p:sp>
        <p:nvSpPr>
          <p:cNvPr id="49" name="Text Box 5"/>
          <p:cNvSpPr txBox="1"/>
          <p:nvPr/>
        </p:nvSpPr>
        <p:spPr>
          <a:xfrm>
            <a:off x="76318" y="2362228"/>
            <a:ext cx="2117725" cy="584775"/>
          </a:xfrm>
          <a:prstGeom prst="rect">
            <a:avLst/>
          </a:prstGeom>
          <a:noFill/>
          <a:ln w="9525">
            <a:noFill/>
          </a:ln>
        </p:spPr>
        <p:txBody>
          <a:bodyPr anchor="t">
            <a:spAutoFit/>
          </a:bodyPr>
          <a:lstStyle/>
          <a:p>
            <a:pPr lvl="0" indent="0"/>
            <a:r>
              <a:rPr lang="zh-CN" altLang="en-US" sz="1600" dirty="0" smtClean="0">
                <a:solidFill>
                  <a:srgbClr val="0000FF"/>
                </a:solidFill>
                <a:latin typeface="Times New Roman" panose="02020603050405020304" pitchFamily="18" charset="0"/>
                <a:ea typeface="宋体" panose="02010600030101010101" pitchFamily="2" charset="-122"/>
              </a:rPr>
              <a:t>（收</a:t>
            </a:r>
            <a:r>
              <a:rPr lang="en-US" altLang="zh-CN" sz="1600" dirty="0" smtClean="0">
                <a:solidFill>
                  <a:srgbClr val="0000FF"/>
                </a:solidFill>
                <a:latin typeface="Times New Roman" panose="02020603050405020304" pitchFamily="18" charset="0"/>
                <a:ea typeface="宋体" panose="02010600030101010101" pitchFamily="2" charset="-122"/>
              </a:rPr>
              <a:t>2</a:t>
            </a:r>
            <a:r>
              <a:rPr lang="zh-CN" altLang="en-US" sz="1600" dirty="0" smtClean="0">
                <a:solidFill>
                  <a:srgbClr val="0000FF"/>
                </a:solidFill>
                <a:latin typeface="Times New Roman" panose="02020603050405020304" pitchFamily="18" charset="0"/>
                <a:ea typeface="宋体" panose="02010600030101010101" pitchFamily="2" charset="-122"/>
              </a:rPr>
              <a:t>） </a:t>
            </a:r>
            <a:r>
              <a:rPr lang="en-US" altLang="zh-CN" sz="1600" dirty="0" smtClean="0">
                <a:solidFill>
                  <a:srgbClr val="0000FF"/>
                </a:solidFill>
                <a:latin typeface="Times New Roman" panose="02020603050405020304" pitchFamily="18" charset="0"/>
                <a:ea typeface="宋体" panose="02010600030101010101" pitchFamily="2" charset="-122"/>
              </a:rPr>
              <a:t>10000</a:t>
            </a:r>
            <a:endParaRPr lang="en-US" altLang="zh-CN" sz="1600" dirty="0">
              <a:solidFill>
                <a:srgbClr val="0000FF"/>
              </a:solidFill>
              <a:latin typeface="Times New Roman" panose="02020603050405020304" pitchFamily="18" charset="0"/>
              <a:ea typeface="宋体" panose="02010600030101010101" pitchFamily="2" charset="-122"/>
            </a:endParaRPr>
          </a:p>
          <a:p>
            <a:pPr lvl="0" indent="0"/>
            <a:endParaRPr lang="en-US" altLang="zh-CN" sz="1600" dirty="0">
              <a:solidFill>
                <a:srgbClr val="0000FF"/>
              </a:solidFill>
              <a:latin typeface="Times New Roman" panose="02020603050405020304" pitchFamily="18" charset="0"/>
              <a:ea typeface="宋体" panose="02010600030101010101" pitchFamily="2" charset="-122"/>
            </a:endParaRPr>
          </a:p>
        </p:txBody>
      </p:sp>
      <p:sp>
        <p:nvSpPr>
          <p:cNvPr id="12" name="Rectangle 18"/>
          <p:cNvSpPr>
            <a:spLocks noGrp="1"/>
          </p:cNvSpPr>
          <p:nvPr>
            <p:custDataLst>
              <p:tags r:id="rId1"/>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第五章 模拟企业会计账簿的登记</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78210"/>
                                        </p:tgtEl>
                                        <p:attrNameLst>
                                          <p:attrName>style.visibility</p:attrName>
                                        </p:attrNameLst>
                                      </p:cBhvr>
                                      <p:to>
                                        <p:strVal val="visible"/>
                                      </p:to>
                                    </p:set>
                                    <p:animEffect transition="in" filter="blinds(horizontal)">
                                      <p:cBhvr>
                                        <p:cTn id="7" dur="500"/>
                                        <p:tgtEl>
                                          <p:spTgt spid="4782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88471"/>
                                        </p:tgtEl>
                                        <p:attrNameLst>
                                          <p:attrName>style.visibility</p:attrName>
                                        </p:attrNameLst>
                                      </p:cBhvr>
                                      <p:to>
                                        <p:strVal val="visible"/>
                                      </p:to>
                                    </p:set>
                                    <p:animEffect transition="in" filter="blinds(horizontal)">
                                      <p:cBhvr>
                                        <p:cTn id="12" dur="500"/>
                                        <p:tgtEl>
                                          <p:spTgt spid="488471"/>
                                        </p:tgtEl>
                                      </p:cBhvr>
                                    </p:animEffect>
                                  </p:childTnLst>
                                </p:cTn>
                              </p:par>
                              <p:par>
                                <p:cTn id="13" presetID="3" presetClass="entr" presetSubtype="10" fill="hold" nodeType="withEffect">
                                  <p:stCondLst>
                                    <p:cond delay="0"/>
                                  </p:stCondLst>
                                  <p:childTnLst>
                                    <p:set>
                                      <p:cBhvr>
                                        <p:cTn id="14" dur="1" fill="hold">
                                          <p:stCondLst>
                                            <p:cond delay="0"/>
                                          </p:stCondLst>
                                        </p:cTn>
                                        <p:tgtEl>
                                          <p:spTgt spid="478211"/>
                                        </p:tgtEl>
                                        <p:attrNameLst>
                                          <p:attrName>style.visibility</p:attrName>
                                        </p:attrNameLst>
                                      </p:cBhvr>
                                      <p:to>
                                        <p:strVal val="visible"/>
                                      </p:to>
                                    </p:set>
                                    <p:animEffect transition="in" filter="blinds(horizontal)">
                                      <p:cBhvr>
                                        <p:cTn id="15" dur="500"/>
                                        <p:tgtEl>
                                          <p:spTgt spid="478211"/>
                                        </p:tgtEl>
                                      </p:cBhvr>
                                    </p:animEffect>
                                  </p:childTnLst>
                                </p:cTn>
                              </p:par>
                              <p:par>
                                <p:cTn id="16" presetID="3" presetClass="entr" presetSubtype="10" fill="hold" nodeType="withEffect">
                                  <p:stCondLst>
                                    <p:cond delay="0"/>
                                  </p:stCondLst>
                                  <p:childTnLst>
                                    <p:set>
                                      <p:cBhvr>
                                        <p:cTn id="17" dur="1" fill="hold">
                                          <p:stCondLst>
                                            <p:cond delay="0"/>
                                          </p:stCondLst>
                                        </p:cTn>
                                        <p:tgtEl>
                                          <p:spTgt spid="478212"/>
                                        </p:tgtEl>
                                        <p:attrNameLst>
                                          <p:attrName>style.visibility</p:attrName>
                                        </p:attrNameLst>
                                      </p:cBhvr>
                                      <p:to>
                                        <p:strVal val="visible"/>
                                      </p:to>
                                    </p:set>
                                    <p:animEffect transition="in" filter="blinds(horizontal)">
                                      <p:cBhvr>
                                        <p:cTn id="18" dur="500"/>
                                        <p:tgtEl>
                                          <p:spTgt spid="478212"/>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478213"/>
                                        </p:tgtEl>
                                        <p:attrNameLst>
                                          <p:attrName>style.visibility</p:attrName>
                                        </p:attrNameLst>
                                      </p:cBhvr>
                                      <p:to>
                                        <p:strVal val="visible"/>
                                      </p:to>
                                    </p:set>
                                    <p:animEffect transition="in" filter="blinds(horizontal)">
                                      <p:cBhvr>
                                        <p:cTn id="23" dur="500"/>
                                        <p:tgtEl>
                                          <p:spTgt spid="478213"/>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478214"/>
                                        </p:tgtEl>
                                        <p:attrNameLst>
                                          <p:attrName>style.visibility</p:attrName>
                                        </p:attrNameLst>
                                      </p:cBhvr>
                                      <p:to>
                                        <p:strVal val="visible"/>
                                      </p:to>
                                    </p:set>
                                    <p:animEffect transition="in" filter="blinds(horizontal)">
                                      <p:cBhvr>
                                        <p:cTn id="28" dur="500"/>
                                        <p:tgtEl>
                                          <p:spTgt spid="478214"/>
                                        </p:tgtEl>
                                      </p:cBhvr>
                                    </p:animEffect>
                                  </p:childTnLst>
                                </p:cTn>
                              </p:par>
                              <p:par>
                                <p:cTn id="29" presetID="3" presetClass="entr" presetSubtype="10" fill="hold" nodeType="withEffect">
                                  <p:stCondLst>
                                    <p:cond delay="0"/>
                                  </p:stCondLst>
                                  <p:childTnLst>
                                    <p:set>
                                      <p:cBhvr>
                                        <p:cTn id="30" dur="1" fill="hold">
                                          <p:stCondLst>
                                            <p:cond delay="0"/>
                                          </p:stCondLst>
                                        </p:cTn>
                                        <p:tgtEl>
                                          <p:spTgt spid="478215"/>
                                        </p:tgtEl>
                                        <p:attrNameLst>
                                          <p:attrName>style.visibility</p:attrName>
                                        </p:attrNameLst>
                                      </p:cBhvr>
                                      <p:to>
                                        <p:strVal val="visible"/>
                                      </p:to>
                                    </p:set>
                                    <p:animEffect transition="in" filter="blinds(horizontal)">
                                      <p:cBhvr>
                                        <p:cTn id="31" dur="500"/>
                                        <p:tgtEl>
                                          <p:spTgt spid="478215"/>
                                        </p:tgtEl>
                                      </p:cBhvr>
                                    </p:animEffect>
                                  </p:childTnLst>
                                </p:cTn>
                              </p:par>
                              <p:par>
                                <p:cTn id="32" presetID="3" presetClass="entr" presetSubtype="10" fill="hold" nodeType="withEffect">
                                  <p:stCondLst>
                                    <p:cond delay="0"/>
                                  </p:stCondLst>
                                  <p:childTnLst>
                                    <p:set>
                                      <p:cBhvr>
                                        <p:cTn id="33" dur="1" fill="hold">
                                          <p:stCondLst>
                                            <p:cond delay="0"/>
                                          </p:stCondLst>
                                        </p:cTn>
                                        <p:tgtEl>
                                          <p:spTgt spid="478216"/>
                                        </p:tgtEl>
                                        <p:attrNameLst>
                                          <p:attrName>style.visibility</p:attrName>
                                        </p:attrNameLst>
                                      </p:cBhvr>
                                      <p:to>
                                        <p:strVal val="visible"/>
                                      </p:to>
                                    </p:set>
                                    <p:animEffect transition="in" filter="blinds(horizontal)">
                                      <p:cBhvr>
                                        <p:cTn id="34" dur="500"/>
                                        <p:tgtEl>
                                          <p:spTgt spid="478216"/>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478217"/>
                                        </p:tgtEl>
                                        <p:attrNameLst>
                                          <p:attrName>style.visibility</p:attrName>
                                        </p:attrNameLst>
                                      </p:cBhvr>
                                      <p:to>
                                        <p:strVal val="visible"/>
                                      </p:to>
                                    </p:set>
                                    <p:animEffect transition="in" filter="blinds(horizontal)">
                                      <p:cBhvr>
                                        <p:cTn id="39" dur="500"/>
                                        <p:tgtEl>
                                          <p:spTgt spid="478217"/>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grpId="0" nodeType="clickEffect">
                                  <p:stCondLst>
                                    <p:cond delay="0"/>
                                  </p:stCondLst>
                                  <p:childTnLst>
                                    <p:set>
                                      <p:cBhvr>
                                        <p:cTn id="43" dur="1" fill="hold">
                                          <p:stCondLst>
                                            <p:cond delay="0"/>
                                          </p:stCondLst>
                                        </p:cTn>
                                        <p:tgtEl>
                                          <p:spTgt spid="49"/>
                                        </p:tgtEl>
                                        <p:attrNameLst>
                                          <p:attrName>style.visibility</p:attrName>
                                        </p:attrNameLst>
                                      </p:cBhvr>
                                      <p:to>
                                        <p:strVal val="visible"/>
                                      </p:to>
                                    </p:set>
                                    <p:animEffect transition="in" filter="blinds(horizontal)">
                                      <p:cBhvr>
                                        <p:cTn id="44" dur="500"/>
                                        <p:tgtEl>
                                          <p:spTgt spid="49"/>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478218"/>
                                        </p:tgtEl>
                                        <p:attrNameLst>
                                          <p:attrName>style.visibility</p:attrName>
                                        </p:attrNameLst>
                                      </p:cBhvr>
                                      <p:to>
                                        <p:strVal val="visible"/>
                                      </p:to>
                                    </p:set>
                                    <p:animEffect transition="in" filter="blinds(horizontal)">
                                      <p:cBhvr>
                                        <p:cTn id="49" dur="500"/>
                                        <p:tgtEl>
                                          <p:spTgt spid="478218"/>
                                        </p:tgtEl>
                                      </p:cBhvr>
                                    </p:animEffect>
                                  </p:childTnLst>
                                </p:cTn>
                              </p:par>
                              <p:par>
                                <p:cTn id="50" presetID="3" presetClass="entr" presetSubtype="10" fill="hold" nodeType="withEffect">
                                  <p:stCondLst>
                                    <p:cond delay="0"/>
                                  </p:stCondLst>
                                  <p:childTnLst>
                                    <p:set>
                                      <p:cBhvr>
                                        <p:cTn id="51" dur="1" fill="hold">
                                          <p:stCondLst>
                                            <p:cond delay="0"/>
                                          </p:stCondLst>
                                        </p:cTn>
                                        <p:tgtEl>
                                          <p:spTgt spid="478219"/>
                                        </p:tgtEl>
                                        <p:attrNameLst>
                                          <p:attrName>style.visibility</p:attrName>
                                        </p:attrNameLst>
                                      </p:cBhvr>
                                      <p:to>
                                        <p:strVal val="visible"/>
                                      </p:to>
                                    </p:set>
                                    <p:animEffect transition="in" filter="blinds(horizontal)">
                                      <p:cBhvr>
                                        <p:cTn id="52" dur="500"/>
                                        <p:tgtEl>
                                          <p:spTgt spid="478219"/>
                                        </p:tgtEl>
                                      </p:cBhvr>
                                    </p:animEffect>
                                  </p:childTnLst>
                                </p:cTn>
                              </p:par>
                              <p:par>
                                <p:cTn id="53" presetID="3" presetClass="entr" presetSubtype="10" fill="hold" nodeType="withEffect">
                                  <p:stCondLst>
                                    <p:cond delay="0"/>
                                  </p:stCondLst>
                                  <p:childTnLst>
                                    <p:set>
                                      <p:cBhvr>
                                        <p:cTn id="54" dur="1" fill="hold">
                                          <p:stCondLst>
                                            <p:cond delay="0"/>
                                          </p:stCondLst>
                                        </p:cTn>
                                        <p:tgtEl>
                                          <p:spTgt spid="478220"/>
                                        </p:tgtEl>
                                        <p:attrNameLst>
                                          <p:attrName>style.visibility</p:attrName>
                                        </p:attrNameLst>
                                      </p:cBhvr>
                                      <p:to>
                                        <p:strVal val="visible"/>
                                      </p:to>
                                    </p:set>
                                    <p:animEffect transition="in" filter="blinds(horizontal)">
                                      <p:cBhvr>
                                        <p:cTn id="55" dur="500"/>
                                        <p:tgtEl>
                                          <p:spTgt spid="478220"/>
                                        </p:tgtEl>
                                      </p:cBhvr>
                                    </p:animEffect>
                                  </p:childTnLst>
                                </p:cTn>
                              </p:par>
                            </p:childTnLst>
                          </p:cTn>
                        </p:par>
                      </p:childTnLst>
                    </p:cTn>
                  </p:par>
                  <p:par>
                    <p:cTn id="56" fill="hold">
                      <p:stCondLst>
                        <p:cond delay="indefinite"/>
                      </p:stCondLst>
                      <p:childTnLst>
                        <p:par>
                          <p:cTn id="57" fill="hold">
                            <p:stCondLst>
                              <p:cond delay="0"/>
                            </p:stCondLst>
                            <p:childTnLst>
                              <p:par>
                                <p:cTn id="58" presetID="3" presetClass="entr" presetSubtype="10" fill="hold" grpId="0" nodeType="clickEffect">
                                  <p:stCondLst>
                                    <p:cond delay="0"/>
                                  </p:stCondLst>
                                  <p:childTnLst>
                                    <p:set>
                                      <p:cBhvr>
                                        <p:cTn id="59" dur="1" fill="hold">
                                          <p:stCondLst>
                                            <p:cond delay="0"/>
                                          </p:stCondLst>
                                        </p:cTn>
                                        <p:tgtEl>
                                          <p:spTgt spid="478265"/>
                                        </p:tgtEl>
                                        <p:attrNameLst>
                                          <p:attrName>style.visibility</p:attrName>
                                        </p:attrNameLst>
                                      </p:cBhvr>
                                      <p:to>
                                        <p:strVal val="visible"/>
                                      </p:to>
                                    </p:set>
                                    <p:animEffect transition="in" filter="blinds(horizontal)">
                                      <p:cBhvr>
                                        <p:cTn id="60" dur="500"/>
                                        <p:tgtEl>
                                          <p:spTgt spid="478265"/>
                                        </p:tgtEl>
                                      </p:cBhvr>
                                    </p:animEffect>
                                  </p:childTnLst>
                                </p:cTn>
                              </p:par>
                            </p:childTnLst>
                          </p:cTn>
                        </p:par>
                      </p:childTnLst>
                    </p:cTn>
                  </p:par>
                  <p:par>
                    <p:cTn id="61" fill="hold">
                      <p:stCondLst>
                        <p:cond delay="indefinite"/>
                      </p:stCondLst>
                      <p:childTnLst>
                        <p:par>
                          <p:cTn id="62" fill="hold">
                            <p:stCondLst>
                              <p:cond delay="0"/>
                            </p:stCondLst>
                            <p:childTnLst>
                              <p:par>
                                <p:cTn id="63" presetID="3" presetClass="entr" presetSubtype="10" fill="hold" grpId="0" nodeType="clickEffect">
                                  <p:stCondLst>
                                    <p:cond delay="0"/>
                                  </p:stCondLst>
                                  <p:childTnLst>
                                    <p:set>
                                      <p:cBhvr>
                                        <p:cTn id="64" dur="1" fill="hold">
                                          <p:stCondLst>
                                            <p:cond delay="0"/>
                                          </p:stCondLst>
                                        </p:cTn>
                                        <p:tgtEl>
                                          <p:spTgt spid="478253"/>
                                        </p:tgtEl>
                                        <p:attrNameLst>
                                          <p:attrName>style.visibility</p:attrName>
                                        </p:attrNameLst>
                                      </p:cBhvr>
                                      <p:to>
                                        <p:strVal val="visible"/>
                                      </p:to>
                                    </p:set>
                                    <p:animEffect transition="in" filter="blinds(horizontal)">
                                      <p:cBhvr>
                                        <p:cTn id="65" dur="500"/>
                                        <p:tgtEl>
                                          <p:spTgt spid="478253"/>
                                        </p:tgtEl>
                                      </p:cBhvr>
                                    </p:animEffect>
                                  </p:childTnLst>
                                </p:cTn>
                              </p:par>
                              <p:par>
                                <p:cTn id="66" presetID="3" presetClass="entr" presetSubtype="10" fill="hold" nodeType="withEffect">
                                  <p:stCondLst>
                                    <p:cond delay="0"/>
                                  </p:stCondLst>
                                  <p:childTnLst>
                                    <p:set>
                                      <p:cBhvr>
                                        <p:cTn id="67" dur="1" fill="hold">
                                          <p:stCondLst>
                                            <p:cond delay="0"/>
                                          </p:stCondLst>
                                        </p:cTn>
                                        <p:tgtEl>
                                          <p:spTgt spid="478254"/>
                                        </p:tgtEl>
                                        <p:attrNameLst>
                                          <p:attrName>style.visibility</p:attrName>
                                        </p:attrNameLst>
                                      </p:cBhvr>
                                      <p:to>
                                        <p:strVal val="visible"/>
                                      </p:to>
                                    </p:set>
                                    <p:animEffect transition="in" filter="blinds(horizontal)">
                                      <p:cBhvr>
                                        <p:cTn id="68" dur="500"/>
                                        <p:tgtEl>
                                          <p:spTgt spid="478254"/>
                                        </p:tgtEl>
                                      </p:cBhvr>
                                    </p:animEffect>
                                  </p:childTnLst>
                                </p:cTn>
                              </p:par>
                              <p:par>
                                <p:cTn id="69" presetID="3" presetClass="entr" presetSubtype="10" fill="hold" nodeType="withEffect">
                                  <p:stCondLst>
                                    <p:cond delay="0"/>
                                  </p:stCondLst>
                                  <p:childTnLst>
                                    <p:set>
                                      <p:cBhvr>
                                        <p:cTn id="70" dur="1" fill="hold">
                                          <p:stCondLst>
                                            <p:cond delay="0"/>
                                          </p:stCondLst>
                                        </p:cTn>
                                        <p:tgtEl>
                                          <p:spTgt spid="478255"/>
                                        </p:tgtEl>
                                        <p:attrNameLst>
                                          <p:attrName>style.visibility</p:attrName>
                                        </p:attrNameLst>
                                      </p:cBhvr>
                                      <p:to>
                                        <p:strVal val="visible"/>
                                      </p:to>
                                    </p:set>
                                    <p:animEffect transition="in" filter="blinds(horizontal)">
                                      <p:cBhvr>
                                        <p:cTn id="71" dur="500"/>
                                        <p:tgtEl>
                                          <p:spTgt spid="478255"/>
                                        </p:tgtEl>
                                      </p:cBhvr>
                                    </p:animEffect>
                                  </p:childTnLst>
                                </p:cTn>
                              </p:par>
                            </p:childTnLst>
                          </p:cTn>
                        </p:par>
                      </p:childTnLst>
                    </p:cTn>
                  </p:par>
                  <p:par>
                    <p:cTn id="72" fill="hold">
                      <p:stCondLst>
                        <p:cond delay="indefinite"/>
                      </p:stCondLst>
                      <p:childTnLst>
                        <p:par>
                          <p:cTn id="73" fill="hold">
                            <p:stCondLst>
                              <p:cond delay="0"/>
                            </p:stCondLst>
                            <p:childTnLst>
                              <p:par>
                                <p:cTn id="74" presetID="3" presetClass="entr" presetSubtype="10" fill="hold" grpId="0" nodeType="clickEffect">
                                  <p:stCondLst>
                                    <p:cond delay="0"/>
                                  </p:stCondLst>
                                  <p:childTnLst>
                                    <p:set>
                                      <p:cBhvr>
                                        <p:cTn id="75" dur="1" fill="hold">
                                          <p:stCondLst>
                                            <p:cond delay="0"/>
                                          </p:stCondLst>
                                        </p:cTn>
                                        <p:tgtEl>
                                          <p:spTgt spid="478271"/>
                                        </p:tgtEl>
                                        <p:attrNameLst>
                                          <p:attrName>style.visibility</p:attrName>
                                        </p:attrNameLst>
                                      </p:cBhvr>
                                      <p:to>
                                        <p:strVal val="visible"/>
                                      </p:to>
                                    </p:set>
                                    <p:animEffect transition="in" filter="blinds(horizontal)">
                                      <p:cBhvr>
                                        <p:cTn id="76" dur="500"/>
                                        <p:tgtEl>
                                          <p:spTgt spid="478271"/>
                                        </p:tgtEl>
                                      </p:cBhvr>
                                    </p:animEffect>
                                  </p:childTnLst>
                                </p:cTn>
                              </p:par>
                            </p:childTnLst>
                          </p:cTn>
                        </p:par>
                      </p:childTnLst>
                    </p:cTn>
                  </p:par>
                  <p:par>
                    <p:cTn id="77" fill="hold">
                      <p:stCondLst>
                        <p:cond delay="indefinite"/>
                      </p:stCondLst>
                      <p:childTnLst>
                        <p:par>
                          <p:cTn id="78" fill="hold">
                            <p:stCondLst>
                              <p:cond delay="0"/>
                            </p:stCondLst>
                            <p:childTnLst>
                              <p:par>
                                <p:cTn id="79" presetID="3" presetClass="entr" presetSubtype="10" fill="hold" grpId="0" nodeType="clickEffect">
                                  <p:stCondLst>
                                    <p:cond delay="0"/>
                                  </p:stCondLst>
                                  <p:childTnLst>
                                    <p:set>
                                      <p:cBhvr>
                                        <p:cTn id="80" dur="1" fill="hold">
                                          <p:stCondLst>
                                            <p:cond delay="0"/>
                                          </p:stCondLst>
                                        </p:cTn>
                                        <p:tgtEl>
                                          <p:spTgt spid="42"/>
                                        </p:tgtEl>
                                        <p:attrNameLst>
                                          <p:attrName>style.visibility</p:attrName>
                                        </p:attrNameLst>
                                      </p:cBhvr>
                                      <p:to>
                                        <p:strVal val="visible"/>
                                      </p:to>
                                    </p:set>
                                    <p:animEffect transition="in" filter="blinds(horizontal)">
                                      <p:cBhvr>
                                        <p:cTn id="81" dur="500"/>
                                        <p:tgtEl>
                                          <p:spTgt spid="42"/>
                                        </p:tgtEl>
                                      </p:cBhvr>
                                    </p:animEffect>
                                  </p:childTnLst>
                                </p:cTn>
                              </p:par>
                              <p:par>
                                <p:cTn id="82" presetID="3" presetClass="entr" presetSubtype="10" fill="hold" nodeType="withEffect">
                                  <p:stCondLst>
                                    <p:cond delay="0"/>
                                  </p:stCondLst>
                                  <p:childTnLst>
                                    <p:set>
                                      <p:cBhvr>
                                        <p:cTn id="83" dur="1" fill="hold">
                                          <p:stCondLst>
                                            <p:cond delay="0"/>
                                          </p:stCondLst>
                                        </p:cTn>
                                        <p:tgtEl>
                                          <p:spTgt spid="43"/>
                                        </p:tgtEl>
                                        <p:attrNameLst>
                                          <p:attrName>style.visibility</p:attrName>
                                        </p:attrNameLst>
                                      </p:cBhvr>
                                      <p:to>
                                        <p:strVal val="visible"/>
                                      </p:to>
                                    </p:set>
                                    <p:animEffect transition="in" filter="blinds(horizontal)">
                                      <p:cBhvr>
                                        <p:cTn id="84" dur="500"/>
                                        <p:tgtEl>
                                          <p:spTgt spid="43"/>
                                        </p:tgtEl>
                                      </p:cBhvr>
                                    </p:animEffect>
                                  </p:childTnLst>
                                </p:cTn>
                              </p:par>
                              <p:par>
                                <p:cTn id="85" presetID="3" presetClass="entr" presetSubtype="10" fill="hold" nodeType="withEffect">
                                  <p:stCondLst>
                                    <p:cond delay="0"/>
                                  </p:stCondLst>
                                  <p:childTnLst>
                                    <p:set>
                                      <p:cBhvr>
                                        <p:cTn id="86" dur="1" fill="hold">
                                          <p:stCondLst>
                                            <p:cond delay="0"/>
                                          </p:stCondLst>
                                        </p:cTn>
                                        <p:tgtEl>
                                          <p:spTgt spid="44"/>
                                        </p:tgtEl>
                                        <p:attrNameLst>
                                          <p:attrName>style.visibility</p:attrName>
                                        </p:attrNameLst>
                                      </p:cBhvr>
                                      <p:to>
                                        <p:strVal val="visible"/>
                                      </p:to>
                                    </p:set>
                                    <p:animEffect transition="in" filter="blinds(horizontal)">
                                      <p:cBhvr>
                                        <p:cTn id="87" dur="500"/>
                                        <p:tgtEl>
                                          <p:spTgt spid="44"/>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grpId="0" nodeType="clickEffect">
                                  <p:stCondLst>
                                    <p:cond delay="0"/>
                                  </p:stCondLst>
                                  <p:childTnLst>
                                    <p:set>
                                      <p:cBhvr>
                                        <p:cTn id="91" dur="1" fill="hold">
                                          <p:stCondLst>
                                            <p:cond delay="0"/>
                                          </p:stCondLst>
                                        </p:cTn>
                                        <p:tgtEl>
                                          <p:spTgt spid="45"/>
                                        </p:tgtEl>
                                        <p:attrNameLst>
                                          <p:attrName>style.visibility</p:attrName>
                                        </p:attrNameLst>
                                      </p:cBhvr>
                                      <p:to>
                                        <p:strVal val="visible"/>
                                      </p:to>
                                    </p:set>
                                    <p:animEffect transition="in" filter="blinds(horizontal)">
                                      <p:cBhvr>
                                        <p:cTn id="92" dur="500"/>
                                        <p:tgtEl>
                                          <p:spTgt spid="45"/>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nodeType="clickEffect">
                                  <p:stCondLst>
                                    <p:cond delay="0"/>
                                  </p:stCondLst>
                                  <p:childTnLst>
                                    <p:set>
                                      <p:cBhvr>
                                        <p:cTn id="96" dur="1" fill="hold">
                                          <p:stCondLst>
                                            <p:cond delay="0"/>
                                          </p:stCondLst>
                                        </p:cTn>
                                        <p:tgtEl>
                                          <p:spTgt spid="478257"/>
                                        </p:tgtEl>
                                        <p:attrNameLst>
                                          <p:attrName>style.visibility</p:attrName>
                                        </p:attrNameLst>
                                      </p:cBhvr>
                                      <p:to>
                                        <p:strVal val="visible"/>
                                      </p:to>
                                    </p:set>
                                    <p:animEffect transition="in" filter="blinds(horizontal)">
                                      <p:cBhvr>
                                        <p:cTn id="97" dur="500"/>
                                        <p:tgtEl>
                                          <p:spTgt spid="478257"/>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nodeType="clickEffect">
                                  <p:stCondLst>
                                    <p:cond delay="0"/>
                                  </p:stCondLst>
                                  <p:childTnLst>
                                    <p:set>
                                      <p:cBhvr>
                                        <p:cTn id="101" dur="1" fill="hold">
                                          <p:stCondLst>
                                            <p:cond delay="0"/>
                                          </p:stCondLst>
                                        </p:cTn>
                                        <p:tgtEl>
                                          <p:spTgt spid="68"/>
                                        </p:tgtEl>
                                        <p:attrNameLst>
                                          <p:attrName>style.visibility</p:attrName>
                                        </p:attrNameLst>
                                      </p:cBhvr>
                                      <p:to>
                                        <p:strVal val="visible"/>
                                      </p:to>
                                    </p:set>
                                    <p:animEffect transition="in" filter="blinds(horizontal)">
                                      <p:cBhvr>
                                        <p:cTn id="102" dur="500"/>
                                        <p:tgtEl>
                                          <p:spTgt spid="68"/>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nodeType="clickEffect">
                                  <p:stCondLst>
                                    <p:cond delay="0"/>
                                  </p:stCondLst>
                                  <p:childTnLst>
                                    <p:set>
                                      <p:cBhvr>
                                        <p:cTn id="106" dur="1" fill="hold">
                                          <p:stCondLst>
                                            <p:cond delay="0"/>
                                          </p:stCondLst>
                                        </p:cTn>
                                        <p:tgtEl>
                                          <p:spTgt spid="478277"/>
                                        </p:tgtEl>
                                        <p:attrNameLst>
                                          <p:attrName>style.visibility</p:attrName>
                                        </p:attrNameLst>
                                      </p:cBhvr>
                                      <p:to>
                                        <p:strVal val="visible"/>
                                      </p:to>
                                    </p:set>
                                    <p:animEffect transition="in" filter="blinds(horizontal)">
                                      <p:cBhvr>
                                        <p:cTn id="107" dur="500"/>
                                        <p:tgtEl>
                                          <p:spTgt spid="478277"/>
                                        </p:tgtEl>
                                      </p:cBhvr>
                                    </p:animEffect>
                                  </p:childTnLst>
                                </p:cTn>
                              </p:par>
                            </p:childTnLst>
                          </p:cTn>
                        </p:par>
                      </p:childTnLst>
                    </p:cTn>
                  </p:par>
                  <p:par>
                    <p:cTn id="108" fill="hold">
                      <p:stCondLst>
                        <p:cond delay="indefinite"/>
                      </p:stCondLst>
                      <p:childTnLst>
                        <p:par>
                          <p:cTn id="109" fill="hold">
                            <p:stCondLst>
                              <p:cond delay="0"/>
                            </p:stCondLst>
                            <p:childTnLst>
                              <p:par>
                                <p:cTn id="110" presetID="3" presetClass="entr" presetSubtype="10" fill="hold" nodeType="clickEffect">
                                  <p:stCondLst>
                                    <p:cond delay="0"/>
                                  </p:stCondLst>
                                  <p:childTnLst>
                                    <p:set>
                                      <p:cBhvr>
                                        <p:cTn id="111" dur="1" fill="hold">
                                          <p:stCondLst>
                                            <p:cond delay="0"/>
                                          </p:stCondLst>
                                        </p:cTn>
                                        <p:tgtEl>
                                          <p:spTgt spid="478275"/>
                                        </p:tgtEl>
                                        <p:attrNameLst>
                                          <p:attrName>style.visibility</p:attrName>
                                        </p:attrNameLst>
                                      </p:cBhvr>
                                      <p:to>
                                        <p:strVal val="visible"/>
                                      </p:to>
                                    </p:set>
                                    <p:animEffect transition="in" filter="blinds(horizontal)">
                                      <p:cBhvr>
                                        <p:cTn id="112" dur="500"/>
                                        <p:tgtEl>
                                          <p:spTgt spid="478275"/>
                                        </p:tgtEl>
                                      </p:cBhvr>
                                    </p:animEffect>
                                  </p:childTnLst>
                                </p:cTn>
                              </p:par>
                            </p:childTnLst>
                          </p:cTn>
                        </p:par>
                      </p:childTnLst>
                    </p:cTn>
                  </p:par>
                  <p:par>
                    <p:cTn id="113" fill="hold">
                      <p:stCondLst>
                        <p:cond delay="indefinite"/>
                      </p:stCondLst>
                      <p:childTnLst>
                        <p:par>
                          <p:cTn id="114" fill="hold">
                            <p:stCondLst>
                              <p:cond delay="0"/>
                            </p:stCondLst>
                            <p:childTnLst>
                              <p:par>
                                <p:cTn id="115" presetID="3" presetClass="entr" presetSubtype="10" fill="hold" nodeType="clickEffect">
                                  <p:stCondLst>
                                    <p:cond delay="0"/>
                                  </p:stCondLst>
                                  <p:childTnLst>
                                    <p:set>
                                      <p:cBhvr>
                                        <p:cTn id="116" dur="1" fill="hold">
                                          <p:stCondLst>
                                            <p:cond delay="0"/>
                                          </p:stCondLst>
                                        </p:cTn>
                                        <p:tgtEl>
                                          <p:spTgt spid="47"/>
                                        </p:tgtEl>
                                        <p:attrNameLst>
                                          <p:attrName>style.visibility</p:attrName>
                                        </p:attrNameLst>
                                      </p:cBhvr>
                                      <p:to>
                                        <p:strVal val="visible"/>
                                      </p:to>
                                    </p:set>
                                    <p:animEffect transition="in" filter="blinds(horizontal)">
                                      <p:cBhvr>
                                        <p:cTn id="117" dur="500"/>
                                        <p:tgtEl>
                                          <p:spTgt spid="47"/>
                                        </p:tgtEl>
                                      </p:cBhvr>
                                    </p:animEffect>
                                  </p:childTnLst>
                                </p:cTn>
                              </p:par>
                            </p:childTnLst>
                          </p:cTn>
                        </p:par>
                      </p:childTnLst>
                    </p:cTn>
                  </p:par>
                  <p:par>
                    <p:cTn id="118" fill="hold">
                      <p:stCondLst>
                        <p:cond delay="indefinite"/>
                      </p:stCondLst>
                      <p:childTnLst>
                        <p:par>
                          <p:cTn id="119" fill="hold">
                            <p:stCondLst>
                              <p:cond delay="0"/>
                            </p:stCondLst>
                            <p:childTnLst>
                              <p:par>
                                <p:cTn id="120" presetID="3" presetClass="entr" presetSubtype="10" fill="hold" grpId="0" nodeType="clickEffect">
                                  <p:stCondLst>
                                    <p:cond delay="0"/>
                                  </p:stCondLst>
                                  <p:childTnLst>
                                    <p:set>
                                      <p:cBhvr>
                                        <p:cTn id="121" dur="1" fill="hold">
                                          <p:stCondLst>
                                            <p:cond delay="0"/>
                                          </p:stCondLst>
                                        </p:cTn>
                                        <p:tgtEl>
                                          <p:spTgt spid="478258"/>
                                        </p:tgtEl>
                                        <p:attrNameLst>
                                          <p:attrName>style.visibility</p:attrName>
                                        </p:attrNameLst>
                                      </p:cBhvr>
                                      <p:to>
                                        <p:strVal val="visible"/>
                                      </p:to>
                                    </p:set>
                                    <p:animEffect transition="in" filter="blinds(horizontal)">
                                      <p:cBhvr>
                                        <p:cTn id="122" dur="500"/>
                                        <p:tgtEl>
                                          <p:spTgt spid="478258"/>
                                        </p:tgtEl>
                                      </p:cBhvr>
                                    </p:animEffect>
                                  </p:childTnLst>
                                </p:cTn>
                              </p:par>
                            </p:childTnLst>
                          </p:cTn>
                        </p:par>
                      </p:childTnLst>
                    </p:cTn>
                  </p:par>
                  <p:par>
                    <p:cTn id="123" fill="hold">
                      <p:stCondLst>
                        <p:cond delay="indefinite"/>
                      </p:stCondLst>
                      <p:childTnLst>
                        <p:par>
                          <p:cTn id="124" fill="hold">
                            <p:stCondLst>
                              <p:cond delay="0"/>
                            </p:stCondLst>
                            <p:childTnLst>
                              <p:par>
                                <p:cTn id="125" presetID="3" presetClass="entr" presetSubtype="10" fill="hold" grpId="0" nodeType="clickEffect">
                                  <p:stCondLst>
                                    <p:cond delay="0"/>
                                  </p:stCondLst>
                                  <p:childTnLst>
                                    <p:set>
                                      <p:cBhvr>
                                        <p:cTn id="126" dur="1" fill="hold">
                                          <p:stCondLst>
                                            <p:cond delay="0"/>
                                          </p:stCondLst>
                                        </p:cTn>
                                        <p:tgtEl>
                                          <p:spTgt spid="69"/>
                                        </p:tgtEl>
                                        <p:attrNameLst>
                                          <p:attrName>style.visibility</p:attrName>
                                        </p:attrNameLst>
                                      </p:cBhvr>
                                      <p:to>
                                        <p:strVal val="visible"/>
                                      </p:to>
                                    </p:set>
                                    <p:animEffect transition="in" filter="blinds(horizontal)">
                                      <p:cBhvr>
                                        <p:cTn id="127" dur="500"/>
                                        <p:tgtEl>
                                          <p:spTgt spid="69"/>
                                        </p:tgtEl>
                                      </p:cBhvr>
                                    </p:animEffect>
                                  </p:childTnLst>
                                </p:cTn>
                              </p:par>
                            </p:childTnLst>
                          </p:cTn>
                        </p:par>
                      </p:childTnLst>
                    </p:cTn>
                  </p:par>
                  <p:par>
                    <p:cTn id="128" fill="hold">
                      <p:stCondLst>
                        <p:cond delay="indefinite"/>
                      </p:stCondLst>
                      <p:childTnLst>
                        <p:par>
                          <p:cTn id="129" fill="hold">
                            <p:stCondLst>
                              <p:cond delay="0"/>
                            </p:stCondLst>
                            <p:childTnLst>
                              <p:par>
                                <p:cTn id="130" presetID="3" presetClass="entr" presetSubtype="10" fill="hold" grpId="0" nodeType="clickEffect">
                                  <p:stCondLst>
                                    <p:cond delay="0"/>
                                  </p:stCondLst>
                                  <p:childTnLst>
                                    <p:set>
                                      <p:cBhvr>
                                        <p:cTn id="131" dur="1" fill="hold">
                                          <p:stCondLst>
                                            <p:cond delay="0"/>
                                          </p:stCondLst>
                                        </p:cTn>
                                        <p:tgtEl>
                                          <p:spTgt spid="70"/>
                                        </p:tgtEl>
                                        <p:attrNameLst>
                                          <p:attrName>style.visibility</p:attrName>
                                        </p:attrNameLst>
                                      </p:cBhvr>
                                      <p:to>
                                        <p:strVal val="visible"/>
                                      </p:to>
                                    </p:set>
                                    <p:animEffect transition="in" filter="blinds(horizontal)">
                                      <p:cBhvr>
                                        <p:cTn id="132" dur="500"/>
                                        <p:tgtEl>
                                          <p:spTgt spid="70"/>
                                        </p:tgtEl>
                                      </p:cBhvr>
                                    </p:animEffect>
                                  </p:childTnLst>
                                </p:cTn>
                              </p:par>
                            </p:childTnLst>
                          </p:cTn>
                        </p:par>
                      </p:childTnLst>
                    </p:cTn>
                  </p:par>
                  <p:par>
                    <p:cTn id="133" fill="hold">
                      <p:stCondLst>
                        <p:cond delay="indefinite"/>
                      </p:stCondLst>
                      <p:childTnLst>
                        <p:par>
                          <p:cTn id="134" fill="hold">
                            <p:stCondLst>
                              <p:cond delay="0"/>
                            </p:stCondLst>
                            <p:childTnLst>
                              <p:par>
                                <p:cTn id="135" presetID="3" presetClass="entr" presetSubtype="10" fill="hold" grpId="0" nodeType="clickEffect">
                                  <p:stCondLst>
                                    <p:cond delay="0"/>
                                  </p:stCondLst>
                                  <p:childTnLst>
                                    <p:set>
                                      <p:cBhvr>
                                        <p:cTn id="136" dur="1" fill="hold">
                                          <p:stCondLst>
                                            <p:cond delay="0"/>
                                          </p:stCondLst>
                                        </p:cTn>
                                        <p:tgtEl>
                                          <p:spTgt spid="478259"/>
                                        </p:tgtEl>
                                        <p:attrNameLst>
                                          <p:attrName>style.visibility</p:attrName>
                                        </p:attrNameLst>
                                      </p:cBhvr>
                                      <p:to>
                                        <p:strVal val="visible"/>
                                      </p:to>
                                    </p:set>
                                    <p:animEffect transition="in" filter="blinds(horizontal)">
                                      <p:cBhvr>
                                        <p:cTn id="137" dur="500"/>
                                        <p:tgtEl>
                                          <p:spTgt spid="478259"/>
                                        </p:tgtEl>
                                      </p:cBhvr>
                                    </p:animEffect>
                                  </p:childTnLst>
                                </p:cTn>
                              </p:par>
                            </p:childTnLst>
                          </p:cTn>
                        </p:par>
                      </p:childTnLst>
                    </p:cTn>
                  </p:par>
                  <p:par>
                    <p:cTn id="138" fill="hold">
                      <p:stCondLst>
                        <p:cond delay="indefinite"/>
                      </p:stCondLst>
                      <p:childTnLst>
                        <p:par>
                          <p:cTn id="139" fill="hold">
                            <p:stCondLst>
                              <p:cond delay="0"/>
                            </p:stCondLst>
                            <p:childTnLst>
                              <p:par>
                                <p:cTn id="140" presetID="3" presetClass="entr" presetSubtype="10" fill="hold" grpId="0" nodeType="clickEffect">
                                  <p:stCondLst>
                                    <p:cond delay="0"/>
                                  </p:stCondLst>
                                  <p:childTnLst>
                                    <p:set>
                                      <p:cBhvr>
                                        <p:cTn id="141" dur="1" fill="hold">
                                          <p:stCondLst>
                                            <p:cond delay="0"/>
                                          </p:stCondLst>
                                        </p:cTn>
                                        <p:tgtEl>
                                          <p:spTgt spid="71"/>
                                        </p:tgtEl>
                                        <p:attrNameLst>
                                          <p:attrName>style.visibility</p:attrName>
                                        </p:attrNameLst>
                                      </p:cBhvr>
                                      <p:to>
                                        <p:strVal val="visible"/>
                                      </p:to>
                                    </p:set>
                                    <p:animEffect transition="in" filter="blinds(horizontal)">
                                      <p:cBhvr>
                                        <p:cTn id="142" dur="500"/>
                                        <p:tgtEl>
                                          <p:spTgt spid="71"/>
                                        </p:tgtEl>
                                      </p:cBhvr>
                                    </p:animEffect>
                                  </p:childTnLst>
                                </p:cTn>
                              </p:par>
                            </p:childTnLst>
                          </p:cTn>
                        </p:par>
                      </p:childTnLst>
                    </p:cTn>
                  </p:par>
                  <p:par>
                    <p:cTn id="143" fill="hold">
                      <p:stCondLst>
                        <p:cond delay="indefinite"/>
                      </p:stCondLst>
                      <p:childTnLst>
                        <p:par>
                          <p:cTn id="144" fill="hold">
                            <p:stCondLst>
                              <p:cond delay="0"/>
                            </p:stCondLst>
                            <p:childTnLst>
                              <p:par>
                                <p:cTn id="145" presetID="3" presetClass="entr" presetSubtype="10" fill="hold" grpId="0" nodeType="clickEffect">
                                  <p:stCondLst>
                                    <p:cond delay="0"/>
                                  </p:stCondLst>
                                  <p:childTnLst>
                                    <p:set>
                                      <p:cBhvr>
                                        <p:cTn id="146" dur="1" fill="hold">
                                          <p:stCondLst>
                                            <p:cond delay="0"/>
                                          </p:stCondLst>
                                        </p:cTn>
                                        <p:tgtEl>
                                          <p:spTgt spid="30"/>
                                        </p:tgtEl>
                                        <p:attrNameLst>
                                          <p:attrName>style.visibility</p:attrName>
                                        </p:attrNameLst>
                                      </p:cBhvr>
                                      <p:to>
                                        <p:strVal val="visible"/>
                                      </p:to>
                                    </p:set>
                                    <p:animEffect transition="in" filter="blinds(horizontal)">
                                      <p:cBhvr>
                                        <p:cTn id="147" dur="500"/>
                                        <p:tgtEl>
                                          <p:spTgt spid="30"/>
                                        </p:tgtEl>
                                      </p:cBhvr>
                                    </p:animEffect>
                                  </p:childTnLst>
                                </p:cTn>
                              </p:par>
                            </p:childTnLst>
                          </p:cTn>
                        </p:par>
                      </p:childTnLst>
                    </p:cTn>
                  </p:par>
                  <p:par>
                    <p:cTn id="148" fill="hold">
                      <p:stCondLst>
                        <p:cond delay="indefinite"/>
                      </p:stCondLst>
                      <p:childTnLst>
                        <p:par>
                          <p:cTn id="149" fill="hold">
                            <p:stCondLst>
                              <p:cond delay="0"/>
                            </p:stCondLst>
                            <p:childTnLst>
                              <p:par>
                                <p:cTn id="150" presetID="3" presetClass="entr" presetSubtype="10" fill="hold" grpId="0" nodeType="clickEffect">
                                  <p:stCondLst>
                                    <p:cond delay="0"/>
                                  </p:stCondLst>
                                  <p:childTnLst>
                                    <p:set>
                                      <p:cBhvr>
                                        <p:cTn id="151" dur="1" fill="hold">
                                          <p:stCondLst>
                                            <p:cond delay="0"/>
                                          </p:stCondLst>
                                        </p:cTn>
                                        <p:tgtEl>
                                          <p:spTgt spid="31"/>
                                        </p:tgtEl>
                                        <p:attrNameLst>
                                          <p:attrName>style.visibility</p:attrName>
                                        </p:attrNameLst>
                                      </p:cBhvr>
                                      <p:to>
                                        <p:strVal val="visible"/>
                                      </p:to>
                                    </p:set>
                                    <p:animEffect transition="in" filter="blinds(horizontal)">
                                      <p:cBhvr>
                                        <p:cTn id="152" dur="500"/>
                                        <p:tgtEl>
                                          <p:spTgt spid="31"/>
                                        </p:tgtEl>
                                      </p:cBhvr>
                                    </p:animEffect>
                                  </p:childTnLst>
                                </p:cTn>
                              </p:par>
                            </p:childTnLst>
                          </p:cTn>
                        </p:par>
                      </p:childTnLst>
                    </p:cTn>
                  </p:par>
                  <p:par>
                    <p:cTn id="153" fill="hold">
                      <p:stCondLst>
                        <p:cond delay="indefinite"/>
                      </p:stCondLst>
                      <p:childTnLst>
                        <p:par>
                          <p:cTn id="154" fill="hold">
                            <p:stCondLst>
                              <p:cond delay="0"/>
                            </p:stCondLst>
                            <p:childTnLst>
                              <p:par>
                                <p:cTn id="155" presetID="2" presetClass="entr" presetSubtype="4" fill="hold" grpId="0" nodeType="clickEffect">
                                  <p:stCondLst>
                                    <p:cond delay="0"/>
                                  </p:stCondLst>
                                  <p:childTnLst>
                                    <p:set>
                                      <p:cBhvr>
                                        <p:cTn id="156" dur="1" fill="hold">
                                          <p:stCondLst>
                                            <p:cond delay="0"/>
                                          </p:stCondLst>
                                        </p:cTn>
                                        <p:tgtEl>
                                          <p:spTgt spid="9"/>
                                        </p:tgtEl>
                                        <p:attrNameLst>
                                          <p:attrName>style.visibility</p:attrName>
                                        </p:attrNameLst>
                                      </p:cBhvr>
                                      <p:to>
                                        <p:strVal val="visible"/>
                                      </p:to>
                                    </p:set>
                                    <p:anim calcmode="lin" valueType="num">
                                      <p:cBhvr additive="base">
                                        <p:cTn id="157" dur="500" fill="hold"/>
                                        <p:tgtEl>
                                          <p:spTgt spid="9"/>
                                        </p:tgtEl>
                                        <p:attrNameLst>
                                          <p:attrName>ppt_x</p:attrName>
                                        </p:attrNameLst>
                                      </p:cBhvr>
                                      <p:tavLst>
                                        <p:tav tm="0">
                                          <p:val>
                                            <p:strVal val="#ppt_x"/>
                                          </p:val>
                                        </p:tav>
                                        <p:tav tm="100000">
                                          <p:val>
                                            <p:strVal val="#ppt_x"/>
                                          </p:val>
                                        </p:tav>
                                      </p:tavLst>
                                    </p:anim>
                                    <p:anim calcmode="lin" valueType="num">
                                      <p:cBhvr additive="base">
                                        <p:cTn id="15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9" fill="hold">
                      <p:stCondLst>
                        <p:cond delay="indefinite"/>
                      </p:stCondLst>
                      <p:childTnLst>
                        <p:par>
                          <p:cTn id="160" fill="hold">
                            <p:stCondLst>
                              <p:cond delay="0"/>
                            </p:stCondLst>
                            <p:childTnLst>
                              <p:par>
                                <p:cTn id="161" presetID="16" presetClass="entr" presetSubtype="21" fill="hold" grpId="0" nodeType="clickEffect">
                                  <p:stCondLst>
                                    <p:cond delay="0"/>
                                  </p:stCondLst>
                                  <p:childTnLst>
                                    <p:set>
                                      <p:cBhvr>
                                        <p:cTn id="162" dur="1" fill="hold">
                                          <p:stCondLst>
                                            <p:cond delay="0"/>
                                          </p:stCondLst>
                                        </p:cTn>
                                        <p:tgtEl>
                                          <p:spTgt spid="10"/>
                                        </p:tgtEl>
                                        <p:attrNameLst>
                                          <p:attrName>style.visibility</p:attrName>
                                        </p:attrNameLst>
                                      </p:cBhvr>
                                      <p:to>
                                        <p:strVal val="visible"/>
                                      </p:to>
                                    </p:set>
                                    <p:animEffect transition="in" filter="barn(inVertical)">
                                      <p:cBhvr>
                                        <p:cTn id="16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8210" grpId="0"/>
      <p:bldP spid="478213" grpId="0"/>
      <p:bldP spid="478214" grpId="0"/>
      <p:bldP spid="478217" grpId="0"/>
      <p:bldP spid="478218" grpId="0"/>
      <p:bldP spid="478253" grpId="0"/>
      <p:bldP spid="478258" grpId="0"/>
      <p:bldP spid="478259" grpId="0"/>
      <p:bldP spid="478265" grpId="0"/>
      <p:bldP spid="478271" grpId="0"/>
      <p:bldP spid="488471" grpId="0" bldLvl="0" animBg="1"/>
      <p:bldP spid="69" grpId="0"/>
      <p:bldP spid="70" grpId="0"/>
      <p:bldP spid="71" grpId="0"/>
      <p:bldP spid="30" grpId="0"/>
      <p:bldP spid="31" grpId="0"/>
      <p:bldP spid="9" grpId="0" bldLvl="0" animBg="1"/>
      <p:bldP spid="10" grpId="0" bldLvl="0" animBg="1"/>
      <p:bldP spid="42" grpId="0"/>
      <p:bldP spid="45" grpId="0"/>
      <p:bldP spid="49" grpId="0"/>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5" name="Rectangle 2"/>
          <p:cNvSpPr/>
          <p:nvPr/>
        </p:nvSpPr>
        <p:spPr>
          <a:xfrm>
            <a:off x="1476375" y="34925"/>
            <a:ext cx="6192838" cy="6480175"/>
          </a:xfrm>
          <a:prstGeom prst="rect">
            <a:avLst/>
          </a:prstGeom>
          <a:solidFill>
            <a:schemeClr val="bg1"/>
          </a:solidFill>
          <a:ln w="9525" cap="flat" cmpd="sng">
            <a:solidFill>
              <a:srgbClr val="0000FF"/>
            </a:solidFill>
            <a:prstDash val="solid"/>
            <a:miter/>
            <a:headEnd type="none" w="med" len="med"/>
            <a:tailEnd type="none" w="med" len="med"/>
          </a:ln>
        </p:spPr>
        <p:txBody>
          <a:bodyPr wrap="none" anchor="ctr"/>
          <a:lstStyle/>
          <a:p>
            <a:pPr lvl="0" indent="0"/>
            <a:endParaRPr lang="zh-CN" altLang="en-US" dirty="0">
              <a:latin typeface="Arial" panose="020B0604020202020204" pitchFamily="34" charset="0"/>
              <a:ea typeface="宋体" panose="02010600030101010101" pitchFamily="2" charset="-122"/>
            </a:endParaRPr>
          </a:p>
        </p:txBody>
      </p:sp>
      <p:graphicFrame>
        <p:nvGraphicFramePr>
          <p:cNvPr id="221186" name="Object 3"/>
          <p:cNvGraphicFramePr>
            <a:graphicFrameLocks noChangeAspect="1"/>
          </p:cNvGraphicFramePr>
          <p:nvPr/>
        </p:nvGraphicFramePr>
        <p:xfrm>
          <a:off x="1810907" y="1566714"/>
          <a:ext cx="5658394" cy="4197091"/>
        </p:xfrm>
        <a:graphic>
          <a:graphicData uri="http://schemas.openxmlformats.org/presentationml/2006/ole">
            <mc:AlternateContent xmlns:mc="http://schemas.openxmlformats.org/markup-compatibility/2006">
              <mc:Choice xmlns:v="urn:schemas-microsoft-com:vml" Requires="v">
                <p:oleObj spid="_x0000_s11293" name="Worksheet" r:id="rId1" imgW="4290060" imgH="3183255" progId="Excel.Sheet.8">
                  <p:embed/>
                </p:oleObj>
              </mc:Choice>
              <mc:Fallback>
                <p:oleObj name="Worksheet" r:id="rId1" imgW="4290060" imgH="3183255" progId="Excel.Sheet.8">
                  <p:embed/>
                  <p:pic>
                    <p:nvPicPr>
                      <p:cNvPr id="0" name="图片 3086"/>
                      <p:cNvPicPr/>
                      <p:nvPr/>
                    </p:nvPicPr>
                    <p:blipFill>
                      <a:blip r:embed="rId2"/>
                      <a:stretch>
                        <a:fillRect/>
                      </a:stretch>
                    </p:blipFill>
                    <p:spPr>
                      <a:xfrm>
                        <a:off x="1810907" y="1566714"/>
                        <a:ext cx="5658394" cy="4197091"/>
                      </a:xfrm>
                      <a:prstGeom prst="rect">
                        <a:avLst/>
                      </a:prstGeom>
                      <a:noFill/>
                      <a:ln w="38100">
                        <a:noFill/>
                        <a:miter/>
                      </a:ln>
                    </p:spPr>
                  </p:pic>
                </p:oleObj>
              </mc:Fallback>
            </mc:AlternateContent>
          </a:graphicData>
        </a:graphic>
      </p:graphicFrame>
      <p:sp>
        <p:nvSpPr>
          <p:cNvPr id="221187" name="Text Box 4"/>
          <p:cNvSpPr txBox="1"/>
          <p:nvPr/>
        </p:nvSpPr>
        <p:spPr>
          <a:xfrm>
            <a:off x="1179195" y="188595"/>
            <a:ext cx="6800215" cy="1007745"/>
          </a:xfrm>
          <a:prstGeom prst="rect">
            <a:avLst/>
          </a:prstGeom>
          <a:noFill/>
          <a:ln w="9525">
            <a:noFill/>
          </a:ln>
        </p:spPr>
        <p:txBody>
          <a:bodyPr anchor="t"/>
          <a:lstStyle/>
          <a:p>
            <a:pPr lvl="0" indent="381000"/>
            <a:r>
              <a:rPr lang="zh-CN" altLang="en-US" sz="2400" dirty="0">
                <a:solidFill>
                  <a:srgbClr val="008000"/>
                </a:solidFill>
                <a:latin typeface="Times New Roman" panose="02020603050405020304" pitchFamily="18" charset="0"/>
                <a:ea typeface="黑体" panose="02010609060101010101" pitchFamily="49" charset="-122"/>
              </a:rPr>
              <a:t>                            科目汇总表       </a:t>
            </a:r>
            <a:r>
              <a:rPr lang="zh-CN" altLang="en-US" sz="1200" dirty="0">
                <a:solidFill>
                  <a:srgbClr val="008000"/>
                </a:solidFill>
                <a:latin typeface="Times New Roman" panose="02020603050405020304" pitchFamily="18" charset="0"/>
                <a:ea typeface="黑体" panose="02010609060101010101" pitchFamily="49" charset="-122"/>
              </a:rPr>
              <a:t>科汇字第    </a:t>
            </a:r>
            <a:r>
              <a:rPr lang="en-US" altLang="zh-CN" sz="1200" dirty="0">
                <a:solidFill>
                  <a:srgbClr val="008000"/>
                </a:solidFill>
                <a:latin typeface="Times New Roman" panose="02020603050405020304" pitchFamily="18" charset="0"/>
                <a:ea typeface="黑体" panose="02010609060101010101" pitchFamily="49" charset="-122"/>
              </a:rPr>
              <a:t>01   </a:t>
            </a:r>
            <a:r>
              <a:rPr lang="zh-CN" altLang="en-US" sz="1200" dirty="0">
                <a:solidFill>
                  <a:srgbClr val="008000"/>
                </a:solidFill>
                <a:latin typeface="Times New Roman" panose="02020603050405020304" pitchFamily="18" charset="0"/>
                <a:ea typeface="黑体" panose="02010609060101010101" pitchFamily="49" charset="-122"/>
              </a:rPr>
              <a:t>号</a:t>
            </a:r>
            <a:endParaRPr lang="zh-CN" altLang="en-US" sz="1200" dirty="0">
              <a:solidFill>
                <a:srgbClr val="0000CC"/>
              </a:solidFill>
              <a:latin typeface="Arial" panose="020B0604020202020204" pitchFamily="34" charset="0"/>
              <a:ea typeface="黑体" panose="02010609060101010101" pitchFamily="49" charset="-122"/>
            </a:endParaRPr>
          </a:p>
          <a:p>
            <a:pPr lvl="0" indent="381000" eaLnBrk="0" hangingPunct="0"/>
            <a:r>
              <a:rPr lang="zh-CN" altLang="en-US" sz="1200" dirty="0">
                <a:solidFill>
                  <a:srgbClr val="008000"/>
                </a:solidFill>
                <a:latin typeface="Times New Roman" panose="02020603050405020304" pitchFamily="18" charset="0"/>
                <a:ea typeface="黑体" panose="02010609060101010101" pitchFamily="49" charset="-122"/>
              </a:rPr>
              <a:t>                                                                                                                单位：元          </a:t>
            </a:r>
            <a:endParaRPr lang="zh-CN" altLang="en-US" sz="1200" dirty="0">
              <a:solidFill>
                <a:srgbClr val="008000"/>
              </a:solidFill>
              <a:latin typeface="Times New Roman" panose="02020603050405020304" pitchFamily="18" charset="0"/>
              <a:ea typeface="黑体" panose="02010609060101010101" pitchFamily="49" charset="-122"/>
            </a:endParaRPr>
          </a:p>
          <a:p>
            <a:pPr lvl="0" indent="381000" eaLnBrk="0" hangingPunct="0"/>
            <a:r>
              <a:rPr lang="zh-CN" altLang="en-US" sz="1600" b="1" dirty="0" smtClean="0">
                <a:solidFill>
                  <a:srgbClr val="000000"/>
                </a:solidFill>
                <a:latin typeface="Arial" panose="020B0604020202020204" pitchFamily="34" charset="0"/>
                <a:ea typeface="黑体" panose="02010609060101010101" pitchFamily="49" charset="-122"/>
              </a:rPr>
              <a:t>付</a:t>
            </a:r>
            <a:r>
              <a:rPr lang="zh-CN" altLang="zh-CN" sz="1600" b="1" dirty="0" smtClean="0">
                <a:solidFill>
                  <a:schemeClr val="accent1">
                    <a:lumMod val="50000"/>
                  </a:schemeClr>
                </a:solidFill>
                <a:latin typeface="Arial" panose="020B0604020202020204" pitchFamily="34" charset="0"/>
                <a:ea typeface="黑体" panose="02010609060101010101" pitchFamily="49" charset="-122"/>
              </a:rPr>
              <a:t>第</a:t>
            </a:r>
            <a:r>
              <a:rPr lang="en-US" altLang="zh-CN" sz="1600" b="1" dirty="0">
                <a:solidFill>
                  <a:srgbClr val="000000"/>
                </a:solidFill>
                <a:latin typeface="Arial" panose="020B0604020202020204" pitchFamily="34" charset="0"/>
                <a:ea typeface="黑体" panose="02010609060101010101" pitchFamily="49" charset="-122"/>
              </a:rPr>
              <a:t>1</a:t>
            </a:r>
            <a:r>
              <a:rPr lang="zh-CN" altLang="zh-CN" sz="1600" b="1" dirty="0">
                <a:solidFill>
                  <a:schemeClr val="accent1">
                    <a:lumMod val="50000"/>
                  </a:schemeClr>
                </a:solidFill>
                <a:latin typeface="Arial" panose="020B0604020202020204" pitchFamily="34" charset="0"/>
                <a:ea typeface="黑体" panose="02010609060101010101" pitchFamily="49" charset="-122"/>
              </a:rPr>
              <a:t>号至</a:t>
            </a:r>
            <a:r>
              <a:rPr lang="en-US" altLang="zh-CN" sz="1600" b="1" dirty="0">
                <a:solidFill>
                  <a:srgbClr val="000000"/>
                </a:solidFill>
                <a:latin typeface="Arial" panose="020B0604020202020204" pitchFamily="34" charset="0"/>
                <a:ea typeface="黑体" panose="02010609060101010101" pitchFamily="49" charset="-122"/>
              </a:rPr>
              <a:t>2</a:t>
            </a:r>
            <a:r>
              <a:rPr lang="zh-CN" altLang="zh-CN" sz="1600" b="1" dirty="0">
                <a:solidFill>
                  <a:schemeClr val="accent1">
                    <a:lumMod val="50000"/>
                  </a:schemeClr>
                </a:solidFill>
                <a:latin typeface="Arial" panose="020B0604020202020204" pitchFamily="34" charset="0"/>
                <a:ea typeface="黑体" panose="02010609060101010101" pitchFamily="49" charset="-122"/>
              </a:rPr>
              <a:t>号</a:t>
            </a:r>
            <a:r>
              <a:rPr lang="zh-CN" altLang="zh-CN" sz="1600" b="1" dirty="0">
                <a:solidFill>
                  <a:srgbClr val="000000"/>
                </a:solidFill>
                <a:latin typeface="Arial" panose="020B0604020202020204" pitchFamily="34" charset="0"/>
                <a:ea typeface="黑体" panose="02010609060101010101" pitchFamily="49" charset="-122"/>
              </a:rPr>
              <a:t>  </a:t>
            </a:r>
            <a:r>
              <a:rPr lang="zh-CN" altLang="zh-CN" sz="1600" b="1" dirty="0">
                <a:solidFill>
                  <a:srgbClr val="C00000"/>
                </a:solidFill>
                <a:latin typeface="Arial" panose="020B0604020202020204" pitchFamily="34" charset="0"/>
                <a:ea typeface="黑体" panose="02010609060101010101" pitchFamily="49" charset="-122"/>
              </a:rPr>
              <a:t>自</a:t>
            </a:r>
            <a:r>
              <a:rPr lang="en-US" altLang="zh-CN" sz="1600" b="1" dirty="0" smtClean="0">
                <a:solidFill>
                  <a:srgbClr val="000000"/>
                </a:solidFill>
                <a:latin typeface="Arial" panose="020B0604020202020204" pitchFamily="34" charset="0"/>
                <a:ea typeface="黑体" panose="02010609060101010101" pitchFamily="49" charset="-122"/>
              </a:rPr>
              <a:t>2019</a:t>
            </a:r>
            <a:r>
              <a:rPr lang="zh-CN" altLang="zh-CN" sz="1600" b="1" dirty="0" smtClean="0">
                <a:solidFill>
                  <a:srgbClr val="C00000"/>
                </a:solidFill>
                <a:latin typeface="Arial" panose="020B0604020202020204" pitchFamily="34" charset="0"/>
                <a:ea typeface="黑体" panose="02010609060101010101" pitchFamily="49" charset="-122"/>
              </a:rPr>
              <a:t>年</a:t>
            </a:r>
            <a:r>
              <a:rPr lang="en-US" altLang="zh-CN" sz="1600" b="1" dirty="0">
                <a:solidFill>
                  <a:srgbClr val="000000"/>
                </a:solidFill>
                <a:latin typeface="Arial" panose="020B0604020202020204" pitchFamily="34" charset="0"/>
                <a:ea typeface="黑体" panose="02010609060101010101" pitchFamily="49" charset="-122"/>
              </a:rPr>
              <a:t>12</a:t>
            </a:r>
            <a:r>
              <a:rPr lang="zh-CN" altLang="zh-CN" sz="1600" b="1" dirty="0">
                <a:solidFill>
                  <a:srgbClr val="C00000"/>
                </a:solidFill>
                <a:latin typeface="Arial" panose="020B0604020202020204" pitchFamily="34" charset="0"/>
                <a:ea typeface="黑体" panose="02010609060101010101" pitchFamily="49" charset="-122"/>
              </a:rPr>
              <a:t>月</a:t>
            </a:r>
            <a:r>
              <a:rPr lang="en-US" altLang="zh-CN" sz="1600" b="1" dirty="0">
                <a:solidFill>
                  <a:srgbClr val="000000"/>
                </a:solidFill>
                <a:latin typeface="Arial" panose="020B0604020202020204" pitchFamily="34" charset="0"/>
                <a:ea typeface="黑体" panose="02010609060101010101" pitchFamily="49" charset="-122"/>
              </a:rPr>
              <a:t>1</a:t>
            </a:r>
            <a:r>
              <a:rPr lang="zh-CN" altLang="zh-CN" sz="1600" b="1" dirty="0">
                <a:solidFill>
                  <a:srgbClr val="C00000"/>
                </a:solidFill>
                <a:latin typeface="Arial" panose="020B0604020202020204" pitchFamily="34" charset="0"/>
                <a:ea typeface="黑体" panose="02010609060101010101" pitchFamily="49" charset="-122"/>
              </a:rPr>
              <a:t>日至</a:t>
            </a:r>
            <a:r>
              <a:rPr lang="en-US" altLang="zh-CN" sz="1600" b="1" dirty="0" smtClean="0">
                <a:solidFill>
                  <a:srgbClr val="000000"/>
                </a:solidFill>
                <a:latin typeface="Arial" panose="020B0604020202020204" pitchFamily="34" charset="0"/>
                <a:ea typeface="黑体" panose="02010609060101010101" pitchFamily="49" charset="-122"/>
              </a:rPr>
              <a:t>2019</a:t>
            </a:r>
            <a:r>
              <a:rPr lang="zh-CN" altLang="zh-CN" sz="1600" b="1" dirty="0" smtClean="0">
                <a:solidFill>
                  <a:srgbClr val="C00000"/>
                </a:solidFill>
                <a:latin typeface="Arial" panose="020B0604020202020204" pitchFamily="34" charset="0"/>
                <a:ea typeface="黑体" panose="02010609060101010101" pitchFamily="49" charset="-122"/>
              </a:rPr>
              <a:t>年</a:t>
            </a:r>
            <a:r>
              <a:rPr lang="en-US" altLang="zh-CN" sz="1600" b="1" dirty="0">
                <a:solidFill>
                  <a:srgbClr val="000000"/>
                </a:solidFill>
                <a:latin typeface="Arial" panose="020B0604020202020204" pitchFamily="34" charset="0"/>
                <a:ea typeface="黑体" panose="02010609060101010101" pitchFamily="49" charset="-122"/>
              </a:rPr>
              <a:t>12</a:t>
            </a:r>
            <a:r>
              <a:rPr lang="zh-CN" altLang="zh-CN" sz="1600" b="1" dirty="0">
                <a:solidFill>
                  <a:srgbClr val="C00000"/>
                </a:solidFill>
                <a:latin typeface="Arial" panose="020B0604020202020204" pitchFamily="34" charset="0"/>
                <a:ea typeface="黑体" panose="02010609060101010101" pitchFamily="49" charset="-122"/>
              </a:rPr>
              <a:t>月</a:t>
            </a:r>
            <a:r>
              <a:rPr lang="en-US" altLang="zh-CN" sz="1600" b="1" dirty="0">
                <a:solidFill>
                  <a:srgbClr val="000000"/>
                </a:solidFill>
                <a:latin typeface="Arial" panose="020B0604020202020204" pitchFamily="34" charset="0"/>
                <a:ea typeface="黑体" panose="02010609060101010101" pitchFamily="49" charset="-122"/>
              </a:rPr>
              <a:t>10</a:t>
            </a:r>
            <a:r>
              <a:rPr lang="zh-CN" altLang="zh-CN" sz="1600" b="1" dirty="0">
                <a:solidFill>
                  <a:srgbClr val="C00000"/>
                </a:solidFill>
                <a:latin typeface="Arial" panose="020B0604020202020204" pitchFamily="34" charset="0"/>
                <a:ea typeface="黑体" panose="02010609060101010101" pitchFamily="49" charset="-122"/>
              </a:rPr>
              <a:t>日   </a:t>
            </a:r>
            <a:r>
              <a:rPr lang="zh-CN" altLang="zh-CN" sz="1600" b="1" dirty="0">
                <a:solidFill>
                  <a:srgbClr val="000000"/>
                </a:solidFill>
                <a:latin typeface="Arial" panose="020B0604020202020204" pitchFamily="34" charset="0"/>
                <a:ea typeface="黑体" panose="02010609060101010101" pitchFamily="49" charset="-122"/>
              </a:rPr>
              <a:t>科汇</a:t>
            </a:r>
            <a:r>
              <a:rPr lang="zh-CN" altLang="zh-CN" sz="1600" b="1" dirty="0">
                <a:solidFill>
                  <a:schemeClr val="accent1">
                    <a:lumMod val="50000"/>
                  </a:schemeClr>
                </a:solidFill>
                <a:latin typeface="Arial" panose="020B0604020202020204" pitchFamily="34" charset="0"/>
                <a:ea typeface="黑体" panose="02010609060101010101" pitchFamily="49" charset="-122"/>
              </a:rPr>
              <a:t>第</a:t>
            </a:r>
            <a:r>
              <a:rPr lang="en-US" altLang="zh-CN" sz="1600" b="1" dirty="0">
                <a:solidFill>
                  <a:srgbClr val="000000"/>
                </a:solidFill>
                <a:latin typeface="Arial" panose="020B0604020202020204" pitchFamily="34" charset="0"/>
                <a:ea typeface="黑体" panose="02010609060101010101" pitchFamily="49" charset="-122"/>
              </a:rPr>
              <a:t>1</a:t>
            </a:r>
            <a:r>
              <a:rPr lang="zh-CN" altLang="zh-CN" sz="1600" b="1" dirty="0">
                <a:solidFill>
                  <a:schemeClr val="accent1">
                    <a:lumMod val="50000"/>
                  </a:schemeClr>
                </a:solidFill>
                <a:latin typeface="Arial" panose="020B0604020202020204" pitchFamily="34" charset="0"/>
                <a:sym typeface="+mn-ea"/>
              </a:rPr>
              <a:t>凭证</a:t>
            </a:r>
            <a:endParaRPr lang="zh-CN" altLang="zh-CN" sz="1600" b="1" dirty="0">
              <a:solidFill>
                <a:schemeClr val="accent1">
                  <a:lumMod val="50000"/>
                </a:schemeClr>
              </a:solidFill>
              <a:latin typeface="Arial" panose="020B0604020202020204" pitchFamily="34" charset="0"/>
              <a:ea typeface="黑体" panose="02010609060101010101" pitchFamily="49" charset="-122"/>
              <a:sym typeface="+mn-ea"/>
            </a:endParaRPr>
          </a:p>
        </p:txBody>
      </p:sp>
      <p:sp>
        <p:nvSpPr>
          <p:cNvPr id="221188" name="Text Box 5"/>
          <p:cNvSpPr txBox="1"/>
          <p:nvPr/>
        </p:nvSpPr>
        <p:spPr>
          <a:xfrm>
            <a:off x="1904048" y="6148388"/>
            <a:ext cx="5472112" cy="296862"/>
          </a:xfrm>
          <a:prstGeom prst="rect">
            <a:avLst/>
          </a:prstGeom>
          <a:noFill/>
          <a:ln w="9525">
            <a:noFill/>
          </a:ln>
        </p:spPr>
        <p:txBody>
          <a:bodyPr anchor="t"/>
          <a:lstStyle/>
          <a:p>
            <a:pPr lvl="0" indent="0"/>
            <a:r>
              <a:rPr lang="zh-CN" altLang="en-US" sz="1600" dirty="0">
                <a:solidFill>
                  <a:srgbClr val="008000"/>
                </a:solidFill>
                <a:latin typeface="Times New Roman" panose="02020603050405020304" pitchFamily="18" charset="0"/>
                <a:ea typeface="黑体" panose="02010609060101010101" pitchFamily="49" charset="-122"/>
              </a:rPr>
              <a:t>财务主管：         </a:t>
            </a:r>
            <a:r>
              <a:rPr lang="zh-CN" altLang="en-US" sz="1600" dirty="0">
                <a:solidFill>
                  <a:srgbClr val="008000"/>
                </a:solidFill>
                <a:latin typeface="Times New Roman" panose="02020603050405020304" pitchFamily="18" charset="0"/>
                <a:sym typeface="+mn-ea"/>
              </a:rPr>
              <a:t>  记账：             </a:t>
            </a:r>
            <a:r>
              <a:rPr lang="zh-CN" altLang="en-US" sz="1600" dirty="0">
                <a:solidFill>
                  <a:srgbClr val="008000"/>
                </a:solidFill>
                <a:latin typeface="Times New Roman" panose="02020603050405020304" pitchFamily="18" charset="0"/>
                <a:ea typeface="黑体" panose="02010609060101010101" pitchFamily="49" charset="-122"/>
              </a:rPr>
              <a:t>   复核：                制单：</a:t>
            </a:r>
            <a:endParaRPr lang="zh-CN" altLang="en-US" sz="1600" dirty="0">
              <a:latin typeface="Arial" panose="020B0604020202020204" pitchFamily="34" charset="0"/>
              <a:ea typeface="黑体" panose="02010609060101010101" pitchFamily="49" charset="-122"/>
            </a:endParaRPr>
          </a:p>
        </p:txBody>
      </p:sp>
      <p:sp>
        <p:nvSpPr>
          <p:cNvPr id="221189" name="Rectangle 6"/>
          <p:cNvSpPr/>
          <p:nvPr/>
        </p:nvSpPr>
        <p:spPr>
          <a:xfrm>
            <a:off x="1567278" y="281744"/>
            <a:ext cx="1446230" cy="500137"/>
          </a:xfrm>
          <a:prstGeom prst="rect">
            <a:avLst/>
          </a:prstGeom>
          <a:noFill/>
          <a:ln w="9525">
            <a:noFill/>
          </a:ln>
        </p:spPr>
        <p:txBody>
          <a:bodyPr wrap="none" anchor="ctr">
            <a:spAutoFit/>
          </a:bodyPr>
          <a:lstStyle/>
          <a:p>
            <a:pPr lvl="0" indent="266700"/>
            <a:br>
              <a:rPr lang="zh-CN" altLang="en-US" sz="1050" dirty="0">
                <a:solidFill>
                  <a:srgbClr val="0000CC"/>
                </a:solidFill>
                <a:latin typeface="Arial" panose="020B0604020202020204" pitchFamily="34" charset="0"/>
                <a:ea typeface="宋体" panose="02010600030101010101" pitchFamily="2" charset="-122"/>
              </a:rPr>
            </a:br>
            <a:r>
              <a:rPr lang="zh-CN" altLang="en-US" sz="1600" b="1" dirty="0">
                <a:solidFill>
                  <a:srgbClr val="000000"/>
                </a:solidFill>
                <a:latin typeface="Arial" panose="020B0604020202020204" pitchFamily="34" charset="0"/>
              </a:rPr>
              <a:t>收</a:t>
            </a:r>
            <a:r>
              <a:rPr lang="zh-CN" altLang="zh-CN" sz="1600" b="1" dirty="0">
                <a:solidFill>
                  <a:schemeClr val="accent1">
                    <a:lumMod val="50000"/>
                  </a:schemeClr>
                </a:solidFill>
                <a:latin typeface="Arial" panose="020B0604020202020204" pitchFamily="34" charset="0"/>
              </a:rPr>
              <a:t>第</a:t>
            </a:r>
            <a:r>
              <a:rPr lang="en-US" altLang="zh-CN" sz="1600" b="1" dirty="0">
                <a:solidFill>
                  <a:srgbClr val="000000"/>
                </a:solidFill>
                <a:latin typeface="Arial" panose="020B0604020202020204" pitchFamily="34" charset="0"/>
              </a:rPr>
              <a:t>1</a:t>
            </a:r>
            <a:r>
              <a:rPr lang="zh-CN" altLang="zh-CN" sz="1600" b="1" dirty="0">
                <a:solidFill>
                  <a:schemeClr val="accent1">
                    <a:lumMod val="50000"/>
                  </a:schemeClr>
                </a:solidFill>
                <a:latin typeface="Arial" panose="020B0604020202020204" pitchFamily="34" charset="0"/>
              </a:rPr>
              <a:t>号至</a:t>
            </a:r>
            <a:r>
              <a:rPr lang="en-US" altLang="zh-CN" sz="1600" b="1" dirty="0">
                <a:solidFill>
                  <a:srgbClr val="000000"/>
                </a:solidFill>
                <a:latin typeface="Arial" panose="020B0604020202020204" pitchFamily="34" charset="0"/>
              </a:rPr>
              <a:t>2</a:t>
            </a:r>
            <a:r>
              <a:rPr lang="zh-CN" altLang="zh-CN" sz="1600" b="1" dirty="0" smtClean="0">
                <a:solidFill>
                  <a:schemeClr val="accent1">
                    <a:lumMod val="50000"/>
                  </a:schemeClr>
                </a:solidFill>
                <a:latin typeface="Arial" panose="020B0604020202020204" pitchFamily="34" charset="0"/>
              </a:rPr>
              <a:t>号</a:t>
            </a:r>
            <a:endParaRPr lang="zh-CN" altLang="en-US" sz="1600" dirty="0">
              <a:latin typeface="Arial" panose="020B0604020202020204" pitchFamily="34" charset="0"/>
              <a:ea typeface="宋体" panose="02010600030101010101" pitchFamily="2" charset="-122"/>
            </a:endParaRPr>
          </a:p>
        </p:txBody>
      </p:sp>
      <p:sp>
        <p:nvSpPr>
          <p:cNvPr id="221190" name="Rectangle 7"/>
          <p:cNvSpPr/>
          <p:nvPr/>
        </p:nvSpPr>
        <p:spPr>
          <a:xfrm>
            <a:off x="0" y="5308600"/>
            <a:ext cx="9144000" cy="0"/>
          </a:xfrm>
          <a:prstGeom prst="rect">
            <a:avLst/>
          </a:prstGeom>
          <a:noFill/>
          <a:ln w="9525">
            <a:noFill/>
          </a:ln>
        </p:spPr>
        <p:txBody>
          <a:bodyPr wrap="none" anchor="ctr">
            <a:spAutoFit/>
          </a:bodyPr>
          <a:lstStyle/>
          <a:p>
            <a:pPr lvl="0" indent="254000"/>
            <a:endParaRPr lang="zh-CN" altLang="en-US" dirty="0">
              <a:latin typeface="Arial" panose="020B0604020202020204" pitchFamily="34" charset="0"/>
              <a:ea typeface="宋体" panose="02010600030101010101" pitchFamily="2" charset="-122"/>
            </a:endParaRPr>
          </a:p>
        </p:txBody>
      </p:sp>
      <p:sp>
        <p:nvSpPr>
          <p:cNvPr id="221196" name="Line 21"/>
          <p:cNvSpPr/>
          <p:nvPr/>
        </p:nvSpPr>
        <p:spPr>
          <a:xfrm>
            <a:off x="3779838" y="620713"/>
            <a:ext cx="1944687" cy="0"/>
          </a:xfrm>
          <a:prstGeom prst="line">
            <a:avLst/>
          </a:prstGeom>
          <a:ln w="9525" cap="flat" cmpd="sng">
            <a:solidFill>
              <a:srgbClr val="008000"/>
            </a:solidFill>
            <a:prstDash val="solid"/>
            <a:round/>
            <a:headEnd type="none" w="med" len="med"/>
            <a:tailEnd type="none" w="med" len="med"/>
          </a:ln>
        </p:spPr>
      </p:sp>
      <p:sp>
        <p:nvSpPr>
          <p:cNvPr id="221197" name="Line 22"/>
          <p:cNvSpPr/>
          <p:nvPr/>
        </p:nvSpPr>
        <p:spPr>
          <a:xfrm>
            <a:off x="3779838" y="692150"/>
            <a:ext cx="1944687" cy="0"/>
          </a:xfrm>
          <a:prstGeom prst="line">
            <a:avLst/>
          </a:prstGeom>
          <a:ln w="9525" cap="flat" cmpd="sng">
            <a:solidFill>
              <a:srgbClr val="008000"/>
            </a:solidFill>
            <a:prstDash val="solid"/>
            <a:round/>
            <a:headEnd type="none" w="med" len="med"/>
            <a:tailEnd type="none" w="med" len="med"/>
          </a:ln>
        </p:spPr>
      </p:sp>
      <p:sp>
        <p:nvSpPr>
          <p:cNvPr id="10" name="Rectangle 6"/>
          <p:cNvSpPr/>
          <p:nvPr/>
        </p:nvSpPr>
        <p:spPr>
          <a:xfrm>
            <a:off x="1568548" y="871517"/>
            <a:ext cx="1446230" cy="500137"/>
          </a:xfrm>
          <a:prstGeom prst="rect">
            <a:avLst/>
          </a:prstGeom>
          <a:noFill/>
          <a:ln w="9525">
            <a:noFill/>
          </a:ln>
        </p:spPr>
        <p:txBody>
          <a:bodyPr wrap="none" anchor="ctr">
            <a:spAutoFit/>
          </a:bodyPr>
          <a:lstStyle/>
          <a:p>
            <a:pPr lvl="0" indent="266700"/>
            <a:br>
              <a:rPr lang="zh-CN" altLang="en-US" sz="1050" dirty="0">
                <a:solidFill>
                  <a:srgbClr val="0000CC"/>
                </a:solidFill>
                <a:latin typeface="Arial" panose="020B0604020202020204" pitchFamily="34" charset="0"/>
                <a:ea typeface="宋体" panose="02010600030101010101" pitchFamily="2" charset="-122"/>
              </a:rPr>
            </a:br>
            <a:r>
              <a:rPr lang="zh-CN" altLang="en-US" sz="1600" b="1" dirty="0" smtClean="0">
                <a:solidFill>
                  <a:srgbClr val="000000"/>
                </a:solidFill>
                <a:latin typeface="Arial" panose="020B0604020202020204" pitchFamily="34" charset="0"/>
              </a:rPr>
              <a:t>转</a:t>
            </a:r>
            <a:r>
              <a:rPr lang="zh-CN" altLang="zh-CN" sz="1600" b="1" dirty="0" smtClean="0">
                <a:solidFill>
                  <a:schemeClr val="accent1">
                    <a:lumMod val="50000"/>
                  </a:schemeClr>
                </a:solidFill>
                <a:latin typeface="Arial" panose="020B0604020202020204" pitchFamily="34" charset="0"/>
              </a:rPr>
              <a:t>第</a:t>
            </a:r>
            <a:r>
              <a:rPr lang="en-US" altLang="zh-CN" sz="1600" b="1" dirty="0">
                <a:solidFill>
                  <a:srgbClr val="000000"/>
                </a:solidFill>
                <a:latin typeface="Arial" panose="020B0604020202020204" pitchFamily="34" charset="0"/>
              </a:rPr>
              <a:t>1</a:t>
            </a:r>
            <a:r>
              <a:rPr lang="zh-CN" altLang="zh-CN" sz="1600" b="1" dirty="0">
                <a:solidFill>
                  <a:schemeClr val="accent1">
                    <a:lumMod val="50000"/>
                  </a:schemeClr>
                </a:solidFill>
                <a:latin typeface="Arial" panose="020B0604020202020204" pitchFamily="34" charset="0"/>
              </a:rPr>
              <a:t>号至</a:t>
            </a:r>
            <a:r>
              <a:rPr lang="en-US" altLang="zh-CN" sz="1600" b="1" dirty="0">
                <a:solidFill>
                  <a:srgbClr val="000000"/>
                </a:solidFill>
                <a:latin typeface="Arial" panose="020B0604020202020204" pitchFamily="34" charset="0"/>
              </a:rPr>
              <a:t>2</a:t>
            </a:r>
            <a:r>
              <a:rPr lang="zh-CN" altLang="zh-CN" sz="1600" b="1" dirty="0" smtClean="0">
                <a:solidFill>
                  <a:schemeClr val="accent1">
                    <a:lumMod val="50000"/>
                  </a:schemeClr>
                </a:solidFill>
                <a:latin typeface="Arial" panose="020B0604020202020204" pitchFamily="34" charset="0"/>
              </a:rPr>
              <a:t>号</a:t>
            </a:r>
            <a:endParaRPr lang="zh-CN" altLang="en-US" sz="1600" dirty="0">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123" name="Rectangle 3"/>
          <p:cNvSpPr>
            <a:spLocks noGrp="1"/>
          </p:cNvSpPr>
          <p:nvPr>
            <p:ph idx="1"/>
          </p:nvPr>
        </p:nvSpPr>
        <p:spPr>
          <a:xfrm>
            <a:off x="539750" y="1259205"/>
            <a:ext cx="7881620" cy="5038725"/>
          </a:xfrm>
        </p:spPr>
        <p:txBody>
          <a:bodyPr wrap="square" lIns="91440" tIns="45720" rIns="91440" bIns="45720" anchor="t"/>
          <a:lstStyle/>
          <a:p>
            <a:pPr marL="0" algn="l">
              <a:lnSpc>
                <a:spcPct val="80000"/>
              </a:lnSpc>
              <a:buSzTx/>
              <a:buFont typeface="Wingdings 2" panose="05020102010507070707" pitchFamily="18" charset="2"/>
            </a:pPr>
            <a:r>
              <a:rPr lang="zh-CN" altLang="en-US" b="0" dirty="0">
                <a:solidFill>
                  <a:srgbClr val="0000FF"/>
                </a:solidFill>
                <a:latin typeface="黑体" panose="02010609060101010101" pitchFamily="49" charset="-122"/>
                <a:ea typeface="黑体" panose="02010609060101010101" pitchFamily="49" charset="-122"/>
                <a:cs typeface="+mn-ea"/>
                <a:sym typeface="+mn-ea"/>
              </a:rPr>
              <a:t>四、总分类账的登记</a:t>
            </a:r>
            <a:endParaRPr lang="zh-CN" altLang="en-US" b="0" kern="1200" dirty="0">
              <a:solidFill>
                <a:srgbClr val="0000FF"/>
              </a:solidFill>
              <a:latin typeface="黑体" panose="02010609060101010101" pitchFamily="49" charset="-122"/>
              <a:ea typeface="黑体" panose="02010609060101010101" pitchFamily="49" charset="-122"/>
              <a:cs typeface="+mn-ea"/>
            </a:endParaRPr>
          </a:p>
          <a:p>
            <a:pPr marL="0" algn="l">
              <a:lnSpc>
                <a:spcPct val="80000"/>
              </a:lnSpc>
              <a:buSzTx/>
              <a:buFont typeface="Wingdings 2" panose="05020102010507070707" pitchFamily="18" charset="2"/>
            </a:pPr>
            <a:r>
              <a:rPr lang="zh-CN" altLang="en-US" sz="2400" b="0" dirty="0">
                <a:solidFill>
                  <a:srgbClr val="0000FF"/>
                </a:solidFill>
                <a:latin typeface="黑体" panose="02010609060101010101" pitchFamily="49" charset="-122"/>
                <a:ea typeface="黑体" panose="02010609060101010101" pitchFamily="49" charset="-122"/>
                <a:cs typeface="+mn-ea"/>
              </a:rPr>
              <a:t>（二）登记总账</a:t>
            </a:r>
            <a:endParaRPr lang="zh-CN" altLang="en-US" sz="2400" b="0" dirty="0">
              <a:solidFill>
                <a:srgbClr val="0000FF"/>
              </a:solidFill>
              <a:latin typeface="黑体" panose="02010609060101010101" pitchFamily="49" charset="-122"/>
              <a:ea typeface="黑体" panose="02010609060101010101" pitchFamily="49" charset="-122"/>
              <a:cs typeface="+mn-ea"/>
            </a:endParaRPr>
          </a:p>
          <a:p>
            <a:pPr marL="0" indent="0" latinLnBrk="0">
              <a:lnSpc>
                <a:spcPct val="150000"/>
              </a:lnSpc>
              <a:spcBef>
                <a:spcPts val="0"/>
              </a:spcBef>
              <a:buFont typeface="Wingdings 2" panose="05020102010507070707" pitchFamily="18" charset="2"/>
              <a:buNone/>
            </a:pPr>
            <a:r>
              <a:rPr lang="en-US" altLang="zh-CN" dirty="0">
                <a:latin typeface="楷体_GB2312" panose="02010609030101010101" pitchFamily="49" charset="-122"/>
                <a:ea typeface="楷体_GB2312" panose="02010609030101010101" pitchFamily="49" charset="-122"/>
              </a:rPr>
              <a:t>   </a:t>
            </a:r>
            <a:r>
              <a:rPr sz="2400" dirty="0">
                <a:latin typeface="楷体_GB2312" panose="02010609030101010101" pitchFamily="49" charset="-122"/>
                <a:ea typeface="楷体_GB2312" panose="02010609030101010101" pitchFamily="49" charset="-122"/>
              </a:rPr>
              <a:t>根据编制完成的科目汇总表，去登记总分类账。按照科目汇总表上罗列的总账账户的顺序，分别把其相应的汇总借方发生额和汇总贷方发生额，登记到总分类账的账户上，应当填写记账日期（每旬最后一天）、摘要、借方发生额、贷方发生额和余额。</a:t>
            </a:r>
            <a:endParaRPr sz="2400" dirty="0">
              <a:latin typeface="楷体_GB2312" panose="02010609030101010101" pitchFamily="49" charset="-122"/>
              <a:ea typeface="楷体_GB2312" panose="02010609030101010101" pitchFamily="49" charset="-122"/>
            </a:endParaRPr>
          </a:p>
        </p:txBody>
      </p:sp>
      <p:sp>
        <p:nvSpPr>
          <p:cNvPr id="3" name="Rectangle 18"/>
          <p:cNvSpPr>
            <a:spLocks noGrp="1"/>
          </p:cNvSpPr>
          <p:nvPr>
            <p:custDataLst>
              <p:tags r:id="rId1"/>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第五章 模拟企业会计账簿的登记</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indefinite" fill="hold">
                                          <p:stCondLst>
                                            <p:cond delay="0"/>
                                          </p:stCondLst>
                                        </p:cTn>
                                        <p:tgtEl>
                                          <p:spTgt spid="517123">
                                            <p:txEl>
                                              <p:pRg st="0" end="0"/>
                                            </p:txEl>
                                          </p:spTgt>
                                        </p:tgtEl>
                                        <p:attrNameLst>
                                          <p:attrName>style.visibility</p:attrName>
                                        </p:attrNameLst>
                                      </p:cBhvr>
                                      <p:to>
                                        <p:strVal val="visible"/>
                                      </p:to>
                                    </p:set>
                                    <p:anim calcmode="lin" valueType="num">
                                      <p:cBhvr>
                                        <p:cTn id="7" dur="1000" fill="hold"/>
                                        <p:tgtEl>
                                          <p:spTgt spid="517123">
                                            <p:txEl>
                                              <p:pRg st="0" end="0"/>
                                            </p:txEl>
                                          </p:spTgt>
                                        </p:tgtEl>
                                        <p:attrNameLst>
                                          <p:attrName>ppt_w</p:attrName>
                                        </p:attrNameLst>
                                      </p:cBhvr>
                                      <p:tavLst>
                                        <p:tav tm="0">
                                          <p:val>
                                            <p:strVal val="#ppt_w+.3"/>
                                          </p:val>
                                        </p:tav>
                                        <p:tav tm="100000">
                                          <p:val>
                                            <p:strVal val="#ppt_w"/>
                                          </p:val>
                                        </p:tav>
                                      </p:tavLst>
                                    </p:anim>
                                    <p:anim calcmode="lin" valueType="num">
                                      <p:cBhvr>
                                        <p:cTn id="8" dur="1000" fill="hold"/>
                                        <p:tgtEl>
                                          <p:spTgt spid="51712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51712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indefinite" fill="hold">
                                          <p:stCondLst>
                                            <p:cond delay="0"/>
                                          </p:stCondLst>
                                        </p:cTn>
                                        <p:tgtEl>
                                          <p:spTgt spid="517123">
                                            <p:txEl>
                                              <p:pRg st="1" end="1"/>
                                            </p:txEl>
                                          </p:spTgt>
                                        </p:tgtEl>
                                        <p:attrNameLst>
                                          <p:attrName>style.visibility</p:attrName>
                                        </p:attrNameLst>
                                      </p:cBhvr>
                                      <p:to>
                                        <p:strVal val="visible"/>
                                      </p:to>
                                    </p:set>
                                    <p:anim calcmode="lin" valueType="num">
                                      <p:cBhvr>
                                        <p:cTn id="14" dur="1000" fill="hold"/>
                                        <p:tgtEl>
                                          <p:spTgt spid="517123">
                                            <p:txEl>
                                              <p:pRg st="1" end="1"/>
                                            </p:txEl>
                                          </p:spTgt>
                                        </p:tgtEl>
                                        <p:attrNameLst>
                                          <p:attrName>ppt_w</p:attrName>
                                        </p:attrNameLst>
                                      </p:cBhvr>
                                      <p:tavLst>
                                        <p:tav tm="0">
                                          <p:val>
                                            <p:strVal val="#ppt_w+.3"/>
                                          </p:val>
                                        </p:tav>
                                        <p:tav tm="100000">
                                          <p:val>
                                            <p:strVal val="#ppt_w"/>
                                          </p:val>
                                        </p:tav>
                                      </p:tavLst>
                                    </p:anim>
                                    <p:anim calcmode="lin" valueType="num">
                                      <p:cBhvr>
                                        <p:cTn id="15" dur="1000" fill="hold"/>
                                        <p:tgtEl>
                                          <p:spTgt spid="517123">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51712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0" presetClass="entr" presetSubtype="0" decel="100000" fill="hold" grpId="0" nodeType="clickEffect">
                                  <p:stCondLst>
                                    <p:cond delay="0"/>
                                  </p:stCondLst>
                                  <p:childTnLst>
                                    <p:set>
                                      <p:cBhvr>
                                        <p:cTn id="20" dur="indefinite" fill="hold">
                                          <p:stCondLst>
                                            <p:cond delay="0"/>
                                          </p:stCondLst>
                                        </p:cTn>
                                        <p:tgtEl>
                                          <p:spTgt spid="517123">
                                            <p:txEl>
                                              <p:pRg st="2" end="2"/>
                                            </p:txEl>
                                          </p:spTgt>
                                        </p:tgtEl>
                                        <p:attrNameLst>
                                          <p:attrName>style.visibility</p:attrName>
                                        </p:attrNameLst>
                                      </p:cBhvr>
                                      <p:to>
                                        <p:strVal val="visible"/>
                                      </p:to>
                                    </p:set>
                                    <p:anim calcmode="lin" valueType="num">
                                      <p:cBhvr>
                                        <p:cTn id="21" dur="1000" fill="hold"/>
                                        <p:tgtEl>
                                          <p:spTgt spid="517123">
                                            <p:txEl>
                                              <p:pRg st="2" end="2"/>
                                            </p:txEl>
                                          </p:spTgt>
                                        </p:tgtEl>
                                        <p:attrNameLst>
                                          <p:attrName>ppt_w</p:attrName>
                                        </p:attrNameLst>
                                      </p:cBhvr>
                                      <p:tavLst>
                                        <p:tav tm="0">
                                          <p:val>
                                            <p:strVal val="#ppt_w+.3"/>
                                          </p:val>
                                        </p:tav>
                                        <p:tav tm="100000">
                                          <p:val>
                                            <p:strVal val="#ppt_w"/>
                                          </p:val>
                                        </p:tav>
                                      </p:tavLst>
                                    </p:anim>
                                    <p:anim calcmode="lin" valueType="num">
                                      <p:cBhvr>
                                        <p:cTn id="22" dur="1000" fill="hold"/>
                                        <p:tgtEl>
                                          <p:spTgt spid="517123">
                                            <p:txEl>
                                              <p:pRg st="2" end="2"/>
                                            </p:txEl>
                                          </p:spTgt>
                                        </p:tgtEl>
                                        <p:attrNameLst>
                                          <p:attrName>ppt_h</p:attrName>
                                        </p:attrNameLst>
                                      </p:cBhvr>
                                      <p:tavLst>
                                        <p:tav tm="0">
                                          <p:val>
                                            <p:strVal val="#ppt_h"/>
                                          </p:val>
                                        </p:tav>
                                        <p:tav tm="100000">
                                          <p:val>
                                            <p:strVal val="#ppt_h"/>
                                          </p:val>
                                        </p:tav>
                                      </p:tavLst>
                                    </p:anim>
                                    <p:animEffect transition="in" filter="fade">
                                      <p:cBhvr>
                                        <p:cTn id="23" dur="1000"/>
                                        <p:tgtEl>
                                          <p:spTgt spid="51712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7123" grpId="0" build="p"/>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09" name="Rectangle 2"/>
          <p:cNvSpPr/>
          <p:nvPr/>
        </p:nvSpPr>
        <p:spPr>
          <a:xfrm>
            <a:off x="330518" y="1005205"/>
            <a:ext cx="8208962" cy="5976938"/>
          </a:xfrm>
          <a:prstGeom prst="rect">
            <a:avLst/>
          </a:prstGeom>
          <a:solidFill>
            <a:schemeClr val="bg1"/>
          </a:solidFill>
          <a:ln w="9525" cap="flat" cmpd="sng">
            <a:solidFill>
              <a:schemeClr val="tx1"/>
            </a:solidFill>
            <a:prstDash val="solid"/>
            <a:miter/>
            <a:headEnd type="none" w="med" len="med"/>
            <a:tailEnd type="none" w="med" len="med"/>
          </a:ln>
        </p:spPr>
        <p:txBody>
          <a:bodyPr wrap="none" anchor="ctr"/>
          <a:lstStyle/>
          <a:p>
            <a:pPr lvl="0" indent="0"/>
            <a:endParaRPr lang="zh-CN" altLang="en-US" sz="2000" dirty="0">
              <a:latin typeface="Arial" panose="020B0604020202020204" pitchFamily="34" charset="0"/>
              <a:ea typeface="宋体" panose="02010600030101010101" pitchFamily="2" charset="-122"/>
            </a:endParaRPr>
          </a:p>
        </p:txBody>
      </p:sp>
      <p:graphicFrame>
        <p:nvGraphicFramePr>
          <p:cNvPr id="222210" name="Object 3"/>
          <p:cNvGraphicFramePr>
            <a:graphicFrameLocks noChangeAspect="1"/>
          </p:cNvGraphicFramePr>
          <p:nvPr/>
        </p:nvGraphicFramePr>
        <p:xfrm>
          <a:off x="476568" y="3259455"/>
          <a:ext cx="7478712" cy="3582988"/>
        </p:xfrm>
        <a:graphic>
          <a:graphicData uri="http://schemas.openxmlformats.org/presentationml/2006/ole">
            <mc:AlternateContent xmlns:mc="http://schemas.openxmlformats.org/markup-compatibility/2006">
              <mc:Choice xmlns:v="urn:schemas-microsoft-com:vml" Requires="v">
                <p:oleObj spid="_x0000_s12317" name="" r:id="rId1" imgW="4977130" imgH="2349500" progId="Excel.Sheet.8">
                  <p:embed/>
                </p:oleObj>
              </mc:Choice>
              <mc:Fallback>
                <p:oleObj name="" r:id="rId1" imgW="4977130" imgH="2349500" progId="Excel.Sheet.8">
                  <p:embed/>
                  <p:pic>
                    <p:nvPicPr>
                      <p:cNvPr id="0" name="图片 3085"/>
                      <p:cNvPicPr/>
                      <p:nvPr/>
                    </p:nvPicPr>
                    <p:blipFill>
                      <a:blip r:embed="rId2"/>
                      <a:stretch>
                        <a:fillRect/>
                      </a:stretch>
                    </p:blipFill>
                    <p:spPr>
                      <a:xfrm>
                        <a:off x="476568" y="3259455"/>
                        <a:ext cx="7478712" cy="3582988"/>
                      </a:xfrm>
                      <a:prstGeom prst="rect">
                        <a:avLst/>
                      </a:prstGeom>
                      <a:noFill/>
                      <a:ln w="38100">
                        <a:noFill/>
                        <a:miter/>
                      </a:ln>
                    </p:spPr>
                  </p:pic>
                </p:oleObj>
              </mc:Fallback>
            </mc:AlternateContent>
          </a:graphicData>
        </a:graphic>
      </p:graphicFrame>
      <p:sp>
        <p:nvSpPr>
          <p:cNvPr id="222211" name="Text Box 4"/>
          <p:cNvSpPr txBox="1"/>
          <p:nvPr/>
        </p:nvSpPr>
        <p:spPr>
          <a:xfrm>
            <a:off x="2346643" y="1294130"/>
            <a:ext cx="5761037" cy="792163"/>
          </a:xfrm>
          <a:prstGeom prst="rect">
            <a:avLst/>
          </a:prstGeom>
          <a:noFill/>
          <a:ln w="9525">
            <a:noFill/>
          </a:ln>
        </p:spPr>
        <p:txBody>
          <a:bodyPr bIns="0" anchor="t"/>
          <a:lstStyle/>
          <a:p>
            <a:pPr lvl="0" indent="0"/>
            <a:r>
              <a:rPr lang="zh-CN" altLang="en-US" sz="2000" dirty="0">
                <a:solidFill>
                  <a:srgbClr val="008000"/>
                </a:solidFill>
                <a:latin typeface="Times New Roman" panose="02020603050405020304" pitchFamily="18" charset="0"/>
                <a:ea typeface="黑体" panose="02010609060101010101" pitchFamily="49" charset="-122"/>
              </a:rPr>
              <a:t>       </a:t>
            </a:r>
            <a:r>
              <a:rPr lang="zh-CN" altLang="en-US" sz="2400" dirty="0">
                <a:solidFill>
                  <a:srgbClr val="008000"/>
                </a:solidFill>
                <a:latin typeface="Times New Roman" panose="02020603050405020304" pitchFamily="18" charset="0"/>
                <a:ea typeface="黑体" panose="02010609060101010101" pitchFamily="49" charset="-122"/>
              </a:rPr>
              <a:t>总分类账</a:t>
            </a:r>
            <a:r>
              <a:rPr lang="zh-CN" altLang="en-US" sz="1500" dirty="0">
                <a:solidFill>
                  <a:srgbClr val="008000"/>
                </a:solidFill>
                <a:latin typeface="Times New Roman" panose="02020603050405020304" pitchFamily="18" charset="0"/>
                <a:ea typeface="黑体" panose="02010609060101010101" pitchFamily="49" charset="-122"/>
              </a:rPr>
              <a:t>                                                           </a:t>
            </a:r>
            <a:r>
              <a:rPr lang="zh-CN" altLang="en-US" sz="1600" dirty="0">
                <a:solidFill>
                  <a:srgbClr val="008000"/>
                </a:solidFill>
                <a:latin typeface="Times New Roman" panose="02020603050405020304" pitchFamily="18" charset="0"/>
                <a:ea typeface="黑体" panose="02010609060101010101" pitchFamily="49" charset="-122"/>
              </a:rPr>
              <a:t>第</a:t>
            </a:r>
            <a:r>
              <a:rPr lang="zh-CN" altLang="en-US" sz="1600" dirty="0">
                <a:solidFill>
                  <a:srgbClr val="FF0000"/>
                </a:solidFill>
                <a:latin typeface="Times New Roman" panose="02020603050405020304" pitchFamily="18" charset="0"/>
                <a:ea typeface="黑体" panose="02010609060101010101" pitchFamily="49" charset="-122"/>
              </a:rPr>
              <a:t>  </a:t>
            </a:r>
            <a:r>
              <a:rPr lang="en-US" altLang="zh-CN" sz="1600" dirty="0">
                <a:solidFill>
                  <a:srgbClr val="FF0000"/>
                </a:solidFill>
                <a:latin typeface="Times New Roman" panose="02020603050405020304" pitchFamily="18" charset="0"/>
                <a:ea typeface="黑体" panose="02010609060101010101" pitchFamily="49" charset="-122"/>
              </a:rPr>
              <a:t>1  </a:t>
            </a:r>
            <a:r>
              <a:rPr lang="zh-CN" altLang="en-US" sz="1600" dirty="0">
                <a:solidFill>
                  <a:srgbClr val="008000"/>
                </a:solidFill>
                <a:latin typeface="Times New Roman" panose="02020603050405020304" pitchFamily="18" charset="0"/>
                <a:ea typeface="黑体" panose="02010609060101010101" pitchFamily="49" charset="-122"/>
              </a:rPr>
              <a:t>页</a:t>
            </a:r>
            <a:endParaRPr lang="zh-CN" altLang="en-US" sz="1600" u="sng" dirty="0">
              <a:latin typeface="Times New Roman" panose="02020603050405020304" pitchFamily="18" charset="0"/>
              <a:ea typeface="黑体" panose="02010609060101010101" pitchFamily="49" charset="-122"/>
            </a:endParaRPr>
          </a:p>
          <a:p>
            <a:pPr lvl="0" indent="0" eaLnBrk="0" hangingPunct="0"/>
            <a:r>
              <a:rPr lang="zh-CN" altLang="en-US" sz="900" u="sng" dirty="0">
                <a:solidFill>
                  <a:srgbClr val="008000"/>
                </a:solidFill>
                <a:latin typeface="Times New Roman" panose="02020603050405020304" pitchFamily="18" charset="0"/>
                <a:ea typeface="黑体" panose="02010609060101010101" pitchFamily="49" charset="-122"/>
              </a:rPr>
              <a:t>     </a:t>
            </a:r>
            <a:r>
              <a:rPr lang="en-US" altLang="zh-CN" sz="1400" u="sng" dirty="0">
                <a:solidFill>
                  <a:srgbClr val="008000"/>
                </a:solidFill>
                <a:latin typeface="Times New Roman" panose="02020603050405020304" pitchFamily="18" charset="0"/>
                <a:ea typeface="黑体" panose="02010609060101010101" pitchFamily="49" charset="-122"/>
              </a:rPr>
              <a:t>GENERAL  LEDGER</a:t>
            </a:r>
            <a:r>
              <a:rPr lang="en-US" altLang="zh-CN" sz="900" u="sng" dirty="0">
                <a:solidFill>
                  <a:srgbClr val="008000"/>
                </a:solidFill>
                <a:latin typeface="Times New Roman" panose="02020603050405020304" pitchFamily="18" charset="0"/>
                <a:ea typeface="黑体" panose="02010609060101010101" pitchFamily="49" charset="-122"/>
              </a:rPr>
              <a:t>      </a:t>
            </a:r>
            <a:endParaRPr lang="en-US" altLang="zh-CN" sz="900" u="sng" dirty="0">
              <a:latin typeface="Times New Roman" panose="02020603050405020304" pitchFamily="18" charset="0"/>
              <a:ea typeface="黑体" panose="02010609060101010101" pitchFamily="49" charset="-122"/>
            </a:endParaRPr>
          </a:p>
          <a:p>
            <a:pPr lvl="0" indent="0" eaLnBrk="0" hangingPunct="0"/>
            <a:endParaRPr lang="zh-CN" altLang="en-US" dirty="0">
              <a:latin typeface="Arial" panose="020B0604020202020204" pitchFamily="34" charset="0"/>
              <a:ea typeface="黑体" panose="02010609060101010101" pitchFamily="49" charset="-122"/>
            </a:endParaRPr>
          </a:p>
        </p:txBody>
      </p:sp>
      <p:sp>
        <p:nvSpPr>
          <p:cNvPr id="222212" name="Text Box 5"/>
          <p:cNvSpPr txBox="1"/>
          <p:nvPr/>
        </p:nvSpPr>
        <p:spPr>
          <a:xfrm>
            <a:off x="401955" y="2229168"/>
            <a:ext cx="3600450" cy="865187"/>
          </a:xfrm>
          <a:prstGeom prst="rect">
            <a:avLst/>
          </a:prstGeom>
          <a:noFill/>
          <a:ln w="9525">
            <a:noFill/>
          </a:ln>
        </p:spPr>
        <p:txBody>
          <a:bodyPr anchor="t"/>
          <a:lstStyle/>
          <a:p>
            <a:pPr lvl="0" indent="0"/>
            <a:endParaRPr lang="zh-CN" altLang="en-US" sz="1200" dirty="0">
              <a:solidFill>
                <a:srgbClr val="008000"/>
              </a:solidFill>
              <a:latin typeface="Times New Roman" panose="02020603050405020304" pitchFamily="18" charset="0"/>
              <a:ea typeface="黑体" panose="02010609060101010101" pitchFamily="49" charset="-122"/>
            </a:endParaRPr>
          </a:p>
          <a:p>
            <a:pPr lvl="0" indent="0" eaLnBrk="0" hangingPunct="0"/>
            <a:r>
              <a:rPr lang="zh-CN" altLang="en-US" sz="1200" dirty="0">
                <a:solidFill>
                  <a:srgbClr val="008000"/>
                </a:solidFill>
                <a:latin typeface="Times New Roman" panose="02020603050405020304" pitchFamily="18" charset="0"/>
                <a:ea typeface="黑体" panose="02010609060101010101" pitchFamily="49" charset="-122"/>
              </a:rPr>
              <a:t>会计科目及编号</a:t>
            </a:r>
            <a:endParaRPr lang="zh-CN" altLang="en-US" sz="1200" dirty="0">
              <a:latin typeface="Arial" panose="020B0604020202020204" pitchFamily="34" charset="0"/>
              <a:ea typeface="黑体" panose="02010609060101010101" pitchFamily="49" charset="-122"/>
            </a:endParaRPr>
          </a:p>
          <a:p>
            <a:pPr lvl="0" indent="0" eaLnBrk="0" hangingPunct="0"/>
            <a:r>
              <a:rPr lang="en-US" altLang="zh-CN" sz="1200" dirty="0">
                <a:solidFill>
                  <a:srgbClr val="008000"/>
                </a:solidFill>
                <a:latin typeface="Times New Roman" panose="02020603050405020304" pitchFamily="18" charset="0"/>
                <a:ea typeface="黑体" panose="02010609060101010101" pitchFamily="49" charset="-122"/>
              </a:rPr>
              <a:t>ACCOUNT NO.</a:t>
            </a:r>
            <a:r>
              <a:rPr lang="en-US" altLang="zh-CN" sz="1200" u="sng" dirty="0">
                <a:solidFill>
                  <a:srgbClr val="008000"/>
                </a:solidFill>
                <a:latin typeface="Times New Roman" panose="02020603050405020304" pitchFamily="18" charset="0"/>
                <a:ea typeface="黑体" panose="02010609060101010101" pitchFamily="49" charset="-122"/>
              </a:rPr>
              <a:t>                  </a:t>
            </a:r>
            <a:endParaRPr lang="en-US" altLang="zh-CN" sz="1200" u="sng" dirty="0">
              <a:solidFill>
                <a:srgbClr val="008000"/>
              </a:solidFill>
              <a:latin typeface="Times New Roman" panose="02020603050405020304" pitchFamily="18" charset="0"/>
              <a:ea typeface="黑体" panose="02010609060101010101" pitchFamily="49" charset="-122"/>
            </a:endParaRPr>
          </a:p>
        </p:txBody>
      </p:sp>
      <p:sp>
        <p:nvSpPr>
          <p:cNvPr id="222213" name="Line 6"/>
          <p:cNvSpPr/>
          <p:nvPr/>
        </p:nvSpPr>
        <p:spPr>
          <a:xfrm>
            <a:off x="1627505" y="2805430"/>
            <a:ext cx="1800225" cy="0"/>
          </a:xfrm>
          <a:prstGeom prst="line">
            <a:avLst/>
          </a:prstGeom>
          <a:ln w="9525" cap="flat" cmpd="sng">
            <a:solidFill>
              <a:srgbClr val="25781A"/>
            </a:solidFill>
            <a:prstDash val="solid"/>
            <a:round/>
            <a:headEnd type="none" w="med" len="med"/>
            <a:tailEnd type="none" w="med" len="med"/>
          </a:ln>
        </p:spPr>
      </p:sp>
      <p:sp>
        <p:nvSpPr>
          <p:cNvPr id="480263" name="Text Box 7"/>
          <p:cNvSpPr txBox="1"/>
          <p:nvPr/>
        </p:nvSpPr>
        <p:spPr>
          <a:xfrm>
            <a:off x="1554480" y="2445068"/>
            <a:ext cx="2232025" cy="338554"/>
          </a:xfrm>
          <a:prstGeom prst="rect">
            <a:avLst/>
          </a:prstGeom>
          <a:noFill/>
          <a:ln w="9525">
            <a:noFill/>
          </a:ln>
        </p:spPr>
        <p:txBody>
          <a:bodyPr anchor="t">
            <a:spAutoFit/>
          </a:bodyPr>
          <a:lstStyle/>
          <a:p>
            <a:pPr lvl="0" indent="0"/>
            <a:r>
              <a:rPr lang="zh-CN" altLang="en-US" sz="1600" dirty="0" smtClean="0">
                <a:latin typeface="Arial" panose="020B0604020202020204" pitchFamily="34" charset="0"/>
                <a:ea typeface="黑体" panose="02010609060101010101" pitchFamily="49" charset="-122"/>
              </a:rPr>
              <a:t>银行存款</a:t>
            </a:r>
            <a:endParaRPr lang="zh-CN" altLang="zh-CN" sz="1600" dirty="0">
              <a:latin typeface="Arial" panose="020B0604020202020204" pitchFamily="34" charset="0"/>
              <a:ea typeface="黑体" panose="02010609060101010101" pitchFamily="49" charset="-122"/>
            </a:endParaRPr>
          </a:p>
        </p:txBody>
      </p:sp>
      <p:sp>
        <p:nvSpPr>
          <p:cNvPr id="480264" name="Text Box 8"/>
          <p:cNvSpPr txBox="1"/>
          <p:nvPr/>
        </p:nvSpPr>
        <p:spPr>
          <a:xfrm>
            <a:off x="1824355" y="3881755"/>
            <a:ext cx="1223963" cy="304800"/>
          </a:xfrm>
          <a:prstGeom prst="rect">
            <a:avLst/>
          </a:prstGeom>
          <a:noFill/>
          <a:ln w="9525">
            <a:noFill/>
          </a:ln>
        </p:spPr>
        <p:txBody>
          <a:bodyPr anchor="t">
            <a:spAutoFit/>
          </a:bodyPr>
          <a:lstStyle/>
          <a:p>
            <a:pPr lvl="0" indent="0"/>
            <a:r>
              <a:rPr lang="zh-CN" altLang="en-US" sz="1400" dirty="0">
                <a:latin typeface="Arial" panose="020B0604020202020204" pitchFamily="34" charset="0"/>
                <a:ea typeface="黑体" panose="02010609060101010101" pitchFamily="49" charset="-122"/>
              </a:rPr>
              <a:t>期初余额</a:t>
            </a:r>
            <a:endParaRPr lang="zh-CN" altLang="en-US" sz="1400" dirty="0">
              <a:latin typeface="Arial" panose="020B0604020202020204" pitchFamily="34" charset="0"/>
              <a:ea typeface="黑体" panose="02010609060101010101" pitchFamily="49" charset="-122"/>
            </a:endParaRPr>
          </a:p>
        </p:txBody>
      </p:sp>
      <p:sp>
        <p:nvSpPr>
          <p:cNvPr id="480265" name="Text Box 9"/>
          <p:cNvSpPr txBox="1"/>
          <p:nvPr/>
        </p:nvSpPr>
        <p:spPr>
          <a:xfrm>
            <a:off x="474980" y="3881755"/>
            <a:ext cx="742950" cy="304800"/>
          </a:xfrm>
          <a:prstGeom prst="rect">
            <a:avLst/>
          </a:prstGeom>
          <a:noFill/>
          <a:ln w="9525">
            <a:noFill/>
          </a:ln>
        </p:spPr>
        <p:txBody>
          <a:bodyPr anchor="t">
            <a:spAutoFit/>
          </a:bodyPr>
          <a:lstStyle/>
          <a:p>
            <a:pPr lvl="0" indent="0">
              <a:spcBef>
                <a:spcPct val="20000"/>
              </a:spcBef>
            </a:pPr>
            <a:r>
              <a:rPr lang="en-US" altLang="zh-CN" sz="1400" dirty="0">
                <a:latin typeface="Arial" panose="020B0604020202020204" pitchFamily="34" charset="0"/>
                <a:ea typeface="宋体" panose="02010600030101010101" pitchFamily="2" charset="-122"/>
              </a:rPr>
              <a:t>12   1</a:t>
            </a:r>
            <a:endParaRPr lang="en-US" altLang="zh-CN" sz="1400" dirty="0">
              <a:latin typeface="Arial" panose="020B0604020202020204" pitchFamily="34" charset="0"/>
              <a:ea typeface="宋体" panose="02010600030101010101" pitchFamily="2" charset="-122"/>
            </a:endParaRPr>
          </a:p>
        </p:txBody>
      </p:sp>
      <p:sp>
        <p:nvSpPr>
          <p:cNvPr id="480268" name="Text Box 12"/>
          <p:cNvSpPr txBox="1"/>
          <p:nvPr/>
        </p:nvSpPr>
        <p:spPr>
          <a:xfrm>
            <a:off x="1122680" y="4186555"/>
            <a:ext cx="1223963" cy="304800"/>
          </a:xfrm>
          <a:prstGeom prst="rect">
            <a:avLst/>
          </a:prstGeom>
          <a:noFill/>
          <a:ln w="9525">
            <a:noFill/>
          </a:ln>
        </p:spPr>
        <p:txBody>
          <a:bodyPr anchor="t">
            <a:spAutoFit/>
          </a:bodyPr>
          <a:lstStyle/>
          <a:p>
            <a:pPr lvl="0" indent="0"/>
            <a:r>
              <a:rPr lang="zh-CN" altLang="en-US" sz="1400" dirty="0">
                <a:latin typeface="Arial" panose="020B0604020202020204" pitchFamily="34" charset="0"/>
                <a:ea typeface="黑体" panose="02010609060101010101" pitchFamily="49" charset="-122"/>
              </a:rPr>
              <a:t>科汇</a:t>
            </a:r>
            <a:r>
              <a:rPr lang="en-US" altLang="zh-CN" sz="1400" dirty="0">
                <a:latin typeface="Arial" panose="020B0604020202020204" pitchFamily="34" charset="0"/>
                <a:ea typeface="黑体" panose="02010609060101010101" pitchFamily="49" charset="-122"/>
              </a:rPr>
              <a:t>1</a:t>
            </a:r>
            <a:endParaRPr lang="en-US" altLang="zh-CN" sz="1400" dirty="0">
              <a:latin typeface="Arial" panose="020B0604020202020204" pitchFamily="34" charset="0"/>
              <a:ea typeface="黑体" panose="02010609060101010101" pitchFamily="49" charset="-122"/>
            </a:endParaRPr>
          </a:p>
        </p:txBody>
      </p:sp>
      <p:sp>
        <p:nvSpPr>
          <p:cNvPr id="480269" name="Text Box 13"/>
          <p:cNvSpPr txBox="1"/>
          <p:nvPr/>
        </p:nvSpPr>
        <p:spPr>
          <a:xfrm>
            <a:off x="1733868" y="4173855"/>
            <a:ext cx="1476375" cy="304800"/>
          </a:xfrm>
          <a:prstGeom prst="rect">
            <a:avLst/>
          </a:prstGeom>
          <a:noFill/>
          <a:ln w="9525">
            <a:noFill/>
          </a:ln>
        </p:spPr>
        <p:txBody>
          <a:bodyPr anchor="t">
            <a:spAutoFit/>
          </a:bodyPr>
          <a:lstStyle/>
          <a:p>
            <a:pPr lvl="0" indent="0"/>
            <a:r>
              <a:rPr lang="en-US" altLang="zh-CN" sz="1400" dirty="0">
                <a:latin typeface="Arial" panose="020B0604020202020204" pitchFamily="34" charset="0"/>
                <a:ea typeface="黑体" panose="02010609060101010101" pitchFamily="49" charset="-122"/>
              </a:rPr>
              <a:t>1-10</a:t>
            </a:r>
            <a:r>
              <a:rPr lang="zh-CN" altLang="en-US" sz="1400" dirty="0">
                <a:latin typeface="Arial" panose="020B0604020202020204" pitchFamily="34" charset="0"/>
                <a:ea typeface="黑体" panose="02010609060101010101" pitchFamily="49" charset="-122"/>
              </a:rPr>
              <a:t>日汇总</a:t>
            </a:r>
            <a:endParaRPr lang="zh-CN" altLang="en-US" sz="1400" dirty="0">
              <a:latin typeface="Arial" panose="020B0604020202020204" pitchFamily="34" charset="0"/>
              <a:ea typeface="黑体" panose="02010609060101010101" pitchFamily="49" charset="-122"/>
            </a:endParaRPr>
          </a:p>
        </p:txBody>
      </p:sp>
      <p:sp>
        <p:nvSpPr>
          <p:cNvPr id="480272" name="Text Box 16"/>
          <p:cNvSpPr txBox="1"/>
          <p:nvPr/>
        </p:nvSpPr>
        <p:spPr>
          <a:xfrm>
            <a:off x="5874068" y="3881755"/>
            <a:ext cx="793750" cy="304800"/>
          </a:xfrm>
          <a:prstGeom prst="rect">
            <a:avLst/>
          </a:prstGeom>
          <a:noFill/>
          <a:ln w="9525">
            <a:noFill/>
          </a:ln>
        </p:spPr>
        <p:txBody>
          <a:bodyPr anchor="t">
            <a:spAutoFit/>
          </a:bodyPr>
          <a:lstStyle/>
          <a:p>
            <a:pPr lvl="0" indent="0">
              <a:spcBef>
                <a:spcPct val="20000"/>
              </a:spcBef>
            </a:pPr>
            <a:r>
              <a:rPr lang="zh-CN" altLang="en-US" sz="1200" dirty="0">
                <a:latin typeface="Arial" panose="020B0604020202020204" pitchFamily="34" charset="0"/>
                <a:ea typeface="宋体" panose="02010600030101010101" pitchFamily="2" charset="-122"/>
              </a:rPr>
              <a:t>     </a:t>
            </a:r>
            <a:r>
              <a:rPr lang="zh-CN" altLang="en-US" sz="1400" b="1" dirty="0">
                <a:latin typeface="Arial" panose="020B0604020202020204" pitchFamily="34" charset="0"/>
                <a:ea typeface="宋体" panose="02010600030101010101" pitchFamily="2" charset="-122"/>
              </a:rPr>
              <a:t>借</a:t>
            </a:r>
            <a:endParaRPr lang="zh-CN" altLang="en-US" sz="1400" b="1" dirty="0">
              <a:latin typeface="Arial" panose="020B0604020202020204" pitchFamily="34" charset="0"/>
              <a:ea typeface="宋体" panose="02010600030101010101" pitchFamily="2" charset="-122"/>
            </a:endParaRPr>
          </a:p>
        </p:txBody>
      </p:sp>
      <p:sp>
        <p:nvSpPr>
          <p:cNvPr id="480274" name="Text Box 18"/>
          <p:cNvSpPr txBox="1"/>
          <p:nvPr/>
        </p:nvSpPr>
        <p:spPr>
          <a:xfrm>
            <a:off x="4651693" y="4173855"/>
            <a:ext cx="1692275" cy="304800"/>
          </a:xfrm>
          <a:prstGeom prst="rect">
            <a:avLst/>
          </a:prstGeom>
          <a:noFill/>
          <a:ln w="9525">
            <a:noFill/>
          </a:ln>
        </p:spPr>
        <p:txBody>
          <a:bodyPr anchor="t">
            <a:spAutoFit/>
          </a:bodyPr>
          <a:lstStyle/>
          <a:p>
            <a:pPr lvl="0" indent="0"/>
            <a:r>
              <a:rPr lang="en-US" altLang="zh-CN" sz="1400" dirty="0">
                <a:latin typeface="Arial" panose="020B0604020202020204" pitchFamily="34" charset="0"/>
                <a:ea typeface="宋体" panose="02010600030101010101" pitchFamily="2" charset="-122"/>
              </a:rPr>
              <a:t>2 25 0 0 0 0 0 0</a:t>
            </a:r>
            <a:endParaRPr lang="en-US" altLang="zh-CN" sz="1400" dirty="0">
              <a:latin typeface="Arial" panose="020B0604020202020204" pitchFamily="34" charset="0"/>
              <a:ea typeface="宋体" panose="02010600030101010101" pitchFamily="2" charset="-122"/>
            </a:endParaRPr>
          </a:p>
        </p:txBody>
      </p:sp>
      <p:sp>
        <p:nvSpPr>
          <p:cNvPr id="480288" name="Rectangle 32"/>
          <p:cNvSpPr/>
          <p:nvPr/>
        </p:nvSpPr>
        <p:spPr>
          <a:xfrm>
            <a:off x="474980" y="3348355"/>
            <a:ext cx="438150" cy="266700"/>
          </a:xfrm>
          <a:prstGeom prst="rect">
            <a:avLst/>
          </a:prstGeom>
          <a:solidFill>
            <a:schemeClr val="bg1"/>
          </a:solidFill>
          <a:ln w="9525">
            <a:noFill/>
          </a:ln>
        </p:spPr>
        <p:txBody>
          <a:bodyPr wrap="none" anchor="ctr"/>
          <a:lstStyle/>
          <a:p>
            <a:pPr lvl="0" indent="0"/>
            <a:r>
              <a:rPr lang="en-US" altLang="zh-CN" sz="1200" dirty="0">
                <a:latin typeface="Arial" panose="020B0604020202020204" pitchFamily="34" charset="0"/>
                <a:ea typeface="宋体" panose="02010600030101010101" pitchFamily="2" charset="-122"/>
              </a:rPr>
              <a:t>2011</a:t>
            </a:r>
            <a:endParaRPr lang="en-US" altLang="zh-CN" sz="1200" dirty="0">
              <a:latin typeface="Arial" panose="020B0604020202020204" pitchFamily="34" charset="0"/>
              <a:ea typeface="宋体" panose="02010600030101010101" pitchFamily="2" charset="-122"/>
            </a:endParaRPr>
          </a:p>
        </p:txBody>
      </p:sp>
      <p:sp>
        <p:nvSpPr>
          <p:cNvPr id="480289" name="Text Box 33"/>
          <p:cNvSpPr txBox="1"/>
          <p:nvPr/>
        </p:nvSpPr>
        <p:spPr>
          <a:xfrm>
            <a:off x="474980" y="4173855"/>
            <a:ext cx="742950" cy="304800"/>
          </a:xfrm>
          <a:prstGeom prst="rect">
            <a:avLst/>
          </a:prstGeom>
          <a:noFill/>
          <a:ln w="9525">
            <a:noFill/>
          </a:ln>
        </p:spPr>
        <p:txBody>
          <a:bodyPr anchor="t">
            <a:spAutoFit/>
          </a:bodyPr>
          <a:lstStyle/>
          <a:p>
            <a:pPr lvl="0" indent="0">
              <a:spcBef>
                <a:spcPct val="20000"/>
              </a:spcBef>
            </a:pPr>
            <a:r>
              <a:rPr lang="en-US" altLang="zh-CN" sz="1400" dirty="0">
                <a:latin typeface="Arial" panose="020B0604020202020204" pitchFamily="34" charset="0"/>
                <a:ea typeface="宋体" panose="02010600030101010101" pitchFamily="2" charset="-122"/>
              </a:rPr>
              <a:t>12  10</a:t>
            </a:r>
            <a:endParaRPr lang="en-US" altLang="zh-CN" sz="1400" dirty="0">
              <a:latin typeface="Arial" panose="020B0604020202020204" pitchFamily="34" charset="0"/>
              <a:ea typeface="宋体" panose="02010600030101010101" pitchFamily="2" charset="-122"/>
            </a:endParaRPr>
          </a:p>
        </p:txBody>
      </p:sp>
      <p:sp>
        <p:nvSpPr>
          <p:cNvPr id="480300" name="Text Box 44"/>
          <p:cNvSpPr txBox="1"/>
          <p:nvPr/>
        </p:nvSpPr>
        <p:spPr>
          <a:xfrm>
            <a:off x="2880043" y="4173855"/>
            <a:ext cx="1663700" cy="304800"/>
          </a:xfrm>
          <a:prstGeom prst="rect">
            <a:avLst/>
          </a:prstGeom>
          <a:noFill/>
          <a:ln w="9525">
            <a:noFill/>
          </a:ln>
        </p:spPr>
        <p:txBody>
          <a:bodyPr anchor="t">
            <a:spAutoFit/>
          </a:bodyPr>
          <a:lstStyle/>
          <a:p>
            <a:pPr lvl="0" indent="0"/>
            <a:r>
              <a:rPr lang="zh-CN" altLang="en-US" sz="1400" dirty="0">
                <a:latin typeface="Arial" panose="020B0604020202020204" pitchFamily="34" charset="0"/>
                <a:ea typeface="宋体" panose="02010600030101010101" pitchFamily="2" charset="-122"/>
              </a:rPr>
              <a:t> </a:t>
            </a:r>
            <a:r>
              <a:rPr lang="en-US" altLang="zh-CN" sz="1400" dirty="0">
                <a:latin typeface="Arial" panose="020B0604020202020204" pitchFamily="34" charset="0"/>
                <a:ea typeface="宋体" panose="02010600030101010101" pitchFamily="2" charset="-122"/>
              </a:rPr>
              <a:t>27 0 0 0 0 00 0   </a:t>
            </a:r>
            <a:endParaRPr lang="en-US" altLang="zh-CN" sz="1400" dirty="0">
              <a:latin typeface="Arial" panose="020B0604020202020204" pitchFamily="34" charset="0"/>
              <a:ea typeface="宋体" panose="02010600030101010101" pitchFamily="2" charset="-122"/>
            </a:endParaRPr>
          </a:p>
        </p:txBody>
      </p:sp>
      <p:sp>
        <p:nvSpPr>
          <p:cNvPr id="18" name="Text Box 16"/>
          <p:cNvSpPr txBox="1"/>
          <p:nvPr/>
        </p:nvSpPr>
        <p:spPr>
          <a:xfrm>
            <a:off x="5866130" y="4186555"/>
            <a:ext cx="793750" cy="304800"/>
          </a:xfrm>
          <a:prstGeom prst="rect">
            <a:avLst/>
          </a:prstGeom>
          <a:noFill/>
          <a:ln w="9525">
            <a:noFill/>
          </a:ln>
        </p:spPr>
        <p:txBody>
          <a:bodyPr anchor="t">
            <a:spAutoFit/>
          </a:bodyPr>
          <a:lstStyle/>
          <a:p>
            <a:pPr lvl="0" indent="0">
              <a:spcBef>
                <a:spcPct val="20000"/>
              </a:spcBef>
            </a:pPr>
            <a:r>
              <a:rPr lang="zh-CN" altLang="en-US" sz="1200" dirty="0">
                <a:latin typeface="Arial" panose="020B0604020202020204" pitchFamily="34" charset="0"/>
                <a:ea typeface="宋体" panose="02010600030101010101" pitchFamily="2" charset="-122"/>
              </a:rPr>
              <a:t>     </a:t>
            </a:r>
            <a:r>
              <a:rPr lang="zh-CN" altLang="en-US" sz="1400" b="1" dirty="0">
                <a:latin typeface="Arial" panose="020B0604020202020204" pitchFamily="34" charset="0"/>
                <a:ea typeface="宋体" panose="02010600030101010101" pitchFamily="2" charset="-122"/>
              </a:rPr>
              <a:t>借</a:t>
            </a:r>
            <a:endParaRPr lang="zh-CN" altLang="en-US" sz="1400" b="1" dirty="0">
              <a:latin typeface="Arial" panose="020B0604020202020204" pitchFamily="34" charset="0"/>
              <a:ea typeface="宋体" panose="02010600030101010101" pitchFamily="2" charset="-122"/>
            </a:endParaRPr>
          </a:p>
        </p:txBody>
      </p:sp>
      <p:sp>
        <p:nvSpPr>
          <p:cNvPr id="19" name="Text Box 10"/>
          <p:cNvSpPr txBox="1"/>
          <p:nvPr/>
        </p:nvSpPr>
        <p:spPr>
          <a:xfrm>
            <a:off x="6628130" y="3957955"/>
            <a:ext cx="1512888" cy="304800"/>
          </a:xfrm>
          <a:prstGeom prst="rect">
            <a:avLst/>
          </a:prstGeom>
          <a:noFill/>
          <a:ln w="9525">
            <a:noFill/>
          </a:ln>
        </p:spPr>
        <p:txBody>
          <a:bodyPr anchor="t">
            <a:spAutoFit/>
          </a:bodyPr>
          <a:lstStyle/>
          <a:p>
            <a:pPr lvl="0" indent="0"/>
            <a:r>
              <a:rPr lang="zh-CN" altLang="en-US" sz="1400" dirty="0">
                <a:latin typeface="Arial" panose="020B0604020202020204" pitchFamily="34" charset="0"/>
                <a:ea typeface="宋体" panose="02010600030101010101" pitchFamily="2" charset="-122"/>
              </a:rPr>
              <a:t>  </a:t>
            </a:r>
            <a:r>
              <a:rPr lang="en-US" altLang="zh-CN" sz="1400" dirty="0">
                <a:latin typeface="Arial" panose="020B0604020202020204" pitchFamily="34" charset="0"/>
                <a:ea typeface="宋体" panose="02010600030101010101" pitchFamily="2" charset="-122"/>
              </a:rPr>
              <a:t>6</a:t>
            </a:r>
            <a:r>
              <a:rPr lang="zh-CN" altLang="en-US" sz="1400" dirty="0">
                <a:latin typeface="Arial" panose="020B0604020202020204" pitchFamily="34" charset="0"/>
                <a:ea typeface="宋体" panose="02010600030101010101" pitchFamily="2" charset="-122"/>
              </a:rPr>
              <a:t> </a:t>
            </a:r>
            <a:r>
              <a:rPr lang="en-US" altLang="zh-CN" sz="1400" dirty="0">
                <a:latin typeface="Arial" panose="020B0604020202020204" pitchFamily="34" charset="0"/>
                <a:ea typeface="宋体" panose="02010600030101010101" pitchFamily="2" charset="-122"/>
              </a:rPr>
              <a:t>0 085 0 0 0</a:t>
            </a:r>
            <a:endParaRPr lang="en-US" altLang="zh-CN" sz="1400" dirty="0">
              <a:latin typeface="Arial" panose="020B0604020202020204" pitchFamily="34" charset="0"/>
              <a:ea typeface="宋体" panose="02010600030101010101" pitchFamily="2" charset="-122"/>
            </a:endParaRPr>
          </a:p>
        </p:txBody>
      </p:sp>
      <p:sp>
        <p:nvSpPr>
          <p:cNvPr id="20" name="Text Box 10"/>
          <p:cNvSpPr txBox="1"/>
          <p:nvPr/>
        </p:nvSpPr>
        <p:spPr>
          <a:xfrm>
            <a:off x="6628130" y="4186555"/>
            <a:ext cx="1512888" cy="304800"/>
          </a:xfrm>
          <a:prstGeom prst="rect">
            <a:avLst/>
          </a:prstGeom>
          <a:noFill/>
          <a:ln w="9525">
            <a:noFill/>
          </a:ln>
        </p:spPr>
        <p:txBody>
          <a:bodyPr anchor="t">
            <a:spAutoFit/>
          </a:bodyPr>
          <a:lstStyle/>
          <a:p>
            <a:pPr lvl="0" indent="0"/>
            <a:r>
              <a:rPr lang="en-US" altLang="zh-CN" sz="1400" dirty="0">
                <a:latin typeface="Arial" panose="020B0604020202020204" pitchFamily="34" charset="0"/>
                <a:ea typeface="宋体" panose="02010600030101010101" pitchFamily="2" charset="-122"/>
              </a:rPr>
              <a:t>105 0</a:t>
            </a:r>
            <a:r>
              <a:rPr lang="zh-CN" altLang="en-US" sz="1400" dirty="0">
                <a:latin typeface="Arial" panose="020B0604020202020204" pitchFamily="34" charset="0"/>
                <a:ea typeface="宋体" panose="02010600030101010101" pitchFamily="2" charset="-122"/>
              </a:rPr>
              <a:t> </a:t>
            </a:r>
            <a:r>
              <a:rPr lang="en-US" altLang="zh-CN" sz="1400" dirty="0">
                <a:latin typeface="Arial" panose="020B0604020202020204" pitchFamily="34" charset="0"/>
                <a:ea typeface="宋体" panose="02010600030101010101" pitchFamily="2" charset="-122"/>
              </a:rPr>
              <a:t>8 5 0 00</a:t>
            </a:r>
            <a:endParaRPr lang="en-US" altLang="zh-CN" sz="1400" dirty="0">
              <a:latin typeface="Arial" panose="020B0604020202020204" pitchFamily="34" charset="0"/>
              <a:ea typeface="宋体" panose="02010600030101010101" pitchFamily="2" charset="-122"/>
            </a:endParaRPr>
          </a:p>
        </p:txBody>
      </p:sp>
      <p:cxnSp>
        <p:nvCxnSpPr>
          <p:cNvPr id="3" name="直接连接符 2"/>
          <p:cNvCxnSpPr/>
          <p:nvPr/>
        </p:nvCxnSpPr>
        <p:spPr>
          <a:xfrm>
            <a:off x="1557655" y="3881755"/>
            <a:ext cx="0" cy="2971800"/>
          </a:xfrm>
          <a:prstGeom prst="line">
            <a:avLst/>
          </a:prstGeom>
          <a:ln w="22225">
            <a:solidFill>
              <a:srgbClr val="00883D"/>
            </a:solidFill>
          </a:ln>
        </p:spPr>
        <p:style>
          <a:lnRef idx="1">
            <a:schemeClr val="accent1"/>
          </a:lnRef>
          <a:fillRef idx="0">
            <a:schemeClr val="accent1"/>
          </a:fillRef>
          <a:effectRef idx="0">
            <a:schemeClr val="accent1"/>
          </a:effectRef>
          <a:fontRef idx="minor">
            <a:schemeClr val="tx1"/>
          </a:fontRef>
        </p:style>
      </p:cxnSp>
      <p:sp>
        <p:nvSpPr>
          <p:cNvPr id="2" name="Rectangle 18"/>
          <p:cNvSpPr>
            <a:spLocks noGrp="1"/>
          </p:cNvSpPr>
          <p:nvPr>
            <p:custDataLst>
              <p:tags r:id="rId3"/>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第五章 模拟企业会计账簿的登记</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80263"/>
                                        </p:tgtEl>
                                        <p:attrNameLst>
                                          <p:attrName>style.visibility</p:attrName>
                                        </p:attrNameLst>
                                      </p:cBhvr>
                                      <p:to>
                                        <p:strVal val="visible"/>
                                      </p:to>
                                    </p:set>
                                    <p:animEffect transition="in" filter="blinds(horizontal)">
                                      <p:cBhvr>
                                        <p:cTn id="7" dur="500"/>
                                        <p:tgtEl>
                                          <p:spTgt spid="48026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80288"/>
                                        </p:tgtEl>
                                        <p:attrNameLst>
                                          <p:attrName>style.visibility</p:attrName>
                                        </p:attrNameLst>
                                      </p:cBhvr>
                                      <p:to>
                                        <p:strVal val="visible"/>
                                      </p:to>
                                    </p:set>
                                    <p:animEffect transition="in" filter="blinds(horizontal)">
                                      <p:cBhvr>
                                        <p:cTn id="12" dur="500"/>
                                        <p:tgtEl>
                                          <p:spTgt spid="48028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80265"/>
                                        </p:tgtEl>
                                        <p:attrNameLst>
                                          <p:attrName>style.visibility</p:attrName>
                                        </p:attrNameLst>
                                      </p:cBhvr>
                                      <p:to>
                                        <p:strVal val="visible"/>
                                      </p:to>
                                    </p:set>
                                    <p:animEffect transition="in" filter="blinds(horizontal)">
                                      <p:cBhvr>
                                        <p:cTn id="17" dur="500"/>
                                        <p:tgtEl>
                                          <p:spTgt spid="48026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80264"/>
                                        </p:tgtEl>
                                        <p:attrNameLst>
                                          <p:attrName>style.visibility</p:attrName>
                                        </p:attrNameLst>
                                      </p:cBhvr>
                                      <p:to>
                                        <p:strVal val="visible"/>
                                      </p:to>
                                    </p:set>
                                    <p:animEffect transition="in" filter="blinds(horizontal)">
                                      <p:cBhvr>
                                        <p:cTn id="22" dur="500"/>
                                        <p:tgtEl>
                                          <p:spTgt spid="48026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80272"/>
                                        </p:tgtEl>
                                        <p:attrNameLst>
                                          <p:attrName>style.visibility</p:attrName>
                                        </p:attrNameLst>
                                      </p:cBhvr>
                                      <p:to>
                                        <p:strVal val="visible"/>
                                      </p:to>
                                    </p:set>
                                    <p:animEffect transition="in" filter="blinds(horizontal)">
                                      <p:cBhvr>
                                        <p:cTn id="27" dur="500"/>
                                        <p:tgtEl>
                                          <p:spTgt spid="48027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blinds(horizontal)">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480289"/>
                                        </p:tgtEl>
                                        <p:attrNameLst>
                                          <p:attrName>style.visibility</p:attrName>
                                        </p:attrNameLst>
                                      </p:cBhvr>
                                      <p:to>
                                        <p:strVal val="visible"/>
                                      </p:to>
                                    </p:set>
                                    <p:animEffect transition="in" filter="blinds(horizontal)">
                                      <p:cBhvr>
                                        <p:cTn id="37" dur="500"/>
                                        <p:tgtEl>
                                          <p:spTgt spid="480289"/>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480268"/>
                                        </p:tgtEl>
                                        <p:attrNameLst>
                                          <p:attrName>style.visibility</p:attrName>
                                        </p:attrNameLst>
                                      </p:cBhvr>
                                      <p:to>
                                        <p:strVal val="visible"/>
                                      </p:to>
                                    </p:set>
                                    <p:animEffect transition="in" filter="blinds(horizontal)">
                                      <p:cBhvr>
                                        <p:cTn id="42" dur="500"/>
                                        <p:tgtEl>
                                          <p:spTgt spid="480268"/>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480269"/>
                                        </p:tgtEl>
                                        <p:attrNameLst>
                                          <p:attrName>style.visibility</p:attrName>
                                        </p:attrNameLst>
                                      </p:cBhvr>
                                      <p:to>
                                        <p:strVal val="visible"/>
                                      </p:to>
                                    </p:set>
                                    <p:animEffect transition="in" filter="blinds(horizontal)">
                                      <p:cBhvr>
                                        <p:cTn id="47" dur="500"/>
                                        <p:tgtEl>
                                          <p:spTgt spid="480269"/>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480300"/>
                                        </p:tgtEl>
                                        <p:attrNameLst>
                                          <p:attrName>style.visibility</p:attrName>
                                        </p:attrNameLst>
                                      </p:cBhvr>
                                      <p:to>
                                        <p:strVal val="visible"/>
                                      </p:to>
                                    </p:set>
                                    <p:animEffect transition="in" filter="blinds(horizontal)">
                                      <p:cBhvr>
                                        <p:cTn id="52" dur="500"/>
                                        <p:tgtEl>
                                          <p:spTgt spid="480300"/>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480274"/>
                                        </p:tgtEl>
                                        <p:attrNameLst>
                                          <p:attrName>style.visibility</p:attrName>
                                        </p:attrNameLst>
                                      </p:cBhvr>
                                      <p:to>
                                        <p:strVal val="visible"/>
                                      </p:to>
                                    </p:set>
                                    <p:animEffect transition="in" filter="blinds(horizontal)">
                                      <p:cBhvr>
                                        <p:cTn id="57" dur="500"/>
                                        <p:tgtEl>
                                          <p:spTgt spid="480274"/>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blinds(horizontal)">
                                      <p:cBhvr>
                                        <p:cTn id="62" dur="500"/>
                                        <p:tgtEl>
                                          <p:spTgt spid="18"/>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blinds(horizontal)">
                                      <p:cBhvr>
                                        <p:cTn id="6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0263" grpId="0"/>
      <p:bldP spid="480264" grpId="0"/>
      <p:bldP spid="480265" grpId="0"/>
      <p:bldP spid="480268" grpId="0"/>
      <p:bldP spid="480269" grpId="0"/>
      <p:bldP spid="480272" grpId="0"/>
      <p:bldP spid="480274" grpId="0"/>
      <p:bldP spid="480288" grpId="0" bldLvl="0" animBg="1"/>
      <p:bldP spid="480289" grpId="0"/>
      <p:bldP spid="480300" grpId="0"/>
      <p:bldP spid="18" grpId="0"/>
      <p:bldP spid="19" grpId="0"/>
      <p:bldP spid="20" grpId="0"/>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2"/>
          <p:cNvSpPr>
            <a:spLocks noGrp="1"/>
          </p:cNvSpPr>
          <p:nvPr>
            <p:ph idx="4294967295"/>
          </p:nvPr>
        </p:nvSpPr>
        <p:spPr>
          <a:xfrm>
            <a:off x="381000" y="1066800"/>
            <a:ext cx="7903845" cy="5038725"/>
          </a:xfrm>
        </p:spPr>
        <p:txBody>
          <a:bodyPr wrap="square" lIns="91440" tIns="45720" rIns="91440" bIns="45720" anchor="t"/>
          <a:lstStyle/>
          <a:p>
            <a:pPr lvl="0" indent="-342900" algn="l">
              <a:lnSpc>
                <a:spcPct val="80000"/>
              </a:lnSpc>
              <a:buSzTx/>
              <a:buNone/>
            </a:pPr>
            <a:r>
              <a:rPr lang="zh-CN" altLang="en-US" b="0" dirty="0">
                <a:solidFill>
                  <a:srgbClr val="0000FF"/>
                </a:solidFill>
                <a:sym typeface="+mn-ea"/>
              </a:rPr>
              <a:t>【思政元素】</a:t>
            </a:r>
            <a:endParaRPr lang="zh-CN" altLang="en-US" b="0" dirty="0">
              <a:solidFill>
                <a:srgbClr val="0000FF"/>
              </a:solidFill>
            </a:endParaRPr>
          </a:p>
          <a:p>
            <a:pPr algn="l">
              <a:buSzTx/>
            </a:pPr>
            <a:r>
              <a:rPr lang="en-US" sz="2400">
                <a:sym typeface="+mn-ea"/>
              </a:rPr>
              <a:t>      </a:t>
            </a:r>
            <a:r>
              <a:rPr sz="2400">
                <a:sym typeface="+mn-ea"/>
              </a:rPr>
              <a:t>案例1：“29岁月薪三千男会计，挪用930万打赏女主播”。镇江的某会计挪用单位公款930打赏女主播被判7年。一个月薪3000多的会计王某，一开始接触网络直播，觉得跟玩游戏一样有趣，可是花一两百打赏女主播后，没有得到回应，觉得被女主播不屑一顾，感觉丢了面子，于是开始挪用公款，最终不可自拔，一共挪用了930万公款打赏女主播，最终王某被判被判7年。</a:t>
            </a:r>
            <a:endParaRPr sz="2400">
              <a:sym typeface="+mn-ea"/>
            </a:endParaRPr>
          </a:p>
        </p:txBody>
      </p:sp>
      <p:sp>
        <p:nvSpPr>
          <p:cNvPr id="3" name="Rectangle 18"/>
          <p:cNvSpPr>
            <a:spLocks noGrp="1"/>
          </p:cNvSpPr>
          <p:nvPr>
            <p:custDataLst>
              <p:tags r:id="rId1"/>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第五章 模拟企业会计账簿的登记</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1026"/>
          <p:cNvSpPr txBox="1"/>
          <p:nvPr/>
        </p:nvSpPr>
        <p:spPr>
          <a:xfrm>
            <a:off x="323850" y="2087245"/>
            <a:ext cx="8572500" cy="2416175"/>
          </a:xfrm>
          <a:prstGeom prst="rect">
            <a:avLst/>
          </a:prstGeom>
          <a:solidFill>
            <a:srgbClr val="00FFFF"/>
          </a:solidFill>
          <a:ln w="9525"/>
          <a:scene3d>
            <a:camera prst="legacyObliqueBottomLeft">
              <a:rot lat="0" lon="0" rev="0"/>
            </a:camera>
            <a:lightRig rig="legacyFlat3" dir="t"/>
          </a:scene3d>
          <a:sp3d extrusionH="430200" prstMaterial="legacyMatte">
            <a:bevelT w="13500" h="13500" prst="angle"/>
            <a:bevelB w="13500" h="13500" prst="angle"/>
            <a:extrusionClr>
              <a:srgbClr val="00FFFF"/>
            </a:extrusionClr>
          </a:sp3d>
        </p:spPr>
        <p:txBody>
          <a:bodyPr anchor="ctr">
            <a:flatTx/>
          </a:bodyPr>
          <a:lstStyle/>
          <a:p>
            <a:pPr lvl="0" algn="ctr">
              <a:lnSpc>
                <a:spcPct val="90000"/>
              </a:lnSpc>
            </a:pPr>
            <a:r>
              <a:rPr lang="zh-CN" altLang="en-US" sz="5400" dirty="0">
                <a:solidFill>
                  <a:srgbClr val="000066"/>
                </a:solidFill>
                <a:latin typeface="Arial" panose="020B0604020202020204" pitchFamily="34" charset="0"/>
                <a:ea typeface="隶书" panose="02010509060101010101" pitchFamily="49" charset="-122"/>
              </a:rPr>
              <a:t>第二章 </a:t>
            </a:r>
            <a:endParaRPr lang="zh-CN" altLang="en-US" sz="5400" dirty="0">
              <a:solidFill>
                <a:srgbClr val="000066"/>
              </a:solidFill>
              <a:latin typeface="Arial" panose="020B0604020202020204" pitchFamily="34" charset="0"/>
              <a:ea typeface="隶书" panose="02010509060101010101" pitchFamily="49" charset="-122"/>
            </a:endParaRPr>
          </a:p>
          <a:p>
            <a:pPr lvl="0" algn="ctr">
              <a:lnSpc>
                <a:spcPct val="90000"/>
              </a:lnSpc>
            </a:pPr>
            <a:r>
              <a:rPr lang="zh-CN" altLang="en-US" sz="5400" dirty="0">
                <a:solidFill>
                  <a:srgbClr val="000066"/>
                </a:solidFill>
                <a:latin typeface="Arial" panose="020B0604020202020204" pitchFamily="34" charset="0"/>
                <a:ea typeface="隶书" panose="02010509060101010101" pitchFamily="49" charset="-122"/>
              </a:rPr>
              <a:t>模拟实训的准备和企业情况</a:t>
            </a:r>
            <a:endParaRPr lang="zh-CN" altLang="en-US" sz="5400" dirty="0">
              <a:solidFill>
                <a:srgbClr val="000066"/>
              </a:solidFill>
              <a:latin typeface="Arial" panose="020B0604020202020204" pitchFamily="34" charset="0"/>
              <a:ea typeface="隶书" panose="02010509060101010101" pitchFamily="49" charset="-122"/>
            </a:endParaRPr>
          </a:p>
        </p:txBody>
      </p:sp>
    </p:spTree>
  </p:cSld>
  <p:clrMapOvr>
    <a:masterClrMapping/>
  </p:clrMapOvr>
  <p:transition/>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Rectangle 18"/>
          <p:cNvSpPr>
            <a:spLocks noGrp="1"/>
          </p:cNvSpPr>
          <p:nvPr>
            <p:custDataLst>
              <p:tags r:id="rId1"/>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第五章 模拟企业会计账簿的登记</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
        <p:nvSpPr>
          <p:cNvPr id="100353" name="Rectangle 2"/>
          <p:cNvSpPr>
            <a:spLocks noGrp="1"/>
          </p:cNvSpPr>
          <p:nvPr>
            <p:custDataLst>
              <p:tags r:id="rId2"/>
            </p:custDataLst>
          </p:nvPr>
        </p:nvSpPr>
        <p:spPr>
          <a:xfrm>
            <a:off x="381000" y="1066800"/>
            <a:ext cx="7856855" cy="5038725"/>
          </a:xfrm>
          <a:prstGeom prst="rect">
            <a:avLst/>
          </a:prstGeom>
          <a:noFill/>
          <a:ln w="9525">
            <a:noFill/>
          </a:ln>
        </p:spPr>
        <p:txBody>
          <a:bodyPr wrap="square" lIns="91440" tIns="45720" rIns="91440" bIns="45720" anchor="t"/>
          <a:lstStyle>
            <a:lvl1pPr marL="342900" indent="-342900" algn="l" rtl="0" eaLnBrk="0" fontAlgn="base" hangingPunct="0">
              <a:spcBef>
                <a:spcPct val="20000"/>
              </a:spcBef>
              <a:spcAft>
                <a:spcPct val="0"/>
              </a:spcAft>
              <a:buClr>
                <a:schemeClr val="hlink"/>
              </a:buClr>
              <a:buFont typeface="Wingdings" panose="05000000000000000000" pitchFamily="2" charset="2"/>
              <a:defRPr sz="2800" b="1">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defRPr sz="2400">
                <a:solidFill>
                  <a:schemeClr val="tx1"/>
                </a:solidFill>
                <a:latin typeface="+mn-lt"/>
                <a:ea typeface="+mn-ea"/>
              </a:defRPr>
            </a:lvl2pPr>
            <a:lvl3pPr marL="1143000" indent="-228600" algn="l" rtl="0" eaLnBrk="0" fontAlgn="base" hangingPunct="0">
              <a:spcBef>
                <a:spcPct val="20000"/>
              </a:spcBef>
              <a:spcAft>
                <a:spcPct val="0"/>
              </a:spcAft>
              <a:buClr>
                <a:schemeClr val="tx1"/>
              </a:buClr>
              <a:defRPr sz="2000">
                <a:solidFill>
                  <a:schemeClr val="tx1"/>
                </a:solidFill>
                <a:latin typeface="+mn-lt"/>
                <a:ea typeface="+mn-ea"/>
              </a:defRPr>
            </a:lvl3pPr>
            <a:lvl4pPr marL="1600200" indent="-228600" algn="l" rtl="0" eaLnBrk="0" fontAlgn="base" hangingPunct="0">
              <a:spcBef>
                <a:spcPct val="20000"/>
              </a:spcBef>
              <a:spcAft>
                <a:spcPct val="0"/>
              </a:spcAft>
              <a:defRPr sz="2000">
                <a:solidFill>
                  <a:schemeClr val="tx1"/>
                </a:solidFill>
                <a:latin typeface="+mn-lt"/>
                <a:ea typeface="+mn-ea"/>
              </a:defRPr>
            </a:lvl4pPr>
            <a:lvl5pPr marL="2057400" indent="-228600" algn="l" rtl="0" eaLnBrk="0" fontAlgn="base" hangingPunct="0">
              <a:spcBef>
                <a:spcPct val="20000"/>
              </a:spcBef>
              <a:spcAft>
                <a:spcPct val="0"/>
              </a:spcAft>
              <a:defRPr sz="1600">
                <a:solidFill>
                  <a:schemeClr val="tx1"/>
                </a:solidFill>
                <a:latin typeface="+mn-lt"/>
                <a:ea typeface="+mn-ea"/>
              </a:defRPr>
            </a:lvl5pPr>
            <a:lvl6pPr marL="2514600" indent="-228600" algn="l" rtl="0" fontAlgn="base">
              <a:spcBef>
                <a:spcPct val="20000"/>
              </a:spcBef>
              <a:spcAft>
                <a:spcPct val="0"/>
              </a:spcAft>
              <a:defRPr sz="1600">
                <a:solidFill>
                  <a:schemeClr val="tx1"/>
                </a:solidFill>
                <a:latin typeface="+mn-lt"/>
                <a:ea typeface="+mn-ea"/>
              </a:defRPr>
            </a:lvl6pPr>
            <a:lvl7pPr marL="2971800" indent="-228600" algn="l" rtl="0" fontAlgn="base">
              <a:spcBef>
                <a:spcPct val="20000"/>
              </a:spcBef>
              <a:spcAft>
                <a:spcPct val="0"/>
              </a:spcAft>
              <a:defRPr sz="1600">
                <a:solidFill>
                  <a:schemeClr val="tx1"/>
                </a:solidFill>
                <a:latin typeface="+mn-lt"/>
                <a:ea typeface="+mn-ea"/>
              </a:defRPr>
            </a:lvl7pPr>
            <a:lvl8pPr marL="3429000" indent="-228600" algn="l" rtl="0" fontAlgn="base">
              <a:spcBef>
                <a:spcPct val="20000"/>
              </a:spcBef>
              <a:spcAft>
                <a:spcPct val="0"/>
              </a:spcAft>
              <a:defRPr sz="1600">
                <a:solidFill>
                  <a:schemeClr val="tx1"/>
                </a:solidFill>
                <a:latin typeface="+mn-lt"/>
                <a:ea typeface="+mn-ea"/>
              </a:defRPr>
            </a:lvl8pPr>
            <a:lvl9pPr marL="3886200" indent="-228600" algn="l" rtl="0" fontAlgn="base">
              <a:spcBef>
                <a:spcPct val="20000"/>
              </a:spcBef>
              <a:spcAft>
                <a:spcPct val="0"/>
              </a:spcAft>
              <a:defRPr sz="1600">
                <a:solidFill>
                  <a:schemeClr val="tx1"/>
                </a:solidFill>
                <a:latin typeface="+mn-lt"/>
                <a:ea typeface="+mn-ea"/>
              </a:defRPr>
            </a:lvl9pPr>
          </a:lstStyle>
          <a:p>
            <a:pPr lvl="0" indent="-342900" algn="l">
              <a:lnSpc>
                <a:spcPct val="80000"/>
              </a:lnSpc>
              <a:buSzTx/>
              <a:buNone/>
            </a:pPr>
            <a:r>
              <a:rPr lang="zh-CN" altLang="en-US" b="0" dirty="0">
                <a:solidFill>
                  <a:srgbClr val="0000FF"/>
                </a:solidFill>
                <a:sym typeface="+mn-ea"/>
              </a:rPr>
              <a:t>【思政元素】</a:t>
            </a:r>
            <a:endParaRPr lang="zh-CN" altLang="en-US" b="0" dirty="0">
              <a:solidFill>
                <a:srgbClr val="0000FF"/>
              </a:solidFill>
            </a:endParaRPr>
          </a:p>
          <a:p>
            <a:pPr algn="l">
              <a:buSzTx/>
            </a:pPr>
            <a:r>
              <a:rPr lang="en-US" sz="2400">
                <a:sym typeface="+mn-ea"/>
              </a:rPr>
              <a:t>      </a:t>
            </a:r>
            <a:r>
              <a:rPr sz="2400">
                <a:sym typeface="+mn-ea"/>
              </a:rPr>
              <a:t>案例2：2018年，64岁的注册会计师李萍，在会计师事务所担任主任会计师期间，严重不负责任，在未核实公司财务状况的情况下，给5家公司违规出具了审计报告，涉案金额达到600多万。法院认为：作为会计师事务所注册会计师，严重不负责任，出具的证明文件重大失实，造成严重后果，其行为构成出具证明文件重大失实罪。判处有期徒刑10个月，缓刑1年，并处罚金三万元。</a:t>
            </a:r>
            <a:endParaRPr sz="2400">
              <a:sym typeface="+mn-ea"/>
            </a:endParaRPr>
          </a:p>
        </p:txBody>
      </p:sp>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09" name="Rectangle 3"/>
          <p:cNvSpPr>
            <a:spLocks noGrp="1"/>
          </p:cNvSpPr>
          <p:nvPr>
            <p:ph idx="1"/>
          </p:nvPr>
        </p:nvSpPr>
        <p:spPr/>
        <p:txBody>
          <a:bodyPr wrap="square" lIns="91440" tIns="45720" rIns="91440" bIns="45720" anchor="t"/>
          <a:lstStyle/>
          <a:p>
            <a:pPr>
              <a:buFont typeface="Wingdings 2" panose="05020102010507070707" pitchFamily="18" charset="2"/>
              <a:buChar char="•"/>
            </a:pPr>
            <a:endParaRPr lang="zh-CN" altLang="en-US" sz="4000" dirty="0"/>
          </a:p>
          <a:p>
            <a:pPr>
              <a:buFont typeface="Wingdings 2" panose="05020102010507070707" pitchFamily="18" charset="2"/>
              <a:buChar char="•"/>
            </a:pPr>
            <a:endParaRPr lang="zh-CN" altLang="en-US" sz="4000" dirty="0"/>
          </a:p>
          <a:p>
            <a:pPr>
              <a:buFont typeface="Wingdings 2" panose="05020102010507070707" pitchFamily="18" charset="2"/>
              <a:buChar char="•"/>
            </a:pPr>
            <a:endParaRPr lang="zh-CN" altLang="en-US" sz="4000" dirty="0">
              <a:solidFill>
                <a:srgbClr val="000066"/>
              </a:solidFill>
            </a:endParaRPr>
          </a:p>
        </p:txBody>
      </p:sp>
      <p:sp>
        <p:nvSpPr>
          <p:cNvPr id="171010" name="Rectangle 1026"/>
          <p:cNvSpPr txBox="1"/>
          <p:nvPr/>
        </p:nvSpPr>
        <p:spPr>
          <a:xfrm>
            <a:off x="323850" y="2256790"/>
            <a:ext cx="8572500" cy="2153285"/>
          </a:xfrm>
          <a:prstGeom prst="rect">
            <a:avLst/>
          </a:prstGeom>
          <a:solidFill>
            <a:srgbClr val="00FFFF"/>
          </a:solidFill>
          <a:ln w="9525"/>
          <a:scene3d>
            <a:camera prst="legacyObliqueBottomLeft">
              <a:rot lat="0" lon="0" rev="0"/>
            </a:camera>
            <a:lightRig rig="legacyFlat3" dir="t"/>
          </a:scene3d>
          <a:sp3d extrusionH="430200" prstMaterial="legacyMatte">
            <a:bevelT w="13500" h="13500" prst="angle"/>
            <a:bevelB w="13500" h="13500" prst="angle"/>
            <a:extrusionClr>
              <a:srgbClr val="00FFFF"/>
            </a:extrusionClr>
          </a:sp3d>
        </p:spPr>
        <p:txBody>
          <a:bodyPr anchor="ctr">
            <a:flatTx/>
          </a:bodyPr>
          <a:lstStyle/>
          <a:p>
            <a:pPr lvl="0" algn="ctr">
              <a:lnSpc>
                <a:spcPct val="90000"/>
              </a:lnSpc>
            </a:pPr>
            <a:r>
              <a:rPr lang="zh-CN" altLang="en-US" sz="6000" dirty="0">
                <a:solidFill>
                  <a:srgbClr val="000066"/>
                </a:solidFill>
                <a:latin typeface="Arial" panose="020B0604020202020204" pitchFamily="34" charset="0"/>
                <a:ea typeface="隶书" panose="02010509060101010101" pitchFamily="49" charset="-122"/>
              </a:rPr>
              <a:t>第六章 </a:t>
            </a:r>
            <a:endParaRPr lang="zh-CN" altLang="en-US" sz="6000" dirty="0">
              <a:solidFill>
                <a:srgbClr val="000066"/>
              </a:solidFill>
              <a:latin typeface="Arial" panose="020B0604020202020204" pitchFamily="34" charset="0"/>
              <a:ea typeface="隶书" panose="02010509060101010101" pitchFamily="49" charset="-122"/>
            </a:endParaRPr>
          </a:p>
          <a:p>
            <a:pPr lvl="0" algn="ctr">
              <a:lnSpc>
                <a:spcPct val="90000"/>
              </a:lnSpc>
            </a:pPr>
            <a:r>
              <a:rPr lang="zh-CN" altLang="en-US" sz="6000" dirty="0">
                <a:solidFill>
                  <a:srgbClr val="000066"/>
                </a:solidFill>
                <a:latin typeface="Arial" panose="020B0604020202020204" pitchFamily="34" charset="0"/>
                <a:ea typeface="隶书" panose="02010509060101010101" pitchFamily="49" charset="-122"/>
              </a:rPr>
              <a:t>模拟企业期末对账和结账</a:t>
            </a:r>
            <a:endParaRPr lang="zh-CN" altLang="en-US" sz="6000" dirty="0">
              <a:solidFill>
                <a:srgbClr val="000066"/>
              </a:solidFill>
              <a:latin typeface="Arial" panose="020B0604020202020204" pitchFamily="34" charset="0"/>
              <a:ea typeface="隶书" panose="02010509060101010101" pitchFamily="49" charset="-122"/>
            </a:endParaRPr>
          </a:p>
        </p:txBody>
      </p:sp>
    </p:spTree>
  </p:cSld>
  <p:clrMapOvr>
    <a:masterClrMapping/>
  </p:clrMapOvr>
  <p:transition/>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8"/>
          <p:cNvGrpSpPr/>
          <p:nvPr/>
        </p:nvGrpSpPr>
        <p:grpSpPr>
          <a:xfrm>
            <a:off x="2057400" y="3057525"/>
            <a:ext cx="4724400" cy="820420"/>
            <a:chOff x="0" y="0"/>
            <a:chExt cx="2976" cy="432"/>
          </a:xfrm>
        </p:grpSpPr>
        <p:sp>
          <p:nvSpPr>
            <p:cNvPr id="5129" name="AutoShape 9"/>
            <p:cNvSpPr>
              <a:spLocks noChangeArrowheads="1"/>
            </p:cNvSpPr>
            <p:nvPr/>
          </p:nvSpPr>
          <p:spPr bwMode="auto">
            <a:xfrm>
              <a:off x="240" y="75"/>
              <a:ext cx="2736" cy="288"/>
            </a:xfrm>
            <a:prstGeom prst="roundRect">
              <a:avLst>
                <a:gd name="adj" fmla="val 16667"/>
              </a:avLst>
            </a:prstGeom>
            <a:gradFill rotWithShape="1">
              <a:gsLst>
                <a:gs pos="0">
                  <a:schemeClr val="accent1">
                    <a:gamma/>
                    <a:tint val="21176"/>
                    <a:invGamma/>
                  </a:schemeClr>
                </a:gs>
                <a:gs pos="100000">
                  <a:schemeClr val="accent1"/>
                </a:gs>
              </a:gsLst>
              <a:lin ang="0" scaled="1"/>
            </a:gradFill>
            <a:ln w="12700" cmpd="sng">
              <a:solidFill>
                <a:schemeClr val="bg1"/>
              </a:solidFill>
              <a:round/>
            </a:ln>
            <a:effectLst>
              <a:outerShdw dist="99190" dir="238833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130" name="AutoShape 10"/>
            <p:cNvSpPr>
              <a:spLocks noChangeArrowheads="1"/>
            </p:cNvSpPr>
            <p:nvPr/>
          </p:nvSpPr>
          <p:spPr bwMode="auto">
            <a:xfrm>
              <a:off x="0" y="0"/>
              <a:ext cx="432" cy="432"/>
            </a:xfrm>
            <a:prstGeom prst="diamond">
              <a:avLst/>
            </a:prstGeom>
            <a:solidFill>
              <a:schemeClr val="accent1"/>
            </a:solidFill>
            <a:ln w="25400" cmpd="sng">
              <a:solidFill>
                <a:schemeClr val="bg1"/>
              </a:solidFill>
              <a:miter lim="800000"/>
            </a:ln>
            <a:effectLst>
              <a:outerShdw dist="63500" dir="221219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72036" name="Text Box 11"/>
            <p:cNvSpPr txBox="1"/>
            <p:nvPr/>
          </p:nvSpPr>
          <p:spPr>
            <a:xfrm>
              <a:off x="384" y="110"/>
              <a:ext cx="2592" cy="242"/>
            </a:xfrm>
            <a:prstGeom prst="rect">
              <a:avLst/>
            </a:prstGeom>
            <a:noFill/>
            <a:ln w="9525">
              <a:noFill/>
            </a:ln>
          </p:spPr>
          <p:txBody>
            <a:bodyPr anchor="t">
              <a:spAutoFit/>
            </a:bodyPr>
            <a:lstStyle/>
            <a:p>
              <a:pPr lvl="0" indent="0" eaLnBrk="0" hangingPunct="0"/>
              <a:r>
                <a:rPr lang="zh-CN" altLang="en-US" sz="2400" b="1" dirty="0">
                  <a:latin typeface="宋体" panose="02010600030101010101" pitchFamily="2" charset="-122"/>
                  <a:ea typeface="宋体" panose="02010600030101010101" pitchFamily="2" charset="-122"/>
                </a:rPr>
                <a:t>   期末对账</a:t>
              </a:r>
              <a:endParaRPr lang="zh-CN" altLang="en-US" sz="2400" b="1" dirty="0">
                <a:latin typeface="宋体" panose="02010600030101010101" pitchFamily="2" charset="-122"/>
                <a:ea typeface="宋体" panose="02010600030101010101" pitchFamily="2" charset="-122"/>
              </a:endParaRPr>
            </a:p>
          </p:txBody>
        </p:sp>
        <p:sp>
          <p:nvSpPr>
            <p:cNvPr id="172037" name="Text Box 12"/>
            <p:cNvSpPr txBox="1"/>
            <p:nvPr/>
          </p:nvSpPr>
          <p:spPr>
            <a:xfrm>
              <a:off x="54" y="62"/>
              <a:ext cx="308" cy="242"/>
            </a:xfrm>
            <a:prstGeom prst="rect">
              <a:avLst/>
            </a:prstGeom>
            <a:noFill/>
            <a:ln w="9525">
              <a:noFill/>
            </a:ln>
          </p:spPr>
          <p:txBody>
            <a:bodyPr wrap="square" anchor="t">
              <a:spAutoFit/>
            </a:bodyPr>
            <a:lstStyle/>
            <a:p>
              <a:pPr lvl="0" indent="0" algn="ctr" eaLnBrk="0" hangingPunct="0"/>
              <a:r>
                <a:rPr lang="zh-CN" altLang="en-US" sz="2400" dirty="0">
                  <a:solidFill>
                    <a:schemeClr val="bg1"/>
                  </a:solidFill>
                  <a:latin typeface="Arial" panose="020B0604020202020204" pitchFamily="34" charset="0"/>
                  <a:ea typeface="宋体" panose="02010600030101010101" pitchFamily="2" charset="-122"/>
                </a:rPr>
                <a:t>二</a:t>
              </a:r>
              <a:endParaRPr lang="en-US" altLang="zh-CN" sz="2400" dirty="0">
                <a:solidFill>
                  <a:schemeClr val="bg1"/>
                </a:solidFill>
                <a:latin typeface="Arial" panose="020B0604020202020204" pitchFamily="34" charset="0"/>
                <a:ea typeface="宋体" panose="02010600030101010101" pitchFamily="2" charset="-122"/>
              </a:endParaRPr>
            </a:p>
          </p:txBody>
        </p:sp>
      </p:grpSp>
      <p:grpSp>
        <p:nvGrpSpPr>
          <p:cNvPr id="4" name="Group 13"/>
          <p:cNvGrpSpPr/>
          <p:nvPr/>
        </p:nvGrpSpPr>
        <p:grpSpPr>
          <a:xfrm>
            <a:off x="2057400" y="3895725"/>
            <a:ext cx="4724400" cy="820420"/>
            <a:chOff x="0" y="0"/>
            <a:chExt cx="2976" cy="432"/>
          </a:xfrm>
        </p:grpSpPr>
        <p:sp>
          <p:nvSpPr>
            <p:cNvPr id="2" name="AutoShape 14"/>
            <p:cNvSpPr>
              <a:spLocks noChangeArrowheads="1"/>
            </p:cNvSpPr>
            <p:nvPr/>
          </p:nvSpPr>
          <p:spPr bwMode="auto">
            <a:xfrm>
              <a:off x="240" y="75"/>
              <a:ext cx="2736" cy="288"/>
            </a:xfrm>
            <a:prstGeom prst="roundRect">
              <a:avLst>
                <a:gd name="adj" fmla="val 16667"/>
              </a:avLst>
            </a:prstGeom>
            <a:gradFill rotWithShape="1">
              <a:gsLst>
                <a:gs pos="0">
                  <a:schemeClr val="tx2">
                    <a:gamma/>
                    <a:tint val="21176"/>
                    <a:invGamma/>
                  </a:schemeClr>
                </a:gs>
                <a:gs pos="100000">
                  <a:schemeClr val="tx2"/>
                </a:gs>
              </a:gsLst>
              <a:lin ang="0" scaled="1"/>
            </a:gradFill>
            <a:ln w="12700" cmpd="sng">
              <a:solidFill>
                <a:schemeClr val="bg1"/>
              </a:solidFill>
              <a:round/>
            </a:ln>
            <a:effectLst>
              <a:outerShdw dist="99190" dir="238833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AutoShape 15"/>
            <p:cNvSpPr>
              <a:spLocks noChangeArrowheads="1"/>
            </p:cNvSpPr>
            <p:nvPr/>
          </p:nvSpPr>
          <p:spPr bwMode="auto">
            <a:xfrm>
              <a:off x="0" y="0"/>
              <a:ext cx="432" cy="432"/>
            </a:xfrm>
            <a:prstGeom prst="diamond">
              <a:avLst/>
            </a:prstGeom>
            <a:solidFill>
              <a:schemeClr val="hlink"/>
            </a:solidFill>
            <a:ln w="25400" cmpd="sng">
              <a:solidFill>
                <a:schemeClr val="bg1"/>
              </a:solidFill>
              <a:miter lim="800000"/>
            </a:ln>
            <a:effectLst>
              <a:outerShdw dist="63500" dir="221219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72041" name="Text Box 16"/>
            <p:cNvSpPr txBox="1"/>
            <p:nvPr/>
          </p:nvSpPr>
          <p:spPr>
            <a:xfrm>
              <a:off x="384" y="110"/>
              <a:ext cx="2160" cy="242"/>
            </a:xfrm>
            <a:prstGeom prst="rect">
              <a:avLst/>
            </a:prstGeom>
            <a:noFill/>
            <a:ln w="9525">
              <a:noFill/>
            </a:ln>
          </p:spPr>
          <p:txBody>
            <a:bodyPr anchor="t">
              <a:spAutoFit/>
            </a:bodyPr>
            <a:lstStyle/>
            <a:p>
              <a:pPr lvl="0" indent="0" eaLnBrk="0" hangingPunct="0"/>
              <a:r>
                <a:rPr lang="zh-CN" altLang="en-US" sz="2400" b="1" dirty="0">
                  <a:latin typeface="宋体" panose="02010600030101010101" pitchFamily="2" charset="-122"/>
                  <a:ea typeface="宋体" panose="02010600030101010101" pitchFamily="2" charset="-122"/>
                </a:rPr>
                <a:t>   期末结账</a:t>
              </a:r>
              <a:endParaRPr lang="zh-CN" altLang="en-US" sz="2400" b="1" dirty="0">
                <a:latin typeface="宋体" panose="02010600030101010101" pitchFamily="2" charset="-122"/>
                <a:ea typeface="宋体" panose="02010600030101010101" pitchFamily="2" charset="-122"/>
              </a:endParaRPr>
            </a:p>
          </p:txBody>
        </p:sp>
        <p:sp>
          <p:nvSpPr>
            <p:cNvPr id="172042" name="Text Box 17"/>
            <p:cNvSpPr txBox="1"/>
            <p:nvPr/>
          </p:nvSpPr>
          <p:spPr>
            <a:xfrm>
              <a:off x="54" y="62"/>
              <a:ext cx="308" cy="242"/>
            </a:xfrm>
            <a:prstGeom prst="rect">
              <a:avLst/>
            </a:prstGeom>
            <a:noFill/>
            <a:ln w="9525">
              <a:noFill/>
            </a:ln>
          </p:spPr>
          <p:txBody>
            <a:bodyPr wrap="square" anchor="t">
              <a:spAutoFit/>
            </a:bodyPr>
            <a:lstStyle/>
            <a:p>
              <a:pPr lvl="0" indent="0" algn="ctr" eaLnBrk="0" hangingPunct="0"/>
              <a:r>
                <a:rPr lang="zh-CN" altLang="en-US" sz="2400" dirty="0">
                  <a:solidFill>
                    <a:schemeClr val="bg1"/>
                  </a:solidFill>
                  <a:latin typeface="Arial" panose="020B0604020202020204" pitchFamily="34" charset="0"/>
                  <a:ea typeface="宋体" panose="02010600030101010101" pitchFamily="2" charset="-122"/>
                </a:rPr>
                <a:t>三</a:t>
              </a:r>
              <a:endParaRPr lang="zh-CN" altLang="en-US" sz="2400" dirty="0">
                <a:solidFill>
                  <a:schemeClr val="bg1"/>
                </a:solidFill>
                <a:latin typeface="Arial" panose="020B0604020202020204" pitchFamily="34" charset="0"/>
                <a:ea typeface="宋体" panose="02010600030101010101" pitchFamily="2" charset="-122"/>
              </a:endParaRPr>
            </a:p>
          </p:txBody>
        </p:sp>
      </p:grpSp>
      <p:grpSp>
        <p:nvGrpSpPr>
          <p:cNvPr id="6" name="Group 13"/>
          <p:cNvGrpSpPr/>
          <p:nvPr/>
        </p:nvGrpSpPr>
        <p:grpSpPr>
          <a:xfrm>
            <a:off x="2057400" y="2295525"/>
            <a:ext cx="4724400" cy="820420"/>
            <a:chOff x="0" y="0"/>
            <a:chExt cx="2976" cy="432"/>
          </a:xfrm>
        </p:grpSpPr>
        <p:sp>
          <p:nvSpPr>
            <p:cNvPr id="5134" name="AutoShape 14"/>
            <p:cNvSpPr>
              <a:spLocks noChangeArrowheads="1"/>
            </p:cNvSpPr>
            <p:nvPr/>
          </p:nvSpPr>
          <p:spPr bwMode="auto">
            <a:xfrm>
              <a:off x="240" y="75"/>
              <a:ext cx="2736" cy="288"/>
            </a:xfrm>
            <a:prstGeom prst="roundRect">
              <a:avLst>
                <a:gd name="adj" fmla="val 16667"/>
              </a:avLst>
            </a:prstGeom>
            <a:gradFill rotWithShape="1">
              <a:gsLst>
                <a:gs pos="0">
                  <a:schemeClr val="tx2">
                    <a:gamma/>
                    <a:tint val="21176"/>
                    <a:invGamma/>
                  </a:schemeClr>
                </a:gs>
                <a:gs pos="100000">
                  <a:schemeClr val="tx2"/>
                </a:gs>
              </a:gsLst>
              <a:lin ang="0" scaled="1"/>
            </a:gradFill>
            <a:ln w="12700" cmpd="sng">
              <a:solidFill>
                <a:schemeClr val="bg1"/>
              </a:solidFill>
              <a:round/>
            </a:ln>
            <a:effectLst>
              <a:outerShdw dist="99190" dir="238833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135" name="AutoShape 15"/>
            <p:cNvSpPr>
              <a:spLocks noChangeArrowheads="1"/>
            </p:cNvSpPr>
            <p:nvPr/>
          </p:nvSpPr>
          <p:spPr bwMode="auto">
            <a:xfrm>
              <a:off x="0" y="0"/>
              <a:ext cx="432" cy="432"/>
            </a:xfrm>
            <a:prstGeom prst="diamond">
              <a:avLst/>
            </a:prstGeom>
            <a:solidFill>
              <a:schemeClr val="hlink"/>
            </a:solidFill>
            <a:ln w="25400" cmpd="sng">
              <a:solidFill>
                <a:schemeClr val="bg1"/>
              </a:solidFill>
              <a:miter lim="800000"/>
            </a:ln>
            <a:effectLst>
              <a:outerShdw dist="63500" dir="221219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72052" name="Text Box 16"/>
            <p:cNvSpPr txBox="1"/>
            <p:nvPr/>
          </p:nvSpPr>
          <p:spPr>
            <a:xfrm>
              <a:off x="384" y="110"/>
              <a:ext cx="2160" cy="242"/>
            </a:xfrm>
            <a:prstGeom prst="rect">
              <a:avLst/>
            </a:prstGeom>
            <a:noFill/>
            <a:ln w="9525">
              <a:noFill/>
            </a:ln>
          </p:spPr>
          <p:txBody>
            <a:bodyPr anchor="t">
              <a:spAutoFit/>
            </a:bodyPr>
            <a:lstStyle/>
            <a:p>
              <a:pPr lvl="0" indent="0" eaLnBrk="0" hangingPunct="0"/>
              <a:r>
                <a:rPr lang="en-US" altLang="zh-CN" sz="2400" b="1" dirty="0">
                  <a:latin typeface="宋体" panose="02010600030101010101" pitchFamily="2" charset="-122"/>
                  <a:ea typeface="宋体" panose="02010600030101010101" pitchFamily="2" charset="-122"/>
                </a:rPr>
                <a:t>   </a:t>
              </a:r>
              <a:r>
                <a:rPr lang="zh-CN" altLang="en-US" sz="2400" b="1" dirty="0">
                  <a:latin typeface="宋体" panose="02010600030101010101" pitchFamily="2" charset="-122"/>
                  <a:ea typeface="宋体" panose="02010600030101010101" pitchFamily="2" charset="-122"/>
                </a:rPr>
                <a:t>试算平衡</a:t>
              </a:r>
              <a:endParaRPr lang="zh-CN" altLang="en-US" sz="2400" b="1" dirty="0">
                <a:latin typeface="宋体" panose="02010600030101010101" pitchFamily="2" charset="-122"/>
                <a:ea typeface="宋体" panose="02010600030101010101" pitchFamily="2" charset="-122"/>
              </a:endParaRPr>
            </a:p>
          </p:txBody>
        </p:sp>
        <p:sp>
          <p:nvSpPr>
            <p:cNvPr id="172053" name="Text Box 17"/>
            <p:cNvSpPr txBox="1"/>
            <p:nvPr/>
          </p:nvSpPr>
          <p:spPr>
            <a:xfrm>
              <a:off x="55" y="62"/>
              <a:ext cx="308" cy="242"/>
            </a:xfrm>
            <a:prstGeom prst="rect">
              <a:avLst/>
            </a:prstGeom>
            <a:noFill/>
            <a:ln w="9525">
              <a:noFill/>
            </a:ln>
          </p:spPr>
          <p:txBody>
            <a:bodyPr wrap="square" anchor="t">
              <a:spAutoFit/>
            </a:bodyPr>
            <a:lstStyle/>
            <a:p>
              <a:pPr lvl="0" indent="0" algn="ctr" eaLnBrk="0" hangingPunct="0"/>
              <a:r>
                <a:rPr lang="zh-CN" altLang="en-US" sz="2400" dirty="0">
                  <a:solidFill>
                    <a:schemeClr val="bg1"/>
                  </a:solidFill>
                  <a:latin typeface="Arial" panose="020B0604020202020204" pitchFamily="34" charset="0"/>
                  <a:ea typeface="宋体" panose="02010600030101010101" pitchFamily="2" charset="-122"/>
                </a:rPr>
                <a:t>一</a:t>
              </a:r>
              <a:endParaRPr lang="zh-CN" altLang="en-US" sz="2400" dirty="0">
                <a:solidFill>
                  <a:schemeClr val="bg1"/>
                </a:solidFill>
                <a:latin typeface="Arial" panose="020B0604020202020204" pitchFamily="34" charset="0"/>
                <a:ea typeface="宋体" panose="02010600030101010101" pitchFamily="2" charset="-122"/>
              </a:endParaRPr>
            </a:p>
          </p:txBody>
        </p:sp>
      </p:grpSp>
      <p:sp>
        <p:nvSpPr>
          <p:cNvPr id="9" name="Rectangle 18"/>
          <p:cNvSpPr>
            <a:spLocks noGrp="1"/>
          </p:cNvSpPr>
          <p:nvPr>
            <p:custDataLst>
              <p:tags r:id="rId1"/>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第六章 模拟企业期末对账和结账</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标题 18"/>
          <p:cNvSpPr>
            <a:spLocks noGrp="1" noChangeArrowheads="1"/>
          </p:cNvSpPr>
          <p:nvPr>
            <p:ph type="title" idx="4294967295"/>
          </p:nvPr>
        </p:nvSpPr>
        <p:spPr>
          <a:xfrm>
            <a:off x="990600" y="990600"/>
            <a:ext cx="7086600" cy="631825"/>
          </a:xfrm>
        </p:spPr>
        <p:txBody>
          <a:bodyPr vert="horz" wrap="square" lIns="91440" tIns="45720" rIns="91440" bIns="45720" numCol="1" anchor="ctr" anchorCtr="0" compatLnSpc="1"/>
          <a:lstStyle/>
          <a:p>
            <a:pPr marL="0" marR="0" lvl="0" indent="-342900" algn="l" rtl="0" eaLnBrk="0" fontAlgn="base" latinLnBrk="0" hangingPunct="0">
              <a:lnSpc>
                <a:spcPct val="80000"/>
              </a:lnSpc>
              <a:spcBef>
                <a:spcPct val="20000"/>
              </a:spcBef>
              <a:buClr>
                <a:schemeClr val="hlink"/>
              </a:buClr>
              <a:buSzTx/>
              <a:buFont typeface="Wingdings 2" panose="05020102010507070707" pitchFamily="18" charset="2"/>
              <a:buNone/>
            </a:pPr>
            <a:r>
              <a:rPr kumimoji="0" lang="zh-CN" altLang="en-US" sz="2800" b="0" i="0" u="none" strike="noStrike" kern="0" cap="none" spc="0" normalizeH="0" baseline="0" dirty="0">
                <a:solidFill>
                  <a:srgbClr val="0000FF"/>
                </a:solidFill>
                <a:latin typeface="黑体" panose="02010609060101010101" pitchFamily="49" charset="-122"/>
                <a:ea typeface="黑体" panose="02010609060101010101" pitchFamily="49" charset="-122"/>
                <a:cs typeface="+mn-ea"/>
              </a:rPr>
              <a:t>一、试算平衡</a:t>
            </a:r>
            <a:endParaRPr kumimoji="0" lang="zh-CN" altLang="en-US" sz="2800" b="0" i="0" u="none" strike="noStrike" kern="0" cap="none" spc="0" normalizeH="0" baseline="0" dirty="0">
              <a:solidFill>
                <a:srgbClr val="0000FF"/>
              </a:solidFill>
              <a:latin typeface="黑体" panose="02010609060101010101" pitchFamily="49" charset="-122"/>
              <a:ea typeface="黑体" panose="02010609060101010101" pitchFamily="49" charset="-122"/>
              <a:cs typeface="+mn-ea"/>
            </a:endParaRPr>
          </a:p>
        </p:txBody>
      </p:sp>
      <p:sp>
        <p:nvSpPr>
          <p:cNvPr id="223360" name="TextBox 20"/>
          <p:cNvSpPr txBox="1"/>
          <p:nvPr/>
        </p:nvSpPr>
        <p:spPr>
          <a:xfrm>
            <a:off x="533400" y="1470025"/>
            <a:ext cx="8331835" cy="4892675"/>
          </a:xfrm>
          <a:prstGeom prst="rect">
            <a:avLst/>
          </a:prstGeom>
          <a:noFill/>
          <a:ln w="9525">
            <a:noFill/>
          </a:ln>
        </p:spPr>
        <p:txBody>
          <a:bodyPr wrap="square" anchor="t">
            <a:spAutoFit/>
          </a:bodyPr>
          <a:lstStyle/>
          <a:p>
            <a:pPr lvl="0" indent="0" algn="l"/>
            <a:r>
              <a:rPr lang="en-US" altLang="zh-CN" sz="2400" dirty="0">
                <a:latin typeface="Arial" panose="020B0604020202020204" pitchFamily="34" charset="0"/>
                <a:ea typeface="黑体" panose="02010609060101010101" pitchFamily="49" charset="-122"/>
              </a:rPr>
              <a:t>      </a:t>
            </a:r>
            <a:r>
              <a:rPr lang="zh-CN" altLang="en-US" sz="2400" dirty="0">
                <a:latin typeface="Arial" panose="020B0604020202020204" pitchFamily="34" charset="0"/>
                <a:ea typeface="黑体" panose="02010609060101010101" pitchFamily="49" charset="-122"/>
              </a:rPr>
              <a:t>试算平衡是指根据借贷记账法的记账规则和资产与权益（负债和所有者权益）的恒等关系，通过对所有账户的发生额和余额的汇总计算和比较，来检查账户记录是否正确的一种方法。</a:t>
            </a:r>
            <a:endParaRPr lang="zh-CN" altLang="en-US" sz="2400" dirty="0">
              <a:latin typeface="Arial" panose="020B0604020202020204" pitchFamily="34" charset="0"/>
              <a:ea typeface="黑体" panose="02010609060101010101" pitchFamily="49" charset="-122"/>
            </a:endParaRPr>
          </a:p>
          <a:p>
            <a:pPr lvl="0" indent="0" algn="l"/>
            <a:r>
              <a:rPr lang="en-US" altLang="zh-CN" sz="2400" dirty="0">
                <a:latin typeface="Arial" panose="020B0604020202020204" pitchFamily="34" charset="0"/>
                <a:ea typeface="黑体" panose="02010609060101010101" pitchFamily="49" charset="-122"/>
              </a:rPr>
              <a:t>        </a:t>
            </a:r>
            <a:r>
              <a:rPr lang="zh-CN" altLang="en-US" sz="2400" dirty="0">
                <a:latin typeface="Arial" panose="020B0604020202020204" pitchFamily="34" charset="0"/>
                <a:ea typeface="黑体" panose="02010609060101010101" pitchFamily="49" charset="-122"/>
              </a:rPr>
              <a:t>通过编制试算平衡表进行，试算平衡表通常是在期末结出各总账账户的本期发生额合计和期末余额后编制的。试算平衡表中一般应设置“期初余额”、“本期发生和“期末余额”三大栏目，其下分设“借方”和“贷方”两个小栏。</a:t>
            </a:r>
            <a:endParaRPr lang="zh-CN" altLang="en-US" sz="2400" dirty="0">
              <a:latin typeface="Arial" panose="020B0604020202020204" pitchFamily="34" charset="0"/>
              <a:ea typeface="黑体" panose="02010609060101010101" pitchFamily="49" charset="-122"/>
            </a:endParaRPr>
          </a:p>
          <a:p>
            <a:pPr lvl="0" indent="0" algn="l"/>
            <a:r>
              <a:rPr lang="en-US" altLang="zh-CN" sz="2400" dirty="0">
                <a:latin typeface="Arial" panose="020B0604020202020204" pitchFamily="34" charset="0"/>
                <a:ea typeface="黑体" panose="02010609060101010101" pitchFamily="49" charset="-122"/>
              </a:rPr>
              <a:t>       </a:t>
            </a:r>
            <a:r>
              <a:rPr lang="zh-CN" altLang="en-US" sz="2400" dirty="0">
                <a:latin typeface="Arial" panose="020B0604020202020204" pitchFamily="34" charset="0"/>
                <a:ea typeface="黑体" panose="02010609060101010101" pitchFamily="49" charset="-122"/>
              </a:rPr>
              <a:t>根据借贷记账法的规则“有借必有贷，借贷必相等”，所有账户的借方期初余额合计数应与贷方期初余额合计数相等，所有账户的借方发生额合计数应与贷方发生额合计数相等，所有账户的借方期末余额合计数应与贷方期末余额合计数相等，否则过账过程有差错。</a:t>
            </a:r>
            <a:endParaRPr lang="zh-CN" altLang="en-US" sz="2400" dirty="0">
              <a:latin typeface="Arial" panose="020B0604020202020204" pitchFamily="34" charset="0"/>
              <a:ea typeface="黑体" panose="02010609060101010101" pitchFamily="49" charset="-122"/>
            </a:endParaRPr>
          </a:p>
        </p:txBody>
      </p:sp>
      <p:sp>
        <p:nvSpPr>
          <p:cNvPr id="3" name="Rectangle 18"/>
          <p:cNvSpPr>
            <a:spLocks noGrp="1"/>
          </p:cNvSpPr>
          <p:nvPr>
            <p:custDataLst>
              <p:tags r:id="rId1"/>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第六章 模拟企业期末对账和结账</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表格 19"/>
          <p:cNvGraphicFramePr>
            <a:graphicFrameLocks noGrp="1"/>
          </p:cNvGraphicFramePr>
          <p:nvPr/>
        </p:nvGraphicFramePr>
        <p:xfrm>
          <a:off x="1371600" y="2209800"/>
          <a:ext cx="6019802" cy="3962400"/>
        </p:xfrm>
        <a:graphic>
          <a:graphicData uri="http://schemas.openxmlformats.org/drawingml/2006/table">
            <a:tbl>
              <a:tblPr/>
              <a:tblGrid>
                <a:gridCol w="1272011"/>
                <a:gridCol w="716125"/>
                <a:gridCol w="716125"/>
                <a:gridCol w="716125"/>
                <a:gridCol w="866472"/>
                <a:gridCol w="866472"/>
                <a:gridCol w="866472"/>
              </a:tblGrid>
              <a:tr h="264160">
                <a:tc rowSpan="2">
                  <a:txBody>
                    <a:bodyPr/>
                    <a:lstStyle/>
                    <a:p>
                      <a:pPr algn="l">
                        <a:spcAft>
                          <a:spcPts val="0"/>
                        </a:spcAft>
                      </a:pPr>
                      <a:r>
                        <a:rPr lang="zh-CN" sz="1200" kern="0" dirty="0">
                          <a:latin typeface="Times New Roman" panose="02020603050405020304"/>
                          <a:ea typeface="宋体" panose="02010600030101010101" pitchFamily="2" charset="-122"/>
                          <a:cs typeface="宋体" panose="02010600030101010101" pitchFamily="2" charset="-122"/>
                        </a:rPr>
                        <a:t>帐户名称</a:t>
                      </a:r>
                      <a:endParaRPr lang="zh-CN" sz="105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spcAft>
                          <a:spcPts val="0"/>
                        </a:spcAft>
                      </a:pPr>
                      <a:r>
                        <a:rPr lang="zh-CN" sz="1200" kern="0">
                          <a:latin typeface="Times New Roman" panose="02020603050405020304"/>
                          <a:ea typeface="宋体" panose="02010600030101010101" pitchFamily="2" charset="-122"/>
                          <a:cs typeface="宋体" panose="02010600030101010101" pitchFamily="2" charset="-122"/>
                        </a:rPr>
                        <a:t>期初余额</a:t>
                      </a:r>
                      <a:endParaRPr lang="zh-CN" sz="105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gridSpan="2">
                  <a:txBody>
                    <a:bodyPr/>
                    <a:lstStyle/>
                    <a:p>
                      <a:pPr algn="ctr">
                        <a:spcAft>
                          <a:spcPts val="0"/>
                        </a:spcAft>
                      </a:pPr>
                      <a:r>
                        <a:rPr lang="zh-CN" sz="1200" kern="0">
                          <a:latin typeface="Times New Roman" panose="02020603050405020304"/>
                          <a:ea typeface="宋体" panose="02010600030101010101" pitchFamily="2" charset="-122"/>
                          <a:cs typeface="宋体" panose="02010600030101010101" pitchFamily="2" charset="-122"/>
                        </a:rPr>
                        <a:t>本期发生额</a:t>
                      </a:r>
                      <a:endParaRPr lang="zh-CN" sz="105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gridSpan="2">
                  <a:txBody>
                    <a:bodyPr/>
                    <a:lstStyle/>
                    <a:p>
                      <a:pPr algn="ctr">
                        <a:spcAft>
                          <a:spcPts val="0"/>
                        </a:spcAft>
                      </a:pPr>
                      <a:r>
                        <a:rPr lang="zh-CN" sz="1200" kern="0">
                          <a:latin typeface="Times New Roman" panose="02020603050405020304"/>
                          <a:ea typeface="宋体" panose="02010600030101010101" pitchFamily="2" charset="-122"/>
                          <a:cs typeface="宋体" panose="02010600030101010101" pitchFamily="2" charset="-122"/>
                        </a:rPr>
                        <a:t>期末余额</a:t>
                      </a:r>
                      <a:endParaRPr lang="zh-CN" sz="105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r>
              <a:tr h="264160">
                <a:tc vMerge="1">
                  <a:tcPr/>
                </a:tc>
                <a:tc>
                  <a:txBody>
                    <a:bodyPr/>
                    <a:lstStyle/>
                    <a:p>
                      <a:pPr algn="just">
                        <a:spcAft>
                          <a:spcPts val="0"/>
                        </a:spcAft>
                      </a:pPr>
                      <a:r>
                        <a:rPr lang="zh-CN" sz="1200" kern="0">
                          <a:latin typeface="Times New Roman" panose="02020603050405020304"/>
                          <a:ea typeface="宋体" panose="02010600030101010101" pitchFamily="2" charset="-122"/>
                          <a:cs typeface="宋体" panose="02010600030101010101" pitchFamily="2" charset="-122"/>
                        </a:rPr>
                        <a:t>借方</a:t>
                      </a:r>
                      <a:endParaRPr lang="zh-CN" sz="105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200" kern="0">
                          <a:latin typeface="Times New Roman" panose="02020603050405020304"/>
                          <a:ea typeface="宋体" panose="02010600030101010101" pitchFamily="2" charset="-122"/>
                          <a:cs typeface="宋体" panose="02010600030101010101" pitchFamily="2" charset="-122"/>
                        </a:rPr>
                        <a:t>贷方</a:t>
                      </a:r>
                      <a:endParaRPr lang="zh-CN" sz="105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200" kern="0">
                          <a:latin typeface="Times New Roman" panose="02020603050405020304"/>
                          <a:ea typeface="宋体" panose="02010600030101010101" pitchFamily="2" charset="-122"/>
                          <a:cs typeface="宋体" panose="02010600030101010101" pitchFamily="2" charset="-122"/>
                        </a:rPr>
                        <a:t>借方</a:t>
                      </a:r>
                      <a:endParaRPr lang="zh-CN" sz="105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200" kern="0">
                          <a:latin typeface="Times New Roman" panose="02020603050405020304"/>
                          <a:ea typeface="宋体" panose="02010600030101010101" pitchFamily="2" charset="-122"/>
                          <a:cs typeface="宋体" panose="02010600030101010101" pitchFamily="2" charset="-122"/>
                        </a:rPr>
                        <a:t>贷方</a:t>
                      </a:r>
                      <a:endParaRPr lang="zh-CN" sz="105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200" kern="0">
                          <a:latin typeface="Times New Roman" panose="02020603050405020304"/>
                          <a:ea typeface="宋体" panose="02010600030101010101" pitchFamily="2" charset="-122"/>
                          <a:cs typeface="宋体" panose="02010600030101010101" pitchFamily="2" charset="-122"/>
                        </a:rPr>
                        <a:t>借方</a:t>
                      </a:r>
                      <a:endParaRPr lang="zh-CN" sz="1050" kern="10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200" kern="0" dirty="0">
                          <a:latin typeface="Times New Roman" panose="02020603050405020304"/>
                          <a:ea typeface="宋体" panose="02010600030101010101" pitchFamily="2" charset="-122"/>
                          <a:cs typeface="宋体" panose="02010600030101010101" pitchFamily="2" charset="-122"/>
                        </a:rPr>
                        <a:t>贷方</a:t>
                      </a:r>
                      <a:endParaRPr lang="zh-CN" sz="1050" kern="100" dirty="0">
                        <a:latin typeface="Times New Roman" panose="020206030504050203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4160">
                <a:tc>
                  <a:txBody>
                    <a:bodyPr/>
                    <a:lstStyle/>
                    <a:p>
                      <a:pPr algn="l">
                        <a:spcAft>
                          <a:spcPts val="0"/>
                        </a:spcAft>
                      </a:pPr>
                      <a:r>
                        <a:rPr lang="zh-CN" sz="1200" kern="0" dirty="0">
                          <a:latin typeface="Times New Roman" panose="02020603050405020304"/>
                          <a:ea typeface="宋体" panose="02010600030101010101" pitchFamily="2" charset="-122"/>
                          <a:cs typeface="宋体" panose="02010600030101010101" pitchFamily="2" charset="-122"/>
                        </a:rPr>
                        <a:t>库存现金</a:t>
                      </a:r>
                      <a:endParaRPr lang="zh-CN" sz="105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4160">
                <a:tc>
                  <a:txBody>
                    <a:bodyPr/>
                    <a:lstStyle/>
                    <a:p>
                      <a:pPr algn="l">
                        <a:spcAft>
                          <a:spcPts val="0"/>
                        </a:spcAft>
                      </a:pPr>
                      <a:r>
                        <a:rPr lang="zh-CN" sz="1200" kern="0">
                          <a:latin typeface="Times New Roman" panose="02020603050405020304"/>
                          <a:ea typeface="宋体" panose="02010600030101010101" pitchFamily="2" charset="-122"/>
                          <a:cs typeface="宋体" panose="02010600030101010101" pitchFamily="2" charset="-122"/>
                        </a:rPr>
                        <a:t>银行存款</a:t>
                      </a:r>
                      <a:endParaRPr lang="zh-CN" sz="105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dirty="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4160">
                <a:tc>
                  <a:txBody>
                    <a:bodyPr/>
                    <a:lstStyle/>
                    <a:p>
                      <a:pPr algn="l">
                        <a:spcAft>
                          <a:spcPts val="0"/>
                        </a:spcAft>
                      </a:pPr>
                      <a:r>
                        <a:rPr lang="zh-CN" sz="1200" kern="0">
                          <a:latin typeface="Times New Roman" panose="02020603050405020304"/>
                          <a:ea typeface="宋体" panose="02010600030101010101" pitchFamily="2" charset="-122"/>
                          <a:cs typeface="宋体" panose="02010600030101010101" pitchFamily="2" charset="-122"/>
                        </a:rPr>
                        <a:t>应收帐款</a:t>
                      </a:r>
                      <a:endParaRPr lang="zh-CN" sz="105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dirty="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4160">
                <a:tc>
                  <a:txBody>
                    <a:bodyPr/>
                    <a:lstStyle/>
                    <a:p>
                      <a:pPr algn="l">
                        <a:spcAft>
                          <a:spcPts val="0"/>
                        </a:spcAft>
                      </a:pPr>
                      <a:r>
                        <a:rPr lang="zh-CN" sz="1200" kern="0">
                          <a:latin typeface="Times New Roman" panose="02020603050405020304"/>
                          <a:ea typeface="宋体" panose="02010600030101010101" pitchFamily="2" charset="-122"/>
                          <a:cs typeface="宋体" panose="02010600030101010101" pitchFamily="2" charset="-122"/>
                        </a:rPr>
                        <a:t>原材料</a:t>
                      </a:r>
                      <a:endParaRPr lang="zh-CN" sz="105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4160">
                <a:tc>
                  <a:txBody>
                    <a:bodyPr/>
                    <a:lstStyle/>
                    <a:p>
                      <a:pPr algn="l">
                        <a:spcAft>
                          <a:spcPts val="0"/>
                        </a:spcAft>
                      </a:pPr>
                      <a:r>
                        <a:rPr lang="zh-CN" sz="1200" kern="0">
                          <a:latin typeface="Times New Roman" panose="02020603050405020304"/>
                          <a:ea typeface="宋体" panose="02010600030101010101" pitchFamily="2" charset="-122"/>
                          <a:cs typeface="宋体" panose="02010600030101010101" pitchFamily="2" charset="-122"/>
                        </a:rPr>
                        <a:t>固定资产</a:t>
                      </a:r>
                      <a:endParaRPr lang="zh-CN" sz="105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dirty="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4160">
                <a:tc>
                  <a:txBody>
                    <a:bodyPr/>
                    <a:lstStyle/>
                    <a:p>
                      <a:pPr algn="l">
                        <a:spcAft>
                          <a:spcPts val="0"/>
                        </a:spcAft>
                      </a:pPr>
                      <a:r>
                        <a:rPr lang="zh-CN" sz="1200" kern="0">
                          <a:latin typeface="Times New Roman" panose="02020603050405020304"/>
                          <a:ea typeface="宋体" panose="02010600030101010101" pitchFamily="2" charset="-122"/>
                          <a:cs typeface="宋体" panose="02010600030101010101" pitchFamily="2" charset="-122"/>
                        </a:rPr>
                        <a:t>工程施工</a:t>
                      </a:r>
                      <a:endParaRPr lang="zh-CN" sz="105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4160">
                <a:tc>
                  <a:txBody>
                    <a:bodyPr/>
                    <a:lstStyle/>
                    <a:p>
                      <a:pPr algn="l">
                        <a:spcAft>
                          <a:spcPts val="0"/>
                        </a:spcAft>
                      </a:pPr>
                      <a:r>
                        <a:rPr lang="zh-CN" sz="1200" kern="0">
                          <a:latin typeface="Times New Roman" panose="02020603050405020304"/>
                          <a:ea typeface="宋体" panose="02010600030101010101" pitchFamily="2" charset="-122"/>
                          <a:cs typeface="宋体" panose="02010600030101010101" pitchFamily="2" charset="-122"/>
                        </a:rPr>
                        <a:t>短期借款</a:t>
                      </a:r>
                      <a:endParaRPr lang="zh-CN" sz="105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4160">
                <a:tc>
                  <a:txBody>
                    <a:bodyPr/>
                    <a:lstStyle/>
                    <a:p>
                      <a:pPr algn="l">
                        <a:spcAft>
                          <a:spcPts val="0"/>
                        </a:spcAft>
                      </a:pPr>
                      <a:r>
                        <a:rPr lang="zh-CN" sz="1200" kern="0">
                          <a:latin typeface="Times New Roman" panose="02020603050405020304"/>
                          <a:ea typeface="宋体" panose="02010600030101010101" pitchFamily="2" charset="-122"/>
                          <a:cs typeface="宋体" panose="02010600030101010101" pitchFamily="2" charset="-122"/>
                        </a:rPr>
                        <a:t>应付票据</a:t>
                      </a:r>
                      <a:endParaRPr lang="zh-CN" sz="105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4160">
                <a:tc>
                  <a:txBody>
                    <a:bodyPr/>
                    <a:lstStyle/>
                    <a:p>
                      <a:pPr algn="l">
                        <a:spcAft>
                          <a:spcPts val="0"/>
                        </a:spcAft>
                      </a:pPr>
                      <a:r>
                        <a:rPr lang="zh-CN" sz="1200" kern="0">
                          <a:latin typeface="Times New Roman" panose="02020603050405020304"/>
                          <a:ea typeface="宋体" panose="02010600030101010101" pitchFamily="2" charset="-122"/>
                          <a:cs typeface="宋体" panose="02010600030101010101" pitchFamily="2" charset="-122"/>
                        </a:rPr>
                        <a:t>应付帐款</a:t>
                      </a:r>
                      <a:endParaRPr lang="zh-CN" sz="105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4160">
                <a:tc>
                  <a:txBody>
                    <a:bodyPr/>
                    <a:lstStyle/>
                    <a:p>
                      <a:pPr algn="l">
                        <a:spcAft>
                          <a:spcPts val="0"/>
                        </a:spcAft>
                      </a:pPr>
                      <a:r>
                        <a:rPr lang="zh-CN" sz="1200" kern="0">
                          <a:latin typeface="Times New Roman" panose="02020603050405020304"/>
                          <a:ea typeface="宋体" panose="02010600030101010101" pitchFamily="2" charset="-122"/>
                          <a:cs typeface="宋体" panose="02010600030101010101" pitchFamily="2" charset="-122"/>
                        </a:rPr>
                        <a:t>长期借款</a:t>
                      </a:r>
                      <a:endParaRPr lang="zh-CN" sz="105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4160">
                <a:tc>
                  <a:txBody>
                    <a:bodyPr/>
                    <a:lstStyle/>
                    <a:p>
                      <a:pPr algn="l">
                        <a:spcAft>
                          <a:spcPts val="0"/>
                        </a:spcAft>
                      </a:pPr>
                      <a:r>
                        <a:rPr lang="zh-CN" sz="1200" kern="0">
                          <a:latin typeface="Times New Roman" panose="02020603050405020304"/>
                          <a:ea typeface="宋体" panose="02010600030101010101" pitchFamily="2" charset="-122"/>
                          <a:cs typeface="宋体" panose="02010600030101010101" pitchFamily="2" charset="-122"/>
                        </a:rPr>
                        <a:t>实收资本</a:t>
                      </a:r>
                      <a:endParaRPr lang="zh-CN" sz="105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4160">
                <a:tc>
                  <a:txBody>
                    <a:bodyPr/>
                    <a:lstStyle/>
                    <a:p>
                      <a:pPr algn="l">
                        <a:spcAft>
                          <a:spcPts val="0"/>
                        </a:spcAft>
                      </a:pPr>
                      <a:r>
                        <a:rPr lang="zh-CN" sz="1200" kern="0">
                          <a:latin typeface="Times New Roman" panose="02020603050405020304"/>
                          <a:ea typeface="宋体" panose="02010600030101010101" pitchFamily="2" charset="-122"/>
                          <a:cs typeface="宋体" panose="02010600030101010101" pitchFamily="2" charset="-122"/>
                        </a:rPr>
                        <a:t>资本公积</a:t>
                      </a:r>
                      <a:endParaRPr lang="zh-CN" sz="1050" kern="10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4160">
                <a:tc>
                  <a:txBody>
                    <a:bodyPr/>
                    <a:lstStyle/>
                    <a:p>
                      <a:pPr algn="l">
                        <a:spcAft>
                          <a:spcPts val="0"/>
                        </a:spcAft>
                      </a:pPr>
                      <a:r>
                        <a:rPr lang="zh-CN" sz="1200" kern="0" dirty="0">
                          <a:latin typeface="Times New Roman" panose="02020603050405020304"/>
                          <a:ea typeface="宋体" panose="02010600030101010101" pitchFamily="2" charset="-122"/>
                          <a:cs typeface="宋体" panose="02010600030101010101" pitchFamily="2" charset="-122"/>
                        </a:rPr>
                        <a:t>合</a:t>
                      </a:r>
                      <a:r>
                        <a:rPr lang="en-US" sz="1200" kern="0" dirty="0">
                          <a:latin typeface="Times New Roman" panose="02020603050405020304"/>
                          <a:ea typeface="宋体" panose="02010600030101010101" pitchFamily="2" charset="-122"/>
                          <a:cs typeface="Times New Roman" panose="02020603050405020304"/>
                        </a:rPr>
                        <a:t>    </a:t>
                      </a:r>
                      <a:r>
                        <a:rPr lang="zh-CN" sz="1200" kern="0" dirty="0">
                          <a:latin typeface="Times New Roman" panose="02020603050405020304"/>
                          <a:ea typeface="宋体" panose="02010600030101010101" pitchFamily="2" charset="-122"/>
                          <a:cs typeface="宋体" panose="02010600030101010101" pitchFamily="2" charset="-122"/>
                        </a:rPr>
                        <a:t>计</a:t>
                      </a:r>
                      <a:endParaRPr lang="zh-CN" sz="1050" kern="100" dirty="0">
                        <a:latin typeface="Times New Roman" panose="020206030504050203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200" kern="0" dirty="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23360" name="TextBox 20"/>
          <p:cNvSpPr txBox="1"/>
          <p:nvPr/>
        </p:nvSpPr>
        <p:spPr>
          <a:xfrm>
            <a:off x="990600" y="1447800"/>
            <a:ext cx="6248400" cy="646113"/>
          </a:xfrm>
          <a:prstGeom prst="rect">
            <a:avLst/>
          </a:prstGeom>
          <a:noFill/>
          <a:ln w="9525">
            <a:noFill/>
          </a:ln>
        </p:spPr>
        <p:txBody>
          <a:bodyPr anchor="t">
            <a:spAutoFit/>
          </a:bodyPr>
          <a:lstStyle/>
          <a:p>
            <a:pPr lvl="0" indent="0" algn="ctr"/>
            <a:r>
              <a:rPr lang="zh-CN" altLang="en-US" dirty="0">
                <a:latin typeface="Arial" panose="020B0604020202020204" pitchFamily="34" charset="0"/>
                <a:ea typeface="黑体" panose="02010609060101010101" pitchFamily="49" charset="-122"/>
              </a:rPr>
              <a:t>总分类账户的试算平衡表</a:t>
            </a:r>
            <a:endParaRPr lang="en-US" altLang="zh-CN" dirty="0">
              <a:latin typeface="Arial" panose="020B0604020202020204" pitchFamily="34" charset="0"/>
              <a:ea typeface="黑体" panose="02010609060101010101" pitchFamily="49" charset="-122"/>
            </a:endParaRPr>
          </a:p>
          <a:p>
            <a:pPr lvl="0" indent="0" algn="ctr"/>
            <a:r>
              <a:rPr lang="en-US" altLang="zh-CN" dirty="0">
                <a:latin typeface="Arial" panose="020B0604020202020204" pitchFamily="34" charset="0"/>
                <a:ea typeface="黑体" panose="02010609060101010101" pitchFamily="49" charset="-122"/>
              </a:rPr>
              <a:t>2011</a:t>
            </a:r>
            <a:r>
              <a:rPr lang="zh-CN" altLang="en-US" dirty="0">
                <a:latin typeface="Arial" panose="020B0604020202020204" pitchFamily="34" charset="0"/>
                <a:ea typeface="黑体" panose="02010609060101010101" pitchFamily="49" charset="-122"/>
              </a:rPr>
              <a:t>年</a:t>
            </a:r>
            <a:r>
              <a:rPr lang="en-US" altLang="zh-CN" dirty="0">
                <a:latin typeface="Arial" panose="020B0604020202020204" pitchFamily="34" charset="0"/>
                <a:ea typeface="黑体" panose="02010609060101010101" pitchFamily="49" charset="-122"/>
              </a:rPr>
              <a:t>12</a:t>
            </a:r>
            <a:r>
              <a:rPr lang="zh-CN" altLang="en-US" dirty="0">
                <a:latin typeface="Arial" panose="020B0604020202020204" pitchFamily="34" charset="0"/>
                <a:ea typeface="黑体" panose="02010609060101010101" pitchFamily="49" charset="-122"/>
              </a:rPr>
              <a:t>月</a:t>
            </a:r>
            <a:r>
              <a:rPr lang="en-US" altLang="zh-CN" dirty="0">
                <a:latin typeface="Arial" panose="020B0604020202020204" pitchFamily="34" charset="0"/>
                <a:ea typeface="黑体" panose="02010609060101010101" pitchFamily="49" charset="-122"/>
              </a:rPr>
              <a:t>31</a:t>
            </a:r>
            <a:r>
              <a:rPr lang="zh-CN" altLang="en-US" dirty="0">
                <a:latin typeface="Arial" panose="020B0604020202020204" pitchFamily="34" charset="0"/>
                <a:ea typeface="黑体" panose="02010609060101010101" pitchFamily="49" charset="-122"/>
              </a:rPr>
              <a:t>日</a:t>
            </a:r>
            <a:endParaRPr lang="zh-CN" altLang="en-US" dirty="0">
              <a:latin typeface="Arial" panose="020B0604020202020204" pitchFamily="34" charset="0"/>
              <a:ea typeface="黑体" panose="02010609060101010101" pitchFamily="49" charset="-122"/>
            </a:endParaRPr>
          </a:p>
        </p:txBody>
      </p:sp>
      <p:sp>
        <p:nvSpPr>
          <p:cNvPr id="3" name="Rectangle 18"/>
          <p:cNvSpPr>
            <a:spLocks noGrp="1"/>
          </p:cNvSpPr>
          <p:nvPr>
            <p:custDataLst>
              <p:tags r:id="rId1"/>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第六章 模拟企业期末对账和结账</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
        <p:nvSpPr>
          <p:cNvPr id="2" name="标题 18"/>
          <p:cNvSpPr>
            <a:spLocks noGrp="1" noChangeArrowheads="1"/>
          </p:cNvSpPr>
          <p:nvPr>
            <p:custDataLst>
              <p:tags r:id="rId2"/>
            </p:custDataLst>
          </p:nvPr>
        </p:nvSpPr>
        <p:spPr>
          <a:xfrm>
            <a:off x="990600" y="990600"/>
            <a:ext cx="7086600" cy="631825"/>
          </a:xfrm>
          <a:prstGeom prst="rect">
            <a:avLst/>
          </a:prstGeom>
          <a:noFill/>
          <a:ln w="9525">
            <a:noFill/>
          </a:ln>
        </p:spPr>
        <p:txBody>
          <a:bodyPr vert="horz" wrap="square" lIns="91440" tIns="45720" rIns="91440" bIns="45720" numCol="1" anchor="ctr" anchorCtr="0" compatLnSpc="1"/>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marL="0" marR="0" lvl="0" indent="-342900" algn="l" rtl="0" eaLnBrk="0" fontAlgn="base" latinLnBrk="0" hangingPunct="0">
              <a:lnSpc>
                <a:spcPct val="80000"/>
              </a:lnSpc>
              <a:spcBef>
                <a:spcPct val="20000"/>
              </a:spcBef>
              <a:buClr>
                <a:schemeClr val="hlink"/>
              </a:buClr>
              <a:buSzTx/>
              <a:buFont typeface="Wingdings 2" panose="05020102010507070707" pitchFamily="18" charset="2"/>
              <a:buNone/>
            </a:pPr>
            <a:r>
              <a:rPr kumimoji="0" lang="zh-CN" altLang="en-US" sz="2800" b="0" i="0" u="none" strike="noStrike" kern="0" cap="none" spc="0" normalizeH="0" baseline="0" dirty="0">
                <a:solidFill>
                  <a:srgbClr val="0000FF"/>
                </a:solidFill>
                <a:latin typeface="黑体" panose="02010609060101010101" pitchFamily="49" charset="-122"/>
                <a:ea typeface="黑体" panose="02010609060101010101" pitchFamily="49" charset="-122"/>
                <a:cs typeface="+mn-ea"/>
              </a:rPr>
              <a:t>一、试算平衡</a:t>
            </a:r>
            <a:endParaRPr kumimoji="0" lang="zh-CN" altLang="en-US" sz="2800" b="0" i="0" u="none" strike="noStrike" kern="0" cap="none" spc="0" normalizeH="0" baseline="0" dirty="0">
              <a:solidFill>
                <a:srgbClr val="0000FF"/>
              </a:solidFill>
              <a:latin typeface="黑体" panose="02010609060101010101" pitchFamily="49" charset="-122"/>
              <a:ea typeface="黑体" panose="02010609060101010101" pitchFamily="49" charset="-122"/>
              <a:cs typeface="+mn-ea"/>
            </a:endParaRPr>
          </a:p>
        </p:txBody>
      </p:sp>
    </p:spTree>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6306" name="Picture 3" descr="1"/>
          <p:cNvPicPr>
            <a:picLocks noChangeAspect="1"/>
          </p:cNvPicPr>
          <p:nvPr/>
        </p:nvPicPr>
        <p:blipFill>
          <a:blip r:embed="rId1"/>
          <a:stretch>
            <a:fillRect/>
          </a:stretch>
        </p:blipFill>
        <p:spPr>
          <a:xfrm>
            <a:off x="1116013" y="3068638"/>
            <a:ext cx="7127875" cy="3402012"/>
          </a:xfrm>
          <a:prstGeom prst="rect">
            <a:avLst/>
          </a:prstGeom>
          <a:noFill/>
          <a:ln w="9525">
            <a:noFill/>
          </a:ln>
        </p:spPr>
      </p:pic>
      <p:sp>
        <p:nvSpPr>
          <p:cNvPr id="2" name="标题 18"/>
          <p:cNvSpPr>
            <a:spLocks noGrp="1" noChangeArrowheads="1"/>
          </p:cNvSpPr>
          <p:nvPr>
            <p:custDataLst>
              <p:tags r:id="rId2"/>
            </p:custDataLst>
          </p:nvPr>
        </p:nvSpPr>
        <p:spPr>
          <a:xfrm>
            <a:off x="914400" y="991870"/>
            <a:ext cx="7290435" cy="2145665"/>
          </a:xfrm>
          <a:prstGeom prst="rect">
            <a:avLst/>
          </a:prstGeom>
          <a:noFill/>
          <a:ln w="9525">
            <a:noFill/>
          </a:ln>
        </p:spPr>
        <p:txBody>
          <a:bodyPr vert="horz" wrap="square" lIns="91440" tIns="45720" rIns="91440" bIns="45720" numCol="1" anchor="ctr" anchorCtr="0" compatLnSpc="1"/>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marL="0" marR="0" lvl="0" algn="l" rtl="0" eaLnBrk="1" fontAlgn="base" latinLnBrk="0" hangingPunct="1">
              <a:lnSpc>
                <a:spcPct val="100000"/>
              </a:lnSpc>
              <a:spcBef>
                <a:spcPct val="20000"/>
              </a:spcBef>
              <a:buClrTx/>
              <a:buSzTx/>
              <a:buFont typeface="Wingdings 2" panose="05020102010507070707" pitchFamily="18" charset="2"/>
              <a:buNone/>
            </a:pPr>
            <a:r>
              <a:rPr kumimoji="0" lang="zh-CN" altLang="en-US" sz="2800" b="0" i="0" u="none" strike="noStrike" kern="0" cap="none" spc="0" normalizeH="0" baseline="0" dirty="0">
                <a:solidFill>
                  <a:srgbClr val="0000FF"/>
                </a:solidFill>
                <a:latin typeface="黑体" panose="02010609060101010101" pitchFamily="49" charset="-122"/>
                <a:ea typeface="黑体" panose="02010609060101010101" pitchFamily="49" charset="-122"/>
                <a:cs typeface="+mn-ea"/>
              </a:rPr>
              <a:t>二、期末对账</a:t>
            </a:r>
            <a:endParaRPr kumimoji="0" lang="zh-CN" altLang="en-US" sz="2400" b="0" i="0" u="none" strike="noStrike" cap="none" spc="0" normalizeH="0" baseline="0" dirty="0">
              <a:solidFill>
                <a:schemeClr val="tx1"/>
              </a:solidFill>
              <a:latin typeface="Arial" panose="020B0604020202020204" pitchFamily="34" charset="0"/>
              <a:ea typeface="黑体" panose="02010609060101010101" pitchFamily="49" charset="-122"/>
              <a:cs typeface="+mn-ea"/>
            </a:endParaRPr>
          </a:p>
          <a:p>
            <a:pPr lvl="0" algn="l" eaLnBrk="1" hangingPunct="1">
              <a:buClrTx/>
              <a:buSzTx/>
              <a:buFont typeface="Wingdings 2" panose="05020102010507070707" pitchFamily="18" charset="2"/>
            </a:pPr>
            <a:r>
              <a:rPr lang="zh-CN" altLang="en-US" sz="2400" dirty="0">
                <a:solidFill>
                  <a:schemeClr val="accent4">
                    <a:lumMod val="75000"/>
                    <a:lumOff val="25000"/>
                  </a:schemeClr>
                </a:solidFill>
                <a:latin typeface="Arial" panose="020B0604020202020204" pitchFamily="34" charset="0"/>
                <a:ea typeface="黑体" panose="02010609060101010101" pitchFamily="49" charset="-122"/>
                <a:cs typeface="+mn-ea"/>
                <a:sym typeface="+mn-ea"/>
              </a:rPr>
              <a:t>（一）对账的含义</a:t>
            </a:r>
            <a:endParaRPr lang="zh-CN" altLang="en-US" sz="2400" dirty="0">
              <a:solidFill>
                <a:schemeClr val="accent4">
                  <a:lumMod val="75000"/>
                  <a:lumOff val="25000"/>
                </a:schemeClr>
              </a:solidFill>
              <a:latin typeface="Arial" panose="020B0604020202020204" pitchFamily="34" charset="0"/>
              <a:ea typeface="黑体" panose="02010609060101010101" pitchFamily="49" charset="-122"/>
              <a:cs typeface="+mn-ea"/>
            </a:endParaRPr>
          </a:p>
          <a:p>
            <a:pPr lvl="0" algn="l" eaLnBrk="1" hangingPunct="1">
              <a:buClrTx/>
              <a:buSzTx/>
              <a:buFont typeface="Wingdings 2" panose="05020102010507070707" pitchFamily="18" charset="2"/>
            </a:pPr>
            <a:r>
              <a:rPr lang="en-US" altLang="zh-CN" sz="2400" dirty="0">
                <a:solidFill>
                  <a:schemeClr val="tx1"/>
                </a:solidFill>
                <a:latin typeface="Arial" panose="020B0604020202020204" pitchFamily="34" charset="0"/>
                <a:ea typeface="黑体" panose="02010609060101010101" pitchFamily="49" charset="-122"/>
                <a:cs typeface="+mn-ea"/>
                <a:sym typeface="+mn-ea"/>
              </a:rPr>
              <a:t>     </a:t>
            </a:r>
            <a:r>
              <a:rPr lang="zh-CN" altLang="en-US" sz="2400" dirty="0">
                <a:solidFill>
                  <a:schemeClr val="tx1"/>
                </a:solidFill>
                <a:latin typeface="Arial" panose="020B0604020202020204" pitchFamily="34" charset="0"/>
                <a:ea typeface="黑体" panose="02010609060101010101" pitchFamily="49" charset="-122"/>
                <a:cs typeface="+mn-ea"/>
                <a:sym typeface="+mn-ea"/>
              </a:rPr>
              <a:t>  核对账目，为保证账簿记录真实、完整和准确对有关数据进行检查、核对的方法。</a:t>
            </a:r>
            <a:endParaRPr lang="zh-CN" altLang="en-US" sz="2400" dirty="0">
              <a:solidFill>
                <a:schemeClr val="tx1"/>
              </a:solidFill>
              <a:latin typeface="Arial" panose="020B0604020202020204" pitchFamily="34" charset="0"/>
              <a:ea typeface="黑体" panose="02010609060101010101" pitchFamily="49" charset="-122"/>
              <a:cs typeface="+mn-ea"/>
            </a:endParaRPr>
          </a:p>
          <a:p>
            <a:pPr lvl="0" algn="l" eaLnBrk="1" hangingPunct="1">
              <a:buClrTx/>
              <a:buSzTx/>
              <a:buFont typeface="Wingdings 2" panose="05020102010507070707" pitchFamily="18" charset="2"/>
            </a:pPr>
            <a:r>
              <a:rPr lang="zh-CN" altLang="en-US" sz="2400" dirty="0">
                <a:solidFill>
                  <a:schemeClr val="accent4">
                    <a:lumMod val="75000"/>
                    <a:lumOff val="25000"/>
                  </a:schemeClr>
                </a:solidFill>
                <a:latin typeface="Arial" panose="020B0604020202020204" pitchFamily="34" charset="0"/>
                <a:ea typeface="黑体" panose="02010609060101010101" pitchFamily="49" charset="-122"/>
                <a:cs typeface="+mn-ea"/>
                <a:sym typeface="+mn-ea"/>
              </a:rPr>
              <a:t>（二）对账的内容与方法</a:t>
            </a:r>
            <a:endParaRPr kumimoji="0" lang="zh-CN" altLang="en-US" sz="2400" b="0" i="0" u="none" strike="noStrike" cap="none" spc="0" normalizeH="0" baseline="0" dirty="0">
              <a:solidFill>
                <a:schemeClr val="accent4">
                  <a:lumMod val="75000"/>
                  <a:lumOff val="25000"/>
                </a:schemeClr>
              </a:solidFill>
              <a:latin typeface="Arial" panose="020B0604020202020204" pitchFamily="34" charset="0"/>
              <a:ea typeface="黑体" panose="02010609060101010101" pitchFamily="49" charset="-122"/>
              <a:cs typeface="+mn-ea"/>
              <a:sym typeface="+mn-ea"/>
            </a:endParaRPr>
          </a:p>
        </p:txBody>
      </p:sp>
      <p:sp>
        <p:nvSpPr>
          <p:cNvPr id="3" name="Rectangle 18"/>
          <p:cNvSpPr>
            <a:spLocks noGrp="1"/>
          </p:cNvSpPr>
          <p:nvPr>
            <p:custDataLst>
              <p:tags r:id="rId3"/>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第六章 模拟企业期末对账和结账</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transition>
    <p:split orient="vert" dir="in"/>
  </p:transition>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3"/>
          <p:cNvSpPr>
            <a:spLocks noGrp="1"/>
          </p:cNvSpPr>
          <p:nvPr>
            <p:ph type="body"/>
          </p:nvPr>
        </p:nvSpPr>
        <p:spPr>
          <a:xfrm>
            <a:off x="623570" y="1143000"/>
            <a:ext cx="7926705" cy="2057400"/>
          </a:xfrm>
        </p:spPr>
        <p:txBody>
          <a:bodyPr wrap="square" lIns="91440" tIns="45720" rIns="91440" bIns="45720" anchor="t"/>
          <a:lstStyle/>
          <a:p>
            <a:pPr marL="0" marR="0" lvl="0" algn="l" rtl="0" eaLnBrk="1" fontAlgn="base" latinLnBrk="0" hangingPunct="1">
              <a:lnSpc>
                <a:spcPct val="100000"/>
              </a:lnSpc>
              <a:spcBef>
                <a:spcPct val="20000"/>
              </a:spcBef>
              <a:buClrTx/>
              <a:buSzTx/>
              <a:buFont typeface="Wingdings 2" panose="05020102010507070707" pitchFamily="18" charset="2"/>
              <a:buNone/>
            </a:pPr>
            <a:r>
              <a:rPr lang="zh-CN" altLang="en-US" b="0" dirty="0">
                <a:solidFill>
                  <a:srgbClr val="0000FF"/>
                </a:solidFill>
                <a:latin typeface="黑体" panose="02010609060101010101" pitchFamily="49" charset="-122"/>
                <a:ea typeface="黑体" panose="02010609060101010101" pitchFamily="49" charset="-122"/>
                <a:cs typeface="+mn-ea"/>
                <a:sym typeface="+mn-ea"/>
              </a:rPr>
              <a:t>三、期末结账</a:t>
            </a:r>
            <a:endParaRPr kumimoji="0" lang="zh-CN" altLang="en-US" b="0" i="0" u="none" strike="noStrike" cap="none" spc="0" normalizeH="0" baseline="0" dirty="0">
              <a:solidFill>
                <a:schemeClr val="tx1"/>
              </a:solidFill>
              <a:latin typeface="Arial" panose="020B0604020202020204" pitchFamily="34" charset="0"/>
              <a:ea typeface="黑体" panose="02010609060101010101" pitchFamily="49" charset="-122"/>
              <a:cs typeface="+mn-ea"/>
            </a:endParaRPr>
          </a:p>
          <a:p>
            <a:pPr lvl="0" algn="l" eaLnBrk="1" hangingPunct="1">
              <a:buClrTx/>
              <a:buSzTx/>
              <a:buFont typeface="Wingdings 2" panose="05020102010507070707" pitchFamily="18" charset="2"/>
            </a:pPr>
            <a:r>
              <a:rPr lang="zh-CN" altLang="en-US" sz="2400" dirty="0">
                <a:solidFill>
                  <a:schemeClr val="accent4">
                    <a:lumMod val="75000"/>
                    <a:lumOff val="25000"/>
                  </a:schemeClr>
                </a:solidFill>
                <a:latin typeface="Arial" panose="020B0604020202020204" pitchFamily="34" charset="0"/>
                <a:ea typeface="黑体" panose="02010609060101010101" pitchFamily="49" charset="-122"/>
                <a:cs typeface="+mn-ea"/>
                <a:sym typeface="+mn-ea"/>
              </a:rPr>
              <a:t>（一）</a:t>
            </a:r>
            <a:r>
              <a:rPr lang="en-US" altLang="zh-CN" sz="2400" b="0" kern="1200" dirty="0">
                <a:latin typeface="Arial" panose="020B0604020202020204" pitchFamily="34" charset="0"/>
                <a:ea typeface="黑体" panose="02010609060101010101" pitchFamily="49" charset="-122"/>
                <a:cs typeface="+mn-ea"/>
              </a:rPr>
              <a:t>结账的含义</a:t>
            </a:r>
            <a:endParaRPr lang="zh-CN" altLang="en-US" sz="2400" dirty="0">
              <a:latin typeface="楷体_GB2312" panose="02010609030101010101" pitchFamily="49" charset="-122"/>
              <a:ea typeface="楷体_GB2312" panose="02010609030101010101" pitchFamily="49" charset="-122"/>
            </a:endParaRPr>
          </a:p>
          <a:p>
            <a:pPr marL="0" lvl="0" indent="0">
              <a:lnSpc>
                <a:spcPct val="90000"/>
              </a:lnSpc>
              <a:buFont typeface="Wingdings 2" panose="05020102010507070707" pitchFamily="18" charset="2"/>
              <a:buNone/>
            </a:pPr>
            <a:r>
              <a:rPr lang="en-US" altLang="zh-CN" sz="2400" dirty="0">
                <a:latin typeface="楷体_GB2312" panose="02010609030101010101" pitchFamily="49" charset="-122"/>
                <a:ea typeface="楷体_GB2312" panose="02010609030101010101" pitchFamily="49" charset="-122"/>
              </a:rPr>
              <a:t>    </a:t>
            </a:r>
            <a:r>
              <a:rPr lang="en-US" altLang="zh-CN" sz="2400" b="0" kern="1200" dirty="0">
                <a:latin typeface="Arial" panose="020B0604020202020204" pitchFamily="34" charset="0"/>
                <a:ea typeface="黑体" panose="02010609060101010101" pitchFamily="49" charset="-122"/>
                <a:cs typeface="+mn-ea"/>
              </a:rPr>
              <a:t>在会计期末对一定时期内账簿记录所做的结束工作。主要是计算出每个账户的本期发生额和期末余额，并结转下一会计期间。</a:t>
            </a:r>
            <a:endParaRPr lang="zh-CN" altLang="en-US" sz="2400" dirty="0">
              <a:latin typeface="楷体_GB2312" panose="02010609030101010101" pitchFamily="49" charset="-122"/>
              <a:ea typeface="楷体_GB2312" panose="02010609030101010101" pitchFamily="49" charset="-122"/>
            </a:endParaRPr>
          </a:p>
        </p:txBody>
      </p:sp>
      <p:pic>
        <p:nvPicPr>
          <p:cNvPr id="228354" name="Picture 4" descr="capt5-24"/>
          <p:cNvPicPr>
            <a:picLocks noChangeAspect="1"/>
          </p:cNvPicPr>
          <p:nvPr/>
        </p:nvPicPr>
        <p:blipFill>
          <a:blip r:embed="rId1">
            <a:clrChange>
              <a:clrFrom>
                <a:srgbClr val="FF99CC"/>
              </a:clrFrom>
              <a:clrTo>
                <a:srgbClr val="FF99CC">
                  <a:alpha val="0"/>
                </a:srgbClr>
              </a:clrTo>
            </a:clrChange>
          </a:blip>
          <a:stretch>
            <a:fillRect/>
          </a:stretch>
        </p:blipFill>
        <p:spPr>
          <a:xfrm>
            <a:off x="1651635" y="3239135"/>
            <a:ext cx="6336665" cy="3009265"/>
          </a:xfrm>
          <a:prstGeom prst="rect">
            <a:avLst/>
          </a:prstGeom>
          <a:solidFill>
            <a:schemeClr val="accent1"/>
          </a:solidFill>
          <a:ln w="9525">
            <a:noFill/>
          </a:ln>
        </p:spPr>
      </p:pic>
      <p:sp>
        <p:nvSpPr>
          <p:cNvPr id="3" name="Rectangle 18"/>
          <p:cNvSpPr>
            <a:spLocks noGrp="1"/>
          </p:cNvSpPr>
          <p:nvPr>
            <p:custDataLst>
              <p:tags r:id="rId2"/>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第六章 模拟企业期末对账和结账</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indefinite" fill="hold">
                                          <p:stCondLst>
                                            <p:cond delay="0"/>
                                          </p:stCondLst>
                                        </p:cTn>
                                        <p:tgtEl>
                                          <p:spTgt spid="267266">
                                            <p:txEl>
                                              <p:pRg st="0" end="0"/>
                                            </p:txEl>
                                          </p:spTgt>
                                        </p:tgtEl>
                                        <p:attrNameLst>
                                          <p:attrName>style.visibility</p:attrName>
                                        </p:attrNameLst>
                                      </p:cBhvr>
                                      <p:to>
                                        <p:strVal val="visible"/>
                                      </p:to>
                                    </p:set>
                                    <p:anim calcmode="lin" valueType="num">
                                      <p:cBhvr>
                                        <p:cTn id="7" dur="1000" fill="hold"/>
                                        <p:tgtEl>
                                          <p:spTgt spid="267266">
                                            <p:txEl>
                                              <p:pRg st="0" end="0"/>
                                            </p:txEl>
                                          </p:spTgt>
                                        </p:tgtEl>
                                        <p:attrNameLst>
                                          <p:attrName>ppt_w</p:attrName>
                                        </p:attrNameLst>
                                      </p:cBhvr>
                                      <p:tavLst>
                                        <p:tav tm="0">
                                          <p:val>
                                            <p:strVal val="#ppt_w+.3"/>
                                          </p:val>
                                        </p:tav>
                                        <p:tav tm="100000">
                                          <p:val>
                                            <p:strVal val="#ppt_w"/>
                                          </p:val>
                                        </p:tav>
                                      </p:tavLst>
                                    </p:anim>
                                    <p:anim calcmode="lin" valueType="num">
                                      <p:cBhvr>
                                        <p:cTn id="8" dur="1000" fill="hold"/>
                                        <p:tgtEl>
                                          <p:spTgt spid="267266">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67266">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indefinite" fill="hold">
                                          <p:stCondLst>
                                            <p:cond delay="0"/>
                                          </p:stCondLst>
                                        </p:cTn>
                                        <p:tgtEl>
                                          <p:spTgt spid="267266">
                                            <p:txEl>
                                              <p:pRg st="1" end="1"/>
                                            </p:txEl>
                                          </p:spTgt>
                                        </p:tgtEl>
                                        <p:attrNameLst>
                                          <p:attrName>style.visibility</p:attrName>
                                        </p:attrNameLst>
                                      </p:cBhvr>
                                      <p:to>
                                        <p:strVal val="visible"/>
                                      </p:to>
                                    </p:set>
                                    <p:anim calcmode="lin" valueType="num">
                                      <p:cBhvr>
                                        <p:cTn id="14" dur="1000" fill="hold"/>
                                        <p:tgtEl>
                                          <p:spTgt spid="267266">
                                            <p:txEl>
                                              <p:pRg st="1" end="1"/>
                                            </p:txEl>
                                          </p:spTgt>
                                        </p:tgtEl>
                                        <p:attrNameLst>
                                          <p:attrName>ppt_w</p:attrName>
                                        </p:attrNameLst>
                                      </p:cBhvr>
                                      <p:tavLst>
                                        <p:tav tm="0">
                                          <p:val>
                                            <p:strVal val="#ppt_w+.3"/>
                                          </p:val>
                                        </p:tav>
                                        <p:tav tm="100000">
                                          <p:val>
                                            <p:strVal val="#ppt_w"/>
                                          </p:val>
                                        </p:tav>
                                      </p:tavLst>
                                    </p:anim>
                                    <p:anim calcmode="lin" valueType="num">
                                      <p:cBhvr>
                                        <p:cTn id="15" dur="1000" fill="hold"/>
                                        <p:tgtEl>
                                          <p:spTgt spid="267266">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267266">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0" presetClass="entr" presetSubtype="0" decel="100000" fill="hold" grpId="0" nodeType="clickEffect">
                                  <p:stCondLst>
                                    <p:cond delay="0"/>
                                  </p:stCondLst>
                                  <p:childTnLst>
                                    <p:set>
                                      <p:cBhvr>
                                        <p:cTn id="20" dur="indefinite" fill="hold">
                                          <p:stCondLst>
                                            <p:cond delay="0"/>
                                          </p:stCondLst>
                                        </p:cTn>
                                        <p:tgtEl>
                                          <p:spTgt spid="267266">
                                            <p:txEl>
                                              <p:pRg st="2" end="2"/>
                                            </p:txEl>
                                          </p:spTgt>
                                        </p:tgtEl>
                                        <p:attrNameLst>
                                          <p:attrName>style.visibility</p:attrName>
                                        </p:attrNameLst>
                                      </p:cBhvr>
                                      <p:to>
                                        <p:strVal val="visible"/>
                                      </p:to>
                                    </p:set>
                                    <p:anim calcmode="lin" valueType="num">
                                      <p:cBhvr>
                                        <p:cTn id="21" dur="1000" fill="hold"/>
                                        <p:tgtEl>
                                          <p:spTgt spid="267266">
                                            <p:txEl>
                                              <p:pRg st="2" end="2"/>
                                            </p:txEl>
                                          </p:spTgt>
                                        </p:tgtEl>
                                        <p:attrNameLst>
                                          <p:attrName>ppt_w</p:attrName>
                                        </p:attrNameLst>
                                      </p:cBhvr>
                                      <p:tavLst>
                                        <p:tav tm="0">
                                          <p:val>
                                            <p:strVal val="#ppt_w+.3"/>
                                          </p:val>
                                        </p:tav>
                                        <p:tav tm="100000">
                                          <p:val>
                                            <p:strVal val="#ppt_w"/>
                                          </p:val>
                                        </p:tav>
                                      </p:tavLst>
                                    </p:anim>
                                    <p:anim calcmode="lin" valueType="num">
                                      <p:cBhvr>
                                        <p:cTn id="22" dur="1000" fill="hold"/>
                                        <p:tgtEl>
                                          <p:spTgt spid="267266">
                                            <p:txEl>
                                              <p:pRg st="2" end="2"/>
                                            </p:txEl>
                                          </p:spTgt>
                                        </p:tgtEl>
                                        <p:attrNameLst>
                                          <p:attrName>ppt_h</p:attrName>
                                        </p:attrNameLst>
                                      </p:cBhvr>
                                      <p:tavLst>
                                        <p:tav tm="0">
                                          <p:val>
                                            <p:strVal val="#ppt_h"/>
                                          </p:val>
                                        </p:tav>
                                        <p:tav tm="100000">
                                          <p:val>
                                            <p:strVal val="#ppt_h"/>
                                          </p:val>
                                        </p:tav>
                                      </p:tavLst>
                                    </p:anim>
                                    <p:animEffect transition="in" filter="fade">
                                      <p:cBhvr>
                                        <p:cTn id="23" dur="1000"/>
                                        <p:tgtEl>
                                          <p:spTgt spid="26726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266" grpId="0" build="p"/>
    </p:bld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3"/>
          <p:cNvSpPr>
            <a:spLocks noGrp="1"/>
          </p:cNvSpPr>
          <p:nvPr>
            <p:ph type="body"/>
          </p:nvPr>
        </p:nvSpPr>
        <p:spPr>
          <a:xfrm>
            <a:off x="398780" y="1143000"/>
            <a:ext cx="8507730" cy="2057400"/>
          </a:xfrm>
        </p:spPr>
        <p:txBody>
          <a:bodyPr wrap="square" lIns="91440" tIns="45720" rIns="91440" bIns="45720" anchor="t"/>
          <a:lstStyle/>
          <a:p>
            <a:pPr marL="0" marR="0" lvl="0" algn="l" rtl="0" eaLnBrk="1" fontAlgn="base" latinLnBrk="0" hangingPunct="1">
              <a:lnSpc>
                <a:spcPct val="100000"/>
              </a:lnSpc>
              <a:spcBef>
                <a:spcPct val="20000"/>
              </a:spcBef>
              <a:buClrTx/>
              <a:buSzTx/>
              <a:buFont typeface="Wingdings 2" panose="05020102010507070707" pitchFamily="18" charset="2"/>
              <a:buNone/>
            </a:pPr>
            <a:r>
              <a:rPr lang="zh-CN" altLang="en-US" b="0" dirty="0">
                <a:solidFill>
                  <a:srgbClr val="0000FF"/>
                </a:solidFill>
                <a:latin typeface="黑体" panose="02010609060101010101" pitchFamily="49" charset="-122"/>
                <a:ea typeface="黑体" panose="02010609060101010101" pitchFamily="49" charset="-122"/>
                <a:cs typeface="+mn-ea"/>
                <a:sym typeface="+mn-ea"/>
              </a:rPr>
              <a:t>三、期末结账</a:t>
            </a:r>
            <a:endParaRPr kumimoji="0" lang="zh-CN" altLang="en-US" b="0" i="0" u="none" strike="noStrike" cap="none" spc="0" normalizeH="0" baseline="0" dirty="0">
              <a:solidFill>
                <a:schemeClr val="tx1"/>
              </a:solidFill>
              <a:latin typeface="Arial" panose="020B0604020202020204" pitchFamily="34" charset="0"/>
              <a:ea typeface="黑体" panose="02010609060101010101" pitchFamily="49" charset="-122"/>
              <a:cs typeface="+mn-ea"/>
            </a:endParaRPr>
          </a:p>
          <a:p>
            <a:pPr lvl="0" algn="l" eaLnBrk="1" hangingPunct="1">
              <a:buClrTx/>
              <a:buSzTx/>
              <a:buFont typeface="Wingdings 2" panose="05020102010507070707" pitchFamily="18" charset="2"/>
            </a:pPr>
            <a:r>
              <a:rPr lang="zh-CN" altLang="en-US" sz="2400" dirty="0">
                <a:solidFill>
                  <a:schemeClr val="accent4">
                    <a:lumMod val="75000"/>
                    <a:lumOff val="25000"/>
                  </a:schemeClr>
                </a:solidFill>
                <a:latin typeface="Arial" panose="020B0604020202020204" pitchFamily="34" charset="0"/>
                <a:ea typeface="黑体" panose="02010609060101010101" pitchFamily="49" charset="-122"/>
                <a:cs typeface="+mn-ea"/>
                <a:sym typeface="+mn-ea"/>
              </a:rPr>
              <a:t>（二）</a:t>
            </a:r>
            <a:r>
              <a:rPr lang="zh-CN" altLang="en-US" sz="2400" dirty="0">
                <a:solidFill>
                  <a:schemeClr val="accent4">
                    <a:lumMod val="75000"/>
                    <a:lumOff val="25000"/>
                  </a:schemeClr>
                </a:solidFill>
                <a:latin typeface="Arial" panose="020B0604020202020204" pitchFamily="34" charset="0"/>
                <a:ea typeface="黑体" panose="02010609060101010101" pitchFamily="49" charset="-122"/>
                <a:cs typeface="+mn-ea"/>
              </a:rPr>
              <a:t>结账的类别</a:t>
            </a:r>
            <a:endParaRPr lang="zh-CN" altLang="en-US" sz="2400" dirty="0">
              <a:latin typeface="楷体_GB2312" panose="02010609030101010101" pitchFamily="49" charset="-122"/>
              <a:ea typeface="楷体_GB2312" panose="02010609030101010101" pitchFamily="49" charset="-122"/>
            </a:endParaRPr>
          </a:p>
          <a:p>
            <a:pPr lvl="0" algn="l" eaLnBrk="1" hangingPunct="1">
              <a:buClrTx/>
              <a:buSzTx/>
              <a:buFont typeface="Wingdings 2" panose="05020102010507070707" pitchFamily="18" charset="2"/>
            </a:pPr>
            <a:r>
              <a:rPr lang="en-US" altLang="zh-CN" sz="2400" dirty="0">
                <a:latin typeface="楷体_GB2312" panose="02010609030101010101" pitchFamily="49" charset="-122"/>
                <a:ea typeface="楷体_GB2312" panose="02010609030101010101" pitchFamily="49" charset="-122"/>
              </a:rPr>
              <a:t>   </a:t>
            </a:r>
            <a:r>
              <a:rPr lang="en-US" altLang="zh-CN" sz="2400" b="0" kern="1200" dirty="0">
                <a:latin typeface="Arial" panose="020B0604020202020204" pitchFamily="34" charset="0"/>
                <a:ea typeface="黑体" panose="02010609060101010101" pitchFamily="49" charset="-122"/>
                <a:cs typeface="+mn-ea"/>
              </a:rPr>
              <a:t>  按照结账日期的不同，划分为日结、月结、季结和年结。</a:t>
            </a:r>
            <a:endParaRPr lang="en-US" altLang="zh-CN" sz="2400" b="0" kern="1200" dirty="0">
              <a:latin typeface="Arial" panose="020B0604020202020204" pitchFamily="34" charset="0"/>
              <a:ea typeface="黑体" panose="02010609060101010101" pitchFamily="49" charset="-122"/>
              <a:cs typeface="+mn-ea"/>
            </a:endParaRPr>
          </a:p>
          <a:p>
            <a:pPr lvl="0" algn="l" eaLnBrk="1" hangingPunct="1">
              <a:buClrTx/>
              <a:buSzTx/>
              <a:buFont typeface="Wingdings 2" panose="05020102010507070707" pitchFamily="18" charset="2"/>
            </a:pPr>
            <a:r>
              <a:rPr lang="en-US" altLang="zh-CN" sz="2400" b="0" kern="1200" dirty="0">
                <a:latin typeface="Arial" panose="020B0604020202020204" pitchFamily="34" charset="0"/>
                <a:ea typeface="黑体" panose="02010609060101010101" pitchFamily="49" charset="-122"/>
                <a:cs typeface="+mn-ea"/>
              </a:rPr>
              <a:t>    1.日结</a:t>
            </a:r>
            <a:endParaRPr lang="en-US" altLang="zh-CN" sz="2400" b="0" kern="1200" dirty="0">
              <a:latin typeface="Arial" panose="020B0604020202020204" pitchFamily="34" charset="0"/>
              <a:ea typeface="黑体" panose="02010609060101010101" pitchFamily="49" charset="-122"/>
              <a:cs typeface="+mn-ea"/>
            </a:endParaRPr>
          </a:p>
          <a:p>
            <a:pPr lvl="0" algn="l" eaLnBrk="1" hangingPunct="1">
              <a:buClrTx/>
              <a:buSzTx/>
              <a:buFont typeface="Wingdings 2" panose="05020102010507070707" pitchFamily="18" charset="2"/>
            </a:pPr>
            <a:r>
              <a:rPr lang="en-US" altLang="zh-CN" sz="2400" b="0" kern="1200" dirty="0">
                <a:latin typeface="Arial" panose="020B0604020202020204" pitchFamily="34" charset="0"/>
                <a:ea typeface="黑体" panose="02010609060101010101" pitchFamily="49" charset="-122"/>
                <a:cs typeface="+mn-ea"/>
              </a:rPr>
              <a:t>      日结是指对现金、银行存款日记账按日结账。财务人员在每日工作结束之后，对现金、银行存款日记账结算出余额，并把现金日记账的余额与库存现金实存数进行核对，做到账实相符。 </a:t>
            </a:r>
            <a:endParaRPr lang="en-US" altLang="zh-CN" sz="2400" b="0" kern="1200" dirty="0">
              <a:latin typeface="Arial" panose="020B0604020202020204" pitchFamily="34" charset="0"/>
              <a:ea typeface="黑体" panose="02010609060101010101" pitchFamily="49" charset="-122"/>
              <a:cs typeface="+mn-ea"/>
            </a:endParaRPr>
          </a:p>
          <a:p>
            <a:pPr lvl="0" algn="l" eaLnBrk="1" hangingPunct="1">
              <a:buClrTx/>
              <a:buSzTx/>
              <a:buFont typeface="Wingdings 2" panose="05020102010507070707" pitchFamily="18" charset="2"/>
            </a:pPr>
            <a:r>
              <a:rPr lang="en-US" altLang="zh-CN" sz="2400" dirty="0">
                <a:latin typeface="楷体_GB2312" panose="02010609030101010101" pitchFamily="49" charset="-122"/>
                <a:ea typeface="楷体_GB2312" panose="02010609030101010101" pitchFamily="49" charset="-122"/>
              </a:rPr>
              <a:t>         </a:t>
            </a:r>
            <a:endParaRPr lang="en-US" altLang="zh-CN" sz="2400" dirty="0">
              <a:latin typeface="楷体_GB2312" panose="02010609030101010101" pitchFamily="49" charset="-122"/>
              <a:ea typeface="楷体_GB2312" panose="02010609030101010101" pitchFamily="49" charset="-122"/>
            </a:endParaRPr>
          </a:p>
        </p:txBody>
      </p:sp>
      <p:sp>
        <p:nvSpPr>
          <p:cNvPr id="3" name="Rectangle 18"/>
          <p:cNvSpPr>
            <a:spLocks noGrp="1"/>
          </p:cNvSpPr>
          <p:nvPr>
            <p:custDataLst>
              <p:tags r:id="rId1"/>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第六章 模拟企业期末对账和结账</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pic>
        <p:nvPicPr>
          <p:cNvPr id="1073744058" name="图片 1073744057" descr="116"/>
          <p:cNvPicPr>
            <a:picLocks noChangeAspect="1"/>
          </p:cNvPicPr>
          <p:nvPr>
            <p:custDataLst>
              <p:tags r:id="rId2"/>
            </p:custDataLst>
          </p:nvPr>
        </p:nvPicPr>
        <p:blipFill>
          <a:blip r:embed="rId3"/>
          <a:stretch>
            <a:fillRect/>
          </a:stretch>
        </p:blipFill>
        <p:spPr>
          <a:xfrm>
            <a:off x="1905000" y="4191000"/>
            <a:ext cx="6518910" cy="2368550"/>
          </a:xfrm>
          <a:prstGeom prst="rect">
            <a:avLst/>
          </a:prstGeom>
          <a:noFill/>
          <a:ln w="9525">
            <a:noFill/>
          </a:ln>
        </p:spPr>
      </p:pic>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indefinite" fill="hold">
                                          <p:stCondLst>
                                            <p:cond delay="0"/>
                                          </p:stCondLst>
                                        </p:cTn>
                                        <p:tgtEl>
                                          <p:spTgt spid="267266">
                                            <p:txEl>
                                              <p:pRg st="0" end="0"/>
                                            </p:txEl>
                                          </p:spTgt>
                                        </p:tgtEl>
                                        <p:attrNameLst>
                                          <p:attrName>style.visibility</p:attrName>
                                        </p:attrNameLst>
                                      </p:cBhvr>
                                      <p:to>
                                        <p:strVal val="visible"/>
                                      </p:to>
                                    </p:set>
                                    <p:anim calcmode="lin" valueType="num">
                                      <p:cBhvr>
                                        <p:cTn id="7" dur="1000" fill="hold"/>
                                        <p:tgtEl>
                                          <p:spTgt spid="267266">
                                            <p:txEl>
                                              <p:pRg st="0" end="0"/>
                                            </p:txEl>
                                          </p:spTgt>
                                        </p:tgtEl>
                                        <p:attrNameLst>
                                          <p:attrName>ppt_w</p:attrName>
                                        </p:attrNameLst>
                                      </p:cBhvr>
                                      <p:tavLst>
                                        <p:tav tm="0">
                                          <p:val>
                                            <p:strVal val="#ppt_w+.3"/>
                                          </p:val>
                                        </p:tav>
                                        <p:tav tm="100000">
                                          <p:val>
                                            <p:strVal val="#ppt_w"/>
                                          </p:val>
                                        </p:tav>
                                      </p:tavLst>
                                    </p:anim>
                                    <p:anim calcmode="lin" valueType="num">
                                      <p:cBhvr>
                                        <p:cTn id="8" dur="1000" fill="hold"/>
                                        <p:tgtEl>
                                          <p:spTgt spid="267266">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67266">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indefinite" fill="hold">
                                          <p:stCondLst>
                                            <p:cond delay="0"/>
                                          </p:stCondLst>
                                        </p:cTn>
                                        <p:tgtEl>
                                          <p:spTgt spid="267266">
                                            <p:txEl>
                                              <p:pRg st="1" end="1"/>
                                            </p:txEl>
                                          </p:spTgt>
                                        </p:tgtEl>
                                        <p:attrNameLst>
                                          <p:attrName>style.visibility</p:attrName>
                                        </p:attrNameLst>
                                      </p:cBhvr>
                                      <p:to>
                                        <p:strVal val="visible"/>
                                      </p:to>
                                    </p:set>
                                    <p:anim calcmode="lin" valueType="num">
                                      <p:cBhvr>
                                        <p:cTn id="14" dur="1000" fill="hold"/>
                                        <p:tgtEl>
                                          <p:spTgt spid="267266">
                                            <p:txEl>
                                              <p:pRg st="1" end="1"/>
                                            </p:txEl>
                                          </p:spTgt>
                                        </p:tgtEl>
                                        <p:attrNameLst>
                                          <p:attrName>ppt_w</p:attrName>
                                        </p:attrNameLst>
                                      </p:cBhvr>
                                      <p:tavLst>
                                        <p:tav tm="0">
                                          <p:val>
                                            <p:strVal val="#ppt_w+.3"/>
                                          </p:val>
                                        </p:tav>
                                        <p:tav tm="100000">
                                          <p:val>
                                            <p:strVal val="#ppt_w"/>
                                          </p:val>
                                        </p:tav>
                                      </p:tavLst>
                                    </p:anim>
                                    <p:anim calcmode="lin" valueType="num">
                                      <p:cBhvr>
                                        <p:cTn id="15" dur="1000" fill="hold"/>
                                        <p:tgtEl>
                                          <p:spTgt spid="267266">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267266">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0" presetClass="entr" presetSubtype="0" decel="100000" fill="hold" grpId="0" nodeType="clickEffect">
                                  <p:stCondLst>
                                    <p:cond delay="0"/>
                                  </p:stCondLst>
                                  <p:childTnLst>
                                    <p:set>
                                      <p:cBhvr>
                                        <p:cTn id="20" dur="indefinite" fill="hold">
                                          <p:stCondLst>
                                            <p:cond delay="0"/>
                                          </p:stCondLst>
                                        </p:cTn>
                                        <p:tgtEl>
                                          <p:spTgt spid="267266">
                                            <p:txEl>
                                              <p:pRg st="2" end="2"/>
                                            </p:txEl>
                                          </p:spTgt>
                                        </p:tgtEl>
                                        <p:attrNameLst>
                                          <p:attrName>style.visibility</p:attrName>
                                        </p:attrNameLst>
                                      </p:cBhvr>
                                      <p:to>
                                        <p:strVal val="visible"/>
                                      </p:to>
                                    </p:set>
                                    <p:anim calcmode="lin" valueType="num">
                                      <p:cBhvr>
                                        <p:cTn id="21" dur="1000" fill="hold"/>
                                        <p:tgtEl>
                                          <p:spTgt spid="267266">
                                            <p:txEl>
                                              <p:pRg st="2" end="2"/>
                                            </p:txEl>
                                          </p:spTgt>
                                        </p:tgtEl>
                                        <p:attrNameLst>
                                          <p:attrName>ppt_w</p:attrName>
                                        </p:attrNameLst>
                                      </p:cBhvr>
                                      <p:tavLst>
                                        <p:tav tm="0">
                                          <p:val>
                                            <p:strVal val="#ppt_w+.3"/>
                                          </p:val>
                                        </p:tav>
                                        <p:tav tm="100000">
                                          <p:val>
                                            <p:strVal val="#ppt_w"/>
                                          </p:val>
                                        </p:tav>
                                      </p:tavLst>
                                    </p:anim>
                                    <p:anim calcmode="lin" valueType="num">
                                      <p:cBhvr>
                                        <p:cTn id="22" dur="1000" fill="hold"/>
                                        <p:tgtEl>
                                          <p:spTgt spid="267266">
                                            <p:txEl>
                                              <p:pRg st="2" end="2"/>
                                            </p:txEl>
                                          </p:spTgt>
                                        </p:tgtEl>
                                        <p:attrNameLst>
                                          <p:attrName>ppt_h</p:attrName>
                                        </p:attrNameLst>
                                      </p:cBhvr>
                                      <p:tavLst>
                                        <p:tav tm="0">
                                          <p:val>
                                            <p:strVal val="#ppt_h"/>
                                          </p:val>
                                        </p:tav>
                                        <p:tav tm="100000">
                                          <p:val>
                                            <p:strVal val="#ppt_h"/>
                                          </p:val>
                                        </p:tav>
                                      </p:tavLst>
                                    </p:anim>
                                    <p:animEffect transition="in" filter="fade">
                                      <p:cBhvr>
                                        <p:cTn id="23" dur="1000"/>
                                        <p:tgtEl>
                                          <p:spTgt spid="267266">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indefinite" fill="hold">
                                          <p:stCondLst>
                                            <p:cond delay="0"/>
                                          </p:stCondLst>
                                        </p:cTn>
                                        <p:tgtEl>
                                          <p:spTgt spid="267266">
                                            <p:txEl>
                                              <p:pRg st="3" end="3"/>
                                            </p:txEl>
                                          </p:spTgt>
                                        </p:tgtEl>
                                        <p:attrNameLst>
                                          <p:attrName>style.visibility</p:attrName>
                                        </p:attrNameLst>
                                      </p:cBhvr>
                                      <p:to>
                                        <p:strVal val="visible"/>
                                      </p:to>
                                    </p:set>
                                    <p:anim calcmode="lin" valueType="num">
                                      <p:cBhvr>
                                        <p:cTn id="28" dur="1000" fill="hold"/>
                                        <p:tgtEl>
                                          <p:spTgt spid="267266">
                                            <p:txEl>
                                              <p:pRg st="3" end="3"/>
                                            </p:txEl>
                                          </p:spTgt>
                                        </p:tgtEl>
                                        <p:attrNameLst>
                                          <p:attrName>ppt_w</p:attrName>
                                        </p:attrNameLst>
                                      </p:cBhvr>
                                      <p:tavLst>
                                        <p:tav tm="0">
                                          <p:val>
                                            <p:strVal val="#ppt_w+.3"/>
                                          </p:val>
                                        </p:tav>
                                        <p:tav tm="100000">
                                          <p:val>
                                            <p:strVal val="#ppt_w"/>
                                          </p:val>
                                        </p:tav>
                                      </p:tavLst>
                                    </p:anim>
                                    <p:anim calcmode="lin" valueType="num">
                                      <p:cBhvr>
                                        <p:cTn id="29" dur="1000" fill="hold"/>
                                        <p:tgtEl>
                                          <p:spTgt spid="267266">
                                            <p:txEl>
                                              <p:pRg st="3" end="3"/>
                                            </p:txEl>
                                          </p:spTgt>
                                        </p:tgtEl>
                                        <p:attrNameLst>
                                          <p:attrName>ppt_h</p:attrName>
                                        </p:attrNameLst>
                                      </p:cBhvr>
                                      <p:tavLst>
                                        <p:tav tm="0">
                                          <p:val>
                                            <p:strVal val="#ppt_h"/>
                                          </p:val>
                                        </p:tav>
                                        <p:tav tm="100000">
                                          <p:val>
                                            <p:strVal val="#ppt_h"/>
                                          </p:val>
                                        </p:tav>
                                      </p:tavLst>
                                    </p:anim>
                                    <p:animEffect transition="in" filter="fade">
                                      <p:cBhvr>
                                        <p:cTn id="30" dur="1000"/>
                                        <p:tgtEl>
                                          <p:spTgt spid="267266">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0" presetClass="entr" presetSubtype="0" decel="100000" fill="hold" grpId="0" nodeType="clickEffect">
                                  <p:stCondLst>
                                    <p:cond delay="0"/>
                                  </p:stCondLst>
                                  <p:childTnLst>
                                    <p:set>
                                      <p:cBhvr>
                                        <p:cTn id="34" dur="indefinite" fill="hold">
                                          <p:stCondLst>
                                            <p:cond delay="0"/>
                                          </p:stCondLst>
                                        </p:cTn>
                                        <p:tgtEl>
                                          <p:spTgt spid="267266">
                                            <p:txEl>
                                              <p:pRg st="4" end="4"/>
                                            </p:txEl>
                                          </p:spTgt>
                                        </p:tgtEl>
                                        <p:attrNameLst>
                                          <p:attrName>style.visibility</p:attrName>
                                        </p:attrNameLst>
                                      </p:cBhvr>
                                      <p:to>
                                        <p:strVal val="visible"/>
                                      </p:to>
                                    </p:set>
                                    <p:anim calcmode="lin" valueType="num">
                                      <p:cBhvr>
                                        <p:cTn id="35" dur="1000" fill="hold"/>
                                        <p:tgtEl>
                                          <p:spTgt spid="267266">
                                            <p:txEl>
                                              <p:pRg st="4" end="4"/>
                                            </p:txEl>
                                          </p:spTgt>
                                        </p:tgtEl>
                                        <p:attrNameLst>
                                          <p:attrName>ppt_w</p:attrName>
                                        </p:attrNameLst>
                                      </p:cBhvr>
                                      <p:tavLst>
                                        <p:tav tm="0">
                                          <p:val>
                                            <p:strVal val="#ppt_w+.3"/>
                                          </p:val>
                                        </p:tav>
                                        <p:tav tm="100000">
                                          <p:val>
                                            <p:strVal val="#ppt_w"/>
                                          </p:val>
                                        </p:tav>
                                      </p:tavLst>
                                    </p:anim>
                                    <p:anim calcmode="lin" valueType="num">
                                      <p:cBhvr>
                                        <p:cTn id="36" dur="1000" fill="hold"/>
                                        <p:tgtEl>
                                          <p:spTgt spid="267266">
                                            <p:txEl>
                                              <p:pRg st="4" end="4"/>
                                            </p:txEl>
                                          </p:spTgt>
                                        </p:tgtEl>
                                        <p:attrNameLst>
                                          <p:attrName>ppt_h</p:attrName>
                                        </p:attrNameLst>
                                      </p:cBhvr>
                                      <p:tavLst>
                                        <p:tav tm="0">
                                          <p:val>
                                            <p:strVal val="#ppt_h"/>
                                          </p:val>
                                        </p:tav>
                                        <p:tav tm="100000">
                                          <p:val>
                                            <p:strVal val="#ppt_h"/>
                                          </p:val>
                                        </p:tav>
                                      </p:tavLst>
                                    </p:anim>
                                    <p:animEffect transition="in" filter="fade">
                                      <p:cBhvr>
                                        <p:cTn id="37" dur="1000"/>
                                        <p:tgtEl>
                                          <p:spTgt spid="267266">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0" presetClass="entr" presetSubtype="0" decel="100000" fill="hold" grpId="0" nodeType="clickEffect">
                                  <p:stCondLst>
                                    <p:cond delay="0"/>
                                  </p:stCondLst>
                                  <p:childTnLst>
                                    <p:set>
                                      <p:cBhvr>
                                        <p:cTn id="41" dur="indefinite" fill="hold">
                                          <p:stCondLst>
                                            <p:cond delay="0"/>
                                          </p:stCondLst>
                                        </p:cTn>
                                        <p:tgtEl>
                                          <p:spTgt spid="267266">
                                            <p:txEl>
                                              <p:pRg st="5" end="5"/>
                                            </p:txEl>
                                          </p:spTgt>
                                        </p:tgtEl>
                                        <p:attrNameLst>
                                          <p:attrName>style.visibility</p:attrName>
                                        </p:attrNameLst>
                                      </p:cBhvr>
                                      <p:to>
                                        <p:strVal val="visible"/>
                                      </p:to>
                                    </p:set>
                                    <p:anim calcmode="lin" valueType="num">
                                      <p:cBhvr>
                                        <p:cTn id="42" dur="1000" fill="hold"/>
                                        <p:tgtEl>
                                          <p:spTgt spid="267266">
                                            <p:txEl>
                                              <p:pRg st="5" end="5"/>
                                            </p:txEl>
                                          </p:spTgt>
                                        </p:tgtEl>
                                        <p:attrNameLst>
                                          <p:attrName>ppt_w</p:attrName>
                                        </p:attrNameLst>
                                      </p:cBhvr>
                                      <p:tavLst>
                                        <p:tav tm="0">
                                          <p:val>
                                            <p:strVal val="#ppt_w+.3"/>
                                          </p:val>
                                        </p:tav>
                                        <p:tav tm="100000">
                                          <p:val>
                                            <p:strVal val="#ppt_w"/>
                                          </p:val>
                                        </p:tav>
                                      </p:tavLst>
                                    </p:anim>
                                    <p:anim calcmode="lin" valueType="num">
                                      <p:cBhvr>
                                        <p:cTn id="43" dur="1000" fill="hold"/>
                                        <p:tgtEl>
                                          <p:spTgt spid="267266">
                                            <p:txEl>
                                              <p:pRg st="5" end="5"/>
                                            </p:txEl>
                                          </p:spTgt>
                                        </p:tgtEl>
                                        <p:attrNameLst>
                                          <p:attrName>ppt_h</p:attrName>
                                        </p:attrNameLst>
                                      </p:cBhvr>
                                      <p:tavLst>
                                        <p:tav tm="0">
                                          <p:val>
                                            <p:strVal val="#ppt_h"/>
                                          </p:val>
                                        </p:tav>
                                        <p:tav tm="100000">
                                          <p:val>
                                            <p:strVal val="#ppt_h"/>
                                          </p:val>
                                        </p:tav>
                                      </p:tavLst>
                                    </p:anim>
                                    <p:animEffect transition="in" filter="fade">
                                      <p:cBhvr>
                                        <p:cTn id="44" dur="1000"/>
                                        <p:tgtEl>
                                          <p:spTgt spid="26726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266" grpId="0" build="p"/>
    </p:bld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3"/>
          <p:cNvSpPr>
            <a:spLocks noGrp="1"/>
          </p:cNvSpPr>
          <p:nvPr>
            <p:ph type="body"/>
          </p:nvPr>
        </p:nvSpPr>
        <p:spPr>
          <a:xfrm>
            <a:off x="398780" y="1143000"/>
            <a:ext cx="7850505" cy="2057400"/>
          </a:xfrm>
        </p:spPr>
        <p:txBody>
          <a:bodyPr wrap="square" lIns="91440" tIns="45720" rIns="91440" bIns="45720" anchor="t"/>
          <a:lstStyle/>
          <a:p>
            <a:pPr marL="0" marR="0" lvl="0" algn="l" rtl="0" eaLnBrk="1" fontAlgn="base" latinLnBrk="0" hangingPunct="1">
              <a:lnSpc>
                <a:spcPct val="100000"/>
              </a:lnSpc>
              <a:spcBef>
                <a:spcPct val="20000"/>
              </a:spcBef>
              <a:buClrTx/>
              <a:buSzTx/>
              <a:buFont typeface="Wingdings 2" panose="05020102010507070707" pitchFamily="18" charset="2"/>
              <a:buNone/>
            </a:pPr>
            <a:r>
              <a:rPr lang="zh-CN" altLang="en-US" b="0" dirty="0">
                <a:solidFill>
                  <a:srgbClr val="0000FF"/>
                </a:solidFill>
                <a:latin typeface="黑体" panose="02010609060101010101" pitchFamily="49" charset="-122"/>
                <a:ea typeface="黑体" panose="02010609060101010101" pitchFamily="49" charset="-122"/>
                <a:cs typeface="+mn-ea"/>
                <a:sym typeface="+mn-ea"/>
              </a:rPr>
              <a:t>三、期末结账</a:t>
            </a:r>
            <a:endParaRPr kumimoji="0" lang="zh-CN" altLang="en-US" b="0" i="0" u="none" strike="noStrike" cap="none" spc="0" normalizeH="0" baseline="0" dirty="0">
              <a:solidFill>
                <a:schemeClr val="tx1"/>
              </a:solidFill>
              <a:latin typeface="Arial" panose="020B0604020202020204" pitchFamily="34" charset="0"/>
              <a:ea typeface="黑体" panose="02010609060101010101" pitchFamily="49" charset="-122"/>
              <a:cs typeface="+mn-ea"/>
            </a:endParaRPr>
          </a:p>
          <a:p>
            <a:pPr lvl="0" algn="l" eaLnBrk="1" hangingPunct="1">
              <a:buClrTx/>
              <a:buSzTx/>
              <a:buFont typeface="Wingdings 2" panose="05020102010507070707" pitchFamily="18" charset="2"/>
            </a:pPr>
            <a:r>
              <a:rPr lang="zh-CN" altLang="en-US" sz="2400" dirty="0">
                <a:solidFill>
                  <a:schemeClr val="accent4">
                    <a:lumMod val="75000"/>
                    <a:lumOff val="25000"/>
                  </a:schemeClr>
                </a:solidFill>
                <a:latin typeface="Arial" panose="020B0604020202020204" pitchFamily="34" charset="0"/>
                <a:ea typeface="黑体" panose="02010609060101010101" pitchFamily="49" charset="-122"/>
                <a:cs typeface="+mn-ea"/>
                <a:sym typeface="+mn-ea"/>
              </a:rPr>
              <a:t>（二）</a:t>
            </a:r>
            <a:r>
              <a:rPr lang="zh-CN" altLang="en-US" sz="2400" dirty="0">
                <a:solidFill>
                  <a:schemeClr val="accent4">
                    <a:lumMod val="75000"/>
                    <a:lumOff val="25000"/>
                  </a:schemeClr>
                </a:solidFill>
                <a:latin typeface="Arial" panose="020B0604020202020204" pitchFamily="34" charset="0"/>
                <a:ea typeface="黑体" panose="02010609060101010101" pitchFamily="49" charset="-122"/>
                <a:cs typeface="+mn-ea"/>
              </a:rPr>
              <a:t>结账的类别</a:t>
            </a:r>
            <a:endParaRPr lang="zh-CN" altLang="en-US" sz="2400" dirty="0">
              <a:latin typeface="楷体_GB2312" panose="02010609030101010101" pitchFamily="49" charset="-122"/>
              <a:ea typeface="楷体_GB2312" panose="02010609030101010101" pitchFamily="49" charset="-122"/>
            </a:endParaRPr>
          </a:p>
          <a:p>
            <a:pPr lvl="0" algn="l" eaLnBrk="1" hangingPunct="1">
              <a:buClrTx/>
              <a:buSzTx/>
              <a:buFont typeface="Wingdings 2" panose="05020102010507070707" pitchFamily="18" charset="2"/>
            </a:pPr>
            <a:r>
              <a:rPr lang="en-US" altLang="zh-CN" sz="2400" dirty="0">
                <a:latin typeface="楷体_GB2312" panose="02010609030101010101" pitchFamily="49" charset="-122"/>
                <a:ea typeface="楷体_GB2312" panose="02010609030101010101" pitchFamily="49" charset="-122"/>
              </a:rPr>
              <a:t>   </a:t>
            </a:r>
            <a:r>
              <a:rPr lang="en-US" altLang="zh-CN" sz="2400" b="0" kern="1200" dirty="0">
                <a:latin typeface="Arial" panose="020B0604020202020204" pitchFamily="34" charset="0"/>
                <a:ea typeface="黑体" panose="02010609060101010101" pitchFamily="49" charset="-122"/>
                <a:cs typeface="+mn-ea"/>
              </a:rPr>
              <a:t>2.</a:t>
            </a:r>
            <a:r>
              <a:rPr lang="en-US" altLang="zh-CN" sz="2400" b="0" kern="1200" dirty="0">
                <a:latin typeface="Arial" panose="020B0604020202020204" pitchFamily="34" charset="0"/>
                <a:ea typeface="黑体" panose="02010609060101010101" pitchFamily="49" charset="-122"/>
                <a:cs typeface="+mn-ea"/>
                <a:sym typeface="+mn-ea"/>
              </a:rPr>
              <a:t>月结</a:t>
            </a:r>
            <a:endParaRPr lang="en-US" altLang="zh-CN" sz="2400" b="0" kern="1200" dirty="0">
              <a:latin typeface="Arial" panose="020B0604020202020204" pitchFamily="34" charset="0"/>
              <a:ea typeface="黑体" panose="02010609060101010101" pitchFamily="49" charset="-122"/>
              <a:cs typeface="+mn-ea"/>
            </a:endParaRPr>
          </a:p>
          <a:p>
            <a:pPr lvl="0" algn="l" eaLnBrk="1" hangingPunct="1">
              <a:buClrTx/>
              <a:buSzTx/>
              <a:buFont typeface="Wingdings 2" panose="05020102010507070707" pitchFamily="18" charset="2"/>
            </a:pPr>
            <a:r>
              <a:rPr lang="en-US" altLang="zh-CN" sz="2400" b="0" kern="1200" dirty="0">
                <a:latin typeface="Arial" panose="020B0604020202020204" pitchFamily="34" charset="0"/>
                <a:ea typeface="黑体" panose="02010609060101010101" pitchFamily="49" charset="-122"/>
                <a:cs typeface="+mn-ea"/>
              </a:rPr>
              <a:t>           每月末，应在该月最后一笔经济业务下面划一条通栏单红线，表示本月结束，在红线下摘要栏内注明 “本月合计”字样，并在同一行“借方”栏填上本月所有借方发生额之和，在同一行“贷方”栏填上本月所有贷方发生额之和，在“余额”栏算出余额，同时在“借或贷”栏内注明借贷方向。在“本月合计”这一行下面再划一条通栏单红线，以便与下月发生额划清。 </a:t>
            </a:r>
            <a:endParaRPr lang="en-US" altLang="zh-CN" sz="2400" b="0" kern="1200" dirty="0">
              <a:latin typeface="Arial" panose="020B0604020202020204" pitchFamily="34" charset="0"/>
              <a:ea typeface="黑体" panose="02010609060101010101" pitchFamily="49" charset="-122"/>
              <a:cs typeface="+mn-ea"/>
            </a:endParaRPr>
          </a:p>
          <a:p>
            <a:pPr lvl="0" algn="l" eaLnBrk="1" hangingPunct="1">
              <a:buClrTx/>
              <a:buSzTx/>
              <a:buFont typeface="Wingdings 2" panose="05020102010507070707" pitchFamily="18" charset="2"/>
            </a:pPr>
            <a:r>
              <a:rPr lang="en-US" altLang="zh-CN" sz="2400" dirty="0">
                <a:latin typeface="楷体_GB2312" panose="02010609030101010101" pitchFamily="49" charset="-122"/>
                <a:ea typeface="楷体_GB2312" panose="02010609030101010101" pitchFamily="49" charset="-122"/>
              </a:rPr>
              <a:t>         </a:t>
            </a:r>
            <a:endParaRPr lang="en-US" altLang="zh-CN" sz="2400" dirty="0">
              <a:latin typeface="楷体_GB2312" panose="02010609030101010101" pitchFamily="49" charset="-122"/>
              <a:ea typeface="楷体_GB2312" panose="02010609030101010101" pitchFamily="49" charset="-122"/>
            </a:endParaRPr>
          </a:p>
        </p:txBody>
      </p:sp>
      <p:sp>
        <p:nvSpPr>
          <p:cNvPr id="3" name="Rectangle 18"/>
          <p:cNvSpPr>
            <a:spLocks noGrp="1"/>
          </p:cNvSpPr>
          <p:nvPr>
            <p:custDataLst>
              <p:tags r:id="rId1"/>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第六章 模拟企业期末对账和结账</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indefinite" fill="hold">
                                          <p:stCondLst>
                                            <p:cond delay="0"/>
                                          </p:stCondLst>
                                        </p:cTn>
                                        <p:tgtEl>
                                          <p:spTgt spid="267266">
                                            <p:txEl>
                                              <p:pRg st="0" end="0"/>
                                            </p:txEl>
                                          </p:spTgt>
                                        </p:tgtEl>
                                        <p:attrNameLst>
                                          <p:attrName>style.visibility</p:attrName>
                                        </p:attrNameLst>
                                      </p:cBhvr>
                                      <p:to>
                                        <p:strVal val="visible"/>
                                      </p:to>
                                    </p:set>
                                    <p:anim calcmode="lin" valueType="num">
                                      <p:cBhvr>
                                        <p:cTn id="7" dur="1000" fill="hold"/>
                                        <p:tgtEl>
                                          <p:spTgt spid="267266">
                                            <p:txEl>
                                              <p:pRg st="0" end="0"/>
                                            </p:txEl>
                                          </p:spTgt>
                                        </p:tgtEl>
                                        <p:attrNameLst>
                                          <p:attrName>ppt_w</p:attrName>
                                        </p:attrNameLst>
                                      </p:cBhvr>
                                      <p:tavLst>
                                        <p:tav tm="0">
                                          <p:val>
                                            <p:strVal val="#ppt_w+.3"/>
                                          </p:val>
                                        </p:tav>
                                        <p:tav tm="100000">
                                          <p:val>
                                            <p:strVal val="#ppt_w"/>
                                          </p:val>
                                        </p:tav>
                                      </p:tavLst>
                                    </p:anim>
                                    <p:anim calcmode="lin" valueType="num">
                                      <p:cBhvr>
                                        <p:cTn id="8" dur="1000" fill="hold"/>
                                        <p:tgtEl>
                                          <p:spTgt spid="267266">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67266">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indefinite" fill="hold">
                                          <p:stCondLst>
                                            <p:cond delay="0"/>
                                          </p:stCondLst>
                                        </p:cTn>
                                        <p:tgtEl>
                                          <p:spTgt spid="267266">
                                            <p:txEl>
                                              <p:pRg st="1" end="1"/>
                                            </p:txEl>
                                          </p:spTgt>
                                        </p:tgtEl>
                                        <p:attrNameLst>
                                          <p:attrName>style.visibility</p:attrName>
                                        </p:attrNameLst>
                                      </p:cBhvr>
                                      <p:to>
                                        <p:strVal val="visible"/>
                                      </p:to>
                                    </p:set>
                                    <p:anim calcmode="lin" valueType="num">
                                      <p:cBhvr>
                                        <p:cTn id="14" dur="1000" fill="hold"/>
                                        <p:tgtEl>
                                          <p:spTgt spid="267266">
                                            <p:txEl>
                                              <p:pRg st="1" end="1"/>
                                            </p:txEl>
                                          </p:spTgt>
                                        </p:tgtEl>
                                        <p:attrNameLst>
                                          <p:attrName>ppt_w</p:attrName>
                                        </p:attrNameLst>
                                      </p:cBhvr>
                                      <p:tavLst>
                                        <p:tav tm="0">
                                          <p:val>
                                            <p:strVal val="#ppt_w+.3"/>
                                          </p:val>
                                        </p:tav>
                                        <p:tav tm="100000">
                                          <p:val>
                                            <p:strVal val="#ppt_w"/>
                                          </p:val>
                                        </p:tav>
                                      </p:tavLst>
                                    </p:anim>
                                    <p:anim calcmode="lin" valueType="num">
                                      <p:cBhvr>
                                        <p:cTn id="15" dur="1000" fill="hold"/>
                                        <p:tgtEl>
                                          <p:spTgt spid="267266">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267266">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0" presetClass="entr" presetSubtype="0" decel="100000" fill="hold" grpId="0" nodeType="clickEffect">
                                  <p:stCondLst>
                                    <p:cond delay="0"/>
                                  </p:stCondLst>
                                  <p:childTnLst>
                                    <p:set>
                                      <p:cBhvr>
                                        <p:cTn id="20" dur="indefinite" fill="hold">
                                          <p:stCondLst>
                                            <p:cond delay="0"/>
                                          </p:stCondLst>
                                        </p:cTn>
                                        <p:tgtEl>
                                          <p:spTgt spid="267266">
                                            <p:txEl>
                                              <p:pRg st="2" end="2"/>
                                            </p:txEl>
                                          </p:spTgt>
                                        </p:tgtEl>
                                        <p:attrNameLst>
                                          <p:attrName>style.visibility</p:attrName>
                                        </p:attrNameLst>
                                      </p:cBhvr>
                                      <p:to>
                                        <p:strVal val="visible"/>
                                      </p:to>
                                    </p:set>
                                    <p:anim calcmode="lin" valueType="num">
                                      <p:cBhvr>
                                        <p:cTn id="21" dur="1000" fill="hold"/>
                                        <p:tgtEl>
                                          <p:spTgt spid="267266">
                                            <p:txEl>
                                              <p:pRg st="2" end="2"/>
                                            </p:txEl>
                                          </p:spTgt>
                                        </p:tgtEl>
                                        <p:attrNameLst>
                                          <p:attrName>ppt_w</p:attrName>
                                        </p:attrNameLst>
                                      </p:cBhvr>
                                      <p:tavLst>
                                        <p:tav tm="0">
                                          <p:val>
                                            <p:strVal val="#ppt_w+.3"/>
                                          </p:val>
                                        </p:tav>
                                        <p:tav tm="100000">
                                          <p:val>
                                            <p:strVal val="#ppt_w"/>
                                          </p:val>
                                        </p:tav>
                                      </p:tavLst>
                                    </p:anim>
                                    <p:anim calcmode="lin" valueType="num">
                                      <p:cBhvr>
                                        <p:cTn id="22" dur="1000" fill="hold"/>
                                        <p:tgtEl>
                                          <p:spTgt spid="267266">
                                            <p:txEl>
                                              <p:pRg st="2" end="2"/>
                                            </p:txEl>
                                          </p:spTgt>
                                        </p:tgtEl>
                                        <p:attrNameLst>
                                          <p:attrName>ppt_h</p:attrName>
                                        </p:attrNameLst>
                                      </p:cBhvr>
                                      <p:tavLst>
                                        <p:tav tm="0">
                                          <p:val>
                                            <p:strVal val="#ppt_h"/>
                                          </p:val>
                                        </p:tav>
                                        <p:tav tm="100000">
                                          <p:val>
                                            <p:strVal val="#ppt_h"/>
                                          </p:val>
                                        </p:tav>
                                      </p:tavLst>
                                    </p:anim>
                                    <p:animEffect transition="in" filter="fade">
                                      <p:cBhvr>
                                        <p:cTn id="23" dur="1000"/>
                                        <p:tgtEl>
                                          <p:spTgt spid="267266">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indefinite" fill="hold">
                                          <p:stCondLst>
                                            <p:cond delay="0"/>
                                          </p:stCondLst>
                                        </p:cTn>
                                        <p:tgtEl>
                                          <p:spTgt spid="267266">
                                            <p:txEl>
                                              <p:pRg st="3" end="3"/>
                                            </p:txEl>
                                          </p:spTgt>
                                        </p:tgtEl>
                                        <p:attrNameLst>
                                          <p:attrName>style.visibility</p:attrName>
                                        </p:attrNameLst>
                                      </p:cBhvr>
                                      <p:to>
                                        <p:strVal val="visible"/>
                                      </p:to>
                                    </p:set>
                                    <p:anim calcmode="lin" valueType="num">
                                      <p:cBhvr>
                                        <p:cTn id="28" dur="1000" fill="hold"/>
                                        <p:tgtEl>
                                          <p:spTgt spid="267266">
                                            <p:txEl>
                                              <p:pRg st="3" end="3"/>
                                            </p:txEl>
                                          </p:spTgt>
                                        </p:tgtEl>
                                        <p:attrNameLst>
                                          <p:attrName>ppt_w</p:attrName>
                                        </p:attrNameLst>
                                      </p:cBhvr>
                                      <p:tavLst>
                                        <p:tav tm="0">
                                          <p:val>
                                            <p:strVal val="#ppt_w+.3"/>
                                          </p:val>
                                        </p:tav>
                                        <p:tav tm="100000">
                                          <p:val>
                                            <p:strVal val="#ppt_w"/>
                                          </p:val>
                                        </p:tav>
                                      </p:tavLst>
                                    </p:anim>
                                    <p:anim calcmode="lin" valueType="num">
                                      <p:cBhvr>
                                        <p:cTn id="29" dur="1000" fill="hold"/>
                                        <p:tgtEl>
                                          <p:spTgt spid="267266">
                                            <p:txEl>
                                              <p:pRg st="3" end="3"/>
                                            </p:txEl>
                                          </p:spTgt>
                                        </p:tgtEl>
                                        <p:attrNameLst>
                                          <p:attrName>ppt_h</p:attrName>
                                        </p:attrNameLst>
                                      </p:cBhvr>
                                      <p:tavLst>
                                        <p:tav tm="0">
                                          <p:val>
                                            <p:strVal val="#ppt_h"/>
                                          </p:val>
                                        </p:tav>
                                        <p:tav tm="100000">
                                          <p:val>
                                            <p:strVal val="#ppt_h"/>
                                          </p:val>
                                        </p:tav>
                                      </p:tavLst>
                                    </p:anim>
                                    <p:animEffect transition="in" filter="fade">
                                      <p:cBhvr>
                                        <p:cTn id="30" dur="1000"/>
                                        <p:tgtEl>
                                          <p:spTgt spid="267266">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0" presetClass="entr" presetSubtype="0" decel="100000" fill="hold" grpId="0" nodeType="clickEffect">
                                  <p:stCondLst>
                                    <p:cond delay="0"/>
                                  </p:stCondLst>
                                  <p:childTnLst>
                                    <p:set>
                                      <p:cBhvr>
                                        <p:cTn id="34" dur="indefinite" fill="hold">
                                          <p:stCondLst>
                                            <p:cond delay="0"/>
                                          </p:stCondLst>
                                        </p:cTn>
                                        <p:tgtEl>
                                          <p:spTgt spid="267266">
                                            <p:txEl>
                                              <p:pRg st="4" end="4"/>
                                            </p:txEl>
                                          </p:spTgt>
                                        </p:tgtEl>
                                        <p:attrNameLst>
                                          <p:attrName>style.visibility</p:attrName>
                                        </p:attrNameLst>
                                      </p:cBhvr>
                                      <p:to>
                                        <p:strVal val="visible"/>
                                      </p:to>
                                    </p:set>
                                    <p:anim calcmode="lin" valueType="num">
                                      <p:cBhvr>
                                        <p:cTn id="35" dur="1000" fill="hold"/>
                                        <p:tgtEl>
                                          <p:spTgt spid="267266">
                                            <p:txEl>
                                              <p:pRg st="4" end="4"/>
                                            </p:txEl>
                                          </p:spTgt>
                                        </p:tgtEl>
                                        <p:attrNameLst>
                                          <p:attrName>ppt_w</p:attrName>
                                        </p:attrNameLst>
                                      </p:cBhvr>
                                      <p:tavLst>
                                        <p:tav tm="0">
                                          <p:val>
                                            <p:strVal val="#ppt_w+.3"/>
                                          </p:val>
                                        </p:tav>
                                        <p:tav tm="100000">
                                          <p:val>
                                            <p:strVal val="#ppt_w"/>
                                          </p:val>
                                        </p:tav>
                                      </p:tavLst>
                                    </p:anim>
                                    <p:anim calcmode="lin" valueType="num">
                                      <p:cBhvr>
                                        <p:cTn id="36" dur="1000" fill="hold"/>
                                        <p:tgtEl>
                                          <p:spTgt spid="267266">
                                            <p:txEl>
                                              <p:pRg st="4" end="4"/>
                                            </p:txEl>
                                          </p:spTgt>
                                        </p:tgtEl>
                                        <p:attrNameLst>
                                          <p:attrName>ppt_h</p:attrName>
                                        </p:attrNameLst>
                                      </p:cBhvr>
                                      <p:tavLst>
                                        <p:tav tm="0">
                                          <p:val>
                                            <p:strVal val="#ppt_h"/>
                                          </p:val>
                                        </p:tav>
                                        <p:tav tm="100000">
                                          <p:val>
                                            <p:strVal val="#ppt_h"/>
                                          </p:val>
                                        </p:tav>
                                      </p:tavLst>
                                    </p:anim>
                                    <p:animEffect transition="in" filter="fade">
                                      <p:cBhvr>
                                        <p:cTn id="37" dur="1000"/>
                                        <p:tgtEl>
                                          <p:spTgt spid="26726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266" grpId="0" build="p"/>
    </p:bld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3"/>
          <p:cNvSpPr>
            <a:spLocks noGrp="1"/>
          </p:cNvSpPr>
          <p:nvPr>
            <p:ph type="body"/>
          </p:nvPr>
        </p:nvSpPr>
        <p:spPr>
          <a:xfrm>
            <a:off x="398780" y="1143000"/>
            <a:ext cx="8330565" cy="2057400"/>
          </a:xfrm>
        </p:spPr>
        <p:txBody>
          <a:bodyPr wrap="square" lIns="91440" tIns="45720" rIns="91440" bIns="45720" anchor="t"/>
          <a:lstStyle/>
          <a:p>
            <a:pPr marL="0" marR="0" lvl="0" algn="l" rtl="0" eaLnBrk="1" fontAlgn="base" latinLnBrk="0" hangingPunct="1">
              <a:lnSpc>
                <a:spcPct val="100000"/>
              </a:lnSpc>
              <a:spcBef>
                <a:spcPct val="20000"/>
              </a:spcBef>
              <a:buClrTx/>
              <a:buSzTx/>
              <a:buFont typeface="Wingdings 2" panose="05020102010507070707" pitchFamily="18" charset="2"/>
              <a:buNone/>
            </a:pPr>
            <a:r>
              <a:rPr lang="zh-CN" altLang="en-US" b="0" dirty="0">
                <a:solidFill>
                  <a:srgbClr val="0000FF"/>
                </a:solidFill>
                <a:latin typeface="黑体" panose="02010609060101010101" pitchFamily="49" charset="-122"/>
                <a:ea typeface="黑体" panose="02010609060101010101" pitchFamily="49" charset="-122"/>
                <a:cs typeface="+mn-ea"/>
                <a:sym typeface="+mn-ea"/>
              </a:rPr>
              <a:t>三、期末结账</a:t>
            </a:r>
            <a:endParaRPr kumimoji="0" lang="zh-CN" altLang="en-US" b="0" i="0" u="none" strike="noStrike" cap="none" spc="0" normalizeH="0" baseline="0" dirty="0">
              <a:solidFill>
                <a:schemeClr val="tx1"/>
              </a:solidFill>
              <a:latin typeface="Arial" panose="020B0604020202020204" pitchFamily="34" charset="0"/>
              <a:ea typeface="黑体" panose="02010609060101010101" pitchFamily="49" charset="-122"/>
              <a:cs typeface="+mn-ea"/>
            </a:endParaRPr>
          </a:p>
          <a:p>
            <a:pPr lvl="0" algn="l" eaLnBrk="1" hangingPunct="1">
              <a:buClrTx/>
              <a:buSzTx/>
              <a:buFont typeface="Wingdings 2" panose="05020102010507070707" pitchFamily="18" charset="2"/>
            </a:pPr>
            <a:r>
              <a:rPr lang="zh-CN" altLang="en-US" sz="2400" dirty="0">
                <a:solidFill>
                  <a:schemeClr val="accent4">
                    <a:lumMod val="75000"/>
                    <a:lumOff val="25000"/>
                  </a:schemeClr>
                </a:solidFill>
                <a:latin typeface="Arial" panose="020B0604020202020204" pitchFamily="34" charset="0"/>
                <a:ea typeface="黑体" panose="02010609060101010101" pitchFamily="49" charset="-122"/>
                <a:cs typeface="+mn-ea"/>
                <a:sym typeface="+mn-ea"/>
              </a:rPr>
              <a:t>（二）</a:t>
            </a:r>
            <a:r>
              <a:rPr lang="zh-CN" altLang="en-US" sz="2400" dirty="0">
                <a:solidFill>
                  <a:schemeClr val="accent4">
                    <a:lumMod val="75000"/>
                    <a:lumOff val="25000"/>
                  </a:schemeClr>
                </a:solidFill>
                <a:latin typeface="Arial" panose="020B0604020202020204" pitchFamily="34" charset="0"/>
                <a:ea typeface="黑体" panose="02010609060101010101" pitchFamily="49" charset="-122"/>
                <a:cs typeface="+mn-ea"/>
              </a:rPr>
              <a:t>结账的类别</a:t>
            </a:r>
            <a:endParaRPr lang="zh-CN" altLang="en-US" sz="2400" dirty="0">
              <a:latin typeface="楷体_GB2312" panose="02010609030101010101" pitchFamily="49" charset="-122"/>
              <a:ea typeface="楷体_GB2312" panose="02010609030101010101" pitchFamily="49" charset="-122"/>
            </a:endParaRPr>
          </a:p>
          <a:p>
            <a:pPr lvl="0" algn="l" eaLnBrk="1" hangingPunct="1">
              <a:buClrTx/>
              <a:buSzTx/>
              <a:buFont typeface="Wingdings 2" panose="05020102010507070707" pitchFamily="18" charset="2"/>
            </a:pPr>
            <a:r>
              <a:rPr lang="en-US" altLang="zh-CN" sz="2400" dirty="0">
                <a:latin typeface="楷体_GB2312" panose="02010609030101010101" pitchFamily="49" charset="-122"/>
                <a:ea typeface="楷体_GB2312" panose="02010609030101010101" pitchFamily="49" charset="-122"/>
              </a:rPr>
              <a:t>   </a:t>
            </a:r>
            <a:r>
              <a:rPr lang="en-US" altLang="zh-CN" sz="2400" b="0" kern="1200" dirty="0">
                <a:latin typeface="Arial" panose="020B0604020202020204" pitchFamily="34" charset="0"/>
                <a:ea typeface="黑体" panose="02010609060101010101" pitchFamily="49" charset="-122"/>
                <a:cs typeface="+mn-ea"/>
              </a:rPr>
              <a:t>2.</a:t>
            </a:r>
            <a:r>
              <a:rPr lang="en-US" altLang="zh-CN" sz="2400" b="0" kern="1200" dirty="0">
                <a:latin typeface="Arial" panose="020B0604020202020204" pitchFamily="34" charset="0"/>
                <a:ea typeface="黑体" panose="02010609060101010101" pitchFamily="49" charset="-122"/>
                <a:cs typeface="+mn-ea"/>
                <a:sym typeface="+mn-ea"/>
              </a:rPr>
              <a:t>月结</a:t>
            </a:r>
            <a:endParaRPr lang="en-US" altLang="zh-CN" sz="2400" b="0" kern="1200" dirty="0">
              <a:latin typeface="Arial" panose="020B0604020202020204" pitchFamily="34" charset="0"/>
              <a:ea typeface="黑体" panose="02010609060101010101" pitchFamily="49" charset="-122"/>
              <a:cs typeface="+mn-ea"/>
              <a:sym typeface="+mn-ea"/>
            </a:endParaRPr>
          </a:p>
          <a:p>
            <a:pPr lvl="0" algn="l" eaLnBrk="1" hangingPunct="1">
              <a:buClrTx/>
              <a:buSzTx/>
              <a:buFont typeface="Wingdings 2" panose="05020102010507070707" pitchFamily="18" charset="2"/>
            </a:pPr>
            <a:r>
              <a:rPr lang="en-US" altLang="zh-CN" sz="2400" b="0" kern="1200" dirty="0">
                <a:latin typeface="Arial" panose="020B0604020202020204" pitchFamily="34" charset="0"/>
                <a:ea typeface="黑体" panose="02010609060101010101" pitchFamily="49" charset="-122"/>
                <a:cs typeface="+mn-ea"/>
              </a:rPr>
              <a:t>   损益类明细账既需要进行本月合计，也需要进行本年累计。</a:t>
            </a:r>
            <a:endParaRPr lang="en-US" altLang="zh-CN" sz="2400" b="0" kern="1200" dirty="0">
              <a:latin typeface="Arial" panose="020B0604020202020204" pitchFamily="34" charset="0"/>
              <a:ea typeface="黑体" panose="02010609060101010101" pitchFamily="49" charset="-122"/>
              <a:cs typeface="+mn-ea"/>
            </a:endParaRPr>
          </a:p>
          <a:p>
            <a:pPr lvl="0" algn="l" eaLnBrk="1" hangingPunct="1">
              <a:buClrTx/>
              <a:buSzTx/>
              <a:buFont typeface="Wingdings 2" panose="05020102010507070707" pitchFamily="18" charset="2"/>
            </a:pPr>
            <a:r>
              <a:rPr lang="en-US" altLang="zh-CN" sz="2400" b="0" kern="1200" dirty="0">
                <a:latin typeface="Arial" panose="020B0604020202020204" pitchFamily="34" charset="0"/>
                <a:ea typeface="黑体" panose="02010609060101010101" pitchFamily="49" charset="-122"/>
                <a:cs typeface="+mn-ea"/>
              </a:rPr>
              <a:t>         </a:t>
            </a:r>
            <a:endParaRPr lang="en-US" altLang="zh-CN" sz="2400" dirty="0">
              <a:latin typeface="楷体_GB2312" panose="02010609030101010101" pitchFamily="49" charset="-122"/>
              <a:ea typeface="楷体_GB2312" panose="02010609030101010101" pitchFamily="49" charset="-122"/>
            </a:endParaRPr>
          </a:p>
        </p:txBody>
      </p:sp>
      <p:sp>
        <p:nvSpPr>
          <p:cNvPr id="3" name="Rectangle 18"/>
          <p:cNvSpPr>
            <a:spLocks noGrp="1"/>
          </p:cNvSpPr>
          <p:nvPr>
            <p:custDataLst>
              <p:tags r:id="rId1"/>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第六章 模拟企业期末对账和结账</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pic>
        <p:nvPicPr>
          <p:cNvPr id="1073744059" name="图片 1073744058"/>
          <p:cNvPicPr>
            <a:picLocks noChangeAspect="1"/>
          </p:cNvPicPr>
          <p:nvPr>
            <p:custDataLst>
              <p:tags r:id="rId2"/>
            </p:custDataLst>
          </p:nvPr>
        </p:nvPicPr>
        <p:blipFill>
          <a:blip r:embed="rId3"/>
          <a:stretch>
            <a:fillRect/>
          </a:stretch>
        </p:blipFill>
        <p:spPr>
          <a:xfrm>
            <a:off x="906145" y="2895600"/>
            <a:ext cx="7316470" cy="3420745"/>
          </a:xfrm>
          <a:prstGeom prst="rect">
            <a:avLst/>
          </a:prstGeom>
          <a:noFill/>
          <a:ln w="9525">
            <a:noFill/>
          </a:ln>
        </p:spPr>
      </p:pic>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indefinite" fill="hold">
                                          <p:stCondLst>
                                            <p:cond delay="0"/>
                                          </p:stCondLst>
                                        </p:cTn>
                                        <p:tgtEl>
                                          <p:spTgt spid="267266">
                                            <p:txEl>
                                              <p:pRg st="0" end="0"/>
                                            </p:txEl>
                                          </p:spTgt>
                                        </p:tgtEl>
                                        <p:attrNameLst>
                                          <p:attrName>style.visibility</p:attrName>
                                        </p:attrNameLst>
                                      </p:cBhvr>
                                      <p:to>
                                        <p:strVal val="visible"/>
                                      </p:to>
                                    </p:set>
                                    <p:anim calcmode="lin" valueType="num">
                                      <p:cBhvr>
                                        <p:cTn id="7" dur="1000" fill="hold"/>
                                        <p:tgtEl>
                                          <p:spTgt spid="267266">
                                            <p:txEl>
                                              <p:pRg st="0" end="0"/>
                                            </p:txEl>
                                          </p:spTgt>
                                        </p:tgtEl>
                                        <p:attrNameLst>
                                          <p:attrName>ppt_w</p:attrName>
                                        </p:attrNameLst>
                                      </p:cBhvr>
                                      <p:tavLst>
                                        <p:tav tm="0">
                                          <p:val>
                                            <p:strVal val="#ppt_w+.3"/>
                                          </p:val>
                                        </p:tav>
                                        <p:tav tm="100000">
                                          <p:val>
                                            <p:strVal val="#ppt_w"/>
                                          </p:val>
                                        </p:tav>
                                      </p:tavLst>
                                    </p:anim>
                                    <p:anim calcmode="lin" valueType="num">
                                      <p:cBhvr>
                                        <p:cTn id="8" dur="1000" fill="hold"/>
                                        <p:tgtEl>
                                          <p:spTgt spid="267266">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67266">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indefinite" fill="hold">
                                          <p:stCondLst>
                                            <p:cond delay="0"/>
                                          </p:stCondLst>
                                        </p:cTn>
                                        <p:tgtEl>
                                          <p:spTgt spid="267266">
                                            <p:txEl>
                                              <p:pRg st="1" end="1"/>
                                            </p:txEl>
                                          </p:spTgt>
                                        </p:tgtEl>
                                        <p:attrNameLst>
                                          <p:attrName>style.visibility</p:attrName>
                                        </p:attrNameLst>
                                      </p:cBhvr>
                                      <p:to>
                                        <p:strVal val="visible"/>
                                      </p:to>
                                    </p:set>
                                    <p:anim calcmode="lin" valueType="num">
                                      <p:cBhvr>
                                        <p:cTn id="14" dur="1000" fill="hold"/>
                                        <p:tgtEl>
                                          <p:spTgt spid="267266">
                                            <p:txEl>
                                              <p:pRg st="1" end="1"/>
                                            </p:txEl>
                                          </p:spTgt>
                                        </p:tgtEl>
                                        <p:attrNameLst>
                                          <p:attrName>ppt_w</p:attrName>
                                        </p:attrNameLst>
                                      </p:cBhvr>
                                      <p:tavLst>
                                        <p:tav tm="0">
                                          <p:val>
                                            <p:strVal val="#ppt_w+.3"/>
                                          </p:val>
                                        </p:tav>
                                        <p:tav tm="100000">
                                          <p:val>
                                            <p:strVal val="#ppt_w"/>
                                          </p:val>
                                        </p:tav>
                                      </p:tavLst>
                                    </p:anim>
                                    <p:anim calcmode="lin" valueType="num">
                                      <p:cBhvr>
                                        <p:cTn id="15" dur="1000" fill="hold"/>
                                        <p:tgtEl>
                                          <p:spTgt spid="267266">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267266">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0" presetClass="entr" presetSubtype="0" decel="100000" fill="hold" grpId="0" nodeType="clickEffect">
                                  <p:stCondLst>
                                    <p:cond delay="0"/>
                                  </p:stCondLst>
                                  <p:childTnLst>
                                    <p:set>
                                      <p:cBhvr>
                                        <p:cTn id="20" dur="indefinite" fill="hold">
                                          <p:stCondLst>
                                            <p:cond delay="0"/>
                                          </p:stCondLst>
                                        </p:cTn>
                                        <p:tgtEl>
                                          <p:spTgt spid="267266">
                                            <p:txEl>
                                              <p:pRg st="2" end="2"/>
                                            </p:txEl>
                                          </p:spTgt>
                                        </p:tgtEl>
                                        <p:attrNameLst>
                                          <p:attrName>style.visibility</p:attrName>
                                        </p:attrNameLst>
                                      </p:cBhvr>
                                      <p:to>
                                        <p:strVal val="visible"/>
                                      </p:to>
                                    </p:set>
                                    <p:anim calcmode="lin" valueType="num">
                                      <p:cBhvr>
                                        <p:cTn id="21" dur="1000" fill="hold"/>
                                        <p:tgtEl>
                                          <p:spTgt spid="267266">
                                            <p:txEl>
                                              <p:pRg st="2" end="2"/>
                                            </p:txEl>
                                          </p:spTgt>
                                        </p:tgtEl>
                                        <p:attrNameLst>
                                          <p:attrName>ppt_w</p:attrName>
                                        </p:attrNameLst>
                                      </p:cBhvr>
                                      <p:tavLst>
                                        <p:tav tm="0">
                                          <p:val>
                                            <p:strVal val="#ppt_w+.3"/>
                                          </p:val>
                                        </p:tav>
                                        <p:tav tm="100000">
                                          <p:val>
                                            <p:strVal val="#ppt_w"/>
                                          </p:val>
                                        </p:tav>
                                      </p:tavLst>
                                    </p:anim>
                                    <p:anim calcmode="lin" valueType="num">
                                      <p:cBhvr>
                                        <p:cTn id="22" dur="1000" fill="hold"/>
                                        <p:tgtEl>
                                          <p:spTgt spid="267266">
                                            <p:txEl>
                                              <p:pRg st="2" end="2"/>
                                            </p:txEl>
                                          </p:spTgt>
                                        </p:tgtEl>
                                        <p:attrNameLst>
                                          <p:attrName>ppt_h</p:attrName>
                                        </p:attrNameLst>
                                      </p:cBhvr>
                                      <p:tavLst>
                                        <p:tav tm="0">
                                          <p:val>
                                            <p:strVal val="#ppt_h"/>
                                          </p:val>
                                        </p:tav>
                                        <p:tav tm="100000">
                                          <p:val>
                                            <p:strVal val="#ppt_h"/>
                                          </p:val>
                                        </p:tav>
                                      </p:tavLst>
                                    </p:anim>
                                    <p:animEffect transition="in" filter="fade">
                                      <p:cBhvr>
                                        <p:cTn id="23" dur="1000"/>
                                        <p:tgtEl>
                                          <p:spTgt spid="267266">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indefinite" fill="hold">
                                          <p:stCondLst>
                                            <p:cond delay="0"/>
                                          </p:stCondLst>
                                        </p:cTn>
                                        <p:tgtEl>
                                          <p:spTgt spid="267266">
                                            <p:txEl>
                                              <p:pRg st="3" end="3"/>
                                            </p:txEl>
                                          </p:spTgt>
                                        </p:tgtEl>
                                        <p:attrNameLst>
                                          <p:attrName>style.visibility</p:attrName>
                                        </p:attrNameLst>
                                      </p:cBhvr>
                                      <p:to>
                                        <p:strVal val="visible"/>
                                      </p:to>
                                    </p:set>
                                    <p:anim calcmode="lin" valueType="num">
                                      <p:cBhvr>
                                        <p:cTn id="28" dur="1000" fill="hold"/>
                                        <p:tgtEl>
                                          <p:spTgt spid="267266">
                                            <p:txEl>
                                              <p:pRg st="3" end="3"/>
                                            </p:txEl>
                                          </p:spTgt>
                                        </p:tgtEl>
                                        <p:attrNameLst>
                                          <p:attrName>ppt_w</p:attrName>
                                        </p:attrNameLst>
                                      </p:cBhvr>
                                      <p:tavLst>
                                        <p:tav tm="0">
                                          <p:val>
                                            <p:strVal val="#ppt_w+.3"/>
                                          </p:val>
                                        </p:tav>
                                        <p:tav tm="100000">
                                          <p:val>
                                            <p:strVal val="#ppt_w"/>
                                          </p:val>
                                        </p:tav>
                                      </p:tavLst>
                                    </p:anim>
                                    <p:anim calcmode="lin" valueType="num">
                                      <p:cBhvr>
                                        <p:cTn id="29" dur="1000" fill="hold"/>
                                        <p:tgtEl>
                                          <p:spTgt spid="267266">
                                            <p:txEl>
                                              <p:pRg st="3" end="3"/>
                                            </p:txEl>
                                          </p:spTgt>
                                        </p:tgtEl>
                                        <p:attrNameLst>
                                          <p:attrName>ppt_h</p:attrName>
                                        </p:attrNameLst>
                                      </p:cBhvr>
                                      <p:tavLst>
                                        <p:tav tm="0">
                                          <p:val>
                                            <p:strVal val="#ppt_h"/>
                                          </p:val>
                                        </p:tav>
                                        <p:tav tm="100000">
                                          <p:val>
                                            <p:strVal val="#ppt_h"/>
                                          </p:val>
                                        </p:tav>
                                      </p:tavLst>
                                    </p:anim>
                                    <p:animEffect transition="in" filter="fade">
                                      <p:cBhvr>
                                        <p:cTn id="30" dur="1000"/>
                                        <p:tgtEl>
                                          <p:spTgt spid="267266">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0" presetClass="entr" presetSubtype="0" decel="100000" fill="hold" grpId="0" nodeType="clickEffect">
                                  <p:stCondLst>
                                    <p:cond delay="0"/>
                                  </p:stCondLst>
                                  <p:childTnLst>
                                    <p:set>
                                      <p:cBhvr>
                                        <p:cTn id="34" dur="indefinite" fill="hold">
                                          <p:stCondLst>
                                            <p:cond delay="0"/>
                                          </p:stCondLst>
                                        </p:cTn>
                                        <p:tgtEl>
                                          <p:spTgt spid="267266">
                                            <p:txEl>
                                              <p:pRg st="4" end="4"/>
                                            </p:txEl>
                                          </p:spTgt>
                                        </p:tgtEl>
                                        <p:attrNameLst>
                                          <p:attrName>style.visibility</p:attrName>
                                        </p:attrNameLst>
                                      </p:cBhvr>
                                      <p:to>
                                        <p:strVal val="visible"/>
                                      </p:to>
                                    </p:set>
                                    <p:anim calcmode="lin" valueType="num">
                                      <p:cBhvr>
                                        <p:cTn id="35" dur="1000" fill="hold"/>
                                        <p:tgtEl>
                                          <p:spTgt spid="267266">
                                            <p:txEl>
                                              <p:pRg st="4" end="4"/>
                                            </p:txEl>
                                          </p:spTgt>
                                        </p:tgtEl>
                                        <p:attrNameLst>
                                          <p:attrName>ppt_w</p:attrName>
                                        </p:attrNameLst>
                                      </p:cBhvr>
                                      <p:tavLst>
                                        <p:tav tm="0">
                                          <p:val>
                                            <p:strVal val="#ppt_w+.3"/>
                                          </p:val>
                                        </p:tav>
                                        <p:tav tm="100000">
                                          <p:val>
                                            <p:strVal val="#ppt_w"/>
                                          </p:val>
                                        </p:tav>
                                      </p:tavLst>
                                    </p:anim>
                                    <p:anim calcmode="lin" valueType="num">
                                      <p:cBhvr>
                                        <p:cTn id="36" dur="1000" fill="hold"/>
                                        <p:tgtEl>
                                          <p:spTgt spid="267266">
                                            <p:txEl>
                                              <p:pRg st="4" end="4"/>
                                            </p:txEl>
                                          </p:spTgt>
                                        </p:tgtEl>
                                        <p:attrNameLst>
                                          <p:attrName>ppt_h</p:attrName>
                                        </p:attrNameLst>
                                      </p:cBhvr>
                                      <p:tavLst>
                                        <p:tav tm="0">
                                          <p:val>
                                            <p:strVal val="#ppt_h"/>
                                          </p:val>
                                        </p:tav>
                                        <p:tav tm="100000">
                                          <p:val>
                                            <p:strVal val="#ppt_h"/>
                                          </p:val>
                                        </p:tav>
                                      </p:tavLst>
                                    </p:anim>
                                    <p:animEffect transition="in" filter="fade">
                                      <p:cBhvr>
                                        <p:cTn id="37" dur="1000"/>
                                        <p:tgtEl>
                                          <p:spTgt spid="26726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266"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2133600" y="1373505"/>
            <a:ext cx="4724400" cy="949326"/>
            <a:chOff x="0" y="0"/>
            <a:chExt cx="2976" cy="598"/>
          </a:xfrm>
        </p:grpSpPr>
        <p:sp>
          <p:nvSpPr>
            <p:cNvPr id="5124" name="AutoShape 4"/>
            <p:cNvSpPr>
              <a:spLocks noChangeArrowheads="1"/>
            </p:cNvSpPr>
            <p:nvPr/>
          </p:nvSpPr>
          <p:spPr bwMode="auto">
            <a:xfrm>
              <a:off x="240" y="75"/>
              <a:ext cx="2736" cy="288"/>
            </a:xfrm>
            <a:prstGeom prst="roundRect">
              <a:avLst>
                <a:gd name="adj" fmla="val 16667"/>
              </a:avLst>
            </a:prstGeom>
            <a:gradFill rotWithShape="1">
              <a:gsLst>
                <a:gs pos="0">
                  <a:schemeClr val="accent2">
                    <a:gamma/>
                    <a:tint val="21176"/>
                    <a:invGamma/>
                  </a:schemeClr>
                </a:gs>
                <a:gs pos="100000">
                  <a:schemeClr val="accent2"/>
                </a:gs>
              </a:gsLst>
              <a:lin ang="0" scaled="1"/>
            </a:gradFill>
            <a:ln w="12700" cmpd="sng">
              <a:solidFill>
                <a:schemeClr val="bg1"/>
              </a:solidFill>
              <a:round/>
            </a:ln>
            <a:effectLst>
              <a:outerShdw dist="99190" dir="238833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125" name="AutoShape 5"/>
            <p:cNvSpPr>
              <a:spLocks noChangeArrowheads="1"/>
            </p:cNvSpPr>
            <p:nvPr/>
          </p:nvSpPr>
          <p:spPr bwMode="auto">
            <a:xfrm>
              <a:off x="0" y="0"/>
              <a:ext cx="432" cy="432"/>
            </a:xfrm>
            <a:prstGeom prst="diamond">
              <a:avLst/>
            </a:prstGeom>
            <a:solidFill>
              <a:schemeClr val="accent2"/>
            </a:solidFill>
            <a:ln w="25400" cmpd="sng">
              <a:solidFill>
                <a:schemeClr val="bg1"/>
              </a:solidFill>
              <a:miter lim="800000"/>
            </a:ln>
            <a:effectLst>
              <a:outerShdw dist="63500" dir="221219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2293" name="Text Box 6"/>
            <p:cNvSpPr txBox="1"/>
            <p:nvPr/>
          </p:nvSpPr>
          <p:spPr>
            <a:xfrm>
              <a:off x="432" y="75"/>
              <a:ext cx="2160" cy="523"/>
            </a:xfrm>
            <a:prstGeom prst="rect">
              <a:avLst/>
            </a:prstGeom>
            <a:noFill/>
            <a:ln w="9525">
              <a:noFill/>
            </a:ln>
          </p:spPr>
          <p:txBody>
            <a:bodyPr anchor="t">
              <a:spAutoFit/>
            </a:bodyPr>
            <a:lstStyle/>
            <a:p>
              <a:pPr lvl="0" indent="0" eaLnBrk="0" hangingPunct="0"/>
              <a:r>
                <a:rPr lang="zh-CN" altLang="en-US" sz="2400" b="1" dirty="0">
                  <a:latin typeface="Arial" panose="020B0604020202020204" pitchFamily="34" charset="0"/>
                  <a:ea typeface="宋体" panose="02010600030101010101" pitchFamily="2" charset="-122"/>
                </a:rPr>
                <a:t>   模拟实训的准备</a:t>
              </a:r>
              <a:endParaRPr lang="zh-CN" altLang="en-US" sz="2400" b="1" dirty="0">
                <a:latin typeface="Arial" panose="020B0604020202020204" pitchFamily="34" charset="0"/>
                <a:ea typeface="宋体" panose="02010600030101010101" pitchFamily="2" charset="-122"/>
              </a:endParaRPr>
            </a:p>
            <a:p>
              <a:pPr lvl="0" indent="0" eaLnBrk="0" hangingPunct="0"/>
              <a:endParaRPr lang="zh-CN" altLang="en-US" sz="2400" b="1" dirty="0">
                <a:latin typeface="Arial" panose="020B0604020202020204" pitchFamily="34" charset="0"/>
                <a:ea typeface="宋体" panose="02010600030101010101" pitchFamily="2" charset="-122"/>
              </a:endParaRPr>
            </a:p>
          </p:txBody>
        </p:sp>
        <p:sp>
          <p:nvSpPr>
            <p:cNvPr id="12294" name="Text Box 7"/>
            <p:cNvSpPr txBox="1"/>
            <p:nvPr/>
          </p:nvSpPr>
          <p:spPr>
            <a:xfrm>
              <a:off x="150" y="62"/>
              <a:ext cx="116" cy="288"/>
            </a:xfrm>
            <a:prstGeom prst="rect">
              <a:avLst/>
            </a:prstGeom>
            <a:noFill/>
            <a:ln w="9525">
              <a:noFill/>
            </a:ln>
          </p:spPr>
          <p:txBody>
            <a:bodyPr wrap="none" anchor="t">
              <a:spAutoFit/>
            </a:bodyPr>
            <a:lstStyle/>
            <a:p>
              <a:pPr lvl="0" indent="0" algn="ctr" eaLnBrk="0" hangingPunct="0"/>
              <a:endParaRPr lang="en-US" altLang="zh-CN" sz="2400" dirty="0">
                <a:solidFill>
                  <a:schemeClr val="bg1"/>
                </a:solidFill>
                <a:latin typeface="Arial" panose="020B0604020202020204" pitchFamily="34" charset="0"/>
                <a:ea typeface="宋体" panose="02010600030101010101" pitchFamily="2" charset="-122"/>
              </a:endParaRPr>
            </a:p>
          </p:txBody>
        </p:sp>
      </p:grpSp>
      <p:grpSp>
        <p:nvGrpSpPr>
          <p:cNvPr id="3" name="Group 8"/>
          <p:cNvGrpSpPr/>
          <p:nvPr/>
        </p:nvGrpSpPr>
        <p:grpSpPr>
          <a:xfrm>
            <a:off x="2133600" y="4262755"/>
            <a:ext cx="4724400" cy="685800"/>
            <a:chOff x="0" y="0"/>
            <a:chExt cx="2976" cy="432"/>
          </a:xfrm>
        </p:grpSpPr>
        <p:sp>
          <p:nvSpPr>
            <p:cNvPr id="5" name="AutoShape 9"/>
            <p:cNvSpPr>
              <a:spLocks noChangeArrowheads="1"/>
            </p:cNvSpPr>
            <p:nvPr/>
          </p:nvSpPr>
          <p:spPr bwMode="auto">
            <a:xfrm>
              <a:off x="240" y="75"/>
              <a:ext cx="2736" cy="288"/>
            </a:xfrm>
            <a:prstGeom prst="roundRect">
              <a:avLst>
                <a:gd name="adj" fmla="val 16667"/>
              </a:avLst>
            </a:prstGeom>
            <a:gradFill rotWithShape="1">
              <a:gsLst>
                <a:gs pos="0">
                  <a:schemeClr val="accent1">
                    <a:gamma/>
                    <a:tint val="21176"/>
                    <a:invGamma/>
                  </a:schemeClr>
                </a:gs>
                <a:gs pos="100000">
                  <a:schemeClr val="accent1"/>
                </a:gs>
              </a:gsLst>
              <a:lin ang="0" scaled="1"/>
            </a:gradFill>
            <a:ln w="12700" cmpd="sng">
              <a:solidFill>
                <a:schemeClr val="bg1"/>
              </a:solidFill>
              <a:round/>
            </a:ln>
            <a:effectLst>
              <a:outerShdw dist="99190" dir="238833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AutoShape 10"/>
            <p:cNvSpPr>
              <a:spLocks noChangeArrowheads="1"/>
            </p:cNvSpPr>
            <p:nvPr/>
          </p:nvSpPr>
          <p:spPr bwMode="auto">
            <a:xfrm>
              <a:off x="0" y="0"/>
              <a:ext cx="432" cy="432"/>
            </a:xfrm>
            <a:prstGeom prst="diamond">
              <a:avLst/>
            </a:prstGeom>
            <a:solidFill>
              <a:schemeClr val="accent1"/>
            </a:solidFill>
            <a:ln w="25400" cmpd="sng">
              <a:solidFill>
                <a:schemeClr val="bg1"/>
              </a:solidFill>
              <a:miter lim="800000"/>
            </a:ln>
            <a:effectLst>
              <a:outerShdw dist="63500" dir="221219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2298" name="Text Box 11"/>
            <p:cNvSpPr txBox="1"/>
            <p:nvPr/>
          </p:nvSpPr>
          <p:spPr>
            <a:xfrm>
              <a:off x="384" y="110"/>
              <a:ext cx="2160" cy="290"/>
            </a:xfrm>
            <a:prstGeom prst="rect">
              <a:avLst/>
            </a:prstGeom>
            <a:noFill/>
            <a:ln w="9525">
              <a:noFill/>
            </a:ln>
          </p:spPr>
          <p:txBody>
            <a:bodyPr anchor="t">
              <a:spAutoFit/>
            </a:bodyPr>
            <a:lstStyle/>
            <a:p>
              <a:pPr lvl="0" indent="0" eaLnBrk="0" hangingPunct="0"/>
              <a:r>
                <a:rPr lang="zh-CN" altLang="en-US" sz="2400" b="1" dirty="0">
                  <a:latin typeface="宋体" panose="02010600030101010101" pitchFamily="2" charset="-122"/>
                  <a:ea typeface="宋体" panose="02010600030101010101" pitchFamily="2" charset="-122"/>
                </a:rPr>
                <a:t>  企业的生产情况</a:t>
              </a:r>
              <a:endParaRPr lang="zh-CN" altLang="en-US" sz="2400" b="1" dirty="0">
                <a:latin typeface="宋体" panose="02010600030101010101" pitchFamily="2" charset="-122"/>
                <a:ea typeface="宋体" panose="02010600030101010101" pitchFamily="2" charset="-122"/>
              </a:endParaRPr>
            </a:p>
          </p:txBody>
        </p:sp>
        <p:sp>
          <p:nvSpPr>
            <p:cNvPr id="12299" name="Text Box 12"/>
            <p:cNvSpPr txBox="1"/>
            <p:nvPr/>
          </p:nvSpPr>
          <p:spPr>
            <a:xfrm>
              <a:off x="150" y="62"/>
              <a:ext cx="116" cy="288"/>
            </a:xfrm>
            <a:prstGeom prst="rect">
              <a:avLst/>
            </a:prstGeom>
            <a:noFill/>
            <a:ln w="9525">
              <a:noFill/>
            </a:ln>
          </p:spPr>
          <p:txBody>
            <a:bodyPr wrap="none" anchor="t">
              <a:spAutoFit/>
            </a:bodyPr>
            <a:lstStyle/>
            <a:p>
              <a:pPr lvl="0" indent="0" algn="ctr" eaLnBrk="0" hangingPunct="0"/>
              <a:endParaRPr lang="en-US" altLang="zh-CN" sz="2400" dirty="0">
                <a:solidFill>
                  <a:schemeClr val="bg1"/>
                </a:solidFill>
                <a:latin typeface="Arial" panose="020B0604020202020204" pitchFamily="34" charset="0"/>
                <a:ea typeface="宋体" panose="02010600030101010101" pitchFamily="2" charset="-122"/>
              </a:endParaRPr>
            </a:p>
          </p:txBody>
        </p:sp>
      </p:grpSp>
      <p:grpSp>
        <p:nvGrpSpPr>
          <p:cNvPr id="4" name="Group 13"/>
          <p:cNvGrpSpPr/>
          <p:nvPr/>
        </p:nvGrpSpPr>
        <p:grpSpPr>
          <a:xfrm>
            <a:off x="2133600" y="5329555"/>
            <a:ext cx="4724400" cy="685800"/>
            <a:chOff x="0" y="0"/>
            <a:chExt cx="2976" cy="432"/>
          </a:xfrm>
        </p:grpSpPr>
        <p:sp>
          <p:nvSpPr>
            <p:cNvPr id="5134" name="AutoShape 14"/>
            <p:cNvSpPr>
              <a:spLocks noChangeArrowheads="1"/>
            </p:cNvSpPr>
            <p:nvPr/>
          </p:nvSpPr>
          <p:spPr bwMode="auto">
            <a:xfrm>
              <a:off x="240" y="75"/>
              <a:ext cx="2736" cy="288"/>
            </a:xfrm>
            <a:prstGeom prst="roundRect">
              <a:avLst>
                <a:gd name="adj" fmla="val 16667"/>
              </a:avLst>
            </a:prstGeom>
            <a:gradFill rotWithShape="1">
              <a:gsLst>
                <a:gs pos="0">
                  <a:schemeClr val="tx2">
                    <a:gamma/>
                    <a:tint val="21176"/>
                    <a:invGamma/>
                  </a:schemeClr>
                </a:gs>
                <a:gs pos="100000">
                  <a:schemeClr val="tx2"/>
                </a:gs>
              </a:gsLst>
              <a:lin ang="0" scaled="1"/>
            </a:gradFill>
            <a:ln w="12700" cmpd="sng">
              <a:solidFill>
                <a:schemeClr val="bg1"/>
              </a:solidFill>
              <a:round/>
            </a:ln>
            <a:effectLst>
              <a:outerShdw dist="99190" dir="238833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135" name="AutoShape 15"/>
            <p:cNvSpPr>
              <a:spLocks noChangeArrowheads="1"/>
            </p:cNvSpPr>
            <p:nvPr/>
          </p:nvSpPr>
          <p:spPr bwMode="auto">
            <a:xfrm>
              <a:off x="0" y="0"/>
              <a:ext cx="432" cy="432"/>
            </a:xfrm>
            <a:prstGeom prst="diamond">
              <a:avLst/>
            </a:prstGeom>
            <a:solidFill>
              <a:schemeClr val="hlink"/>
            </a:solidFill>
            <a:ln w="25400" cmpd="sng">
              <a:solidFill>
                <a:schemeClr val="bg1"/>
              </a:solidFill>
              <a:miter lim="800000"/>
            </a:ln>
            <a:effectLst>
              <a:outerShdw dist="63500" dir="221219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2303" name="Text Box 16"/>
            <p:cNvSpPr txBox="1"/>
            <p:nvPr/>
          </p:nvSpPr>
          <p:spPr>
            <a:xfrm>
              <a:off x="576" y="110"/>
              <a:ext cx="2160" cy="290"/>
            </a:xfrm>
            <a:prstGeom prst="rect">
              <a:avLst/>
            </a:prstGeom>
            <a:noFill/>
            <a:ln w="9525">
              <a:noFill/>
            </a:ln>
          </p:spPr>
          <p:txBody>
            <a:bodyPr anchor="t">
              <a:spAutoFit/>
            </a:bodyPr>
            <a:lstStyle/>
            <a:p>
              <a:pPr lvl="0" indent="0" eaLnBrk="0" hangingPunct="0"/>
              <a:r>
                <a:rPr lang="zh-CN" altLang="en-US" sz="2400" b="1" dirty="0">
                  <a:latin typeface="宋体" panose="02010600030101010101" pitchFamily="2" charset="-122"/>
                  <a:ea typeface="宋体" panose="02010600030101010101" pitchFamily="2" charset="-122"/>
                </a:rPr>
                <a:t>企业的会计政策</a:t>
              </a:r>
              <a:endParaRPr lang="zh-CN" altLang="en-US" sz="2400" b="1" dirty="0">
                <a:latin typeface="宋体" panose="02010600030101010101" pitchFamily="2" charset="-122"/>
                <a:ea typeface="宋体" panose="02010600030101010101" pitchFamily="2" charset="-122"/>
              </a:endParaRPr>
            </a:p>
          </p:txBody>
        </p:sp>
        <p:sp>
          <p:nvSpPr>
            <p:cNvPr id="12304" name="Text Box 17"/>
            <p:cNvSpPr txBox="1"/>
            <p:nvPr/>
          </p:nvSpPr>
          <p:spPr>
            <a:xfrm>
              <a:off x="150" y="62"/>
              <a:ext cx="116" cy="288"/>
            </a:xfrm>
            <a:prstGeom prst="rect">
              <a:avLst/>
            </a:prstGeom>
            <a:noFill/>
            <a:ln w="9525">
              <a:noFill/>
            </a:ln>
          </p:spPr>
          <p:txBody>
            <a:bodyPr wrap="none" anchor="t">
              <a:spAutoFit/>
            </a:bodyPr>
            <a:lstStyle/>
            <a:p>
              <a:pPr lvl="0" indent="0" algn="ctr" eaLnBrk="0" hangingPunct="0"/>
              <a:endParaRPr lang="en-US" altLang="zh-CN" sz="2400" dirty="0">
                <a:solidFill>
                  <a:schemeClr val="bg1"/>
                </a:solidFill>
                <a:latin typeface="Arial" panose="020B0604020202020204" pitchFamily="34" charset="0"/>
                <a:ea typeface="宋体" panose="02010600030101010101" pitchFamily="2" charset="-122"/>
              </a:endParaRPr>
            </a:p>
          </p:txBody>
        </p:sp>
      </p:grpSp>
      <p:grpSp>
        <p:nvGrpSpPr>
          <p:cNvPr id="7" name="Group 8"/>
          <p:cNvGrpSpPr/>
          <p:nvPr/>
        </p:nvGrpSpPr>
        <p:grpSpPr>
          <a:xfrm>
            <a:off x="2057400" y="2364105"/>
            <a:ext cx="4724400" cy="685800"/>
            <a:chOff x="0" y="0"/>
            <a:chExt cx="2976" cy="432"/>
          </a:xfrm>
        </p:grpSpPr>
        <p:sp>
          <p:nvSpPr>
            <p:cNvPr id="5129" name="AutoShape 9"/>
            <p:cNvSpPr>
              <a:spLocks noChangeArrowheads="1"/>
            </p:cNvSpPr>
            <p:nvPr/>
          </p:nvSpPr>
          <p:spPr bwMode="auto">
            <a:xfrm>
              <a:off x="240" y="75"/>
              <a:ext cx="2736" cy="288"/>
            </a:xfrm>
            <a:prstGeom prst="roundRect">
              <a:avLst>
                <a:gd name="adj" fmla="val 16667"/>
              </a:avLst>
            </a:prstGeom>
            <a:gradFill rotWithShape="1">
              <a:gsLst>
                <a:gs pos="0">
                  <a:schemeClr val="accent1">
                    <a:gamma/>
                    <a:tint val="21176"/>
                    <a:invGamma/>
                  </a:schemeClr>
                </a:gs>
                <a:gs pos="100000">
                  <a:schemeClr val="accent1"/>
                </a:gs>
              </a:gsLst>
              <a:lin ang="0" scaled="1"/>
            </a:gradFill>
            <a:ln w="12700" cmpd="sng">
              <a:solidFill>
                <a:schemeClr val="bg1"/>
              </a:solidFill>
              <a:round/>
            </a:ln>
            <a:effectLst>
              <a:outerShdw dist="99190" dir="238833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130" name="AutoShape 10"/>
            <p:cNvSpPr>
              <a:spLocks noChangeArrowheads="1"/>
            </p:cNvSpPr>
            <p:nvPr/>
          </p:nvSpPr>
          <p:spPr bwMode="auto">
            <a:xfrm>
              <a:off x="0" y="0"/>
              <a:ext cx="432" cy="432"/>
            </a:xfrm>
            <a:prstGeom prst="diamond">
              <a:avLst/>
            </a:prstGeom>
            <a:solidFill>
              <a:schemeClr val="accent1"/>
            </a:solidFill>
            <a:ln w="25400" cmpd="sng">
              <a:solidFill>
                <a:schemeClr val="bg1"/>
              </a:solidFill>
              <a:miter lim="800000"/>
            </a:ln>
            <a:effectLst>
              <a:outerShdw dist="63500" dir="221219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2309" name="Text Box 11"/>
            <p:cNvSpPr txBox="1"/>
            <p:nvPr/>
          </p:nvSpPr>
          <p:spPr>
            <a:xfrm>
              <a:off x="384" y="110"/>
              <a:ext cx="2160" cy="290"/>
            </a:xfrm>
            <a:prstGeom prst="rect">
              <a:avLst/>
            </a:prstGeom>
            <a:noFill/>
            <a:ln w="9525">
              <a:noFill/>
            </a:ln>
          </p:spPr>
          <p:txBody>
            <a:bodyPr anchor="t">
              <a:spAutoFit/>
            </a:bodyPr>
            <a:lstStyle/>
            <a:p>
              <a:pPr lvl="0" indent="0" eaLnBrk="0" hangingPunct="0"/>
              <a:r>
                <a:rPr lang="zh-CN" altLang="en-US" sz="2400" b="1" dirty="0">
                  <a:latin typeface="宋体" panose="02010600030101010101" pitchFamily="2" charset="-122"/>
                  <a:ea typeface="宋体" panose="02010600030101010101" pitchFamily="2" charset="-122"/>
                </a:rPr>
                <a:t>  模拟实训企业概况</a:t>
              </a:r>
              <a:endParaRPr lang="zh-CN" altLang="en-US" sz="2400" b="1" dirty="0">
                <a:latin typeface="宋体" panose="02010600030101010101" pitchFamily="2" charset="-122"/>
                <a:ea typeface="宋体" panose="02010600030101010101" pitchFamily="2" charset="-122"/>
              </a:endParaRPr>
            </a:p>
          </p:txBody>
        </p:sp>
        <p:sp>
          <p:nvSpPr>
            <p:cNvPr id="12310" name="Text Box 12"/>
            <p:cNvSpPr txBox="1"/>
            <p:nvPr/>
          </p:nvSpPr>
          <p:spPr>
            <a:xfrm>
              <a:off x="150" y="62"/>
              <a:ext cx="116" cy="288"/>
            </a:xfrm>
            <a:prstGeom prst="rect">
              <a:avLst/>
            </a:prstGeom>
            <a:noFill/>
            <a:ln w="9525">
              <a:noFill/>
            </a:ln>
          </p:spPr>
          <p:txBody>
            <a:bodyPr wrap="none" anchor="t">
              <a:spAutoFit/>
            </a:bodyPr>
            <a:lstStyle/>
            <a:p>
              <a:pPr lvl="0" indent="0" algn="ctr" eaLnBrk="0" hangingPunct="0"/>
              <a:endParaRPr lang="en-US" altLang="zh-CN" sz="2400" dirty="0">
                <a:solidFill>
                  <a:schemeClr val="bg1"/>
                </a:solidFill>
                <a:latin typeface="Arial" panose="020B0604020202020204" pitchFamily="34" charset="0"/>
                <a:ea typeface="宋体" panose="02010600030101010101" pitchFamily="2" charset="-122"/>
              </a:endParaRPr>
            </a:p>
          </p:txBody>
        </p:sp>
      </p:grpSp>
      <p:grpSp>
        <p:nvGrpSpPr>
          <p:cNvPr id="8" name="Group 3"/>
          <p:cNvGrpSpPr/>
          <p:nvPr/>
        </p:nvGrpSpPr>
        <p:grpSpPr>
          <a:xfrm>
            <a:off x="2109470" y="3314065"/>
            <a:ext cx="4724400" cy="949326"/>
            <a:chOff x="0" y="0"/>
            <a:chExt cx="2976" cy="598"/>
          </a:xfrm>
        </p:grpSpPr>
        <p:sp>
          <p:nvSpPr>
            <p:cNvPr id="10" name="AutoShape 4"/>
            <p:cNvSpPr>
              <a:spLocks noChangeArrowheads="1"/>
            </p:cNvSpPr>
            <p:nvPr>
              <p:custDataLst>
                <p:tags r:id="rId1"/>
              </p:custDataLst>
            </p:nvPr>
          </p:nvSpPr>
          <p:spPr bwMode="auto">
            <a:xfrm>
              <a:off x="240" y="75"/>
              <a:ext cx="2736" cy="288"/>
            </a:xfrm>
            <a:prstGeom prst="roundRect">
              <a:avLst>
                <a:gd name="adj" fmla="val 16667"/>
              </a:avLst>
            </a:prstGeom>
            <a:gradFill rotWithShape="1">
              <a:gsLst>
                <a:gs pos="0">
                  <a:schemeClr val="accent2">
                    <a:gamma/>
                    <a:tint val="21176"/>
                    <a:invGamma/>
                  </a:schemeClr>
                </a:gs>
                <a:gs pos="100000">
                  <a:schemeClr val="accent2"/>
                </a:gs>
              </a:gsLst>
              <a:lin ang="0" scaled="1"/>
            </a:gradFill>
            <a:ln w="12700" cmpd="sng">
              <a:solidFill>
                <a:schemeClr val="bg1"/>
              </a:solidFill>
              <a:round/>
            </a:ln>
            <a:effectLst>
              <a:outerShdw dist="99190" dir="2388334" algn="ctr" rotWithShape="0">
                <a:srgbClr val="333333">
                  <a:alpha val="50000"/>
                </a:srgbClr>
              </a:outerShdw>
            </a:effectLst>
          </p:spPr>
          <p:txBody>
            <a:bodyPr wrap="none" anchor="ct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1" name="AutoShape 5"/>
            <p:cNvSpPr>
              <a:spLocks noChangeArrowheads="1"/>
            </p:cNvSpPr>
            <p:nvPr>
              <p:custDataLst>
                <p:tags r:id="rId2"/>
              </p:custDataLst>
            </p:nvPr>
          </p:nvSpPr>
          <p:spPr bwMode="auto">
            <a:xfrm>
              <a:off x="0" y="0"/>
              <a:ext cx="432" cy="432"/>
            </a:xfrm>
            <a:prstGeom prst="diamond">
              <a:avLst/>
            </a:prstGeom>
            <a:solidFill>
              <a:schemeClr val="accent2"/>
            </a:solidFill>
            <a:ln w="25400" cmpd="sng">
              <a:solidFill>
                <a:schemeClr val="bg1"/>
              </a:solidFill>
              <a:miter lim="800000"/>
            </a:ln>
            <a:effectLst>
              <a:outerShdw dist="63500" dir="2212194" algn="ctr" rotWithShape="0">
                <a:srgbClr val="333333">
                  <a:alpha val="50000"/>
                </a:srgbClr>
              </a:outerShdw>
            </a:effectLst>
          </p:spPr>
          <p:txBody>
            <a:bodyPr wrap="none" anchor="ct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2" name="Text Box 6"/>
            <p:cNvSpPr txBox="1"/>
            <p:nvPr>
              <p:custDataLst>
                <p:tags r:id="rId3"/>
              </p:custDataLst>
            </p:nvPr>
          </p:nvSpPr>
          <p:spPr>
            <a:xfrm>
              <a:off x="432" y="75"/>
              <a:ext cx="2160" cy="523"/>
            </a:xfrm>
            <a:prstGeom prst="rect">
              <a:avLst/>
            </a:prstGeom>
            <a:noFill/>
            <a:ln w="9525">
              <a:noFill/>
            </a:ln>
          </p:spPr>
          <p:txBody>
            <a:bodyPr anchor="t">
              <a:spAutoFit/>
            </a:bodyPr>
            <a:p>
              <a:pPr lvl="0" indent="0" eaLnBrk="0" hangingPunct="0"/>
              <a:r>
                <a:rPr lang="zh-CN" altLang="en-US" sz="2400" b="1" dirty="0">
                  <a:latin typeface="Arial" panose="020B0604020202020204" pitchFamily="34" charset="0"/>
                  <a:ea typeface="宋体" panose="02010600030101010101" pitchFamily="2" charset="-122"/>
                </a:rPr>
                <a:t>   会计岗位设置及职责</a:t>
              </a:r>
              <a:endParaRPr lang="zh-CN" altLang="en-US" sz="2400" b="1" dirty="0">
                <a:latin typeface="Arial" panose="020B0604020202020204" pitchFamily="34" charset="0"/>
                <a:ea typeface="宋体" panose="02010600030101010101" pitchFamily="2" charset="-122"/>
              </a:endParaRPr>
            </a:p>
            <a:p>
              <a:pPr lvl="0" indent="0" eaLnBrk="0" hangingPunct="0"/>
              <a:endParaRPr lang="zh-CN" altLang="en-US" sz="2400" b="1" dirty="0">
                <a:latin typeface="Arial" panose="020B0604020202020204" pitchFamily="34" charset="0"/>
                <a:ea typeface="宋体" panose="02010600030101010101" pitchFamily="2" charset="-122"/>
              </a:endParaRPr>
            </a:p>
          </p:txBody>
        </p:sp>
        <p:sp>
          <p:nvSpPr>
            <p:cNvPr id="13" name="Text Box 7"/>
            <p:cNvSpPr txBox="1"/>
            <p:nvPr>
              <p:custDataLst>
                <p:tags r:id="rId4"/>
              </p:custDataLst>
            </p:nvPr>
          </p:nvSpPr>
          <p:spPr>
            <a:xfrm>
              <a:off x="150" y="62"/>
              <a:ext cx="116" cy="288"/>
            </a:xfrm>
            <a:prstGeom prst="rect">
              <a:avLst/>
            </a:prstGeom>
            <a:noFill/>
            <a:ln w="9525">
              <a:noFill/>
            </a:ln>
          </p:spPr>
          <p:txBody>
            <a:bodyPr wrap="none" anchor="t">
              <a:spAutoFit/>
            </a:bodyPr>
            <a:p>
              <a:pPr lvl="0" indent="0" algn="ctr" eaLnBrk="0" hangingPunct="0"/>
              <a:endParaRPr lang="en-US" altLang="zh-CN" sz="2400" dirty="0">
                <a:solidFill>
                  <a:schemeClr val="bg1"/>
                </a:solidFill>
                <a:latin typeface="Arial" panose="020B0604020202020204" pitchFamily="34" charset="0"/>
                <a:ea typeface="宋体" panose="02010600030101010101" pitchFamily="2" charset="-122"/>
              </a:endParaRPr>
            </a:p>
          </p:txBody>
        </p:sp>
      </p:grpSp>
      <p:sp>
        <p:nvSpPr>
          <p:cNvPr id="14" name="文本框 13"/>
          <p:cNvSpPr txBox="1"/>
          <p:nvPr>
            <p:custDataLst>
              <p:tags r:id="rId5"/>
            </p:custDataLst>
          </p:nvPr>
        </p:nvSpPr>
        <p:spPr>
          <a:xfrm>
            <a:off x="1219294" y="362327"/>
            <a:ext cx="7107144" cy="583565"/>
          </a:xfrm>
          <a:prstGeom prst="rect">
            <a:avLst/>
          </a:prstGeom>
          <a:noFill/>
        </p:spPr>
        <p:txBody>
          <a:bodyPr wrap="square">
            <a:spAutoFit/>
          </a:bodyPr>
          <a:p>
            <a:r>
              <a:rPr kumimoji="0" lang="zh-CN" altLang="en-US" sz="3200" b="1" kern="0" cap="none" spc="0" normalizeH="0" baseline="0" noProof="0" dirty="0">
                <a:solidFill>
                  <a:srgbClr val="FFFFFF"/>
                </a:solidFill>
                <a:latin typeface="黑体" panose="02010609060101010101" pitchFamily="49" charset="-122"/>
                <a:ea typeface="黑体" panose="02010609060101010101" pitchFamily="49" charset="-122"/>
                <a:cs typeface="+mj-cs"/>
              </a:rPr>
              <a:t>第二章 模拟实训的准备和企业情况</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1425" name="Picture 2" descr="112"/>
          <p:cNvPicPr>
            <a:picLocks noChangeAspect="1"/>
          </p:cNvPicPr>
          <p:nvPr/>
        </p:nvPicPr>
        <p:blipFill>
          <a:blip r:embed="rId1"/>
          <a:stretch>
            <a:fillRect/>
          </a:stretch>
        </p:blipFill>
        <p:spPr>
          <a:xfrm>
            <a:off x="609600" y="1064260"/>
            <a:ext cx="8229600" cy="5410200"/>
          </a:xfrm>
          <a:prstGeom prst="rect">
            <a:avLst/>
          </a:prstGeom>
          <a:noFill/>
          <a:ln w="9525">
            <a:noFill/>
          </a:ln>
        </p:spPr>
      </p:pic>
      <p:pic>
        <p:nvPicPr>
          <p:cNvPr id="231426" name="图片 1"/>
          <p:cNvPicPr>
            <a:picLocks noChangeAspect="1"/>
          </p:cNvPicPr>
          <p:nvPr/>
        </p:nvPicPr>
        <p:blipFill>
          <a:blip r:embed="rId2"/>
          <a:stretch>
            <a:fillRect/>
          </a:stretch>
        </p:blipFill>
        <p:spPr>
          <a:xfrm>
            <a:off x="609600" y="5880735"/>
            <a:ext cx="8118475" cy="593725"/>
          </a:xfrm>
          <a:prstGeom prst="rect">
            <a:avLst/>
          </a:prstGeom>
          <a:noFill/>
          <a:ln w="9525">
            <a:noFill/>
          </a:ln>
        </p:spPr>
      </p:pic>
      <p:sp>
        <p:nvSpPr>
          <p:cNvPr id="2" name="Rectangle 18"/>
          <p:cNvSpPr>
            <a:spLocks noGrp="1"/>
          </p:cNvSpPr>
          <p:nvPr>
            <p:custDataLst>
              <p:tags r:id="rId3"/>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第六章 模拟企业期末对账和结账</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3"/>
          <p:cNvSpPr>
            <a:spLocks noGrp="1"/>
          </p:cNvSpPr>
          <p:nvPr>
            <p:ph type="body"/>
          </p:nvPr>
        </p:nvSpPr>
        <p:spPr>
          <a:xfrm>
            <a:off x="398780" y="1143000"/>
            <a:ext cx="7850505" cy="2057400"/>
          </a:xfrm>
        </p:spPr>
        <p:txBody>
          <a:bodyPr wrap="square" lIns="91440" tIns="45720" rIns="91440" bIns="45720" anchor="t"/>
          <a:lstStyle/>
          <a:p>
            <a:pPr marL="0" marR="0" lvl="0" algn="l" rtl="0" eaLnBrk="1" latinLnBrk="0" hangingPunct="1">
              <a:lnSpc>
                <a:spcPct val="150000"/>
              </a:lnSpc>
              <a:spcBef>
                <a:spcPts val="0"/>
              </a:spcBef>
              <a:buClrTx/>
              <a:buSzTx/>
              <a:buFont typeface="Wingdings 2" panose="05020102010507070707" pitchFamily="18" charset="2"/>
              <a:buNone/>
            </a:pPr>
            <a:r>
              <a:rPr lang="zh-CN" altLang="en-US" b="0" dirty="0">
                <a:solidFill>
                  <a:srgbClr val="0000FF"/>
                </a:solidFill>
                <a:latin typeface="黑体" panose="02010609060101010101" pitchFamily="49" charset="-122"/>
                <a:ea typeface="黑体" panose="02010609060101010101" pitchFamily="49" charset="-122"/>
                <a:cs typeface="+mn-ea"/>
                <a:sym typeface="+mn-ea"/>
              </a:rPr>
              <a:t>三、期末结账</a:t>
            </a:r>
            <a:endParaRPr kumimoji="0" lang="zh-CN" altLang="en-US" b="0" i="0" u="none" strike="noStrike" cap="none" spc="0" normalizeH="0" baseline="0" dirty="0">
              <a:solidFill>
                <a:schemeClr val="tx1"/>
              </a:solidFill>
              <a:latin typeface="Arial" panose="020B0604020202020204" pitchFamily="34" charset="0"/>
              <a:ea typeface="黑体" panose="02010609060101010101" pitchFamily="49" charset="-122"/>
              <a:cs typeface="+mn-ea"/>
            </a:endParaRPr>
          </a:p>
          <a:p>
            <a:pPr lvl="0" algn="l" eaLnBrk="1" latinLnBrk="0" hangingPunct="1">
              <a:lnSpc>
                <a:spcPct val="150000"/>
              </a:lnSpc>
              <a:spcBef>
                <a:spcPts val="0"/>
              </a:spcBef>
              <a:buClrTx/>
              <a:buSzTx/>
              <a:buFont typeface="Wingdings 2" panose="05020102010507070707" pitchFamily="18" charset="2"/>
            </a:pPr>
            <a:r>
              <a:rPr lang="zh-CN" altLang="en-US" sz="2400" dirty="0">
                <a:solidFill>
                  <a:schemeClr val="accent4">
                    <a:lumMod val="75000"/>
                    <a:lumOff val="25000"/>
                  </a:schemeClr>
                </a:solidFill>
                <a:latin typeface="Arial" panose="020B0604020202020204" pitchFamily="34" charset="0"/>
                <a:ea typeface="黑体" panose="02010609060101010101" pitchFamily="49" charset="-122"/>
                <a:cs typeface="+mn-ea"/>
                <a:sym typeface="+mn-ea"/>
              </a:rPr>
              <a:t>（二）</a:t>
            </a:r>
            <a:r>
              <a:rPr lang="zh-CN" altLang="en-US" sz="2400" dirty="0">
                <a:solidFill>
                  <a:schemeClr val="accent4">
                    <a:lumMod val="75000"/>
                    <a:lumOff val="25000"/>
                  </a:schemeClr>
                </a:solidFill>
                <a:latin typeface="Arial" panose="020B0604020202020204" pitchFamily="34" charset="0"/>
                <a:ea typeface="黑体" panose="02010609060101010101" pitchFamily="49" charset="-122"/>
                <a:cs typeface="+mn-ea"/>
              </a:rPr>
              <a:t>结账的类别</a:t>
            </a:r>
            <a:endParaRPr lang="zh-CN" altLang="en-US" sz="2400" dirty="0">
              <a:latin typeface="楷体_GB2312" panose="02010609030101010101" pitchFamily="49" charset="-122"/>
              <a:ea typeface="楷体_GB2312" panose="02010609030101010101" pitchFamily="49" charset="-122"/>
            </a:endParaRPr>
          </a:p>
          <a:p>
            <a:pPr lvl="0" algn="l" eaLnBrk="1" latinLnBrk="0" hangingPunct="1">
              <a:lnSpc>
                <a:spcPct val="150000"/>
              </a:lnSpc>
              <a:spcBef>
                <a:spcPts val="0"/>
              </a:spcBef>
              <a:buClrTx/>
              <a:buSzTx/>
              <a:buFont typeface="Wingdings 2" panose="05020102010507070707" pitchFamily="18" charset="2"/>
            </a:pPr>
            <a:r>
              <a:rPr lang="en-US" altLang="zh-CN" sz="2400" dirty="0">
                <a:latin typeface="楷体_GB2312" panose="02010609030101010101" pitchFamily="49" charset="-122"/>
                <a:ea typeface="楷体_GB2312" panose="02010609030101010101" pitchFamily="49" charset="-122"/>
              </a:rPr>
              <a:t>   </a:t>
            </a:r>
            <a:r>
              <a:rPr lang="en-US" altLang="zh-CN" sz="2400" b="0" kern="1200" dirty="0">
                <a:latin typeface="Arial" panose="020B0604020202020204" pitchFamily="34" charset="0"/>
                <a:ea typeface="黑体" panose="02010609060101010101" pitchFamily="49" charset="-122"/>
                <a:cs typeface="+mn-ea"/>
              </a:rPr>
              <a:t>3.</a:t>
            </a:r>
            <a:r>
              <a:rPr lang="zh-CN" altLang="en-US" sz="2400" b="0" kern="1200" dirty="0">
                <a:latin typeface="Arial" panose="020B0604020202020204" pitchFamily="34" charset="0"/>
                <a:ea typeface="黑体" panose="02010609060101010101" pitchFamily="49" charset="-122"/>
                <a:cs typeface="+mn-ea"/>
              </a:rPr>
              <a:t>季</a:t>
            </a:r>
            <a:r>
              <a:rPr lang="en-US" altLang="zh-CN" sz="2400" b="0" kern="1200" dirty="0">
                <a:latin typeface="Arial" panose="020B0604020202020204" pitchFamily="34" charset="0"/>
                <a:ea typeface="黑体" panose="02010609060101010101" pitchFamily="49" charset="-122"/>
                <a:cs typeface="+mn-ea"/>
                <a:sym typeface="+mn-ea"/>
              </a:rPr>
              <a:t>结</a:t>
            </a:r>
            <a:endParaRPr lang="en-US" altLang="zh-CN" sz="2400" b="0" kern="1200" dirty="0">
              <a:latin typeface="Arial" panose="020B0604020202020204" pitchFamily="34" charset="0"/>
              <a:ea typeface="黑体" panose="02010609060101010101" pitchFamily="49" charset="-122"/>
              <a:cs typeface="+mn-ea"/>
            </a:endParaRPr>
          </a:p>
          <a:p>
            <a:pPr lvl="0" algn="l" eaLnBrk="1" latinLnBrk="0" hangingPunct="1">
              <a:lnSpc>
                <a:spcPct val="150000"/>
              </a:lnSpc>
              <a:spcBef>
                <a:spcPts val="0"/>
              </a:spcBef>
              <a:buClrTx/>
              <a:buSzTx/>
              <a:buFont typeface="Wingdings 2" panose="05020102010507070707" pitchFamily="18" charset="2"/>
            </a:pPr>
            <a:r>
              <a:rPr lang="en-US" altLang="zh-CN" sz="2400" b="0" kern="1200" dirty="0">
                <a:latin typeface="Arial" panose="020B0604020202020204" pitchFamily="34" charset="0"/>
                <a:ea typeface="黑体" panose="02010609060101010101" pitchFamily="49" charset="-122"/>
                <a:cs typeface="+mn-ea"/>
              </a:rPr>
              <a:t>           季结时，通常在每季度的最后一个月月结的下一行，在摘要栏注明“本季合计”或“本季度发生额及余额”，同时结出借、贷方发生总额及季末余额。然后，在这一行下面划一条通栏单红线，表示季结的结束。</a:t>
            </a:r>
            <a:r>
              <a:rPr lang="en-US" altLang="zh-CN" sz="2400" dirty="0">
                <a:latin typeface="楷体_GB2312" panose="02010609030101010101" pitchFamily="49" charset="-122"/>
                <a:ea typeface="楷体_GB2312" panose="02010609030101010101" pitchFamily="49" charset="-122"/>
              </a:rPr>
              <a:t>         </a:t>
            </a:r>
            <a:endParaRPr lang="en-US" altLang="zh-CN" sz="2400" dirty="0">
              <a:latin typeface="楷体_GB2312" panose="02010609030101010101" pitchFamily="49" charset="-122"/>
              <a:ea typeface="楷体_GB2312" panose="02010609030101010101" pitchFamily="49" charset="-122"/>
            </a:endParaRPr>
          </a:p>
        </p:txBody>
      </p:sp>
      <p:sp>
        <p:nvSpPr>
          <p:cNvPr id="3" name="Rectangle 18"/>
          <p:cNvSpPr>
            <a:spLocks noGrp="1"/>
          </p:cNvSpPr>
          <p:nvPr>
            <p:custDataLst>
              <p:tags r:id="rId1"/>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第六章 模拟企业期末对账和结账</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indefinite" fill="hold">
                                          <p:stCondLst>
                                            <p:cond delay="0"/>
                                          </p:stCondLst>
                                        </p:cTn>
                                        <p:tgtEl>
                                          <p:spTgt spid="267266">
                                            <p:txEl>
                                              <p:pRg st="0" end="0"/>
                                            </p:txEl>
                                          </p:spTgt>
                                        </p:tgtEl>
                                        <p:attrNameLst>
                                          <p:attrName>style.visibility</p:attrName>
                                        </p:attrNameLst>
                                      </p:cBhvr>
                                      <p:to>
                                        <p:strVal val="visible"/>
                                      </p:to>
                                    </p:set>
                                    <p:anim calcmode="lin" valueType="num">
                                      <p:cBhvr>
                                        <p:cTn id="7" dur="1000" fill="hold"/>
                                        <p:tgtEl>
                                          <p:spTgt spid="267266">
                                            <p:txEl>
                                              <p:pRg st="0" end="0"/>
                                            </p:txEl>
                                          </p:spTgt>
                                        </p:tgtEl>
                                        <p:attrNameLst>
                                          <p:attrName>ppt_w</p:attrName>
                                        </p:attrNameLst>
                                      </p:cBhvr>
                                      <p:tavLst>
                                        <p:tav tm="0">
                                          <p:val>
                                            <p:strVal val="#ppt_w+.3"/>
                                          </p:val>
                                        </p:tav>
                                        <p:tav tm="100000">
                                          <p:val>
                                            <p:strVal val="#ppt_w"/>
                                          </p:val>
                                        </p:tav>
                                      </p:tavLst>
                                    </p:anim>
                                    <p:anim calcmode="lin" valueType="num">
                                      <p:cBhvr>
                                        <p:cTn id="8" dur="1000" fill="hold"/>
                                        <p:tgtEl>
                                          <p:spTgt spid="267266">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67266">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indefinite" fill="hold">
                                          <p:stCondLst>
                                            <p:cond delay="0"/>
                                          </p:stCondLst>
                                        </p:cTn>
                                        <p:tgtEl>
                                          <p:spTgt spid="267266">
                                            <p:txEl>
                                              <p:pRg st="1" end="1"/>
                                            </p:txEl>
                                          </p:spTgt>
                                        </p:tgtEl>
                                        <p:attrNameLst>
                                          <p:attrName>style.visibility</p:attrName>
                                        </p:attrNameLst>
                                      </p:cBhvr>
                                      <p:to>
                                        <p:strVal val="visible"/>
                                      </p:to>
                                    </p:set>
                                    <p:anim calcmode="lin" valueType="num">
                                      <p:cBhvr>
                                        <p:cTn id="14" dur="1000" fill="hold"/>
                                        <p:tgtEl>
                                          <p:spTgt spid="267266">
                                            <p:txEl>
                                              <p:pRg st="1" end="1"/>
                                            </p:txEl>
                                          </p:spTgt>
                                        </p:tgtEl>
                                        <p:attrNameLst>
                                          <p:attrName>ppt_w</p:attrName>
                                        </p:attrNameLst>
                                      </p:cBhvr>
                                      <p:tavLst>
                                        <p:tav tm="0">
                                          <p:val>
                                            <p:strVal val="#ppt_w+.3"/>
                                          </p:val>
                                        </p:tav>
                                        <p:tav tm="100000">
                                          <p:val>
                                            <p:strVal val="#ppt_w"/>
                                          </p:val>
                                        </p:tav>
                                      </p:tavLst>
                                    </p:anim>
                                    <p:anim calcmode="lin" valueType="num">
                                      <p:cBhvr>
                                        <p:cTn id="15" dur="1000" fill="hold"/>
                                        <p:tgtEl>
                                          <p:spTgt spid="267266">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267266">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0" presetClass="entr" presetSubtype="0" decel="100000" fill="hold" grpId="0" nodeType="clickEffect">
                                  <p:stCondLst>
                                    <p:cond delay="0"/>
                                  </p:stCondLst>
                                  <p:childTnLst>
                                    <p:set>
                                      <p:cBhvr>
                                        <p:cTn id="20" dur="indefinite" fill="hold">
                                          <p:stCondLst>
                                            <p:cond delay="0"/>
                                          </p:stCondLst>
                                        </p:cTn>
                                        <p:tgtEl>
                                          <p:spTgt spid="267266">
                                            <p:txEl>
                                              <p:pRg st="2" end="2"/>
                                            </p:txEl>
                                          </p:spTgt>
                                        </p:tgtEl>
                                        <p:attrNameLst>
                                          <p:attrName>style.visibility</p:attrName>
                                        </p:attrNameLst>
                                      </p:cBhvr>
                                      <p:to>
                                        <p:strVal val="visible"/>
                                      </p:to>
                                    </p:set>
                                    <p:anim calcmode="lin" valueType="num">
                                      <p:cBhvr>
                                        <p:cTn id="21" dur="1000" fill="hold"/>
                                        <p:tgtEl>
                                          <p:spTgt spid="267266">
                                            <p:txEl>
                                              <p:pRg st="2" end="2"/>
                                            </p:txEl>
                                          </p:spTgt>
                                        </p:tgtEl>
                                        <p:attrNameLst>
                                          <p:attrName>ppt_w</p:attrName>
                                        </p:attrNameLst>
                                      </p:cBhvr>
                                      <p:tavLst>
                                        <p:tav tm="0">
                                          <p:val>
                                            <p:strVal val="#ppt_w+.3"/>
                                          </p:val>
                                        </p:tav>
                                        <p:tav tm="100000">
                                          <p:val>
                                            <p:strVal val="#ppt_w"/>
                                          </p:val>
                                        </p:tav>
                                      </p:tavLst>
                                    </p:anim>
                                    <p:anim calcmode="lin" valueType="num">
                                      <p:cBhvr>
                                        <p:cTn id="22" dur="1000" fill="hold"/>
                                        <p:tgtEl>
                                          <p:spTgt spid="267266">
                                            <p:txEl>
                                              <p:pRg st="2" end="2"/>
                                            </p:txEl>
                                          </p:spTgt>
                                        </p:tgtEl>
                                        <p:attrNameLst>
                                          <p:attrName>ppt_h</p:attrName>
                                        </p:attrNameLst>
                                      </p:cBhvr>
                                      <p:tavLst>
                                        <p:tav tm="0">
                                          <p:val>
                                            <p:strVal val="#ppt_h"/>
                                          </p:val>
                                        </p:tav>
                                        <p:tav tm="100000">
                                          <p:val>
                                            <p:strVal val="#ppt_h"/>
                                          </p:val>
                                        </p:tav>
                                      </p:tavLst>
                                    </p:anim>
                                    <p:animEffect transition="in" filter="fade">
                                      <p:cBhvr>
                                        <p:cTn id="23" dur="1000"/>
                                        <p:tgtEl>
                                          <p:spTgt spid="267266">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indefinite" fill="hold">
                                          <p:stCondLst>
                                            <p:cond delay="0"/>
                                          </p:stCondLst>
                                        </p:cTn>
                                        <p:tgtEl>
                                          <p:spTgt spid="267266">
                                            <p:txEl>
                                              <p:pRg st="3" end="3"/>
                                            </p:txEl>
                                          </p:spTgt>
                                        </p:tgtEl>
                                        <p:attrNameLst>
                                          <p:attrName>style.visibility</p:attrName>
                                        </p:attrNameLst>
                                      </p:cBhvr>
                                      <p:to>
                                        <p:strVal val="visible"/>
                                      </p:to>
                                    </p:set>
                                    <p:anim calcmode="lin" valueType="num">
                                      <p:cBhvr>
                                        <p:cTn id="28" dur="1000" fill="hold"/>
                                        <p:tgtEl>
                                          <p:spTgt spid="267266">
                                            <p:txEl>
                                              <p:pRg st="3" end="3"/>
                                            </p:txEl>
                                          </p:spTgt>
                                        </p:tgtEl>
                                        <p:attrNameLst>
                                          <p:attrName>ppt_w</p:attrName>
                                        </p:attrNameLst>
                                      </p:cBhvr>
                                      <p:tavLst>
                                        <p:tav tm="0">
                                          <p:val>
                                            <p:strVal val="#ppt_w+.3"/>
                                          </p:val>
                                        </p:tav>
                                        <p:tav tm="100000">
                                          <p:val>
                                            <p:strVal val="#ppt_w"/>
                                          </p:val>
                                        </p:tav>
                                      </p:tavLst>
                                    </p:anim>
                                    <p:anim calcmode="lin" valueType="num">
                                      <p:cBhvr>
                                        <p:cTn id="29" dur="1000" fill="hold"/>
                                        <p:tgtEl>
                                          <p:spTgt spid="267266">
                                            <p:txEl>
                                              <p:pRg st="3" end="3"/>
                                            </p:txEl>
                                          </p:spTgt>
                                        </p:tgtEl>
                                        <p:attrNameLst>
                                          <p:attrName>ppt_h</p:attrName>
                                        </p:attrNameLst>
                                      </p:cBhvr>
                                      <p:tavLst>
                                        <p:tav tm="0">
                                          <p:val>
                                            <p:strVal val="#ppt_h"/>
                                          </p:val>
                                        </p:tav>
                                        <p:tav tm="100000">
                                          <p:val>
                                            <p:strVal val="#ppt_h"/>
                                          </p:val>
                                        </p:tav>
                                      </p:tavLst>
                                    </p:anim>
                                    <p:animEffect transition="in" filter="fade">
                                      <p:cBhvr>
                                        <p:cTn id="30" dur="1000"/>
                                        <p:tgtEl>
                                          <p:spTgt spid="26726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266" grpId="0" build="p"/>
    </p:bld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3"/>
          <p:cNvSpPr>
            <a:spLocks noGrp="1"/>
          </p:cNvSpPr>
          <p:nvPr>
            <p:ph type="body"/>
          </p:nvPr>
        </p:nvSpPr>
        <p:spPr>
          <a:xfrm>
            <a:off x="398780" y="1143000"/>
            <a:ext cx="7850505" cy="2057400"/>
          </a:xfrm>
        </p:spPr>
        <p:txBody>
          <a:bodyPr wrap="square" lIns="91440" tIns="45720" rIns="91440" bIns="45720" anchor="t"/>
          <a:lstStyle/>
          <a:p>
            <a:pPr marL="0" marR="0" lvl="0" algn="l" rtl="0" eaLnBrk="1" fontAlgn="base" latinLnBrk="0" hangingPunct="1">
              <a:lnSpc>
                <a:spcPct val="100000"/>
              </a:lnSpc>
              <a:spcBef>
                <a:spcPct val="20000"/>
              </a:spcBef>
              <a:buClrTx/>
              <a:buSzTx/>
              <a:buFont typeface="Wingdings 2" panose="05020102010507070707" pitchFamily="18" charset="2"/>
              <a:buNone/>
            </a:pPr>
            <a:r>
              <a:rPr lang="zh-CN" altLang="en-US" b="0" dirty="0">
                <a:solidFill>
                  <a:srgbClr val="0000FF"/>
                </a:solidFill>
                <a:latin typeface="黑体" panose="02010609060101010101" pitchFamily="49" charset="-122"/>
                <a:ea typeface="黑体" panose="02010609060101010101" pitchFamily="49" charset="-122"/>
                <a:cs typeface="+mn-ea"/>
                <a:sym typeface="+mn-ea"/>
              </a:rPr>
              <a:t>三、期末结账</a:t>
            </a:r>
            <a:endParaRPr kumimoji="0" lang="zh-CN" altLang="en-US" b="0" i="0" u="none" strike="noStrike" cap="none" spc="0" normalizeH="0" baseline="0" dirty="0">
              <a:solidFill>
                <a:schemeClr val="tx1"/>
              </a:solidFill>
              <a:latin typeface="Arial" panose="020B0604020202020204" pitchFamily="34" charset="0"/>
              <a:ea typeface="黑体" panose="02010609060101010101" pitchFamily="49" charset="-122"/>
              <a:cs typeface="+mn-ea"/>
            </a:endParaRPr>
          </a:p>
          <a:p>
            <a:pPr lvl="0" algn="l" eaLnBrk="1" hangingPunct="1">
              <a:buClrTx/>
              <a:buSzTx/>
              <a:buFont typeface="Wingdings 2" panose="05020102010507070707" pitchFamily="18" charset="2"/>
            </a:pPr>
            <a:r>
              <a:rPr lang="zh-CN" altLang="en-US" sz="2400" dirty="0">
                <a:solidFill>
                  <a:schemeClr val="accent4">
                    <a:lumMod val="75000"/>
                    <a:lumOff val="25000"/>
                  </a:schemeClr>
                </a:solidFill>
                <a:latin typeface="Arial" panose="020B0604020202020204" pitchFamily="34" charset="0"/>
                <a:ea typeface="黑体" panose="02010609060101010101" pitchFamily="49" charset="-122"/>
                <a:cs typeface="+mn-ea"/>
                <a:sym typeface="+mn-ea"/>
              </a:rPr>
              <a:t>（二）</a:t>
            </a:r>
            <a:r>
              <a:rPr lang="zh-CN" altLang="en-US" sz="2400" dirty="0">
                <a:solidFill>
                  <a:schemeClr val="accent4">
                    <a:lumMod val="75000"/>
                    <a:lumOff val="25000"/>
                  </a:schemeClr>
                </a:solidFill>
                <a:latin typeface="Arial" panose="020B0604020202020204" pitchFamily="34" charset="0"/>
                <a:ea typeface="黑体" panose="02010609060101010101" pitchFamily="49" charset="-122"/>
                <a:cs typeface="+mn-ea"/>
              </a:rPr>
              <a:t>结账的类别</a:t>
            </a:r>
            <a:endParaRPr lang="zh-CN" altLang="en-US" sz="2400" dirty="0">
              <a:latin typeface="楷体_GB2312" panose="02010609030101010101" pitchFamily="49" charset="-122"/>
              <a:ea typeface="楷体_GB2312" panose="02010609030101010101" pitchFamily="49" charset="-122"/>
            </a:endParaRPr>
          </a:p>
          <a:p>
            <a:pPr lvl="0" algn="l" eaLnBrk="1" hangingPunct="1">
              <a:buClrTx/>
              <a:buSzTx/>
              <a:buFont typeface="Wingdings 2" panose="05020102010507070707" pitchFamily="18" charset="2"/>
            </a:pPr>
            <a:r>
              <a:rPr lang="en-US" altLang="zh-CN" sz="2400" dirty="0">
                <a:latin typeface="楷体_GB2312" panose="02010609030101010101" pitchFamily="49" charset="-122"/>
                <a:ea typeface="楷体_GB2312" panose="02010609030101010101" pitchFamily="49" charset="-122"/>
              </a:rPr>
              <a:t>   </a:t>
            </a:r>
            <a:r>
              <a:rPr lang="en-US" altLang="zh-CN" sz="2400" b="0" kern="1200" dirty="0">
                <a:latin typeface="Arial" panose="020B0604020202020204" pitchFamily="34" charset="0"/>
                <a:ea typeface="黑体" panose="02010609060101010101" pitchFamily="49" charset="-122"/>
                <a:cs typeface="+mn-ea"/>
              </a:rPr>
              <a:t>4.</a:t>
            </a:r>
            <a:r>
              <a:rPr lang="zh-CN" altLang="en-US" sz="2400" b="0" kern="1200" dirty="0">
                <a:latin typeface="Arial" panose="020B0604020202020204" pitchFamily="34" charset="0"/>
                <a:ea typeface="黑体" panose="02010609060101010101" pitchFamily="49" charset="-122"/>
                <a:cs typeface="+mn-ea"/>
              </a:rPr>
              <a:t>年</a:t>
            </a:r>
            <a:r>
              <a:rPr lang="en-US" altLang="zh-CN" sz="2400" b="0" kern="1200" dirty="0">
                <a:latin typeface="Arial" panose="020B0604020202020204" pitchFamily="34" charset="0"/>
                <a:ea typeface="黑体" panose="02010609060101010101" pitchFamily="49" charset="-122"/>
                <a:cs typeface="+mn-ea"/>
                <a:sym typeface="+mn-ea"/>
              </a:rPr>
              <a:t>结</a:t>
            </a:r>
            <a:endParaRPr lang="en-US" altLang="zh-CN" sz="2400" b="0" kern="1200" dirty="0">
              <a:latin typeface="Arial" panose="020B0604020202020204" pitchFamily="34" charset="0"/>
              <a:ea typeface="黑体" panose="02010609060101010101" pitchFamily="49" charset="-122"/>
              <a:cs typeface="+mn-ea"/>
            </a:endParaRPr>
          </a:p>
          <a:p>
            <a:pPr lvl="0" algn="l" eaLnBrk="1" hangingPunct="1">
              <a:buClrTx/>
              <a:buSzTx/>
              <a:buFont typeface="Wingdings 2" panose="05020102010507070707" pitchFamily="18" charset="2"/>
            </a:pPr>
            <a:r>
              <a:rPr lang="en-US" altLang="zh-CN" sz="2400" b="0" kern="1200" dirty="0">
                <a:latin typeface="Arial" panose="020B0604020202020204" pitchFamily="34" charset="0"/>
                <a:ea typeface="黑体" panose="02010609060101010101" pitchFamily="49" charset="-122"/>
                <a:cs typeface="+mn-ea"/>
              </a:rPr>
              <a:t>           年结时，在第四季度季结的下一行，在摘要栏注明“本年合计”或“本年发生额及余额”，同时结出借、贷方发生额及期末余额。然后，在这一行下面划上通栏双红线，以示封账。</a:t>
            </a:r>
            <a:endParaRPr lang="en-US" altLang="zh-CN" sz="2400" b="0" kern="1200" dirty="0">
              <a:latin typeface="Arial" panose="020B0604020202020204" pitchFamily="34" charset="0"/>
              <a:ea typeface="黑体" panose="02010609060101010101" pitchFamily="49" charset="-122"/>
              <a:cs typeface="+mn-ea"/>
            </a:endParaRPr>
          </a:p>
          <a:p>
            <a:pPr lvl="0" algn="l" eaLnBrk="1" hangingPunct="1">
              <a:buClrTx/>
              <a:buSzTx/>
              <a:buFont typeface="Wingdings 2" panose="05020102010507070707" pitchFamily="18" charset="2"/>
            </a:pPr>
            <a:r>
              <a:rPr lang="en-US" altLang="zh-CN" sz="2400" b="0" kern="1200" dirty="0">
                <a:latin typeface="Arial" panose="020B0604020202020204" pitchFamily="34" charset="0"/>
                <a:ea typeface="黑体" panose="02010609060101010101" pitchFamily="49" charset="-122"/>
                <a:cs typeface="+mn-ea"/>
              </a:rPr>
              <a:t>　　    年度终了结账时，有余额的账户，应将其余额结转下年，并在摘要栏注明“结转下年”字样；在下一会计年度新建有关账户的第一行余额栏内填写上年结转的余额，并在摘要栏注明“上年结转”字样。</a:t>
            </a:r>
            <a:r>
              <a:rPr lang="en-US" altLang="zh-CN" sz="2400" dirty="0">
                <a:latin typeface="楷体_GB2312" panose="02010609030101010101" pitchFamily="49" charset="-122"/>
                <a:ea typeface="楷体_GB2312" panose="02010609030101010101" pitchFamily="49" charset="-122"/>
              </a:rPr>
              <a:t>         </a:t>
            </a:r>
            <a:endParaRPr lang="en-US" altLang="zh-CN" sz="2400" dirty="0">
              <a:latin typeface="楷体_GB2312" panose="02010609030101010101" pitchFamily="49" charset="-122"/>
              <a:ea typeface="楷体_GB2312" panose="02010609030101010101" pitchFamily="49" charset="-122"/>
            </a:endParaRPr>
          </a:p>
        </p:txBody>
      </p:sp>
      <p:sp>
        <p:nvSpPr>
          <p:cNvPr id="3" name="Rectangle 18"/>
          <p:cNvSpPr>
            <a:spLocks noGrp="1"/>
          </p:cNvSpPr>
          <p:nvPr>
            <p:custDataLst>
              <p:tags r:id="rId1"/>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第六章 模拟企业期末对账和结账</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indefinite" fill="hold">
                                          <p:stCondLst>
                                            <p:cond delay="0"/>
                                          </p:stCondLst>
                                        </p:cTn>
                                        <p:tgtEl>
                                          <p:spTgt spid="267266">
                                            <p:txEl>
                                              <p:pRg st="0" end="0"/>
                                            </p:txEl>
                                          </p:spTgt>
                                        </p:tgtEl>
                                        <p:attrNameLst>
                                          <p:attrName>style.visibility</p:attrName>
                                        </p:attrNameLst>
                                      </p:cBhvr>
                                      <p:to>
                                        <p:strVal val="visible"/>
                                      </p:to>
                                    </p:set>
                                    <p:anim calcmode="lin" valueType="num">
                                      <p:cBhvr>
                                        <p:cTn id="7" dur="1000" fill="hold"/>
                                        <p:tgtEl>
                                          <p:spTgt spid="267266">
                                            <p:txEl>
                                              <p:pRg st="0" end="0"/>
                                            </p:txEl>
                                          </p:spTgt>
                                        </p:tgtEl>
                                        <p:attrNameLst>
                                          <p:attrName>ppt_w</p:attrName>
                                        </p:attrNameLst>
                                      </p:cBhvr>
                                      <p:tavLst>
                                        <p:tav tm="0">
                                          <p:val>
                                            <p:strVal val="#ppt_w+.3"/>
                                          </p:val>
                                        </p:tav>
                                        <p:tav tm="100000">
                                          <p:val>
                                            <p:strVal val="#ppt_w"/>
                                          </p:val>
                                        </p:tav>
                                      </p:tavLst>
                                    </p:anim>
                                    <p:anim calcmode="lin" valueType="num">
                                      <p:cBhvr>
                                        <p:cTn id="8" dur="1000" fill="hold"/>
                                        <p:tgtEl>
                                          <p:spTgt spid="267266">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67266">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indefinite" fill="hold">
                                          <p:stCondLst>
                                            <p:cond delay="0"/>
                                          </p:stCondLst>
                                        </p:cTn>
                                        <p:tgtEl>
                                          <p:spTgt spid="267266">
                                            <p:txEl>
                                              <p:pRg st="1" end="1"/>
                                            </p:txEl>
                                          </p:spTgt>
                                        </p:tgtEl>
                                        <p:attrNameLst>
                                          <p:attrName>style.visibility</p:attrName>
                                        </p:attrNameLst>
                                      </p:cBhvr>
                                      <p:to>
                                        <p:strVal val="visible"/>
                                      </p:to>
                                    </p:set>
                                    <p:anim calcmode="lin" valueType="num">
                                      <p:cBhvr>
                                        <p:cTn id="14" dur="1000" fill="hold"/>
                                        <p:tgtEl>
                                          <p:spTgt spid="267266">
                                            <p:txEl>
                                              <p:pRg st="1" end="1"/>
                                            </p:txEl>
                                          </p:spTgt>
                                        </p:tgtEl>
                                        <p:attrNameLst>
                                          <p:attrName>ppt_w</p:attrName>
                                        </p:attrNameLst>
                                      </p:cBhvr>
                                      <p:tavLst>
                                        <p:tav tm="0">
                                          <p:val>
                                            <p:strVal val="#ppt_w+.3"/>
                                          </p:val>
                                        </p:tav>
                                        <p:tav tm="100000">
                                          <p:val>
                                            <p:strVal val="#ppt_w"/>
                                          </p:val>
                                        </p:tav>
                                      </p:tavLst>
                                    </p:anim>
                                    <p:anim calcmode="lin" valueType="num">
                                      <p:cBhvr>
                                        <p:cTn id="15" dur="1000" fill="hold"/>
                                        <p:tgtEl>
                                          <p:spTgt spid="267266">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267266">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0" presetClass="entr" presetSubtype="0" decel="100000" fill="hold" grpId="0" nodeType="clickEffect">
                                  <p:stCondLst>
                                    <p:cond delay="0"/>
                                  </p:stCondLst>
                                  <p:childTnLst>
                                    <p:set>
                                      <p:cBhvr>
                                        <p:cTn id="20" dur="indefinite" fill="hold">
                                          <p:stCondLst>
                                            <p:cond delay="0"/>
                                          </p:stCondLst>
                                        </p:cTn>
                                        <p:tgtEl>
                                          <p:spTgt spid="267266">
                                            <p:txEl>
                                              <p:pRg st="2" end="2"/>
                                            </p:txEl>
                                          </p:spTgt>
                                        </p:tgtEl>
                                        <p:attrNameLst>
                                          <p:attrName>style.visibility</p:attrName>
                                        </p:attrNameLst>
                                      </p:cBhvr>
                                      <p:to>
                                        <p:strVal val="visible"/>
                                      </p:to>
                                    </p:set>
                                    <p:anim calcmode="lin" valueType="num">
                                      <p:cBhvr>
                                        <p:cTn id="21" dur="1000" fill="hold"/>
                                        <p:tgtEl>
                                          <p:spTgt spid="267266">
                                            <p:txEl>
                                              <p:pRg st="2" end="2"/>
                                            </p:txEl>
                                          </p:spTgt>
                                        </p:tgtEl>
                                        <p:attrNameLst>
                                          <p:attrName>ppt_w</p:attrName>
                                        </p:attrNameLst>
                                      </p:cBhvr>
                                      <p:tavLst>
                                        <p:tav tm="0">
                                          <p:val>
                                            <p:strVal val="#ppt_w+.3"/>
                                          </p:val>
                                        </p:tav>
                                        <p:tav tm="100000">
                                          <p:val>
                                            <p:strVal val="#ppt_w"/>
                                          </p:val>
                                        </p:tav>
                                      </p:tavLst>
                                    </p:anim>
                                    <p:anim calcmode="lin" valueType="num">
                                      <p:cBhvr>
                                        <p:cTn id="22" dur="1000" fill="hold"/>
                                        <p:tgtEl>
                                          <p:spTgt spid="267266">
                                            <p:txEl>
                                              <p:pRg st="2" end="2"/>
                                            </p:txEl>
                                          </p:spTgt>
                                        </p:tgtEl>
                                        <p:attrNameLst>
                                          <p:attrName>ppt_h</p:attrName>
                                        </p:attrNameLst>
                                      </p:cBhvr>
                                      <p:tavLst>
                                        <p:tav tm="0">
                                          <p:val>
                                            <p:strVal val="#ppt_h"/>
                                          </p:val>
                                        </p:tav>
                                        <p:tav tm="100000">
                                          <p:val>
                                            <p:strVal val="#ppt_h"/>
                                          </p:val>
                                        </p:tav>
                                      </p:tavLst>
                                    </p:anim>
                                    <p:animEffect transition="in" filter="fade">
                                      <p:cBhvr>
                                        <p:cTn id="23" dur="1000"/>
                                        <p:tgtEl>
                                          <p:spTgt spid="267266">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indefinite" fill="hold">
                                          <p:stCondLst>
                                            <p:cond delay="0"/>
                                          </p:stCondLst>
                                        </p:cTn>
                                        <p:tgtEl>
                                          <p:spTgt spid="267266">
                                            <p:txEl>
                                              <p:pRg st="3" end="3"/>
                                            </p:txEl>
                                          </p:spTgt>
                                        </p:tgtEl>
                                        <p:attrNameLst>
                                          <p:attrName>style.visibility</p:attrName>
                                        </p:attrNameLst>
                                      </p:cBhvr>
                                      <p:to>
                                        <p:strVal val="visible"/>
                                      </p:to>
                                    </p:set>
                                    <p:anim calcmode="lin" valueType="num">
                                      <p:cBhvr>
                                        <p:cTn id="28" dur="1000" fill="hold"/>
                                        <p:tgtEl>
                                          <p:spTgt spid="267266">
                                            <p:txEl>
                                              <p:pRg st="3" end="3"/>
                                            </p:txEl>
                                          </p:spTgt>
                                        </p:tgtEl>
                                        <p:attrNameLst>
                                          <p:attrName>ppt_w</p:attrName>
                                        </p:attrNameLst>
                                      </p:cBhvr>
                                      <p:tavLst>
                                        <p:tav tm="0">
                                          <p:val>
                                            <p:strVal val="#ppt_w+.3"/>
                                          </p:val>
                                        </p:tav>
                                        <p:tav tm="100000">
                                          <p:val>
                                            <p:strVal val="#ppt_w"/>
                                          </p:val>
                                        </p:tav>
                                      </p:tavLst>
                                    </p:anim>
                                    <p:anim calcmode="lin" valueType="num">
                                      <p:cBhvr>
                                        <p:cTn id="29" dur="1000" fill="hold"/>
                                        <p:tgtEl>
                                          <p:spTgt spid="267266">
                                            <p:txEl>
                                              <p:pRg st="3" end="3"/>
                                            </p:txEl>
                                          </p:spTgt>
                                        </p:tgtEl>
                                        <p:attrNameLst>
                                          <p:attrName>ppt_h</p:attrName>
                                        </p:attrNameLst>
                                      </p:cBhvr>
                                      <p:tavLst>
                                        <p:tav tm="0">
                                          <p:val>
                                            <p:strVal val="#ppt_h"/>
                                          </p:val>
                                        </p:tav>
                                        <p:tav tm="100000">
                                          <p:val>
                                            <p:strVal val="#ppt_h"/>
                                          </p:val>
                                        </p:tav>
                                      </p:tavLst>
                                    </p:anim>
                                    <p:animEffect transition="in" filter="fade">
                                      <p:cBhvr>
                                        <p:cTn id="30" dur="1000"/>
                                        <p:tgtEl>
                                          <p:spTgt spid="267266">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0" presetClass="entr" presetSubtype="0" decel="100000" fill="hold" grpId="0" nodeType="clickEffect">
                                  <p:stCondLst>
                                    <p:cond delay="0"/>
                                  </p:stCondLst>
                                  <p:childTnLst>
                                    <p:set>
                                      <p:cBhvr>
                                        <p:cTn id="34" dur="indefinite" fill="hold">
                                          <p:stCondLst>
                                            <p:cond delay="0"/>
                                          </p:stCondLst>
                                        </p:cTn>
                                        <p:tgtEl>
                                          <p:spTgt spid="267266">
                                            <p:txEl>
                                              <p:pRg st="4" end="4"/>
                                            </p:txEl>
                                          </p:spTgt>
                                        </p:tgtEl>
                                        <p:attrNameLst>
                                          <p:attrName>style.visibility</p:attrName>
                                        </p:attrNameLst>
                                      </p:cBhvr>
                                      <p:to>
                                        <p:strVal val="visible"/>
                                      </p:to>
                                    </p:set>
                                    <p:anim calcmode="lin" valueType="num">
                                      <p:cBhvr>
                                        <p:cTn id="35" dur="1000" fill="hold"/>
                                        <p:tgtEl>
                                          <p:spTgt spid="267266">
                                            <p:txEl>
                                              <p:pRg st="4" end="4"/>
                                            </p:txEl>
                                          </p:spTgt>
                                        </p:tgtEl>
                                        <p:attrNameLst>
                                          <p:attrName>ppt_w</p:attrName>
                                        </p:attrNameLst>
                                      </p:cBhvr>
                                      <p:tavLst>
                                        <p:tav tm="0">
                                          <p:val>
                                            <p:strVal val="#ppt_w+.3"/>
                                          </p:val>
                                        </p:tav>
                                        <p:tav tm="100000">
                                          <p:val>
                                            <p:strVal val="#ppt_w"/>
                                          </p:val>
                                        </p:tav>
                                      </p:tavLst>
                                    </p:anim>
                                    <p:anim calcmode="lin" valueType="num">
                                      <p:cBhvr>
                                        <p:cTn id="36" dur="1000" fill="hold"/>
                                        <p:tgtEl>
                                          <p:spTgt spid="267266">
                                            <p:txEl>
                                              <p:pRg st="4" end="4"/>
                                            </p:txEl>
                                          </p:spTgt>
                                        </p:tgtEl>
                                        <p:attrNameLst>
                                          <p:attrName>ppt_h</p:attrName>
                                        </p:attrNameLst>
                                      </p:cBhvr>
                                      <p:tavLst>
                                        <p:tav tm="0">
                                          <p:val>
                                            <p:strVal val="#ppt_h"/>
                                          </p:val>
                                        </p:tav>
                                        <p:tav tm="100000">
                                          <p:val>
                                            <p:strVal val="#ppt_h"/>
                                          </p:val>
                                        </p:tav>
                                      </p:tavLst>
                                    </p:anim>
                                    <p:animEffect transition="in" filter="fade">
                                      <p:cBhvr>
                                        <p:cTn id="37" dur="1000"/>
                                        <p:tgtEl>
                                          <p:spTgt spid="26726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266" grpId="0" build="p"/>
    </p:bld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7" name="Rectangle 3"/>
          <p:cNvSpPr>
            <a:spLocks noGrp="1"/>
          </p:cNvSpPr>
          <p:nvPr>
            <p:ph idx="4294967295"/>
          </p:nvPr>
        </p:nvSpPr>
        <p:spPr>
          <a:xfrm>
            <a:off x="827088" y="1149350"/>
            <a:ext cx="8107362" cy="4800600"/>
          </a:xfrm>
        </p:spPr>
        <p:txBody>
          <a:bodyPr wrap="square" lIns="91440" tIns="45720" rIns="91440" bIns="45720" anchor="t"/>
          <a:lstStyle/>
          <a:p>
            <a:pPr lvl="0" indent="-342900"/>
            <a:endParaRPr lang="zh-CN" altLang="en-US" dirty="0"/>
          </a:p>
          <a:p>
            <a:pPr lvl="0" indent="-342900"/>
            <a:endParaRPr lang="zh-CN" altLang="en-US" dirty="0"/>
          </a:p>
          <a:p>
            <a:pPr lvl="0" indent="-342900"/>
            <a:endParaRPr lang="zh-CN" altLang="en-US" dirty="0"/>
          </a:p>
          <a:p>
            <a:pPr lvl="0" indent="-342900">
              <a:buFont typeface="Wingdings 2" panose="05020102010507070707" pitchFamily="18" charset="2"/>
              <a:buChar char="•"/>
            </a:pPr>
            <a:endParaRPr lang="zh-CN" altLang="en-US" sz="3600" dirty="0">
              <a:solidFill>
                <a:srgbClr val="000066"/>
              </a:solidFill>
            </a:endParaRPr>
          </a:p>
        </p:txBody>
      </p:sp>
      <p:sp>
        <p:nvSpPr>
          <p:cNvPr id="229378" name="TextBox 3"/>
          <p:cNvSpPr txBox="1"/>
          <p:nvPr/>
        </p:nvSpPr>
        <p:spPr>
          <a:xfrm>
            <a:off x="457200" y="1066800"/>
            <a:ext cx="7972425" cy="1322070"/>
          </a:xfrm>
          <a:prstGeom prst="rect">
            <a:avLst/>
          </a:prstGeom>
          <a:noFill/>
          <a:ln w="9525" cap="flat" cmpd="sng">
            <a:noFill/>
            <a:prstDash val="solid"/>
            <a:miter/>
            <a:headEnd type="none" w="med" len="med"/>
            <a:tailEnd type="none" w="med" len="med"/>
          </a:ln>
        </p:spPr>
        <p:txBody>
          <a:bodyPr anchor="t">
            <a:spAutoFit/>
          </a:bodyPr>
          <a:lstStyle/>
          <a:p>
            <a:pPr lvl="0" indent="0"/>
            <a:r>
              <a:rPr lang="zh-CN" altLang="zh-CN" dirty="0">
                <a:latin typeface="Arial" panose="020B0604020202020204" pitchFamily="34" charset="0"/>
                <a:ea typeface="黑体" panose="02010609060101010101" pitchFamily="49" charset="-122"/>
              </a:rPr>
              <a:t>　　</a:t>
            </a:r>
            <a:r>
              <a:rPr lang="zh-CN" altLang="zh-CN" sz="2000" dirty="0">
                <a:latin typeface="Arial" panose="020B0604020202020204" pitchFamily="34" charset="0"/>
                <a:ea typeface="黑体" panose="02010609060101010101" pitchFamily="49" charset="-122"/>
              </a:rPr>
              <a:t>总账账户</a:t>
            </a:r>
            <a:r>
              <a:rPr lang="zh-CN" altLang="zh-CN" sz="2000" b="1" dirty="0">
                <a:latin typeface="Arial" panose="020B0604020202020204" pitchFamily="34" charset="0"/>
                <a:ea typeface="黑体" panose="02010609060101010101" pitchFamily="49" charset="-122"/>
              </a:rPr>
              <a:t>平时只需结出月末余额。</a:t>
            </a:r>
            <a:br>
              <a:rPr lang="en-US" altLang="zh-CN" sz="2000" dirty="0">
                <a:latin typeface="Arial" panose="020B0604020202020204" pitchFamily="34" charset="0"/>
                <a:ea typeface="黑体" panose="02010609060101010101" pitchFamily="49" charset="-122"/>
              </a:rPr>
            </a:br>
            <a:r>
              <a:rPr lang="zh-CN" altLang="zh-CN" sz="2000" dirty="0">
                <a:latin typeface="Arial" panose="020B0604020202020204" pitchFamily="34" charset="0"/>
                <a:ea typeface="黑体" panose="02010609060101010101" pitchFamily="49" charset="-122"/>
              </a:rPr>
              <a:t>　　</a:t>
            </a:r>
            <a:r>
              <a:rPr lang="zh-CN" altLang="zh-CN" sz="2000" b="1" dirty="0">
                <a:solidFill>
                  <a:srgbClr val="FF0000"/>
                </a:solidFill>
                <a:latin typeface="Arial" panose="020B0604020202020204" pitchFamily="34" charset="0"/>
                <a:ea typeface="黑体" panose="02010609060101010101" pitchFamily="49" charset="-122"/>
              </a:rPr>
              <a:t>年终结账时</a:t>
            </a:r>
            <a:r>
              <a:rPr lang="zh-CN" altLang="zh-CN" sz="2000" dirty="0">
                <a:latin typeface="Arial" panose="020B0604020202020204" pitchFamily="34" charset="0"/>
                <a:ea typeface="黑体" panose="02010609060101010101" pitchFamily="49" charset="-122"/>
              </a:rPr>
              <a:t>，为了总括地反映全年各项资金运动情况的全貌，核对账目，要将所有总账账户结出</a:t>
            </a:r>
            <a:r>
              <a:rPr lang="zh-CN" altLang="zh-CN" sz="2000" b="1" dirty="0">
                <a:solidFill>
                  <a:srgbClr val="FF0000"/>
                </a:solidFill>
                <a:latin typeface="Arial" panose="020B0604020202020204" pitchFamily="34" charset="0"/>
                <a:ea typeface="黑体" panose="02010609060101010101" pitchFamily="49" charset="-122"/>
              </a:rPr>
              <a:t>全年发生额和年末余额</a:t>
            </a:r>
            <a:r>
              <a:rPr lang="zh-CN" altLang="zh-CN" sz="2000" dirty="0">
                <a:latin typeface="Arial" panose="020B0604020202020204" pitchFamily="34" charset="0"/>
                <a:ea typeface="黑体" panose="02010609060101010101" pitchFamily="49" charset="-122"/>
              </a:rPr>
              <a:t>，在摘要栏内注明“</a:t>
            </a:r>
            <a:r>
              <a:rPr lang="zh-CN" altLang="zh-CN" sz="2000" b="1" dirty="0">
                <a:solidFill>
                  <a:srgbClr val="FF0000"/>
                </a:solidFill>
                <a:latin typeface="Arial" panose="020B0604020202020204" pitchFamily="34" charset="0"/>
                <a:ea typeface="黑体" panose="02010609060101010101" pitchFamily="49" charset="-122"/>
              </a:rPr>
              <a:t>本年合计</a:t>
            </a:r>
            <a:r>
              <a:rPr lang="zh-CN" altLang="zh-CN" sz="2000" dirty="0">
                <a:latin typeface="Arial" panose="020B0604020202020204" pitchFamily="34" charset="0"/>
                <a:ea typeface="黑体" panose="02010609060101010101" pitchFamily="49" charset="-122"/>
              </a:rPr>
              <a:t>”字样，并在合计数下</a:t>
            </a:r>
            <a:r>
              <a:rPr lang="zh-CN" altLang="zh-CN" sz="2000" b="1" dirty="0">
                <a:solidFill>
                  <a:srgbClr val="FF0000"/>
                </a:solidFill>
                <a:latin typeface="Arial" panose="020B0604020202020204" pitchFamily="34" charset="0"/>
                <a:ea typeface="黑体" panose="02010609060101010101" pitchFamily="49" charset="-122"/>
              </a:rPr>
              <a:t>通栏划双红线</a:t>
            </a:r>
            <a:r>
              <a:rPr lang="zh-CN" altLang="zh-CN" sz="2000" b="1" dirty="0">
                <a:latin typeface="Arial" panose="020B0604020202020204" pitchFamily="34" charset="0"/>
                <a:ea typeface="黑体" panose="02010609060101010101" pitchFamily="49" charset="-122"/>
              </a:rPr>
              <a:t>。</a:t>
            </a:r>
            <a:endParaRPr lang="zh-CN" altLang="zh-CN" sz="2000" b="1" dirty="0">
              <a:latin typeface="Arial" panose="020B0604020202020204" pitchFamily="34" charset="0"/>
              <a:ea typeface="黑体" panose="02010609060101010101" pitchFamily="49" charset="-122"/>
            </a:endParaRPr>
          </a:p>
        </p:txBody>
      </p:sp>
      <p:grpSp>
        <p:nvGrpSpPr>
          <p:cNvPr id="229380" name="组合 2"/>
          <p:cNvGrpSpPr/>
          <p:nvPr/>
        </p:nvGrpSpPr>
        <p:grpSpPr>
          <a:xfrm>
            <a:off x="366713" y="2667000"/>
            <a:ext cx="8158162" cy="3733800"/>
            <a:chOff x="600" y="3960"/>
            <a:chExt cx="12848" cy="5880"/>
          </a:xfrm>
        </p:grpSpPr>
        <p:pic>
          <p:nvPicPr>
            <p:cNvPr id="229381" name="Picture 34" descr="2"/>
            <p:cNvPicPr>
              <a:picLocks noChangeAspect="1"/>
            </p:cNvPicPr>
            <p:nvPr/>
          </p:nvPicPr>
          <p:blipFill>
            <a:blip r:embed="rId1"/>
            <a:stretch>
              <a:fillRect/>
            </a:stretch>
          </p:blipFill>
          <p:spPr>
            <a:xfrm>
              <a:off x="600" y="3960"/>
              <a:ext cx="12720" cy="5880"/>
            </a:xfrm>
            <a:prstGeom prst="rect">
              <a:avLst/>
            </a:prstGeom>
            <a:noFill/>
            <a:ln w="9525">
              <a:noFill/>
            </a:ln>
          </p:spPr>
        </p:pic>
        <p:pic>
          <p:nvPicPr>
            <p:cNvPr id="229382" name="图片 2"/>
            <p:cNvPicPr>
              <a:picLocks noChangeAspect="1"/>
            </p:cNvPicPr>
            <p:nvPr/>
          </p:nvPicPr>
          <p:blipFill>
            <a:blip r:embed="rId2"/>
            <a:stretch>
              <a:fillRect/>
            </a:stretch>
          </p:blipFill>
          <p:spPr>
            <a:xfrm>
              <a:off x="3445" y="8875"/>
              <a:ext cx="1305" cy="638"/>
            </a:xfrm>
            <a:prstGeom prst="rect">
              <a:avLst/>
            </a:prstGeom>
            <a:noFill/>
            <a:ln w="9525">
              <a:noFill/>
            </a:ln>
          </p:spPr>
        </p:pic>
        <p:pic>
          <p:nvPicPr>
            <p:cNvPr id="229383" name="图片 3"/>
            <p:cNvPicPr>
              <a:picLocks noChangeAspect="1"/>
            </p:cNvPicPr>
            <p:nvPr/>
          </p:nvPicPr>
          <p:blipFill>
            <a:blip r:embed="rId3"/>
            <a:stretch>
              <a:fillRect/>
            </a:stretch>
          </p:blipFill>
          <p:spPr>
            <a:xfrm>
              <a:off x="6720" y="5258"/>
              <a:ext cx="960" cy="285"/>
            </a:xfrm>
            <a:prstGeom prst="rect">
              <a:avLst/>
            </a:prstGeom>
            <a:noFill/>
            <a:ln w="9525">
              <a:noFill/>
            </a:ln>
          </p:spPr>
        </p:pic>
        <p:pic>
          <p:nvPicPr>
            <p:cNvPr id="229384" name="图片 4"/>
            <p:cNvPicPr>
              <a:picLocks noChangeAspect="1"/>
            </p:cNvPicPr>
            <p:nvPr/>
          </p:nvPicPr>
          <p:blipFill>
            <a:blip r:embed="rId3"/>
            <a:stretch>
              <a:fillRect/>
            </a:stretch>
          </p:blipFill>
          <p:spPr>
            <a:xfrm>
              <a:off x="3580" y="9400"/>
              <a:ext cx="1483" cy="440"/>
            </a:xfrm>
            <a:prstGeom prst="rect">
              <a:avLst/>
            </a:prstGeom>
            <a:noFill/>
            <a:ln w="9525">
              <a:noFill/>
            </a:ln>
          </p:spPr>
        </p:pic>
        <p:cxnSp>
          <p:nvCxnSpPr>
            <p:cNvPr id="6" name="直接连接符 5"/>
            <p:cNvCxnSpPr/>
            <p:nvPr/>
          </p:nvCxnSpPr>
          <p:spPr>
            <a:xfrm flipV="1">
              <a:off x="600" y="8875"/>
              <a:ext cx="12848" cy="18"/>
            </a:xfrm>
            <a:prstGeom prst="line">
              <a:avLst/>
            </a:prstGeom>
            <a:ln w="47625" cmpd="sng">
              <a:solidFill>
                <a:srgbClr val="C00000"/>
              </a:solidFill>
              <a:prstDash val="solid"/>
            </a:ln>
          </p:spPr>
          <p:style>
            <a:lnRef idx="1">
              <a:schemeClr val="accent1"/>
            </a:lnRef>
            <a:fillRef idx="0">
              <a:schemeClr val="accent1"/>
            </a:fillRef>
            <a:effectRef idx="0">
              <a:schemeClr val="accent1"/>
            </a:effectRef>
            <a:fontRef idx="minor">
              <a:schemeClr val="tx1"/>
            </a:fontRef>
          </p:style>
        </p:cxnSp>
        <p:cxnSp>
          <p:nvCxnSpPr>
            <p:cNvPr id="2" name="直接连接符 1"/>
            <p:cNvCxnSpPr/>
            <p:nvPr/>
          </p:nvCxnSpPr>
          <p:spPr>
            <a:xfrm flipV="1">
              <a:off x="600" y="9380"/>
              <a:ext cx="12848" cy="18"/>
            </a:xfrm>
            <a:prstGeom prst="line">
              <a:avLst/>
            </a:prstGeom>
            <a:ln w="47625" cmpd="sng">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nvSpPr>
        <p:spPr>
          <a:xfrm>
            <a:off x="2173605" y="5798820"/>
            <a:ext cx="1039495" cy="259715"/>
          </a:xfrm>
          <a:prstGeom prst="rect">
            <a:avLst/>
          </a:prstGeom>
          <a:solidFill>
            <a:schemeClr val="bg1"/>
          </a:solidFill>
        </p:spPr>
        <p:txBody>
          <a:bodyPr>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200" b="1" i="0" u="none" strike="noStrike" kern="1200" cap="none" spc="0" normalizeH="0" baseline="0" noProof="1">
                <a:ln>
                  <a:noFill/>
                </a:ln>
                <a:gradFill>
                  <a:gsLst>
                    <a:gs pos="0">
                      <a:srgbClr val="012D86"/>
                    </a:gs>
                    <a:gs pos="100000">
                      <a:srgbClr val="0E2557"/>
                    </a:gs>
                  </a:gsLst>
                  <a:lin scaled="0"/>
                </a:gradFill>
                <a:effectLst/>
                <a:uLnTx/>
                <a:uFillTx/>
                <a:latin typeface="Arial" panose="020B0604020202020204" pitchFamily="34" charset="0"/>
                <a:ea typeface="黑体" panose="02010609060101010101" pitchFamily="49" charset="-122"/>
                <a:cs typeface="+mn-cs"/>
                <a:sym typeface="+mn-ea"/>
              </a:rPr>
              <a:t> </a:t>
            </a:r>
            <a:r>
              <a:rPr kumimoji="0" lang="zh-CN" altLang="zh-CN" sz="1400" b="1" i="0" u="none" strike="noStrike" kern="1200" cap="none" spc="0" normalizeH="0" baseline="0" noProof="1">
                <a:ln>
                  <a:noFill/>
                </a:ln>
                <a:gradFill>
                  <a:gsLst>
                    <a:gs pos="0">
                      <a:srgbClr val="012D86"/>
                    </a:gs>
                    <a:gs pos="100000">
                      <a:srgbClr val="0E2557"/>
                    </a:gs>
                  </a:gsLst>
                  <a:lin scaled="0"/>
                </a:gradFill>
                <a:effectLst/>
                <a:uLnTx/>
                <a:uFillTx/>
                <a:latin typeface="+mj-lt"/>
                <a:ea typeface="+mj-lt"/>
                <a:cs typeface="+mn-cs"/>
                <a:sym typeface="+mn-ea"/>
              </a:rPr>
              <a:t>本年合计</a:t>
            </a:r>
            <a:endParaRPr kumimoji="0" lang="zh-CN" altLang="zh-CN" sz="1400" b="1" i="0" u="none" strike="noStrike" kern="1200" cap="none" spc="0" normalizeH="0" baseline="0" noProof="1">
              <a:ln>
                <a:noFill/>
              </a:ln>
              <a:gradFill>
                <a:gsLst>
                  <a:gs pos="0">
                    <a:srgbClr val="012D86"/>
                  </a:gs>
                  <a:gs pos="100000">
                    <a:srgbClr val="0E2557"/>
                  </a:gs>
                </a:gsLst>
                <a:lin scaled="0"/>
              </a:gradFill>
              <a:effectLst/>
              <a:uLnTx/>
              <a:uFillTx/>
              <a:latin typeface="+mj-lt"/>
              <a:ea typeface="+mj-lt"/>
              <a:cs typeface="+mn-cs"/>
              <a:sym typeface="+mn-ea"/>
            </a:endParaRPr>
          </a:p>
        </p:txBody>
      </p:sp>
      <p:pic>
        <p:nvPicPr>
          <p:cNvPr id="229388" name="图片 4"/>
          <p:cNvPicPr>
            <a:picLocks noChangeAspect="1"/>
          </p:cNvPicPr>
          <p:nvPr/>
        </p:nvPicPr>
        <p:blipFill>
          <a:blip r:embed="rId4"/>
          <a:stretch>
            <a:fillRect/>
          </a:stretch>
        </p:blipFill>
        <p:spPr>
          <a:xfrm>
            <a:off x="239713" y="6223000"/>
            <a:ext cx="8285162" cy="306388"/>
          </a:xfrm>
          <a:prstGeom prst="rect">
            <a:avLst/>
          </a:prstGeom>
          <a:noFill/>
          <a:ln w="9525">
            <a:noFill/>
          </a:ln>
        </p:spPr>
      </p:pic>
      <p:sp>
        <p:nvSpPr>
          <p:cNvPr id="3" name="Rectangle 18"/>
          <p:cNvSpPr>
            <a:spLocks noGrp="1"/>
          </p:cNvSpPr>
          <p:nvPr>
            <p:custDataLst>
              <p:tags r:id="rId5"/>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第六章 模拟企业期末对账和结账</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transition/>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3" name="TextBox 5"/>
          <p:cNvSpPr txBox="1"/>
          <p:nvPr/>
        </p:nvSpPr>
        <p:spPr>
          <a:xfrm>
            <a:off x="762000" y="1065530"/>
            <a:ext cx="7848600" cy="1322070"/>
          </a:xfrm>
          <a:prstGeom prst="rect">
            <a:avLst/>
          </a:prstGeom>
          <a:noFill/>
          <a:ln w="9525">
            <a:noFill/>
          </a:ln>
        </p:spPr>
        <p:txBody>
          <a:bodyPr anchor="t">
            <a:spAutoFit/>
          </a:bodyPr>
          <a:lstStyle/>
          <a:p>
            <a:pPr lvl="0" indent="0"/>
            <a:r>
              <a:rPr lang="zh-CN" altLang="zh-CN" sz="2000" dirty="0">
                <a:latin typeface="Arial" panose="020B0604020202020204" pitchFamily="34" charset="0"/>
                <a:ea typeface="黑体" panose="02010609060101010101" pitchFamily="49" charset="-122"/>
              </a:rPr>
              <a:t>　　年度终了结账时，有余额的账户，应将其余额结转下年，并在摘要栏注明</a:t>
            </a:r>
            <a:r>
              <a:rPr lang="zh-CN" altLang="zh-CN" sz="2000" b="1" dirty="0">
                <a:latin typeface="Arial" panose="020B0604020202020204" pitchFamily="34" charset="0"/>
                <a:ea typeface="黑体" panose="02010609060101010101" pitchFamily="49" charset="-122"/>
              </a:rPr>
              <a:t>“结转下年”字样；</a:t>
            </a:r>
            <a:br>
              <a:rPr lang="en-US" altLang="zh-CN" sz="2000" dirty="0">
                <a:latin typeface="Arial" panose="020B0604020202020204" pitchFamily="34" charset="0"/>
                <a:ea typeface="黑体" panose="02010609060101010101" pitchFamily="49" charset="-122"/>
              </a:rPr>
            </a:br>
            <a:r>
              <a:rPr lang="zh-CN" altLang="zh-CN" sz="2000" dirty="0">
                <a:latin typeface="Arial" panose="020B0604020202020204" pitchFamily="34" charset="0"/>
                <a:ea typeface="黑体" panose="02010609060101010101" pitchFamily="49" charset="-122"/>
              </a:rPr>
              <a:t>　　在下一会计年度新建有关账户的</a:t>
            </a:r>
            <a:r>
              <a:rPr lang="zh-CN" altLang="zh-CN" sz="2000" b="1" dirty="0">
                <a:latin typeface="Arial" panose="020B0604020202020204" pitchFamily="34" charset="0"/>
                <a:ea typeface="黑体" panose="02010609060101010101" pitchFamily="49" charset="-122"/>
              </a:rPr>
              <a:t>第一行余额栏内</a:t>
            </a:r>
            <a:r>
              <a:rPr lang="zh-CN" altLang="zh-CN" sz="2000" dirty="0">
                <a:latin typeface="Arial" panose="020B0604020202020204" pitchFamily="34" charset="0"/>
                <a:ea typeface="黑体" panose="02010609060101010101" pitchFamily="49" charset="-122"/>
              </a:rPr>
              <a:t>填写上年结转的余额，并在摘要栏注明</a:t>
            </a:r>
            <a:r>
              <a:rPr lang="zh-CN" altLang="zh-CN" sz="2000" b="1" dirty="0">
                <a:latin typeface="Arial" panose="020B0604020202020204" pitchFamily="34" charset="0"/>
                <a:ea typeface="黑体" panose="02010609060101010101" pitchFamily="49" charset="-122"/>
              </a:rPr>
              <a:t>“上年结转”字样</a:t>
            </a:r>
            <a:endParaRPr lang="zh-CN" altLang="zh-CN" sz="2000" b="1" dirty="0">
              <a:latin typeface="Arial" panose="020B0604020202020204" pitchFamily="34" charset="0"/>
              <a:ea typeface="黑体" panose="02010609060101010101" pitchFamily="49" charset="-122"/>
            </a:endParaRPr>
          </a:p>
        </p:txBody>
      </p:sp>
      <p:pic>
        <p:nvPicPr>
          <p:cNvPr id="233475" name="Picture 34" descr="2"/>
          <p:cNvPicPr>
            <a:picLocks noChangeAspect="1"/>
          </p:cNvPicPr>
          <p:nvPr/>
        </p:nvPicPr>
        <p:blipFill>
          <a:blip r:embed="rId1"/>
          <a:stretch>
            <a:fillRect/>
          </a:stretch>
        </p:blipFill>
        <p:spPr>
          <a:xfrm>
            <a:off x="533400" y="2584450"/>
            <a:ext cx="8077200" cy="3638550"/>
          </a:xfrm>
          <a:prstGeom prst="rect">
            <a:avLst/>
          </a:prstGeom>
          <a:noFill/>
          <a:ln w="9525">
            <a:noFill/>
          </a:ln>
        </p:spPr>
      </p:pic>
      <p:sp>
        <p:nvSpPr>
          <p:cNvPr id="3" name="Rectangle 18"/>
          <p:cNvSpPr>
            <a:spLocks noGrp="1"/>
          </p:cNvSpPr>
          <p:nvPr>
            <p:custDataLst>
              <p:tags r:id="rId2"/>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第六章 模拟企业期末对账和结账</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2"/>
          <p:cNvSpPr>
            <a:spLocks noGrp="1"/>
          </p:cNvSpPr>
          <p:nvPr>
            <p:ph idx="4294967295"/>
          </p:nvPr>
        </p:nvSpPr>
        <p:spPr>
          <a:xfrm>
            <a:off x="204470" y="1066800"/>
            <a:ext cx="8498840" cy="5038725"/>
          </a:xfrm>
        </p:spPr>
        <p:txBody>
          <a:bodyPr wrap="square" lIns="91440" tIns="45720" rIns="91440" bIns="45720" anchor="t"/>
          <a:lstStyle/>
          <a:p>
            <a:pPr lvl="0" indent="-342900" algn="l">
              <a:lnSpc>
                <a:spcPct val="80000"/>
              </a:lnSpc>
              <a:buSzTx/>
              <a:buNone/>
            </a:pPr>
            <a:r>
              <a:rPr lang="zh-CN" altLang="en-US" b="0" dirty="0">
                <a:solidFill>
                  <a:srgbClr val="0000FF"/>
                </a:solidFill>
                <a:sym typeface="+mn-ea"/>
              </a:rPr>
              <a:t>【思政元素】</a:t>
            </a:r>
            <a:endParaRPr lang="zh-CN" altLang="en-US" b="0" dirty="0">
              <a:solidFill>
                <a:srgbClr val="0000FF"/>
              </a:solidFill>
            </a:endParaRPr>
          </a:p>
          <a:p>
            <a:pPr algn="l">
              <a:buSzTx/>
            </a:pPr>
            <a:r>
              <a:rPr lang="en-US" sz="2400">
                <a:sym typeface="+mn-ea"/>
              </a:rPr>
              <a:t>      </a:t>
            </a:r>
            <a:r>
              <a:rPr sz="2400">
                <a:sym typeface="+mn-ea"/>
              </a:rPr>
              <a:t>案例：京东集团发布2022年Q1财报，净收入2397亿元人民币（约378亿美元），同比增长18%。财报显示，在对基础设施、技术研发、员工薪酬福利的持续投入，以及全力支持上海等多地抗疫保供，并且全面支持合作伙伴减少疫情的影响和让利给消费者后，京东集团在2022年第一季度归属于普通股东的净亏损为30亿元人民币（约5亿美元）。但这份投入换来了员工更高的忠诚度和更强的执行力，打造出更优质的用户体验，让更多用户选择京东。事实上，早在2020年9月，京东集团就因累计投入超过十几亿元用于抗疫情、保民生、撑经济、稳就业荣获“全国抗击新冠肺炎疫情先进集体”和“全国先进基层党组织”两项国家级荣誉。笃信长期主义，遵守商业底线，担当社会责任。企业尚如此，何况每一个从业人员。</a:t>
            </a:r>
            <a:endParaRPr sz="2400">
              <a:sym typeface="+mn-ea"/>
            </a:endParaRPr>
          </a:p>
        </p:txBody>
      </p:sp>
      <p:sp>
        <p:nvSpPr>
          <p:cNvPr id="2" name="Rectangle 18"/>
          <p:cNvSpPr>
            <a:spLocks noGrp="1"/>
          </p:cNvSpPr>
          <p:nvPr>
            <p:custDataLst>
              <p:tags r:id="rId1"/>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第六章 模拟企业期末对账和结账</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7" name="Rectangle 3"/>
          <p:cNvSpPr>
            <a:spLocks noGrp="1"/>
          </p:cNvSpPr>
          <p:nvPr>
            <p:ph idx="4294967295"/>
          </p:nvPr>
        </p:nvSpPr>
        <p:spPr>
          <a:xfrm>
            <a:off x="1116013" y="1412875"/>
            <a:ext cx="7499350" cy="4800600"/>
          </a:xfrm>
        </p:spPr>
        <p:txBody>
          <a:bodyPr wrap="square" lIns="91440" tIns="45720" rIns="91440" bIns="45720" anchor="t"/>
          <a:lstStyle/>
          <a:p>
            <a:pPr lvl="0" indent="-342900">
              <a:buFont typeface="Wingdings 2" panose="05020102010507070707" pitchFamily="18" charset="2"/>
              <a:buChar char="•"/>
            </a:pPr>
            <a:endParaRPr lang="zh-CN" altLang="en-US" dirty="0"/>
          </a:p>
          <a:p>
            <a:pPr lvl="0" indent="-342900">
              <a:buFont typeface="Wingdings 2" panose="05020102010507070707" pitchFamily="18" charset="2"/>
              <a:buChar char="•"/>
            </a:pPr>
            <a:endParaRPr lang="zh-CN" altLang="en-US" dirty="0"/>
          </a:p>
          <a:p>
            <a:pPr lvl="0" indent="-342900">
              <a:buFont typeface="Wingdings 2" panose="05020102010507070707" pitchFamily="18" charset="2"/>
              <a:buChar char="•"/>
            </a:pPr>
            <a:endParaRPr lang="zh-CN" altLang="en-US" sz="4200" dirty="0"/>
          </a:p>
        </p:txBody>
      </p:sp>
      <p:sp>
        <p:nvSpPr>
          <p:cNvPr id="234498" name="Rectangle 1026"/>
          <p:cNvSpPr txBox="1"/>
          <p:nvPr/>
        </p:nvSpPr>
        <p:spPr>
          <a:xfrm>
            <a:off x="323850" y="2349500"/>
            <a:ext cx="8572500" cy="1714500"/>
          </a:xfrm>
          <a:prstGeom prst="rect">
            <a:avLst/>
          </a:prstGeom>
          <a:solidFill>
            <a:srgbClr val="00FFFF"/>
          </a:solidFill>
          <a:ln w="9525"/>
          <a:scene3d>
            <a:camera prst="legacyObliqueBottomLeft">
              <a:rot lat="0" lon="0" rev="0"/>
            </a:camera>
            <a:lightRig rig="legacyFlat3" dir="t"/>
          </a:scene3d>
          <a:sp3d extrusionH="430200" prstMaterial="legacyMatte">
            <a:bevelT w="13500" h="13500" prst="angle"/>
            <a:bevelB w="13500" h="13500" prst="angle"/>
            <a:extrusionClr>
              <a:srgbClr val="00FFFF"/>
            </a:extrusionClr>
          </a:sp3d>
        </p:spPr>
        <p:txBody>
          <a:bodyPr anchor="ctr">
            <a:flatTx/>
          </a:bodyPr>
          <a:lstStyle/>
          <a:p>
            <a:pPr lvl="0" algn="ctr">
              <a:lnSpc>
                <a:spcPct val="90000"/>
              </a:lnSpc>
            </a:pPr>
            <a:r>
              <a:rPr lang="zh-CN" altLang="en-US" sz="5000" dirty="0">
                <a:latin typeface="Arial" panose="020B0604020202020204" pitchFamily="34" charset="0"/>
                <a:ea typeface="隶书" panose="02010509060101010101" pitchFamily="49" charset="-122"/>
              </a:rPr>
              <a:t>第七章 </a:t>
            </a:r>
            <a:r>
              <a:rPr lang="en-US" altLang="zh-CN" sz="5000" dirty="0">
                <a:latin typeface="Arial" panose="020B0604020202020204" pitchFamily="34" charset="0"/>
                <a:ea typeface="隶书" panose="02010509060101010101" pitchFamily="49" charset="-122"/>
              </a:rPr>
              <a:t> </a:t>
            </a:r>
            <a:endParaRPr lang="en-US" altLang="zh-CN" sz="5000" dirty="0">
              <a:latin typeface="Arial" panose="020B0604020202020204" pitchFamily="34" charset="0"/>
              <a:ea typeface="隶书" panose="02010509060101010101" pitchFamily="49" charset="-122"/>
            </a:endParaRPr>
          </a:p>
          <a:p>
            <a:pPr lvl="0" algn="ctr">
              <a:lnSpc>
                <a:spcPct val="90000"/>
              </a:lnSpc>
            </a:pPr>
            <a:r>
              <a:rPr lang="zh-CN" altLang="en-US" sz="5000" dirty="0">
                <a:latin typeface="Arial" panose="020B0604020202020204" pitchFamily="34" charset="0"/>
                <a:ea typeface="隶书" panose="02010509060101010101" pitchFamily="49" charset="-122"/>
              </a:rPr>
              <a:t>模拟企业财务报表编制</a:t>
            </a:r>
            <a:endParaRPr lang="zh-CN" altLang="en-US" sz="5000" dirty="0">
              <a:latin typeface="Arial" panose="020B0604020202020204" pitchFamily="34" charset="0"/>
              <a:ea typeface="隶书" panose="02010509060101010101" pitchFamily="49" charset="-122"/>
            </a:endParaRPr>
          </a:p>
        </p:txBody>
      </p:sp>
    </p:spTree>
  </p:cSld>
  <p:clrMapOvr>
    <a:masterClrMapping/>
  </p:clrMapOvr>
  <p:transition/>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8"/>
          <p:cNvGrpSpPr/>
          <p:nvPr/>
        </p:nvGrpSpPr>
        <p:grpSpPr>
          <a:xfrm>
            <a:off x="2057400" y="3057525"/>
            <a:ext cx="4724400" cy="820420"/>
            <a:chOff x="0" y="0"/>
            <a:chExt cx="2976" cy="432"/>
          </a:xfrm>
        </p:grpSpPr>
        <p:sp>
          <p:nvSpPr>
            <p:cNvPr id="5129" name="AutoShape 9"/>
            <p:cNvSpPr>
              <a:spLocks noChangeArrowheads="1"/>
            </p:cNvSpPr>
            <p:nvPr/>
          </p:nvSpPr>
          <p:spPr bwMode="auto">
            <a:xfrm>
              <a:off x="240" y="75"/>
              <a:ext cx="2736" cy="288"/>
            </a:xfrm>
            <a:prstGeom prst="roundRect">
              <a:avLst>
                <a:gd name="adj" fmla="val 16667"/>
              </a:avLst>
            </a:prstGeom>
            <a:gradFill rotWithShape="1">
              <a:gsLst>
                <a:gs pos="0">
                  <a:schemeClr val="accent1">
                    <a:gamma/>
                    <a:tint val="21176"/>
                    <a:invGamma/>
                  </a:schemeClr>
                </a:gs>
                <a:gs pos="100000">
                  <a:schemeClr val="accent1"/>
                </a:gs>
              </a:gsLst>
              <a:lin ang="0" scaled="1"/>
            </a:gradFill>
            <a:ln w="12700" cmpd="sng">
              <a:solidFill>
                <a:schemeClr val="bg1"/>
              </a:solidFill>
              <a:round/>
            </a:ln>
            <a:effectLst>
              <a:outerShdw dist="99190" dir="238833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130" name="AutoShape 10"/>
            <p:cNvSpPr>
              <a:spLocks noChangeArrowheads="1"/>
            </p:cNvSpPr>
            <p:nvPr/>
          </p:nvSpPr>
          <p:spPr bwMode="auto">
            <a:xfrm>
              <a:off x="0" y="0"/>
              <a:ext cx="432" cy="432"/>
            </a:xfrm>
            <a:prstGeom prst="diamond">
              <a:avLst/>
            </a:prstGeom>
            <a:solidFill>
              <a:schemeClr val="accent1"/>
            </a:solidFill>
            <a:ln w="25400" cmpd="sng">
              <a:solidFill>
                <a:schemeClr val="bg1"/>
              </a:solidFill>
              <a:miter lim="800000"/>
            </a:ln>
            <a:effectLst>
              <a:outerShdw dist="63500" dir="221219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72036" name="Text Box 11"/>
            <p:cNvSpPr txBox="1"/>
            <p:nvPr/>
          </p:nvSpPr>
          <p:spPr>
            <a:xfrm>
              <a:off x="384" y="110"/>
              <a:ext cx="2592" cy="242"/>
            </a:xfrm>
            <a:prstGeom prst="rect">
              <a:avLst/>
            </a:prstGeom>
            <a:noFill/>
            <a:ln w="9525">
              <a:noFill/>
            </a:ln>
          </p:spPr>
          <p:txBody>
            <a:bodyPr anchor="t">
              <a:spAutoFit/>
            </a:bodyPr>
            <a:lstStyle/>
            <a:p>
              <a:pPr lvl="0" indent="0" eaLnBrk="0" hangingPunct="0"/>
              <a:r>
                <a:rPr lang="zh-CN" altLang="en-US" sz="2400" b="1" dirty="0">
                  <a:latin typeface="宋体" panose="02010600030101010101" pitchFamily="2" charset="-122"/>
                  <a:ea typeface="宋体" panose="02010600030101010101" pitchFamily="2" charset="-122"/>
                </a:rPr>
                <a:t>   利润表</a:t>
              </a:r>
              <a:endParaRPr lang="zh-CN" altLang="en-US" sz="2400" b="1" dirty="0">
                <a:latin typeface="宋体" panose="02010600030101010101" pitchFamily="2" charset="-122"/>
                <a:ea typeface="宋体" panose="02010600030101010101" pitchFamily="2" charset="-122"/>
              </a:endParaRPr>
            </a:p>
          </p:txBody>
        </p:sp>
        <p:sp>
          <p:nvSpPr>
            <p:cNvPr id="172037" name="Text Box 12"/>
            <p:cNvSpPr txBox="1"/>
            <p:nvPr/>
          </p:nvSpPr>
          <p:spPr>
            <a:xfrm>
              <a:off x="54" y="62"/>
              <a:ext cx="308" cy="242"/>
            </a:xfrm>
            <a:prstGeom prst="rect">
              <a:avLst/>
            </a:prstGeom>
            <a:noFill/>
            <a:ln w="9525">
              <a:noFill/>
            </a:ln>
          </p:spPr>
          <p:txBody>
            <a:bodyPr wrap="square" anchor="t">
              <a:spAutoFit/>
            </a:bodyPr>
            <a:lstStyle/>
            <a:p>
              <a:pPr lvl="0" indent="0" algn="ctr" eaLnBrk="0" hangingPunct="0"/>
              <a:r>
                <a:rPr lang="zh-CN" altLang="en-US" sz="2400" dirty="0">
                  <a:solidFill>
                    <a:schemeClr val="bg1"/>
                  </a:solidFill>
                  <a:latin typeface="Arial" panose="020B0604020202020204" pitchFamily="34" charset="0"/>
                  <a:ea typeface="宋体" panose="02010600030101010101" pitchFamily="2" charset="-122"/>
                </a:rPr>
                <a:t>二</a:t>
              </a:r>
              <a:endParaRPr lang="en-US" altLang="zh-CN" sz="2400" dirty="0">
                <a:solidFill>
                  <a:schemeClr val="bg1"/>
                </a:solidFill>
                <a:latin typeface="Arial" panose="020B0604020202020204" pitchFamily="34" charset="0"/>
                <a:ea typeface="宋体" panose="02010600030101010101" pitchFamily="2" charset="-122"/>
              </a:endParaRPr>
            </a:p>
          </p:txBody>
        </p:sp>
      </p:grpSp>
      <p:grpSp>
        <p:nvGrpSpPr>
          <p:cNvPr id="4" name="Group 13"/>
          <p:cNvGrpSpPr/>
          <p:nvPr/>
        </p:nvGrpSpPr>
        <p:grpSpPr>
          <a:xfrm>
            <a:off x="2057400" y="3895725"/>
            <a:ext cx="4724400" cy="820420"/>
            <a:chOff x="0" y="0"/>
            <a:chExt cx="2976" cy="432"/>
          </a:xfrm>
        </p:grpSpPr>
        <p:sp>
          <p:nvSpPr>
            <p:cNvPr id="2" name="AutoShape 14"/>
            <p:cNvSpPr>
              <a:spLocks noChangeArrowheads="1"/>
            </p:cNvSpPr>
            <p:nvPr/>
          </p:nvSpPr>
          <p:spPr bwMode="auto">
            <a:xfrm>
              <a:off x="240" y="75"/>
              <a:ext cx="2736" cy="288"/>
            </a:xfrm>
            <a:prstGeom prst="roundRect">
              <a:avLst>
                <a:gd name="adj" fmla="val 16667"/>
              </a:avLst>
            </a:prstGeom>
            <a:gradFill rotWithShape="1">
              <a:gsLst>
                <a:gs pos="0">
                  <a:schemeClr val="tx2">
                    <a:gamma/>
                    <a:tint val="21176"/>
                    <a:invGamma/>
                  </a:schemeClr>
                </a:gs>
                <a:gs pos="100000">
                  <a:schemeClr val="tx2"/>
                </a:gs>
              </a:gsLst>
              <a:lin ang="0" scaled="1"/>
            </a:gradFill>
            <a:ln w="12700" cmpd="sng">
              <a:solidFill>
                <a:schemeClr val="bg1"/>
              </a:solidFill>
              <a:round/>
            </a:ln>
            <a:effectLst>
              <a:outerShdw dist="99190" dir="238833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AutoShape 15"/>
            <p:cNvSpPr>
              <a:spLocks noChangeArrowheads="1"/>
            </p:cNvSpPr>
            <p:nvPr/>
          </p:nvSpPr>
          <p:spPr bwMode="auto">
            <a:xfrm>
              <a:off x="0" y="0"/>
              <a:ext cx="432" cy="432"/>
            </a:xfrm>
            <a:prstGeom prst="diamond">
              <a:avLst/>
            </a:prstGeom>
            <a:solidFill>
              <a:schemeClr val="hlink"/>
            </a:solidFill>
            <a:ln w="25400" cmpd="sng">
              <a:solidFill>
                <a:schemeClr val="bg1"/>
              </a:solidFill>
              <a:miter lim="800000"/>
            </a:ln>
            <a:effectLst>
              <a:outerShdw dist="63500" dir="221219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72041" name="Text Box 16"/>
            <p:cNvSpPr txBox="1"/>
            <p:nvPr/>
          </p:nvSpPr>
          <p:spPr>
            <a:xfrm>
              <a:off x="384" y="110"/>
              <a:ext cx="2160" cy="242"/>
            </a:xfrm>
            <a:prstGeom prst="rect">
              <a:avLst/>
            </a:prstGeom>
            <a:noFill/>
            <a:ln w="9525">
              <a:noFill/>
            </a:ln>
          </p:spPr>
          <p:txBody>
            <a:bodyPr anchor="t">
              <a:spAutoFit/>
            </a:bodyPr>
            <a:lstStyle/>
            <a:p>
              <a:pPr lvl="0" indent="0" eaLnBrk="0" hangingPunct="0"/>
              <a:r>
                <a:rPr lang="zh-CN" altLang="en-US" sz="2400" b="1" dirty="0">
                  <a:latin typeface="宋体" panose="02010600030101010101" pitchFamily="2" charset="-122"/>
                  <a:ea typeface="宋体" panose="02010600030101010101" pitchFamily="2" charset="-122"/>
                </a:rPr>
                <a:t>   现金流量表</a:t>
              </a:r>
              <a:endParaRPr lang="zh-CN" altLang="en-US" sz="2400" b="1" dirty="0">
                <a:latin typeface="宋体" panose="02010600030101010101" pitchFamily="2" charset="-122"/>
                <a:ea typeface="宋体" panose="02010600030101010101" pitchFamily="2" charset="-122"/>
              </a:endParaRPr>
            </a:p>
          </p:txBody>
        </p:sp>
        <p:sp>
          <p:nvSpPr>
            <p:cNvPr id="172042" name="Text Box 17"/>
            <p:cNvSpPr txBox="1"/>
            <p:nvPr/>
          </p:nvSpPr>
          <p:spPr>
            <a:xfrm>
              <a:off x="54" y="62"/>
              <a:ext cx="308" cy="242"/>
            </a:xfrm>
            <a:prstGeom prst="rect">
              <a:avLst/>
            </a:prstGeom>
            <a:noFill/>
            <a:ln w="9525">
              <a:noFill/>
            </a:ln>
          </p:spPr>
          <p:txBody>
            <a:bodyPr wrap="square" anchor="t">
              <a:spAutoFit/>
            </a:bodyPr>
            <a:lstStyle/>
            <a:p>
              <a:pPr lvl="0" indent="0" algn="ctr" eaLnBrk="0" hangingPunct="0"/>
              <a:r>
                <a:rPr lang="zh-CN" altLang="en-US" sz="2400" dirty="0">
                  <a:solidFill>
                    <a:schemeClr val="bg1"/>
                  </a:solidFill>
                  <a:latin typeface="Arial" panose="020B0604020202020204" pitchFamily="34" charset="0"/>
                  <a:ea typeface="宋体" panose="02010600030101010101" pitchFamily="2" charset="-122"/>
                </a:rPr>
                <a:t>三</a:t>
              </a:r>
              <a:endParaRPr lang="zh-CN" altLang="en-US" sz="2400" dirty="0">
                <a:solidFill>
                  <a:schemeClr val="bg1"/>
                </a:solidFill>
                <a:latin typeface="Arial" panose="020B0604020202020204" pitchFamily="34" charset="0"/>
                <a:ea typeface="宋体" panose="02010600030101010101" pitchFamily="2" charset="-122"/>
              </a:endParaRPr>
            </a:p>
          </p:txBody>
        </p:sp>
      </p:grpSp>
      <p:grpSp>
        <p:nvGrpSpPr>
          <p:cNvPr id="6" name="Group 13"/>
          <p:cNvGrpSpPr/>
          <p:nvPr/>
        </p:nvGrpSpPr>
        <p:grpSpPr>
          <a:xfrm>
            <a:off x="2057400" y="2295525"/>
            <a:ext cx="4724400" cy="820420"/>
            <a:chOff x="0" y="0"/>
            <a:chExt cx="2976" cy="432"/>
          </a:xfrm>
        </p:grpSpPr>
        <p:sp>
          <p:nvSpPr>
            <p:cNvPr id="5134" name="AutoShape 14"/>
            <p:cNvSpPr>
              <a:spLocks noChangeArrowheads="1"/>
            </p:cNvSpPr>
            <p:nvPr/>
          </p:nvSpPr>
          <p:spPr bwMode="auto">
            <a:xfrm>
              <a:off x="240" y="75"/>
              <a:ext cx="2736" cy="288"/>
            </a:xfrm>
            <a:prstGeom prst="roundRect">
              <a:avLst>
                <a:gd name="adj" fmla="val 16667"/>
              </a:avLst>
            </a:prstGeom>
            <a:gradFill rotWithShape="1">
              <a:gsLst>
                <a:gs pos="0">
                  <a:schemeClr val="tx2">
                    <a:gamma/>
                    <a:tint val="21176"/>
                    <a:invGamma/>
                  </a:schemeClr>
                </a:gs>
                <a:gs pos="100000">
                  <a:schemeClr val="tx2"/>
                </a:gs>
              </a:gsLst>
              <a:lin ang="0" scaled="1"/>
            </a:gradFill>
            <a:ln w="12700" cmpd="sng">
              <a:solidFill>
                <a:schemeClr val="bg1"/>
              </a:solidFill>
              <a:round/>
            </a:ln>
            <a:effectLst>
              <a:outerShdw dist="99190" dir="238833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135" name="AutoShape 15"/>
            <p:cNvSpPr>
              <a:spLocks noChangeArrowheads="1"/>
            </p:cNvSpPr>
            <p:nvPr/>
          </p:nvSpPr>
          <p:spPr bwMode="auto">
            <a:xfrm>
              <a:off x="0" y="0"/>
              <a:ext cx="432" cy="432"/>
            </a:xfrm>
            <a:prstGeom prst="diamond">
              <a:avLst/>
            </a:prstGeom>
            <a:solidFill>
              <a:schemeClr val="hlink"/>
            </a:solidFill>
            <a:ln w="25400" cmpd="sng">
              <a:solidFill>
                <a:schemeClr val="bg1"/>
              </a:solidFill>
              <a:miter lim="800000"/>
            </a:ln>
            <a:effectLst>
              <a:outerShdw dist="63500" dir="221219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72052" name="Text Box 16"/>
            <p:cNvSpPr txBox="1"/>
            <p:nvPr/>
          </p:nvSpPr>
          <p:spPr>
            <a:xfrm>
              <a:off x="384" y="110"/>
              <a:ext cx="2160" cy="242"/>
            </a:xfrm>
            <a:prstGeom prst="rect">
              <a:avLst/>
            </a:prstGeom>
            <a:noFill/>
            <a:ln w="9525">
              <a:noFill/>
            </a:ln>
          </p:spPr>
          <p:txBody>
            <a:bodyPr anchor="t">
              <a:spAutoFit/>
            </a:bodyPr>
            <a:lstStyle/>
            <a:p>
              <a:pPr lvl="0" indent="0" eaLnBrk="0" hangingPunct="0"/>
              <a:r>
                <a:rPr lang="en-US" altLang="zh-CN" sz="2400" b="1" dirty="0">
                  <a:latin typeface="宋体" panose="02010600030101010101" pitchFamily="2" charset="-122"/>
                  <a:ea typeface="宋体" panose="02010600030101010101" pitchFamily="2" charset="-122"/>
                </a:rPr>
                <a:t>   </a:t>
              </a:r>
              <a:r>
                <a:rPr lang="zh-CN" altLang="en-US" sz="2400" b="1" dirty="0">
                  <a:latin typeface="宋体" panose="02010600030101010101" pitchFamily="2" charset="-122"/>
                  <a:ea typeface="宋体" panose="02010600030101010101" pitchFamily="2" charset="-122"/>
                </a:rPr>
                <a:t>资产负债表</a:t>
              </a:r>
              <a:endParaRPr lang="zh-CN" altLang="en-US" sz="2400" b="1" dirty="0">
                <a:latin typeface="宋体" panose="02010600030101010101" pitchFamily="2" charset="-122"/>
                <a:ea typeface="宋体" panose="02010600030101010101" pitchFamily="2" charset="-122"/>
              </a:endParaRPr>
            </a:p>
          </p:txBody>
        </p:sp>
        <p:sp>
          <p:nvSpPr>
            <p:cNvPr id="172053" name="Text Box 17"/>
            <p:cNvSpPr txBox="1"/>
            <p:nvPr/>
          </p:nvSpPr>
          <p:spPr>
            <a:xfrm>
              <a:off x="55" y="62"/>
              <a:ext cx="308" cy="242"/>
            </a:xfrm>
            <a:prstGeom prst="rect">
              <a:avLst/>
            </a:prstGeom>
            <a:noFill/>
            <a:ln w="9525">
              <a:noFill/>
            </a:ln>
          </p:spPr>
          <p:txBody>
            <a:bodyPr wrap="square" anchor="t">
              <a:spAutoFit/>
            </a:bodyPr>
            <a:lstStyle/>
            <a:p>
              <a:pPr lvl="0" indent="0" algn="ctr" eaLnBrk="0" hangingPunct="0"/>
              <a:r>
                <a:rPr lang="zh-CN" altLang="en-US" sz="2400" dirty="0">
                  <a:solidFill>
                    <a:schemeClr val="bg1"/>
                  </a:solidFill>
                  <a:latin typeface="Arial" panose="020B0604020202020204" pitchFamily="34" charset="0"/>
                  <a:ea typeface="宋体" panose="02010600030101010101" pitchFamily="2" charset="-122"/>
                </a:rPr>
                <a:t>一</a:t>
              </a:r>
              <a:endParaRPr lang="zh-CN" altLang="en-US" sz="2400" dirty="0">
                <a:solidFill>
                  <a:schemeClr val="bg1"/>
                </a:solidFill>
                <a:latin typeface="Arial" panose="020B0604020202020204" pitchFamily="34" charset="0"/>
                <a:ea typeface="宋体" panose="02010600030101010101" pitchFamily="2" charset="-122"/>
              </a:endParaRPr>
            </a:p>
          </p:txBody>
        </p:sp>
      </p:grpSp>
      <p:sp>
        <p:nvSpPr>
          <p:cNvPr id="5" name="Rectangle 18"/>
          <p:cNvSpPr>
            <a:spLocks noGrp="1"/>
          </p:cNvSpPr>
          <p:nvPr>
            <p:custDataLst>
              <p:tags r:id="rId1"/>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第七章 模拟企业财务报表编制</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3"/>
          <p:cNvSpPr>
            <a:spLocks noGrp="1"/>
          </p:cNvSpPr>
          <p:nvPr>
            <p:ph type="body"/>
          </p:nvPr>
        </p:nvSpPr>
        <p:spPr>
          <a:xfrm>
            <a:off x="398780" y="1143000"/>
            <a:ext cx="7850505" cy="2057400"/>
          </a:xfrm>
        </p:spPr>
        <p:txBody>
          <a:bodyPr wrap="square" lIns="91440" tIns="45720" rIns="91440" bIns="45720" anchor="t"/>
          <a:lstStyle/>
          <a:p>
            <a:pPr marL="0" marR="0" lvl="0" algn="l" rtl="0" eaLnBrk="1" latinLnBrk="0" hangingPunct="1">
              <a:lnSpc>
                <a:spcPct val="150000"/>
              </a:lnSpc>
              <a:spcBef>
                <a:spcPts val="0"/>
              </a:spcBef>
              <a:buClrTx/>
              <a:buSzTx/>
              <a:buFont typeface="Wingdings 2" panose="05020102010507070707" pitchFamily="18" charset="2"/>
              <a:buNone/>
            </a:pPr>
            <a:r>
              <a:rPr lang="en-US" altLang="zh-CN" b="0" dirty="0">
                <a:solidFill>
                  <a:schemeClr val="accent4">
                    <a:lumMod val="75000"/>
                    <a:lumOff val="25000"/>
                  </a:schemeClr>
                </a:solidFill>
                <a:latin typeface="黑体" panose="02010609060101010101" pitchFamily="49" charset="-122"/>
                <a:ea typeface="黑体" panose="02010609060101010101" pitchFamily="49" charset="-122"/>
                <a:cs typeface="+mn-ea"/>
                <a:sym typeface="+mn-ea"/>
              </a:rPr>
              <a:t>    </a:t>
            </a:r>
            <a:r>
              <a:rPr sz="2400">
                <a:sym typeface="+mn-ea"/>
              </a:rPr>
              <a:t>财务报表是对企业财务状况、经营成果和现金流量的结构性表述。财务报告包括会计报表、会计报表附注和财务情况说明书，其内容、种类、格式遵循《企业会计准则》的规定。本模拟企业的财务报表编制训练主要包括资产负债表、利润表和现金流量表的编制</a:t>
            </a:r>
            <a:r>
              <a:rPr lang="zh-CN" sz="2400">
                <a:sym typeface="+mn-ea"/>
              </a:rPr>
              <a:t>。</a:t>
            </a:r>
            <a:r>
              <a:rPr sz="2400"/>
              <a:t>  </a:t>
            </a:r>
            <a:r>
              <a:rPr lang="en-US" altLang="zh-CN" sz="2400" dirty="0">
                <a:latin typeface="楷体_GB2312" panose="02010609030101010101" pitchFamily="49" charset="-122"/>
                <a:ea typeface="楷体_GB2312" panose="02010609030101010101" pitchFamily="49" charset="-122"/>
              </a:rPr>
              <a:t>  </a:t>
            </a:r>
            <a:endParaRPr lang="en-US" altLang="zh-CN" sz="2400" dirty="0">
              <a:latin typeface="楷体_GB2312" panose="02010609030101010101" pitchFamily="49" charset="-122"/>
              <a:ea typeface="楷体_GB2312" panose="02010609030101010101" pitchFamily="49" charset="-122"/>
            </a:endParaRPr>
          </a:p>
        </p:txBody>
      </p:sp>
      <p:sp>
        <p:nvSpPr>
          <p:cNvPr id="2" name="Rectangle 18"/>
          <p:cNvSpPr>
            <a:spLocks noGrp="1"/>
          </p:cNvSpPr>
          <p:nvPr>
            <p:custDataLst>
              <p:tags r:id="rId1"/>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第七章 模拟企业财务报表编制</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indefinite" fill="hold">
                                          <p:stCondLst>
                                            <p:cond delay="0"/>
                                          </p:stCondLst>
                                        </p:cTn>
                                        <p:tgtEl>
                                          <p:spTgt spid="267266">
                                            <p:txEl>
                                              <p:pRg st="0" end="0"/>
                                            </p:txEl>
                                          </p:spTgt>
                                        </p:tgtEl>
                                        <p:attrNameLst>
                                          <p:attrName>style.visibility</p:attrName>
                                        </p:attrNameLst>
                                      </p:cBhvr>
                                      <p:to>
                                        <p:strVal val="visible"/>
                                      </p:to>
                                    </p:set>
                                    <p:anim calcmode="lin" valueType="num">
                                      <p:cBhvr>
                                        <p:cTn id="7" dur="1000" fill="hold"/>
                                        <p:tgtEl>
                                          <p:spTgt spid="267266">
                                            <p:txEl>
                                              <p:pRg st="0" end="0"/>
                                            </p:txEl>
                                          </p:spTgt>
                                        </p:tgtEl>
                                        <p:attrNameLst>
                                          <p:attrName>ppt_w</p:attrName>
                                        </p:attrNameLst>
                                      </p:cBhvr>
                                      <p:tavLst>
                                        <p:tav tm="0">
                                          <p:val>
                                            <p:strVal val="#ppt_w+.3"/>
                                          </p:val>
                                        </p:tav>
                                        <p:tav tm="100000">
                                          <p:val>
                                            <p:strVal val="#ppt_w"/>
                                          </p:val>
                                        </p:tav>
                                      </p:tavLst>
                                    </p:anim>
                                    <p:anim calcmode="lin" valueType="num">
                                      <p:cBhvr>
                                        <p:cTn id="8" dur="1000" fill="hold"/>
                                        <p:tgtEl>
                                          <p:spTgt spid="267266">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6726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266" grpId="0" build="p"/>
    </p:bld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3"/>
          <p:cNvSpPr>
            <a:spLocks noGrp="1"/>
          </p:cNvSpPr>
          <p:nvPr>
            <p:ph type="body"/>
          </p:nvPr>
        </p:nvSpPr>
        <p:spPr>
          <a:xfrm>
            <a:off x="398780" y="1143000"/>
            <a:ext cx="7850505" cy="5562600"/>
          </a:xfrm>
        </p:spPr>
        <p:txBody>
          <a:bodyPr wrap="square" lIns="91440" tIns="45720" rIns="91440" bIns="45720" anchor="t"/>
          <a:lstStyle/>
          <a:p>
            <a:pPr marL="0" marR="0" lvl="0" algn="l" rtl="0" eaLnBrk="1" fontAlgn="base" latinLnBrk="0" hangingPunct="1">
              <a:lnSpc>
                <a:spcPct val="100000"/>
              </a:lnSpc>
              <a:spcBef>
                <a:spcPct val="20000"/>
              </a:spcBef>
              <a:buClrTx/>
              <a:buSzTx/>
              <a:buFont typeface="Wingdings 2" panose="05020102010507070707" pitchFamily="18" charset="2"/>
              <a:buNone/>
            </a:pPr>
            <a:r>
              <a:rPr lang="zh-CN" altLang="en-US" b="0" dirty="0">
                <a:solidFill>
                  <a:srgbClr val="0000FF"/>
                </a:solidFill>
                <a:latin typeface="黑体" panose="02010609060101010101" pitchFamily="49" charset="-122"/>
                <a:ea typeface="黑体" panose="02010609060101010101" pitchFamily="49" charset="-122"/>
                <a:cs typeface="+mn-ea"/>
                <a:sym typeface="+mn-ea"/>
              </a:rPr>
              <a:t>一、资产负债表</a:t>
            </a:r>
            <a:endParaRPr kumimoji="0" lang="zh-CN" altLang="en-US" b="0" i="0" u="none" strike="noStrike" cap="none" spc="0" normalizeH="0" baseline="0" dirty="0">
              <a:solidFill>
                <a:schemeClr val="tx1"/>
              </a:solidFill>
              <a:latin typeface="Arial" panose="020B0604020202020204" pitchFamily="34" charset="0"/>
              <a:ea typeface="黑体" panose="02010609060101010101" pitchFamily="49" charset="-122"/>
              <a:cs typeface="+mn-ea"/>
            </a:endParaRPr>
          </a:p>
          <a:p>
            <a:pPr lvl="0" algn="l" eaLnBrk="1" hangingPunct="1">
              <a:buClrTx/>
              <a:buSzTx/>
              <a:buFont typeface="Wingdings 2" panose="05020102010507070707" pitchFamily="18" charset="2"/>
              <a:buNone/>
            </a:pPr>
            <a:r>
              <a:rPr lang="en-US" altLang="zh-CN" sz="2400" b="0" kern="1200" dirty="0">
                <a:latin typeface="Arial" panose="020B0604020202020204" pitchFamily="34" charset="0"/>
                <a:ea typeface="黑体" panose="02010609060101010101" pitchFamily="49" charset="-122"/>
                <a:cs typeface="+mn-ea"/>
                <a:sym typeface="+mn-ea"/>
              </a:rPr>
              <a:t>           资产负债表是反映企业在一定日期的资产、负债和所有者权益状况的财务报表。资产负债表是以“资产=负债+所有者权益”会计恒等式为基础的</a:t>
            </a:r>
            <a:endParaRPr lang="en-US" altLang="zh-CN" sz="2400" b="0" kern="1200" dirty="0">
              <a:latin typeface="Arial" panose="020B0604020202020204" pitchFamily="34" charset="0"/>
              <a:ea typeface="黑体" panose="02010609060101010101" pitchFamily="49" charset="-122"/>
              <a:cs typeface="+mn-ea"/>
              <a:sym typeface="+mn-ea"/>
            </a:endParaRPr>
          </a:p>
          <a:p>
            <a:pPr lvl="0" algn="l" eaLnBrk="1" hangingPunct="1">
              <a:buClrTx/>
              <a:buSzTx/>
              <a:buFont typeface="Wingdings 2" panose="05020102010507070707" pitchFamily="18" charset="2"/>
            </a:pPr>
            <a:r>
              <a:rPr lang="zh-CN" altLang="en-US" sz="2400" dirty="0">
                <a:solidFill>
                  <a:schemeClr val="accent4">
                    <a:lumMod val="75000"/>
                    <a:lumOff val="25000"/>
                  </a:schemeClr>
                </a:solidFill>
                <a:latin typeface="Arial" panose="020B0604020202020204" pitchFamily="34" charset="0"/>
                <a:ea typeface="黑体" panose="02010609060101010101" pitchFamily="49" charset="-122"/>
                <a:cs typeface="+mn-ea"/>
                <a:sym typeface="+mn-ea"/>
              </a:rPr>
              <a:t>（一）资产负债表的</a:t>
            </a:r>
            <a:r>
              <a:rPr lang="zh-CN" altLang="en-US" sz="2400" dirty="0">
                <a:solidFill>
                  <a:schemeClr val="accent4">
                    <a:lumMod val="75000"/>
                    <a:lumOff val="25000"/>
                  </a:schemeClr>
                </a:solidFill>
                <a:latin typeface="Arial" panose="020B0604020202020204" pitchFamily="34" charset="0"/>
                <a:ea typeface="黑体" panose="02010609060101010101" pitchFamily="49" charset="-122"/>
                <a:cs typeface="+mn-ea"/>
              </a:rPr>
              <a:t>格式</a:t>
            </a:r>
            <a:endParaRPr lang="zh-CN" altLang="en-US" sz="2400" dirty="0">
              <a:solidFill>
                <a:schemeClr val="accent4">
                  <a:lumMod val="75000"/>
                  <a:lumOff val="25000"/>
                </a:schemeClr>
              </a:solidFill>
              <a:latin typeface="Arial" panose="020B0604020202020204" pitchFamily="34" charset="0"/>
              <a:ea typeface="黑体" panose="02010609060101010101" pitchFamily="49" charset="-122"/>
              <a:cs typeface="+mn-ea"/>
            </a:endParaRPr>
          </a:p>
          <a:p>
            <a:pPr lvl="0" algn="l" eaLnBrk="1" hangingPunct="1">
              <a:buClrTx/>
              <a:buSzTx/>
              <a:buFont typeface="Wingdings 2" panose="05020102010507070707" pitchFamily="18" charset="2"/>
            </a:pPr>
            <a:r>
              <a:rPr lang="en-US" altLang="zh-CN" sz="2400" dirty="0">
                <a:latin typeface="楷体_GB2312" panose="02010609030101010101" pitchFamily="49" charset="-122"/>
                <a:ea typeface="楷体_GB2312" panose="02010609030101010101" pitchFamily="49" charset="-122"/>
              </a:rPr>
              <a:t>      </a:t>
            </a:r>
            <a:r>
              <a:rPr sz="2400" b="0" kern="1200" dirty="0">
                <a:latin typeface="Arial" panose="020B0604020202020204" pitchFamily="34" charset="0"/>
                <a:ea typeface="黑体" panose="02010609060101010101" pitchFamily="49" charset="-122"/>
                <a:cs typeface="+mn-ea"/>
              </a:rPr>
              <a:t>资产负债表一般有表头、表身、表尾三部分。表头应列明报表名称、编制单位、编制日期、报表编号、金额计量单位等。表身是资产负债表的主体，列示了用以说明企业财务状况的资产、负债及所有者权益的各个项目。表尾为补充说明。</a:t>
            </a:r>
            <a:r>
              <a:rPr lang="en-US" altLang="zh-CN" sz="2400" dirty="0">
                <a:latin typeface="楷体_GB2312" panose="02010609030101010101" pitchFamily="49" charset="-122"/>
                <a:ea typeface="楷体_GB2312" panose="02010609030101010101" pitchFamily="49" charset="-122"/>
              </a:rPr>
              <a:t>         </a:t>
            </a:r>
            <a:endParaRPr lang="en-US" altLang="zh-CN" sz="2400" dirty="0">
              <a:latin typeface="楷体_GB2312" panose="02010609030101010101" pitchFamily="49" charset="-122"/>
              <a:ea typeface="楷体_GB2312" panose="02010609030101010101" pitchFamily="49" charset="-122"/>
            </a:endParaRPr>
          </a:p>
        </p:txBody>
      </p:sp>
      <p:sp>
        <p:nvSpPr>
          <p:cNvPr id="2" name="Rectangle 18"/>
          <p:cNvSpPr>
            <a:spLocks noGrp="1"/>
          </p:cNvSpPr>
          <p:nvPr>
            <p:custDataLst>
              <p:tags r:id="rId1"/>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第七章 模拟企业财务报表编制</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indefinite" fill="hold">
                                          <p:stCondLst>
                                            <p:cond delay="0"/>
                                          </p:stCondLst>
                                        </p:cTn>
                                        <p:tgtEl>
                                          <p:spTgt spid="267266">
                                            <p:txEl>
                                              <p:pRg st="0" end="0"/>
                                            </p:txEl>
                                          </p:spTgt>
                                        </p:tgtEl>
                                        <p:attrNameLst>
                                          <p:attrName>style.visibility</p:attrName>
                                        </p:attrNameLst>
                                      </p:cBhvr>
                                      <p:to>
                                        <p:strVal val="visible"/>
                                      </p:to>
                                    </p:set>
                                    <p:anim calcmode="lin" valueType="num">
                                      <p:cBhvr>
                                        <p:cTn id="7" dur="1000" fill="hold"/>
                                        <p:tgtEl>
                                          <p:spTgt spid="267266">
                                            <p:txEl>
                                              <p:pRg st="0" end="0"/>
                                            </p:txEl>
                                          </p:spTgt>
                                        </p:tgtEl>
                                        <p:attrNameLst>
                                          <p:attrName>ppt_w</p:attrName>
                                        </p:attrNameLst>
                                      </p:cBhvr>
                                      <p:tavLst>
                                        <p:tav tm="0">
                                          <p:val>
                                            <p:strVal val="#ppt_w+.3"/>
                                          </p:val>
                                        </p:tav>
                                        <p:tav tm="100000">
                                          <p:val>
                                            <p:strVal val="#ppt_w"/>
                                          </p:val>
                                        </p:tav>
                                      </p:tavLst>
                                    </p:anim>
                                    <p:anim calcmode="lin" valueType="num">
                                      <p:cBhvr>
                                        <p:cTn id="8" dur="1000" fill="hold"/>
                                        <p:tgtEl>
                                          <p:spTgt spid="267266">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67266">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indefinite" fill="hold">
                                          <p:stCondLst>
                                            <p:cond delay="0"/>
                                          </p:stCondLst>
                                        </p:cTn>
                                        <p:tgtEl>
                                          <p:spTgt spid="267266">
                                            <p:txEl>
                                              <p:pRg st="1" end="1"/>
                                            </p:txEl>
                                          </p:spTgt>
                                        </p:tgtEl>
                                        <p:attrNameLst>
                                          <p:attrName>style.visibility</p:attrName>
                                        </p:attrNameLst>
                                      </p:cBhvr>
                                      <p:to>
                                        <p:strVal val="visible"/>
                                      </p:to>
                                    </p:set>
                                    <p:anim calcmode="lin" valueType="num">
                                      <p:cBhvr>
                                        <p:cTn id="14" dur="1000" fill="hold"/>
                                        <p:tgtEl>
                                          <p:spTgt spid="267266">
                                            <p:txEl>
                                              <p:pRg st="1" end="1"/>
                                            </p:txEl>
                                          </p:spTgt>
                                        </p:tgtEl>
                                        <p:attrNameLst>
                                          <p:attrName>ppt_w</p:attrName>
                                        </p:attrNameLst>
                                      </p:cBhvr>
                                      <p:tavLst>
                                        <p:tav tm="0">
                                          <p:val>
                                            <p:strVal val="#ppt_w+.3"/>
                                          </p:val>
                                        </p:tav>
                                        <p:tav tm="100000">
                                          <p:val>
                                            <p:strVal val="#ppt_w"/>
                                          </p:val>
                                        </p:tav>
                                      </p:tavLst>
                                    </p:anim>
                                    <p:anim calcmode="lin" valueType="num">
                                      <p:cBhvr>
                                        <p:cTn id="15" dur="1000" fill="hold"/>
                                        <p:tgtEl>
                                          <p:spTgt spid="267266">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26726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266"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p:cNvSpPr>
          <p:nvPr>
            <p:ph idx="1"/>
          </p:nvPr>
        </p:nvSpPr>
        <p:spPr>
          <a:xfrm>
            <a:off x="457200" y="1219200"/>
            <a:ext cx="7871460" cy="5257800"/>
          </a:xfrm>
        </p:spPr>
        <p:txBody>
          <a:bodyPr wrap="square" lIns="91440" tIns="45720" rIns="91440" bIns="45720" anchor="t"/>
          <a:lstStyle/>
          <a:p>
            <a:pPr>
              <a:lnSpc>
                <a:spcPct val="80000"/>
              </a:lnSpc>
            </a:pPr>
            <a:r>
              <a:rPr lang="zh-CN" altLang="en-US" b="0" dirty="0">
                <a:solidFill>
                  <a:srgbClr val="0000FF"/>
                </a:solidFill>
              </a:rPr>
              <a:t>一、模拟实训的准备</a:t>
            </a:r>
            <a:endParaRPr lang="zh-CN" altLang="en-US" b="0" dirty="0">
              <a:solidFill>
                <a:srgbClr val="0000FF"/>
              </a:solidFill>
            </a:endParaRPr>
          </a:p>
          <a:p>
            <a:pPr>
              <a:lnSpc>
                <a:spcPct val="80000"/>
              </a:lnSpc>
            </a:pPr>
            <a:r>
              <a:rPr lang="zh-CN" altLang="en-US" sz="2400" b="0" dirty="0">
                <a:solidFill>
                  <a:srgbClr val="0000FF"/>
                </a:solidFill>
              </a:rPr>
              <a:t>（一）数码字书写规范</a:t>
            </a:r>
            <a:endParaRPr lang="zh-CN" altLang="en-US" sz="2400" b="0" dirty="0">
              <a:solidFill>
                <a:srgbClr val="0000FF"/>
              </a:solidFill>
            </a:endParaRPr>
          </a:p>
          <a:p>
            <a:pPr>
              <a:lnSpc>
                <a:spcPct val="80000"/>
              </a:lnSpc>
            </a:pPr>
            <a:r>
              <a:rPr lang="zh-CN" altLang="en-US" sz="2400" b="0" dirty="0"/>
              <a:t>  </a:t>
            </a:r>
            <a:r>
              <a:rPr lang="en-US" altLang="zh-CN" sz="2400" b="0" dirty="0"/>
              <a:t>    </a:t>
            </a:r>
            <a:r>
              <a:rPr lang="zh-CN" altLang="en-US" sz="2400" b="0" dirty="0"/>
              <a:t>数码字（阿拉伯数字，俗称小写数字）是世界各国通用的数字，数量10个，即0、1、2、3、4、5、6、7、8、9，笔画简单、书写方便、应用广泛，必须规范书写行为，符合会计书写体的要求。</a:t>
            </a:r>
            <a:endParaRPr lang="zh-CN" altLang="en-US" sz="2400" b="0" dirty="0"/>
          </a:p>
          <a:p>
            <a:pPr>
              <a:lnSpc>
                <a:spcPct val="80000"/>
              </a:lnSpc>
            </a:pPr>
            <a:endParaRPr lang="zh-CN" altLang="en-US" sz="2400" b="0" dirty="0"/>
          </a:p>
        </p:txBody>
      </p:sp>
      <p:sp>
        <p:nvSpPr>
          <p:cNvPr id="9" name="文本框 8"/>
          <p:cNvSpPr txBox="1"/>
          <p:nvPr>
            <p:custDataLst>
              <p:tags r:id="rId1"/>
            </p:custDataLst>
          </p:nvPr>
        </p:nvSpPr>
        <p:spPr>
          <a:xfrm>
            <a:off x="1219294" y="362327"/>
            <a:ext cx="7107144" cy="583565"/>
          </a:xfrm>
          <a:prstGeom prst="rect">
            <a:avLst/>
          </a:prstGeom>
          <a:noFill/>
        </p:spPr>
        <p:txBody>
          <a:bodyPr wrap="square">
            <a:spAutoFit/>
          </a:bodyPr>
          <a:lstStyle/>
          <a:p>
            <a:r>
              <a:rPr kumimoji="0" lang="zh-CN" altLang="en-US" sz="3200" b="1" kern="0" cap="none" spc="0" normalizeH="0" baseline="0" noProof="0" dirty="0">
                <a:solidFill>
                  <a:srgbClr val="FFFFFF"/>
                </a:solidFill>
                <a:latin typeface="黑体" panose="02010609060101010101" pitchFamily="49" charset="-122"/>
                <a:ea typeface="黑体" panose="02010609060101010101" pitchFamily="49" charset="-122"/>
                <a:cs typeface="+mj-cs"/>
              </a:rPr>
              <a:t>第二章 模拟实训的准备和企业情况</a:t>
            </a:r>
            <a:endParaRPr lang="zh-CN" altLang="en-US" dirty="0"/>
          </a:p>
        </p:txBody>
      </p:sp>
      <p:pic>
        <p:nvPicPr>
          <p:cNvPr id="1073743887" name="图片 4"/>
          <p:cNvPicPr>
            <a:picLocks noChangeAspect="1"/>
          </p:cNvPicPr>
          <p:nvPr>
            <p:custDataLst>
              <p:tags r:id="rId2"/>
            </p:custDataLst>
          </p:nvPr>
        </p:nvPicPr>
        <p:blipFill>
          <a:blip r:embed="rId3"/>
          <a:stretch>
            <a:fillRect/>
          </a:stretch>
        </p:blipFill>
        <p:spPr>
          <a:xfrm>
            <a:off x="708025" y="3505200"/>
            <a:ext cx="8070215" cy="1478915"/>
          </a:xfrm>
          <a:prstGeom prst="rect">
            <a:avLst/>
          </a:prstGeom>
          <a:noFill/>
          <a:ln w="9525">
            <a:noFill/>
          </a:ln>
        </p:spPr>
      </p:pic>
      <p:pic>
        <p:nvPicPr>
          <p:cNvPr id="1073743886" name="图片 1073743885"/>
          <p:cNvPicPr>
            <a:picLocks noChangeAspect="1"/>
          </p:cNvPicPr>
          <p:nvPr>
            <p:custDataLst>
              <p:tags r:id="rId4"/>
            </p:custDataLst>
          </p:nvPr>
        </p:nvPicPr>
        <p:blipFill>
          <a:blip r:embed="rId5"/>
          <a:stretch>
            <a:fillRect/>
          </a:stretch>
        </p:blipFill>
        <p:spPr>
          <a:xfrm>
            <a:off x="2759710" y="5105400"/>
            <a:ext cx="3624580" cy="1199515"/>
          </a:xfrm>
          <a:prstGeom prst="rect">
            <a:avLst/>
          </a:prstGeom>
          <a:noFill/>
          <a:ln w="9525">
            <a:noFill/>
          </a:ln>
        </p:spPr>
      </p:pic>
    </p:spTree>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3"/>
          <p:cNvSpPr>
            <a:spLocks noGrp="1"/>
          </p:cNvSpPr>
          <p:nvPr>
            <p:ph type="body"/>
          </p:nvPr>
        </p:nvSpPr>
        <p:spPr>
          <a:xfrm>
            <a:off x="398780" y="1143000"/>
            <a:ext cx="7850505" cy="5562600"/>
          </a:xfrm>
        </p:spPr>
        <p:txBody>
          <a:bodyPr wrap="square" lIns="91440" tIns="45720" rIns="91440" bIns="45720" anchor="t"/>
          <a:lstStyle/>
          <a:p>
            <a:pPr marL="0" marR="0" lvl="0" algn="l" rtl="0" eaLnBrk="1" fontAlgn="base" latinLnBrk="0" hangingPunct="1">
              <a:lnSpc>
                <a:spcPct val="100000"/>
              </a:lnSpc>
              <a:spcBef>
                <a:spcPct val="20000"/>
              </a:spcBef>
              <a:buClrTx/>
              <a:buSzTx/>
              <a:buFont typeface="Wingdings 2" panose="05020102010507070707" pitchFamily="18" charset="2"/>
              <a:buNone/>
            </a:pPr>
            <a:r>
              <a:rPr lang="zh-CN" altLang="en-US" b="0" dirty="0">
                <a:solidFill>
                  <a:srgbClr val="0000FF"/>
                </a:solidFill>
                <a:latin typeface="黑体" panose="02010609060101010101" pitchFamily="49" charset="-122"/>
                <a:ea typeface="黑体" panose="02010609060101010101" pitchFamily="49" charset="-122"/>
                <a:cs typeface="+mn-ea"/>
                <a:sym typeface="+mn-ea"/>
              </a:rPr>
              <a:t>一、资产负债表</a:t>
            </a:r>
            <a:endParaRPr kumimoji="0" lang="zh-CN" altLang="en-US" b="0" i="0" u="none" strike="noStrike" cap="none" spc="0" normalizeH="0" baseline="0" dirty="0">
              <a:solidFill>
                <a:schemeClr val="tx1"/>
              </a:solidFill>
              <a:latin typeface="Arial" panose="020B0604020202020204" pitchFamily="34" charset="0"/>
              <a:ea typeface="黑体" panose="02010609060101010101" pitchFamily="49" charset="-122"/>
              <a:cs typeface="+mn-ea"/>
            </a:endParaRPr>
          </a:p>
          <a:p>
            <a:pPr lvl="0" algn="l" eaLnBrk="1" hangingPunct="1">
              <a:buClrTx/>
              <a:buSzTx/>
              <a:buFont typeface="Wingdings 2" panose="05020102010507070707" pitchFamily="18" charset="2"/>
              <a:buNone/>
            </a:pPr>
            <a:r>
              <a:rPr lang="zh-CN" altLang="en-US" sz="2400" dirty="0">
                <a:solidFill>
                  <a:schemeClr val="accent4">
                    <a:lumMod val="75000"/>
                    <a:lumOff val="25000"/>
                  </a:schemeClr>
                </a:solidFill>
                <a:latin typeface="Arial" panose="020B0604020202020204" pitchFamily="34" charset="0"/>
                <a:ea typeface="黑体" panose="02010609060101010101" pitchFamily="49" charset="-122"/>
                <a:cs typeface="+mn-ea"/>
                <a:sym typeface="+mn-ea"/>
              </a:rPr>
              <a:t>（二）资产负债表的</a:t>
            </a:r>
            <a:r>
              <a:rPr lang="zh-CN" altLang="en-US" sz="2400" dirty="0">
                <a:solidFill>
                  <a:schemeClr val="accent4">
                    <a:lumMod val="75000"/>
                    <a:lumOff val="25000"/>
                  </a:schemeClr>
                </a:solidFill>
                <a:latin typeface="Arial" panose="020B0604020202020204" pitchFamily="34" charset="0"/>
                <a:ea typeface="黑体" panose="02010609060101010101" pitchFamily="49" charset="-122"/>
                <a:cs typeface="+mn-ea"/>
              </a:rPr>
              <a:t>编制</a:t>
            </a:r>
            <a:endParaRPr lang="zh-CN" altLang="en-US" sz="2400" dirty="0">
              <a:solidFill>
                <a:schemeClr val="accent4">
                  <a:lumMod val="75000"/>
                  <a:lumOff val="25000"/>
                </a:schemeClr>
              </a:solidFill>
              <a:latin typeface="Arial" panose="020B0604020202020204" pitchFamily="34" charset="0"/>
              <a:ea typeface="黑体" panose="02010609060101010101" pitchFamily="49" charset="-122"/>
              <a:cs typeface="+mn-ea"/>
            </a:endParaRPr>
          </a:p>
          <a:p>
            <a:pPr lvl="0" algn="l" eaLnBrk="1" hangingPunct="1">
              <a:buClrTx/>
              <a:buSzTx/>
              <a:buFont typeface="Wingdings 2" panose="05020102010507070707" pitchFamily="18" charset="2"/>
            </a:pPr>
            <a:r>
              <a:rPr lang="en-US" altLang="zh-CN" sz="2400" dirty="0">
                <a:latin typeface="楷体_GB2312" panose="02010609030101010101" pitchFamily="49" charset="-122"/>
                <a:ea typeface="楷体_GB2312" panose="02010609030101010101" pitchFamily="49" charset="-122"/>
              </a:rPr>
              <a:t>      </a:t>
            </a:r>
            <a:r>
              <a:rPr sz="2400" b="0" dirty="0"/>
              <a:t>资产负债表主体部分的各项目都列有“年初余额”和“期末余额”两个栏目，表中各项目数据主要来源于会计账簿的资产、负债和所有者权益等账户的余额记录。其中，大多数项目可以直接根据总账账户的余额填列，但由于报表项目和账簿记录并不完全是一一对应关系，有一部分项目的数据必须经过合并、分拆等整理才能进入资产负债表。</a:t>
            </a:r>
            <a:r>
              <a:rPr lang="en-US" altLang="zh-CN" sz="2400" dirty="0">
                <a:latin typeface="楷体_GB2312" panose="02010609030101010101" pitchFamily="49" charset="-122"/>
                <a:ea typeface="楷体_GB2312" panose="02010609030101010101" pitchFamily="49" charset="-122"/>
              </a:rPr>
              <a:t>      </a:t>
            </a:r>
            <a:endParaRPr lang="en-US" altLang="zh-CN" sz="2400" dirty="0">
              <a:latin typeface="楷体_GB2312" panose="02010609030101010101" pitchFamily="49" charset="-122"/>
              <a:ea typeface="楷体_GB2312" panose="02010609030101010101" pitchFamily="49" charset="-122"/>
            </a:endParaRPr>
          </a:p>
        </p:txBody>
      </p:sp>
      <p:sp>
        <p:nvSpPr>
          <p:cNvPr id="2" name="Rectangle 18"/>
          <p:cNvSpPr>
            <a:spLocks noGrp="1"/>
          </p:cNvSpPr>
          <p:nvPr>
            <p:custDataLst>
              <p:tags r:id="rId1"/>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第七章 模拟企业财务报表编制</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indefinite" fill="hold">
                                          <p:stCondLst>
                                            <p:cond delay="0"/>
                                          </p:stCondLst>
                                        </p:cTn>
                                        <p:tgtEl>
                                          <p:spTgt spid="267266">
                                            <p:txEl>
                                              <p:pRg st="0" end="0"/>
                                            </p:txEl>
                                          </p:spTgt>
                                        </p:tgtEl>
                                        <p:attrNameLst>
                                          <p:attrName>style.visibility</p:attrName>
                                        </p:attrNameLst>
                                      </p:cBhvr>
                                      <p:to>
                                        <p:strVal val="visible"/>
                                      </p:to>
                                    </p:set>
                                    <p:anim calcmode="lin" valueType="num">
                                      <p:cBhvr>
                                        <p:cTn id="7" dur="1000" fill="hold"/>
                                        <p:tgtEl>
                                          <p:spTgt spid="267266">
                                            <p:txEl>
                                              <p:pRg st="0" end="0"/>
                                            </p:txEl>
                                          </p:spTgt>
                                        </p:tgtEl>
                                        <p:attrNameLst>
                                          <p:attrName>ppt_w</p:attrName>
                                        </p:attrNameLst>
                                      </p:cBhvr>
                                      <p:tavLst>
                                        <p:tav tm="0">
                                          <p:val>
                                            <p:strVal val="#ppt_w+.3"/>
                                          </p:val>
                                        </p:tav>
                                        <p:tav tm="100000">
                                          <p:val>
                                            <p:strVal val="#ppt_w"/>
                                          </p:val>
                                        </p:tav>
                                      </p:tavLst>
                                    </p:anim>
                                    <p:anim calcmode="lin" valueType="num">
                                      <p:cBhvr>
                                        <p:cTn id="8" dur="1000" fill="hold"/>
                                        <p:tgtEl>
                                          <p:spTgt spid="267266">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6726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266" grpId="0" build="p"/>
    </p:bld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AutoShape 3"/>
          <p:cNvSpPr/>
          <p:nvPr/>
        </p:nvSpPr>
        <p:spPr>
          <a:xfrm>
            <a:off x="1116013" y="2205038"/>
            <a:ext cx="7848600" cy="3529012"/>
          </a:xfrm>
          <a:prstGeom prst="wedgeRectCallout">
            <a:avLst>
              <a:gd name="adj1" fmla="val -25343"/>
              <a:gd name="adj2" fmla="val 48653"/>
            </a:avLst>
          </a:prstGeom>
          <a:solidFill>
            <a:srgbClr val="FFFFCC"/>
          </a:solidFill>
          <a:ln w="9525">
            <a:noFill/>
          </a:ln>
        </p:spPr>
        <p:txBody>
          <a:bodyPr anchor="t"/>
          <a:lstStyle/>
          <a:p>
            <a:pPr lvl="0" indent="0"/>
            <a:r>
              <a:rPr lang="zh-CN" altLang="en-US" sz="2000" dirty="0">
                <a:latin typeface="Arial" panose="020B0604020202020204" pitchFamily="34" charset="0"/>
                <a:ea typeface="黑体" panose="02010609060101010101" pitchFamily="49" charset="-122"/>
              </a:rPr>
              <a:t>                                    </a:t>
            </a:r>
            <a:r>
              <a:rPr lang="zh-CN" altLang="en-US" sz="2000" dirty="0">
                <a:latin typeface="宋体" panose="02010600030101010101" pitchFamily="2" charset="-122"/>
                <a:ea typeface="黑体" panose="02010609060101010101" pitchFamily="49" charset="-122"/>
              </a:rPr>
              <a:t>   资产负债表      </a:t>
            </a:r>
            <a:r>
              <a:rPr lang="zh-CN" altLang="en-US" sz="2000" dirty="0">
                <a:latin typeface="Arial" panose="020B0604020202020204" pitchFamily="34" charset="0"/>
                <a:ea typeface="黑体" panose="02010609060101010101" pitchFamily="49" charset="-122"/>
              </a:rPr>
              <a:t>                    </a:t>
            </a:r>
            <a:r>
              <a:rPr lang="zh-CN" altLang="en-US" sz="2000" dirty="0">
                <a:latin typeface="宋体" panose="02010600030101010101" pitchFamily="2" charset="-122"/>
                <a:ea typeface="黑体" panose="02010609060101010101" pitchFamily="49" charset="-122"/>
              </a:rPr>
              <a:t>会企</a:t>
            </a:r>
            <a:r>
              <a:rPr lang="en-US" altLang="zh-CN" sz="2000" dirty="0">
                <a:latin typeface="宋体" panose="02010600030101010101" pitchFamily="2" charset="-122"/>
                <a:ea typeface="黑体" panose="02010609060101010101" pitchFamily="49" charset="-122"/>
              </a:rPr>
              <a:t>01</a:t>
            </a:r>
            <a:r>
              <a:rPr lang="zh-CN" altLang="en-US" sz="2000" dirty="0">
                <a:latin typeface="宋体" panose="02010600030101010101" pitchFamily="2" charset="-122"/>
                <a:ea typeface="黑体" panose="02010609060101010101" pitchFamily="49" charset="-122"/>
              </a:rPr>
              <a:t>表</a:t>
            </a:r>
            <a:endParaRPr lang="zh-CN" altLang="en-US" sz="2000" dirty="0">
              <a:latin typeface="宋体" panose="02010600030101010101" pitchFamily="2" charset="-122"/>
              <a:ea typeface="黑体" panose="02010609060101010101" pitchFamily="49" charset="-122"/>
            </a:endParaRPr>
          </a:p>
          <a:p>
            <a:pPr lvl="0" indent="0"/>
            <a:r>
              <a:rPr lang="zh-CN" altLang="en-US" sz="2000" dirty="0">
                <a:latin typeface="Arial" panose="020B0604020202020204" pitchFamily="34" charset="0"/>
                <a:ea typeface="黑体" panose="02010609060101010101" pitchFamily="49" charset="-122"/>
              </a:rPr>
              <a:t>  编制单位：                         年  月  日                            单位：元</a:t>
            </a:r>
            <a:endParaRPr lang="zh-CN" altLang="en-US" sz="2000" dirty="0">
              <a:latin typeface="Arial" panose="020B0604020202020204" pitchFamily="34" charset="0"/>
              <a:ea typeface="黑体" panose="02010609060101010101" pitchFamily="49" charset="-122"/>
            </a:endParaRPr>
          </a:p>
          <a:p>
            <a:pPr lvl="0" indent="0"/>
            <a:endParaRPr lang="zh-CN" altLang="en-US" sz="2000" dirty="0">
              <a:latin typeface="Arial" panose="020B0604020202020204" pitchFamily="34" charset="0"/>
              <a:ea typeface="黑体" panose="02010609060101010101" pitchFamily="49" charset="-122"/>
            </a:endParaRPr>
          </a:p>
          <a:p>
            <a:pPr lvl="0" indent="0"/>
            <a:endParaRPr lang="zh-CN" altLang="en-US" sz="2000" dirty="0">
              <a:latin typeface="Arial" panose="020B0604020202020204" pitchFamily="34" charset="0"/>
              <a:ea typeface="黑体" panose="02010609060101010101" pitchFamily="49" charset="-122"/>
            </a:endParaRPr>
          </a:p>
        </p:txBody>
      </p:sp>
      <p:graphicFrame>
        <p:nvGraphicFramePr>
          <p:cNvPr id="282685" name="Group 61"/>
          <p:cNvGraphicFramePr>
            <a:graphicFrameLocks noGrp="1"/>
          </p:cNvGraphicFramePr>
          <p:nvPr>
            <p:ph sz="half" idx="4294967295"/>
          </p:nvPr>
        </p:nvGraphicFramePr>
        <p:xfrm>
          <a:off x="1187450" y="3068638"/>
          <a:ext cx="7777163" cy="3097213"/>
        </p:xfrm>
        <a:graphic>
          <a:graphicData uri="http://schemas.openxmlformats.org/drawingml/2006/table">
            <a:tbl>
              <a:tblPr/>
              <a:tblGrid>
                <a:gridCol w="2376488"/>
                <a:gridCol w="1589087"/>
                <a:gridCol w="2452688"/>
                <a:gridCol w="1358900"/>
              </a:tblGrid>
              <a:tr h="441325">
                <a:tc>
                  <a:txBody>
                    <a:bodyPr/>
                    <a:lstStyle/>
                    <a:p>
                      <a:pPr marL="0" marR="0" lvl="0" indent="0" algn="ctr" defTabSz="914400" rtl="0" eaLnBrk="1" fontAlgn="base" latinLnBrk="0" hangingPunct="1">
                        <a:spcBef>
                          <a:spcPct val="20000"/>
                        </a:spcBef>
                        <a:spcAft>
                          <a:spcPct val="0"/>
                        </a:spcAft>
                        <a:buClr>
                          <a:schemeClr val="tx2"/>
                        </a:buClr>
                        <a:buSzPct val="50000"/>
                        <a:buFont typeface="Wingdings 2" panose="05020102010507070707" pitchFamily="18" charset="2"/>
                        <a:buNone/>
                      </a:pPr>
                      <a:r>
                        <a:rPr kumimoji="0" lang="zh-CN" altLang="en-US" sz="18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rPr>
                        <a:t>资     产</a:t>
                      </a:r>
                      <a:endParaRPr kumimoji="0" lang="zh-CN" altLang="en-US" sz="18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a:noFill/>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spcBef>
                          <a:spcPct val="20000"/>
                        </a:spcBef>
                        <a:spcAft>
                          <a:spcPct val="0"/>
                        </a:spcAft>
                        <a:buClr>
                          <a:schemeClr val="tx2"/>
                        </a:buClr>
                        <a:buSzPct val="50000"/>
                        <a:buFont typeface="Wingdings 2" panose="05020102010507070707" pitchFamily="18" charset="2"/>
                        <a:buNone/>
                      </a:pPr>
                      <a:r>
                        <a:rPr kumimoji="0" lang="zh-CN" altLang="en-US" sz="18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rPr>
                        <a:t>期末数</a:t>
                      </a:r>
                      <a:endParaRPr kumimoji="0" lang="zh-CN" altLang="en-US" sz="18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spcBef>
                          <a:spcPct val="20000"/>
                        </a:spcBef>
                        <a:spcAft>
                          <a:spcPct val="0"/>
                        </a:spcAft>
                        <a:buClr>
                          <a:schemeClr val="tx2"/>
                        </a:buClr>
                        <a:buSzPct val="50000"/>
                        <a:buFont typeface="Wingdings 2" panose="05020102010507070707" pitchFamily="18" charset="2"/>
                        <a:buNone/>
                      </a:pPr>
                      <a:r>
                        <a:rPr kumimoji="0" lang="zh-CN" altLang="en-US" sz="18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rPr>
                        <a:t>负债和所有者权益</a:t>
                      </a:r>
                      <a:endParaRPr kumimoji="0" lang="zh-CN" altLang="en-US" sz="18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spcBef>
                          <a:spcPct val="20000"/>
                        </a:spcBef>
                        <a:spcAft>
                          <a:spcPct val="0"/>
                        </a:spcAft>
                        <a:buClr>
                          <a:schemeClr val="tx2"/>
                        </a:buClr>
                        <a:buSzPct val="50000"/>
                        <a:buFont typeface="Wingdings 2" panose="05020102010507070707" pitchFamily="18" charset="2"/>
                        <a:buNone/>
                      </a:pPr>
                      <a:r>
                        <a:rPr kumimoji="0" lang="zh-CN" altLang="en-US" sz="18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rPr>
                        <a:t>期末数</a:t>
                      </a:r>
                      <a:endParaRPr kumimoji="0" lang="zh-CN" altLang="en-US" sz="18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449263">
                <a:tc>
                  <a:txBody>
                    <a:bodyPr/>
                    <a:lstStyle/>
                    <a:p>
                      <a:pPr marL="0" marR="0" lvl="0" indent="0" algn="l" defTabSz="914400" rtl="0" eaLnBrk="1" fontAlgn="base" latinLnBrk="0" hangingPunct="1">
                        <a:spcBef>
                          <a:spcPct val="20000"/>
                        </a:spcBef>
                        <a:spcAft>
                          <a:spcPct val="0"/>
                        </a:spcAft>
                        <a:buClr>
                          <a:schemeClr val="tx2"/>
                        </a:buClr>
                        <a:buSzPct val="50000"/>
                        <a:buFont typeface="Wingdings 2" panose="05020102010507070707" pitchFamily="18" charset="2"/>
                        <a:buNone/>
                      </a:pPr>
                      <a:r>
                        <a:rPr kumimoji="0" lang="zh-CN" altLang="en-US" sz="18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rPr>
                        <a:t>流动资产：</a:t>
                      </a:r>
                      <a:endParaRPr kumimoji="0" lang="zh-CN" altLang="en-US" sz="18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spcBef>
                          <a:spcPct val="20000"/>
                        </a:spcBef>
                        <a:spcAft>
                          <a:spcPct val="0"/>
                        </a:spcAft>
                        <a:buClr>
                          <a:schemeClr val="tx2"/>
                        </a:buClr>
                        <a:buSzPct val="50000"/>
                        <a:buFont typeface="Wingdings 2" panose="05020102010507070707" pitchFamily="18" charset="2"/>
                        <a:buNone/>
                      </a:pPr>
                      <a:endParaRPr kumimoji="0" lang="zh-CN" altLang="en-US" sz="18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spcBef>
                          <a:spcPct val="20000"/>
                        </a:spcBef>
                        <a:spcAft>
                          <a:spcPct val="0"/>
                        </a:spcAft>
                        <a:buClr>
                          <a:schemeClr val="tx2"/>
                        </a:buClr>
                        <a:buSzPct val="50000"/>
                        <a:buFont typeface="Wingdings 2" panose="05020102010507070707" pitchFamily="18" charset="2"/>
                        <a:buNone/>
                      </a:pPr>
                      <a:r>
                        <a:rPr kumimoji="0" lang="zh-CN" altLang="en-US" sz="18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rPr>
                        <a:t>流动负债：</a:t>
                      </a:r>
                      <a:endParaRPr kumimoji="0" lang="zh-CN" altLang="en-US" sz="18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spcBef>
                          <a:spcPct val="20000"/>
                        </a:spcBef>
                        <a:spcAft>
                          <a:spcPct val="0"/>
                        </a:spcAft>
                        <a:buClr>
                          <a:schemeClr val="tx2"/>
                        </a:buClr>
                        <a:buSzPct val="50000"/>
                        <a:buFont typeface="Wingdings 2" panose="05020102010507070707" pitchFamily="18" charset="2"/>
                        <a:buNone/>
                      </a:pPr>
                      <a:endParaRPr kumimoji="0" lang="zh-CN" altLang="en-US" sz="18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441325">
                <a:tc>
                  <a:txBody>
                    <a:bodyPr/>
                    <a:lstStyle/>
                    <a:p>
                      <a:pPr marL="0" marR="0" lvl="0" indent="0" algn="l" defTabSz="914400" rtl="0" eaLnBrk="1" fontAlgn="base" latinLnBrk="0" hangingPunct="1">
                        <a:spcBef>
                          <a:spcPct val="20000"/>
                        </a:spcBef>
                        <a:spcAft>
                          <a:spcPct val="0"/>
                        </a:spcAft>
                        <a:buClr>
                          <a:schemeClr val="tx2"/>
                        </a:buClr>
                        <a:buSzPct val="50000"/>
                        <a:buFont typeface="Wingdings 2" panose="05020102010507070707" pitchFamily="18" charset="2"/>
                        <a:buNone/>
                      </a:pPr>
                      <a:r>
                        <a:rPr kumimoji="0" lang="zh-CN" altLang="en-US" sz="18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rPr>
                        <a:t> 货币资金 </a:t>
                      </a:r>
                      <a:endParaRPr kumimoji="0" lang="zh-CN" altLang="en-US" sz="18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spcBef>
                          <a:spcPct val="20000"/>
                        </a:spcBef>
                        <a:spcAft>
                          <a:spcPct val="0"/>
                        </a:spcAft>
                        <a:buClr>
                          <a:schemeClr val="tx2"/>
                        </a:buClr>
                        <a:buSzPct val="50000"/>
                        <a:buFont typeface="Wingdings 2" panose="05020102010507070707" pitchFamily="18" charset="2"/>
                        <a:buNone/>
                      </a:pPr>
                      <a:endParaRPr kumimoji="0" lang="zh-CN" altLang="en-US" sz="18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spcBef>
                          <a:spcPct val="20000"/>
                        </a:spcBef>
                        <a:spcAft>
                          <a:spcPct val="0"/>
                        </a:spcAft>
                        <a:buClr>
                          <a:schemeClr val="tx2"/>
                        </a:buClr>
                        <a:buSzPct val="50000"/>
                        <a:buFont typeface="Wingdings 2" panose="05020102010507070707" pitchFamily="18" charset="2"/>
                        <a:buNone/>
                      </a:pPr>
                      <a:r>
                        <a:rPr kumimoji="0" lang="zh-CN" altLang="en-US" sz="18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rPr>
                        <a:t>短期借款</a:t>
                      </a:r>
                      <a:endParaRPr kumimoji="0" lang="zh-CN" altLang="en-US" sz="18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spcBef>
                          <a:spcPct val="20000"/>
                        </a:spcBef>
                        <a:spcAft>
                          <a:spcPct val="0"/>
                        </a:spcAft>
                        <a:buClr>
                          <a:schemeClr val="tx2"/>
                        </a:buClr>
                        <a:buSzPct val="50000"/>
                        <a:buFont typeface="Wingdings 2" panose="05020102010507070707" pitchFamily="18" charset="2"/>
                        <a:buNone/>
                      </a:pPr>
                      <a:endParaRPr kumimoji="0" lang="zh-CN" altLang="en-US" sz="18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441325">
                <a:tc>
                  <a:txBody>
                    <a:bodyPr/>
                    <a:lstStyle/>
                    <a:p>
                      <a:pPr marL="0" marR="0" lvl="0" indent="0" algn="l" defTabSz="914400" rtl="0" eaLnBrk="1" fontAlgn="base" latinLnBrk="0" hangingPunct="1">
                        <a:spcBef>
                          <a:spcPct val="20000"/>
                        </a:spcBef>
                        <a:spcAft>
                          <a:spcPct val="0"/>
                        </a:spcAft>
                        <a:buClr>
                          <a:schemeClr val="tx2"/>
                        </a:buClr>
                        <a:buSzPct val="50000"/>
                        <a:buFont typeface="Wingdings 2" panose="05020102010507070707" pitchFamily="18" charset="2"/>
                        <a:buNone/>
                      </a:pPr>
                      <a:r>
                        <a:rPr kumimoji="0" lang="zh-CN" altLang="en-US" sz="18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rPr>
                        <a:t> 交易性金融资产</a:t>
                      </a:r>
                      <a:endParaRPr kumimoji="0" lang="zh-CN" altLang="en-US" sz="18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spcBef>
                          <a:spcPct val="20000"/>
                        </a:spcBef>
                        <a:spcAft>
                          <a:spcPct val="0"/>
                        </a:spcAft>
                        <a:buClr>
                          <a:schemeClr val="tx2"/>
                        </a:buClr>
                        <a:buSzPct val="50000"/>
                        <a:buFont typeface="Wingdings 2" panose="05020102010507070707" pitchFamily="18" charset="2"/>
                        <a:buNone/>
                      </a:pPr>
                      <a:endParaRPr kumimoji="0" lang="zh-CN" altLang="en-US" sz="18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spcBef>
                          <a:spcPct val="20000"/>
                        </a:spcBef>
                        <a:spcAft>
                          <a:spcPct val="0"/>
                        </a:spcAft>
                        <a:buClr>
                          <a:schemeClr val="tx2"/>
                        </a:buClr>
                        <a:buSzPct val="50000"/>
                        <a:buFont typeface="Wingdings 2" panose="05020102010507070707" pitchFamily="18" charset="2"/>
                        <a:buNone/>
                      </a:pPr>
                      <a:r>
                        <a:rPr kumimoji="0" lang="zh-CN" altLang="en-US" sz="18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rPr>
                        <a:t>应付票据</a:t>
                      </a:r>
                      <a:endParaRPr kumimoji="0" lang="zh-CN" altLang="en-US" sz="18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spcBef>
                          <a:spcPct val="20000"/>
                        </a:spcBef>
                        <a:spcAft>
                          <a:spcPct val="0"/>
                        </a:spcAft>
                        <a:buClr>
                          <a:schemeClr val="tx2"/>
                        </a:buClr>
                        <a:buSzPct val="50000"/>
                        <a:buFont typeface="Wingdings 2" panose="05020102010507070707" pitchFamily="18" charset="2"/>
                        <a:buNone/>
                      </a:pPr>
                      <a:endParaRPr kumimoji="0" lang="zh-CN" altLang="en-US" sz="18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441325">
                <a:tc>
                  <a:txBody>
                    <a:bodyPr/>
                    <a:lstStyle/>
                    <a:p>
                      <a:pPr marL="0" marR="0" lvl="0" indent="0" algn="l" defTabSz="914400" rtl="0" eaLnBrk="1" fontAlgn="base" latinLnBrk="0" hangingPunct="1">
                        <a:spcBef>
                          <a:spcPct val="20000"/>
                        </a:spcBef>
                        <a:spcAft>
                          <a:spcPct val="0"/>
                        </a:spcAft>
                        <a:buClr>
                          <a:schemeClr val="tx2"/>
                        </a:buClr>
                        <a:buSzPct val="50000"/>
                        <a:buFont typeface="Wingdings 2" panose="05020102010507070707" pitchFamily="18" charset="2"/>
                        <a:buNone/>
                      </a:pPr>
                      <a:r>
                        <a:rPr kumimoji="0" lang="zh-CN" altLang="en-US" sz="18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rPr>
                        <a:t> 应收票据</a:t>
                      </a:r>
                      <a:endParaRPr kumimoji="0" lang="zh-CN" altLang="en-US" sz="18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spcBef>
                          <a:spcPct val="20000"/>
                        </a:spcBef>
                        <a:spcAft>
                          <a:spcPct val="0"/>
                        </a:spcAft>
                        <a:buClr>
                          <a:schemeClr val="tx2"/>
                        </a:buClr>
                        <a:buSzPct val="50000"/>
                        <a:buFont typeface="Wingdings 2" panose="05020102010507070707" pitchFamily="18" charset="2"/>
                        <a:buNone/>
                      </a:pPr>
                      <a:endParaRPr kumimoji="0" lang="zh-CN" altLang="en-US" sz="18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spcBef>
                          <a:spcPct val="20000"/>
                        </a:spcBef>
                        <a:spcAft>
                          <a:spcPct val="0"/>
                        </a:spcAft>
                        <a:buClr>
                          <a:schemeClr val="tx2"/>
                        </a:buClr>
                        <a:buSzPct val="50000"/>
                        <a:buFont typeface="Wingdings 2" panose="05020102010507070707" pitchFamily="18" charset="2"/>
                        <a:buNone/>
                      </a:pPr>
                      <a:r>
                        <a:rPr kumimoji="0" lang="zh-CN" altLang="en-US" sz="18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rPr>
                        <a:t>应付账款</a:t>
                      </a:r>
                      <a:endParaRPr kumimoji="0" lang="zh-CN" altLang="en-US" sz="18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spcBef>
                          <a:spcPct val="20000"/>
                        </a:spcBef>
                        <a:spcAft>
                          <a:spcPct val="0"/>
                        </a:spcAft>
                        <a:buClr>
                          <a:schemeClr val="tx2"/>
                        </a:buClr>
                        <a:buSzPct val="50000"/>
                        <a:buFont typeface="Wingdings 2" panose="05020102010507070707" pitchFamily="18" charset="2"/>
                        <a:buNone/>
                      </a:pPr>
                      <a:endParaRPr kumimoji="0" lang="zh-CN" altLang="en-US" sz="18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441325">
                <a:tc>
                  <a:txBody>
                    <a:bodyPr/>
                    <a:lstStyle/>
                    <a:p>
                      <a:pPr marL="0" marR="0" lvl="0" indent="0" algn="l" defTabSz="914400" rtl="0" eaLnBrk="1" fontAlgn="base" latinLnBrk="0" hangingPunct="1">
                        <a:spcBef>
                          <a:spcPct val="20000"/>
                        </a:spcBef>
                        <a:spcAft>
                          <a:spcPct val="0"/>
                        </a:spcAft>
                        <a:buClr>
                          <a:schemeClr val="tx2"/>
                        </a:buClr>
                        <a:buSzPct val="50000"/>
                        <a:buFont typeface="Wingdings 2" panose="05020102010507070707" pitchFamily="18" charset="2"/>
                        <a:buNone/>
                      </a:pPr>
                      <a:r>
                        <a:rPr kumimoji="0" lang="zh-CN" altLang="en-US" sz="18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rPr>
                        <a:t> 应收账款</a:t>
                      </a:r>
                      <a:endParaRPr kumimoji="0" lang="zh-CN" altLang="en-US" sz="18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spcBef>
                          <a:spcPct val="20000"/>
                        </a:spcBef>
                        <a:spcAft>
                          <a:spcPct val="0"/>
                        </a:spcAft>
                        <a:buClr>
                          <a:schemeClr val="tx2"/>
                        </a:buClr>
                        <a:buSzPct val="50000"/>
                        <a:buFont typeface="Wingdings 2" panose="05020102010507070707" pitchFamily="18" charset="2"/>
                        <a:buNone/>
                      </a:pPr>
                      <a:endParaRPr kumimoji="0" lang="zh-CN" altLang="en-US" sz="18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spcBef>
                          <a:spcPct val="20000"/>
                        </a:spcBef>
                        <a:spcAft>
                          <a:spcPct val="0"/>
                        </a:spcAft>
                        <a:buClr>
                          <a:schemeClr val="tx2"/>
                        </a:buClr>
                        <a:buSzPct val="50000"/>
                        <a:buFont typeface="Wingdings 2" panose="05020102010507070707" pitchFamily="18" charset="2"/>
                        <a:buNone/>
                      </a:pPr>
                      <a:r>
                        <a:rPr kumimoji="0" lang="zh-CN" altLang="en-US" sz="18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rPr>
                        <a:t>预收账款</a:t>
                      </a:r>
                      <a:endParaRPr kumimoji="0" lang="zh-CN" altLang="en-US" sz="18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spcBef>
                          <a:spcPct val="20000"/>
                        </a:spcBef>
                        <a:spcAft>
                          <a:spcPct val="0"/>
                        </a:spcAft>
                        <a:buClr>
                          <a:schemeClr val="tx2"/>
                        </a:buClr>
                        <a:buSzPct val="50000"/>
                        <a:buFont typeface="Wingdings 2" panose="05020102010507070707" pitchFamily="18" charset="2"/>
                        <a:buNone/>
                      </a:pPr>
                      <a:endParaRPr kumimoji="0" lang="zh-CN" altLang="en-US" sz="18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441325">
                <a:tc>
                  <a:txBody>
                    <a:bodyPr/>
                    <a:lstStyle/>
                    <a:p>
                      <a:pPr marL="0" marR="0" lvl="0" indent="0" algn="l" defTabSz="914400" rtl="0" eaLnBrk="1" fontAlgn="base" latinLnBrk="0" hangingPunct="1">
                        <a:spcBef>
                          <a:spcPct val="20000"/>
                        </a:spcBef>
                        <a:spcAft>
                          <a:spcPct val="0"/>
                        </a:spcAft>
                        <a:buClr>
                          <a:schemeClr val="tx2"/>
                        </a:buClr>
                        <a:buSzPct val="50000"/>
                        <a:buFont typeface="Wingdings 2" panose="05020102010507070707" pitchFamily="18" charset="2"/>
                        <a:buNone/>
                      </a:pPr>
                      <a:r>
                        <a:rPr kumimoji="0" lang="zh-CN" altLang="en-US" sz="18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rPr>
                        <a:t>（略）</a:t>
                      </a:r>
                      <a:endParaRPr kumimoji="0" lang="zh-CN" altLang="en-US" sz="18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spcBef>
                          <a:spcPct val="20000"/>
                        </a:spcBef>
                        <a:spcAft>
                          <a:spcPct val="0"/>
                        </a:spcAft>
                        <a:buClr>
                          <a:schemeClr val="tx2"/>
                        </a:buClr>
                        <a:buSzPct val="50000"/>
                        <a:buFont typeface="Wingdings 2" panose="05020102010507070707" pitchFamily="18" charset="2"/>
                        <a:buNone/>
                      </a:pPr>
                      <a:endParaRPr kumimoji="0" lang="zh-CN" altLang="en-US" sz="18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spcBef>
                          <a:spcPct val="20000"/>
                        </a:spcBef>
                        <a:spcAft>
                          <a:spcPct val="0"/>
                        </a:spcAft>
                        <a:buClr>
                          <a:schemeClr val="tx2"/>
                        </a:buClr>
                        <a:buSzPct val="50000"/>
                        <a:buFont typeface="Wingdings 2" panose="05020102010507070707" pitchFamily="18" charset="2"/>
                        <a:buNone/>
                      </a:pPr>
                      <a:r>
                        <a:rPr kumimoji="0" lang="zh-CN" altLang="en-US" sz="18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rPr>
                        <a:t>（略）</a:t>
                      </a:r>
                      <a:endParaRPr kumimoji="0" lang="zh-CN" altLang="en-US" sz="18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spcBef>
                          <a:spcPct val="20000"/>
                        </a:spcBef>
                        <a:spcAft>
                          <a:spcPct val="0"/>
                        </a:spcAft>
                        <a:buClr>
                          <a:schemeClr val="tx2"/>
                        </a:buClr>
                        <a:buSzPct val="50000"/>
                        <a:buFont typeface="Wingdings 2" panose="05020102010507070707" pitchFamily="18" charset="2"/>
                        <a:buNone/>
                      </a:pPr>
                      <a:endParaRPr kumimoji="0" lang="zh-CN" altLang="en-US" sz="18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r>
            </a:tbl>
          </a:graphicData>
        </a:graphic>
      </p:graphicFrame>
      <p:sp>
        <p:nvSpPr>
          <p:cNvPr id="235565" name="AutoShape 58"/>
          <p:cNvSpPr/>
          <p:nvPr/>
        </p:nvSpPr>
        <p:spPr>
          <a:xfrm>
            <a:off x="250825" y="2276475"/>
            <a:ext cx="792163" cy="792163"/>
          </a:xfrm>
          <a:prstGeom prst="wedgeRoundRectCallout">
            <a:avLst>
              <a:gd name="adj1" fmla="val 18736"/>
              <a:gd name="adj2" fmla="val 35370"/>
              <a:gd name="adj3" fmla="val 16667"/>
            </a:avLst>
          </a:prstGeom>
          <a:solidFill>
            <a:srgbClr val="F2ACF2"/>
          </a:solidFill>
          <a:ln w="9525" cap="flat" cmpd="sng">
            <a:solidFill>
              <a:schemeClr val="tx1"/>
            </a:solidFill>
            <a:prstDash val="solid"/>
            <a:miter/>
            <a:headEnd type="none" w="med" len="med"/>
            <a:tailEnd type="none" w="med" len="med"/>
          </a:ln>
        </p:spPr>
        <p:txBody>
          <a:bodyPr anchor="t"/>
          <a:lstStyle/>
          <a:p>
            <a:pPr lvl="0" indent="0"/>
            <a:r>
              <a:rPr lang="zh-CN" altLang="en-US" sz="2000" dirty="0">
                <a:solidFill>
                  <a:srgbClr val="0000FF"/>
                </a:solidFill>
                <a:latin typeface="Arial" panose="020B0604020202020204" pitchFamily="34" charset="0"/>
                <a:ea typeface="宋体" panose="02010600030101010101" pitchFamily="2" charset="-122"/>
              </a:rPr>
              <a:t>表</a:t>
            </a:r>
            <a:endParaRPr lang="zh-CN" altLang="en-US" sz="2000" dirty="0">
              <a:solidFill>
                <a:srgbClr val="0000FF"/>
              </a:solidFill>
              <a:latin typeface="Arial" panose="020B0604020202020204" pitchFamily="34" charset="0"/>
              <a:ea typeface="宋体" panose="02010600030101010101" pitchFamily="2" charset="-122"/>
            </a:endParaRPr>
          </a:p>
          <a:p>
            <a:pPr lvl="0" indent="0"/>
            <a:r>
              <a:rPr lang="zh-CN" altLang="en-US" sz="2000" dirty="0">
                <a:solidFill>
                  <a:srgbClr val="0000FF"/>
                </a:solidFill>
                <a:latin typeface="Arial" panose="020B0604020202020204" pitchFamily="34" charset="0"/>
                <a:ea typeface="宋体" panose="02010600030101010101" pitchFamily="2" charset="-122"/>
              </a:rPr>
              <a:t>首</a:t>
            </a:r>
            <a:endParaRPr lang="zh-CN" altLang="en-US" sz="2000" dirty="0">
              <a:solidFill>
                <a:srgbClr val="0000FF"/>
              </a:solidFill>
              <a:latin typeface="Arial" panose="020B0604020202020204" pitchFamily="34" charset="0"/>
              <a:ea typeface="宋体" panose="02010600030101010101" pitchFamily="2" charset="-122"/>
            </a:endParaRPr>
          </a:p>
        </p:txBody>
      </p:sp>
      <p:sp>
        <p:nvSpPr>
          <p:cNvPr id="235566" name="AutoShape 59"/>
          <p:cNvSpPr/>
          <p:nvPr/>
        </p:nvSpPr>
        <p:spPr>
          <a:xfrm>
            <a:off x="250825" y="3429000"/>
            <a:ext cx="792163" cy="2808288"/>
          </a:xfrm>
          <a:prstGeom prst="wedgeRoundRectCallout">
            <a:avLst>
              <a:gd name="adj1" fmla="val 18736"/>
              <a:gd name="adj2" fmla="val -15630"/>
              <a:gd name="adj3" fmla="val 16667"/>
            </a:avLst>
          </a:prstGeom>
          <a:solidFill>
            <a:srgbClr val="F2ACF2"/>
          </a:solidFill>
          <a:ln w="9525" cap="flat" cmpd="sng">
            <a:solidFill>
              <a:schemeClr val="tx1"/>
            </a:solidFill>
            <a:prstDash val="solid"/>
            <a:miter/>
            <a:headEnd type="none" w="med" len="med"/>
            <a:tailEnd type="none" w="med" len="med"/>
          </a:ln>
        </p:spPr>
        <p:txBody>
          <a:bodyPr anchor="t"/>
          <a:lstStyle/>
          <a:p>
            <a:pPr lvl="0" indent="0"/>
            <a:endParaRPr lang="zh-CN" altLang="en-US" dirty="0">
              <a:latin typeface="Arial" panose="020B0604020202020204" pitchFamily="34" charset="0"/>
              <a:ea typeface="宋体" panose="02010600030101010101" pitchFamily="2" charset="-122"/>
            </a:endParaRPr>
          </a:p>
          <a:p>
            <a:pPr lvl="0" indent="0"/>
            <a:r>
              <a:rPr lang="zh-CN" altLang="en-US" sz="2000" dirty="0">
                <a:solidFill>
                  <a:srgbClr val="0000FF"/>
                </a:solidFill>
                <a:latin typeface="Arial" panose="020B0604020202020204" pitchFamily="34" charset="0"/>
                <a:ea typeface="宋体" panose="02010600030101010101" pitchFamily="2" charset="-122"/>
              </a:rPr>
              <a:t>正</a:t>
            </a:r>
            <a:endParaRPr lang="zh-CN" altLang="en-US" sz="2000" dirty="0">
              <a:solidFill>
                <a:srgbClr val="0000FF"/>
              </a:solidFill>
              <a:latin typeface="Arial" panose="020B0604020202020204" pitchFamily="34" charset="0"/>
              <a:ea typeface="宋体" panose="02010600030101010101" pitchFamily="2" charset="-122"/>
            </a:endParaRPr>
          </a:p>
          <a:p>
            <a:pPr lvl="0" indent="0"/>
            <a:endParaRPr lang="zh-CN" altLang="en-US" sz="2000" dirty="0">
              <a:solidFill>
                <a:srgbClr val="0000FF"/>
              </a:solidFill>
              <a:latin typeface="Arial" panose="020B0604020202020204" pitchFamily="34" charset="0"/>
              <a:ea typeface="宋体" panose="02010600030101010101" pitchFamily="2" charset="-122"/>
            </a:endParaRPr>
          </a:p>
          <a:p>
            <a:pPr lvl="0" indent="0"/>
            <a:endParaRPr lang="zh-CN" altLang="en-US" sz="2000" dirty="0">
              <a:solidFill>
                <a:srgbClr val="0000FF"/>
              </a:solidFill>
              <a:latin typeface="Arial" panose="020B0604020202020204" pitchFamily="34" charset="0"/>
              <a:ea typeface="宋体" panose="02010600030101010101" pitchFamily="2" charset="-122"/>
            </a:endParaRPr>
          </a:p>
          <a:p>
            <a:pPr lvl="0" indent="0"/>
            <a:endParaRPr lang="zh-CN" altLang="en-US" sz="2000" dirty="0">
              <a:solidFill>
                <a:srgbClr val="0000FF"/>
              </a:solidFill>
              <a:latin typeface="Arial" panose="020B0604020202020204" pitchFamily="34" charset="0"/>
              <a:ea typeface="宋体" panose="02010600030101010101" pitchFamily="2" charset="-122"/>
            </a:endParaRPr>
          </a:p>
          <a:p>
            <a:pPr lvl="0" indent="0"/>
            <a:endParaRPr lang="zh-CN" altLang="en-US" sz="2000" dirty="0">
              <a:solidFill>
                <a:srgbClr val="0000FF"/>
              </a:solidFill>
              <a:latin typeface="Arial" panose="020B0604020202020204" pitchFamily="34" charset="0"/>
              <a:ea typeface="宋体" panose="02010600030101010101" pitchFamily="2" charset="-122"/>
            </a:endParaRPr>
          </a:p>
          <a:p>
            <a:pPr lvl="0" indent="0"/>
            <a:r>
              <a:rPr lang="zh-CN" altLang="en-US" sz="2000" dirty="0">
                <a:solidFill>
                  <a:srgbClr val="0000FF"/>
                </a:solidFill>
                <a:latin typeface="Arial" panose="020B0604020202020204" pitchFamily="34" charset="0"/>
                <a:ea typeface="宋体" panose="02010600030101010101" pitchFamily="2" charset="-122"/>
              </a:rPr>
              <a:t>表</a:t>
            </a:r>
            <a:endParaRPr lang="zh-CN" altLang="en-US" sz="2000" dirty="0">
              <a:solidFill>
                <a:srgbClr val="0000FF"/>
              </a:solidFill>
              <a:latin typeface="Arial" panose="020B0604020202020204" pitchFamily="34" charset="0"/>
              <a:ea typeface="宋体" panose="02010600030101010101" pitchFamily="2" charset="-122"/>
            </a:endParaRPr>
          </a:p>
        </p:txBody>
      </p:sp>
      <p:sp>
        <p:nvSpPr>
          <p:cNvPr id="2" name="Rectangle 18"/>
          <p:cNvSpPr>
            <a:spLocks noGrp="1"/>
          </p:cNvSpPr>
          <p:nvPr>
            <p:custDataLst>
              <p:tags r:id="rId1"/>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第七章 模拟企业财务报表编制</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transition/>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AutoShape 3"/>
          <p:cNvSpPr/>
          <p:nvPr/>
        </p:nvSpPr>
        <p:spPr>
          <a:xfrm>
            <a:off x="395288" y="1844675"/>
            <a:ext cx="7848600" cy="4321175"/>
          </a:xfrm>
          <a:prstGeom prst="wedgeRectCallout">
            <a:avLst>
              <a:gd name="adj1" fmla="val -19824"/>
              <a:gd name="adj2" fmla="val 38907"/>
            </a:avLst>
          </a:prstGeom>
          <a:solidFill>
            <a:srgbClr val="FFFFCC"/>
          </a:solidFill>
          <a:ln w="9525">
            <a:noFill/>
          </a:ln>
        </p:spPr>
        <p:txBody>
          <a:bodyPr anchor="t"/>
          <a:lstStyle/>
          <a:p>
            <a:pPr lvl="0" indent="0"/>
            <a:r>
              <a:rPr lang="zh-CN" altLang="en-US" sz="2000" dirty="0">
                <a:latin typeface="Arial" panose="020B0604020202020204" pitchFamily="34" charset="0"/>
                <a:ea typeface="黑体" panose="02010609060101010101" pitchFamily="49" charset="-122"/>
              </a:rPr>
              <a:t>                                     资产负债表                          </a:t>
            </a:r>
            <a:r>
              <a:rPr lang="zh-CN" altLang="en-US" sz="2000" dirty="0">
                <a:latin typeface="宋体" panose="02010600030101010101" pitchFamily="2" charset="-122"/>
                <a:ea typeface="黑体" panose="02010609060101010101" pitchFamily="49" charset="-122"/>
              </a:rPr>
              <a:t>会企</a:t>
            </a:r>
            <a:r>
              <a:rPr lang="en-US" altLang="zh-CN" sz="2000" dirty="0">
                <a:latin typeface="宋体" panose="02010600030101010101" pitchFamily="2" charset="-122"/>
                <a:ea typeface="黑体" panose="02010609060101010101" pitchFamily="49" charset="-122"/>
              </a:rPr>
              <a:t>01</a:t>
            </a:r>
            <a:r>
              <a:rPr lang="zh-CN" altLang="en-US" sz="2000" dirty="0">
                <a:latin typeface="宋体" panose="02010600030101010101" pitchFamily="2" charset="-122"/>
                <a:ea typeface="黑体" panose="02010609060101010101" pitchFamily="49" charset="-122"/>
              </a:rPr>
              <a:t>表</a:t>
            </a:r>
            <a:endParaRPr lang="zh-CN" altLang="en-US" sz="2000" dirty="0">
              <a:latin typeface="宋体" panose="02010600030101010101" pitchFamily="2" charset="-122"/>
              <a:ea typeface="黑体" panose="02010609060101010101" pitchFamily="49" charset="-122"/>
            </a:endParaRPr>
          </a:p>
          <a:p>
            <a:pPr lvl="0" indent="0"/>
            <a:r>
              <a:rPr lang="zh-CN" altLang="en-US" sz="2000" dirty="0">
                <a:latin typeface="Arial" panose="020B0604020202020204" pitchFamily="34" charset="0"/>
                <a:ea typeface="黑体" panose="02010609060101010101" pitchFamily="49" charset="-122"/>
              </a:rPr>
              <a:t>  编制单位：                         年  月  日                            单位：元</a:t>
            </a:r>
            <a:endParaRPr lang="zh-CN" altLang="en-US" sz="2000" dirty="0">
              <a:latin typeface="Arial" panose="020B0604020202020204" pitchFamily="34" charset="0"/>
              <a:ea typeface="黑体" panose="02010609060101010101" pitchFamily="49" charset="-122"/>
            </a:endParaRPr>
          </a:p>
          <a:p>
            <a:pPr lvl="0" indent="0"/>
            <a:endParaRPr lang="zh-CN" altLang="en-US" sz="2000" dirty="0">
              <a:latin typeface="Arial" panose="020B0604020202020204" pitchFamily="34" charset="0"/>
              <a:ea typeface="黑体" panose="02010609060101010101" pitchFamily="49" charset="-122"/>
            </a:endParaRPr>
          </a:p>
          <a:p>
            <a:pPr lvl="0" indent="0"/>
            <a:endParaRPr lang="zh-CN" altLang="en-US" sz="2000" dirty="0">
              <a:latin typeface="Arial" panose="020B0604020202020204" pitchFamily="34" charset="0"/>
              <a:ea typeface="黑体" panose="02010609060101010101" pitchFamily="49" charset="-122"/>
            </a:endParaRPr>
          </a:p>
        </p:txBody>
      </p:sp>
      <p:graphicFrame>
        <p:nvGraphicFramePr>
          <p:cNvPr id="283728" name="Group 80"/>
          <p:cNvGraphicFramePr>
            <a:graphicFrameLocks noGrp="1"/>
          </p:cNvGraphicFramePr>
          <p:nvPr/>
        </p:nvGraphicFramePr>
        <p:xfrm>
          <a:off x="539750" y="2565400"/>
          <a:ext cx="7416800" cy="3311527"/>
        </p:xfrm>
        <a:graphic>
          <a:graphicData uri="http://schemas.openxmlformats.org/drawingml/2006/table">
            <a:tbl>
              <a:tblPr/>
              <a:tblGrid>
                <a:gridCol w="2447925"/>
                <a:gridCol w="1152525"/>
                <a:gridCol w="2735263"/>
                <a:gridCol w="1081087"/>
              </a:tblGrid>
              <a:tr h="406400">
                <a:tc>
                  <a:txBody>
                    <a:bodyPr/>
                    <a:lstStyle/>
                    <a:p>
                      <a:pPr marL="0" marR="0" lvl="0" indent="0" algn="ctr" defTabSz="914400" rtl="0" eaLnBrk="1" fontAlgn="base" latinLnBrk="0" hangingPunct="1">
                        <a:spcBef>
                          <a:spcPct val="20000"/>
                        </a:spcBef>
                        <a:spcAft>
                          <a:spcPct val="0"/>
                        </a:spcAft>
                        <a:buClr>
                          <a:schemeClr val="tx2"/>
                        </a:buClr>
                        <a:buSzPct val="50000"/>
                        <a:buFont typeface="Wingdings 2" panose="05020102010507070707" pitchFamily="18" charset="2"/>
                        <a:buNone/>
                      </a:pPr>
                      <a:r>
                        <a:rPr kumimoji="0" lang="zh-CN" altLang="en-US" sz="16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rPr>
                        <a:t>资     产</a:t>
                      </a:r>
                      <a:endParaRPr kumimoji="0" lang="zh-CN" altLang="en-US" sz="16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a:noFill/>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spcBef>
                          <a:spcPct val="20000"/>
                        </a:spcBef>
                        <a:spcAft>
                          <a:spcPct val="0"/>
                        </a:spcAft>
                        <a:buClr>
                          <a:schemeClr val="tx2"/>
                        </a:buClr>
                        <a:buSzPct val="50000"/>
                        <a:buFont typeface="Wingdings 2" panose="05020102010507070707" pitchFamily="18" charset="2"/>
                        <a:buNone/>
                      </a:pPr>
                      <a:r>
                        <a:rPr kumimoji="0" lang="zh-CN" altLang="en-US" sz="16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rPr>
                        <a:t>期末数</a:t>
                      </a:r>
                      <a:endParaRPr kumimoji="0" lang="zh-CN" altLang="en-US" sz="16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spcBef>
                          <a:spcPct val="20000"/>
                        </a:spcBef>
                        <a:spcAft>
                          <a:spcPct val="0"/>
                        </a:spcAft>
                        <a:buClr>
                          <a:schemeClr val="tx2"/>
                        </a:buClr>
                        <a:buSzPct val="50000"/>
                        <a:buFont typeface="Wingdings 2" panose="05020102010507070707" pitchFamily="18" charset="2"/>
                        <a:buNone/>
                      </a:pPr>
                      <a:r>
                        <a:rPr kumimoji="0" lang="zh-CN" altLang="en-US" sz="16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rPr>
                        <a:t>负债和所有者权益</a:t>
                      </a:r>
                      <a:endParaRPr kumimoji="0" lang="zh-CN" altLang="en-US" sz="16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spcBef>
                          <a:spcPct val="20000"/>
                        </a:spcBef>
                        <a:spcAft>
                          <a:spcPct val="0"/>
                        </a:spcAft>
                        <a:buClr>
                          <a:schemeClr val="tx2"/>
                        </a:buClr>
                        <a:buSzPct val="50000"/>
                        <a:buFont typeface="Wingdings 2" panose="05020102010507070707" pitchFamily="18" charset="2"/>
                        <a:buNone/>
                      </a:pPr>
                      <a:r>
                        <a:rPr kumimoji="0" lang="zh-CN" altLang="en-US" sz="16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rPr>
                        <a:t>期末数</a:t>
                      </a:r>
                      <a:endParaRPr kumimoji="0" lang="zh-CN" altLang="en-US" sz="16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449263">
                <a:tc>
                  <a:txBody>
                    <a:bodyPr/>
                    <a:lstStyle/>
                    <a:p>
                      <a:pPr marL="0" marR="0" lvl="0" indent="0" algn="l" defTabSz="914400" rtl="0" eaLnBrk="1" fontAlgn="base" latinLnBrk="0" hangingPunct="1">
                        <a:spcBef>
                          <a:spcPct val="20000"/>
                        </a:spcBef>
                        <a:spcAft>
                          <a:spcPct val="0"/>
                        </a:spcAft>
                        <a:buClr>
                          <a:schemeClr val="tx2"/>
                        </a:buClr>
                        <a:buSzPct val="50000"/>
                        <a:buFont typeface="Wingdings 2" panose="05020102010507070707" pitchFamily="18" charset="2"/>
                        <a:buNone/>
                      </a:pPr>
                      <a:r>
                        <a:rPr kumimoji="0" lang="zh-CN" altLang="en-US" sz="16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rPr>
                        <a:t>流动资产：</a:t>
                      </a:r>
                      <a:endParaRPr kumimoji="0" lang="zh-CN" altLang="en-US" sz="16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spcBef>
                          <a:spcPct val="20000"/>
                        </a:spcBef>
                        <a:spcAft>
                          <a:spcPct val="0"/>
                        </a:spcAft>
                        <a:buClr>
                          <a:schemeClr val="tx2"/>
                        </a:buClr>
                        <a:buSzPct val="50000"/>
                        <a:buFont typeface="Wingdings 2" panose="05020102010507070707" pitchFamily="18" charset="2"/>
                        <a:buNone/>
                      </a:pPr>
                      <a:endParaRPr kumimoji="0" lang="zh-CN" altLang="en-US" sz="16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spcBef>
                          <a:spcPct val="20000"/>
                        </a:spcBef>
                        <a:spcAft>
                          <a:spcPct val="0"/>
                        </a:spcAft>
                        <a:buClr>
                          <a:schemeClr val="tx2"/>
                        </a:buClr>
                        <a:buSzPct val="50000"/>
                        <a:buFont typeface="Wingdings 2" panose="05020102010507070707" pitchFamily="18" charset="2"/>
                        <a:buNone/>
                      </a:pPr>
                      <a:r>
                        <a:rPr kumimoji="0" lang="zh-CN" altLang="en-US" sz="16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rPr>
                        <a:t>流动负债：</a:t>
                      </a:r>
                      <a:endParaRPr kumimoji="0" lang="zh-CN" altLang="en-US" sz="16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spcBef>
                          <a:spcPct val="20000"/>
                        </a:spcBef>
                        <a:spcAft>
                          <a:spcPct val="0"/>
                        </a:spcAft>
                        <a:buClr>
                          <a:schemeClr val="tx2"/>
                        </a:buClr>
                        <a:buSzPct val="50000"/>
                        <a:buFont typeface="Wingdings 2" panose="05020102010507070707" pitchFamily="18" charset="2"/>
                        <a:buNone/>
                      </a:pPr>
                      <a:endParaRPr kumimoji="0" lang="zh-CN" altLang="en-US" sz="16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409575">
                <a:tc>
                  <a:txBody>
                    <a:bodyPr/>
                    <a:lstStyle/>
                    <a:p>
                      <a:pPr marL="0" marR="0" lvl="0" indent="0" algn="l" defTabSz="914400" rtl="0" eaLnBrk="1" fontAlgn="base" latinLnBrk="0" hangingPunct="1">
                        <a:spcBef>
                          <a:spcPct val="20000"/>
                        </a:spcBef>
                        <a:spcAft>
                          <a:spcPct val="0"/>
                        </a:spcAft>
                        <a:buClr>
                          <a:schemeClr val="tx2"/>
                        </a:buClr>
                        <a:buSzPct val="50000"/>
                        <a:buFont typeface="Wingdings 2" panose="05020102010507070707" pitchFamily="18" charset="2"/>
                        <a:buNone/>
                      </a:pPr>
                      <a:r>
                        <a:rPr kumimoji="0" lang="zh-CN" altLang="en-US" sz="16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rPr>
                        <a:t> 货币资金 </a:t>
                      </a:r>
                      <a:endParaRPr kumimoji="0" lang="zh-CN" altLang="en-US" sz="16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spcBef>
                          <a:spcPct val="20000"/>
                        </a:spcBef>
                        <a:spcAft>
                          <a:spcPct val="0"/>
                        </a:spcAft>
                        <a:buClr>
                          <a:schemeClr val="tx2"/>
                        </a:buClr>
                        <a:buSzPct val="50000"/>
                        <a:buFont typeface="Wingdings 2" panose="05020102010507070707" pitchFamily="18" charset="2"/>
                        <a:buNone/>
                      </a:pPr>
                      <a:endParaRPr kumimoji="0" lang="zh-CN" altLang="en-US" sz="16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spcBef>
                          <a:spcPct val="20000"/>
                        </a:spcBef>
                        <a:spcAft>
                          <a:spcPct val="0"/>
                        </a:spcAft>
                        <a:buClr>
                          <a:schemeClr val="tx2"/>
                        </a:buClr>
                        <a:buSzPct val="50000"/>
                        <a:buFont typeface="Wingdings 2" panose="05020102010507070707" pitchFamily="18" charset="2"/>
                        <a:buNone/>
                      </a:pPr>
                      <a:r>
                        <a:rPr kumimoji="0" lang="zh-CN" altLang="en-US" sz="16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rPr>
                        <a:t>短期借款</a:t>
                      </a:r>
                      <a:endParaRPr kumimoji="0" lang="zh-CN" altLang="en-US" sz="16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spcBef>
                          <a:spcPct val="20000"/>
                        </a:spcBef>
                        <a:spcAft>
                          <a:spcPct val="0"/>
                        </a:spcAft>
                        <a:buClr>
                          <a:schemeClr val="tx2"/>
                        </a:buClr>
                        <a:buSzPct val="50000"/>
                        <a:buFont typeface="Wingdings 2" panose="05020102010507070707" pitchFamily="18" charset="2"/>
                        <a:buNone/>
                      </a:pPr>
                      <a:endParaRPr kumimoji="0" lang="zh-CN" altLang="en-US" sz="16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407988">
                <a:tc>
                  <a:txBody>
                    <a:bodyPr/>
                    <a:lstStyle/>
                    <a:p>
                      <a:pPr marL="0" marR="0" lvl="0" indent="0" algn="l" defTabSz="914400" rtl="0" eaLnBrk="1" fontAlgn="base" latinLnBrk="0" hangingPunct="1">
                        <a:spcBef>
                          <a:spcPct val="20000"/>
                        </a:spcBef>
                        <a:spcAft>
                          <a:spcPct val="0"/>
                        </a:spcAft>
                        <a:buClr>
                          <a:schemeClr val="tx2"/>
                        </a:buClr>
                        <a:buSzPct val="50000"/>
                        <a:buFont typeface="Wingdings 2" panose="05020102010507070707" pitchFamily="18" charset="2"/>
                        <a:buNone/>
                      </a:pPr>
                      <a:r>
                        <a:rPr kumimoji="0" lang="zh-CN" altLang="en-US" sz="16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rPr>
                        <a:t> 交易性金融资产</a:t>
                      </a:r>
                      <a:endParaRPr kumimoji="0" lang="zh-CN" altLang="en-US" sz="16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spcBef>
                          <a:spcPct val="20000"/>
                        </a:spcBef>
                        <a:spcAft>
                          <a:spcPct val="0"/>
                        </a:spcAft>
                        <a:buClr>
                          <a:schemeClr val="tx2"/>
                        </a:buClr>
                        <a:buSzPct val="50000"/>
                        <a:buFont typeface="Wingdings 2" panose="05020102010507070707" pitchFamily="18" charset="2"/>
                        <a:buNone/>
                      </a:pPr>
                      <a:endParaRPr kumimoji="0" lang="zh-CN" altLang="en-US" sz="16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spcBef>
                          <a:spcPct val="20000"/>
                        </a:spcBef>
                        <a:spcAft>
                          <a:spcPct val="0"/>
                        </a:spcAft>
                        <a:buClr>
                          <a:schemeClr val="tx2"/>
                        </a:buClr>
                        <a:buSzPct val="50000"/>
                        <a:buFont typeface="Wingdings 2" panose="05020102010507070707" pitchFamily="18" charset="2"/>
                        <a:buNone/>
                      </a:pPr>
                      <a:r>
                        <a:rPr kumimoji="0" lang="zh-CN" altLang="en-US" sz="16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rPr>
                        <a:t>应付票据</a:t>
                      </a:r>
                      <a:endParaRPr kumimoji="0" lang="zh-CN" altLang="en-US" sz="16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spcBef>
                          <a:spcPct val="20000"/>
                        </a:spcBef>
                        <a:spcAft>
                          <a:spcPct val="0"/>
                        </a:spcAft>
                        <a:buClr>
                          <a:schemeClr val="tx2"/>
                        </a:buClr>
                        <a:buSzPct val="50000"/>
                        <a:buFont typeface="Wingdings 2" panose="05020102010507070707" pitchFamily="18" charset="2"/>
                        <a:buNone/>
                      </a:pPr>
                      <a:endParaRPr kumimoji="0" lang="zh-CN" altLang="en-US" sz="16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411163">
                <a:tc>
                  <a:txBody>
                    <a:bodyPr/>
                    <a:lstStyle/>
                    <a:p>
                      <a:pPr marL="0" marR="0" lvl="0" indent="0" algn="l" defTabSz="914400" rtl="0" eaLnBrk="1" fontAlgn="base" latinLnBrk="0" hangingPunct="1">
                        <a:spcBef>
                          <a:spcPct val="20000"/>
                        </a:spcBef>
                        <a:spcAft>
                          <a:spcPct val="0"/>
                        </a:spcAft>
                        <a:buClr>
                          <a:schemeClr val="tx2"/>
                        </a:buClr>
                        <a:buSzPct val="50000"/>
                        <a:buFont typeface="Wingdings 2" panose="05020102010507070707" pitchFamily="18" charset="2"/>
                        <a:buNone/>
                      </a:pPr>
                      <a:r>
                        <a:rPr kumimoji="0" lang="zh-CN" altLang="en-US" sz="16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rPr>
                        <a:t> 应收票据</a:t>
                      </a:r>
                      <a:endParaRPr kumimoji="0" lang="zh-CN" altLang="en-US" sz="16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spcBef>
                          <a:spcPct val="20000"/>
                        </a:spcBef>
                        <a:spcAft>
                          <a:spcPct val="0"/>
                        </a:spcAft>
                        <a:buClr>
                          <a:schemeClr val="tx2"/>
                        </a:buClr>
                        <a:buSzPct val="50000"/>
                        <a:buFont typeface="Wingdings 2" panose="05020102010507070707" pitchFamily="18" charset="2"/>
                        <a:buNone/>
                      </a:pPr>
                      <a:endParaRPr kumimoji="0" lang="zh-CN" altLang="en-US" sz="16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spcBef>
                          <a:spcPct val="20000"/>
                        </a:spcBef>
                        <a:spcAft>
                          <a:spcPct val="0"/>
                        </a:spcAft>
                        <a:buClr>
                          <a:schemeClr val="tx2"/>
                        </a:buClr>
                        <a:buSzPct val="50000"/>
                        <a:buFont typeface="Wingdings 2" panose="05020102010507070707" pitchFamily="18" charset="2"/>
                        <a:buNone/>
                      </a:pPr>
                      <a:r>
                        <a:rPr kumimoji="0" lang="zh-CN" altLang="en-US" sz="16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rPr>
                        <a:t>应付账款</a:t>
                      </a:r>
                      <a:endParaRPr kumimoji="0" lang="zh-CN" altLang="en-US" sz="16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spcBef>
                          <a:spcPct val="20000"/>
                        </a:spcBef>
                        <a:spcAft>
                          <a:spcPct val="0"/>
                        </a:spcAft>
                        <a:buClr>
                          <a:schemeClr val="tx2"/>
                        </a:buClr>
                        <a:buSzPct val="50000"/>
                        <a:buFont typeface="Wingdings 2" panose="05020102010507070707" pitchFamily="18" charset="2"/>
                        <a:buNone/>
                      </a:pPr>
                      <a:endParaRPr kumimoji="0" lang="zh-CN" altLang="en-US" sz="16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409575">
                <a:tc>
                  <a:txBody>
                    <a:bodyPr/>
                    <a:lstStyle/>
                    <a:p>
                      <a:pPr marL="0" marR="0" lvl="0" indent="0" algn="l" defTabSz="914400" rtl="0" eaLnBrk="1" fontAlgn="base" latinLnBrk="0" hangingPunct="1">
                        <a:spcBef>
                          <a:spcPct val="20000"/>
                        </a:spcBef>
                        <a:spcAft>
                          <a:spcPct val="0"/>
                        </a:spcAft>
                        <a:buClr>
                          <a:schemeClr val="tx2"/>
                        </a:buClr>
                        <a:buSzPct val="50000"/>
                        <a:buFont typeface="Wingdings 2" panose="05020102010507070707" pitchFamily="18" charset="2"/>
                        <a:buNone/>
                      </a:pPr>
                      <a:r>
                        <a:rPr kumimoji="0" lang="zh-CN" altLang="en-US" sz="16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rPr>
                        <a:t> 应收账款</a:t>
                      </a:r>
                      <a:endParaRPr kumimoji="0" lang="zh-CN" altLang="en-US" sz="16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spcBef>
                          <a:spcPct val="20000"/>
                        </a:spcBef>
                        <a:spcAft>
                          <a:spcPct val="0"/>
                        </a:spcAft>
                        <a:buClr>
                          <a:schemeClr val="tx2"/>
                        </a:buClr>
                        <a:buSzPct val="50000"/>
                        <a:buFont typeface="Wingdings 2" panose="05020102010507070707" pitchFamily="18" charset="2"/>
                        <a:buNone/>
                      </a:pPr>
                      <a:endParaRPr kumimoji="0" lang="zh-CN" altLang="en-US" sz="16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spcBef>
                          <a:spcPct val="20000"/>
                        </a:spcBef>
                        <a:spcAft>
                          <a:spcPct val="0"/>
                        </a:spcAft>
                        <a:buClr>
                          <a:schemeClr val="tx2"/>
                        </a:buClr>
                        <a:buSzPct val="50000"/>
                        <a:buFont typeface="Wingdings 2" panose="05020102010507070707" pitchFamily="18" charset="2"/>
                        <a:buNone/>
                      </a:pPr>
                      <a:r>
                        <a:rPr kumimoji="0" lang="zh-CN" altLang="en-US" sz="16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rPr>
                        <a:t>预收账款</a:t>
                      </a:r>
                      <a:endParaRPr kumimoji="0" lang="zh-CN" altLang="en-US" sz="16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spcBef>
                          <a:spcPct val="20000"/>
                        </a:spcBef>
                        <a:spcAft>
                          <a:spcPct val="0"/>
                        </a:spcAft>
                        <a:buClr>
                          <a:schemeClr val="tx2"/>
                        </a:buClr>
                        <a:buSzPct val="50000"/>
                        <a:buFont typeface="Wingdings 2" panose="05020102010507070707" pitchFamily="18" charset="2"/>
                        <a:buNone/>
                      </a:pPr>
                      <a:endParaRPr kumimoji="0" lang="zh-CN" altLang="en-US" sz="16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407988">
                <a:tc>
                  <a:txBody>
                    <a:bodyPr/>
                    <a:lstStyle/>
                    <a:p>
                      <a:pPr marL="0" marR="0" lvl="0" indent="0" algn="l" defTabSz="914400" rtl="0" eaLnBrk="1" fontAlgn="base" latinLnBrk="0" hangingPunct="1">
                        <a:spcBef>
                          <a:spcPct val="20000"/>
                        </a:spcBef>
                        <a:spcAft>
                          <a:spcPct val="0"/>
                        </a:spcAft>
                        <a:buClr>
                          <a:schemeClr val="tx2"/>
                        </a:buClr>
                        <a:buSzPct val="50000"/>
                        <a:buFont typeface="Wingdings 2" panose="05020102010507070707" pitchFamily="18" charset="2"/>
                        <a:buNone/>
                      </a:pPr>
                      <a:r>
                        <a:rPr kumimoji="0" lang="zh-CN" altLang="en-US" sz="16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rPr>
                        <a:t>（略）</a:t>
                      </a:r>
                      <a:endParaRPr kumimoji="0" lang="zh-CN" altLang="en-US" sz="16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spcBef>
                          <a:spcPct val="20000"/>
                        </a:spcBef>
                        <a:spcAft>
                          <a:spcPct val="0"/>
                        </a:spcAft>
                        <a:buClr>
                          <a:schemeClr val="tx2"/>
                        </a:buClr>
                        <a:buSzPct val="50000"/>
                        <a:buFont typeface="Wingdings 2" panose="05020102010507070707" pitchFamily="18" charset="2"/>
                        <a:buNone/>
                      </a:pPr>
                      <a:endParaRPr kumimoji="0" lang="zh-CN" altLang="en-US" sz="16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spcBef>
                          <a:spcPct val="20000"/>
                        </a:spcBef>
                        <a:spcAft>
                          <a:spcPct val="0"/>
                        </a:spcAft>
                        <a:buClr>
                          <a:schemeClr val="tx2"/>
                        </a:buClr>
                        <a:buSzPct val="50000"/>
                        <a:buFont typeface="Wingdings 2" panose="05020102010507070707" pitchFamily="18" charset="2"/>
                        <a:buNone/>
                      </a:pPr>
                      <a:r>
                        <a:rPr kumimoji="0" lang="zh-CN" altLang="en-US" sz="16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rPr>
                        <a:t>（略）</a:t>
                      </a:r>
                      <a:endParaRPr kumimoji="0" lang="zh-CN" altLang="en-US" sz="16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spcBef>
                          <a:spcPct val="20000"/>
                        </a:spcBef>
                        <a:spcAft>
                          <a:spcPct val="0"/>
                        </a:spcAft>
                        <a:buClr>
                          <a:schemeClr val="tx2"/>
                        </a:buClr>
                        <a:buSzPct val="50000"/>
                        <a:buFont typeface="Wingdings 2" panose="05020102010507070707" pitchFamily="18" charset="2"/>
                        <a:buNone/>
                      </a:pPr>
                      <a:endParaRPr kumimoji="0" lang="zh-CN" altLang="en-US" sz="16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409575">
                <a:tc>
                  <a:txBody>
                    <a:bodyPr/>
                    <a:lstStyle/>
                    <a:p>
                      <a:pPr marL="0" marR="0" lvl="0" indent="0" algn="l" defTabSz="914400" rtl="0" eaLnBrk="1" fontAlgn="base" latinLnBrk="0" hangingPunct="1">
                        <a:spcBef>
                          <a:spcPct val="20000"/>
                        </a:spcBef>
                        <a:spcAft>
                          <a:spcPct val="0"/>
                        </a:spcAft>
                        <a:buClr>
                          <a:schemeClr val="tx2"/>
                        </a:buClr>
                        <a:buSzPct val="50000"/>
                        <a:buFont typeface="Wingdings 2" panose="05020102010507070707" pitchFamily="18" charset="2"/>
                        <a:buNone/>
                      </a:pPr>
                      <a:r>
                        <a:rPr kumimoji="0" lang="zh-CN" altLang="en-US" sz="16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rPr>
                        <a:t>资产总计</a:t>
                      </a:r>
                      <a:endParaRPr kumimoji="0" lang="zh-CN" altLang="en-US" sz="16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a:noFill/>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spcBef>
                          <a:spcPct val="20000"/>
                        </a:spcBef>
                        <a:spcAft>
                          <a:spcPct val="0"/>
                        </a:spcAft>
                        <a:buClr>
                          <a:schemeClr val="tx2"/>
                        </a:buClr>
                        <a:buSzPct val="50000"/>
                        <a:buFont typeface="Wingdings 2" panose="05020102010507070707" pitchFamily="18" charset="2"/>
                        <a:buNone/>
                      </a:pPr>
                      <a:endParaRPr kumimoji="0" lang="zh-CN" altLang="en-US" sz="16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spcBef>
                          <a:spcPct val="20000"/>
                        </a:spcBef>
                        <a:spcAft>
                          <a:spcPct val="0"/>
                        </a:spcAft>
                        <a:buClr>
                          <a:schemeClr val="tx2"/>
                        </a:buClr>
                        <a:buSzPct val="50000"/>
                        <a:buFont typeface="Wingdings 2" panose="05020102010507070707" pitchFamily="18" charset="2"/>
                        <a:buNone/>
                      </a:pPr>
                      <a:r>
                        <a:rPr kumimoji="0" lang="zh-CN" altLang="en-US" sz="16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rPr>
                        <a:t>负债和所有者权益总计</a:t>
                      </a:r>
                      <a:endParaRPr kumimoji="0" lang="zh-CN" altLang="en-US" sz="16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spcBef>
                          <a:spcPct val="20000"/>
                        </a:spcBef>
                        <a:spcAft>
                          <a:spcPct val="0"/>
                        </a:spcAft>
                        <a:buClr>
                          <a:schemeClr val="tx2"/>
                        </a:buClr>
                        <a:buSzPct val="50000"/>
                        <a:buFont typeface="Wingdings 2" panose="05020102010507070707" pitchFamily="18" charset="2"/>
                        <a:buNone/>
                      </a:pPr>
                      <a:endParaRPr kumimoji="0" lang="zh-CN" altLang="en-US" sz="1600" b="0" i="0" u="none" strike="noStrike" cap="none" normalizeH="0" baseline="0">
                        <a:ln>
                          <a:noFill/>
                        </a:ln>
                        <a:solidFill>
                          <a:schemeClr val="tx1"/>
                        </a:solidFill>
                        <a:effectLst/>
                        <a:latin typeface="Franklin Gothic Book" panose="020B05030201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r>
            </a:tbl>
          </a:graphicData>
        </a:graphic>
      </p:graphicFrame>
      <p:sp>
        <p:nvSpPr>
          <p:cNvPr id="236595" name="AutoShape 72"/>
          <p:cNvSpPr/>
          <p:nvPr/>
        </p:nvSpPr>
        <p:spPr>
          <a:xfrm>
            <a:off x="2124075" y="4868863"/>
            <a:ext cx="1800225" cy="720725"/>
          </a:xfrm>
          <a:prstGeom prst="wedgeRoundRectCallout">
            <a:avLst>
              <a:gd name="adj1" fmla="val -57495"/>
              <a:gd name="adj2" fmla="val 76870"/>
              <a:gd name="adj3" fmla="val 16667"/>
            </a:avLst>
          </a:prstGeom>
          <a:solidFill>
            <a:srgbClr val="A9F5F5"/>
          </a:solidFill>
          <a:ln w="9525" cap="flat" cmpd="sng">
            <a:solidFill>
              <a:schemeClr val="tx1"/>
            </a:solidFill>
            <a:prstDash val="solid"/>
            <a:miter/>
            <a:headEnd type="none" w="med" len="med"/>
            <a:tailEnd type="none" w="med" len="med"/>
          </a:ln>
        </p:spPr>
        <p:txBody>
          <a:bodyPr anchor="t"/>
          <a:lstStyle/>
          <a:p>
            <a:pPr lvl="0" indent="0"/>
            <a:r>
              <a:rPr lang="zh-CN" altLang="en-US" dirty="0">
                <a:latin typeface="Arial" panose="020B0604020202020204" pitchFamily="34" charset="0"/>
                <a:ea typeface="黑体" panose="02010609060101010101" pitchFamily="49" charset="-122"/>
              </a:rPr>
              <a:t>双方总计存在平衡相等关系</a:t>
            </a:r>
            <a:endParaRPr lang="zh-CN" altLang="en-US" dirty="0">
              <a:latin typeface="Arial" panose="020B0604020202020204" pitchFamily="34" charset="0"/>
              <a:ea typeface="黑体" panose="02010609060101010101" pitchFamily="49" charset="-122"/>
            </a:endParaRPr>
          </a:p>
        </p:txBody>
      </p:sp>
      <p:sp>
        <p:nvSpPr>
          <p:cNvPr id="236596" name="AutoShape 73"/>
          <p:cNvSpPr/>
          <p:nvPr/>
        </p:nvSpPr>
        <p:spPr>
          <a:xfrm>
            <a:off x="2124075" y="4868863"/>
            <a:ext cx="1800225" cy="720725"/>
          </a:xfrm>
          <a:prstGeom prst="wedgeRoundRectCallout">
            <a:avLst>
              <a:gd name="adj1" fmla="val 49384"/>
              <a:gd name="adj2" fmla="val 76870"/>
              <a:gd name="adj3" fmla="val 16667"/>
            </a:avLst>
          </a:prstGeom>
          <a:solidFill>
            <a:srgbClr val="A9F5F5"/>
          </a:solidFill>
          <a:ln w="9525" cap="flat" cmpd="sng">
            <a:solidFill>
              <a:schemeClr val="tx1"/>
            </a:solidFill>
            <a:prstDash val="solid"/>
            <a:miter/>
            <a:headEnd type="none" w="med" len="med"/>
            <a:tailEnd type="none" w="med" len="med"/>
          </a:ln>
        </p:spPr>
        <p:txBody>
          <a:bodyPr anchor="t"/>
          <a:lstStyle/>
          <a:p>
            <a:pPr lvl="0" indent="0"/>
            <a:r>
              <a:rPr lang="zh-CN" altLang="en-US" dirty="0">
                <a:latin typeface="Arial" panose="020B0604020202020204" pitchFamily="34" charset="0"/>
                <a:ea typeface="黑体" panose="02010609060101010101" pitchFamily="49" charset="-122"/>
              </a:rPr>
              <a:t>双方总计存在平衡相等关系</a:t>
            </a:r>
            <a:endParaRPr lang="zh-CN" altLang="en-US" dirty="0">
              <a:latin typeface="Arial" panose="020B0604020202020204" pitchFamily="34" charset="0"/>
              <a:ea typeface="黑体" panose="02010609060101010101" pitchFamily="49" charset="-122"/>
            </a:endParaRPr>
          </a:p>
        </p:txBody>
      </p:sp>
      <p:sp>
        <p:nvSpPr>
          <p:cNvPr id="236597" name="AutoShape 74"/>
          <p:cNvSpPr/>
          <p:nvPr/>
        </p:nvSpPr>
        <p:spPr>
          <a:xfrm>
            <a:off x="6443663" y="3644900"/>
            <a:ext cx="1584325" cy="1800225"/>
          </a:xfrm>
          <a:prstGeom prst="wedgeRoundRectCallout">
            <a:avLst>
              <a:gd name="adj1" fmla="val 37676"/>
              <a:gd name="adj2" fmla="val 13935"/>
              <a:gd name="adj3" fmla="val 16667"/>
            </a:avLst>
          </a:prstGeom>
          <a:solidFill>
            <a:srgbClr val="A9F5F5"/>
          </a:solidFill>
          <a:ln w="9525" cap="flat" cmpd="sng">
            <a:solidFill>
              <a:schemeClr val="tx1"/>
            </a:solidFill>
            <a:prstDash val="solid"/>
            <a:miter/>
            <a:headEnd type="none" w="med" len="med"/>
            <a:tailEnd type="none" w="med" len="med"/>
          </a:ln>
        </p:spPr>
        <p:txBody>
          <a:bodyPr anchor="t"/>
          <a:lstStyle/>
          <a:p>
            <a:pPr lvl="0" indent="0"/>
            <a:r>
              <a:rPr lang="zh-CN" altLang="en-US" sz="1600" dirty="0">
                <a:latin typeface="Arial" panose="020B0604020202020204" pitchFamily="34" charset="0"/>
                <a:ea typeface="黑体" panose="02010609060101010101" pitchFamily="49" charset="-122"/>
              </a:rPr>
              <a:t>按“资产＝负债＋所有者权益”原理，将”资产、负债和所有者权益分左右两部分排列</a:t>
            </a:r>
            <a:endParaRPr lang="zh-CN" altLang="en-US" sz="1600" dirty="0">
              <a:latin typeface="Arial" panose="020B0604020202020204" pitchFamily="34" charset="0"/>
              <a:ea typeface="黑体" panose="02010609060101010101" pitchFamily="49" charset="-122"/>
            </a:endParaRPr>
          </a:p>
        </p:txBody>
      </p:sp>
      <p:sp>
        <p:nvSpPr>
          <p:cNvPr id="2" name="Rectangle 18"/>
          <p:cNvSpPr>
            <a:spLocks noGrp="1"/>
          </p:cNvSpPr>
          <p:nvPr>
            <p:custDataLst>
              <p:tags r:id="rId1"/>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第七章 模拟企业财务报表编制</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transition/>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69" name="AutoShape 2"/>
          <p:cNvSpPr/>
          <p:nvPr/>
        </p:nvSpPr>
        <p:spPr>
          <a:xfrm>
            <a:off x="395288" y="1125538"/>
            <a:ext cx="8497887" cy="4032250"/>
          </a:xfrm>
          <a:prstGeom prst="wedgeRectCallout">
            <a:avLst>
              <a:gd name="adj1" fmla="val -19569"/>
              <a:gd name="adj2" fmla="val 7755"/>
            </a:avLst>
          </a:prstGeom>
          <a:solidFill>
            <a:srgbClr val="FFFFCC"/>
          </a:solidFill>
          <a:ln w="9525">
            <a:noFill/>
          </a:ln>
        </p:spPr>
        <p:txBody>
          <a:bodyPr anchor="t"/>
          <a:lstStyle/>
          <a:p>
            <a:pPr lvl="0" indent="0"/>
            <a:r>
              <a:rPr lang="zh-CN" altLang="en-US" sz="2000" dirty="0">
                <a:latin typeface="宋体" panose="02010600030101010101" pitchFamily="2" charset="-122"/>
                <a:ea typeface="黑体" panose="02010609060101010101" pitchFamily="49" charset="-122"/>
              </a:rPr>
              <a:t>                           资产负债表</a:t>
            </a:r>
            <a:r>
              <a:rPr lang="zh-CN" altLang="en-US" sz="2000" dirty="0">
                <a:latin typeface="Arial" panose="020B0604020202020204" pitchFamily="34" charset="0"/>
                <a:ea typeface="黑体" panose="02010609060101010101" pitchFamily="49" charset="-122"/>
              </a:rPr>
              <a:t>                                    </a:t>
            </a:r>
            <a:r>
              <a:rPr lang="zh-CN" altLang="en-US" sz="2000" dirty="0">
                <a:latin typeface="宋体" panose="02010600030101010101" pitchFamily="2" charset="-122"/>
                <a:ea typeface="黑体" panose="02010609060101010101" pitchFamily="49" charset="-122"/>
              </a:rPr>
              <a:t>会企</a:t>
            </a:r>
            <a:r>
              <a:rPr lang="en-US" altLang="zh-CN" sz="2000" dirty="0">
                <a:latin typeface="宋体" panose="02010600030101010101" pitchFamily="2" charset="-122"/>
                <a:ea typeface="黑体" panose="02010609060101010101" pitchFamily="49" charset="-122"/>
              </a:rPr>
              <a:t>01</a:t>
            </a:r>
            <a:r>
              <a:rPr lang="zh-CN" altLang="en-US" sz="2000" dirty="0">
                <a:latin typeface="宋体" panose="02010600030101010101" pitchFamily="2" charset="-122"/>
                <a:ea typeface="黑体" panose="02010609060101010101" pitchFamily="49" charset="-122"/>
              </a:rPr>
              <a:t>表</a:t>
            </a:r>
            <a:endParaRPr lang="zh-CN" altLang="en-US" sz="2000" dirty="0">
              <a:latin typeface="宋体" panose="02010600030101010101" pitchFamily="2" charset="-122"/>
              <a:ea typeface="黑体" panose="02010609060101010101" pitchFamily="49" charset="-122"/>
            </a:endParaRPr>
          </a:p>
          <a:p>
            <a:pPr lvl="0" indent="0"/>
            <a:r>
              <a:rPr lang="zh-CN" altLang="en-US" sz="2000" dirty="0">
                <a:latin typeface="Arial" panose="020B0604020202020204" pitchFamily="34" charset="0"/>
                <a:ea typeface="黑体" panose="02010609060101010101" pitchFamily="49" charset="-122"/>
              </a:rPr>
              <a:t>  编制单位：                              年  月  日                                     单位：元</a:t>
            </a:r>
            <a:endParaRPr lang="zh-CN" altLang="en-US" sz="2000" dirty="0">
              <a:latin typeface="Arial" panose="020B0604020202020204" pitchFamily="34" charset="0"/>
              <a:ea typeface="黑体" panose="02010609060101010101" pitchFamily="49" charset="-122"/>
            </a:endParaRPr>
          </a:p>
          <a:p>
            <a:pPr lvl="0" indent="0"/>
            <a:endParaRPr lang="zh-CN" altLang="en-US" sz="2000" dirty="0">
              <a:latin typeface="Arial" panose="020B0604020202020204" pitchFamily="34" charset="0"/>
              <a:ea typeface="黑体" panose="02010609060101010101" pitchFamily="49" charset="-122"/>
            </a:endParaRPr>
          </a:p>
          <a:p>
            <a:pPr lvl="0" indent="0"/>
            <a:endParaRPr lang="zh-CN" altLang="en-US" sz="2000" dirty="0">
              <a:latin typeface="Arial" panose="020B0604020202020204" pitchFamily="34" charset="0"/>
              <a:ea typeface="黑体" panose="02010609060101010101" pitchFamily="49" charset="-122"/>
            </a:endParaRPr>
          </a:p>
        </p:txBody>
      </p:sp>
      <p:graphicFrame>
        <p:nvGraphicFramePr>
          <p:cNvPr id="286859" name="Group 139"/>
          <p:cNvGraphicFramePr>
            <a:graphicFrameLocks noGrp="1"/>
          </p:cNvGraphicFramePr>
          <p:nvPr>
            <p:ph idx="4294967295"/>
            <p:custDataLst>
              <p:tags r:id="rId1"/>
            </p:custDataLst>
          </p:nvPr>
        </p:nvGraphicFramePr>
        <p:xfrm>
          <a:off x="446405" y="1905062"/>
          <a:ext cx="8229600" cy="5481955"/>
        </p:xfrm>
        <a:graphic>
          <a:graphicData uri="http://schemas.openxmlformats.org/drawingml/2006/table">
            <a:tbl>
              <a:tblPr/>
              <a:tblGrid>
                <a:gridCol w="1696720"/>
                <a:gridCol w="1010920"/>
                <a:gridCol w="1010920"/>
                <a:gridCol w="2489200"/>
                <a:gridCol w="1010920"/>
                <a:gridCol w="1010920"/>
              </a:tblGrid>
              <a:tr h="424180">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r>
                        <a:rPr lang="zh-CN" altLang="en-US" sz="1600" b="1" spc="120">
                          <a:solidFill>
                            <a:srgbClr val="646464"/>
                          </a:solidFill>
                          <a:latin typeface="微软雅黑" panose="020B0503020204020204" pitchFamily="34" charset="-122"/>
                          <a:ea typeface="微软雅黑" panose="020B0503020204020204" pitchFamily="34" charset="-122"/>
                          <a:cs typeface="微软雅黑" panose="020B0503020204020204" pitchFamily="34" charset="-122"/>
                        </a:rPr>
                        <a:t>资   产</a:t>
                      </a:r>
                      <a:endParaRPr lang="zh-CN" altLang="en-US" sz="1600" b="1" spc="120">
                        <a:solidFill>
                          <a:srgbClr val="646464"/>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r>
                        <a:rPr lang="zh-CN" altLang="en-US" sz="1600" b="1" spc="120">
                          <a:solidFill>
                            <a:srgbClr val="646464"/>
                          </a:solidFill>
                          <a:latin typeface="微软雅黑" panose="020B0503020204020204" pitchFamily="34" charset="-122"/>
                          <a:ea typeface="微软雅黑" panose="020B0503020204020204" pitchFamily="34" charset="-122"/>
                        </a:rPr>
                        <a:t>年初数</a:t>
                      </a:r>
                      <a:endParaRPr lang="zh-CN" altLang="en-US" sz="1600" b="1" spc="120">
                        <a:solidFill>
                          <a:srgbClr val="646464"/>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r>
                        <a:rPr lang="zh-CN" altLang="en-US" sz="1600" b="1" spc="120">
                          <a:solidFill>
                            <a:srgbClr val="646464"/>
                          </a:solidFill>
                          <a:latin typeface="微软雅黑" panose="020B0503020204020204" pitchFamily="34" charset="-122"/>
                          <a:ea typeface="微软雅黑" panose="020B0503020204020204" pitchFamily="34" charset="-122"/>
                        </a:rPr>
                        <a:t>期末数</a:t>
                      </a:r>
                      <a:endParaRPr lang="zh-CN" altLang="en-US" sz="1600" b="1" spc="120">
                        <a:solidFill>
                          <a:srgbClr val="646464"/>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r>
                        <a:rPr lang="zh-CN" altLang="en-US" sz="1600" b="1" spc="120">
                          <a:solidFill>
                            <a:srgbClr val="646464"/>
                          </a:solidFill>
                          <a:latin typeface="微软雅黑" panose="020B0503020204020204" pitchFamily="34" charset="-122"/>
                          <a:ea typeface="微软雅黑" panose="020B0503020204020204" pitchFamily="34" charset="-122"/>
                        </a:rPr>
                        <a:t>负债和所有者权益</a:t>
                      </a:r>
                      <a:endParaRPr lang="zh-CN" altLang="en-US" sz="1600" b="1" spc="120">
                        <a:solidFill>
                          <a:srgbClr val="646464"/>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r>
                        <a:rPr lang="zh-CN" altLang="en-US" sz="1600" b="1" spc="120">
                          <a:solidFill>
                            <a:srgbClr val="646464"/>
                          </a:solidFill>
                          <a:latin typeface="微软雅黑" panose="020B0503020204020204" pitchFamily="34" charset="-122"/>
                          <a:ea typeface="微软雅黑" panose="020B0503020204020204" pitchFamily="34" charset="-122"/>
                        </a:rPr>
                        <a:t>年初数</a:t>
                      </a:r>
                      <a:endParaRPr lang="zh-CN" altLang="en-US" sz="1600" b="1" spc="120">
                        <a:solidFill>
                          <a:srgbClr val="646464"/>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r>
                        <a:rPr lang="zh-CN" altLang="en-US" sz="1600" b="1" spc="120">
                          <a:solidFill>
                            <a:srgbClr val="646464"/>
                          </a:solidFill>
                          <a:latin typeface="微软雅黑" panose="020B0503020204020204" pitchFamily="34" charset="-122"/>
                          <a:ea typeface="微软雅黑" panose="020B0503020204020204" pitchFamily="34" charset="-122"/>
                        </a:rPr>
                        <a:t>期末数</a:t>
                      </a:r>
                      <a:endParaRPr lang="zh-CN" altLang="en-US" sz="1600" b="1" spc="120">
                        <a:solidFill>
                          <a:srgbClr val="646464"/>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r>
              <a:tr h="377825">
                <a:tc>
                  <a:txBody>
                    <a:bodyPr/>
                    <a:lstStyle/>
                    <a:p>
                      <a:pPr marR="0" lvl="0" indent="0" algn="l"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r>
                        <a:rPr lang="zh-CN" altLang="en-US" sz="1400" b="0" spc="120">
                          <a:solidFill>
                            <a:srgbClr val="646464"/>
                          </a:solidFill>
                          <a:latin typeface="微软雅黑" panose="020B0503020204020204" pitchFamily="34" charset="-122"/>
                          <a:ea typeface="微软雅黑" panose="020B0503020204020204" pitchFamily="34" charset="-122"/>
                        </a:rPr>
                        <a:t>流动资产：</a:t>
                      </a:r>
                      <a:endParaRPr lang="zh-CN" altLang="en-US" sz="1400" b="0" spc="120">
                        <a:solidFill>
                          <a:srgbClr val="646464"/>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a:lstStyle/>
                    <a:p>
                      <a:pPr marR="0" lvl="0" indent="0" algn="l"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r>
                        <a:rPr lang="zh-CN" altLang="en-US" sz="1400" b="0" spc="120">
                          <a:solidFill>
                            <a:srgbClr val="404040"/>
                          </a:solidFill>
                          <a:latin typeface="微软雅黑" panose="020B0503020204020204" pitchFamily="34" charset="-122"/>
                          <a:ea typeface="微软雅黑" panose="020B0503020204020204" pitchFamily="34" charset="-122"/>
                        </a:rPr>
                        <a:t>流动负债：</a:t>
                      </a: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r>
              <a:tr h="378460">
                <a:tc>
                  <a:txBody>
                    <a:bodyPr/>
                    <a:lstStyle/>
                    <a:p>
                      <a:pPr marR="0" lvl="0" indent="0" algn="l"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r>
                        <a:rPr lang="zh-CN" altLang="en-US" sz="1400" b="0" spc="120">
                          <a:solidFill>
                            <a:srgbClr val="646464"/>
                          </a:solidFill>
                          <a:latin typeface="微软雅黑" panose="020B0503020204020204" pitchFamily="34" charset="-122"/>
                          <a:ea typeface="微软雅黑" panose="020B0503020204020204" pitchFamily="34" charset="-122"/>
                        </a:rPr>
                        <a:t>货币资金</a:t>
                      </a:r>
                      <a:endParaRPr lang="zh-CN" altLang="en-US" sz="1400" b="0" spc="120">
                        <a:solidFill>
                          <a:srgbClr val="646464"/>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marR="0" lvl="0" indent="0" algn="l"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r>
                        <a:rPr lang="zh-CN" altLang="en-US" sz="1400" b="0" spc="120">
                          <a:solidFill>
                            <a:srgbClr val="404040"/>
                          </a:solidFill>
                          <a:latin typeface="微软雅黑" panose="020B0503020204020204" pitchFamily="34" charset="-122"/>
                          <a:ea typeface="微软雅黑" panose="020B0503020204020204" pitchFamily="34" charset="-122"/>
                        </a:rPr>
                        <a:t>短期借款</a:t>
                      </a: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r>
              <a:tr h="638810">
                <a:tc>
                  <a:txBody>
                    <a:bodyPr/>
                    <a:lstStyle/>
                    <a:p>
                      <a:pPr marR="0" lvl="0" indent="0" algn="l"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r>
                        <a:rPr lang="zh-CN" altLang="en-US" sz="1400" b="0" spc="120">
                          <a:solidFill>
                            <a:srgbClr val="646464"/>
                          </a:solidFill>
                          <a:latin typeface="微软雅黑" panose="020B0503020204020204" pitchFamily="34" charset="-122"/>
                          <a:ea typeface="微软雅黑" panose="020B0503020204020204" pitchFamily="34" charset="-122"/>
                        </a:rPr>
                        <a:t>交易性金融资产</a:t>
                      </a:r>
                      <a:endParaRPr lang="zh-CN" altLang="en-US" sz="1400" b="0" spc="120">
                        <a:solidFill>
                          <a:srgbClr val="646464"/>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marR="0" lvl="0" indent="0" algn="l"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r>
                        <a:rPr lang="zh-CN" altLang="en-US" sz="1400" b="0" spc="120">
                          <a:solidFill>
                            <a:srgbClr val="404040"/>
                          </a:solidFill>
                          <a:latin typeface="微软雅黑" panose="020B0503020204020204" pitchFamily="34" charset="-122"/>
                          <a:ea typeface="微软雅黑" panose="020B0503020204020204" pitchFamily="34" charset="-122"/>
                        </a:rPr>
                        <a:t>应付票据</a:t>
                      </a: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377825">
                <a:tc>
                  <a:txBody>
                    <a:bodyPr/>
                    <a:lstStyle/>
                    <a:p>
                      <a:pPr marR="0" lvl="0" indent="0" algn="l"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r>
                        <a:rPr lang="zh-CN" altLang="en-US" sz="1400" b="0" spc="120">
                          <a:solidFill>
                            <a:srgbClr val="646464"/>
                          </a:solidFill>
                          <a:latin typeface="微软雅黑" panose="020B0503020204020204" pitchFamily="34" charset="-122"/>
                          <a:ea typeface="微软雅黑" panose="020B0503020204020204" pitchFamily="34" charset="-122"/>
                        </a:rPr>
                        <a:t>应收票据</a:t>
                      </a:r>
                      <a:endParaRPr lang="zh-CN" altLang="en-US" sz="1400" b="0" spc="120">
                        <a:solidFill>
                          <a:srgbClr val="646464"/>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marR="0" lvl="0" indent="0" algn="l"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r>
                        <a:rPr lang="zh-CN" altLang="en-US" sz="1400" b="0" spc="120">
                          <a:solidFill>
                            <a:srgbClr val="404040"/>
                          </a:solidFill>
                          <a:latin typeface="微软雅黑" panose="020B0503020204020204" pitchFamily="34" charset="-122"/>
                          <a:ea typeface="微软雅黑" panose="020B0503020204020204" pitchFamily="34" charset="-122"/>
                        </a:rPr>
                        <a:t>应付账款</a:t>
                      </a: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r>
              <a:tr h="378460">
                <a:tc>
                  <a:txBody>
                    <a:bodyPr/>
                    <a:lstStyle/>
                    <a:p>
                      <a:pPr marR="0" lvl="0" indent="0" algn="l"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r>
                        <a:rPr lang="zh-CN" altLang="en-US" sz="1400" b="0" spc="120">
                          <a:solidFill>
                            <a:srgbClr val="646464"/>
                          </a:solidFill>
                          <a:latin typeface="微软雅黑" panose="020B0503020204020204" pitchFamily="34" charset="-122"/>
                          <a:ea typeface="微软雅黑" panose="020B0503020204020204" pitchFamily="34" charset="-122"/>
                        </a:rPr>
                        <a:t>应收账款</a:t>
                      </a:r>
                      <a:endParaRPr lang="zh-CN" altLang="en-US" sz="1400" b="0" spc="120">
                        <a:solidFill>
                          <a:srgbClr val="646464"/>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marR="0" lvl="0" indent="0" algn="l"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r>
                        <a:rPr lang="zh-CN" altLang="en-US" sz="1400" b="0" spc="120">
                          <a:solidFill>
                            <a:srgbClr val="404040"/>
                          </a:solidFill>
                          <a:latin typeface="微软雅黑" panose="020B0503020204020204" pitchFamily="34" charset="-122"/>
                          <a:ea typeface="微软雅黑" panose="020B0503020204020204" pitchFamily="34" charset="-122"/>
                        </a:rPr>
                        <a:t>预收账款</a:t>
                      </a: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377825">
                <a:tc>
                  <a:txBody>
                    <a:bodyPr/>
                    <a:lstStyle/>
                    <a:p>
                      <a:pPr marR="0" lvl="0" indent="0" algn="l"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r>
                        <a:rPr lang="zh-CN" altLang="en-US" sz="1400" b="0" spc="120">
                          <a:solidFill>
                            <a:srgbClr val="646464"/>
                          </a:solidFill>
                          <a:latin typeface="微软雅黑" panose="020B0503020204020204" pitchFamily="34" charset="-122"/>
                          <a:ea typeface="微软雅黑" panose="020B0503020204020204" pitchFamily="34" charset="-122"/>
                        </a:rPr>
                        <a:t>应收股利</a:t>
                      </a:r>
                      <a:endParaRPr lang="zh-CN" altLang="en-US" sz="1400" b="0" spc="120">
                        <a:solidFill>
                          <a:srgbClr val="646464"/>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marR="0" lvl="0" indent="0" algn="l"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r>
                        <a:rPr lang="zh-CN" altLang="en-US" sz="1400" b="0" spc="120">
                          <a:solidFill>
                            <a:srgbClr val="404040"/>
                          </a:solidFill>
                          <a:latin typeface="微软雅黑" panose="020B0503020204020204" pitchFamily="34" charset="-122"/>
                          <a:ea typeface="微软雅黑" panose="020B0503020204020204" pitchFamily="34" charset="-122"/>
                        </a:rPr>
                        <a:t>应付职工薪酬</a:t>
                      </a: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r>
              <a:tr h="377825">
                <a:tc>
                  <a:txBody>
                    <a:bodyPr/>
                    <a:lstStyle/>
                    <a:p>
                      <a:pPr marR="0" lvl="0" indent="0" algn="l"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r>
                        <a:rPr lang="zh-CN" altLang="en-US" sz="1400" b="0" spc="120">
                          <a:solidFill>
                            <a:srgbClr val="646464"/>
                          </a:solidFill>
                          <a:latin typeface="微软雅黑" panose="020B0503020204020204" pitchFamily="34" charset="-122"/>
                          <a:ea typeface="微软雅黑" panose="020B0503020204020204" pitchFamily="34" charset="-122"/>
                        </a:rPr>
                        <a:t>应收利息</a:t>
                      </a:r>
                      <a:endParaRPr lang="zh-CN" altLang="en-US" sz="1400" b="0" spc="120">
                        <a:solidFill>
                          <a:srgbClr val="646464"/>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marR="0" lvl="0" indent="0" algn="l"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r>
                        <a:rPr lang="zh-CN" altLang="en-US" sz="1400" b="0" spc="120">
                          <a:solidFill>
                            <a:srgbClr val="404040"/>
                          </a:solidFill>
                          <a:latin typeface="微软雅黑" panose="020B0503020204020204" pitchFamily="34" charset="-122"/>
                          <a:ea typeface="微软雅黑" panose="020B0503020204020204" pitchFamily="34" charset="-122"/>
                        </a:rPr>
                        <a:t>应交税费</a:t>
                      </a: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377825">
                <a:tc>
                  <a:txBody>
                    <a:bodyPr/>
                    <a:lstStyle/>
                    <a:p>
                      <a:pPr marR="0" lvl="0" indent="0" algn="l"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r>
                        <a:rPr lang="zh-CN" altLang="en-US" sz="1400" b="0" spc="120">
                          <a:solidFill>
                            <a:srgbClr val="646464"/>
                          </a:solidFill>
                          <a:latin typeface="微软雅黑" panose="020B0503020204020204" pitchFamily="34" charset="-122"/>
                          <a:ea typeface="微软雅黑" panose="020B0503020204020204" pitchFamily="34" charset="-122"/>
                        </a:rPr>
                        <a:t>其他应收款</a:t>
                      </a:r>
                      <a:endParaRPr lang="zh-CN" altLang="en-US" sz="1400" b="0" spc="120">
                        <a:solidFill>
                          <a:srgbClr val="646464"/>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marR="0" lvl="0" indent="0" algn="l"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r>
                        <a:rPr lang="zh-CN" altLang="en-US" sz="1400" b="0" spc="120">
                          <a:solidFill>
                            <a:srgbClr val="404040"/>
                          </a:solidFill>
                          <a:latin typeface="微软雅黑" panose="020B0503020204020204" pitchFamily="34" charset="-122"/>
                          <a:ea typeface="微软雅黑" panose="020B0503020204020204" pitchFamily="34" charset="-122"/>
                        </a:rPr>
                        <a:t>应付股利</a:t>
                      </a: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r>
              <a:tr h="377825">
                <a:tc>
                  <a:txBody>
                    <a:bodyPr/>
                    <a:lstStyle/>
                    <a:p>
                      <a:pPr marR="0" lvl="0" indent="0" algn="l"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r>
                        <a:rPr lang="zh-CN" altLang="en-US" sz="1400" b="0" spc="120">
                          <a:solidFill>
                            <a:srgbClr val="646464"/>
                          </a:solidFill>
                          <a:latin typeface="微软雅黑" panose="020B0503020204020204" pitchFamily="34" charset="-122"/>
                          <a:ea typeface="微软雅黑" panose="020B0503020204020204" pitchFamily="34" charset="-122"/>
                        </a:rPr>
                        <a:t>存货</a:t>
                      </a:r>
                      <a:endParaRPr lang="zh-CN" altLang="en-US" sz="1400" b="0" spc="120">
                        <a:solidFill>
                          <a:srgbClr val="646464"/>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marR="0" lvl="0" indent="0" algn="l"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r>
                        <a:rPr lang="zh-CN" altLang="en-US" sz="1400" b="0" spc="120">
                          <a:solidFill>
                            <a:srgbClr val="404040"/>
                          </a:solidFill>
                          <a:latin typeface="微软雅黑" panose="020B0503020204020204" pitchFamily="34" charset="-122"/>
                          <a:ea typeface="微软雅黑" panose="020B0503020204020204" pitchFamily="34" charset="-122"/>
                        </a:rPr>
                        <a:t>其他应付款</a:t>
                      </a: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377825">
                <a:tc>
                  <a:txBody>
                    <a:bodyPr/>
                    <a:lstStyle/>
                    <a:p>
                      <a:pPr marR="0" lvl="0" indent="0" algn="l"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r>
                        <a:rPr lang="zh-CN" altLang="en-US" sz="1400" b="0" spc="120">
                          <a:solidFill>
                            <a:srgbClr val="646464"/>
                          </a:solidFill>
                          <a:latin typeface="微软雅黑" panose="020B0503020204020204" pitchFamily="34" charset="-122"/>
                          <a:ea typeface="微软雅黑" panose="020B0503020204020204" pitchFamily="34" charset="-122"/>
                        </a:rPr>
                        <a:t>待摊费用</a:t>
                      </a:r>
                      <a:endParaRPr lang="zh-CN" altLang="en-US" sz="1400" b="0" spc="120">
                        <a:solidFill>
                          <a:srgbClr val="646464"/>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marR="0" lvl="0" indent="0" algn="l"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r>
                        <a:rPr lang="zh-CN" altLang="en-US" sz="1400" b="0" spc="120">
                          <a:solidFill>
                            <a:srgbClr val="404040"/>
                          </a:solidFill>
                          <a:latin typeface="微软雅黑" panose="020B0503020204020204" pitchFamily="34" charset="-122"/>
                          <a:ea typeface="微软雅黑" panose="020B0503020204020204" pitchFamily="34" charset="-122"/>
                        </a:rPr>
                        <a:t>预提费用</a:t>
                      </a: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r>
              <a:tr h="639445">
                <a:tc>
                  <a:txBody>
                    <a:bodyPr/>
                    <a:lstStyle/>
                    <a:p>
                      <a:pPr marR="0" lvl="0" indent="0" algn="l"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r>
                        <a:rPr lang="zh-CN" altLang="en-US" sz="1400" b="0" spc="120">
                          <a:solidFill>
                            <a:srgbClr val="646464"/>
                          </a:solidFill>
                          <a:latin typeface="微软雅黑" panose="020B0503020204020204" pitchFamily="34" charset="-122"/>
                          <a:ea typeface="微软雅黑" panose="020B0503020204020204" pitchFamily="34" charset="-122"/>
                        </a:rPr>
                        <a:t>一年内到期的非流动资产</a:t>
                      </a:r>
                      <a:endParaRPr lang="zh-CN" altLang="en-US" sz="1400" b="0" spc="120">
                        <a:solidFill>
                          <a:srgbClr val="646464"/>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marR="0" lvl="0" indent="0" algn="l"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r>
                        <a:rPr lang="zh-CN" altLang="en-US" sz="1400" b="0" spc="120">
                          <a:solidFill>
                            <a:srgbClr val="404040"/>
                          </a:solidFill>
                          <a:latin typeface="微软雅黑" panose="020B0503020204020204" pitchFamily="34" charset="-122"/>
                          <a:ea typeface="微软雅黑" panose="020B0503020204020204" pitchFamily="34" charset="-122"/>
                        </a:rPr>
                        <a:t>一年内到期的非流动负债</a:t>
                      </a: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377825">
                <a:tc>
                  <a:txBody>
                    <a:bodyPr/>
                    <a:lstStyle/>
                    <a:p>
                      <a:pPr marR="0" lvl="0" indent="0" algn="l"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r>
                        <a:rPr lang="zh-CN" altLang="en-US" sz="1400" b="0" spc="120">
                          <a:solidFill>
                            <a:srgbClr val="646464"/>
                          </a:solidFill>
                          <a:latin typeface="微软雅黑" panose="020B0503020204020204" pitchFamily="34" charset="-122"/>
                          <a:ea typeface="微软雅黑" panose="020B0503020204020204" pitchFamily="34" charset="-122"/>
                        </a:rPr>
                        <a:t>（略）</a:t>
                      </a:r>
                      <a:endParaRPr lang="zh-CN" altLang="en-US" sz="1400" b="0" spc="120">
                        <a:solidFill>
                          <a:srgbClr val="646464"/>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2F2F2"/>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2F2F2"/>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2F2F2"/>
                    </a:solidFill>
                  </a:tcPr>
                </a:tc>
                <a:tc>
                  <a:txBody>
                    <a:bodyPr/>
                    <a:lstStyle/>
                    <a:p>
                      <a:pPr marR="0" lvl="0" indent="0" algn="l"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r>
                        <a:rPr lang="zh-CN" altLang="en-US" sz="1400" b="0" spc="120">
                          <a:solidFill>
                            <a:srgbClr val="404040"/>
                          </a:solidFill>
                          <a:latin typeface="微软雅黑" panose="020B0503020204020204" pitchFamily="34" charset="-122"/>
                          <a:ea typeface="微软雅黑" panose="020B0503020204020204" pitchFamily="34" charset="-122"/>
                        </a:rPr>
                        <a:t>（略）</a:t>
                      </a: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2F2F2"/>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2F2F2"/>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57150" marB="57150" anchor="ctr" horzOverflow="overflow">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2F2F2"/>
                    </a:solidFill>
                  </a:tcPr>
                </a:tc>
              </a:tr>
            </a:tbl>
          </a:graphicData>
        </a:graphic>
      </p:graphicFrame>
      <p:sp>
        <p:nvSpPr>
          <p:cNvPr id="237670" name="AutoShape 125"/>
          <p:cNvSpPr/>
          <p:nvPr/>
        </p:nvSpPr>
        <p:spPr>
          <a:xfrm>
            <a:off x="2133600" y="2667000"/>
            <a:ext cx="1223963" cy="1563688"/>
          </a:xfrm>
          <a:prstGeom prst="wedgeRoundRectCallout">
            <a:avLst>
              <a:gd name="adj1" fmla="val 9792"/>
              <a:gd name="adj2" fmla="val -74366"/>
              <a:gd name="adj3" fmla="val 16667"/>
            </a:avLst>
          </a:prstGeom>
          <a:solidFill>
            <a:srgbClr val="99FF99"/>
          </a:solidFill>
          <a:ln w="9525" cap="flat" cmpd="sng">
            <a:solidFill>
              <a:schemeClr val="tx1"/>
            </a:solidFill>
            <a:prstDash val="solid"/>
            <a:miter/>
            <a:headEnd type="none" w="med" len="med"/>
            <a:tailEnd type="none" w="med" len="med"/>
          </a:ln>
        </p:spPr>
        <p:txBody>
          <a:bodyPr anchor="t"/>
          <a:lstStyle/>
          <a:p>
            <a:pPr lvl="0" indent="0"/>
            <a:r>
              <a:rPr lang="zh-CN" altLang="en-US" dirty="0">
                <a:latin typeface="Arial" panose="020B0604020202020204" pitchFamily="34" charset="0"/>
                <a:ea typeface="黑体" panose="02010609060101010101" pitchFamily="49" charset="-122"/>
              </a:rPr>
              <a:t>可根据上年末资产负债表上的“期末数”填列</a:t>
            </a:r>
            <a:endParaRPr lang="zh-CN" altLang="en-US" dirty="0">
              <a:latin typeface="Arial" panose="020B0604020202020204" pitchFamily="34" charset="0"/>
              <a:ea typeface="黑体" panose="02010609060101010101" pitchFamily="49" charset="-122"/>
            </a:endParaRPr>
          </a:p>
        </p:txBody>
      </p:sp>
      <p:sp>
        <p:nvSpPr>
          <p:cNvPr id="237671" name="AutoShape 126"/>
          <p:cNvSpPr/>
          <p:nvPr/>
        </p:nvSpPr>
        <p:spPr>
          <a:xfrm>
            <a:off x="7451725" y="2708275"/>
            <a:ext cx="1223963" cy="1563688"/>
          </a:xfrm>
          <a:prstGeom prst="wedgeRoundRectCallout">
            <a:avLst>
              <a:gd name="adj1" fmla="val 37940"/>
              <a:gd name="adj2" fmla="val -71727"/>
              <a:gd name="adj3" fmla="val 16667"/>
            </a:avLst>
          </a:prstGeom>
          <a:solidFill>
            <a:srgbClr val="99FF99"/>
          </a:solidFill>
          <a:ln w="9525" cap="flat" cmpd="sng">
            <a:solidFill>
              <a:schemeClr val="tx1"/>
            </a:solidFill>
            <a:prstDash val="solid"/>
            <a:miter/>
            <a:headEnd type="none" w="med" len="med"/>
            <a:tailEnd type="none" w="med" len="med"/>
          </a:ln>
        </p:spPr>
        <p:txBody>
          <a:bodyPr anchor="t"/>
          <a:lstStyle/>
          <a:p>
            <a:pPr lvl="0" indent="0"/>
            <a:r>
              <a:rPr lang="zh-CN" altLang="en-US" dirty="0">
                <a:latin typeface="Arial" panose="020B0604020202020204" pitchFamily="34" charset="0"/>
                <a:ea typeface="黑体" panose="02010609060101010101" pitchFamily="49" charset="-122"/>
              </a:rPr>
              <a:t>根据有关账户的</a:t>
            </a:r>
            <a:r>
              <a:rPr lang="zh-CN" altLang="en-US" dirty="0">
                <a:solidFill>
                  <a:srgbClr val="FF0000"/>
                </a:solidFill>
                <a:latin typeface="Arial" panose="020B0604020202020204" pitchFamily="34" charset="0"/>
                <a:ea typeface="黑体" panose="02010609060101010101" pitchFamily="49" charset="-122"/>
              </a:rPr>
              <a:t>期末余额</a:t>
            </a:r>
            <a:r>
              <a:rPr lang="zh-CN" altLang="en-US" dirty="0">
                <a:latin typeface="Arial" panose="020B0604020202020204" pitchFamily="34" charset="0"/>
                <a:ea typeface="黑体" panose="02010609060101010101" pitchFamily="49" charset="-122"/>
              </a:rPr>
              <a:t>直接或计算填列</a:t>
            </a:r>
            <a:endParaRPr lang="zh-CN" altLang="en-US" dirty="0">
              <a:latin typeface="Arial" panose="020B0604020202020204" pitchFamily="34" charset="0"/>
              <a:ea typeface="黑体" panose="02010609060101010101" pitchFamily="49" charset="-122"/>
            </a:endParaRPr>
          </a:p>
        </p:txBody>
      </p:sp>
      <p:sp>
        <p:nvSpPr>
          <p:cNvPr id="2" name="Rectangle 18"/>
          <p:cNvSpPr>
            <a:spLocks noGrp="1"/>
          </p:cNvSpPr>
          <p:nvPr>
            <p:custDataLst>
              <p:tags r:id="rId2"/>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第七章 模拟企业财务报表编制</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transition/>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2"/>
          <p:cNvSpPr>
            <a:spLocks noGrp="1"/>
          </p:cNvSpPr>
          <p:nvPr>
            <p:ph type="subTitle"/>
          </p:nvPr>
        </p:nvSpPr>
        <p:spPr>
          <a:xfrm>
            <a:off x="611188" y="1295400"/>
            <a:ext cx="8353425" cy="5688013"/>
          </a:xfrm>
        </p:spPr>
        <p:txBody>
          <a:bodyPr wrap="square" lIns="91440" tIns="45720" rIns="91440" bIns="45720" anchor="t"/>
          <a:lstStyle>
            <a:lvl1pPr marL="0" lvl="0" indent="0" algn="ctr">
              <a:defRPr kern="1200"/>
            </a:lvl1pPr>
            <a:lvl2pPr marL="457200" lvl="1" indent="-457200" algn="ctr">
              <a:defRPr kern="1200"/>
            </a:lvl2pPr>
            <a:lvl3pPr marL="914400" lvl="2" indent="-914400" algn="ctr">
              <a:defRPr kern="1200"/>
            </a:lvl3pPr>
            <a:lvl4pPr marL="1371600" lvl="3" indent="-1371600" algn="ctr">
              <a:defRPr kern="1200"/>
            </a:lvl4pPr>
            <a:lvl5pPr marL="1828800" lvl="4" indent="-1828800" algn="ctr">
              <a:defRPr kern="1200"/>
            </a:lvl5pPr>
          </a:lstStyle>
          <a:p>
            <a:pPr marL="0" lvl="0" indent="0" algn="l">
              <a:lnSpc>
                <a:spcPct val="120000"/>
              </a:lnSpc>
            </a:pPr>
            <a:r>
              <a:rPr lang="zh-CN" altLang="en-US" dirty="0">
                <a:latin typeface="黑体" panose="02010609060101010101" pitchFamily="49" charset="-122"/>
                <a:ea typeface="黑体" panose="02010609060101010101" pitchFamily="49" charset="-122"/>
                <a:cs typeface="黑体" panose="02010609060101010101" pitchFamily="49" charset="-122"/>
              </a:rPr>
              <a:t> </a:t>
            </a:r>
            <a:r>
              <a:rPr lang="en-US" altLang="zh-CN" dirty="0">
                <a:latin typeface="黑体" panose="02010609060101010101" pitchFamily="49" charset="-122"/>
                <a:ea typeface="黑体" panose="02010609060101010101" pitchFamily="49" charset="-122"/>
                <a:cs typeface="黑体" panose="02010609060101010101" pitchFamily="49" charset="-122"/>
              </a:rPr>
              <a:t>◆</a:t>
            </a:r>
            <a:r>
              <a:rPr lang="zh-CN" altLang="en-US" dirty="0">
                <a:latin typeface="黑体" panose="02010609060101010101" pitchFamily="49" charset="-122"/>
                <a:ea typeface="黑体" panose="02010609060101010101" pitchFamily="49" charset="-122"/>
                <a:cs typeface="黑体" panose="02010609060101010101" pitchFamily="49" charset="-122"/>
              </a:rPr>
              <a:t>填列“期末数”的基本方法</a:t>
            </a:r>
            <a:endParaRPr lang="zh-CN" altLang="en-US" dirty="0">
              <a:latin typeface="黑体" panose="02010609060101010101" pitchFamily="49" charset="-122"/>
              <a:ea typeface="黑体" panose="02010609060101010101" pitchFamily="49" charset="-122"/>
              <a:cs typeface="黑体" panose="02010609060101010101" pitchFamily="49" charset="-122"/>
            </a:endParaRPr>
          </a:p>
          <a:p>
            <a:pPr marL="0" lvl="0" indent="0" algn="l">
              <a:lnSpc>
                <a:spcPct val="120000"/>
              </a:lnSpc>
            </a:pPr>
            <a:r>
              <a:rPr lang="zh-CN" altLang="en-US" dirty="0">
                <a:latin typeface="宋体" panose="02010600030101010101" pitchFamily="2" charset="-122"/>
              </a:rPr>
              <a:t> </a:t>
            </a:r>
            <a:r>
              <a:rPr lang="zh-CN" altLang="en-US" sz="2000" dirty="0">
                <a:latin typeface="黑体" panose="02010609060101010101" pitchFamily="49" charset="-122"/>
                <a:ea typeface="黑体" panose="02010609060101010101" pitchFamily="49" charset="-122"/>
                <a:cs typeface="黑体" panose="02010609060101010101" pitchFamily="49" charset="-122"/>
              </a:rPr>
              <a:t>（</a:t>
            </a:r>
            <a:r>
              <a:rPr lang="en-US" altLang="zh-CN" sz="2000" dirty="0">
                <a:latin typeface="黑体" panose="02010609060101010101" pitchFamily="49" charset="-122"/>
                <a:ea typeface="黑体" panose="02010609060101010101" pitchFamily="49" charset="-122"/>
                <a:cs typeface="黑体" panose="02010609060101010101" pitchFamily="49" charset="-122"/>
              </a:rPr>
              <a:t>1</a:t>
            </a:r>
            <a:r>
              <a:rPr lang="zh-CN" altLang="en-US" sz="2000" dirty="0">
                <a:latin typeface="黑体" panose="02010609060101010101" pitchFamily="49" charset="-122"/>
                <a:ea typeface="黑体" panose="02010609060101010101" pitchFamily="49" charset="-122"/>
                <a:cs typeface="黑体" panose="02010609060101010101" pitchFamily="49" charset="-122"/>
              </a:rPr>
              <a:t>）根据总账账户期末借方余额直接填列。如</a:t>
            </a:r>
            <a:r>
              <a:rPr lang="zh-CN" altLang="en-US" sz="2000" dirty="0">
                <a:latin typeface="黑体" panose="02010609060101010101" pitchFamily="49" charset="-122"/>
                <a:ea typeface="黑体" panose="02010609060101010101" pitchFamily="49" charset="-122"/>
                <a:cs typeface="黑体" panose="02010609060101010101" pitchFamily="49" charset="-122"/>
              </a:rPr>
              <a:t>“应收票据</a:t>
            </a:r>
            <a:r>
              <a:rPr lang="zh-CN" altLang="en-US" sz="2000" dirty="0">
                <a:latin typeface="黑体" panose="02010609060101010101" pitchFamily="49" charset="-122"/>
                <a:ea typeface="黑体" panose="02010609060101010101" pitchFamily="49" charset="-122"/>
                <a:cs typeface="黑体" panose="02010609060101010101" pitchFamily="49" charset="-122"/>
              </a:rPr>
              <a:t>”、</a:t>
            </a:r>
            <a:r>
              <a:rPr lang="zh-CN" altLang="en-US" sz="2000" dirty="0">
                <a:latin typeface="黑体" panose="02010609060101010101" pitchFamily="49" charset="-122"/>
                <a:ea typeface="黑体" panose="02010609060101010101" pitchFamily="49" charset="-122"/>
                <a:cs typeface="黑体" panose="02010609060101010101" pitchFamily="49" charset="-122"/>
              </a:rPr>
              <a:t>“应收股利</a:t>
            </a:r>
            <a:r>
              <a:rPr lang="zh-CN" altLang="en-US" sz="2000" dirty="0">
                <a:latin typeface="黑体" panose="02010609060101010101" pitchFamily="49" charset="-122"/>
                <a:ea typeface="黑体" panose="02010609060101010101" pitchFamily="49" charset="-122"/>
                <a:cs typeface="黑体" panose="02010609060101010101" pitchFamily="49" charset="-122"/>
              </a:rPr>
              <a:t>”等项目。</a:t>
            </a:r>
            <a:endParaRPr lang="zh-CN" altLang="en-US" sz="2000" dirty="0">
              <a:latin typeface="黑体" panose="02010609060101010101" pitchFamily="49" charset="-122"/>
              <a:ea typeface="黑体" panose="02010609060101010101" pitchFamily="49" charset="-122"/>
              <a:cs typeface="黑体" panose="02010609060101010101" pitchFamily="49" charset="-122"/>
            </a:endParaRPr>
          </a:p>
          <a:p>
            <a:pPr marL="0" lvl="0" indent="0" algn="l">
              <a:lnSpc>
                <a:spcPct val="120000"/>
              </a:lnSpc>
            </a:pPr>
            <a:r>
              <a:rPr lang="zh-CN" altLang="en-US" sz="2000" dirty="0">
                <a:latin typeface="黑体" panose="02010609060101010101" pitchFamily="49" charset="-122"/>
                <a:ea typeface="黑体" panose="02010609060101010101" pitchFamily="49" charset="-122"/>
                <a:cs typeface="黑体" panose="02010609060101010101" pitchFamily="49" charset="-122"/>
              </a:rPr>
              <a:t> （</a:t>
            </a:r>
            <a:r>
              <a:rPr lang="en-US" altLang="zh-CN" sz="2000" dirty="0">
                <a:latin typeface="黑体" panose="02010609060101010101" pitchFamily="49" charset="-122"/>
                <a:ea typeface="黑体" panose="02010609060101010101" pitchFamily="49" charset="-122"/>
                <a:cs typeface="黑体" panose="02010609060101010101" pitchFamily="49" charset="-122"/>
              </a:rPr>
              <a:t>2</a:t>
            </a:r>
            <a:r>
              <a:rPr lang="zh-CN" altLang="en-US" sz="2000" dirty="0">
                <a:latin typeface="黑体" panose="02010609060101010101" pitchFamily="49" charset="-122"/>
                <a:ea typeface="黑体" panose="02010609060101010101" pitchFamily="49" charset="-122"/>
                <a:cs typeface="黑体" panose="02010609060101010101" pitchFamily="49" charset="-122"/>
              </a:rPr>
              <a:t>）根据总账账户期末贷方余额直接填列。如</a:t>
            </a:r>
            <a:r>
              <a:rPr lang="zh-CN" altLang="en-US" sz="2000" dirty="0">
                <a:latin typeface="黑体" panose="02010609060101010101" pitchFamily="49" charset="-122"/>
                <a:ea typeface="黑体" panose="02010609060101010101" pitchFamily="49" charset="-122"/>
                <a:cs typeface="黑体" panose="02010609060101010101" pitchFamily="49" charset="-122"/>
              </a:rPr>
              <a:t>“应付票据</a:t>
            </a:r>
            <a:r>
              <a:rPr lang="zh-CN" altLang="en-US" sz="2000" dirty="0">
                <a:latin typeface="黑体" panose="02010609060101010101" pitchFamily="49" charset="-122"/>
                <a:ea typeface="黑体" panose="02010609060101010101" pitchFamily="49" charset="-122"/>
                <a:cs typeface="黑体" panose="02010609060101010101" pitchFamily="49" charset="-122"/>
              </a:rPr>
              <a:t>”、</a:t>
            </a:r>
            <a:r>
              <a:rPr lang="zh-CN" altLang="en-US" sz="2000" dirty="0">
                <a:latin typeface="黑体" panose="02010609060101010101" pitchFamily="49" charset="-122"/>
                <a:ea typeface="黑体" panose="02010609060101010101" pitchFamily="49" charset="-122"/>
                <a:cs typeface="黑体" panose="02010609060101010101" pitchFamily="49" charset="-122"/>
              </a:rPr>
              <a:t>“应付股利</a:t>
            </a:r>
            <a:r>
              <a:rPr lang="zh-CN" altLang="en-US" sz="2000" dirty="0">
                <a:latin typeface="黑体" panose="02010609060101010101" pitchFamily="49" charset="-122"/>
                <a:ea typeface="黑体" panose="02010609060101010101" pitchFamily="49" charset="-122"/>
                <a:cs typeface="黑体" panose="02010609060101010101" pitchFamily="49" charset="-122"/>
              </a:rPr>
              <a:t>”等项目。</a:t>
            </a:r>
            <a:endParaRPr lang="zh-CN" altLang="en-US" sz="2000" dirty="0">
              <a:latin typeface="黑体" panose="02010609060101010101" pitchFamily="49" charset="-122"/>
              <a:ea typeface="黑体" panose="02010609060101010101" pitchFamily="49" charset="-122"/>
              <a:cs typeface="黑体" panose="02010609060101010101" pitchFamily="49" charset="-122"/>
            </a:endParaRPr>
          </a:p>
          <a:p>
            <a:pPr marL="0" lvl="0" indent="0" algn="l">
              <a:lnSpc>
                <a:spcPct val="120000"/>
              </a:lnSpc>
            </a:pPr>
            <a:r>
              <a:rPr lang="zh-CN" altLang="en-US" sz="2000" dirty="0">
                <a:latin typeface="黑体" panose="02010609060101010101" pitchFamily="49" charset="-122"/>
                <a:ea typeface="黑体" panose="02010609060101010101" pitchFamily="49" charset="-122"/>
                <a:cs typeface="黑体" panose="02010609060101010101" pitchFamily="49" charset="-122"/>
              </a:rPr>
              <a:t> （</a:t>
            </a:r>
            <a:r>
              <a:rPr lang="en-US" altLang="zh-CN" sz="2000" dirty="0">
                <a:latin typeface="黑体" panose="02010609060101010101" pitchFamily="49" charset="-122"/>
                <a:ea typeface="黑体" panose="02010609060101010101" pitchFamily="49" charset="-122"/>
                <a:cs typeface="黑体" panose="02010609060101010101" pitchFamily="49" charset="-122"/>
              </a:rPr>
              <a:t>3</a:t>
            </a:r>
            <a:r>
              <a:rPr lang="zh-CN" altLang="en-US" sz="2000" dirty="0">
                <a:latin typeface="黑体" panose="02010609060101010101" pitchFamily="49" charset="-122"/>
                <a:ea typeface="黑体" panose="02010609060101010101" pitchFamily="49" charset="-122"/>
                <a:cs typeface="黑体" panose="02010609060101010101" pitchFamily="49" charset="-122"/>
              </a:rPr>
              <a:t>）根据总账账户及其所属明细账户期末余额分析填列。如</a:t>
            </a:r>
            <a:r>
              <a:rPr lang="zh-CN" altLang="en-US" sz="2000" dirty="0">
                <a:latin typeface="黑体" panose="02010609060101010101" pitchFamily="49" charset="-122"/>
                <a:ea typeface="黑体" panose="02010609060101010101" pitchFamily="49" charset="-122"/>
                <a:cs typeface="黑体" panose="02010609060101010101" pitchFamily="49" charset="-122"/>
              </a:rPr>
              <a:t>“长期借款</a:t>
            </a:r>
            <a:r>
              <a:rPr lang="zh-CN" altLang="en-US" sz="2000" dirty="0">
                <a:latin typeface="黑体" panose="02010609060101010101" pitchFamily="49" charset="-122"/>
                <a:ea typeface="黑体" panose="02010609060101010101" pitchFamily="49" charset="-122"/>
                <a:cs typeface="黑体" panose="02010609060101010101" pitchFamily="49" charset="-122"/>
              </a:rPr>
              <a:t>”项目，需要根据</a:t>
            </a:r>
            <a:r>
              <a:rPr lang="zh-CN" altLang="en-US" sz="2000" dirty="0">
                <a:latin typeface="黑体" panose="02010609060101010101" pitchFamily="49" charset="-122"/>
                <a:ea typeface="黑体" panose="02010609060101010101" pitchFamily="49" charset="-122"/>
                <a:cs typeface="黑体" panose="02010609060101010101" pitchFamily="49" charset="-122"/>
              </a:rPr>
              <a:t>“长期借款</a:t>
            </a:r>
            <a:r>
              <a:rPr lang="zh-CN" altLang="en-US" sz="2000" dirty="0">
                <a:latin typeface="黑体" panose="02010609060101010101" pitchFamily="49" charset="-122"/>
                <a:ea typeface="黑体" panose="02010609060101010101" pitchFamily="49" charset="-122"/>
                <a:cs typeface="黑体" panose="02010609060101010101" pitchFamily="49" charset="-122"/>
              </a:rPr>
              <a:t>”总账科目扣除</a:t>
            </a:r>
            <a:r>
              <a:rPr lang="zh-CN" altLang="en-US" sz="2000" dirty="0">
                <a:latin typeface="黑体" panose="02010609060101010101" pitchFamily="49" charset="-122"/>
                <a:ea typeface="黑体" panose="02010609060101010101" pitchFamily="49" charset="-122"/>
                <a:cs typeface="黑体" panose="02010609060101010101" pitchFamily="49" charset="-122"/>
              </a:rPr>
              <a:t>“长期借款</a:t>
            </a:r>
            <a:r>
              <a:rPr lang="zh-CN" altLang="en-US" sz="2000" dirty="0">
                <a:latin typeface="黑体" panose="02010609060101010101" pitchFamily="49" charset="-122"/>
                <a:ea typeface="黑体" panose="02010609060101010101" pitchFamily="49" charset="-122"/>
                <a:cs typeface="黑体" panose="02010609060101010101" pitchFamily="49" charset="-122"/>
              </a:rPr>
              <a:t>”科目所属的明细科目中将在一年内到期、且企业不能自主地将清偿义务展期的长期借款后的金额计算填列。</a:t>
            </a:r>
            <a:endParaRPr lang="zh-CN" altLang="en-US" sz="2000" dirty="0">
              <a:latin typeface="黑体" panose="02010609060101010101" pitchFamily="49" charset="-122"/>
              <a:ea typeface="黑体" panose="02010609060101010101" pitchFamily="49" charset="-122"/>
              <a:cs typeface="黑体" panose="02010609060101010101" pitchFamily="49" charset="-122"/>
            </a:endParaRPr>
          </a:p>
        </p:txBody>
      </p:sp>
      <p:sp>
        <p:nvSpPr>
          <p:cNvPr id="2" name="Rectangle 18"/>
          <p:cNvSpPr>
            <a:spLocks noGrp="1"/>
          </p:cNvSpPr>
          <p:nvPr>
            <p:custDataLst>
              <p:tags r:id="rId1"/>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第七章 模拟企业财务报表编制</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indefinite" fill="hold">
                                          <p:stCondLst>
                                            <p:cond delay="0"/>
                                          </p:stCondLst>
                                        </p:cTn>
                                        <p:tgtEl>
                                          <p:spTgt spid="287746">
                                            <p:txEl>
                                              <p:pRg st="0" end="0"/>
                                            </p:txEl>
                                          </p:spTgt>
                                        </p:tgtEl>
                                        <p:attrNameLst>
                                          <p:attrName>style.visibility</p:attrName>
                                        </p:attrNameLst>
                                      </p:cBhvr>
                                      <p:to>
                                        <p:strVal val="visible"/>
                                      </p:to>
                                    </p:set>
                                    <p:anim calcmode="lin" valueType="num">
                                      <p:cBhvr>
                                        <p:cTn id="7" dur="1000" fill="hold"/>
                                        <p:tgtEl>
                                          <p:spTgt spid="287746">
                                            <p:txEl>
                                              <p:pRg st="0" end="0"/>
                                            </p:txEl>
                                          </p:spTgt>
                                        </p:tgtEl>
                                        <p:attrNameLst>
                                          <p:attrName>ppt_w</p:attrName>
                                        </p:attrNameLst>
                                      </p:cBhvr>
                                      <p:tavLst>
                                        <p:tav tm="0">
                                          <p:val>
                                            <p:strVal val="#ppt_w+.3"/>
                                          </p:val>
                                        </p:tav>
                                        <p:tav tm="100000">
                                          <p:val>
                                            <p:strVal val="#ppt_w"/>
                                          </p:val>
                                        </p:tav>
                                      </p:tavLst>
                                    </p:anim>
                                    <p:anim calcmode="lin" valueType="num">
                                      <p:cBhvr>
                                        <p:cTn id="8" dur="1000" fill="hold"/>
                                        <p:tgtEl>
                                          <p:spTgt spid="287746">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87746">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indefinite" fill="hold">
                                          <p:stCondLst>
                                            <p:cond delay="0"/>
                                          </p:stCondLst>
                                        </p:cTn>
                                        <p:tgtEl>
                                          <p:spTgt spid="287746">
                                            <p:txEl>
                                              <p:pRg st="1" end="1"/>
                                            </p:txEl>
                                          </p:spTgt>
                                        </p:tgtEl>
                                        <p:attrNameLst>
                                          <p:attrName>style.visibility</p:attrName>
                                        </p:attrNameLst>
                                      </p:cBhvr>
                                      <p:to>
                                        <p:strVal val="visible"/>
                                      </p:to>
                                    </p:set>
                                    <p:anim calcmode="lin" valueType="num">
                                      <p:cBhvr>
                                        <p:cTn id="14" dur="1000" fill="hold"/>
                                        <p:tgtEl>
                                          <p:spTgt spid="287746">
                                            <p:txEl>
                                              <p:pRg st="1" end="1"/>
                                            </p:txEl>
                                          </p:spTgt>
                                        </p:tgtEl>
                                        <p:attrNameLst>
                                          <p:attrName>ppt_w</p:attrName>
                                        </p:attrNameLst>
                                      </p:cBhvr>
                                      <p:tavLst>
                                        <p:tav tm="0">
                                          <p:val>
                                            <p:strVal val="#ppt_w+.3"/>
                                          </p:val>
                                        </p:tav>
                                        <p:tav tm="100000">
                                          <p:val>
                                            <p:strVal val="#ppt_w"/>
                                          </p:val>
                                        </p:tav>
                                      </p:tavLst>
                                    </p:anim>
                                    <p:anim calcmode="lin" valueType="num">
                                      <p:cBhvr>
                                        <p:cTn id="15" dur="1000" fill="hold"/>
                                        <p:tgtEl>
                                          <p:spTgt spid="287746">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287746">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0" presetClass="entr" presetSubtype="0" decel="100000" fill="hold" grpId="0" nodeType="clickEffect">
                                  <p:stCondLst>
                                    <p:cond delay="0"/>
                                  </p:stCondLst>
                                  <p:childTnLst>
                                    <p:set>
                                      <p:cBhvr>
                                        <p:cTn id="20" dur="indefinite" fill="hold">
                                          <p:stCondLst>
                                            <p:cond delay="0"/>
                                          </p:stCondLst>
                                        </p:cTn>
                                        <p:tgtEl>
                                          <p:spTgt spid="287746">
                                            <p:txEl>
                                              <p:pRg st="2" end="2"/>
                                            </p:txEl>
                                          </p:spTgt>
                                        </p:tgtEl>
                                        <p:attrNameLst>
                                          <p:attrName>style.visibility</p:attrName>
                                        </p:attrNameLst>
                                      </p:cBhvr>
                                      <p:to>
                                        <p:strVal val="visible"/>
                                      </p:to>
                                    </p:set>
                                    <p:anim calcmode="lin" valueType="num">
                                      <p:cBhvr>
                                        <p:cTn id="21" dur="1000" fill="hold"/>
                                        <p:tgtEl>
                                          <p:spTgt spid="287746">
                                            <p:txEl>
                                              <p:pRg st="2" end="2"/>
                                            </p:txEl>
                                          </p:spTgt>
                                        </p:tgtEl>
                                        <p:attrNameLst>
                                          <p:attrName>ppt_w</p:attrName>
                                        </p:attrNameLst>
                                      </p:cBhvr>
                                      <p:tavLst>
                                        <p:tav tm="0">
                                          <p:val>
                                            <p:strVal val="#ppt_w+.3"/>
                                          </p:val>
                                        </p:tav>
                                        <p:tav tm="100000">
                                          <p:val>
                                            <p:strVal val="#ppt_w"/>
                                          </p:val>
                                        </p:tav>
                                      </p:tavLst>
                                    </p:anim>
                                    <p:anim calcmode="lin" valueType="num">
                                      <p:cBhvr>
                                        <p:cTn id="22" dur="1000" fill="hold"/>
                                        <p:tgtEl>
                                          <p:spTgt spid="287746">
                                            <p:txEl>
                                              <p:pRg st="2" end="2"/>
                                            </p:txEl>
                                          </p:spTgt>
                                        </p:tgtEl>
                                        <p:attrNameLst>
                                          <p:attrName>ppt_h</p:attrName>
                                        </p:attrNameLst>
                                      </p:cBhvr>
                                      <p:tavLst>
                                        <p:tav tm="0">
                                          <p:val>
                                            <p:strVal val="#ppt_h"/>
                                          </p:val>
                                        </p:tav>
                                        <p:tav tm="100000">
                                          <p:val>
                                            <p:strVal val="#ppt_h"/>
                                          </p:val>
                                        </p:tav>
                                      </p:tavLst>
                                    </p:anim>
                                    <p:animEffect transition="in" filter="fade">
                                      <p:cBhvr>
                                        <p:cTn id="23" dur="1000"/>
                                        <p:tgtEl>
                                          <p:spTgt spid="287746">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indefinite" fill="hold">
                                          <p:stCondLst>
                                            <p:cond delay="0"/>
                                          </p:stCondLst>
                                        </p:cTn>
                                        <p:tgtEl>
                                          <p:spTgt spid="287746">
                                            <p:txEl>
                                              <p:pRg st="3" end="3"/>
                                            </p:txEl>
                                          </p:spTgt>
                                        </p:tgtEl>
                                        <p:attrNameLst>
                                          <p:attrName>style.visibility</p:attrName>
                                        </p:attrNameLst>
                                      </p:cBhvr>
                                      <p:to>
                                        <p:strVal val="visible"/>
                                      </p:to>
                                    </p:set>
                                    <p:anim calcmode="lin" valueType="num">
                                      <p:cBhvr>
                                        <p:cTn id="28" dur="1000" fill="hold"/>
                                        <p:tgtEl>
                                          <p:spTgt spid="287746">
                                            <p:txEl>
                                              <p:pRg st="3" end="3"/>
                                            </p:txEl>
                                          </p:spTgt>
                                        </p:tgtEl>
                                        <p:attrNameLst>
                                          <p:attrName>ppt_w</p:attrName>
                                        </p:attrNameLst>
                                      </p:cBhvr>
                                      <p:tavLst>
                                        <p:tav tm="0">
                                          <p:val>
                                            <p:strVal val="#ppt_w+.3"/>
                                          </p:val>
                                        </p:tav>
                                        <p:tav tm="100000">
                                          <p:val>
                                            <p:strVal val="#ppt_w"/>
                                          </p:val>
                                        </p:tav>
                                      </p:tavLst>
                                    </p:anim>
                                    <p:anim calcmode="lin" valueType="num">
                                      <p:cBhvr>
                                        <p:cTn id="29" dur="1000" fill="hold"/>
                                        <p:tgtEl>
                                          <p:spTgt spid="287746">
                                            <p:txEl>
                                              <p:pRg st="3" end="3"/>
                                            </p:txEl>
                                          </p:spTgt>
                                        </p:tgtEl>
                                        <p:attrNameLst>
                                          <p:attrName>ppt_h</p:attrName>
                                        </p:attrNameLst>
                                      </p:cBhvr>
                                      <p:tavLst>
                                        <p:tav tm="0">
                                          <p:val>
                                            <p:strVal val="#ppt_h"/>
                                          </p:val>
                                        </p:tav>
                                        <p:tav tm="100000">
                                          <p:val>
                                            <p:strVal val="#ppt_h"/>
                                          </p:val>
                                        </p:tav>
                                      </p:tavLst>
                                    </p:anim>
                                    <p:animEffect transition="in" filter="fade">
                                      <p:cBhvr>
                                        <p:cTn id="30" dur="1000"/>
                                        <p:tgtEl>
                                          <p:spTgt spid="28774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7746" grpId="0" build="p"/>
    </p:bld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7" name="Rectangle 2"/>
          <p:cNvSpPr>
            <a:spLocks noGrp="1"/>
          </p:cNvSpPr>
          <p:nvPr>
            <p:ph type="subTitle"/>
          </p:nvPr>
        </p:nvSpPr>
        <p:spPr>
          <a:xfrm>
            <a:off x="990283" y="990283"/>
            <a:ext cx="6985000" cy="1525587"/>
          </a:xfrm>
        </p:spPr>
        <p:txBody>
          <a:bodyPr wrap="square" lIns="91440" tIns="45720" rIns="91440" bIns="45720" anchor="t"/>
          <a:lstStyle>
            <a:lvl1pPr marL="0" lvl="0" indent="0" algn="ctr">
              <a:defRPr kern="1200"/>
            </a:lvl1pPr>
            <a:lvl2pPr marL="457200" lvl="1" indent="-457200" algn="ctr">
              <a:defRPr kern="1200"/>
            </a:lvl2pPr>
            <a:lvl3pPr marL="914400" lvl="2" indent="-914400" algn="ctr">
              <a:defRPr kern="1200"/>
            </a:lvl3pPr>
            <a:lvl4pPr marL="1371600" lvl="3" indent="-1371600" algn="ctr">
              <a:defRPr kern="1200"/>
            </a:lvl4pPr>
            <a:lvl5pPr marL="1828800" lvl="4" indent="-1828800" algn="ctr">
              <a:defRPr kern="1200"/>
            </a:lvl5pPr>
          </a:lstStyle>
          <a:p>
            <a:pPr marL="0" lvl="0" indent="0" algn="just"/>
            <a:r>
              <a:rPr lang="zh-CN" altLang="en-US" sz="2000" dirty="0">
                <a:latin typeface="楷体_GB2312" panose="02010609030101010101" pitchFamily="49" charset="-122"/>
                <a:ea typeface="楷体_GB2312" panose="02010609030101010101" pitchFamily="49" charset="-122"/>
              </a:rPr>
              <a:t>   </a:t>
            </a:r>
            <a:r>
              <a:rPr lang="zh-CN" altLang="en-US" sz="2400" dirty="0">
                <a:latin typeface="黑体" panose="02010609060101010101" pitchFamily="49" charset="-122"/>
                <a:ea typeface="黑体" panose="02010609060101010101" pitchFamily="49" charset="-122"/>
                <a:cs typeface="黑体" panose="02010609060101010101" pitchFamily="49" charset="-122"/>
              </a:rPr>
              <a:t>（</a:t>
            </a:r>
            <a:r>
              <a:rPr lang="en-US" altLang="zh-CN" sz="2400" dirty="0">
                <a:latin typeface="黑体" panose="02010609060101010101" pitchFamily="49" charset="-122"/>
                <a:ea typeface="黑体" panose="02010609060101010101" pitchFamily="49" charset="-122"/>
                <a:cs typeface="黑体" panose="02010609060101010101" pitchFamily="49" charset="-122"/>
              </a:rPr>
              <a:t>4</a:t>
            </a:r>
            <a:r>
              <a:rPr lang="zh-CN" altLang="en-US" sz="2400" dirty="0">
                <a:latin typeface="黑体" panose="02010609060101010101" pitchFamily="49" charset="-122"/>
                <a:ea typeface="黑体" panose="02010609060101010101" pitchFamily="49" charset="-122"/>
                <a:cs typeface="黑体" panose="02010609060101010101" pitchFamily="49" charset="-122"/>
              </a:rPr>
              <a:t>）根据若干总账账户期末余额计算填列。如</a:t>
            </a:r>
            <a:r>
              <a:rPr lang="zh-CN" altLang="en-US" sz="2400" dirty="0">
                <a:latin typeface="黑体" panose="02010609060101010101" pitchFamily="49" charset="-122"/>
                <a:ea typeface="黑体" panose="02010609060101010101" pitchFamily="49" charset="-122"/>
                <a:cs typeface="黑体" panose="02010609060101010101" pitchFamily="49" charset="-122"/>
              </a:rPr>
              <a:t>“货币资金</a:t>
            </a:r>
            <a:r>
              <a:rPr lang="zh-CN" altLang="en-US" sz="2400" dirty="0">
                <a:latin typeface="黑体" panose="02010609060101010101" pitchFamily="49" charset="-122"/>
                <a:ea typeface="黑体" panose="02010609060101010101" pitchFamily="49" charset="-122"/>
                <a:cs typeface="黑体" panose="02010609060101010101" pitchFamily="49" charset="-122"/>
              </a:rPr>
              <a:t>”、</a:t>
            </a:r>
            <a:r>
              <a:rPr lang="zh-CN" altLang="en-US" sz="2400" dirty="0">
                <a:latin typeface="黑体" panose="02010609060101010101" pitchFamily="49" charset="-122"/>
                <a:ea typeface="黑体" panose="02010609060101010101" pitchFamily="49" charset="-122"/>
                <a:cs typeface="黑体" panose="02010609060101010101" pitchFamily="49" charset="-122"/>
              </a:rPr>
              <a:t>“存货</a:t>
            </a:r>
            <a:r>
              <a:rPr lang="zh-CN" altLang="en-US" sz="2400" dirty="0">
                <a:latin typeface="黑体" panose="02010609060101010101" pitchFamily="49" charset="-122"/>
                <a:ea typeface="黑体" panose="02010609060101010101" pitchFamily="49" charset="-122"/>
                <a:cs typeface="黑体" panose="02010609060101010101" pitchFamily="49" charset="-122"/>
              </a:rPr>
              <a:t>”等项目。</a:t>
            </a:r>
            <a:endParaRPr lang="zh-CN" altLang="en-US" sz="2400" dirty="0">
              <a:latin typeface="黑体" panose="02010609060101010101" pitchFamily="49" charset="-122"/>
              <a:ea typeface="黑体" panose="02010609060101010101" pitchFamily="49" charset="-122"/>
              <a:cs typeface="黑体" panose="02010609060101010101" pitchFamily="49" charset="-122"/>
            </a:endParaRPr>
          </a:p>
        </p:txBody>
      </p:sp>
      <p:grpSp>
        <p:nvGrpSpPr>
          <p:cNvPr id="239618" name="Group 3"/>
          <p:cNvGrpSpPr/>
          <p:nvPr/>
        </p:nvGrpSpPr>
        <p:grpSpPr>
          <a:xfrm>
            <a:off x="4716463" y="1916113"/>
            <a:ext cx="3816350" cy="863600"/>
            <a:chOff x="2971" y="1344"/>
            <a:chExt cx="2404" cy="544"/>
          </a:xfrm>
        </p:grpSpPr>
        <p:sp>
          <p:nvSpPr>
            <p:cNvPr id="239619" name="AutoShape 4"/>
            <p:cNvSpPr/>
            <p:nvPr/>
          </p:nvSpPr>
          <p:spPr>
            <a:xfrm>
              <a:off x="2971" y="1344"/>
              <a:ext cx="2404" cy="544"/>
            </a:xfrm>
            <a:prstGeom prst="wedgeRectCallout">
              <a:avLst>
                <a:gd name="adj1" fmla="val -13894"/>
                <a:gd name="adj2" fmla="val -736"/>
              </a:avLst>
            </a:prstGeom>
            <a:solidFill>
              <a:srgbClr val="CAFF7B"/>
            </a:solidFill>
            <a:ln w="9525">
              <a:noFill/>
            </a:ln>
          </p:spPr>
          <p:txBody>
            <a:bodyPr anchor="t"/>
            <a:lstStyle/>
            <a:p>
              <a:pPr lvl="0" indent="0"/>
              <a:r>
                <a:rPr lang="zh-CN" altLang="en-US" dirty="0">
                  <a:latin typeface="Arial" panose="020B0604020202020204" pitchFamily="34" charset="0"/>
                  <a:ea typeface="黑体" panose="02010609060101010101" pitchFamily="49" charset="-122"/>
                </a:rPr>
                <a:t> 库存现金</a:t>
              </a:r>
              <a:endParaRPr lang="zh-CN" altLang="en-US" dirty="0">
                <a:latin typeface="Arial" panose="020B0604020202020204" pitchFamily="34" charset="0"/>
                <a:ea typeface="黑体" panose="02010609060101010101" pitchFamily="49" charset="-122"/>
              </a:endParaRPr>
            </a:p>
            <a:p>
              <a:pPr lvl="0" indent="0"/>
              <a:r>
                <a:rPr lang="zh-CN" altLang="en-US" sz="1600" dirty="0">
                  <a:latin typeface="Arial" panose="020B0604020202020204" pitchFamily="34" charset="0"/>
                  <a:ea typeface="黑体" panose="02010609060101010101" pitchFamily="49" charset="-122"/>
                </a:rPr>
                <a:t>  期末余额   </a:t>
              </a:r>
              <a:r>
                <a:rPr lang="en-US" altLang="zh-CN" sz="1600" dirty="0">
                  <a:latin typeface="Arial" panose="020B0604020202020204" pitchFamily="34" charset="0"/>
                  <a:ea typeface="黑体" panose="02010609060101010101" pitchFamily="49" charset="-122"/>
                </a:rPr>
                <a:t>20 000 </a:t>
              </a:r>
              <a:endParaRPr lang="en-US" altLang="zh-CN" sz="1600" dirty="0">
                <a:latin typeface="Arial" panose="020B0604020202020204" pitchFamily="34" charset="0"/>
                <a:ea typeface="黑体" panose="02010609060101010101" pitchFamily="49" charset="-122"/>
              </a:endParaRPr>
            </a:p>
          </p:txBody>
        </p:sp>
        <p:sp>
          <p:nvSpPr>
            <p:cNvPr id="239620" name="Line 5"/>
            <p:cNvSpPr/>
            <p:nvPr/>
          </p:nvSpPr>
          <p:spPr>
            <a:xfrm>
              <a:off x="3061" y="1558"/>
              <a:ext cx="2223" cy="0"/>
            </a:xfrm>
            <a:prstGeom prst="line">
              <a:avLst/>
            </a:prstGeom>
            <a:ln w="9525" cap="flat" cmpd="sng">
              <a:solidFill>
                <a:schemeClr val="tx1"/>
              </a:solidFill>
              <a:prstDash val="solid"/>
              <a:round/>
              <a:headEnd type="none" w="med" len="med"/>
              <a:tailEnd type="none" w="med" len="med"/>
            </a:ln>
          </p:spPr>
        </p:sp>
        <p:sp>
          <p:nvSpPr>
            <p:cNvPr id="239621" name="Line 6"/>
            <p:cNvSpPr/>
            <p:nvPr/>
          </p:nvSpPr>
          <p:spPr>
            <a:xfrm>
              <a:off x="4195" y="1571"/>
              <a:ext cx="0" cy="226"/>
            </a:xfrm>
            <a:prstGeom prst="line">
              <a:avLst/>
            </a:prstGeom>
            <a:ln w="9525" cap="flat" cmpd="sng">
              <a:solidFill>
                <a:schemeClr val="tx1"/>
              </a:solidFill>
              <a:prstDash val="solid"/>
              <a:round/>
              <a:headEnd type="none" w="med" len="med"/>
              <a:tailEnd type="none" w="med" len="med"/>
            </a:ln>
          </p:spPr>
        </p:sp>
      </p:grpSp>
      <p:grpSp>
        <p:nvGrpSpPr>
          <p:cNvPr id="239622" name="Group 7"/>
          <p:cNvGrpSpPr/>
          <p:nvPr/>
        </p:nvGrpSpPr>
        <p:grpSpPr>
          <a:xfrm>
            <a:off x="4716463" y="2851150"/>
            <a:ext cx="3816350" cy="863600"/>
            <a:chOff x="2971" y="1344"/>
            <a:chExt cx="2404" cy="544"/>
          </a:xfrm>
        </p:grpSpPr>
        <p:sp>
          <p:nvSpPr>
            <p:cNvPr id="239623" name="AutoShape 8"/>
            <p:cNvSpPr/>
            <p:nvPr/>
          </p:nvSpPr>
          <p:spPr>
            <a:xfrm>
              <a:off x="2971" y="1344"/>
              <a:ext cx="2404" cy="544"/>
            </a:xfrm>
            <a:prstGeom prst="wedgeRectCallout">
              <a:avLst>
                <a:gd name="adj1" fmla="val -13894"/>
                <a:gd name="adj2" fmla="val -736"/>
              </a:avLst>
            </a:prstGeom>
            <a:solidFill>
              <a:srgbClr val="CAFF7B"/>
            </a:solidFill>
            <a:ln w="9525">
              <a:noFill/>
            </a:ln>
          </p:spPr>
          <p:txBody>
            <a:bodyPr anchor="t"/>
            <a:lstStyle/>
            <a:p>
              <a:pPr lvl="0" indent="0"/>
              <a:r>
                <a:rPr lang="zh-CN" altLang="en-US" dirty="0">
                  <a:latin typeface="Arial" panose="020B0604020202020204" pitchFamily="34" charset="0"/>
                  <a:ea typeface="黑体" panose="02010609060101010101" pitchFamily="49" charset="-122"/>
                </a:rPr>
                <a:t> 银行存款</a:t>
              </a:r>
              <a:endParaRPr lang="zh-CN" altLang="en-US" dirty="0">
                <a:latin typeface="Arial" panose="020B0604020202020204" pitchFamily="34" charset="0"/>
                <a:ea typeface="黑体" panose="02010609060101010101" pitchFamily="49" charset="-122"/>
              </a:endParaRPr>
            </a:p>
            <a:p>
              <a:pPr lvl="0" indent="0"/>
              <a:r>
                <a:rPr lang="zh-CN" altLang="en-US" sz="1600" dirty="0">
                  <a:latin typeface="Arial" panose="020B0604020202020204" pitchFamily="34" charset="0"/>
                  <a:ea typeface="黑体" panose="02010609060101010101" pitchFamily="49" charset="-122"/>
                </a:rPr>
                <a:t>  期末余额 </a:t>
              </a:r>
              <a:r>
                <a:rPr lang="en-US" altLang="zh-CN" sz="1600" dirty="0">
                  <a:latin typeface="Arial" panose="020B0604020202020204" pitchFamily="34" charset="0"/>
                  <a:ea typeface="黑体" panose="02010609060101010101" pitchFamily="49" charset="-122"/>
                </a:rPr>
                <a:t>300 000 </a:t>
              </a:r>
              <a:endParaRPr lang="en-US" altLang="zh-CN" sz="1600" dirty="0">
                <a:latin typeface="Arial" panose="020B0604020202020204" pitchFamily="34" charset="0"/>
                <a:ea typeface="黑体" panose="02010609060101010101" pitchFamily="49" charset="-122"/>
              </a:endParaRPr>
            </a:p>
          </p:txBody>
        </p:sp>
        <p:sp>
          <p:nvSpPr>
            <p:cNvPr id="239624" name="Line 9"/>
            <p:cNvSpPr/>
            <p:nvPr/>
          </p:nvSpPr>
          <p:spPr>
            <a:xfrm>
              <a:off x="3061" y="1558"/>
              <a:ext cx="2223" cy="0"/>
            </a:xfrm>
            <a:prstGeom prst="line">
              <a:avLst/>
            </a:prstGeom>
            <a:ln w="9525" cap="flat" cmpd="sng">
              <a:solidFill>
                <a:schemeClr val="tx1"/>
              </a:solidFill>
              <a:prstDash val="solid"/>
              <a:round/>
              <a:headEnd type="none" w="med" len="med"/>
              <a:tailEnd type="none" w="med" len="med"/>
            </a:ln>
          </p:spPr>
        </p:sp>
        <p:sp>
          <p:nvSpPr>
            <p:cNvPr id="239625" name="Line 10"/>
            <p:cNvSpPr/>
            <p:nvPr/>
          </p:nvSpPr>
          <p:spPr>
            <a:xfrm>
              <a:off x="4195" y="1571"/>
              <a:ext cx="0" cy="226"/>
            </a:xfrm>
            <a:prstGeom prst="line">
              <a:avLst/>
            </a:prstGeom>
            <a:ln w="9525" cap="flat" cmpd="sng">
              <a:solidFill>
                <a:schemeClr val="tx1"/>
              </a:solidFill>
              <a:prstDash val="solid"/>
              <a:round/>
              <a:headEnd type="none" w="med" len="med"/>
              <a:tailEnd type="none" w="med" len="med"/>
            </a:ln>
          </p:spPr>
        </p:sp>
      </p:grpSp>
      <p:sp>
        <p:nvSpPr>
          <p:cNvPr id="239626" name="AutoShape 11"/>
          <p:cNvSpPr/>
          <p:nvPr/>
        </p:nvSpPr>
        <p:spPr>
          <a:xfrm>
            <a:off x="2124075" y="2563813"/>
            <a:ext cx="2808288" cy="503237"/>
          </a:xfrm>
          <a:prstGeom prst="wedgeEllipseCallout">
            <a:avLst>
              <a:gd name="adj1" fmla="val 14611"/>
              <a:gd name="adj2" fmla="val -19083"/>
            </a:avLst>
          </a:prstGeom>
          <a:solidFill>
            <a:srgbClr val="CCFFFF"/>
          </a:solidFill>
          <a:ln w="9525" cap="flat" cmpd="sng">
            <a:solidFill>
              <a:schemeClr val="tx1"/>
            </a:solidFill>
            <a:prstDash val="solid"/>
            <a:miter/>
            <a:headEnd type="none" w="med" len="med"/>
            <a:tailEnd type="none" w="med" len="med"/>
          </a:ln>
        </p:spPr>
        <p:txBody>
          <a:bodyPr anchor="t"/>
          <a:lstStyle/>
          <a:p>
            <a:pPr lvl="0" indent="0"/>
            <a:r>
              <a:rPr lang="zh-CN" altLang="en-US" dirty="0">
                <a:latin typeface="Arial" panose="020B0604020202020204" pitchFamily="34" charset="0"/>
                <a:ea typeface="黑体" panose="02010609060101010101" pitchFamily="49" charset="-122"/>
              </a:rPr>
              <a:t>合计</a:t>
            </a:r>
            <a:r>
              <a:rPr lang="en-US" altLang="zh-CN" dirty="0">
                <a:latin typeface="Arial" panose="020B0604020202020204" pitchFamily="34" charset="0"/>
                <a:ea typeface="黑体" panose="02010609060101010101" pitchFamily="49" charset="-122"/>
              </a:rPr>
              <a:t>320 000</a:t>
            </a:r>
            <a:endParaRPr lang="en-US" altLang="zh-CN" dirty="0">
              <a:latin typeface="Arial" panose="020B0604020202020204" pitchFamily="34" charset="0"/>
              <a:ea typeface="黑体" panose="02010609060101010101" pitchFamily="49" charset="-122"/>
            </a:endParaRPr>
          </a:p>
        </p:txBody>
      </p:sp>
      <p:sp>
        <p:nvSpPr>
          <p:cNvPr id="239627" name="AutoShape 12"/>
          <p:cNvSpPr/>
          <p:nvPr/>
        </p:nvSpPr>
        <p:spPr>
          <a:xfrm rot="5400000">
            <a:off x="1941513" y="2670175"/>
            <a:ext cx="215900" cy="287338"/>
          </a:xfrm>
          <a:prstGeom prst="downArrow">
            <a:avLst>
              <a:gd name="adj1" fmla="val 50000"/>
              <a:gd name="adj2" fmla="val 33161"/>
            </a:avLst>
          </a:prstGeom>
          <a:solidFill>
            <a:schemeClr val="accent1"/>
          </a:solidFill>
          <a:ln w="9525" cap="flat" cmpd="sng">
            <a:solidFill>
              <a:schemeClr val="tx1"/>
            </a:solidFill>
            <a:prstDash val="solid"/>
            <a:miter/>
            <a:headEnd type="none" w="med" len="med"/>
            <a:tailEnd type="none" w="med" len="med"/>
          </a:ln>
        </p:spPr>
        <p:txBody>
          <a:bodyPr vert="eaVert" wrap="none" anchor="ctr"/>
          <a:lstStyle/>
          <a:p>
            <a:pPr lvl="0" indent="0"/>
            <a:endParaRPr lang="zh-CN" altLang="en-US" dirty="0">
              <a:latin typeface="Arial" panose="020B0604020202020204" pitchFamily="34" charset="0"/>
              <a:ea typeface="宋体" panose="02010600030101010101" pitchFamily="2" charset="-122"/>
            </a:endParaRPr>
          </a:p>
        </p:txBody>
      </p:sp>
      <p:sp>
        <p:nvSpPr>
          <p:cNvPr id="239628" name="AutoShape 13"/>
          <p:cNvSpPr/>
          <p:nvPr/>
        </p:nvSpPr>
        <p:spPr>
          <a:xfrm>
            <a:off x="611188" y="2132013"/>
            <a:ext cx="1296987" cy="1295400"/>
          </a:xfrm>
          <a:prstGeom prst="wedgeRoundRectCallout">
            <a:avLst>
              <a:gd name="adj1" fmla="val 42657"/>
              <a:gd name="adj2" fmla="val -13356"/>
              <a:gd name="adj3" fmla="val 16667"/>
            </a:avLst>
          </a:prstGeom>
          <a:solidFill>
            <a:srgbClr val="F2ACF2"/>
          </a:solidFill>
          <a:ln w="9525" cap="flat" cmpd="sng">
            <a:solidFill>
              <a:schemeClr val="tx1"/>
            </a:solidFill>
            <a:prstDash val="solid"/>
            <a:miter/>
            <a:headEnd type="none" w="med" len="med"/>
            <a:tailEnd type="none" w="med" len="med"/>
          </a:ln>
        </p:spPr>
        <p:txBody>
          <a:bodyPr anchor="t"/>
          <a:lstStyle/>
          <a:p>
            <a:pPr lvl="0" indent="0"/>
            <a:r>
              <a:rPr lang="zh-CN" altLang="en-US" dirty="0">
                <a:latin typeface="Arial" panose="020B0604020202020204" pitchFamily="34" charset="0"/>
                <a:ea typeface="黑体" panose="02010609060101010101" pitchFamily="49" charset="-122"/>
              </a:rPr>
              <a:t>应填入资产负债表的“货币资金”项目</a:t>
            </a:r>
            <a:endParaRPr lang="zh-CN" altLang="en-US" dirty="0">
              <a:latin typeface="Arial" panose="020B0604020202020204" pitchFamily="34" charset="0"/>
              <a:ea typeface="黑体" panose="02010609060101010101" pitchFamily="49" charset="-122"/>
            </a:endParaRPr>
          </a:p>
        </p:txBody>
      </p:sp>
      <p:grpSp>
        <p:nvGrpSpPr>
          <p:cNvPr id="239629" name="Group 14"/>
          <p:cNvGrpSpPr/>
          <p:nvPr/>
        </p:nvGrpSpPr>
        <p:grpSpPr>
          <a:xfrm>
            <a:off x="4716463" y="3787775"/>
            <a:ext cx="3816350" cy="863600"/>
            <a:chOff x="2971" y="1344"/>
            <a:chExt cx="2404" cy="544"/>
          </a:xfrm>
        </p:grpSpPr>
        <p:sp>
          <p:nvSpPr>
            <p:cNvPr id="239630" name="AutoShape 15"/>
            <p:cNvSpPr/>
            <p:nvPr/>
          </p:nvSpPr>
          <p:spPr>
            <a:xfrm>
              <a:off x="2971" y="1344"/>
              <a:ext cx="2404" cy="544"/>
            </a:xfrm>
            <a:prstGeom prst="wedgeRectCallout">
              <a:avLst>
                <a:gd name="adj1" fmla="val -13894"/>
                <a:gd name="adj2" fmla="val -736"/>
              </a:avLst>
            </a:prstGeom>
            <a:solidFill>
              <a:srgbClr val="CAFF7B"/>
            </a:solidFill>
            <a:ln w="9525">
              <a:noFill/>
            </a:ln>
          </p:spPr>
          <p:txBody>
            <a:bodyPr anchor="t"/>
            <a:lstStyle/>
            <a:p>
              <a:pPr lvl="0" indent="0"/>
              <a:r>
                <a:rPr lang="zh-CN" altLang="en-US" dirty="0">
                  <a:latin typeface="Arial" panose="020B0604020202020204" pitchFamily="34" charset="0"/>
                  <a:ea typeface="黑体" panose="02010609060101010101" pitchFamily="49" charset="-122"/>
                </a:rPr>
                <a:t> 原  材  料</a:t>
              </a:r>
              <a:endParaRPr lang="zh-CN" altLang="en-US" dirty="0">
                <a:latin typeface="Arial" panose="020B0604020202020204" pitchFamily="34" charset="0"/>
                <a:ea typeface="黑体" panose="02010609060101010101" pitchFamily="49" charset="-122"/>
              </a:endParaRPr>
            </a:p>
            <a:p>
              <a:pPr lvl="0" indent="0"/>
              <a:r>
                <a:rPr lang="zh-CN" altLang="en-US" sz="1600" dirty="0">
                  <a:latin typeface="Arial" panose="020B0604020202020204" pitchFamily="34" charset="0"/>
                  <a:ea typeface="黑体" panose="02010609060101010101" pitchFamily="49" charset="-122"/>
                </a:rPr>
                <a:t>  期末余额 </a:t>
              </a:r>
              <a:r>
                <a:rPr lang="en-US" altLang="zh-CN" sz="1600" dirty="0">
                  <a:latin typeface="Arial" panose="020B0604020202020204" pitchFamily="34" charset="0"/>
                  <a:ea typeface="黑体" panose="02010609060101010101" pitchFamily="49" charset="-122"/>
                </a:rPr>
                <a:t>540 000 </a:t>
              </a:r>
              <a:endParaRPr lang="en-US" altLang="zh-CN" sz="1600" dirty="0">
                <a:latin typeface="Arial" panose="020B0604020202020204" pitchFamily="34" charset="0"/>
                <a:ea typeface="黑体" panose="02010609060101010101" pitchFamily="49" charset="-122"/>
              </a:endParaRPr>
            </a:p>
          </p:txBody>
        </p:sp>
        <p:sp>
          <p:nvSpPr>
            <p:cNvPr id="239631" name="Line 16"/>
            <p:cNvSpPr/>
            <p:nvPr/>
          </p:nvSpPr>
          <p:spPr>
            <a:xfrm>
              <a:off x="3061" y="1558"/>
              <a:ext cx="2223" cy="0"/>
            </a:xfrm>
            <a:prstGeom prst="line">
              <a:avLst/>
            </a:prstGeom>
            <a:ln w="9525" cap="flat" cmpd="sng">
              <a:solidFill>
                <a:schemeClr val="tx1"/>
              </a:solidFill>
              <a:prstDash val="solid"/>
              <a:round/>
              <a:headEnd type="none" w="med" len="med"/>
              <a:tailEnd type="none" w="med" len="med"/>
            </a:ln>
          </p:spPr>
        </p:sp>
        <p:sp>
          <p:nvSpPr>
            <p:cNvPr id="239632" name="Line 17"/>
            <p:cNvSpPr/>
            <p:nvPr/>
          </p:nvSpPr>
          <p:spPr>
            <a:xfrm>
              <a:off x="4195" y="1571"/>
              <a:ext cx="0" cy="226"/>
            </a:xfrm>
            <a:prstGeom prst="line">
              <a:avLst/>
            </a:prstGeom>
            <a:ln w="9525" cap="flat" cmpd="sng">
              <a:solidFill>
                <a:schemeClr val="tx1"/>
              </a:solidFill>
              <a:prstDash val="solid"/>
              <a:round/>
              <a:headEnd type="none" w="med" len="med"/>
              <a:tailEnd type="none" w="med" len="med"/>
            </a:ln>
          </p:spPr>
        </p:sp>
      </p:grpSp>
      <p:grpSp>
        <p:nvGrpSpPr>
          <p:cNvPr id="239633" name="Group 18"/>
          <p:cNvGrpSpPr/>
          <p:nvPr/>
        </p:nvGrpSpPr>
        <p:grpSpPr>
          <a:xfrm>
            <a:off x="4716463" y="4724400"/>
            <a:ext cx="3816350" cy="863600"/>
            <a:chOff x="2971" y="1344"/>
            <a:chExt cx="2404" cy="544"/>
          </a:xfrm>
        </p:grpSpPr>
        <p:sp>
          <p:nvSpPr>
            <p:cNvPr id="239634" name="AutoShape 19"/>
            <p:cNvSpPr/>
            <p:nvPr/>
          </p:nvSpPr>
          <p:spPr>
            <a:xfrm>
              <a:off x="2971" y="1344"/>
              <a:ext cx="2404" cy="544"/>
            </a:xfrm>
            <a:prstGeom prst="wedgeRectCallout">
              <a:avLst>
                <a:gd name="adj1" fmla="val -13894"/>
                <a:gd name="adj2" fmla="val -736"/>
              </a:avLst>
            </a:prstGeom>
            <a:solidFill>
              <a:srgbClr val="CAFF7B"/>
            </a:solidFill>
            <a:ln w="9525">
              <a:noFill/>
            </a:ln>
          </p:spPr>
          <p:txBody>
            <a:bodyPr anchor="t"/>
            <a:lstStyle/>
            <a:p>
              <a:pPr lvl="0" indent="0"/>
              <a:r>
                <a:rPr lang="zh-CN" altLang="en-US" dirty="0">
                  <a:latin typeface="Arial" panose="020B0604020202020204" pitchFamily="34" charset="0"/>
                  <a:ea typeface="黑体" panose="02010609060101010101" pitchFamily="49" charset="-122"/>
                </a:rPr>
                <a:t> 生产成本</a:t>
              </a:r>
              <a:endParaRPr lang="zh-CN" altLang="en-US" dirty="0">
                <a:latin typeface="Arial" panose="020B0604020202020204" pitchFamily="34" charset="0"/>
                <a:ea typeface="黑体" panose="02010609060101010101" pitchFamily="49" charset="-122"/>
              </a:endParaRPr>
            </a:p>
            <a:p>
              <a:pPr lvl="0" indent="0"/>
              <a:r>
                <a:rPr lang="zh-CN" altLang="en-US" sz="1600" dirty="0">
                  <a:latin typeface="Arial" panose="020B0604020202020204" pitchFamily="34" charset="0"/>
                  <a:ea typeface="黑体" panose="02010609060101010101" pitchFamily="49" charset="-122"/>
                </a:rPr>
                <a:t>  期末余额 </a:t>
              </a:r>
              <a:r>
                <a:rPr lang="en-US" altLang="zh-CN" sz="1600" dirty="0">
                  <a:latin typeface="Arial" panose="020B0604020202020204" pitchFamily="34" charset="0"/>
                  <a:ea typeface="黑体" panose="02010609060101010101" pitchFamily="49" charset="-122"/>
                </a:rPr>
                <a:t>160 000 </a:t>
              </a:r>
              <a:endParaRPr lang="en-US" altLang="zh-CN" sz="1600" dirty="0">
                <a:latin typeface="Arial" panose="020B0604020202020204" pitchFamily="34" charset="0"/>
                <a:ea typeface="黑体" panose="02010609060101010101" pitchFamily="49" charset="-122"/>
              </a:endParaRPr>
            </a:p>
          </p:txBody>
        </p:sp>
        <p:sp>
          <p:nvSpPr>
            <p:cNvPr id="239635" name="Line 20"/>
            <p:cNvSpPr/>
            <p:nvPr/>
          </p:nvSpPr>
          <p:spPr>
            <a:xfrm>
              <a:off x="3061" y="1558"/>
              <a:ext cx="2223" cy="0"/>
            </a:xfrm>
            <a:prstGeom prst="line">
              <a:avLst/>
            </a:prstGeom>
            <a:ln w="9525" cap="flat" cmpd="sng">
              <a:solidFill>
                <a:schemeClr val="tx1"/>
              </a:solidFill>
              <a:prstDash val="solid"/>
              <a:round/>
              <a:headEnd type="none" w="med" len="med"/>
              <a:tailEnd type="none" w="med" len="med"/>
            </a:ln>
          </p:spPr>
        </p:sp>
        <p:sp>
          <p:nvSpPr>
            <p:cNvPr id="239636" name="Line 21"/>
            <p:cNvSpPr/>
            <p:nvPr/>
          </p:nvSpPr>
          <p:spPr>
            <a:xfrm>
              <a:off x="4195" y="1571"/>
              <a:ext cx="0" cy="226"/>
            </a:xfrm>
            <a:prstGeom prst="line">
              <a:avLst/>
            </a:prstGeom>
            <a:ln w="9525" cap="flat" cmpd="sng">
              <a:solidFill>
                <a:schemeClr val="tx1"/>
              </a:solidFill>
              <a:prstDash val="solid"/>
              <a:round/>
              <a:headEnd type="none" w="med" len="med"/>
              <a:tailEnd type="none" w="med" len="med"/>
            </a:ln>
          </p:spPr>
        </p:sp>
      </p:grpSp>
      <p:grpSp>
        <p:nvGrpSpPr>
          <p:cNvPr id="239637" name="Group 22"/>
          <p:cNvGrpSpPr/>
          <p:nvPr/>
        </p:nvGrpSpPr>
        <p:grpSpPr>
          <a:xfrm>
            <a:off x="4716463" y="5661025"/>
            <a:ext cx="3816350" cy="792163"/>
            <a:chOff x="2971" y="1344"/>
            <a:chExt cx="2404" cy="544"/>
          </a:xfrm>
        </p:grpSpPr>
        <p:sp>
          <p:nvSpPr>
            <p:cNvPr id="239638" name="AutoShape 23"/>
            <p:cNvSpPr/>
            <p:nvPr/>
          </p:nvSpPr>
          <p:spPr>
            <a:xfrm>
              <a:off x="2971" y="1344"/>
              <a:ext cx="2404" cy="544"/>
            </a:xfrm>
            <a:prstGeom prst="wedgeRectCallout">
              <a:avLst>
                <a:gd name="adj1" fmla="val -13894"/>
                <a:gd name="adj2" fmla="val -736"/>
              </a:avLst>
            </a:prstGeom>
            <a:solidFill>
              <a:srgbClr val="CAFF7B"/>
            </a:solidFill>
            <a:ln w="9525">
              <a:noFill/>
            </a:ln>
          </p:spPr>
          <p:txBody>
            <a:bodyPr anchor="t"/>
            <a:lstStyle/>
            <a:p>
              <a:pPr lvl="0" indent="0"/>
              <a:r>
                <a:rPr lang="zh-CN" altLang="en-US" dirty="0">
                  <a:latin typeface="Arial" panose="020B0604020202020204" pitchFamily="34" charset="0"/>
                  <a:ea typeface="黑体" panose="02010609060101010101" pitchFamily="49" charset="-122"/>
                </a:rPr>
                <a:t> 库存商品</a:t>
              </a:r>
              <a:endParaRPr lang="zh-CN" altLang="en-US" dirty="0">
                <a:latin typeface="Arial" panose="020B0604020202020204" pitchFamily="34" charset="0"/>
                <a:ea typeface="黑体" panose="02010609060101010101" pitchFamily="49" charset="-122"/>
              </a:endParaRPr>
            </a:p>
            <a:p>
              <a:pPr lvl="0" indent="0"/>
              <a:r>
                <a:rPr lang="zh-CN" altLang="en-US" sz="1600" dirty="0">
                  <a:latin typeface="Arial" panose="020B0604020202020204" pitchFamily="34" charset="0"/>
                  <a:ea typeface="黑体" panose="02010609060101010101" pitchFamily="49" charset="-122"/>
                </a:rPr>
                <a:t>  期末余额 </a:t>
              </a:r>
              <a:r>
                <a:rPr lang="en-US" altLang="zh-CN" sz="1600" dirty="0">
                  <a:latin typeface="Arial" panose="020B0604020202020204" pitchFamily="34" charset="0"/>
                  <a:ea typeface="黑体" panose="02010609060101010101" pitchFamily="49" charset="-122"/>
                </a:rPr>
                <a:t>400 000 </a:t>
              </a:r>
              <a:endParaRPr lang="en-US" altLang="zh-CN" sz="1600" dirty="0">
                <a:latin typeface="Arial" panose="020B0604020202020204" pitchFamily="34" charset="0"/>
                <a:ea typeface="黑体" panose="02010609060101010101" pitchFamily="49" charset="-122"/>
              </a:endParaRPr>
            </a:p>
          </p:txBody>
        </p:sp>
        <p:sp>
          <p:nvSpPr>
            <p:cNvPr id="239639" name="Line 24"/>
            <p:cNvSpPr/>
            <p:nvPr/>
          </p:nvSpPr>
          <p:spPr>
            <a:xfrm>
              <a:off x="3061" y="1558"/>
              <a:ext cx="2223" cy="0"/>
            </a:xfrm>
            <a:prstGeom prst="line">
              <a:avLst/>
            </a:prstGeom>
            <a:ln w="9525" cap="flat" cmpd="sng">
              <a:solidFill>
                <a:schemeClr val="tx1"/>
              </a:solidFill>
              <a:prstDash val="solid"/>
              <a:round/>
              <a:headEnd type="none" w="med" len="med"/>
              <a:tailEnd type="none" w="med" len="med"/>
            </a:ln>
          </p:spPr>
        </p:sp>
        <p:sp>
          <p:nvSpPr>
            <p:cNvPr id="239640" name="Line 25"/>
            <p:cNvSpPr/>
            <p:nvPr/>
          </p:nvSpPr>
          <p:spPr>
            <a:xfrm>
              <a:off x="4195" y="1571"/>
              <a:ext cx="0" cy="227"/>
            </a:xfrm>
            <a:prstGeom prst="line">
              <a:avLst/>
            </a:prstGeom>
            <a:ln w="9525" cap="flat" cmpd="sng">
              <a:solidFill>
                <a:schemeClr val="tx1"/>
              </a:solidFill>
              <a:prstDash val="solid"/>
              <a:round/>
              <a:headEnd type="none" w="med" len="med"/>
              <a:tailEnd type="none" w="med" len="med"/>
            </a:ln>
          </p:spPr>
        </p:sp>
      </p:grpSp>
      <p:sp>
        <p:nvSpPr>
          <p:cNvPr id="239641" name="AutoShape 26"/>
          <p:cNvSpPr/>
          <p:nvPr/>
        </p:nvSpPr>
        <p:spPr>
          <a:xfrm>
            <a:off x="2051050" y="4941888"/>
            <a:ext cx="2808288" cy="503237"/>
          </a:xfrm>
          <a:prstGeom prst="wedgeEllipseCallout">
            <a:avLst>
              <a:gd name="adj1" fmla="val 14611"/>
              <a:gd name="adj2" fmla="val -19083"/>
            </a:avLst>
          </a:prstGeom>
          <a:solidFill>
            <a:srgbClr val="CCFFFF"/>
          </a:solidFill>
          <a:ln w="9525" cap="flat" cmpd="sng">
            <a:solidFill>
              <a:schemeClr val="tx1"/>
            </a:solidFill>
            <a:prstDash val="solid"/>
            <a:miter/>
            <a:headEnd type="none" w="med" len="med"/>
            <a:tailEnd type="none" w="med" len="med"/>
          </a:ln>
        </p:spPr>
        <p:txBody>
          <a:bodyPr anchor="t"/>
          <a:lstStyle/>
          <a:p>
            <a:pPr lvl="0" indent="0"/>
            <a:r>
              <a:rPr lang="zh-CN" altLang="en-US" dirty="0">
                <a:latin typeface="Arial" panose="020B0604020202020204" pitchFamily="34" charset="0"/>
                <a:ea typeface="黑体" panose="02010609060101010101" pitchFamily="49" charset="-122"/>
              </a:rPr>
              <a:t>合计</a:t>
            </a:r>
            <a:r>
              <a:rPr lang="en-US" altLang="zh-CN" dirty="0">
                <a:latin typeface="Arial" panose="020B0604020202020204" pitchFamily="34" charset="0"/>
                <a:ea typeface="黑体" panose="02010609060101010101" pitchFamily="49" charset="-122"/>
              </a:rPr>
              <a:t>1 100 000</a:t>
            </a:r>
            <a:endParaRPr lang="en-US" altLang="zh-CN" dirty="0">
              <a:latin typeface="Arial" panose="020B0604020202020204" pitchFamily="34" charset="0"/>
              <a:ea typeface="黑体" panose="02010609060101010101" pitchFamily="49" charset="-122"/>
            </a:endParaRPr>
          </a:p>
        </p:txBody>
      </p:sp>
      <p:sp>
        <p:nvSpPr>
          <p:cNvPr id="239642" name="Line 27"/>
          <p:cNvSpPr/>
          <p:nvPr/>
        </p:nvSpPr>
        <p:spPr>
          <a:xfrm flipH="1">
            <a:off x="4356100" y="2349500"/>
            <a:ext cx="503238" cy="431800"/>
          </a:xfrm>
          <a:prstGeom prst="line">
            <a:avLst/>
          </a:prstGeom>
          <a:ln w="9525" cap="flat" cmpd="sng">
            <a:solidFill>
              <a:srgbClr val="FF0000"/>
            </a:solidFill>
            <a:prstDash val="solid"/>
            <a:round/>
            <a:headEnd type="none" w="med" len="med"/>
            <a:tailEnd type="triangle" w="sm" len="lg"/>
          </a:ln>
        </p:spPr>
      </p:sp>
      <p:sp>
        <p:nvSpPr>
          <p:cNvPr id="239643" name="Line 28"/>
          <p:cNvSpPr/>
          <p:nvPr/>
        </p:nvSpPr>
        <p:spPr>
          <a:xfrm flipH="1" flipV="1">
            <a:off x="4246563" y="5176838"/>
            <a:ext cx="647700" cy="0"/>
          </a:xfrm>
          <a:prstGeom prst="line">
            <a:avLst/>
          </a:prstGeom>
          <a:ln w="9525" cap="flat" cmpd="sng">
            <a:solidFill>
              <a:srgbClr val="FF0000"/>
            </a:solidFill>
            <a:prstDash val="solid"/>
            <a:round/>
            <a:headEnd type="none" w="med" len="med"/>
            <a:tailEnd type="triangle" w="sm" len="lg"/>
          </a:ln>
        </p:spPr>
      </p:sp>
      <p:sp>
        <p:nvSpPr>
          <p:cNvPr id="239644" name="Line 29"/>
          <p:cNvSpPr/>
          <p:nvPr/>
        </p:nvSpPr>
        <p:spPr>
          <a:xfrm flipH="1">
            <a:off x="4211638" y="4221163"/>
            <a:ext cx="647700" cy="863600"/>
          </a:xfrm>
          <a:prstGeom prst="line">
            <a:avLst/>
          </a:prstGeom>
          <a:ln w="9525" cap="flat" cmpd="sng">
            <a:solidFill>
              <a:srgbClr val="FF0000"/>
            </a:solidFill>
            <a:prstDash val="solid"/>
            <a:round/>
            <a:headEnd type="none" w="med" len="med"/>
            <a:tailEnd type="triangle" w="sm" len="lg"/>
          </a:ln>
        </p:spPr>
      </p:sp>
      <p:sp>
        <p:nvSpPr>
          <p:cNvPr id="239645" name="Line 30"/>
          <p:cNvSpPr/>
          <p:nvPr/>
        </p:nvSpPr>
        <p:spPr>
          <a:xfrm flipH="1" flipV="1">
            <a:off x="4211638" y="5229225"/>
            <a:ext cx="647700" cy="863600"/>
          </a:xfrm>
          <a:prstGeom prst="line">
            <a:avLst/>
          </a:prstGeom>
          <a:ln w="9525" cap="flat" cmpd="sng">
            <a:solidFill>
              <a:srgbClr val="FF0000"/>
            </a:solidFill>
            <a:prstDash val="solid"/>
            <a:round/>
            <a:headEnd type="none" w="med" len="med"/>
            <a:tailEnd type="triangle" w="sm" len="lg"/>
          </a:ln>
        </p:spPr>
      </p:sp>
      <p:sp>
        <p:nvSpPr>
          <p:cNvPr id="239646" name="AutoShape 31"/>
          <p:cNvSpPr/>
          <p:nvPr/>
        </p:nvSpPr>
        <p:spPr>
          <a:xfrm>
            <a:off x="611188" y="4508500"/>
            <a:ext cx="1296987" cy="1295400"/>
          </a:xfrm>
          <a:prstGeom prst="wedgeRoundRectCallout">
            <a:avLst>
              <a:gd name="adj1" fmla="val 42657"/>
              <a:gd name="adj2" fmla="val -13356"/>
              <a:gd name="adj3" fmla="val 16667"/>
            </a:avLst>
          </a:prstGeom>
          <a:solidFill>
            <a:srgbClr val="F2ACF2"/>
          </a:solidFill>
          <a:ln w="9525" cap="flat" cmpd="sng">
            <a:solidFill>
              <a:schemeClr val="tx1"/>
            </a:solidFill>
            <a:prstDash val="solid"/>
            <a:miter/>
            <a:headEnd type="none" w="med" len="med"/>
            <a:tailEnd type="none" w="med" len="med"/>
          </a:ln>
        </p:spPr>
        <p:txBody>
          <a:bodyPr anchor="t"/>
          <a:lstStyle/>
          <a:p>
            <a:pPr lvl="0" indent="0"/>
            <a:r>
              <a:rPr lang="zh-CN" altLang="en-US" dirty="0">
                <a:latin typeface="Arial" panose="020B0604020202020204" pitchFamily="34" charset="0"/>
                <a:ea typeface="黑体" panose="02010609060101010101" pitchFamily="49" charset="-122"/>
              </a:rPr>
              <a:t>应填入资产负债表的“存货”项目</a:t>
            </a:r>
            <a:endParaRPr lang="zh-CN" altLang="en-US" dirty="0">
              <a:latin typeface="Arial" panose="020B0604020202020204" pitchFamily="34" charset="0"/>
              <a:ea typeface="黑体" panose="02010609060101010101" pitchFamily="49" charset="-122"/>
            </a:endParaRPr>
          </a:p>
        </p:txBody>
      </p:sp>
      <p:sp>
        <p:nvSpPr>
          <p:cNvPr id="239647" name="AutoShape 32"/>
          <p:cNvSpPr/>
          <p:nvPr/>
        </p:nvSpPr>
        <p:spPr>
          <a:xfrm rot="5400000">
            <a:off x="1870075" y="5048250"/>
            <a:ext cx="215900" cy="288925"/>
          </a:xfrm>
          <a:prstGeom prst="downArrow">
            <a:avLst>
              <a:gd name="adj1" fmla="val 50000"/>
              <a:gd name="adj2" fmla="val 33344"/>
            </a:avLst>
          </a:prstGeom>
          <a:solidFill>
            <a:schemeClr val="accent1"/>
          </a:solidFill>
          <a:ln w="9525" cap="flat" cmpd="sng">
            <a:solidFill>
              <a:schemeClr val="tx1"/>
            </a:solidFill>
            <a:prstDash val="solid"/>
            <a:miter/>
            <a:headEnd type="none" w="med" len="med"/>
            <a:tailEnd type="none" w="med" len="med"/>
          </a:ln>
        </p:spPr>
        <p:txBody>
          <a:bodyPr vert="eaVert" wrap="none" anchor="ctr"/>
          <a:lstStyle/>
          <a:p>
            <a:pPr lvl="0" indent="0"/>
            <a:endParaRPr lang="zh-CN" altLang="en-US" dirty="0">
              <a:latin typeface="Arial" panose="020B0604020202020204" pitchFamily="34" charset="0"/>
              <a:ea typeface="宋体" panose="02010600030101010101" pitchFamily="2" charset="-122"/>
            </a:endParaRPr>
          </a:p>
        </p:txBody>
      </p:sp>
      <p:sp>
        <p:nvSpPr>
          <p:cNvPr id="239648" name="Line 33"/>
          <p:cNvSpPr/>
          <p:nvPr/>
        </p:nvSpPr>
        <p:spPr>
          <a:xfrm flipH="1" flipV="1">
            <a:off x="4356100" y="2924175"/>
            <a:ext cx="503238" cy="360363"/>
          </a:xfrm>
          <a:prstGeom prst="line">
            <a:avLst/>
          </a:prstGeom>
          <a:ln w="9525" cap="flat" cmpd="sng">
            <a:solidFill>
              <a:srgbClr val="FF0000"/>
            </a:solidFill>
            <a:prstDash val="solid"/>
            <a:round/>
            <a:headEnd type="none" w="med" len="med"/>
            <a:tailEnd type="triangle" w="sm" len="lg"/>
          </a:ln>
        </p:spPr>
      </p:sp>
      <p:sp>
        <p:nvSpPr>
          <p:cNvPr id="2" name="Rectangle 18"/>
          <p:cNvSpPr>
            <a:spLocks noGrp="1"/>
          </p:cNvSpPr>
          <p:nvPr>
            <p:custDataLst>
              <p:tags r:id="rId1"/>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第七章 模拟企业财务报表编制</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transition/>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1" name="Rectangle 2"/>
          <p:cNvSpPr>
            <a:spLocks noGrp="1"/>
          </p:cNvSpPr>
          <p:nvPr>
            <p:ph type="subTitle"/>
          </p:nvPr>
        </p:nvSpPr>
        <p:spPr>
          <a:xfrm>
            <a:off x="900113" y="1137285"/>
            <a:ext cx="7716837" cy="1728788"/>
          </a:xfrm>
        </p:spPr>
        <p:txBody>
          <a:bodyPr wrap="square" lIns="91440" tIns="45720" rIns="91440" bIns="45720" anchor="t"/>
          <a:lstStyle>
            <a:lvl1pPr marL="0" lvl="0" indent="0" algn="ctr">
              <a:defRPr kern="1200"/>
            </a:lvl1pPr>
            <a:lvl2pPr marL="457200" lvl="1" indent="-457200" algn="ctr">
              <a:defRPr kern="1200"/>
            </a:lvl2pPr>
            <a:lvl3pPr marL="914400" lvl="2" indent="-914400" algn="ctr">
              <a:defRPr kern="1200"/>
            </a:lvl3pPr>
            <a:lvl4pPr marL="1371600" lvl="3" indent="-1371600" algn="ctr">
              <a:defRPr kern="1200"/>
            </a:lvl4pPr>
            <a:lvl5pPr marL="1828800" lvl="4" indent="-1828800" algn="ctr">
              <a:defRPr kern="1200"/>
            </a:lvl5pPr>
          </a:lstStyle>
          <a:p>
            <a:pPr marL="0" lvl="0" indent="0" algn="l"/>
            <a:r>
              <a:rPr lang="zh-CN" altLang="en-US" sz="2400" dirty="0">
                <a:solidFill>
                  <a:srgbClr val="993366"/>
                </a:solidFill>
                <a:latin typeface="黑体" panose="02010609060101010101" pitchFamily="49" charset="-122"/>
                <a:ea typeface="黑体" panose="02010609060101010101" pitchFamily="49" charset="-122"/>
                <a:cs typeface="黑体" panose="02010609060101010101" pitchFamily="49" charset="-122"/>
              </a:rPr>
              <a:t>  </a:t>
            </a:r>
            <a:r>
              <a:rPr lang="zh-CN" altLang="en-US" sz="2400" dirty="0">
                <a:latin typeface="黑体" panose="02010609060101010101" pitchFamily="49" charset="-122"/>
                <a:ea typeface="黑体" panose="02010609060101010101" pitchFamily="49" charset="-122"/>
                <a:cs typeface="黑体" panose="02010609060101010101" pitchFamily="49" charset="-122"/>
              </a:rPr>
              <a:t>（</a:t>
            </a:r>
            <a:r>
              <a:rPr lang="en-US" altLang="zh-CN" sz="2400" dirty="0">
                <a:latin typeface="黑体" panose="02010609060101010101" pitchFamily="49" charset="-122"/>
                <a:ea typeface="黑体" panose="02010609060101010101" pitchFamily="49" charset="-122"/>
                <a:cs typeface="黑体" panose="02010609060101010101" pitchFamily="49" charset="-122"/>
              </a:rPr>
              <a:t>5</a:t>
            </a:r>
            <a:r>
              <a:rPr lang="zh-CN" altLang="en-US" sz="2400" dirty="0">
                <a:latin typeface="黑体" panose="02010609060101010101" pitchFamily="49" charset="-122"/>
                <a:ea typeface="黑体" panose="02010609060101010101" pitchFamily="49" charset="-122"/>
                <a:cs typeface="黑体" panose="02010609060101010101" pitchFamily="49" charset="-122"/>
              </a:rPr>
              <a:t>）根据有关明细账户期末余额计算填列。 如</a:t>
            </a:r>
            <a:r>
              <a:rPr lang="zh-CN" altLang="en-US" sz="2400" dirty="0">
                <a:latin typeface="黑体" panose="02010609060101010101" pitchFamily="49" charset="-122"/>
                <a:ea typeface="黑体" panose="02010609060101010101" pitchFamily="49" charset="-122"/>
                <a:cs typeface="黑体" panose="02010609060101010101" pitchFamily="49" charset="-122"/>
              </a:rPr>
              <a:t>“应收账款</a:t>
            </a:r>
            <a:r>
              <a:rPr lang="zh-CN" altLang="en-US" sz="2400" dirty="0">
                <a:latin typeface="黑体" panose="02010609060101010101" pitchFamily="49" charset="-122"/>
                <a:ea typeface="黑体" panose="02010609060101010101" pitchFamily="49" charset="-122"/>
                <a:cs typeface="黑体" panose="02010609060101010101" pitchFamily="49" charset="-122"/>
              </a:rPr>
              <a:t>”和</a:t>
            </a:r>
            <a:r>
              <a:rPr lang="zh-CN" altLang="en-US" sz="2400" dirty="0">
                <a:latin typeface="黑体" panose="02010609060101010101" pitchFamily="49" charset="-122"/>
                <a:ea typeface="黑体" panose="02010609060101010101" pitchFamily="49" charset="-122"/>
                <a:cs typeface="黑体" panose="02010609060101010101" pitchFamily="49" charset="-122"/>
              </a:rPr>
              <a:t>“预收账款</a:t>
            </a:r>
            <a:r>
              <a:rPr lang="zh-CN" altLang="en-US" sz="2400" dirty="0">
                <a:latin typeface="黑体" panose="02010609060101010101" pitchFamily="49" charset="-122"/>
                <a:ea typeface="黑体" panose="02010609060101010101" pitchFamily="49" charset="-122"/>
                <a:cs typeface="黑体" panose="02010609060101010101" pitchFamily="49" charset="-122"/>
              </a:rPr>
              <a:t>” 项目。</a:t>
            </a:r>
            <a:endParaRPr lang="zh-CN" altLang="en-US" sz="2400" dirty="0">
              <a:latin typeface="黑体" panose="02010609060101010101" pitchFamily="49" charset="-122"/>
              <a:ea typeface="黑体" panose="02010609060101010101" pitchFamily="49" charset="-122"/>
              <a:cs typeface="黑体" panose="02010609060101010101" pitchFamily="49" charset="-122"/>
            </a:endParaRPr>
          </a:p>
        </p:txBody>
      </p:sp>
      <p:grpSp>
        <p:nvGrpSpPr>
          <p:cNvPr id="240642" name="Group 3"/>
          <p:cNvGrpSpPr/>
          <p:nvPr/>
        </p:nvGrpSpPr>
        <p:grpSpPr>
          <a:xfrm>
            <a:off x="611188" y="2132013"/>
            <a:ext cx="7850187" cy="4032250"/>
            <a:chOff x="385" y="1343"/>
            <a:chExt cx="4945" cy="2540"/>
          </a:xfrm>
        </p:grpSpPr>
        <p:grpSp>
          <p:nvGrpSpPr>
            <p:cNvPr id="240643" name="Group 4"/>
            <p:cNvGrpSpPr/>
            <p:nvPr/>
          </p:nvGrpSpPr>
          <p:grpSpPr>
            <a:xfrm>
              <a:off x="476" y="1343"/>
              <a:ext cx="1588" cy="544"/>
              <a:chOff x="476" y="1343"/>
              <a:chExt cx="1588" cy="544"/>
            </a:xfrm>
          </p:grpSpPr>
          <p:sp>
            <p:nvSpPr>
              <p:cNvPr id="240644" name="AutoShape 5"/>
              <p:cNvSpPr/>
              <p:nvPr/>
            </p:nvSpPr>
            <p:spPr>
              <a:xfrm>
                <a:off x="476" y="1343"/>
                <a:ext cx="1588" cy="544"/>
              </a:xfrm>
              <a:prstGeom prst="wedgeRectCallout">
                <a:avLst>
                  <a:gd name="adj1" fmla="val 4662"/>
                  <a:gd name="adj2" fmla="val -736"/>
                </a:avLst>
              </a:prstGeom>
              <a:solidFill>
                <a:srgbClr val="CAFF7B"/>
              </a:solidFill>
              <a:ln w="9525">
                <a:noFill/>
              </a:ln>
            </p:spPr>
            <p:txBody>
              <a:bodyPr anchor="t"/>
              <a:lstStyle/>
              <a:p>
                <a:pPr lvl="0" indent="0"/>
                <a:r>
                  <a:rPr lang="zh-CN" altLang="en-US" dirty="0">
                    <a:latin typeface="Arial" panose="020B0604020202020204" pitchFamily="34" charset="0"/>
                    <a:ea typeface="黑体" panose="02010609060101010101" pitchFamily="49" charset="-122"/>
                  </a:rPr>
                  <a:t>     应收账款－</a:t>
                </a:r>
                <a:r>
                  <a:rPr lang="en-US" altLang="zh-CN" dirty="0">
                    <a:latin typeface="Arial" panose="020B0604020202020204" pitchFamily="34" charset="0"/>
                    <a:ea typeface="黑体" panose="02010609060101010101" pitchFamily="49" charset="-122"/>
                  </a:rPr>
                  <a:t>A</a:t>
                </a:r>
                <a:r>
                  <a:rPr lang="zh-CN" altLang="en-US" dirty="0">
                    <a:latin typeface="Arial" panose="020B0604020202020204" pitchFamily="34" charset="0"/>
                    <a:ea typeface="黑体" panose="02010609060101010101" pitchFamily="49" charset="-122"/>
                  </a:rPr>
                  <a:t>企业</a:t>
                </a:r>
                <a:endParaRPr lang="zh-CN" altLang="en-US" dirty="0">
                  <a:latin typeface="Arial" panose="020B0604020202020204" pitchFamily="34" charset="0"/>
                  <a:ea typeface="黑体" panose="02010609060101010101" pitchFamily="49" charset="-122"/>
                </a:endParaRPr>
              </a:p>
              <a:p>
                <a:pPr lvl="0" indent="0"/>
                <a:r>
                  <a:rPr lang="zh-CN" altLang="en-US" sz="1600" dirty="0">
                    <a:latin typeface="Arial" panose="020B0604020202020204" pitchFamily="34" charset="0"/>
                    <a:ea typeface="黑体" panose="02010609060101010101" pitchFamily="49" charset="-122"/>
                  </a:rPr>
                  <a:t>  期末余额   </a:t>
                </a:r>
                <a:r>
                  <a:rPr lang="en-US" altLang="zh-CN" sz="1600" dirty="0">
                    <a:latin typeface="Arial" panose="020B0604020202020204" pitchFamily="34" charset="0"/>
                    <a:ea typeface="黑体" panose="02010609060101010101" pitchFamily="49" charset="-122"/>
                  </a:rPr>
                  <a:t>200 000</a:t>
                </a:r>
                <a:endParaRPr lang="en-US" altLang="zh-CN" sz="1600" dirty="0">
                  <a:latin typeface="Arial" panose="020B0604020202020204" pitchFamily="34" charset="0"/>
                  <a:ea typeface="黑体" panose="02010609060101010101" pitchFamily="49" charset="-122"/>
                </a:endParaRPr>
              </a:p>
              <a:p>
                <a:pPr lvl="0" indent="0"/>
                <a:r>
                  <a:rPr lang="en-US" altLang="zh-CN" sz="1600" dirty="0">
                    <a:latin typeface="Arial" panose="020B0604020202020204" pitchFamily="34" charset="0"/>
                    <a:ea typeface="黑体" panose="02010609060101010101" pitchFamily="49" charset="-122"/>
                  </a:rPr>
                  <a:t>        </a:t>
                </a:r>
                <a:r>
                  <a:rPr lang="zh-CN" altLang="en-US" sz="1600" dirty="0">
                    <a:latin typeface="Arial" panose="020B0604020202020204" pitchFamily="34" charset="0"/>
                    <a:ea typeface="黑体" panose="02010609060101010101" pitchFamily="49" charset="-122"/>
                  </a:rPr>
                  <a:t>（应收性质） </a:t>
                </a:r>
                <a:endParaRPr lang="zh-CN" altLang="en-US" sz="1600" dirty="0">
                  <a:latin typeface="Arial" panose="020B0604020202020204" pitchFamily="34" charset="0"/>
                  <a:ea typeface="黑体" panose="02010609060101010101" pitchFamily="49" charset="-122"/>
                </a:endParaRPr>
              </a:p>
            </p:txBody>
          </p:sp>
          <p:sp>
            <p:nvSpPr>
              <p:cNvPr id="240645" name="Line 6"/>
              <p:cNvSpPr/>
              <p:nvPr/>
            </p:nvSpPr>
            <p:spPr>
              <a:xfrm flipV="1">
                <a:off x="567" y="1558"/>
                <a:ext cx="1406" cy="0"/>
              </a:xfrm>
              <a:prstGeom prst="line">
                <a:avLst/>
              </a:prstGeom>
              <a:ln w="9525" cap="flat" cmpd="sng">
                <a:solidFill>
                  <a:schemeClr val="tx1"/>
                </a:solidFill>
                <a:prstDash val="solid"/>
                <a:round/>
                <a:headEnd type="none" w="med" len="med"/>
                <a:tailEnd type="none" w="med" len="med"/>
              </a:ln>
            </p:spPr>
          </p:sp>
          <p:sp>
            <p:nvSpPr>
              <p:cNvPr id="240646" name="Line 7"/>
              <p:cNvSpPr/>
              <p:nvPr/>
            </p:nvSpPr>
            <p:spPr>
              <a:xfrm>
                <a:off x="1746" y="1570"/>
                <a:ext cx="0" cy="226"/>
              </a:xfrm>
              <a:prstGeom prst="line">
                <a:avLst/>
              </a:prstGeom>
              <a:ln w="9525" cap="flat" cmpd="sng">
                <a:solidFill>
                  <a:schemeClr val="tx1"/>
                </a:solidFill>
                <a:prstDash val="solid"/>
                <a:round/>
                <a:headEnd type="none" w="med" len="med"/>
                <a:tailEnd type="none" w="med" len="med"/>
              </a:ln>
            </p:spPr>
          </p:sp>
        </p:grpSp>
        <p:grpSp>
          <p:nvGrpSpPr>
            <p:cNvPr id="240647" name="Group 8"/>
            <p:cNvGrpSpPr/>
            <p:nvPr/>
          </p:nvGrpSpPr>
          <p:grpSpPr>
            <a:xfrm>
              <a:off x="2109" y="1344"/>
              <a:ext cx="1588" cy="544"/>
              <a:chOff x="476" y="1343"/>
              <a:chExt cx="1588" cy="544"/>
            </a:xfrm>
          </p:grpSpPr>
          <p:sp>
            <p:nvSpPr>
              <p:cNvPr id="240648" name="AutoShape 9"/>
              <p:cNvSpPr/>
              <p:nvPr/>
            </p:nvSpPr>
            <p:spPr>
              <a:xfrm>
                <a:off x="476" y="1343"/>
                <a:ext cx="1588" cy="544"/>
              </a:xfrm>
              <a:prstGeom prst="wedgeRectCallout">
                <a:avLst>
                  <a:gd name="adj1" fmla="val 4662"/>
                  <a:gd name="adj2" fmla="val -736"/>
                </a:avLst>
              </a:prstGeom>
              <a:solidFill>
                <a:srgbClr val="CAFF7B"/>
              </a:solidFill>
              <a:ln w="9525">
                <a:noFill/>
              </a:ln>
            </p:spPr>
            <p:txBody>
              <a:bodyPr anchor="t"/>
              <a:lstStyle/>
              <a:p>
                <a:pPr lvl="0" indent="0"/>
                <a:r>
                  <a:rPr lang="zh-CN" altLang="en-US" dirty="0">
                    <a:latin typeface="Arial" panose="020B0604020202020204" pitchFamily="34" charset="0"/>
                    <a:ea typeface="黑体" panose="02010609060101010101" pitchFamily="49" charset="-122"/>
                  </a:rPr>
                  <a:t>     应收账款－</a:t>
                </a:r>
                <a:r>
                  <a:rPr lang="en-US" altLang="zh-CN" dirty="0">
                    <a:latin typeface="Arial" panose="020B0604020202020204" pitchFamily="34" charset="0"/>
                    <a:ea typeface="黑体" panose="02010609060101010101" pitchFamily="49" charset="-122"/>
                  </a:rPr>
                  <a:t>B</a:t>
                </a:r>
                <a:r>
                  <a:rPr lang="zh-CN" altLang="en-US" dirty="0">
                    <a:latin typeface="Arial" panose="020B0604020202020204" pitchFamily="34" charset="0"/>
                    <a:ea typeface="黑体" panose="02010609060101010101" pitchFamily="49" charset="-122"/>
                  </a:rPr>
                  <a:t>企业</a:t>
                </a:r>
                <a:endParaRPr lang="zh-CN" altLang="en-US" dirty="0">
                  <a:latin typeface="Arial" panose="020B0604020202020204" pitchFamily="34" charset="0"/>
                  <a:ea typeface="黑体" panose="02010609060101010101" pitchFamily="49" charset="-122"/>
                </a:endParaRPr>
              </a:p>
              <a:p>
                <a:pPr lvl="0" indent="0"/>
                <a:r>
                  <a:rPr lang="zh-CN" altLang="en-US" sz="1600" dirty="0">
                    <a:latin typeface="Arial" panose="020B0604020202020204" pitchFamily="34" charset="0"/>
                    <a:ea typeface="黑体" panose="02010609060101010101" pitchFamily="49" charset="-122"/>
                  </a:rPr>
                  <a:t>  期末余额   </a:t>
                </a:r>
                <a:r>
                  <a:rPr lang="en-US" altLang="zh-CN" sz="1600" dirty="0">
                    <a:latin typeface="Arial" panose="020B0604020202020204" pitchFamily="34" charset="0"/>
                    <a:ea typeface="黑体" panose="02010609060101010101" pitchFamily="49" charset="-122"/>
                  </a:rPr>
                  <a:t>300 000</a:t>
                </a:r>
                <a:endParaRPr lang="en-US" altLang="zh-CN" sz="1600" dirty="0">
                  <a:latin typeface="Arial" panose="020B0604020202020204" pitchFamily="34" charset="0"/>
                  <a:ea typeface="黑体" panose="02010609060101010101" pitchFamily="49" charset="-122"/>
                </a:endParaRPr>
              </a:p>
              <a:p>
                <a:pPr lvl="0" indent="0"/>
                <a:r>
                  <a:rPr lang="en-US" altLang="zh-CN" sz="1600" dirty="0">
                    <a:latin typeface="Arial" panose="020B0604020202020204" pitchFamily="34" charset="0"/>
                    <a:ea typeface="黑体" panose="02010609060101010101" pitchFamily="49" charset="-122"/>
                  </a:rPr>
                  <a:t>       </a:t>
                </a:r>
                <a:r>
                  <a:rPr lang="zh-CN" altLang="en-US" sz="1600" dirty="0">
                    <a:latin typeface="Arial" panose="020B0604020202020204" pitchFamily="34" charset="0"/>
                    <a:ea typeface="黑体" panose="02010609060101010101" pitchFamily="49" charset="-122"/>
                  </a:rPr>
                  <a:t>（应收性质）</a:t>
                </a:r>
                <a:endParaRPr lang="zh-CN" altLang="en-US" sz="1600" dirty="0">
                  <a:latin typeface="Arial" panose="020B0604020202020204" pitchFamily="34" charset="0"/>
                  <a:ea typeface="黑体" panose="02010609060101010101" pitchFamily="49" charset="-122"/>
                </a:endParaRPr>
              </a:p>
            </p:txBody>
          </p:sp>
          <p:sp>
            <p:nvSpPr>
              <p:cNvPr id="240649" name="Line 10"/>
              <p:cNvSpPr/>
              <p:nvPr/>
            </p:nvSpPr>
            <p:spPr>
              <a:xfrm flipV="1">
                <a:off x="567" y="1558"/>
                <a:ext cx="1406" cy="0"/>
              </a:xfrm>
              <a:prstGeom prst="line">
                <a:avLst/>
              </a:prstGeom>
              <a:ln w="9525" cap="flat" cmpd="sng">
                <a:solidFill>
                  <a:schemeClr val="tx1"/>
                </a:solidFill>
                <a:prstDash val="solid"/>
                <a:round/>
                <a:headEnd type="none" w="med" len="med"/>
                <a:tailEnd type="none" w="med" len="med"/>
              </a:ln>
            </p:spPr>
          </p:sp>
          <p:sp>
            <p:nvSpPr>
              <p:cNvPr id="240650" name="Line 11"/>
              <p:cNvSpPr/>
              <p:nvPr/>
            </p:nvSpPr>
            <p:spPr>
              <a:xfrm>
                <a:off x="1746" y="1570"/>
                <a:ext cx="0" cy="226"/>
              </a:xfrm>
              <a:prstGeom prst="line">
                <a:avLst/>
              </a:prstGeom>
              <a:ln w="9525" cap="flat" cmpd="sng">
                <a:solidFill>
                  <a:schemeClr val="tx1"/>
                </a:solidFill>
                <a:prstDash val="solid"/>
                <a:round/>
                <a:headEnd type="none" w="med" len="med"/>
                <a:tailEnd type="none" w="med" len="med"/>
              </a:ln>
            </p:spPr>
          </p:sp>
        </p:grpSp>
        <p:grpSp>
          <p:nvGrpSpPr>
            <p:cNvPr id="240651" name="Group 12"/>
            <p:cNvGrpSpPr/>
            <p:nvPr/>
          </p:nvGrpSpPr>
          <p:grpSpPr>
            <a:xfrm>
              <a:off x="3742" y="1344"/>
              <a:ext cx="1588" cy="544"/>
              <a:chOff x="3742" y="1344"/>
              <a:chExt cx="1588" cy="544"/>
            </a:xfrm>
          </p:grpSpPr>
          <p:sp>
            <p:nvSpPr>
              <p:cNvPr id="240652" name="AutoShape 13"/>
              <p:cNvSpPr/>
              <p:nvPr/>
            </p:nvSpPr>
            <p:spPr>
              <a:xfrm>
                <a:off x="3742" y="1344"/>
                <a:ext cx="1588" cy="544"/>
              </a:xfrm>
              <a:prstGeom prst="wedgeRectCallout">
                <a:avLst>
                  <a:gd name="adj1" fmla="val 4662"/>
                  <a:gd name="adj2" fmla="val -736"/>
                </a:avLst>
              </a:prstGeom>
              <a:solidFill>
                <a:srgbClr val="CAFF7B"/>
              </a:solidFill>
              <a:ln w="9525">
                <a:noFill/>
              </a:ln>
            </p:spPr>
            <p:txBody>
              <a:bodyPr anchor="t"/>
              <a:lstStyle/>
              <a:p>
                <a:pPr lvl="0" indent="0"/>
                <a:r>
                  <a:rPr lang="zh-CN" altLang="en-US" dirty="0">
                    <a:latin typeface="Arial" panose="020B0604020202020204" pitchFamily="34" charset="0"/>
                    <a:ea typeface="黑体" panose="02010609060101010101" pitchFamily="49" charset="-122"/>
                  </a:rPr>
                  <a:t>     应收账款－</a:t>
                </a:r>
                <a:r>
                  <a:rPr lang="en-US" altLang="zh-CN" dirty="0">
                    <a:latin typeface="Arial" panose="020B0604020202020204" pitchFamily="34" charset="0"/>
                    <a:ea typeface="黑体" panose="02010609060101010101" pitchFamily="49" charset="-122"/>
                  </a:rPr>
                  <a:t>C</a:t>
                </a:r>
                <a:r>
                  <a:rPr lang="zh-CN" altLang="en-US" dirty="0">
                    <a:latin typeface="Arial" panose="020B0604020202020204" pitchFamily="34" charset="0"/>
                    <a:ea typeface="黑体" panose="02010609060101010101" pitchFamily="49" charset="-122"/>
                  </a:rPr>
                  <a:t>企业</a:t>
                </a:r>
                <a:endParaRPr lang="zh-CN" altLang="en-US" dirty="0">
                  <a:latin typeface="Arial" panose="020B0604020202020204" pitchFamily="34" charset="0"/>
                  <a:ea typeface="黑体" panose="02010609060101010101" pitchFamily="49" charset="-122"/>
                </a:endParaRPr>
              </a:p>
              <a:p>
                <a:pPr lvl="0" indent="0"/>
                <a:r>
                  <a:rPr lang="zh-CN" altLang="en-US" sz="1600" dirty="0">
                    <a:latin typeface="Arial" panose="020B0604020202020204" pitchFamily="34" charset="0"/>
                    <a:ea typeface="黑体" panose="02010609060101010101" pitchFamily="49" charset="-122"/>
                  </a:rPr>
                  <a:t>        期末余额     </a:t>
                </a:r>
                <a:r>
                  <a:rPr lang="en-US" altLang="zh-CN" sz="1600" dirty="0">
                    <a:latin typeface="Arial" panose="020B0604020202020204" pitchFamily="34" charset="0"/>
                    <a:ea typeface="黑体" panose="02010609060101010101" pitchFamily="49" charset="-122"/>
                  </a:rPr>
                  <a:t>40 000</a:t>
                </a:r>
                <a:endParaRPr lang="en-US" altLang="zh-CN" sz="1600" dirty="0">
                  <a:latin typeface="Arial" panose="020B0604020202020204" pitchFamily="34" charset="0"/>
                  <a:ea typeface="黑体" panose="02010609060101010101" pitchFamily="49" charset="-122"/>
                </a:endParaRPr>
              </a:p>
              <a:p>
                <a:pPr lvl="0" indent="0"/>
                <a:r>
                  <a:rPr lang="en-US" altLang="zh-CN" sz="1600" dirty="0">
                    <a:latin typeface="Arial" panose="020B0604020202020204" pitchFamily="34" charset="0"/>
                    <a:ea typeface="黑体" panose="02010609060101010101" pitchFamily="49" charset="-122"/>
                  </a:rPr>
                  <a:t>       </a:t>
                </a:r>
                <a:r>
                  <a:rPr lang="zh-CN" altLang="en-US" sz="1600" dirty="0">
                    <a:latin typeface="Arial" panose="020B0604020202020204" pitchFamily="34" charset="0"/>
                    <a:ea typeface="黑体" panose="02010609060101010101" pitchFamily="49" charset="-122"/>
                  </a:rPr>
                  <a:t>（预收性质）</a:t>
                </a:r>
                <a:endParaRPr lang="zh-CN" altLang="en-US" sz="1600" dirty="0">
                  <a:latin typeface="Arial" panose="020B0604020202020204" pitchFamily="34" charset="0"/>
                  <a:ea typeface="黑体" panose="02010609060101010101" pitchFamily="49" charset="-122"/>
                </a:endParaRPr>
              </a:p>
            </p:txBody>
          </p:sp>
          <p:sp>
            <p:nvSpPr>
              <p:cNvPr id="240653" name="Line 14"/>
              <p:cNvSpPr/>
              <p:nvPr/>
            </p:nvSpPr>
            <p:spPr>
              <a:xfrm flipV="1">
                <a:off x="3833" y="1559"/>
                <a:ext cx="1406" cy="0"/>
              </a:xfrm>
              <a:prstGeom prst="line">
                <a:avLst/>
              </a:prstGeom>
              <a:ln w="9525" cap="flat" cmpd="sng">
                <a:solidFill>
                  <a:schemeClr val="tx1"/>
                </a:solidFill>
                <a:prstDash val="solid"/>
                <a:round/>
                <a:headEnd type="none" w="med" len="med"/>
                <a:tailEnd type="none" w="med" len="med"/>
              </a:ln>
            </p:spPr>
          </p:sp>
          <p:sp>
            <p:nvSpPr>
              <p:cNvPr id="240654" name="Line 15"/>
              <p:cNvSpPr/>
              <p:nvPr/>
            </p:nvSpPr>
            <p:spPr>
              <a:xfrm>
                <a:off x="4059" y="1571"/>
                <a:ext cx="0" cy="226"/>
              </a:xfrm>
              <a:prstGeom prst="line">
                <a:avLst/>
              </a:prstGeom>
              <a:ln w="9525" cap="flat" cmpd="sng">
                <a:solidFill>
                  <a:schemeClr val="tx1"/>
                </a:solidFill>
                <a:prstDash val="solid"/>
                <a:round/>
                <a:headEnd type="none" w="med" len="med"/>
                <a:tailEnd type="none" w="med" len="med"/>
              </a:ln>
            </p:spPr>
          </p:sp>
        </p:grpSp>
        <p:grpSp>
          <p:nvGrpSpPr>
            <p:cNvPr id="240655" name="Group 16"/>
            <p:cNvGrpSpPr/>
            <p:nvPr/>
          </p:nvGrpSpPr>
          <p:grpSpPr>
            <a:xfrm>
              <a:off x="3742" y="3339"/>
              <a:ext cx="1588" cy="544"/>
              <a:chOff x="3742" y="1344"/>
              <a:chExt cx="1588" cy="544"/>
            </a:xfrm>
          </p:grpSpPr>
          <p:sp>
            <p:nvSpPr>
              <p:cNvPr id="240656" name="AutoShape 17"/>
              <p:cNvSpPr/>
              <p:nvPr/>
            </p:nvSpPr>
            <p:spPr>
              <a:xfrm>
                <a:off x="3742" y="1344"/>
                <a:ext cx="1588" cy="544"/>
              </a:xfrm>
              <a:prstGeom prst="wedgeRectCallout">
                <a:avLst>
                  <a:gd name="adj1" fmla="val 4662"/>
                  <a:gd name="adj2" fmla="val -736"/>
                </a:avLst>
              </a:prstGeom>
              <a:solidFill>
                <a:srgbClr val="CAFF7B"/>
              </a:solidFill>
              <a:ln w="9525">
                <a:noFill/>
              </a:ln>
            </p:spPr>
            <p:txBody>
              <a:bodyPr anchor="t"/>
              <a:lstStyle/>
              <a:p>
                <a:pPr lvl="0" indent="0"/>
                <a:r>
                  <a:rPr lang="zh-CN" altLang="en-US" dirty="0">
                    <a:latin typeface="Arial" panose="020B0604020202020204" pitchFamily="34" charset="0"/>
                    <a:ea typeface="黑体" panose="02010609060101010101" pitchFamily="49" charset="-122"/>
                  </a:rPr>
                  <a:t>     预收账款－</a:t>
                </a:r>
                <a:r>
                  <a:rPr lang="en-US" altLang="zh-CN" dirty="0">
                    <a:latin typeface="Arial" panose="020B0604020202020204" pitchFamily="34" charset="0"/>
                    <a:ea typeface="黑体" panose="02010609060101010101" pitchFamily="49" charset="-122"/>
                  </a:rPr>
                  <a:t>E</a:t>
                </a:r>
                <a:r>
                  <a:rPr lang="zh-CN" altLang="en-US" dirty="0">
                    <a:latin typeface="Arial" panose="020B0604020202020204" pitchFamily="34" charset="0"/>
                    <a:ea typeface="黑体" panose="02010609060101010101" pitchFamily="49" charset="-122"/>
                  </a:rPr>
                  <a:t>企业</a:t>
                </a:r>
                <a:endParaRPr lang="zh-CN" altLang="en-US" dirty="0">
                  <a:latin typeface="Arial" panose="020B0604020202020204" pitchFamily="34" charset="0"/>
                  <a:ea typeface="黑体" panose="02010609060101010101" pitchFamily="49" charset="-122"/>
                </a:endParaRPr>
              </a:p>
              <a:p>
                <a:pPr lvl="0" indent="0"/>
                <a:r>
                  <a:rPr lang="zh-CN" altLang="en-US" sz="1600" dirty="0">
                    <a:latin typeface="Arial" panose="020B0604020202020204" pitchFamily="34" charset="0"/>
                    <a:ea typeface="黑体" panose="02010609060101010101" pitchFamily="49" charset="-122"/>
                  </a:rPr>
                  <a:t>        期末余额     </a:t>
                </a:r>
                <a:r>
                  <a:rPr lang="en-US" altLang="zh-CN" sz="1600" dirty="0">
                    <a:latin typeface="Arial" panose="020B0604020202020204" pitchFamily="34" charset="0"/>
                    <a:ea typeface="黑体" panose="02010609060101010101" pitchFamily="49" charset="-122"/>
                  </a:rPr>
                  <a:t>80 000</a:t>
                </a:r>
                <a:endParaRPr lang="en-US" altLang="zh-CN" sz="1600" dirty="0">
                  <a:latin typeface="Arial" panose="020B0604020202020204" pitchFamily="34" charset="0"/>
                  <a:ea typeface="黑体" panose="02010609060101010101" pitchFamily="49" charset="-122"/>
                </a:endParaRPr>
              </a:p>
              <a:p>
                <a:pPr lvl="0" indent="0"/>
                <a:r>
                  <a:rPr lang="en-US" altLang="zh-CN" sz="1600" dirty="0">
                    <a:latin typeface="Arial" panose="020B0604020202020204" pitchFamily="34" charset="0"/>
                    <a:ea typeface="黑体" panose="02010609060101010101" pitchFamily="49" charset="-122"/>
                  </a:rPr>
                  <a:t>       </a:t>
                </a:r>
                <a:r>
                  <a:rPr lang="zh-CN" altLang="en-US" sz="1600" dirty="0">
                    <a:latin typeface="Arial" panose="020B0604020202020204" pitchFamily="34" charset="0"/>
                    <a:ea typeface="黑体" panose="02010609060101010101" pitchFamily="49" charset="-122"/>
                  </a:rPr>
                  <a:t>（预收性质）</a:t>
                </a:r>
                <a:endParaRPr lang="zh-CN" altLang="en-US" sz="1600" dirty="0">
                  <a:latin typeface="Arial" panose="020B0604020202020204" pitchFamily="34" charset="0"/>
                  <a:ea typeface="黑体" panose="02010609060101010101" pitchFamily="49" charset="-122"/>
                </a:endParaRPr>
              </a:p>
            </p:txBody>
          </p:sp>
          <p:sp>
            <p:nvSpPr>
              <p:cNvPr id="240657" name="Line 18"/>
              <p:cNvSpPr/>
              <p:nvPr/>
            </p:nvSpPr>
            <p:spPr>
              <a:xfrm flipV="1">
                <a:off x="3833" y="1559"/>
                <a:ext cx="1406" cy="0"/>
              </a:xfrm>
              <a:prstGeom prst="line">
                <a:avLst/>
              </a:prstGeom>
              <a:ln w="9525" cap="flat" cmpd="sng">
                <a:solidFill>
                  <a:schemeClr val="tx1"/>
                </a:solidFill>
                <a:prstDash val="solid"/>
                <a:round/>
                <a:headEnd type="none" w="med" len="med"/>
                <a:tailEnd type="none" w="med" len="med"/>
              </a:ln>
            </p:spPr>
          </p:sp>
          <p:sp>
            <p:nvSpPr>
              <p:cNvPr id="240658" name="Line 19"/>
              <p:cNvSpPr/>
              <p:nvPr/>
            </p:nvSpPr>
            <p:spPr>
              <a:xfrm>
                <a:off x="4059" y="1571"/>
                <a:ext cx="0" cy="226"/>
              </a:xfrm>
              <a:prstGeom prst="line">
                <a:avLst/>
              </a:prstGeom>
              <a:ln w="9525" cap="flat" cmpd="sng">
                <a:solidFill>
                  <a:schemeClr val="tx1"/>
                </a:solidFill>
                <a:prstDash val="solid"/>
                <a:round/>
                <a:headEnd type="none" w="med" len="med"/>
                <a:tailEnd type="none" w="med" len="med"/>
              </a:ln>
            </p:spPr>
          </p:sp>
        </p:grpSp>
        <p:grpSp>
          <p:nvGrpSpPr>
            <p:cNvPr id="240659" name="Group 20"/>
            <p:cNvGrpSpPr/>
            <p:nvPr/>
          </p:nvGrpSpPr>
          <p:grpSpPr>
            <a:xfrm>
              <a:off x="1247" y="3339"/>
              <a:ext cx="1588" cy="544"/>
              <a:chOff x="476" y="1343"/>
              <a:chExt cx="1588" cy="544"/>
            </a:xfrm>
          </p:grpSpPr>
          <p:sp>
            <p:nvSpPr>
              <p:cNvPr id="240660" name="AutoShape 21"/>
              <p:cNvSpPr/>
              <p:nvPr/>
            </p:nvSpPr>
            <p:spPr>
              <a:xfrm>
                <a:off x="476" y="1343"/>
                <a:ext cx="1588" cy="544"/>
              </a:xfrm>
              <a:prstGeom prst="wedgeRectCallout">
                <a:avLst>
                  <a:gd name="adj1" fmla="val 4662"/>
                  <a:gd name="adj2" fmla="val -736"/>
                </a:avLst>
              </a:prstGeom>
              <a:solidFill>
                <a:srgbClr val="CAFF7B"/>
              </a:solidFill>
              <a:ln w="9525">
                <a:noFill/>
              </a:ln>
            </p:spPr>
            <p:txBody>
              <a:bodyPr anchor="t"/>
              <a:lstStyle/>
              <a:p>
                <a:pPr lvl="0" indent="0"/>
                <a:r>
                  <a:rPr lang="zh-CN" altLang="en-US" dirty="0">
                    <a:latin typeface="Arial" panose="020B0604020202020204" pitchFamily="34" charset="0"/>
                    <a:ea typeface="黑体" panose="02010609060101010101" pitchFamily="49" charset="-122"/>
                  </a:rPr>
                  <a:t>     预收账款－ </a:t>
                </a:r>
                <a:r>
                  <a:rPr lang="en-US" altLang="zh-CN" dirty="0">
                    <a:latin typeface="Arial" panose="020B0604020202020204" pitchFamily="34" charset="0"/>
                    <a:ea typeface="黑体" panose="02010609060101010101" pitchFamily="49" charset="-122"/>
                  </a:rPr>
                  <a:t>D</a:t>
                </a:r>
                <a:r>
                  <a:rPr lang="zh-CN" altLang="en-US" dirty="0">
                    <a:latin typeface="Arial" panose="020B0604020202020204" pitchFamily="34" charset="0"/>
                    <a:ea typeface="黑体" panose="02010609060101010101" pitchFamily="49" charset="-122"/>
                  </a:rPr>
                  <a:t>企业</a:t>
                </a:r>
                <a:endParaRPr lang="zh-CN" altLang="en-US" dirty="0">
                  <a:latin typeface="Arial" panose="020B0604020202020204" pitchFamily="34" charset="0"/>
                  <a:ea typeface="黑体" panose="02010609060101010101" pitchFamily="49" charset="-122"/>
                </a:endParaRPr>
              </a:p>
              <a:p>
                <a:pPr lvl="0" indent="0"/>
                <a:r>
                  <a:rPr lang="zh-CN" altLang="en-US" sz="1600" dirty="0">
                    <a:latin typeface="Arial" panose="020B0604020202020204" pitchFamily="34" charset="0"/>
                    <a:ea typeface="黑体" panose="02010609060101010101" pitchFamily="49" charset="-122"/>
                  </a:rPr>
                  <a:t>  期末余额     </a:t>
                </a:r>
                <a:r>
                  <a:rPr lang="en-US" altLang="zh-CN" sz="1600" dirty="0">
                    <a:latin typeface="Arial" panose="020B0604020202020204" pitchFamily="34" charset="0"/>
                    <a:ea typeface="黑体" panose="02010609060101010101" pitchFamily="49" charset="-122"/>
                  </a:rPr>
                  <a:t>60 000</a:t>
                </a:r>
                <a:endParaRPr lang="en-US" altLang="zh-CN" sz="1600" dirty="0">
                  <a:latin typeface="Arial" panose="020B0604020202020204" pitchFamily="34" charset="0"/>
                  <a:ea typeface="黑体" panose="02010609060101010101" pitchFamily="49" charset="-122"/>
                </a:endParaRPr>
              </a:p>
              <a:p>
                <a:pPr lvl="0" indent="0"/>
                <a:r>
                  <a:rPr lang="en-US" altLang="zh-CN" sz="1600" dirty="0">
                    <a:latin typeface="Arial" panose="020B0604020202020204" pitchFamily="34" charset="0"/>
                    <a:ea typeface="黑体" panose="02010609060101010101" pitchFamily="49" charset="-122"/>
                  </a:rPr>
                  <a:t>        </a:t>
                </a:r>
                <a:r>
                  <a:rPr lang="zh-CN" altLang="en-US" sz="1600" dirty="0">
                    <a:latin typeface="Arial" panose="020B0604020202020204" pitchFamily="34" charset="0"/>
                    <a:ea typeface="黑体" panose="02010609060101010101" pitchFamily="49" charset="-122"/>
                  </a:rPr>
                  <a:t>（应收性质） </a:t>
                </a:r>
                <a:endParaRPr lang="zh-CN" altLang="en-US" sz="1600" dirty="0">
                  <a:latin typeface="Arial" panose="020B0604020202020204" pitchFamily="34" charset="0"/>
                  <a:ea typeface="黑体" panose="02010609060101010101" pitchFamily="49" charset="-122"/>
                </a:endParaRPr>
              </a:p>
            </p:txBody>
          </p:sp>
          <p:sp>
            <p:nvSpPr>
              <p:cNvPr id="240661" name="Line 22"/>
              <p:cNvSpPr/>
              <p:nvPr/>
            </p:nvSpPr>
            <p:spPr>
              <a:xfrm flipV="1">
                <a:off x="567" y="1558"/>
                <a:ext cx="1406" cy="0"/>
              </a:xfrm>
              <a:prstGeom prst="line">
                <a:avLst/>
              </a:prstGeom>
              <a:ln w="9525" cap="flat" cmpd="sng">
                <a:solidFill>
                  <a:schemeClr val="tx1"/>
                </a:solidFill>
                <a:prstDash val="solid"/>
                <a:round/>
                <a:headEnd type="none" w="med" len="med"/>
                <a:tailEnd type="none" w="med" len="med"/>
              </a:ln>
            </p:spPr>
          </p:sp>
          <p:sp>
            <p:nvSpPr>
              <p:cNvPr id="240662" name="Line 23"/>
              <p:cNvSpPr/>
              <p:nvPr/>
            </p:nvSpPr>
            <p:spPr>
              <a:xfrm>
                <a:off x="1746" y="1570"/>
                <a:ext cx="0" cy="226"/>
              </a:xfrm>
              <a:prstGeom prst="line">
                <a:avLst/>
              </a:prstGeom>
              <a:ln w="9525" cap="flat" cmpd="sng">
                <a:solidFill>
                  <a:schemeClr val="tx1"/>
                </a:solidFill>
                <a:prstDash val="solid"/>
                <a:round/>
                <a:headEnd type="none" w="med" len="med"/>
                <a:tailEnd type="none" w="med" len="med"/>
              </a:ln>
            </p:spPr>
          </p:sp>
        </p:grpSp>
        <p:sp>
          <p:nvSpPr>
            <p:cNvPr id="240663" name="AutoShape 24"/>
            <p:cNvSpPr/>
            <p:nvPr/>
          </p:nvSpPr>
          <p:spPr>
            <a:xfrm>
              <a:off x="1338" y="2432"/>
              <a:ext cx="1406" cy="317"/>
            </a:xfrm>
            <a:prstGeom prst="wedgeEllipseCallout">
              <a:avLst>
                <a:gd name="adj1" fmla="val 31296"/>
                <a:gd name="adj2" fmla="val -19083"/>
              </a:avLst>
            </a:prstGeom>
            <a:solidFill>
              <a:srgbClr val="CCFFFF"/>
            </a:solidFill>
            <a:ln w="9525" cap="flat" cmpd="sng">
              <a:solidFill>
                <a:schemeClr val="tx1"/>
              </a:solidFill>
              <a:prstDash val="solid"/>
              <a:miter/>
              <a:headEnd type="none" w="med" len="med"/>
              <a:tailEnd type="none" w="med" len="med"/>
            </a:ln>
          </p:spPr>
          <p:txBody>
            <a:bodyPr anchor="t"/>
            <a:lstStyle/>
            <a:p>
              <a:pPr lvl="0" indent="0"/>
              <a:r>
                <a:rPr lang="zh-CN" altLang="en-US" dirty="0">
                  <a:latin typeface="Arial" panose="020B0604020202020204" pitchFamily="34" charset="0"/>
                  <a:ea typeface="黑体" panose="02010609060101010101" pitchFamily="49" charset="-122"/>
                </a:rPr>
                <a:t>合计</a:t>
              </a:r>
              <a:r>
                <a:rPr lang="en-US" altLang="zh-CN" dirty="0">
                  <a:latin typeface="Arial" panose="020B0604020202020204" pitchFamily="34" charset="0"/>
                  <a:ea typeface="黑体" panose="02010609060101010101" pitchFamily="49" charset="-122"/>
                </a:rPr>
                <a:t>560 000</a:t>
              </a:r>
              <a:endParaRPr lang="en-US" altLang="zh-CN" dirty="0">
                <a:latin typeface="Arial" panose="020B0604020202020204" pitchFamily="34" charset="0"/>
                <a:ea typeface="黑体" panose="02010609060101010101" pitchFamily="49" charset="-122"/>
              </a:endParaRPr>
            </a:p>
          </p:txBody>
        </p:sp>
        <p:sp>
          <p:nvSpPr>
            <p:cNvPr id="240664" name="AutoShape 25"/>
            <p:cNvSpPr/>
            <p:nvPr/>
          </p:nvSpPr>
          <p:spPr>
            <a:xfrm rot="5400000">
              <a:off x="1205" y="2482"/>
              <a:ext cx="136" cy="181"/>
            </a:xfrm>
            <a:prstGeom prst="downArrow">
              <a:avLst>
                <a:gd name="adj1" fmla="val 50000"/>
                <a:gd name="adj2" fmla="val 33161"/>
              </a:avLst>
            </a:prstGeom>
            <a:solidFill>
              <a:schemeClr val="accent1"/>
            </a:solidFill>
            <a:ln w="9525" cap="flat" cmpd="sng">
              <a:solidFill>
                <a:schemeClr val="tx1"/>
              </a:solidFill>
              <a:prstDash val="solid"/>
              <a:miter/>
              <a:headEnd type="none" w="med" len="med"/>
              <a:tailEnd type="none" w="med" len="med"/>
            </a:ln>
          </p:spPr>
          <p:txBody>
            <a:bodyPr vert="eaVert" wrap="none" anchor="ctr"/>
            <a:lstStyle/>
            <a:p>
              <a:pPr lvl="0" indent="0"/>
              <a:endParaRPr lang="zh-CN" altLang="en-US" dirty="0">
                <a:latin typeface="Arial" panose="020B0604020202020204" pitchFamily="34" charset="0"/>
                <a:ea typeface="宋体" panose="02010600030101010101" pitchFamily="2" charset="-122"/>
              </a:endParaRPr>
            </a:p>
          </p:txBody>
        </p:sp>
        <p:sp>
          <p:nvSpPr>
            <p:cNvPr id="240665" name="AutoShape 26"/>
            <p:cNvSpPr/>
            <p:nvPr/>
          </p:nvSpPr>
          <p:spPr>
            <a:xfrm>
              <a:off x="385" y="2160"/>
              <a:ext cx="817" cy="816"/>
            </a:xfrm>
            <a:prstGeom prst="wedgeRoundRectCallout">
              <a:avLst>
                <a:gd name="adj1" fmla="val 42657"/>
                <a:gd name="adj2" fmla="val -13356"/>
                <a:gd name="adj3" fmla="val 16667"/>
              </a:avLst>
            </a:prstGeom>
            <a:solidFill>
              <a:srgbClr val="F2ACF2"/>
            </a:solidFill>
            <a:ln w="9525" cap="flat" cmpd="sng">
              <a:solidFill>
                <a:schemeClr val="tx1"/>
              </a:solidFill>
              <a:prstDash val="solid"/>
              <a:miter/>
              <a:headEnd type="none" w="med" len="med"/>
              <a:tailEnd type="none" w="med" len="med"/>
            </a:ln>
          </p:spPr>
          <p:txBody>
            <a:bodyPr anchor="t"/>
            <a:lstStyle/>
            <a:p>
              <a:pPr lvl="0" indent="0"/>
              <a:r>
                <a:rPr lang="zh-CN" altLang="en-US" dirty="0">
                  <a:latin typeface="Arial" panose="020B0604020202020204" pitchFamily="34" charset="0"/>
                  <a:ea typeface="黑体" panose="02010609060101010101" pitchFamily="49" charset="-122"/>
                </a:rPr>
                <a:t>应填入资产负债表的“应收账款”项目</a:t>
              </a:r>
              <a:endParaRPr lang="zh-CN" altLang="en-US" dirty="0">
                <a:latin typeface="Arial" panose="020B0604020202020204" pitchFamily="34" charset="0"/>
                <a:ea typeface="黑体" panose="02010609060101010101" pitchFamily="49" charset="-122"/>
              </a:endParaRPr>
            </a:p>
          </p:txBody>
        </p:sp>
        <p:sp>
          <p:nvSpPr>
            <p:cNvPr id="240666" name="Line 27"/>
            <p:cNvSpPr/>
            <p:nvPr/>
          </p:nvSpPr>
          <p:spPr>
            <a:xfrm flipH="1">
              <a:off x="1655" y="1888"/>
              <a:ext cx="0" cy="590"/>
            </a:xfrm>
            <a:prstGeom prst="line">
              <a:avLst/>
            </a:prstGeom>
            <a:ln w="9525" cap="flat" cmpd="sng">
              <a:solidFill>
                <a:srgbClr val="FF0000"/>
              </a:solidFill>
              <a:prstDash val="solid"/>
              <a:round/>
              <a:headEnd type="none" w="med" len="med"/>
              <a:tailEnd type="triangle" w="sm" len="lg"/>
            </a:ln>
          </p:spPr>
        </p:sp>
        <p:sp>
          <p:nvSpPr>
            <p:cNvPr id="240667" name="Line 28"/>
            <p:cNvSpPr/>
            <p:nvPr/>
          </p:nvSpPr>
          <p:spPr>
            <a:xfrm flipH="1">
              <a:off x="2426" y="1888"/>
              <a:ext cx="0" cy="590"/>
            </a:xfrm>
            <a:prstGeom prst="line">
              <a:avLst/>
            </a:prstGeom>
            <a:ln w="9525" cap="flat" cmpd="sng">
              <a:solidFill>
                <a:srgbClr val="FF0000"/>
              </a:solidFill>
              <a:prstDash val="solid"/>
              <a:round/>
              <a:headEnd type="none" w="med" len="med"/>
              <a:tailEnd type="triangle" w="sm" len="lg"/>
            </a:ln>
          </p:spPr>
        </p:sp>
        <p:sp>
          <p:nvSpPr>
            <p:cNvPr id="240668" name="AutoShape 29"/>
            <p:cNvSpPr/>
            <p:nvPr/>
          </p:nvSpPr>
          <p:spPr>
            <a:xfrm>
              <a:off x="2926" y="2432"/>
              <a:ext cx="1406" cy="317"/>
            </a:xfrm>
            <a:prstGeom prst="wedgeEllipseCallout">
              <a:avLst>
                <a:gd name="adj1" fmla="val 31296"/>
                <a:gd name="adj2" fmla="val -19083"/>
              </a:avLst>
            </a:prstGeom>
            <a:solidFill>
              <a:srgbClr val="CCFFFF"/>
            </a:solidFill>
            <a:ln w="9525" cap="flat" cmpd="sng">
              <a:solidFill>
                <a:schemeClr val="tx1"/>
              </a:solidFill>
              <a:prstDash val="solid"/>
              <a:miter/>
              <a:headEnd type="none" w="med" len="med"/>
              <a:tailEnd type="none" w="med" len="med"/>
            </a:ln>
          </p:spPr>
          <p:txBody>
            <a:bodyPr anchor="t"/>
            <a:lstStyle/>
            <a:p>
              <a:pPr lvl="0" indent="0"/>
              <a:r>
                <a:rPr lang="zh-CN" altLang="en-US" dirty="0">
                  <a:latin typeface="Arial" panose="020B0604020202020204" pitchFamily="34" charset="0"/>
                  <a:ea typeface="黑体" panose="02010609060101010101" pitchFamily="49" charset="-122"/>
                </a:rPr>
                <a:t>合计</a:t>
              </a:r>
              <a:r>
                <a:rPr lang="en-US" altLang="zh-CN" dirty="0">
                  <a:latin typeface="Arial" panose="020B0604020202020204" pitchFamily="34" charset="0"/>
                  <a:ea typeface="黑体" panose="02010609060101010101" pitchFamily="49" charset="-122"/>
                </a:rPr>
                <a:t>120 000</a:t>
              </a:r>
              <a:endParaRPr lang="en-US" altLang="zh-CN" dirty="0">
                <a:latin typeface="Arial" panose="020B0604020202020204" pitchFamily="34" charset="0"/>
                <a:ea typeface="黑体" panose="02010609060101010101" pitchFamily="49" charset="-122"/>
              </a:endParaRPr>
            </a:p>
          </p:txBody>
        </p:sp>
        <p:sp>
          <p:nvSpPr>
            <p:cNvPr id="240669" name="Line 30"/>
            <p:cNvSpPr/>
            <p:nvPr/>
          </p:nvSpPr>
          <p:spPr>
            <a:xfrm rot="-10800000" flipH="1">
              <a:off x="2064" y="2750"/>
              <a:ext cx="0" cy="590"/>
            </a:xfrm>
            <a:prstGeom prst="line">
              <a:avLst/>
            </a:prstGeom>
            <a:ln w="9525" cap="flat" cmpd="sng">
              <a:solidFill>
                <a:srgbClr val="FF0000"/>
              </a:solidFill>
              <a:prstDash val="solid"/>
              <a:round/>
              <a:headEnd type="none" w="med" len="med"/>
              <a:tailEnd type="triangle" w="sm" len="lg"/>
            </a:ln>
          </p:spPr>
        </p:sp>
        <p:sp>
          <p:nvSpPr>
            <p:cNvPr id="240670" name="AutoShape 31"/>
            <p:cNvSpPr/>
            <p:nvPr/>
          </p:nvSpPr>
          <p:spPr>
            <a:xfrm rot="-5400000">
              <a:off x="4336" y="2482"/>
              <a:ext cx="136" cy="181"/>
            </a:xfrm>
            <a:prstGeom prst="downArrow">
              <a:avLst>
                <a:gd name="adj1" fmla="val 50000"/>
                <a:gd name="adj2" fmla="val 33161"/>
              </a:avLst>
            </a:prstGeom>
            <a:solidFill>
              <a:schemeClr val="accent1"/>
            </a:solidFill>
            <a:ln w="9525" cap="flat" cmpd="sng">
              <a:solidFill>
                <a:schemeClr val="tx1"/>
              </a:solidFill>
              <a:prstDash val="solid"/>
              <a:miter/>
              <a:headEnd type="none" w="med" len="med"/>
              <a:tailEnd type="none" w="med" len="med"/>
            </a:ln>
          </p:spPr>
          <p:txBody>
            <a:bodyPr vert="eaVert" wrap="none" anchor="ctr"/>
            <a:lstStyle/>
            <a:p>
              <a:pPr lvl="0" indent="0"/>
              <a:endParaRPr lang="zh-CN" altLang="en-US" dirty="0">
                <a:latin typeface="Arial" panose="020B0604020202020204" pitchFamily="34" charset="0"/>
                <a:ea typeface="宋体" panose="02010600030101010101" pitchFamily="2" charset="-122"/>
              </a:endParaRPr>
            </a:p>
          </p:txBody>
        </p:sp>
        <p:sp>
          <p:nvSpPr>
            <p:cNvPr id="240671" name="AutoShape 32"/>
            <p:cNvSpPr/>
            <p:nvPr/>
          </p:nvSpPr>
          <p:spPr>
            <a:xfrm>
              <a:off x="4512" y="2160"/>
              <a:ext cx="817" cy="816"/>
            </a:xfrm>
            <a:prstGeom prst="wedgeRoundRectCallout">
              <a:avLst>
                <a:gd name="adj1" fmla="val 42657"/>
                <a:gd name="adj2" fmla="val -13356"/>
                <a:gd name="adj3" fmla="val 16667"/>
              </a:avLst>
            </a:prstGeom>
            <a:solidFill>
              <a:srgbClr val="F2ACF2"/>
            </a:solidFill>
            <a:ln w="9525" cap="flat" cmpd="sng">
              <a:solidFill>
                <a:schemeClr val="tx1"/>
              </a:solidFill>
              <a:prstDash val="solid"/>
              <a:miter/>
              <a:headEnd type="none" w="med" len="med"/>
              <a:tailEnd type="none" w="med" len="med"/>
            </a:ln>
          </p:spPr>
          <p:txBody>
            <a:bodyPr anchor="t"/>
            <a:lstStyle/>
            <a:p>
              <a:pPr lvl="0" indent="0"/>
              <a:r>
                <a:rPr lang="zh-CN" altLang="en-US" dirty="0">
                  <a:latin typeface="Arial" panose="020B0604020202020204" pitchFamily="34" charset="0"/>
                  <a:ea typeface="黑体" panose="02010609060101010101" pitchFamily="49" charset="-122"/>
                </a:rPr>
                <a:t>应填入资产负债表的“预收账款”项目</a:t>
              </a:r>
              <a:endParaRPr lang="zh-CN" altLang="en-US" dirty="0">
                <a:latin typeface="Arial" panose="020B0604020202020204" pitchFamily="34" charset="0"/>
                <a:ea typeface="黑体" panose="02010609060101010101" pitchFamily="49" charset="-122"/>
              </a:endParaRPr>
            </a:p>
          </p:txBody>
        </p:sp>
        <p:sp>
          <p:nvSpPr>
            <p:cNvPr id="240672" name="Line 33"/>
            <p:cNvSpPr/>
            <p:nvPr/>
          </p:nvSpPr>
          <p:spPr>
            <a:xfrm flipH="1">
              <a:off x="3969" y="1888"/>
              <a:ext cx="0" cy="590"/>
            </a:xfrm>
            <a:prstGeom prst="line">
              <a:avLst/>
            </a:prstGeom>
            <a:ln w="9525" cap="flat" cmpd="sng">
              <a:solidFill>
                <a:srgbClr val="FF0000"/>
              </a:solidFill>
              <a:prstDash val="solid"/>
              <a:round/>
              <a:headEnd type="none" w="med" len="med"/>
              <a:tailEnd type="triangle" w="sm" len="lg"/>
            </a:ln>
          </p:spPr>
        </p:sp>
        <p:sp>
          <p:nvSpPr>
            <p:cNvPr id="240673" name="Line 34"/>
            <p:cNvSpPr/>
            <p:nvPr/>
          </p:nvSpPr>
          <p:spPr>
            <a:xfrm rot="-10800000" flipH="1">
              <a:off x="3969" y="2750"/>
              <a:ext cx="0" cy="590"/>
            </a:xfrm>
            <a:prstGeom prst="line">
              <a:avLst/>
            </a:prstGeom>
            <a:ln w="9525" cap="flat" cmpd="sng">
              <a:solidFill>
                <a:srgbClr val="FF0000"/>
              </a:solidFill>
              <a:prstDash val="solid"/>
              <a:round/>
              <a:headEnd type="none" w="med" len="med"/>
              <a:tailEnd type="triangle" w="sm" len="lg"/>
            </a:ln>
          </p:spPr>
        </p:sp>
      </p:grpSp>
      <p:sp>
        <p:nvSpPr>
          <p:cNvPr id="2" name="Rectangle 18"/>
          <p:cNvSpPr>
            <a:spLocks noGrp="1"/>
          </p:cNvSpPr>
          <p:nvPr>
            <p:custDataLst>
              <p:tags r:id="rId1"/>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第七章 模拟企业财务报表编制</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transition/>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1665" name="Group 2"/>
          <p:cNvGrpSpPr/>
          <p:nvPr/>
        </p:nvGrpSpPr>
        <p:grpSpPr>
          <a:xfrm>
            <a:off x="611188" y="1557338"/>
            <a:ext cx="7850187" cy="3455987"/>
            <a:chOff x="385" y="845"/>
            <a:chExt cx="4945" cy="2177"/>
          </a:xfrm>
        </p:grpSpPr>
        <p:grpSp>
          <p:nvGrpSpPr>
            <p:cNvPr id="241666" name="Group 3"/>
            <p:cNvGrpSpPr/>
            <p:nvPr/>
          </p:nvGrpSpPr>
          <p:grpSpPr>
            <a:xfrm>
              <a:off x="3742" y="845"/>
              <a:ext cx="1588" cy="544"/>
              <a:chOff x="476" y="1343"/>
              <a:chExt cx="1588" cy="544"/>
            </a:xfrm>
          </p:grpSpPr>
          <p:sp>
            <p:nvSpPr>
              <p:cNvPr id="241667" name="AutoShape 4"/>
              <p:cNvSpPr/>
              <p:nvPr/>
            </p:nvSpPr>
            <p:spPr>
              <a:xfrm>
                <a:off x="476" y="1343"/>
                <a:ext cx="1588" cy="544"/>
              </a:xfrm>
              <a:prstGeom prst="wedgeRectCallout">
                <a:avLst>
                  <a:gd name="adj1" fmla="val 4662"/>
                  <a:gd name="adj2" fmla="val -736"/>
                </a:avLst>
              </a:prstGeom>
              <a:solidFill>
                <a:srgbClr val="CAFF7B"/>
              </a:solidFill>
              <a:ln w="9525">
                <a:noFill/>
              </a:ln>
            </p:spPr>
            <p:txBody>
              <a:bodyPr anchor="t"/>
              <a:lstStyle/>
              <a:p>
                <a:pPr lvl="0" indent="0"/>
                <a:r>
                  <a:rPr lang="zh-CN" altLang="en-US" dirty="0">
                    <a:latin typeface="Arial" panose="020B0604020202020204" pitchFamily="34" charset="0"/>
                    <a:ea typeface="黑体" panose="02010609060101010101" pitchFamily="49" charset="-122"/>
                  </a:rPr>
                  <a:t>     应付账款－</a:t>
                </a:r>
                <a:r>
                  <a:rPr lang="en-US" altLang="zh-CN" dirty="0">
                    <a:latin typeface="Arial" panose="020B0604020202020204" pitchFamily="34" charset="0"/>
                    <a:ea typeface="黑体" panose="02010609060101010101" pitchFamily="49" charset="-122"/>
                  </a:rPr>
                  <a:t>C</a:t>
                </a:r>
                <a:r>
                  <a:rPr lang="zh-CN" altLang="en-US" dirty="0">
                    <a:latin typeface="Arial" panose="020B0604020202020204" pitchFamily="34" charset="0"/>
                    <a:ea typeface="黑体" panose="02010609060101010101" pitchFamily="49" charset="-122"/>
                  </a:rPr>
                  <a:t>企业</a:t>
                </a:r>
                <a:endParaRPr lang="zh-CN" altLang="en-US" dirty="0">
                  <a:latin typeface="Arial" panose="020B0604020202020204" pitchFamily="34" charset="0"/>
                  <a:ea typeface="黑体" panose="02010609060101010101" pitchFamily="49" charset="-122"/>
                </a:endParaRPr>
              </a:p>
              <a:p>
                <a:pPr lvl="0" indent="0"/>
                <a:r>
                  <a:rPr lang="zh-CN" altLang="en-US" sz="1600" dirty="0">
                    <a:latin typeface="Arial" panose="020B0604020202020204" pitchFamily="34" charset="0"/>
                    <a:ea typeface="黑体" panose="02010609060101010101" pitchFamily="49" charset="-122"/>
                  </a:rPr>
                  <a:t>  期末余额   </a:t>
                </a:r>
                <a:r>
                  <a:rPr lang="en-US" altLang="zh-CN" sz="1600" dirty="0">
                    <a:latin typeface="Arial" panose="020B0604020202020204" pitchFamily="34" charset="0"/>
                    <a:ea typeface="黑体" panose="02010609060101010101" pitchFamily="49" charset="-122"/>
                  </a:rPr>
                  <a:t>100 000</a:t>
                </a:r>
                <a:endParaRPr lang="en-US" altLang="zh-CN" sz="1600" dirty="0">
                  <a:latin typeface="Arial" panose="020B0604020202020204" pitchFamily="34" charset="0"/>
                  <a:ea typeface="黑体" panose="02010609060101010101" pitchFamily="49" charset="-122"/>
                </a:endParaRPr>
              </a:p>
              <a:p>
                <a:pPr lvl="0" indent="0"/>
                <a:r>
                  <a:rPr lang="en-US" altLang="zh-CN" sz="1600" dirty="0">
                    <a:latin typeface="Arial" panose="020B0604020202020204" pitchFamily="34" charset="0"/>
                    <a:ea typeface="黑体" panose="02010609060101010101" pitchFamily="49" charset="-122"/>
                  </a:rPr>
                  <a:t>        </a:t>
                </a:r>
                <a:r>
                  <a:rPr lang="zh-CN" altLang="en-US" sz="1600" dirty="0">
                    <a:latin typeface="Arial" panose="020B0604020202020204" pitchFamily="34" charset="0"/>
                    <a:ea typeface="黑体" panose="02010609060101010101" pitchFamily="49" charset="-122"/>
                  </a:rPr>
                  <a:t>（预付性质） </a:t>
                </a:r>
                <a:endParaRPr lang="zh-CN" altLang="en-US" sz="1600" dirty="0">
                  <a:latin typeface="Arial" panose="020B0604020202020204" pitchFamily="34" charset="0"/>
                  <a:ea typeface="黑体" panose="02010609060101010101" pitchFamily="49" charset="-122"/>
                </a:endParaRPr>
              </a:p>
            </p:txBody>
          </p:sp>
          <p:sp>
            <p:nvSpPr>
              <p:cNvPr id="241668" name="Line 5"/>
              <p:cNvSpPr/>
              <p:nvPr/>
            </p:nvSpPr>
            <p:spPr>
              <a:xfrm flipV="1">
                <a:off x="567" y="1558"/>
                <a:ext cx="1406" cy="0"/>
              </a:xfrm>
              <a:prstGeom prst="line">
                <a:avLst/>
              </a:prstGeom>
              <a:ln w="9525" cap="flat" cmpd="sng">
                <a:solidFill>
                  <a:schemeClr val="tx1"/>
                </a:solidFill>
                <a:prstDash val="solid"/>
                <a:round/>
                <a:headEnd type="none" w="med" len="med"/>
                <a:tailEnd type="none" w="med" len="med"/>
              </a:ln>
            </p:spPr>
          </p:sp>
          <p:sp>
            <p:nvSpPr>
              <p:cNvPr id="241669" name="Line 6"/>
              <p:cNvSpPr/>
              <p:nvPr/>
            </p:nvSpPr>
            <p:spPr>
              <a:xfrm>
                <a:off x="1746" y="1570"/>
                <a:ext cx="0" cy="226"/>
              </a:xfrm>
              <a:prstGeom prst="line">
                <a:avLst/>
              </a:prstGeom>
              <a:ln w="9525" cap="flat" cmpd="sng">
                <a:solidFill>
                  <a:schemeClr val="tx1"/>
                </a:solidFill>
                <a:prstDash val="solid"/>
                <a:round/>
                <a:headEnd type="none" w="med" len="med"/>
                <a:tailEnd type="none" w="med" len="med"/>
              </a:ln>
            </p:spPr>
          </p:sp>
        </p:grpSp>
        <p:grpSp>
          <p:nvGrpSpPr>
            <p:cNvPr id="241670" name="Group 7"/>
            <p:cNvGrpSpPr/>
            <p:nvPr/>
          </p:nvGrpSpPr>
          <p:grpSpPr>
            <a:xfrm>
              <a:off x="476" y="846"/>
              <a:ext cx="1588" cy="544"/>
              <a:chOff x="3742" y="1344"/>
              <a:chExt cx="1588" cy="544"/>
            </a:xfrm>
          </p:grpSpPr>
          <p:sp>
            <p:nvSpPr>
              <p:cNvPr id="241671" name="AutoShape 8"/>
              <p:cNvSpPr/>
              <p:nvPr/>
            </p:nvSpPr>
            <p:spPr>
              <a:xfrm>
                <a:off x="3742" y="1344"/>
                <a:ext cx="1588" cy="544"/>
              </a:xfrm>
              <a:prstGeom prst="wedgeRectCallout">
                <a:avLst>
                  <a:gd name="adj1" fmla="val 4662"/>
                  <a:gd name="adj2" fmla="val -736"/>
                </a:avLst>
              </a:prstGeom>
              <a:solidFill>
                <a:srgbClr val="CAFF7B"/>
              </a:solidFill>
              <a:ln w="9525">
                <a:noFill/>
              </a:ln>
            </p:spPr>
            <p:txBody>
              <a:bodyPr anchor="t"/>
              <a:lstStyle/>
              <a:p>
                <a:pPr lvl="0" indent="0"/>
                <a:r>
                  <a:rPr lang="zh-CN" altLang="en-US" dirty="0">
                    <a:latin typeface="Arial" panose="020B0604020202020204" pitchFamily="34" charset="0"/>
                    <a:ea typeface="黑体" panose="02010609060101010101" pitchFamily="49" charset="-122"/>
                  </a:rPr>
                  <a:t>     应付账款－</a:t>
                </a:r>
                <a:r>
                  <a:rPr lang="en-US" altLang="zh-CN" dirty="0">
                    <a:latin typeface="Arial" panose="020B0604020202020204" pitchFamily="34" charset="0"/>
                    <a:ea typeface="黑体" panose="02010609060101010101" pitchFamily="49" charset="-122"/>
                  </a:rPr>
                  <a:t>A</a:t>
                </a:r>
                <a:r>
                  <a:rPr lang="zh-CN" altLang="en-US" dirty="0">
                    <a:latin typeface="Arial" panose="020B0604020202020204" pitchFamily="34" charset="0"/>
                    <a:ea typeface="黑体" panose="02010609060101010101" pitchFamily="49" charset="-122"/>
                  </a:rPr>
                  <a:t>企业</a:t>
                </a:r>
                <a:endParaRPr lang="zh-CN" altLang="en-US" dirty="0">
                  <a:latin typeface="Arial" panose="020B0604020202020204" pitchFamily="34" charset="0"/>
                  <a:ea typeface="黑体" panose="02010609060101010101" pitchFamily="49" charset="-122"/>
                </a:endParaRPr>
              </a:p>
              <a:p>
                <a:pPr lvl="0" indent="0"/>
                <a:r>
                  <a:rPr lang="zh-CN" altLang="en-US" sz="1600" dirty="0">
                    <a:latin typeface="Arial" panose="020B0604020202020204" pitchFamily="34" charset="0"/>
                    <a:ea typeface="黑体" panose="02010609060101010101" pitchFamily="49" charset="-122"/>
                  </a:rPr>
                  <a:t>        期末余额   </a:t>
                </a:r>
                <a:r>
                  <a:rPr lang="en-US" altLang="zh-CN" sz="1600" dirty="0">
                    <a:latin typeface="Arial" panose="020B0604020202020204" pitchFamily="34" charset="0"/>
                    <a:ea typeface="黑体" panose="02010609060101010101" pitchFamily="49" charset="-122"/>
                  </a:rPr>
                  <a:t>140 000</a:t>
                </a:r>
                <a:endParaRPr lang="en-US" altLang="zh-CN" sz="1600" dirty="0">
                  <a:latin typeface="Arial" panose="020B0604020202020204" pitchFamily="34" charset="0"/>
                  <a:ea typeface="黑体" panose="02010609060101010101" pitchFamily="49" charset="-122"/>
                </a:endParaRPr>
              </a:p>
              <a:p>
                <a:pPr lvl="0" indent="0"/>
                <a:r>
                  <a:rPr lang="en-US" altLang="zh-CN" sz="1600" dirty="0">
                    <a:latin typeface="Arial" panose="020B0604020202020204" pitchFamily="34" charset="0"/>
                    <a:ea typeface="黑体" panose="02010609060101010101" pitchFamily="49" charset="-122"/>
                  </a:rPr>
                  <a:t>       </a:t>
                </a:r>
                <a:r>
                  <a:rPr lang="zh-CN" altLang="en-US" sz="1600" dirty="0">
                    <a:latin typeface="Arial" panose="020B0604020202020204" pitchFamily="34" charset="0"/>
                    <a:ea typeface="黑体" panose="02010609060101010101" pitchFamily="49" charset="-122"/>
                  </a:rPr>
                  <a:t>（应付性质）</a:t>
                </a:r>
                <a:endParaRPr lang="zh-CN" altLang="en-US" sz="1600" dirty="0">
                  <a:latin typeface="Arial" panose="020B0604020202020204" pitchFamily="34" charset="0"/>
                  <a:ea typeface="黑体" panose="02010609060101010101" pitchFamily="49" charset="-122"/>
                </a:endParaRPr>
              </a:p>
            </p:txBody>
          </p:sp>
          <p:sp>
            <p:nvSpPr>
              <p:cNvPr id="241672" name="Line 9"/>
              <p:cNvSpPr/>
              <p:nvPr/>
            </p:nvSpPr>
            <p:spPr>
              <a:xfrm flipV="1">
                <a:off x="3833" y="1559"/>
                <a:ext cx="1406" cy="0"/>
              </a:xfrm>
              <a:prstGeom prst="line">
                <a:avLst/>
              </a:prstGeom>
              <a:ln w="9525" cap="flat" cmpd="sng">
                <a:solidFill>
                  <a:schemeClr val="tx1"/>
                </a:solidFill>
                <a:prstDash val="solid"/>
                <a:round/>
                <a:headEnd type="none" w="med" len="med"/>
                <a:tailEnd type="none" w="med" len="med"/>
              </a:ln>
            </p:spPr>
          </p:sp>
          <p:sp>
            <p:nvSpPr>
              <p:cNvPr id="241673" name="Line 10"/>
              <p:cNvSpPr/>
              <p:nvPr/>
            </p:nvSpPr>
            <p:spPr>
              <a:xfrm>
                <a:off x="4059" y="1571"/>
                <a:ext cx="0" cy="226"/>
              </a:xfrm>
              <a:prstGeom prst="line">
                <a:avLst/>
              </a:prstGeom>
              <a:ln w="9525" cap="flat" cmpd="sng">
                <a:solidFill>
                  <a:schemeClr val="tx1"/>
                </a:solidFill>
                <a:prstDash val="solid"/>
                <a:round/>
                <a:headEnd type="none" w="med" len="med"/>
                <a:tailEnd type="none" w="med" len="med"/>
              </a:ln>
            </p:spPr>
          </p:sp>
        </p:grpSp>
        <p:grpSp>
          <p:nvGrpSpPr>
            <p:cNvPr id="241674" name="Group 11"/>
            <p:cNvGrpSpPr/>
            <p:nvPr/>
          </p:nvGrpSpPr>
          <p:grpSpPr>
            <a:xfrm>
              <a:off x="1247" y="2478"/>
              <a:ext cx="1588" cy="544"/>
              <a:chOff x="3742" y="1344"/>
              <a:chExt cx="1588" cy="544"/>
            </a:xfrm>
          </p:grpSpPr>
          <p:sp>
            <p:nvSpPr>
              <p:cNvPr id="241675" name="AutoShape 12"/>
              <p:cNvSpPr/>
              <p:nvPr/>
            </p:nvSpPr>
            <p:spPr>
              <a:xfrm>
                <a:off x="3742" y="1344"/>
                <a:ext cx="1588" cy="544"/>
              </a:xfrm>
              <a:prstGeom prst="wedgeRectCallout">
                <a:avLst>
                  <a:gd name="adj1" fmla="val 4662"/>
                  <a:gd name="adj2" fmla="val -736"/>
                </a:avLst>
              </a:prstGeom>
              <a:solidFill>
                <a:srgbClr val="CAFF7B"/>
              </a:solidFill>
              <a:ln w="9525">
                <a:noFill/>
              </a:ln>
            </p:spPr>
            <p:txBody>
              <a:bodyPr anchor="t"/>
              <a:lstStyle/>
              <a:p>
                <a:pPr lvl="0" indent="0"/>
                <a:r>
                  <a:rPr lang="zh-CN" altLang="en-US" dirty="0">
                    <a:latin typeface="Arial" panose="020B0604020202020204" pitchFamily="34" charset="0"/>
                    <a:ea typeface="黑体" panose="02010609060101010101" pitchFamily="49" charset="-122"/>
                  </a:rPr>
                  <a:t>     预付账款－</a:t>
                </a:r>
                <a:r>
                  <a:rPr lang="en-US" altLang="zh-CN" dirty="0">
                    <a:latin typeface="Arial" panose="020B0604020202020204" pitchFamily="34" charset="0"/>
                    <a:ea typeface="黑体" panose="02010609060101010101" pitchFamily="49" charset="-122"/>
                  </a:rPr>
                  <a:t>E</a:t>
                </a:r>
                <a:r>
                  <a:rPr lang="zh-CN" altLang="en-US" dirty="0">
                    <a:latin typeface="Arial" panose="020B0604020202020204" pitchFamily="34" charset="0"/>
                    <a:ea typeface="黑体" panose="02010609060101010101" pitchFamily="49" charset="-122"/>
                  </a:rPr>
                  <a:t>企业</a:t>
                </a:r>
                <a:endParaRPr lang="zh-CN" altLang="en-US" dirty="0">
                  <a:latin typeface="Arial" panose="020B0604020202020204" pitchFamily="34" charset="0"/>
                  <a:ea typeface="黑体" panose="02010609060101010101" pitchFamily="49" charset="-122"/>
                </a:endParaRPr>
              </a:p>
              <a:p>
                <a:pPr lvl="0" indent="0"/>
                <a:r>
                  <a:rPr lang="zh-CN" altLang="en-US" sz="1600" dirty="0">
                    <a:latin typeface="Arial" panose="020B0604020202020204" pitchFamily="34" charset="0"/>
                    <a:ea typeface="黑体" panose="02010609060101010101" pitchFamily="49" charset="-122"/>
                  </a:rPr>
                  <a:t>        期末余额       </a:t>
                </a:r>
                <a:r>
                  <a:rPr lang="en-US" altLang="zh-CN" sz="1600" dirty="0">
                    <a:latin typeface="Arial" panose="020B0604020202020204" pitchFamily="34" charset="0"/>
                    <a:ea typeface="黑体" panose="02010609060101010101" pitchFamily="49" charset="-122"/>
                  </a:rPr>
                  <a:t>6 000</a:t>
                </a:r>
                <a:endParaRPr lang="en-US" altLang="zh-CN" sz="1600" dirty="0">
                  <a:latin typeface="Arial" panose="020B0604020202020204" pitchFamily="34" charset="0"/>
                  <a:ea typeface="黑体" panose="02010609060101010101" pitchFamily="49" charset="-122"/>
                </a:endParaRPr>
              </a:p>
              <a:p>
                <a:pPr lvl="0" indent="0"/>
                <a:r>
                  <a:rPr lang="en-US" altLang="zh-CN" sz="1600" dirty="0">
                    <a:latin typeface="Arial" panose="020B0604020202020204" pitchFamily="34" charset="0"/>
                    <a:ea typeface="黑体" panose="02010609060101010101" pitchFamily="49" charset="-122"/>
                  </a:rPr>
                  <a:t>       </a:t>
                </a:r>
                <a:r>
                  <a:rPr lang="zh-CN" altLang="en-US" sz="1600" dirty="0">
                    <a:latin typeface="Arial" panose="020B0604020202020204" pitchFamily="34" charset="0"/>
                    <a:ea typeface="黑体" panose="02010609060101010101" pitchFamily="49" charset="-122"/>
                  </a:rPr>
                  <a:t>（应付性质）</a:t>
                </a:r>
                <a:endParaRPr lang="zh-CN" altLang="en-US" sz="1600" dirty="0">
                  <a:latin typeface="Arial" panose="020B0604020202020204" pitchFamily="34" charset="0"/>
                  <a:ea typeface="黑体" panose="02010609060101010101" pitchFamily="49" charset="-122"/>
                </a:endParaRPr>
              </a:p>
            </p:txBody>
          </p:sp>
          <p:sp>
            <p:nvSpPr>
              <p:cNvPr id="241676" name="Line 13"/>
              <p:cNvSpPr/>
              <p:nvPr/>
            </p:nvSpPr>
            <p:spPr>
              <a:xfrm flipV="1">
                <a:off x="3833" y="1559"/>
                <a:ext cx="1406" cy="0"/>
              </a:xfrm>
              <a:prstGeom prst="line">
                <a:avLst/>
              </a:prstGeom>
              <a:ln w="9525" cap="flat" cmpd="sng">
                <a:solidFill>
                  <a:schemeClr val="tx1"/>
                </a:solidFill>
                <a:prstDash val="solid"/>
                <a:round/>
                <a:headEnd type="none" w="med" len="med"/>
                <a:tailEnd type="none" w="med" len="med"/>
              </a:ln>
            </p:spPr>
          </p:sp>
          <p:sp>
            <p:nvSpPr>
              <p:cNvPr id="241677" name="Line 14"/>
              <p:cNvSpPr/>
              <p:nvPr/>
            </p:nvSpPr>
            <p:spPr>
              <a:xfrm>
                <a:off x="4059" y="1571"/>
                <a:ext cx="0" cy="226"/>
              </a:xfrm>
              <a:prstGeom prst="line">
                <a:avLst/>
              </a:prstGeom>
              <a:ln w="9525" cap="flat" cmpd="sng">
                <a:solidFill>
                  <a:schemeClr val="tx1"/>
                </a:solidFill>
                <a:prstDash val="solid"/>
                <a:round/>
                <a:headEnd type="none" w="med" len="med"/>
                <a:tailEnd type="none" w="med" len="med"/>
              </a:ln>
            </p:spPr>
          </p:sp>
        </p:grpSp>
        <p:grpSp>
          <p:nvGrpSpPr>
            <p:cNvPr id="241678" name="Group 15"/>
            <p:cNvGrpSpPr/>
            <p:nvPr/>
          </p:nvGrpSpPr>
          <p:grpSpPr>
            <a:xfrm>
              <a:off x="3742" y="2478"/>
              <a:ext cx="1588" cy="544"/>
              <a:chOff x="476" y="1343"/>
              <a:chExt cx="1588" cy="544"/>
            </a:xfrm>
          </p:grpSpPr>
          <p:sp>
            <p:nvSpPr>
              <p:cNvPr id="241679" name="AutoShape 16"/>
              <p:cNvSpPr/>
              <p:nvPr/>
            </p:nvSpPr>
            <p:spPr>
              <a:xfrm>
                <a:off x="476" y="1343"/>
                <a:ext cx="1588" cy="544"/>
              </a:xfrm>
              <a:prstGeom prst="wedgeRectCallout">
                <a:avLst>
                  <a:gd name="adj1" fmla="val 4662"/>
                  <a:gd name="adj2" fmla="val -736"/>
                </a:avLst>
              </a:prstGeom>
              <a:solidFill>
                <a:srgbClr val="CAFF7B"/>
              </a:solidFill>
              <a:ln w="9525">
                <a:noFill/>
              </a:ln>
            </p:spPr>
            <p:txBody>
              <a:bodyPr anchor="t"/>
              <a:lstStyle/>
              <a:p>
                <a:pPr lvl="0" indent="0"/>
                <a:r>
                  <a:rPr lang="zh-CN" altLang="en-US" dirty="0">
                    <a:latin typeface="Arial" panose="020B0604020202020204" pitchFamily="34" charset="0"/>
                    <a:ea typeface="黑体" panose="02010609060101010101" pitchFamily="49" charset="-122"/>
                  </a:rPr>
                  <a:t>     预付账款－</a:t>
                </a:r>
                <a:r>
                  <a:rPr lang="en-US" altLang="zh-CN" dirty="0">
                    <a:latin typeface="Arial" panose="020B0604020202020204" pitchFamily="34" charset="0"/>
                    <a:ea typeface="黑体" panose="02010609060101010101" pitchFamily="49" charset="-122"/>
                  </a:rPr>
                  <a:t>D</a:t>
                </a:r>
                <a:r>
                  <a:rPr lang="zh-CN" altLang="en-US" dirty="0">
                    <a:latin typeface="Arial" panose="020B0604020202020204" pitchFamily="34" charset="0"/>
                    <a:ea typeface="黑体" panose="02010609060101010101" pitchFamily="49" charset="-122"/>
                  </a:rPr>
                  <a:t>企业</a:t>
                </a:r>
                <a:endParaRPr lang="zh-CN" altLang="en-US" dirty="0">
                  <a:latin typeface="Arial" panose="020B0604020202020204" pitchFamily="34" charset="0"/>
                  <a:ea typeface="黑体" panose="02010609060101010101" pitchFamily="49" charset="-122"/>
                </a:endParaRPr>
              </a:p>
              <a:p>
                <a:pPr lvl="0" indent="0"/>
                <a:r>
                  <a:rPr lang="zh-CN" altLang="en-US" sz="1600" dirty="0">
                    <a:latin typeface="Arial" panose="020B0604020202020204" pitchFamily="34" charset="0"/>
                    <a:ea typeface="黑体" panose="02010609060101010101" pitchFamily="49" charset="-122"/>
                  </a:rPr>
                  <a:t>  期末余额   </a:t>
                </a:r>
                <a:r>
                  <a:rPr lang="en-US" altLang="zh-CN" sz="1600" dirty="0">
                    <a:latin typeface="Arial" panose="020B0604020202020204" pitchFamily="34" charset="0"/>
                    <a:ea typeface="黑体" panose="02010609060101010101" pitchFamily="49" charset="-122"/>
                  </a:rPr>
                  <a:t>100 000</a:t>
                </a:r>
                <a:endParaRPr lang="en-US" altLang="zh-CN" sz="1600" dirty="0">
                  <a:latin typeface="Arial" panose="020B0604020202020204" pitchFamily="34" charset="0"/>
                  <a:ea typeface="黑体" panose="02010609060101010101" pitchFamily="49" charset="-122"/>
                </a:endParaRPr>
              </a:p>
              <a:p>
                <a:pPr lvl="0" indent="0"/>
                <a:r>
                  <a:rPr lang="en-US" altLang="zh-CN" sz="1600" dirty="0">
                    <a:latin typeface="Arial" panose="020B0604020202020204" pitchFamily="34" charset="0"/>
                    <a:ea typeface="黑体" panose="02010609060101010101" pitchFamily="49" charset="-122"/>
                  </a:rPr>
                  <a:t>        </a:t>
                </a:r>
                <a:r>
                  <a:rPr lang="zh-CN" altLang="en-US" sz="1600" dirty="0">
                    <a:latin typeface="Arial" panose="020B0604020202020204" pitchFamily="34" charset="0"/>
                    <a:ea typeface="黑体" panose="02010609060101010101" pitchFamily="49" charset="-122"/>
                  </a:rPr>
                  <a:t>（预付性质） </a:t>
                </a:r>
                <a:endParaRPr lang="zh-CN" altLang="en-US" sz="1600" dirty="0">
                  <a:latin typeface="Arial" panose="020B0604020202020204" pitchFamily="34" charset="0"/>
                  <a:ea typeface="黑体" panose="02010609060101010101" pitchFamily="49" charset="-122"/>
                </a:endParaRPr>
              </a:p>
            </p:txBody>
          </p:sp>
          <p:sp>
            <p:nvSpPr>
              <p:cNvPr id="241680" name="Line 17"/>
              <p:cNvSpPr/>
              <p:nvPr/>
            </p:nvSpPr>
            <p:spPr>
              <a:xfrm flipV="1">
                <a:off x="567" y="1558"/>
                <a:ext cx="1406" cy="0"/>
              </a:xfrm>
              <a:prstGeom prst="line">
                <a:avLst/>
              </a:prstGeom>
              <a:ln w="9525" cap="flat" cmpd="sng">
                <a:solidFill>
                  <a:schemeClr val="tx1"/>
                </a:solidFill>
                <a:prstDash val="solid"/>
                <a:round/>
                <a:headEnd type="none" w="med" len="med"/>
                <a:tailEnd type="none" w="med" len="med"/>
              </a:ln>
            </p:spPr>
          </p:sp>
          <p:sp>
            <p:nvSpPr>
              <p:cNvPr id="241681" name="Line 18"/>
              <p:cNvSpPr/>
              <p:nvPr/>
            </p:nvSpPr>
            <p:spPr>
              <a:xfrm>
                <a:off x="1746" y="1570"/>
                <a:ext cx="0" cy="226"/>
              </a:xfrm>
              <a:prstGeom prst="line">
                <a:avLst/>
              </a:prstGeom>
              <a:ln w="9525" cap="flat" cmpd="sng">
                <a:solidFill>
                  <a:schemeClr val="tx1"/>
                </a:solidFill>
                <a:prstDash val="solid"/>
                <a:round/>
                <a:headEnd type="none" w="med" len="med"/>
                <a:tailEnd type="none" w="med" len="med"/>
              </a:ln>
            </p:spPr>
          </p:sp>
        </p:grpSp>
        <p:sp>
          <p:nvSpPr>
            <p:cNvPr id="241682" name="AutoShape 19"/>
            <p:cNvSpPr/>
            <p:nvPr/>
          </p:nvSpPr>
          <p:spPr>
            <a:xfrm>
              <a:off x="1338" y="1798"/>
              <a:ext cx="1406" cy="317"/>
            </a:xfrm>
            <a:prstGeom prst="wedgeEllipseCallout">
              <a:avLst>
                <a:gd name="adj1" fmla="val 31296"/>
                <a:gd name="adj2" fmla="val -19083"/>
              </a:avLst>
            </a:prstGeom>
            <a:solidFill>
              <a:srgbClr val="CCFFFF"/>
            </a:solidFill>
            <a:ln w="9525" cap="flat" cmpd="sng">
              <a:solidFill>
                <a:schemeClr val="tx1"/>
              </a:solidFill>
              <a:prstDash val="solid"/>
              <a:miter/>
              <a:headEnd type="none" w="med" len="med"/>
              <a:tailEnd type="none" w="med" len="med"/>
            </a:ln>
          </p:spPr>
          <p:txBody>
            <a:bodyPr anchor="t"/>
            <a:lstStyle/>
            <a:p>
              <a:pPr lvl="0" indent="0"/>
              <a:r>
                <a:rPr lang="zh-CN" altLang="en-US" dirty="0">
                  <a:latin typeface="Arial" panose="020B0604020202020204" pitchFamily="34" charset="0"/>
                  <a:ea typeface="黑体" panose="02010609060101010101" pitchFamily="49" charset="-122"/>
                </a:rPr>
                <a:t>合计</a:t>
              </a:r>
              <a:r>
                <a:rPr lang="en-US" altLang="zh-CN" dirty="0">
                  <a:latin typeface="Arial" panose="020B0604020202020204" pitchFamily="34" charset="0"/>
                  <a:ea typeface="黑体" panose="02010609060101010101" pitchFamily="49" charset="-122"/>
                </a:rPr>
                <a:t>306 000</a:t>
              </a:r>
              <a:endParaRPr lang="en-US" altLang="zh-CN" dirty="0">
                <a:latin typeface="Arial" panose="020B0604020202020204" pitchFamily="34" charset="0"/>
                <a:ea typeface="黑体" panose="02010609060101010101" pitchFamily="49" charset="-122"/>
              </a:endParaRPr>
            </a:p>
          </p:txBody>
        </p:sp>
        <p:sp>
          <p:nvSpPr>
            <p:cNvPr id="241683" name="AutoShape 20"/>
            <p:cNvSpPr/>
            <p:nvPr/>
          </p:nvSpPr>
          <p:spPr>
            <a:xfrm rot="5400000">
              <a:off x="1205" y="1848"/>
              <a:ext cx="136" cy="181"/>
            </a:xfrm>
            <a:prstGeom prst="downArrow">
              <a:avLst>
                <a:gd name="adj1" fmla="val 50000"/>
                <a:gd name="adj2" fmla="val 33161"/>
              </a:avLst>
            </a:prstGeom>
            <a:solidFill>
              <a:schemeClr val="accent1"/>
            </a:solidFill>
            <a:ln w="9525" cap="flat" cmpd="sng">
              <a:solidFill>
                <a:schemeClr val="tx1"/>
              </a:solidFill>
              <a:prstDash val="solid"/>
              <a:miter/>
              <a:headEnd type="none" w="med" len="med"/>
              <a:tailEnd type="none" w="med" len="med"/>
            </a:ln>
          </p:spPr>
          <p:txBody>
            <a:bodyPr vert="eaVert" wrap="none" anchor="ctr"/>
            <a:lstStyle/>
            <a:p>
              <a:pPr lvl="0" indent="0"/>
              <a:endParaRPr lang="zh-CN" altLang="en-US" dirty="0">
                <a:latin typeface="Arial" panose="020B0604020202020204" pitchFamily="34" charset="0"/>
                <a:ea typeface="宋体" panose="02010600030101010101" pitchFamily="2" charset="-122"/>
              </a:endParaRPr>
            </a:p>
          </p:txBody>
        </p:sp>
        <p:sp>
          <p:nvSpPr>
            <p:cNvPr id="241684" name="AutoShape 21"/>
            <p:cNvSpPr/>
            <p:nvPr/>
          </p:nvSpPr>
          <p:spPr>
            <a:xfrm>
              <a:off x="385" y="1526"/>
              <a:ext cx="817" cy="816"/>
            </a:xfrm>
            <a:prstGeom prst="wedgeRoundRectCallout">
              <a:avLst>
                <a:gd name="adj1" fmla="val 42657"/>
                <a:gd name="adj2" fmla="val -13356"/>
                <a:gd name="adj3" fmla="val 16667"/>
              </a:avLst>
            </a:prstGeom>
            <a:solidFill>
              <a:srgbClr val="F2ACF2"/>
            </a:solidFill>
            <a:ln w="9525" cap="flat" cmpd="sng">
              <a:solidFill>
                <a:schemeClr val="tx1"/>
              </a:solidFill>
              <a:prstDash val="solid"/>
              <a:miter/>
              <a:headEnd type="none" w="med" len="med"/>
              <a:tailEnd type="none" w="med" len="med"/>
            </a:ln>
          </p:spPr>
          <p:txBody>
            <a:bodyPr anchor="t"/>
            <a:lstStyle/>
            <a:p>
              <a:pPr lvl="0" indent="0"/>
              <a:r>
                <a:rPr lang="zh-CN" altLang="en-US" dirty="0">
                  <a:latin typeface="Arial" panose="020B0604020202020204" pitchFamily="34" charset="0"/>
                  <a:ea typeface="黑体" panose="02010609060101010101" pitchFamily="49" charset="-122"/>
                </a:rPr>
                <a:t>应填入资产负债表的“应付账款”项目</a:t>
              </a:r>
              <a:endParaRPr lang="zh-CN" altLang="en-US" dirty="0">
                <a:latin typeface="Arial" panose="020B0604020202020204" pitchFamily="34" charset="0"/>
                <a:ea typeface="黑体" panose="02010609060101010101" pitchFamily="49" charset="-122"/>
              </a:endParaRPr>
            </a:p>
          </p:txBody>
        </p:sp>
        <p:sp>
          <p:nvSpPr>
            <p:cNvPr id="241685" name="Line 22"/>
            <p:cNvSpPr/>
            <p:nvPr/>
          </p:nvSpPr>
          <p:spPr>
            <a:xfrm flipH="1">
              <a:off x="1655" y="1344"/>
              <a:ext cx="0" cy="498"/>
            </a:xfrm>
            <a:prstGeom prst="line">
              <a:avLst/>
            </a:prstGeom>
            <a:ln w="9525" cap="flat" cmpd="sng">
              <a:solidFill>
                <a:srgbClr val="FF0000"/>
              </a:solidFill>
              <a:prstDash val="solid"/>
              <a:round/>
              <a:headEnd type="none" w="med" len="med"/>
              <a:tailEnd type="triangle" w="sm" len="lg"/>
            </a:ln>
          </p:spPr>
        </p:sp>
        <p:sp>
          <p:nvSpPr>
            <p:cNvPr id="241686" name="Line 23"/>
            <p:cNvSpPr/>
            <p:nvPr/>
          </p:nvSpPr>
          <p:spPr>
            <a:xfrm flipH="1">
              <a:off x="2426" y="1344"/>
              <a:ext cx="0" cy="498"/>
            </a:xfrm>
            <a:prstGeom prst="line">
              <a:avLst/>
            </a:prstGeom>
            <a:ln w="9525" cap="flat" cmpd="sng">
              <a:solidFill>
                <a:srgbClr val="FF0000"/>
              </a:solidFill>
              <a:prstDash val="solid"/>
              <a:round/>
              <a:headEnd type="none" w="med" len="med"/>
              <a:tailEnd type="triangle" w="sm" len="lg"/>
            </a:ln>
          </p:spPr>
        </p:sp>
        <p:sp>
          <p:nvSpPr>
            <p:cNvPr id="241687" name="AutoShape 24"/>
            <p:cNvSpPr/>
            <p:nvPr/>
          </p:nvSpPr>
          <p:spPr>
            <a:xfrm>
              <a:off x="2971" y="1797"/>
              <a:ext cx="1361" cy="317"/>
            </a:xfrm>
            <a:prstGeom prst="wedgeEllipseCallout">
              <a:avLst>
                <a:gd name="adj1" fmla="val 30676"/>
                <a:gd name="adj2" fmla="val -19083"/>
              </a:avLst>
            </a:prstGeom>
            <a:solidFill>
              <a:srgbClr val="CCFFFF"/>
            </a:solidFill>
            <a:ln w="9525" cap="flat" cmpd="sng">
              <a:solidFill>
                <a:schemeClr val="tx1"/>
              </a:solidFill>
              <a:prstDash val="solid"/>
              <a:miter/>
              <a:headEnd type="none" w="med" len="med"/>
              <a:tailEnd type="none" w="med" len="med"/>
            </a:ln>
          </p:spPr>
          <p:txBody>
            <a:bodyPr anchor="t"/>
            <a:lstStyle/>
            <a:p>
              <a:pPr lvl="0" indent="0"/>
              <a:r>
                <a:rPr lang="zh-CN" altLang="en-US" dirty="0">
                  <a:latin typeface="Arial" panose="020B0604020202020204" pitchFamily="34" charset="0"/>
                  <a:ea typeface="黑体" panose="02010609060101010101" pitchFamily="49" charset="-122"/>
                </a:rPr>
                <a:t>合计</a:t>
              </a:r>
              <a:r>
                <a:rPr lang="en-US" altLang="zh-CN" dirty="0">
                  <a:latin typeface="Arial" panose="020B0604020202020204" pitchFamily="34" charset="0"/>
                  <a:ea typeface="黑体" panose="02010609060101010101" pitchFamily="49" charset="-122"/>
                </a:rPr>
                <a:t>200 000</a:t>
              </a:r>
              <a:endParaRPr lang="en-US" altLang="zh-CN" dirty="0">
                <a:latin typeface="Arial" panose="020B0604020202020204" pitchFamily="34" charset="0"/>
                <a:ea typeface="黑体" panose="02010609060101010101" pitchFamily="49" charset="-122"/>
              </a:endParaRPr>
            </a:p>
          </p:txBody>
        </p:sp>
        <p:sp>
          <p:nvSpPr>
            <p:cNvPr id="241688" name="Line 25"/>
            <p:cNvSpPr/>
            <p:nvPr/>
          </p:nvSpPr>
          <p:spPr>
            <a:xfrm rot="-10800000" flipH="1">
              <a:off x="2064" y="2116"/>
              <a:ext cx="0" cy="362"/>
            </a:xfrm>
            <a:prstGeom prst="line">
              <a:avLst/>
            </a:prstGeom>
            <a:ln w="9525" cap="flat" cmpd="sng">
              <a:solidFill>
                <a:srgbClr val="FF0000"/>
              </a:solidFill>
              <a:prstDash val="solid"/>
              <a:round/>
              <a:headEnd type="none" w="med" len="med"/>
              <a:tailEnd type="triangle" w="sm" len="lg"/>
            </a:ln>
          </p:spPr>
        </p:sp>
        <p:sp>
          <p:nvSpPr>
            <p:cNvPr id="241689" name="AutoShape 26"/>
            <p:cNvSpPr/>
            <p:nvPr/>
          </p:nvSpPr>
          <p:spPr>
            <a:xfrm rot="-5400000">
              <a:off x="4336" y="1847"/>
              <a:ext cx="136" cy="181"/>
            </a:xfrm>
            <a:prstGeom prst="downArrow">
              <a:avLst>
                <a:gd name="adj1" fmla="val 50000"/>
                <a:gd name="adj2" fmla="val 33161"/>
              </a:avLst>
            </a:prstGeom>
            <a:solidFill>
              <a:schemeClr val="accent1"/>
            </a:solidFill>
            <a:ln w="9525" cap="flat" cmpd="sng">
              <a:solidFill>
                <a:schemeClr val="tx1"/>
              </a:solidFill>
              <a:prstDash val="solid"/>
              <a:miter/>
              <a:headEnd type="none" w="med" len="med"/>
              <a:tailEnd type="none" w="med" len="med"/>
            </a:ln>
          </p:spPr>
          <p:txBody>
            <a:bodyPr vert="eaVert" wrap="none" anchor="ctr"/>
            <a:lstStyle/>
            <a:p>
              <a:pPr lvl="0" indent="0"/>
              <a:endParaRPr lang="zh-CN" altLang="en-US" dirty="0">
                <a:latin typeface="Arial" panose="020B0604020202020204" pitchFamily="34" charset="0"/>
                <a:ea typeface="宋体" panose="02010600030101010101" pitchFamily="2" charset="-122"/>
              </a:endParaRPr>
            </a:p>
          </p:txBody>
        </p:sp>
        <p:sp>
          <p:nvSpPr>
            <p:cNvPr id="241690" name="AutoShape 27"/>
            <p:cNvSpPr/>
            <p:nvPr/>
          </p:nvSpPr>
          <p:spPr>
            <a:xfrm>
              <a:off x="4512" y="1525"/>
              <a:ext cx="817" cy="816"/>
            </a:xfrm>
            <a:prstGeom prst="wedgeRoundRectCallout">
              <a:avLst>
                <a:gd name="adj1" fmla="val 42657"/>
                <a:gd name="adj2" fmla="val -13356"/>
                <a:gd name="adj3" fmla="val 16667"/>
              </a:avLst>
            </a:prstGeom>
            <a:solidFill>
              <a:srgbClr val="F2ACF2"/>
            </a:solidFill>
            <a:ln w="9525" cap="flat" cmpd="sng">
              <a:solidFill>
                <a:schemeClr val="tx1"/>
              </a:solidFill>
              <a:prstDash val="solid"/>
              <a:miter/>
              <a:headEnd type="none" w="med" len="med"/>
              <a:tailEnd type="none" w="med" len="med"/>
            </a:ln>
          </p:spPr>
          <p:txBody>
            <a:bodyPr anchor="t"/>
            <a:lstStyle/>
            <a:p>
              <a:pPr lvl="0" indent="0"/>
              <a:r>
                <a:rPr lang="zh-CN" altLang="en-US" dirty="0">
                  <a:latin typeface="Arial" panose="020B0604020202020204" pitchFamily="34" charset="0"/>
                  <a:ea typeface="黑体" panose="02010609060101010101" pitchFamily="49" charset="-122"/>
                </a:rPr>
                <a:t>应填入资产负债表的“预付账款”项目</a:t>
              </a:r>
              <a:endParaRPr lang="zh-CN" altLang="en-US" dirty="0">
                <a:latin typeface="Arial" panose="020B0604020202020204" pitchFamily="34" charset="0"/>
                <a:ea typeface="黑体" panose="02010609060101010101" pitchFamily="49" charset="-122"/>
              </a:endParaRPr>
            </a:p>
          </p:txBody>
        </p:sp>
        <p:sp>
          <p:nvSpPr>
            <p:cNvPr id="241691" name="Line 28"/>
            <p:cNvSpPr/>
            <p:nvPr/>
          </p:nvSpPr>
          <p:spPr>
            <a:xfrm flipH="1">
              <a:off x="3969" y="1344"/>
              <a:ext cx="0" cy="453"/>
            </a:xfrm>
            <a:prstGeom prst="line">
              <a:avLst/>
            </a:prstGeom>
            <a:ln w="9525" cap="flat" cmpd="sng">
              <a:solidFill>
                <a:srgbClr val="FF0000"/>
              </a:solidFill>
              <a:prstDash val="solid"/>
              <a:round/>
              <a:headEnd type="none" w="med" len="med"/>
              <a:tailEnd type="triangle" w="sm" len="lg"/>
            </a:ln>
          </p:spPr>
        </p:sp>
        <p:sp>
          <p:nvSpPr>
            <p:cNvPr id="241692" name="Line 29"/>
            <p:cNvSpPr/>
            <p:nvPr/>
          </p:nvSpPr>
          <p:spPr>
            <a:xfrm rot="-10800000" flipH="1">
              <a:off x="3969" y="2116"/>
              <a:ext cx="0" cy="407"/>
            </a:xfrm>
            <a:prstGeom prst="line">
              <a:avLst/>
            </a:prstGeom>
            <a:ln w="9525" cap="flat" cmpd="sng">
              <a:solidFill>
                <a:srgbClr val="FF0000"/>
              </a:solidFill>
              <a:prstDash val="solid"/>
              <a:round/>
              <a:headEnd type="none" w="med" len="med"/>
              <a:tailEnd type="triangle" w="sm" len="lg"/>
            </a:ln>
          </p:spPr>
        </p:sp>
        <p:grpSp>
          <p:nvGrpSpPr>
            <p:cNvPr id="241693" name="Group 30"/>
            <p:cNvGrpSpPr/>
            <p:nvPr/>
          </p:nvGrpSpPr>
          <p:grpSpPr>
            <a:xfrm>
              <a:off x="2109" y="845"/>
              <a:ext cx="1588" cy="544"/>
              <a:chOff x="3742" y="1344"/>
              <a:chExt cx="1588" cy="544"/>
            </a:xfrm>
          </p:grpSpPr>
          <p:sp>
            <p:nvSpPr>
              <p:cNvPr id="241694" name="AutoShape 31"/>
              <p:cNvSpPr/>
              <p:nvPr/>
            </p:nvSpPr>
            <p:spPr>
              <a:xfrm>
                <a:off x="3742" y="1344"/>
                <a:ext cx="1588" cy="544"/>
              </a:xfrm>
              <a:prstGeom prst="wedgeRectCallout">
                <a:avLst>
                  <a:gd name="adj1" fmla="val 4662"/>
                  <a:gd name="adj2" fmla="val -736"/>
                </a:avLst>
              </a:prstGeom>
              <a:solidFill>
                <a:srgbClr val="CAFF7B"/>
              </a:solidFill>
              <a:ln w="9525">
                <a:noFill/>
              </a:ln>
            </p:spPr>
            <p:txBody>
              <a:bodyPr anchor="t"/>
              <a:lstStyle/>
              <a:p>
                <a:pPr lvl="0" indent="0"/>
                <a:r>
                  <a:rPr lang="zh-CN" altLang="en-US" dirty="0">
                    <a:latin typeface="Arial" panose="020B0604020202020204" pitchFamily="34" charset="0"/>
                    <a:ea typeface="黑体" panose="02010609060101010101" pitchFamily="49" charset="-122"/>
                  </a:rPr>
                  <a:t>     应付账款－</a:t>
                </a:r>
                <a:r>
                  <a:rPr lang="en-US" altLang="zh-CN" dirty="0">
                    <a:latin typeface="Arial" panose="020B0604020202020204" pitchFamily="34" charset="0"/>
                    <a:ea typeface="黑体" panose="02010609060101010101" pitchFamily="49" charset="-122"/>
                  </a:rPr>
                  <a:t>B</a:t>
                </a:r>
                <a:r>
                  <a:rPr lang="zh-CN" altLang="en-US" dirty="0">
                    <a:latin typeface="Arial" panose="020B0604020202020204" pitchFamily="34" charset="0"/>
                    <a:ea typeface="黑体" panose="02010609060101010101" pitchFamily="49" charset="-122"/>
                  </a:rPr>
                  <a:t>企业</a:t>
                </a:r>
                <a:endParaRPr lang="zh-CN" altLang="en-US" dirty="0">
                  <a:latin typeface="Arial" panose="020B0604020202020204" pitchFamily="34" charset="0"/>
                  <a:ea typeface="黑体" panose="02010609060101010101" pitchFamily="49" charset="-122"/>
                </a:endParaRPr>
              </a:p>
              <a:p>
                <a:pPr lvl="0" indent="0"/>
                <a:r>
                  <a:rPr lang="zh-CN" altLang="en-US" sz="1600" dirty="0">
                    <a:latin typeface="Arial" panose="020B0604020202020204" pitchFamily="34" charset="0"/>
                    <a:ea typeface="黑体" panose="02010609060101010101" pitchFamily="49" charset="-122"/>
                  </a:rPr>
                  <a:t>        期末余额   </a:t>
                </a:r>
                <a:r>
                  <a:rPr lang="en-US" altLang="zh-CN" sz="1600" dirty="0">
                    <a:latin typeface="Arial" panose="020B0604020202020204" pitchFamily="34" charset="0"/>
                    <a:ea typeface="黑体" panose="02010609060101010101" pitchFamily="49" charset="-122"/>
                  </a:rPr>
                  <a:t>160 000</a:t>
                </a:r>
                <a:endParaRPr lang="en-US" altLang="zh-CN" sz="1600" dirty="0">
                  <a:latin typeface="Arial" panose="020B0604020202020204" pitchFamily="34" charset="0"/>
                  <a:ea typeface="黑体" panose="02010609060101010101" pitchFamily="49" charset="-122"/>
                </a:endParaRPr>
              </a:p>
              <a:p>
                <a:pPr lvl="0" indent="0"/>
                <a:r>
                  <a:rPr lang="en-US" altLang="zh-CN" sz="1600" dirty="0">
                    <a:latin typeface="Arial" panose="020B0604020202020204" pitchFamily="34" charset="0"/>
                    <a:ea typeface="黑体" panose="02010609060101010101" pitchFamily="49" charset="-122"/>
                  </a:rPr>
                  <a:t>       </a:t>
                </a:r>
                <a:r>
                  <a:rPr lang="zh-CN" altLang="en-US" sz="1600" dirty="0">
                    <a:latin typeface="Arial" panose="020B0604020202020204" pitchFamily="34" charset="0"/>
                    <a:ea typeface="黑体" panose="02010609060101010101" pitchFamily="49" charset="-122"/>
                  </a:rPr>
                  <a:t>（应付性质）</a:t>
                </a:r>
                <a:endParaRPr lang="zh-CN" altLang="en-US" sz="1600" dirty="0">
                  <a:latin typeface="Arial" panose="020B0604020202020204" pitchFamily="34" charset="0"/>
                  <a:ea typeface="黑体" panose="02010609060101010101" pitchFamily="49" charset="-122"/>
                </a:endParaRPr>
              </a:p>
            </p:txBody>
          </p:sp>
          <p:sp>
            <p:nvSpPr>
              <p:cNvPr id="241695" name="Line 32"/>
              <p:cNvSpPr/>
              <p:nvPr/>
            </p:nvSpPr>
            <p:spPr>
              <a:xfrm flipV="1">
                <a:off x="3833" y="1559"/>
                <a:ext cx="1406" cy="0"/>
              </a:xfrm>
              <a:prstGeom prst="line">
                <a:avLst/>
              </a:prstGeom>
              <a:ln w="9525" cap="flat" cmpd="sng">
                <a:solidFill>
                  <a:schemeClr val="tx1"/>
                </a:solidFill>
                <a:prstDash val="solid"/>
                <a:round/>
                <a:headEnd type="none" w="med" len="med"/>
                <a:tailEnd type="none" w="med" len="med"/>
              </a:ln>
            </p:spPr>
          </p:sp>
          <p:sp>
            <p:nvSpPr>
              <p:cNvPr id="241696" name="Line 33"/>
              <p:cNvSpPr/>
              <p:nvPr/>
            </p:nvSpPr>
            <p:spPr>
              <a:xfrm>
                <a:off x="4059" y="1571"/>
                <a:ext cx="0" cy="226"/>
              </a:xfrm>
              <a:prstGeom prst="line">
                <a:avLst/>
              </a:prstGeom>
              <a:ln w="9525" cap="flat" cmpd="sng">
                <a:solidFill>
                  <a:schemeClr val="tx1"/>
                </a:solidFill>
                <a:prstDash val="solid"/>
                <a:round/>
                <a:headEnd type="none" w="med" len="med"/>
                <a:tailEnd type="none" w="med" len="med"/>
              </a:ln>
            </p:spPr>
          </p:sp>
        </p:grpSp>
      </p:grpSp>
      <p:sp>
        <p:nvSpPr>
          <p:cNvPr id="241697" name="Rectangle 34"/>
          <p:cNvSpPr>
            <a:spLocks noGrp="1"/>
          </p:cNvSpPr>
          <p:nvPr>
            <p:ph type="subTitle"/>
          </p:nvPr>
        </p:nvSpPr>
        <p:spPr>
          <a:xfrm>
            <a:off x="742950" y="890588"/>
            <a:ext cx="7861300" cy="1008062"/>
          </a:xfrm>
        </p:spPr>
        <p:txBody>
          <a:bodyPr wrap="square" lIns="91440" tIns="45720" rIns="91440" bIns="45720" anchor="t"/>
          <a:lstStyle>
            <a:lvl1pPr marL="0" lvl="0" indent="0" algn="ctr">
              <a:defRPr kern="1200"/>
            </a:lvl1pPr>
            <a:lvl2pPr marL="457200" lvl="1" indent="-457200" algn="ctr">
              <a:defRPr kern="1200"/>
            </a:lvl2pPr>
            <a:lvl3pPr marL="914400" lvl="2" indent="-914400" algn="ctr">
              <a:defRPr kern="1200"/>
            </a:lvl3pPr>
            <a:lvl4pPr marL="1371600" lvl="3" indent="-1371600" algn="ctr">
              <a:defRPr kern="1200"/>
            </a:lvl4pPr>
            <a:lvl5pPr marL="1828800" lvl="4" indent="-1828800" algn="ctr">
              <a:defRPr kern="1200"/>
            </a:lvl5pPr>
          </a:lstStyle>
          <a:p>
            <a:pPr marL="0" lvl="0" indent="0" algn="l"/>
            <a:r>
              <a:rPr lang="zh-CN" altLang="en-US" sz="3200" dirty="0">
                <a:latin typeface="黑体" panose="02010609060101010101" pitchFamily="49" charset="-122"/>
                <a:ea typeface="黑体" panose="02010609060101010101" pitchFamily="49" charset="-122"/>
                <a:cs typeface="黑体" panose="02010609060101010101" pitchFamily="49" charset="-122"/>
              </a:rPr>
              <a:t>  </a:t>
            </a:r>
            <a:r>
              <a:rPr lang="zh-CN" altLang="en-US" sz="2400" dirty="0">
                <a:latin typeface="黑体" panose="02010609060101010101" pitchFamily="49" charset="-122"/>
                <a:ea typeface="黑体" panose="02010609060101010101" pitchFamily="49" charset="-122"/>
                <a:cs typeface="黑体" panose="02010609060101010101" pitchFamily="49" charset="-122"/>
              </a:rPr>
              <a:t>又如</a:t>
            </a:r>
            <a:r>
              <a:rPr lang="zh-CN" altLang="en-US" sz="2400" dirty="0">
                <a:latin typeface="黑体" panose="02010609060101010101" pitchFamily="49" charset="-122"/>
                <a:ea typeface="黑体" panose="02010609060101010101" pitchFamily="49" charset="-122"/>
                <a:cs typeface="黑体" panose="02010609060101010101" pitchFamily="49" charset="-122"/>
              </a:rPr>
              <a:t>“应付账款</a:t>
            </a:r>
            <a:r>
              <a:rPr lang="zh-CN" altLang="en-US" sz="2400" dirty="0">
                <a:latin typeface="黑体" panose="02010609060101010101" pitchFamily="49" charset="-122"/>
                <a:ea typeface="黑体" panose="02010609060101010101" pitchFamily="49" charset="-122"/>
                <a:cs typeface="黑体" panose="02010609060101010101" pitchFamily="49" charset="-122"/>
              </a:rPr>
              <a:t>” 和</a:t>
            </a:r>
            <a:r>
              <a:rPr lang="zh-CN" altLang="en-US" sz="2400" dirty="0">
                <a:latin typeface="黑体" panose="02010609060101010101" pitchFamily="49" charset="-122"/>
                <a:ea typeface="黑体" panose="02010609060101010101" pitchFamily="49" charset="-122"/>
                <a:cs typeface="黑体" panose="02010609060101010101" pitchFamily="49" charset="-122"/>
              </a:rPr>
              <a:t>“预付账款</a:t>
            </a:r>
            <a:r>
              <a:rPr lang="zh-CN" altLang="en-US" sz="2400" dirty="0">
                <a:latin typeface="黑体" panose="02010609060101010101" pitchFamily="49" charset="-122"/>
                <a:ea typeface="黑体" panose="02010609060101010101" pitchFamily="49" charset="-122"/>
                <a:cs typeface="黑体" panose="02010609060101010101" pitchFamily="49" charset="-122"/>
              </a:rPr>
              <a:t>”项目。</a:t>
            </a:r>
            <a:endParaRPr lang="zh-CN" altLang="en-US" sz="2400" dirty="0">
              <a:latin typeface="黑体" panose="02010609060101010101" pitchFamily="49" charset="-122"/>
              <a:ea typeface="黑体" panose="02010609060101010101" pitchFamily="49" charset="-122"/>
              <a:cs typeface="黑体" panose="02010609060101010101" pitchFamily="49" charset="-122"/>
            </a:endParaRPr>
          </a:p>
        </p:txBody>
      </p:sp>
      <p:sp>
        <p:nvSpPr>
          <p:cNvPr id="241698" name="Rectangle 35"/>
          <p:cNvSpPr/>
          <p:nvPr/>
        </p:nvSpPr>
        <p:spPr>
          <a:xfrm>
            <a:off x="684213" y="5300663"/>
            <a:ext cx="7861300" cy="1296987"/>
          </a:xfrm>
          <a:prstGeom prst="rect">
            <a:avLst/>
          </a:prstGeom>
          <a:noFill/>
          <a:ln w="9525">
            <a:noFill/>
          </a:ln>
        </p:spPr>
        <p:txBody>
          <a:bodyPr anchor="t"/>
          <a:lstStyle/>
          <a:p>
            <a:pPr lvl="0" indent="0">
              <a:spcBef>
                <a:spcPct val="20000"/>
              </a:spcBef>
              <a:buClr>
                <a:schemeClr val="tx2"/>
              </a:buClr>
              <a:buSzPct val="50000"/>
              <a:buFont typeface="Wingdings 2" panose="05020102010507070707" pitchFamily="18" charset="2"/>
              <a:buNone/>
            </a:pPr>
            <a:r>
              <a:rPr lang="zh-CN" altLang="en-US" sz="3600" dirty="0">
                <a:latin typeface="Franklin Gothic Book" panose="020B0503020102020204" pitchFamily="34" charset="0"/>
                <a:ea typeface="黑体" panose="02010609060101010101" pitchFamily="49" charset="-122"/>
              </a:rPr>
              <a:t> </a:t>
            </a:r>
            <a:endParaRPr lang="en-US" altLang="zh-CN" sz="3600" dirty="0">
              <a:latin typeface="宋体" panose="02010600030101010101" pitchFamily="2" charset="-122"/>
              <a:ea typeface="黑体" panose="02010609060101010101" pitchFamily="49" charset="-122"/>
            </a:endParaRPr>
          </a:p>
        </p:txBody>
      </p:sp>
      <p:sp>
        <p:nvSpPr>
          <p:cNvPr id="2" name="Rectangle 18"/>
          <p:cNvSpPr>
            <a:spLocks noGrp="1"/>
          </p:cNvSpPr>
          <p:nvPr>
            <p:custDataLst>
              <p:tags r:id="rId1"/>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第七章 模拟企业财务报表编制</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transition/>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759" name="Rectangle 89"/>
          <p:cNvSpPr/>
          <p:nvPr/>
        </p:nvSpPr>
        <p:spPr>
          <a:xfrm>
            <a:off x="685800" y="914400"/>
            <a:ext cx="7679055" cy="5318760"/>
          </a:xfrm>
          <a:prstGeom prst="rect">
            <a:avLst/>
          </a:prstGeom>
          <a:noFill/>
          <a:ln w="9525">
            <a:noFill/>
          </a:ln>
        </p:spPr>
        <p:txBody>
          <a:bodyPr wrap="square" anchor="t">
            <a:spAutoFit/>
          </a:bodyPr>
          <a:lstStyle/>
          <a:p>
            <a:pPr lvl="0" indent="0"/>
            <a:r>
              <a:rPr lang="zh-CN" altLang="en-US" sz="3600" dirty="0">
                <a:solidFill>
                  <a:srgbClr val="0000FF"/>
                </a:solidFill>
                <a:latin typeface="Arial" panose="020B0604020202020204" pitchFamily="34" charset="0"/>
                <a:ea typeface="隶书" panose="02010509060101010101" pitchFamily="49" charset="-122"/>
              </a:rPr>
              <a:t>  </a:t>
            </a:r>
            <a:r>
              <a:rPr lang="zh-CN" altLang="en-US" sz="2800" kern="0" dirty="0">
                <a:solidFill>
                  <a:srgbClr val="0000FF"/>
                </a:solidFill>
                <a:cs typeface="+mn-ea"/>
              </a:rPr>
              <a:t>   二</a:t>
            </a:r>
            <a:r>
              <a:rPr lang="zh-CN" altLang="en-US" sz="2800" kern="0" dirty="0">
                <a:solidFill>
                  <a:srgbClr val="0000FF"/>
                </a:solidFill>
                <a:latin typeface="黑体" panose="02010609060101010101" pitchFamily="49" charset="-122"/>
                <a:ea typeface="黑体" panose="02010609060101010101" pitchFamily="49" charset="-122"/>
                <a:cs typeface="+mn-ea"/>
              </a:rPr>
              <a:t>、</a:t>
            </a:r>
            <a:r>
              <a:rPr lang="zh-CN" altLang="en-US" sz="2800" kern="0" dirty="0">
                <a:solidFill>
                  <a:srgbClr val="0000FF"/>
                </a:solidFill>
                <a:cs typeface="+mn-ea"/>
              </a:rPr>
              <a:t>利润表</a:t>
            </a:r>
            <a:endParaRPr lang="zh-CN" altLang="en-US" sz="3600" dirty="0">
              <a:latin typeface="Arial" panose="020B0604020202020204" pitchFamily="34" charset="0"/>
              <a:ea typeface="隶书" panose="02010509060101010101" pitchFamily="49" charset="-122"/>
            </a:endParaRPr>
          </a:p>
          <a:p>
            <a:pPr lvl="0" algn="l" eaLnBrk="0" hangingPunct="0">
              <a:lnSpc>
                <a:spcPct val="120000"/>
              </a:lnSpc>
              <a:spcBef>
                <a:spcPct val="20000"/>
              </a:spcBef>
              <a:buClr>
                <a:schemeClr val="hlink"/>
              </a:buClr>
              <a:buSzTx/>
              <a:buFont typeface="Wingdings" panose="05000000000000000000" pitchFamily="2" charset="2"/>
              <a:buNone/>
            </a:pPr>
            <a:r>
              <a:rPr lang="en-US" altLang="zh-CN" sz="2500" dirty="0">
                <a:latin typeface="楷体_GB2312" panose="02010609030101010101" pitchFamily="49" charset="-122"/>
                <a:ea typeface="楷体_GB2312" panose="02010609030101010101" pitchFamily="49" charset="-122"/>
              </a:rPr>
              <a:t>   </a:t>
            </a:r>
            <a:r>
              <a:rPr lang="en-US" altLang="zh-CN" sz="2400" dirty="0">
                <a:latin typeface="楷体_GB2312" panose="02010609030101010101" pitchFamily="49" charset="-122"/>
                <a:ea typeface="楷体_GB2312" panose="02010609030101010101" pitchFamily="49" charset="-122"/>
              </a:rPr>
              <a:t> </a:t>
            </a:r>
            <a:r>
              <a:rPr lang="zh-CN" altLang="en-US" sz="2400" b="1" dirty="0">
                <a:cs typeface="黑体" panose="02010609060101010101" pitchFamily="49" charset="-122"/>
              </a:rPr>
              <a:t>利润表又称为损益表，是反映企业一定会计期间的经营成果的会计报表。利润表将企业一定会计期间的营业收入与其同一会计期间的相关营业费用进行配比，以计算出企业一定会计期间的净利润（或净亏损）。</a:t>
            </a:r>
            <a:endParaRPr lang="zh-CN" altLang="en-US" sz="2400" b="1" dirty="0">
              <a:cs typeface="黑体" panose="02010609060101010101" pitchFamily="49" charset="-122"/>
            </a:endParaRPr>
          </a:p>
          <a:p>
            <a:pPr lvl="0" algn="l" eaLnBrk="0" hangingPunct="0">
              <a:lnSpc>
                <a:spcPct val="120000"/>
              </a:lnSpc>
              <a:spcBef>
                <a:spcPct val="20000"/>
              </a:spcBef>
              <a:buClr>
                <a:schemeClr val="hlink"/>
              </a:buClr>
              <a:buSzTx/>
              <a:buFont typeface="Wingdings" panose="05000000000000000000" pitchFamily="2" charset="2"/>
              <a:buNone/>
            </a:pPr>
            <a:r>
              <a:rPr lang="zh-CN" altLang="en-US" sz="2400" b="1" dirty="0">
                <a:solidFill>
                  <a:schemeClr val="accent4">
                    <a:lumMod val="75000"/>
                    <a:lumOff val="25000"/>
                  </a:schemeClr>
                </a:solidFill>
                <a:cs typeface="黑体" panose="02010609060101010101" pitchFamily="49" charset="-122"/>
              </a:rPr>
              <a:t>（一）利润表的格式</a:t>
            </a:r>
            <a:endParaRPr lang="zh-CN" altLang="en-US" sz="2400" b="1" dirty="0">
              <a:solidFill>
                <a:schemeClr val="accent4">
                  <a:lumMod val="75000"/>
                  <a:lumOff val="25000"/>
                </a:schemeClr>
              </a:solidFill>
              <a:cs typeface="黑体" panose="02010609060101010101" pitchFamily="49" charset="-122"/>
            </a:endParaRPr>
          </a:p>
          <a:p>
            <a:pPr lvl="0" algn="l" eaLnBrk="0" hangingPunct="0">
              <a:lnSpc>
                <a:spcPct val="120000"/>
              </a:lnSpc>
              <a:spcBef>
                <a:spcPct val="20000"/>
              </a:spcBef>
              <a:buClr>
                <a:schemeClr val="hlink"/>
              </a:buClr>
              <a:buSzTx/>
              <a:buFont typeface="Wingdings" panose="05000000000000000000" pitchFamily="2" charset="2"/>
              <a:buNone/>
            </a:pPr>
            <a:r>
              <a:rPr lang="en-US" altLang="zh-CN" sz="2400" b="1" dirty="0">
                <a:cs typeface="黑体" panose="02010609060101010101" pitchFamily="49" charset="-122"/>
              </a:rPr>
              <a:t>    </a:t>
            </a:r>
            <a:r>
              <a:rPr lang="zh-CN" altLang="en-US" sz="2400" b="1" dirty="0">
                <a:cs typeface="黑体" panose="02010609060101010101" pitchFamily="49" charset="-122"/>
              </a:rPr>
              <a:t>由表头、表身和表尾等部分组成。表头部分应列明报表名称、编表单位名称、编制期间和金额计量单位；表身部分反映利润的构成内容；表尾部分为补充说明。根据我国企业会计准则的规定，我国企业的利润表采用多步式利润表。</a:t>
            </a:r>
            <a:endParaRPr lang="zh-CN" altLang="en-US" sz="2400" b="1" dirty="0">
              <a:cs typeface="黑体" panose="02010609060101010101" pitchFamily="49" charset="-122"/>
            </a:endParaRPr>
          </a:p>
        </p:txBody>
      </p:sp>
      <p:sp>
        <p:nvSpPr>
          <p:cNvPr id="2" name="Rectangle 18"/>
          <p:cNvSpPr>
            <a:spLocks noGrp="1"/>
          </p:cNvSpPr>
          <p:nvPr>
            <p:custDataLst>
              <p:tags r:id="rId1"/>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第七章 模拟企业财务报表编制</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transition/>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89" name="AutoShape 2"/>
          <p:cNvSpPr/>
          <p:nvPr/>
        </p:nvSpPr>
        <p:spPr>
          <a:xfrm>
            <a:off x="1079500" y="2082165"/>
            <a:ext cx="8064500" cy="4968875"/>
          </a:xfrm>
          <a:prstGeom prst="wedgeRectCallout">
            <a:avLst>
              <a:gd name="adj1" fmla="val -30907"/>
              <a:gd name="adj2" fmla="val -11819"/>
            </a:avLst>
          </a:prstGeom>
          <a:solidFill>
            <a:srgbClr val="FFFFCC"/>
          </a:solidFill>
          <a:ln w="9525">
            <a:noFill/>
          </a:ln>
        </p:spPr>
        <p:txBody>
          <a:bodyPr anchor="t"/>
          <a:lstStyle/>
          <a:p>
            <a:pPr lvl="0" indent="0"/>
            <a:r>
              <a:rPr lang="zh-CN" altLang="en-US" sz="2000" dirty="0">
                <a:latin typeface="Arial" panose="020B0604020202020204" pitchFamily="34" charset="0"/>
                <a:ea typeface="黑体" panose="02010609060101010101" pitchFamily="49" charset="-122"/>
              </a:rPr>
              <a:t>                                             利  润  表                                </a:t>
            </a:r>
            <a:r>
              <a:rPr lang="zh-CN" altLang="en-US" sz="2000" dirty="0">
                <a:latin typeface="宋体" panose="02010600030101010101" pitchFamily="2" charset="-122"/>
                <a:ea typeface="黑体" panose="02010609060101010101" pitchFamily="49" charset="-122"/>
              </a:rPr>
              <a:t>会企</a:t>
            </a:r>
            <a:r>
              <a:rPr lang="en-US" altLang="zh-CN" sz="2000" dirty="0">
                <a:latin typeface="宋体" panose="02010600030101010101" pitchFamily="2" charset="-122"/>
                <a:ea typeface="黑体" panose="02010609060101010101" pitchFamily="49" charset="-122"/>
              </a:rPr>
              <a:t>02</a:t>
            </a:r>
            <a:r>
              <a:rPr lang="zh-CN" altLang="en-US" sz="2000" dirty="0">
                <a:latin typeface="宋体" panose="02010600030101010101" pitchFamily="2" charset="-122"/>
                <a:ea typeface="黑体" panose="02010609060101010101" pitchFamily="49" charset="-122"/>
              </a:rPr>
              <a:t>表</a:t>
            </a:r>
            <a:endParaRPr lang="zh-CN" altLang="en-US" sz="2000" dirty="0">
              <a:latin typeface="宋体" panose="02010600030101010101" pitchFamily="2" charset="-122"/>
              <a:ea typeface="黑体" panose="02010609060101010101" pitchFamily="49" charset="-122"/>
            </a:endParaRPr>
          </a:p>
          <a:p>
            <a:pPr lvl="0" indent="0"/>
            <a:r>
              <a:rPr lang="zh-CN" altLang="en-US" sz="2000" dirty="0">
                <a:latin typeface="Arial" panose="020B0604020202020204" pitchFamily="34" charset="0"/>
                <a:ea typeface="黑体" panose="02010609060101010101" pitchFamily="49" charset="-122"/>
              </a:rPr>
              <a:t>  编制单位：                     </a:t>
            </a:r>
            <a:r>
              <a:rPr lang="zh-CN" altLang="en-US" sz="2000" u="sng" dirty="0">
                <a:latin typeface="Arial" panose="020B0604020202020204" pitchFamily="34" charset="0"/>
                <a:ea typeface="黑体" panose="02010609060101010101" pitchFamily="49" charset="-122"/>
              </a:rPr>
              <a:t>          </a:t>
            </a:r>
            <a:r>
              <a:rPr lang="zh-CN" altLang="en-US" sz="2000" dirty="0">
                <a:latin typeface="Arial" panose="020B0604020202020204" pitchFamily="34" charset="0"/>
                <a:ea typeface="黑体" panose="02010609060101010101" pitchFamily="49" charset="-122"/>
              </a:rPr>
              <a:t> 年                                    单位：元</a:t>
            </a:r>
            <a:endParaRPr lang="zh-CN" altLang="en-US" sz="2000" dirty="0">
              <a:latin typeface="Arial" panose="020B0604020202020204" pitchFamily="34" charset="0"/>
              <a:ea typeface="黑体" panose="02010609060101010101" pitchFamily="49" charset="-122"/>
            </a:endParaRPr>
          </a:p>
          <a:p>
            <a:pPr lvl="0" indent="0"/>
            <a:endParaRPr lang="zh-CN" altLang="en-US" sz="2000" dirty="0">
              <a:latin typeface="Arial" panose="020B0604020202020204" pitchFamily="34" charset="0"/>
              <a:ea typeface="黑体" panose="02010609060101010101" pitchFamily="49" charset="-122"/>
            </a:endParaRPr>
          </a:p>
          <a:p>
            <a:pPr lvl="0" indent="0"/>
            <a:endParaRPr lang="zh-CN" altLang="en-US" sz="2000" dirty="0">
              <a:latin typeface="Arial" panose="020B0604020202020204" pitchFamily="34" charset="0"/>
              <a:ea typeface="黑体" panose="02010609060101010101" pitchFamily="49" charset="-122"/>
            </a:endParaRPr>
          </a:p>
        </p:txBody>
      </p:sp>
      <p:graphicFrame>
        <p:nvGraphicFramePr>
          <p:cNvPr id="264266" name="Group 74"/>
          <p:cNvGraphicFramePr>
            <a:graphicFrameLocks noGrp="1"/>
          </p:cNvGraphicFramePr>
          <p:nvPr>
            <p:custDataLst>
              <p:tags r:id="rId1"/>
            </p:custDataLst>
          </p:nvPr>
        </p:nvGraphicFramePr>
        <p:xfrm>
          <a:off x="1920619" y="2649599"/>
          <a:ext cx="5924550" cy="4068445"/>
        </p:xfrm>
        <a:graphic>
          <a:graphicData uri="http://schemas.openxmlformats.org/drawingml/2006/table">
            <a:tbl>
              <a:tblPr/>
              <a:tblGrid>
                <a:gridCol w="2490470"/>
                <a:gridCol w="1717040"/>
                <a:gridCol w="1717040"/>
              </a:tblGrid>
              <a:tr h="326390">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r>
                        <a:rPr lang="zh-CN" altLang="en-US" sz="1600" b="1" spc="120">
                          <a:solidFill>
                            <a:srgbClr val="646464"/>
                          </a:solidFill>
                          <a:latin typeface="微软雅黑" panose="020B0503020204020204" pitchFamily="34" charset="-122"/>
                          <a:ea typeface="微软雅黑" panose="020B0503020204020204" pitchFamily="34" charset="-122"/>
                          <a:cs typeface="微软雅黑" panose="020B0503020204020204" pitchFamily="34" charset="-122"/>
                        </a:rPr>
                        <a:t>项        目</a:t>
                      </a:r>
                      <a:endParaRPr lang="zh-CN" altLang="en-US" sz="1600" b="1" spc="120">
                        <a:solidFill>
                          <a:srgbClr val="646464"/>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77800" marR="177800" marT="6350" marB="6350" anchor="ctr" horzOverflow="overflow">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r>
                        <a:rPr lang="zh-CN" altLang="en-US" sz="1600" b="1" spc="120">
                          <a:solidFill>
                            <a:srgbClr val="646464"/>
                          </a:solidFill>
                          <a:latin typeface="微软雅黑" panose="020B0503020204020204" pitchFamily="34" charset="-122"/>
                          <a:ea typeface="微软雅黑" panose="020B0503020204020204" pitchFamily="34" charset="-122"/>
                        </a:rPr>
                        <a:t>本期金额</a:t>
                      </a:r>
                      <a:endParaRPr lang="zh-CN" altLang="en-US" sz="1600" b="1" spc="120">
                        <a:solidFill>
                          <a:srgbClr val="646464"/>
                        </a:solidFill>
                        <a:latin typeface="微软雅黑" panose="020B0503020204020204" pitchFamily="34" charset="-122"/>
                        <a:ea typeface="微软雅黑" panose="020B0503020204020204" pitchFamily="34" charset="-122"/>
                      </a:endParaRPr>
                    </a:p>
                  </a:txBody>
                  <a:tcPr marL="177800" marR="177800" marT="6350" marB="6350" anchor="ctr" horzOverflow="overflow">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r>
                        <a:rPr lang="zh-CN" altLang="en-US" sz="1600" b="1" spc="120">
                          <a:solidFill>
                            <a:srgbClr val="646464"/>
                          </a:solidFill>
                          <a:latin typeface="微软雅黑" panose="020B0503020204020204" pitchFamily="34" charset="-122"/>
                          <a:ea typeface="微软雅黑" panose="020B0503020204020204" pitchFamily="34" charset="-122"/>
                        </a:rPr>
                        <a:t>上期金额</a:t>
                      </a:r>
                      <a:endParaRPr lang="zh-CN" altLang="en-US" sz="1600" b="1" spc="120">
                        <a:solidFill>
                          <a:srgbClr val="646464"/>
                        </a:solidFill>
                        <a:latin typeface="微软雅黑" panose="020B0503020204020204" pitchFamily="34" charset="-122"/>
                        <a:ea typeface="微软雅黑" panose="020B0503020204020204" pitchFamily="34" charset="-122"/>
                      </a:endParaRPr>
                    </a:p>
                  </a:txBody>
                  <a:tcPr marL="177800" marR="177800" marT="6350" marB="6350" anchor="ctr" horzOverflow="overflow">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r>
              <a:tr h="288290">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r>
                        <a:rPr lang="zh-CN" altLang="en-US" sz="1400" b="0" spc="120">
                          <a:solidFill>
                            <a:srgbClr val="646464"/>
                          </a:solidFill>
                          <a:latin typeface="微软雅黑" panose="020B0503020204020204" pitchFamily="34" charset="-122"/>
                          <a:ea typeface="微软雅黑" panose="020B0503020204020204" pitchFamily="34" charset="-122"/>
                        </a:rPr>
                        <a:t>一、营业收入</a:t>
                      </a:r>
                      <a:endParaRPr lang="zh-CN" altLang="en-US" sz="1400" b="0" spc="120">
                        <a:solidFill>
                          <a:srgbClr val="646464"/>
                        </a:solidFill>
                        <a:latin typeface="微软雅黑" panose="020B0503020204020204" pitchFamily="34" charset="-122"/>
                        <a:ea typeface="微软雅黑" panose="020B0503020204020204" pitchFamily="34" charset="-122"/>
                      </a:endParaRPr>
                    </a:p>
                  </a:txBody>
                  <a:tcPr marL="177800" marR="177800" marT="6350" marB="6350" anchor="ctr" horzOverflow="overflow">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anchor="ctr" horzOverflow="overflow">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anchor="ctr" horzOverflow="overflow">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r>
              <a:tr h="287655">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r>
                        <a:rPr lang="zh-CN" altLang="en-US" sz="1400" b="0" spc="120">
                          <a:solidFill>
                            <a:srgbClr val="646464"/>
                          </a:solidFill>
                          <a:latin typeface="微软雅黑" panose="020B0503020204020204" pitchFamily="34" charset="-122"/>
                          <a:ea typeface="微软雅黑" panose="020B0503020204020204" pitchFamily="34" charset="-122"/>
                        </a:rPr>
                        <a:t>减：营业成本</a:t>
                      </a:r>
                      <a:endParaRPr lang="zh-CN" altLang="en-US" sz="1400" b="0" spc="120">
                        <a:solidFill>
                          <a:srgbClr val="646464"/>
                        </a:solidFill>
                        <a:latin typeface="微软雅黑" panose="020B0503020204020204" pitchFamily="34" charset="-122"/>
                        <a:ea typeface="微软雅黑" panose="020B0503020204020204" pitchFamily="34" charset="-122"/>
                      </a:endParaRPr>
                    </a:p>
                  </a:txBody>
                  <a:tcPr marL="177800" marR="177800" marT="6350" marB="63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r>
              <a:tr h="287655">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r>
                        <a:rPr lang="zh-CN" altLang="en-US" sz="1400" b="0" spc="120">
                          <a:solidFill>
                            <a:srgbClr val="646464"/>
                          </a:solidFill>
                          <a:latin typeface="微软雅黑" panose="020B0503020204020204" pitchFamily="34" charset="-122"/>
                          <a:ea typeface="微软雅黑" panose="020B0503020204020204" pitchFamily="34" charset="-122"/>
                        </a:rPr>
                        <a:t>营业税金及附加</a:t>
                      </a:r>
                      <a:endParaRPr lang="zh-CN" altLang="en-US" sz="1400" b="0" spc="120">
                        <a:solidFill>
                          <a:srgbClr val="646464"/>
                        </a:solidFill>
                        <a:latin typeface="微软雅黑" panose="020B0503020204020204" pitchFamily="34" charset="-122"/>
                        <a:ea typeface="微软雅黑" panose="020B0503020204020204" pitchFamily="34" charset="-122"/>
                      </a:endParaRPr>
                    </a:p>
                  </a:txBody>
                  <a:tcPr marL="177800" marR="177800" marT="6350" marB="63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287655">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r>
                        <a:rPr lang="zh-CN" altLang="en-US" sz="1400" b="0" spc="120">
                          <a:solidFill>
                            <a:srgbClr val="646464"/>
                          </a:solidFill>
                          <a:latin typeface="微软雅黑" panose="020B0503020204020204" pitchFamily="34" charset="-122"/>
                          <a:ea typeface="微软雅黑" panose="020B0503020204020204" pitchFamily="34" charset="-122"/>
                        </a:rPr>
                        <a:t>销售费用</a:t>
                      </a:r>
                      <a:endParaRPr lang="zh-CN" altLang="en-US" sz="1400" b="0" spc="120">
                        <a:solidFill>
                          <a:srgbClr val="646464"/>
                        </a:solidFill>
                        <a:latin typeface="微软雅黑" panose="020B0503020204020204" pitchFamily="34" charset="-122"/>
                        <a:ea typeface="微软雅黑" panose="020B0503020204020204" pitchFamily="34" charset="-122"/>
                      </a:endParaRPr>
                    </a:p>
                  </a:txBody>
                  <a:tcPr marL="177800" marR="177800" marT="6350" marB="63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r>
              <a:tr h="288290">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r>
                        <a:rPr lang="zh-CN" altLang="en-US" sz="1400" b="0" spc="120">
                          <a:solidFill>
                            <a:srgbClr val="646464"/>
                          </a:solidFill>
                          <a:latin typeface="微软雅黑" panose="020B0503020204020204" pitchFamily="34" charset="-122"/>
                          <a:ea typeface="微软雅黑" panose="020B0503020204020204" pitchFamily="34" charset="-122"/>
                        </a:rPr>
                        <a:t>管理费用</a:t>
                      </a:r>
                      <a:endParaRPr lang="zh-CN" altLang="en-US" sz="1400" b="0" spc="120">
                        <a:solidFill>
                          <a:srgbClr val="646464"/>
                        </a:solidFill>
                        <a:latin typeface="微软雅黑" panose="020B0503020204020204" pitchFamily="34" charset="-122"/>
                        <a:ea typeface="微软雅黑" panose="020B0503020204020204" pitchFamily="34" charset="-122"/>
                      </a:endParaRPr>
                    </a:p>
                  </a:txBody>
                  <a:tcPr marL="177800" marR="177800" marT="6350" marB="63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287655">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r>
                        <a:rPr lang="zh-CN" altLang="en-US" sz="1400" b="0" spc="120">
                          <a:solidFill>
                            <a:srgbClr val="646464"/>
                          </a:solidFill>
                          <a:latin typeface="微软雅黑" panose="020B0503020204020204" pitchFamily="34" charset="-122"/>
                          <a:ea typeface="微软雅黑" panose="020B0503020204020204" pitchFamily="34" charset="-122"/>
                        </a:rPr>
                        <a:t>财务费用</a:t>
                      </a:r>
                      <a:endParaRPr lang="zh-CN" altLang="en-US" sz="1400" b="0" spc="120">
                        <a:solidFill>
                          <a:srgbClr val="646464"/>
                        </a:solidFill>
                        <a:latin typeface="微软雅黑" panose="020B0503020204020204" pitchFamily="34" charset="-122"/>
                        <a:ea typeface="微软雅黑" panose="020B0503020204020204" pitchFamily="34" charset="-122"/>
                      </a:endParaRPr>
                    </a:p>
                  </a:txBody>
                  <a:tcPr marL="177800" marR="177800" marT="6350" marB="63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r>
              <a:tr h="287655">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r>
                        <a:rPr lang="zh-CN" altLang="en-US" sz="1400" b="0" spc="120">
                          <a:solidFill>
                            <a:srgbClr val="646464"/>
                          </a:solidFill>
                          <a:latin typeface="微软雅黑" panose="020B0503020204020204" pitchFamily="34" charset="-122"/>
                          <a:ea typeface="微软雅黑" panose="020B0503020204020204" pitchFamily="34" charset="-122"/>
                        </a:rPr>
                        <a:t>加：投资收益</a:t>
                      </a:r>
                      <a:endParaRPr lang="zh-CN" altLang="en-US" sz="1400" b="0" spc="120">
                        <a:solidFill>
                          <a:srgbClr val="646464"/>
                        </a:solidFill>
                        <a:latin typeface="微软雅黑" panose="020B0503020204020204" pitchFamily="34" charset="-122"/>
                        <a:ea typeface="微软雅黑" panose="020B0503020204020204" pitchFamily="34" charset="-122"/>
                      </a:endParaRPr>
                    </a:p>
                  </a:txBody>
                  <a:tcPr marL="177800" marR="177800" marT="6350" marB="63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288290">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r>
                        <a:rPr lang="zh-CN" altLang="en-US" sz="1400" b="0" spc="120">
                          <a:solidFill>
                            <a:srgbClr val="646464"/>
                          </a:solidFill>
                          <a:latin typeface="微软雅黑" panose="020B0503020204020204" pitchFamily="34" charset="-122"/>
                          <a:ea typeface="微软雅黑" panose="020B0503020204020204" pitchFamily="34" charset="-122"/>
                        </a:rPr>
                        <a:t>二、营业利润</a:t>
                      </a:r>
                      <a:endParaRPr lang="zh-CN" altLang="en-US" sz="1400" b="0" spc="120">
                        <a:solidFill>
                          <a:srgbClr val="646464"/>
                        </a:solidFill>
                        <a:latin typeface="微软雅黑" panose="020B0503020204020204" pitchFamily="34" charset="-122"/>
                        <a:ea typeface="微软雅黑" panose="020B0503020204020204" pitchFamily="34" charset="-122"/>
                      </a:endParaRPr>
                    </a:p>
                  </a:txBody>
                  <a:tcPr marL="177800" marR="177800" marT="6350" marB="63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r>
              <a:tr h="287655">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r>
                        <a:rPr lang="zh-CN" altLang="en-US" sz="1400" b="0" spc="120">
                          <a:solidFill>
                            <a:srgbClr val="646464"/>
                          </a:solidFill>
                          <a:latin typeface="微软雅黑" panose="020B0503020204020204" pitchFamily="34" charset="-122"/>
                          <a:ea typeface="微软雅黑" panose="020B0503020204020204" pitchFamily="34" charset="-122"/>
                        </a:rPr>
                        <a:t>加：营业外收入</a:t>
                      </a:r>
                      <a:endParaRPr lang="zh-CN" altLang="en-US" sz="1400" b="0" spc="120">
                        <a:solidFill>
                          <a:srgbClr val="646464"/>
                        </a:solidFill>
                        <a:latin typeface="微软雅黑" panose="020B0503020204020204" pitchFamily="34" charset="-122"/>
                        <a:ea typeface="微软雅黑" panose="020B0503020204020204" pitchFamily="34" charset="-122"/>
                      </a:endParaRPr>
                    </a:p>
                  </a:txBody>
                  <a:tcPr marL="177800" marR="177800" marT="6350" marB="63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287655">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r>
                        <a:rPr lang="zh-CN" altLang="en-US" sz="1400" b="0" spc="120">
                          <a:solidFill>
                            <a:srgbClr val="646464"/>
                          </a:solidFill>
                          <a:latin typeface="微软雅黑" panose="020B0503020204020204" pitchFamily="34" charset="-122"/>
                          <a:ea typeface="微软雅黑" panose="020B0503020204020204" pitchFamily="34" charset="-122"/>
                        </a:rPr>
                        <a:t>减：营业外支出</a:t>
                      </a:r>
                      <a:endParaRPr lang="zh-CN" altLang="en-US" sz="1400" b="0" spc="120">
                        <a:solidFill>
                          <a:srgbClr val="646464"/>
                        </a:solidFill>
                        <a:latin typeface="微软雅黑" panose="020B0503020204020204" pitchFamily="34" charset="-122"/>
                        <a:ea typeface="微软雅黑" panose="020B0503020204020204" pitchFamily="34" charset="-122"/>
                      </a:endParaRPr>
                    </a:p>
                  </a:txBody>
                  <a:tcPr marL="177800" marR="177800" marT="6350" marB="63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r>
              <a:tr h="287655">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r>
                        <a:rPr lang="zh-CN" altLang="en-US" sz="1400" b="0" spc="120">
                          <a:solidFill>
                            <a:srgbClr val="646464"/>
                          </a:solidFill>
                          <a:latin typeface="微软雅黑" panose="020B0503020204020204" pitchFamily="34" charset="-122"/>
                          <a:ea typeface="微软雅黑" panose="020B0503020204020204" pitchFamily="34" charset="-122"/>
                        </a:rPr>
                        <a:t>三、利润总额</a:t>
                      </a:r>
                      <a:endParaRPr lang="zh-CN" altLang="en-US" sz="1400" b="0" spc="120">
                        <a:solidFill>
                          <a:srgbClr val="646464"/>
                        </a:solidFill>
                        <a:latin typeface="微软雅黑" panose="020B0503020204020204" pitchFamily="34" charset="-122"/>
                        <a:ea typeface="微软雅黑" panose="020B0503020204020204" pitchFamily="34" charset="-122"/>
                      </a:endParaRPr>
                    </a:p>
                  </a:txBody>
                  <a:tcPr marL="177800" marR="177800" marT="6350" marB="63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288290">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r>
                        <a:rPr lang="zh-CN" altLang="en-US" sz="1400" b="0" spc="120">
                          <a:solidFill>
                            <a:srgbClr val="646464"/>
                          </a:solidFill>
                          <a:latin typeface="微软雅黑" panose="020B0503020204020204" pitchFamily="34" charset="-122"/>
                          <a:ea typeface="微软雅黑" panose="020B0503020204020204" pitchFamily="34" charset="-122"/>
                        </a:rPr>
                        <a:t>减：所得税费用</a:t>
                      </a:r>
                      <a:endParaRPr lang="zh-CN" altLang="en-US" sz="1400" b="0" spc="120">
                        <a:solidFill>
                          <a:srgbClr val="646464"/>
                        </a:solidFill>
                        <a:latin typeface="微软雅黑" panose="020B0503020204020204" pitchFamily="34" charset="-122"/>
                        <a:ea typeface="微软雅黑" panose="020B0503020204020204" pitchFamily="34" charset="-122"/>
                      </a:endParaRPr>
                    </a:p>
                  </a:txBody>
                  <a:tcPr marL="177800" marR="177800" marT="6350" marB="63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anchor="ctr" horzOverflow="overflow">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r>
              <a:tr h="287655">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r>
                        <a:rPr lang="zh-CN" altLang="en-US" sz="1400" b="0" spc="120">
                          <a:solidFill>
                            <a:srgbClr val="646464"/>
                          </a:solidFill>
                          <a:latin typeface="微软雅黑" panose="020B0503020204020204" pitchFamily="34" charset="-122"/>
                          <a:ea typeface="微软雅黑" panose="020B0503020204020204" pitchFamily="34" charset="-122"/>
                        </a:rPr>
                        <a:t>四、净利润</a:t>
                      </a:r>
                      <a:endParaRPr lang="zh-CN" altLang="en-US" sz="1400" b="0" spc="120">
                        <a:solidFill>
                          <a:srgbClr val="646464"/>
                        </a:solidFill>
                        <a:latin typeface="微软雅黑" panose="020B0503020204020204" pitchFamily="34" charset="-122"/>
                        <a:ea typeface="微软雅黑" panose="020B0503020204020204" pitchFamily="34" charset="-122"/>
                      </a:endParaRPr>
                    </a:p>
                  </a:txBody>
                  <a:tcPr marL="177800" marR="177800" marT="6350" marB="6350" anchor="ctr" horzOverflow="overflow">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FFFFF"/>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anchor="ctr" horzOverflow="overflow">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FFFFF"/>
                    </a:solidFill>
                  </a:tcPr>
                </a:tc>
                <a:tc>
                  <a:txBody>
                    <a:bodyPr/>
                    <a:lstStyle/>
                    <a:p>
                      <a:pPr marR="0" lvl="0" indent="0" algn="ctr" defTabSz="914400" rtl="0" eaLnBrk="1" fontAlgn="base" latinLnBrk="0" hangingPunct="1">
                        <a:lnSpc>
                          <a:spcPct val="120000"/>
                        </a:lnSpc>
                        <a:spcBef>
                          <a:spcPts val="0"/>
                        </a:spcBef>
                        <a:spcAft>
                          <a:spcPts val="0"/>
                        </a:spcAft>
                        <a:buClr>
                          <a:schemeClr val="tx2"/>
                        </a:buClr>
                        <a:buSzPct val="50000"/>
                        <a:buFont typeface="Wingdings 2" panose="05020102010507070707" pitchFamily="18" charset="2"/>
                        <a:buNone/>
                      </a:pPr>
                      <a:endParaRPr lang="zh-CN" altLang="en-US" sz="1400" b="0" spc="120">
                        <a:solidFill>
                          <a:srgbClr val="404040"/>
                        </a:solidFill>
                        <a:latin typeface="微软雅黑" panose="020B0503020204020204" pitchFamily="34" charset="-122"/>
                        <a:ea typeface="微软雅黑" panose="020B0503020204020204" pitchFamily="34" charset="-122"/>
                      </a:endParaRPr>
                    </a:p>
                  </a:txBody>
                  <a:tcPr marL="177800" marR="177800" marT="6350" marB="6350" anchor="ctr" horzOverflow="overflow">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FFFFF"/>
                    </a:solidFill>
                  </a:tcPr>
                </a:tc>
              </a:tr>
            </a:tbl>
          </a:graphicData>
        </a:graphic>
      </p:graphicFrame>
      <p:sp>
        <p:nvSpPr>
          <p:cNvPr id="242759" name="Rectangle 89"/>
          <p:cNvSpPr/>
          <p:nvPr/>
        </p:nvSpPr>
        <p:spPr>
          <a:xfrm>
            <a:off x="250825" y="789305"/>
            <a:ext cx="8293100" cy="1476375"/>
          </a:xfrm>
          <a:prstGeom prst="rect">
            <a:avLst/>
          </a:prstGeom>
          <a:noFill/>
          <a:ln w="9525">
            <a:noFill/>
          </a:ln>
        </p:spPr>
        <p:txBody>
          <a:bodyPr anchor="t">
            <a:spAutoFit/>
          </a:bodyPr>
          <a:lstStyle/>
          <a:p>
            <a:pPr lvl="0" indent="0"/>
            <a:r>
              <a:rPr lang="zh-CN" altLang="en-US" sz="3600" dirty="0">
                <a:solidFill>
                  <a:srgbClr val="0000FF"/>
                </a:solidFill>
                <a:latin typeface="Arial" panose="020B0604020202020204" pitchFamily="34" charset="0"/>
                <a:ea typeface="隶书" panose="02010509060101010101" pitchFamily="49" charset="-122"/>
              </a:rPr>
              <a:t>  </a:t>
            </a:r>
            <a:r>
              <a:rPr lang="zh-CN" altLang="en-US" sz="2800" kern="0" dirty="0">
                <a:solidFill>
                  <a:srgbClr val="0000FF"/>
                </a:solidFill>
                <a:cs typeface="+mn-ea"/>
              </a:rPr>
              <a:t>   二</a:t>
            </a:r>
            <a:r>
              <a:rPr lang="zh-CN" altLang="en-US" sz="2800" kern="0" dirty="0">
                <a:solidFill>
                  <a:srgbClr val="0000FF"/>
                </a:solidFill>
                <a:latin typeface="黑体" panose="02010609060101010101" pitchFamily="49" charset="-122"/>
                <a:ea typeface="黑体" panose="02010609060101010101" pitchFamily="49" charset="-122"/>
                <a:cs typeface="+mn-ea"/>
              </a:rPr>
              <a:t>、</a:t>
            </a:r>
            <a:r>
              <a:rPr lang="zh-CN" altLang="en-US" sz="2800" kern="0" dirty="0">
                <a:solidFill>
                  <a:srgbClr val="0000FF"/>
                </a:solidFill>
                <a:cs typeface="+mn-ea"/>
              </a:rPr>
              <a:t>利润表</a:t>
            </a:r>
            <a:endParaRPr lang="zh-CN" altLang="en-US" sz="3600" dirty="0">
              <a:latin typeface="Arial" panose="020B0604020202020204" pitchFamily="34" charset="0"/>
              <a:ea typeface="隶书" panose="02010509060101010101" pitchFamily="49" charset="-122"/>
            </a:endParaRPr>
          </a:p>
          <a:p>
            <a:pPr lvl="0" algn="l" eaLnBrk="0" hangingPunct="0">
              <a:spcBef>
                <a:spcPct val="20000"/>
              </a:spcBef>
              <a:buClr>
                <a:schemeClr val="hlink"/>
              </a:buClr>
              <a:buSzTx/>
              <a:buFont typeface="Wingdings" panose="05000000000000000000" pitchFamily="2" charset="2"/>
            </a:pPr>
            <a:r>
              <a:rPr lang="en-US" altLang="zh-CN" sz="2500" dirty="0">
                <a:latin typeface="楷体_GB2312" panose="02010609030101010101" pitchFamily="49" charset="-122"/>
                <a:ea typeface="楷体_GB2312" panose="02010609030101010101" pitchFamily="49" charset="-122"/>
              </a:rPr>
              <a:t>       </a:t>
            </a:r>
            <a:r>
              <a:rPr lang="zh-CN" altLang="en-US" sz="2400" b="1" dirty="0">
                <a:cs typeface="黑体" panose="02010609060101010101" pitchFamily="49" charset="-122"/>
              </a:rPr>
              <a:t>◆由表首和正表两个部分组成</a:t>
            </a:r>
            <a:endParaRPr lang="zh-CN" altLang="en-US" sz="2400" b="1" dirty="0">
              <a:cs typeface="黑体" panose="02010609060101010101" pitchFamily="49" charset="-122"/>
            </a:endParaRPr>
          </a:p>
          <a:p>
            <a:pPr lvl="0" indent="0"/>
            <a:endParaRPr lang="zh-CN" altLang="en-US" sz="2400" b="1" dirty="0">
              <a:latin typeface="楷体_GB2312" panose="02010609030101010101" pitchFamily="49" charset="-122"/>
              <a:ea typeface="楷体_GB2312" panose="02010609030101010101" pitchFamily="49" charset="-122"/>
              <a:cs typeface="黑体" panose="02010609060101010101" pitchFamily="49" charset="-122"/>
            </a:endParaRPr>
          </a:p>
        </p:txBody>
      </p:sp>
      <p:sp>
        <p:nvSpPr>
          <p:cNvPr id="242760" name="AutoShape 92"/>
          <p:cNvSpPr/>
          <p:nvPr/>
        </p:nvSpPr>
        <p:spPr>
          <a:xfrm>
            <a:off x="250825" y="2082165"/>
            <a:ext cx="792163" cy="792163"/>
          </a:xfrm>
          <a:prstGeom prst="wedgeRoundRectCallout">
            <a:avLst>
              <a:gd name="adj1" fmla="val 18736"/>
              <a:gd name="adj2" fmla="val 35370"/>
              <a:gd name="adj3" fmla="val 16667"/>
            </a:avLst>
          </a:prstGeom>
          <a:solidFill>
            <a:srgbClr val="F2ACF2"/>
          </a:solidFill>
          <a:ln w="9525" cap="flat" cmpd="sng">
            <a:solidFill>
              <a:schemeClr val="tx1"/>
            </a:solidFill>
            <a:prstDash val="solid"/>
            <a:miter/>
            <a:headEnd type="none" w="med" len="med"/>
            <a:tailEnd type="none" w="med" len="med"/>
          </a:ln>
        </p:spPr>
        <p:txBody>
          <a:bodyPr anchor="t"/>
          <a:lstStyle/>
          <a:p>
            <a:pPr lvl="0" indent="0"/>
            <a:r>
              <a:rPr lang="zh-CN" altLang="en-US" sz="2000" dirty="0">
                <a:solidFill>
                  <a:srgbClr val="0000FF"/>
                </a:solidFill>
                <a:latin typeface="Arial" panose="020B0604020202020204" pitchFamily="34" charset="0"/>
                <a:ea typeface="宋体" panose="02010600030101010101" pitchFamily="2" charset="-122"/>
              </a:rPr>
              <a:t>表</a:t>
            </a:r>
            <a:endParaRPr lang="zh-CN" altLang="en-US" sz="2000" dirty="0">
              <a:solidFill>
                <a:srgbClr val="0000FF"/>
              </a:solidFill>
              <a:latin typeface="Arial" panose="020B0604020202020204" pitchFamily="34" charset="0"/>
              <a:ea typeface="宋体" panose="02010600030101010101" pitchFamily="2" charset="-122"/>
            </a:endParaRPr>
          </a:p>
          <a:p>
            <a:pPr lvl="0" indent="0"/>
            <a:r>
              <a:rPr lang="zh-CN" altLang="en-US" sz="2000" dirty="0">
                <a:solidFill>
                  <a:srgbClr val="0000FF"/>
                </a:solidFill>
                <a:latin typeface="Arial" panose="020B0604020202020204" pitchFamily="34" charset="0"/>
                <a:ea typeface="宋体" panose="02010600030101010101" pitchFamily="2" charset="-122"/>
              </a:rPr>
              <a:t>首</a:t>
            </a:r>
            <a:endParaRPr lang="zh-CN" altLang="en-US" sz="2000" dirty="0">
              <a:solidFill>
                <a:srgbClr val="0000FF"/>
              </a:solidFill>
              <a:latin typeface="Arial" panose="020B0604020202020204" pitchFamily="34" charset="0"/>
              <a:ea typeface="宋体" panose="02010600030101010101" pitchFamily="2" charset="-122"/>
            </a:endParaRPr>
          </a:p>
        </p:txBody>
      </p:sp>
      <p:sp>
        <p:nvSpPr>
          <p:cNvPr id="242761" name="AutoShape 93"/>
          <p:cNvSpPr/>
          <p:nvPr/>
        </p:nvSpPr>
        <p:spPr>
          <a:xfrm>
            <a:off x="250825" y="3666490"/>
            <a:ext cx="792163" cy="2808288"/>
          </a:xfrm>
          <a:prstGeom prst="wedgeRoundRectCallout">
            <a:avLst>
              <a:gd name="adj1" fmla="val 18736"/>
              <a:gd name="adj2" fmla="val -15630"/>
              <a:gd name="adj3" fmla="val 16667"/>
            </a:avLst>
          </a:prstGeom>
          <a:solidFill>
            <a:srgbClr val="F2ACF2"/>
          </a:solidFill>
          <a:ln w="9525" cap="flat" cmpd="sng">
            <a:solidFill>
              <a:schemeClr val="tx1"/>
            </a:solidFill>
            <a:prstDash val="solid"/>
            <a:miter/>
            <a:headEnd type="none" w="med" len="med"/>
            <a:tailEnd type="none" w="med" len="med"/>
          </a:ln>
        </p:spPr>
        <p:txBody>
          <a:bodyPr anchor="t"/>
          <a:lstStyle/>
          <a:p>
            <a:pPr lvl="0" indent="0"/>
            <a:endParaRPr lang="zh-CN" altLang="en-US" dirty="0">
              <a:latin typeface="Arial" panose="020B0604020202020204" pitchFamily="34" charset="0"/>
              <a:ea typeface="宋体" panose="02010600030101010101" pitchFamily="2" charset="-122"/>
            </a:endParaRPr>
          </a:p>
          <a:p>
            <a:pPr lvl="0" indent="0"/>
            <a:r>
              <a:rPr lang="zh-CN" altLang="en-US" sz="2000" dirty="0">
                <a:solidFill>
                  <a:srgbClr val="0000FF"/>
                </a:solidFill>
                <a:latin typeface="Arial" panose="020B0604020202020204" pitchFamily="34" charset="0"/>
                <a:ea typeface="宋体" panose="02010600030101010101" pitchFamily="2" charset="-122"/>
              </a:rPr>
              <a:t>正</a:t>
            </a:r>
            <a:endParaRPr lang="zh-CN" altLang="en-US" sz="2000" dirty="0">
              <a:solidFill>
                <a:srgbClr val="0000FF"/>
              </a:solidFill>
              <a:latin typeface="Arial" panose="020B0604020202020204" pitchFamily="34" charset="0"/>
              <a:ea typeface="宋体" panose="02010600030101010101" pitchFamily="2" charset="-122"/>
            </a:endParaRPr>
          </a:p>
          <a:p>
            <a:pPr lvl="0" indent="0"/>
            <a:endParaRPr lang="zh-CN" altLang="en-US" sz="2000" dirty="0">
              <a:solidFill>
                <a:srgbClr val="0000FF"/>
              </a:solidFill>
              <a:latin typeface="Arial" panose="020B0604020202020204" pitchFamily="34" charset="0"/>
              <a:ea typeface="宋体" panose="02010600030101010101" pitchFamily="2" charset="-122"/>
            </a:endParaRPr>
          </a:p>
          <a:p>
            <a:pPr lvl="0" indent="0"/>
            <a:endParaRPr lang="zh-CN" altLang="en-US" sz="2000" dirty="0">
              <a:solidFill>
                <a:srgbClr val="0000FF"/>
              </a:solidFill>
              <a:latin typeface="Arial" panose="020B0604020202020204" pitchFamily="34" charset="0"/>
              <a:ea typeface="宋体" panose="02010600030101010101" pitchFamily="2" charset="-122"/>
            </a:endParaRPr>
          </a:p>
          <a:p>
            <a:pPr lvl="0" indent="0"/>
            <a:endParaRPr lang="zh-CN" altLang="en-US" sz="2000" dirty="0">
              <a:solidFill>
                <a:srgbClr val="0000FF"/>
              </a:solidFill>
              <a:latin typeface="Arial" panose="020B0604020202020204" pitchFamily="34" charset="0"/>
              <a:ea typeface="宋体" panose="02010600030101010101" pitchFamily="2" charset="-122"/>
            </a:endParaRPr>
          </a:p>
          <a:p>
            <a:pPr lvl="0" indent="0"/>
            <a:endParaRPr lang="zh-CN" altLang="en-US" sz="2000" dirty="0">
              <a:solidFill>
                <a:srgbClr val="0000FF"/>
              </a:solidFill>
              <a:latin typeface="Arial" panose="020B0604020202020204" pitchFamily="34" charset="0"/>
              <a:ea typeface="宋体" panose="02010600030101010101" pitchFamily="2" charset="-122"/>
            </a:endParaRPr>
          </a:p>
          <a:p>
            <a:pPr lvl="0" indent="0"/>
            <a:r>
              <a:rPr lang="zh-CN" altLang="en-US" sz="2000" dirty="0">
                <a:solidFill>
                  <a:srgbClr val="0000FF"/>
                </a:solidFill>
                <a:latin typeface="Arial" panose="020B0604020202020204" pitchFamily="34" charset="0"/>
                <a:ea typeface="宋体" panose="02010600030101010101" pitchFamily="2" charset="-122"/>
              </a:rPr>
              <a:t>表</a:t>
            </a:r>
            <a:endParaRPr lang="zh-CN" altLang="en-US" sz="2000" dirty="0">
              <a:solidFill>
                <a:srgbClr val="0000FF"/>
              </a:solidFill>
              <a:latin typeface="Arial" panose="020B0604020202020204" pitchFamily="34" charset="0"/>
              <a:ea typeface="宋体" panose="02010600030101010101" pitchFamily="2" charset="-122"/>
            </a:endParaRPr>
          </a:p>
        </p:txBody>
      </p:sp>
      <p:sp>
        <p:nvSpPr>
          <p:cNvPr id="242762" name="AutoShape 86"/>
          <p:cNvSpPr/>
          <p:nvPr/>
        </p:nvSpPr>
        <p:spPr>
          <a:xfrm>
            <a:off x="1905000" y="1901190"/>
            <a:ext cx="2312988" cy="576263"/>
          </a:xfrm>
          <a:prstGeom prst="wedgeRoundRectCallout">
            <a:avLst>
              <a:gd name="adj1" fmla="val 128694"/>
              <a:gd name="adj2" fmla="val 140634"/>
              <a:gd name="adj3" fmla="val 16667"/>
            </a:avLst>
          </a:prstGeom>
          <a:solidFill>
            <a:srgbClr val="A9F5F5"/>
          </a:solidFill>
          <a:ln w="9525" cap="flat" cmpd="sng">
            <a:solidFill>
              <a:schemeClr val="tx1"/>
            </a:solidFill>
            <a:prstDash val="solid"/>
            <a:miter/>
            <a:headEnd type="none" w="med" len="med"/>
            <a:tailEnd type="none" w="med" len="med"/>
          </a:ln>
        </p:spPr>
        <p:txBody>
          <a:bodyPr anchor="t"/>
          <a:lstStyle/>
          <a:p>
            <a:pPr lvl="0" indent="0"/>
            <a:r>
              <a:rPr lang="zh-CN" altLang="en-US" sz="1600" dirty="0">
                <a:latin typeface="Arial" panose="020B0604020202020204" pitchFamily="34" charset="0"/>
                <a:ea typeface="黑体" panose="02010609060101010101" pitchFamily="49" charset="-122"/>
              </a:rPr>
              <a:t>“本期数”根据有关账户本期</a:t>
            </a:r>
            <a:r>
              <a:rPr lang="zh-CN" altLang="en-US" sz="1600" dirty="0">
                <a:solidFill>
                  <a:srgbClr val="FF0000"/>
                </a:solidFill>
                <a:latin typeface="Arial" panose="020B0604020202020204" pitchFamily="34" charset="0"/>
                <a:ea typeface="黑体" panose="02010609060101010101" pitchFamily="49" charset="-122"/>
              </a:rPr>
              <a:t>发生额</a:t>
            </a:r>
            <a:r>
              <a:rPr lang="zh-CN" altLang="en-US" sz="1600" dirty="0">
                <a:latin typeface="Arial" panose="020B0604020202020204" pitchFamily="34" charset="0"/>
                <a:ea typeface="黑体" panose="02010609060101010101" pitchFamily="49" charset="-122"/>
              </a:rPr>
              <a:t>填列</a:t>
            </a:r>
            <a:endParaRPr lang="zh-CN" altLang="en-US" sz="1600" dirty="0">
              <a:latin typeface="Arial" panose="020B0604020202020204" pitchFamily="34" charset="0"/>
              <a:ea typeface="黑体" panose="02010609060101010101" pitchFamily="49" charset="-122"/>
            </a:endParaRPr>
          </a:p>
        </p:txBody>
      </p:sp>
      <p:sp>
        <p:nvSpPr>
          <p:cNvPr id="2" name="Rectangle 18"/>
          <p:cNvSpPr>
            <a:spLocks noGrp="1"/>
          </p:cNvSpPr>
          <p:nvPr>
            <p:custDataLst>
              <p:tags r:id="rId2"/>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第七章 模拟企业财务报表编制</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3"/>
          <p:cNvSpPr>
            <a:spLocks noGrp="1"/>
          </p:cNvSpPr>
          <p:nvPr>
            <p:ph type="body"/>
          </p:nvPr>
        </p:nvSpPr>
        <p:spPr>
          <a:xfrm>
            <a:off x="533400" y="1142365"/>
            <a:ext cx="7632700" cy="5486400"/>
          </a:xfrm>
        </p:spPr>
        <p:txBody>
          <a:bodyPr wrap="square" lIns="91440" tIns="45720" rIns="91440" bIns="45720" anchor="t"/>
          <a:lstStyle/>
          <a:p>
            <a:pPr>
              <a:lnSpc>
                <a:spcPct val="80000"/>
              </a:lnSpc>
            </a:pPr>
            <a:r>
              <a:rPr lang="zh-CN" altLang="en-US" b="0" dirty="0">
                <a:solidFill>
                  <a:srgbClr val="0000FF"/>
                </a:solidFill>
                <a:sym typeface="+mn-ea"/>
              </a:rPr>
              <a:t>一、模拟实训的准备</a:t>
            </a:r>
            <a:endParaRPr lang="zh-CN" altLang="en-US" b="0" dirty="0">
              <a:solidFill>
                <a:srgbClr val="0000FF"/>
              </a:solidFill>
            </a:endParaRPr>
          </a:p>
          <a:p>
            <a:pPr>
              <a:lnSpc>
                <a:spcPct val="80000"/>
              </a:lnSpc>
            </a:pPr>
            <a:r>
              <a:rPr lang="zh-CN" altLang="en-US" sz="2400" b="0" dirty="0">
                <a:solidFill>
                  <a:srgbClr val="0000FF"/>
                </a:solidFill>
                <a:sym typeface="+mn-ea"/>
              </a:rPr>
              <a:t>（一）数码字书写规范</a:t>
            </a:r>
            <a:endParaRPr lang="zh-CN" altLang="en-US" sz="2400" b="0" dirty="0">
              <a:solidFill>
                <a:srgbClr val="0000FF"/>
              </a:solidFill>
            </a:endParaRPr>
          </a:p>
          <a:p>
            <a:pPr lvl="0" indent="-342900">
              <a:lnSpc>
                <a:spcPct val="80000"/>
              </a:lnSpc>
            </a:pPr>
            <a:r>
              <a:rPr lang="zh-CN" altLang="en-US" sz="2000" b="0" dirty="0">
                <a:ea typeface="楷体_GB2312" panose="02010609030101010101" pitchFamily="49" charset="-122"/>
              </a:rPr>
              <a:t>   </a:t>
            </a:r>
            <a:r>
              <a:rPr lang="en-US" altLang="zh-CN" sz="2000" b="0" dirty="0">
                <a:ea typeface="楷体_GB2312" panose="02010609030101010101" pitchFamily="49" charset="-122"/>
              </a:rPr>
              <a:t>    </a:t>
            </a:r>
            <a:r>
              <a:rPr lang="en-US" altLang="zh-CN" sz="2400" b="0" dirty="0"/>
              <a:t>为了保证会计记录的真实性、可靠性，在财经工作领域，对数字的书写有其专门的规范和要求，以防止有人篡改数据。</a:t>
            </a:r>
            <a:endParaRPr lang="en-US" altLang="zh-CN" sz="2400" b="0" dirty="0"/>
          </a:p>
          <a:p>
            <a:pPr lvl="0" indent="-342900" eaLnBrk="1" hangingPunct="1">
              <a:lnSpc>
                <a:spcPct val="110000"/>
              </a:lnSpc>
            </a:pPr>
            <a:r>
              <a:rPr lang="en-US" altLang="zh-CN" sz="2400" b="0" dirty="0"/>
              <a:t>      规范书写财经数字既是财经工作者的一项基本功，也是对财经工作者的基本要求。</a:t>
            </a:r>
            <a:endParaRPr lang="en-US" altLang="zh-CN" sz="2400" b="0" dirty="0"/>
          </a:p>
          <a:p>
            <a:pPr lvl="0" indent="-342900" eaLnBrk="1" hangingPunct="1">
              <a:lnSpc>
                <a:spcPct val="120000"/>
              </a:lnSpc>
            </a:pPr>
            <a:r>
              <a:rPr lang="en-US" altLang="zh-CN" sz="2400" b="0" dirty="0"/>
              <a:t> </a:t>
            </a:r>
            <a:r>
              <a:rPr lang="zh-CN" altLang="en-US" sz="2400" b="0" dirty="0">
                <a:solidFill>
                  <a:srgbClr val="0000FF"/>
                </a:solidFill>
              </a:rPr>
              <a:t>   1.字体要求：</a:t>
            </a:r>
            <a:endParaRPr lang="en-US" altLang="zh-CN" sz="2400" b="0" dirty="0"/>
          </a:p>
          <a:p>
            <a:pPr lvl="0" indent="-342900" eaLnBrk="1" hangingPunct="1">
              <a:lnSpc>
                <a:spcPct val="120000"/>
              </a:lnSpc>
            </a:pPr>
            <a:r>
              <a:rPr lang="en-US" altLang="zh-CN" sz="2400" b="0" dirty="0"/>
              <a:t>      各数字自成体型，大小匀称，笔画流畅。数字应当一个一个地写，不得连笔写，不能潦草。</a:t>
            </a:r>
            <a:endParaRPr lang="en-US" altLang="zh-CN" sz="2400" b="0" dirty="0"/>
          </a:p>
          <a:p>
            <a:pPr lvl="0" indent="-342900" eaLnBrk="1" hangingPunct="1">
              <a:lnSpc>
                <a:spcPct val="120000"/>
              </a:lnSpc>
            </a:pPr>
            <a:endParaRPr lang="zh-CN" altLang="en-US" b="0" dirty="0">
              <a:ea typeface="楷体_GB2312" panose="02010609030101010101" pitchFamily="49" charset="-122"/>
            </a:endParaRPr>
          </a:p>
          <a:p>
            <a:pPr lvl="0" indent="-342900">
              <a:lnSpc>
                <a:spcPct val="80000"/>
              </a:lnSpc>
            </a:pPr>
            <a:endParaRPr lang="zh-CN" altLang="en-US" b="0" dirty="0">
              <a:ea typeface="楷体_GB2312" panose="02010609030101010101" pitchFamily="49" charset="-122"/>
            </a:endParaRPr>
          </a:p>
        </p:txBody>
      </p:sp>
      <p:sp>
        <p:nvSpPr>
          <p:cNvPr id="9" name="文本框 8"/>
          <p:cNvSpPr txBox="1"/>
          <p:nvPr>
            <p:custDataLst>
              <p:tags r:id="rId1"/>
            </p:custDataLst>
          </p:nvPr>
        </p:nvSpPr>
        <p:spPr>
          <a:xfrm>
            <a:off x="1219294" y="362327"/>
            <a:ext cx="7107144" cy="583565"/>
          </a:xfrm>
          <a:prstGeom prst="rect">
            <a:avLst/>
          </a:prstGeom>
          <a:noFill/>
        </p:spPr>
        <p:txBody>
          <a:bodyPr wrap="square">
            <a:spAutoFit/>
          </a:bodyPr>
          <a:p>
            <a:r>
              <a:rPr kumimoji="0" lang="zh-CN" altLang="en-US" sz="3200" b="1" kern="0" cap="none" spc="0" normalizeH="0" baseline="0" noProof="0" dirty="0">
                <a:solidFill>
                  <a:srgbClr val="FFFFFF"/>
                </a:solidFill>
                <a:latin typeface="黑体" panose="02010609060101010101" pitchFamily="49" charset="-122"/>
                <a:ea typeface="黑体" panose="02010609060101010101" pitchFamily="49" charset="-122"/>
                <a:cs typeface="+mj-cs"/>
              </a:rPr>
              <a:t>第二章 模拟实训的准备和企业情况</a:t>
            </a:r>
            <a:endParaRPr lang="zh-CN" altLang="en-US" dirty="0"/>
          </a:p>
        </p:txBody>
      </p:sp>
    </p:spTree>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759" name="Rectangle 89"/>
          <p:cNvSpPr/>
          <p:nvPr/>
        </p:nvSpPr>
        <p:spPr>
          <a:xfrm>
            <a:off x="685800" y="914400"/>
            <a:ext cx="8435975" cy="5003165"/>
          </a:xfrm>
          <a:prstGeom prst="rect">
            <a:avLst/>
          </a:prstGeom>
          <a:noFill/>
          <a:ln w="9525">
            <a:noFill/>
          </a:ln>
        </p:spPr>
        <p:txBody>
          <a:bodyPr wrap="square" anchor="t">
            <a:spAutoFit/>
          </a:bodyPr>
          <a:lstStyle/>
          <a:p>
            <a:pPr lvl="0" indent="0"/>
            <a:r>
              <a:rPr lang="zh-CN" altLang="en-US" sz="2800" kern="0" dirty="0">
                <a:solidFill>
                  <a:srgbClr val="0000FF"/>
                </a:solidFill>
                <a:cs typeface="+mn-ea"/>
              </a:rPr>
              <a:t>二</a:t>
            </a:r>
            <a:r>
              <a:rPr lang="zh-CN" altLang="en-US" sz="2800" kern="0" dirty="0">
                <a:solidFill>
                  <a:srgbClr val="0000FF"/>
                </a:solidFill>
                <a:latin typeface="黑体" panose="02010609060101010101" pitchFamily="49" charset="-122"/>
                <a:ea typeface="黑体" panose="02010609060101010101" pitchFamily="49" charset="-122"/>
                <a:cs typeface="+mn-ea"/>
              </a:rPr>
              <a:t>、</a:t>
            </a:r>
            <a:r>
              <a:rPr lang="zh-CN" altLang="en-US" sz="2800" kern="0" dirty="0">
                <a:solidFill>
                  <a:srgbClr val="0000FF"/>
                </a:solidFill>
                <a:cs typeface="+mn-ea"/>
              </a:rPr>
              <a:t>利润表</a:t>
            </a:r>
            <a:endParaRPr lang="zh-CN" altLang="en-US" sz="3600" dirty="0">
              <a:latin typeface="Arial" panose="020B0604020202020204" pitchFamily="34" charset="0"/>
              <a:ea typeface="隶书" panose="02010509060101010101" pitchFamily="49" charset="-122"/>
            </a:endParaRPr>
          </a:p>
          <a:p>
            <a:pPr lvl="0" algn="l" eaLnBrk="0" hangingPunct="0">
              <a:lnSpc>
                <a:spcPct val="120000"/>
              </a:lnSpc>
              <a:spcBef>
                <a:spcPct val="20000"/>
              </a:spcBef>
              <a:buClr>
                <a:schemeClr val="hlink"/>
              </a:buClr>
              <a:buSzTx/>
              <a:buFont typeface="Wingdings" panose="05000000000000000000" pitchFamily="2" charset="2"/>
              <a:buNone/>
            </a:pPr>
            <a:r>
              <a:rPr lang="zh-CN" altLang="en-US" sz="2400" b="1" dirty="0">
                <a:solidFill>
                  <a:schemeClr val="accent4">
                    <a:lumMod val="75000"/>
                    <a:lumOff val="25000"/>
                  </a:schemeClr>
                </a:solidFill>
                <a:cs typeface="黑体" panose="02010609060101010101" pitchFamily="49" charset="-122"/>
              </a:rPr>
              <a:t>（二）利润表的编制</a:t>
            </a:r>
            <a:endParaRPr lang="zh-CN" altLang="en-US" sz="2400" b="1" dirty="0">
              <a:solidFill>
                <a:schemeClr val="accent4">
                  <a:lumMod val="75000"/>
                  <a:lumOff val="25000"/>
                </a:schemeClr>
              </a:solidFill>
              <a:cs typeface="黑体" panose="02010609060101010101" pitchFamily="49" charset="-122"/>
            </a:endParaRPr>
          </a:p>
          <a:p>
            <a:pPr lvl="0" algn="l" eaLnBrk="0" hangingPunct="0">
              <a:lnSpc>
                <a:spcPct val="120000"/>
              </a:lnSpc>
              <a:spcBef>
                <a:spcPct val="20000"/>
              </a:spcBef>
              <a:buClr>
                <a:schemeClr val="hlink"/>
              </a:buClr>
              <a:buSzTx/>
              <a:buFont typeface="Wingdings" panose="05000000000000000000" pitchFamily="2" charset="2"/>
              <a:buNone/>
            </a:pPr>
            <a:r>
              <a:rPr lang="en-US" altLang="zh-CN" sz="2400" b="1" dirty="0">
                <a:cs typeface="黑体" panose="02010609060101010101" pitchFamily="49" charset="-122"/>
              </a:rPr>
              <a:t>   </a:t>
            </a:r>
            <a:r>
              <a:rPr sz="2000" b="1" dirty="0">
                <a:cs typeface="黑体" panose="02010609060101010101" pitchFamily="49" charset="-122"/>
              </a:rPr>
              <a:t>利润表中各项目的数据来源主要是根据各损益类科目的发生额分析填列。</a:t>
            </a:r>
            <a:endParaRPr sz="2000" b="1" dirty="0">
              <a:cs typeface="黑体" panose="02010609060101010101" pitchFamily="49" charset="-122"/>
            </a:endParaRPr>
          </a:p>
          <a:p>
            <a:pPr lvl="0" algn="l" eaLnBrk="0" hangingPunct="0">
              <a:lnSpc>
                <a:spcPct val="120000"/>
              </a:lnSpc>
              <a:spcBef>
                <a:spcPct val="20000"/>
              </a:spcBef>
              <a:buClr>
                <a:schemeClr val="hlink"/>
              </a:buClr>
              <a:buSzTx/>
              <a:buFont typeface="Wingdings" panose="05000000000000000000" pitchFamily="2" charset="2"/>
              <a:buNone/>
            </a:pPr>
            <a:r>
              <a:rPr lang="en-US" sz="2000" b="1" dirty="0">
                <a:cs typeface="黑体" panose="02010609060101010101" pitchFamily="49" charset="-122"/>
              </a:rPr>
              <a:t>    </a:t>
            </a:r>
            <a:r>
              <a:rPr sz="2000" b="1" dirty="0">
                <a:cs typeface="黑体" panose="02010609060101010101" pitchFamily="49" charset="-122"/>
              </a:rPr>
              <a:t>月度利润表的数据栏分为“本月数”和“本年累计数”，“本月数”根据本期损益类账户的的发生额填列，“本年累计数”根据上月利润表的“本年累计数”加上本月利润表的“本月数”填列，反映年初到本月末止的各损益类账户的累计发生额。</a:t>
            </a:r>
            <a:endParaRPr sz="2000" b="1" dirty="0">
              <a:cs typeface="黑体" panose="02010609060101010101" pitchFamily="49" charset="-122"/>
            </a:endParaRPr>
          </a:p>
          <a:p>
            <a:pPr lvl="0" algn="l" eaLnBrk="0" hangingPunct="0">
              <a:lnSpc>
                <a:spcPct val="120000"/>
              </a:lnSpc>
              <a:spcBef>
                <a:spcPct val="20000"/>
              </a:spcBef>
              <a:buClr>
                <a:schemeClr val="hlink"/>
              </a:buClr>
              <a:buSzTx/>
              <a:buFont typeface="Wingdings" panose="05000000000000000000" pitchFamily="2" charset="2"/>
              <a:buNone/>
            </a:pPr>
            <a:r>
              <a:rPr lang="en-US" sz="2000" b="1" dirty="0">
                <a:cs typeface="黑体" panose="02010609060101010101" pitchFamily="49" charset="-122"/>
              </a:rPr>
              <a:t>    </a:t>
            </a:r>
            <a:r>
              <a:rPr sz="2000" b="1" dirty="0">
                <a:cs typeface="黑体" panose="02010609060101010101" pitchFamily="49" charset="-122"/>
              </a:rPr>
              <a:t>年度利润表数据分为“本年金额”和“上年金额”，这与月份利润表的栏目不同。年底利润表“本年金额”是第12月份的月利润报表的“本年累计数”，直接转抄。“上年金额”根据上年的年度利润表的“本年金额”填列。</a:t>
            </a:r>
            <a:endParaRPr sz="2000" b="1" dirty="0">
              <a:cs typeface="黑体" panose="02010609060101010101" pitchFamily="49" charset="-122"/>
            </a:endParaRPr>
          </a:p>
        </p:txBody>
      </p:sp>
      <p:sp>
        <p:nvSpPr>
          <p:cNvPr id="2" name="Rectangle 18"/>
          <p:cNvSpPr>
            <a:spLocks noGrp="1"/>
          </p:cNvSpPr>
          <p:nvPr>
            <p:custDataLst>
              <p:tags r:id="rId1"/>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第七章 模拟企业财务报表编制</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transition/>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759" name="Rectangle 89"/>
          <p:cNvSpPr/>
          <p:nvPr/>
        </p:nvSpPr>
        <p:spPr>
          <a:xfrm>
            <a:off x="685800" y="914400"/>
            <a:ext cx="8435975" cy="3439795"/>
          </a:xfrm>
          <a:prstGeom prst="rect">
            <a:avLst/>
          </a:prstGeom>
          <a:noFill/>
          <a:ln w="9525">
            <a:noFill/>
          </a:ln>
        </p:spPr>
        <p:txBody>
          <a:bodyPr wrap="square" anchor="t">
            <a:spAutoFit/>
          </a:bodyPr>
          <a:lstStyle/>
          <a:p>
            <a:pPr lvl="0" indent="0"/>
            <a:r>
              <a:rPr lang="zh-CN" altLang="en-US" sz="2800" kern="0" dirty="0">
                <a:solidFill>
                  <a:srgbClr val="0000FF"/>
                </a:solidFill>
                <a:latin typeface="黑体" panose="02010609060101010101" pitchFamily="49" charset="-122"/>
                <a:ea typeface="黑体" panose="02010609060101010101" pitchFamily="49" charset="-122"/>
                <a:cs typeface="+mn-ea"/>
              </a:rPr>
              <a:t>三、现金流量</a:t>
            </a:r>
            <a:r>
              <a:rPr lang="zh-CN" altLang="en-US" sz="2800" kern="0" dirty="0">
                <a:solidFill>
                  <a:srgbClr val="0000FF"/>
                </a:solidFill>
                <a:cs typeface="+mn-ea"/>
              </a:rPr>
              <a:t>表</a:t>
            </a:r>
            <a:endParaRPr lang="zh-CN" altLang="en-US" sz="3600" dirty="0">
              <a:latin typeface="Arial" panose="020B0604020202020204" pitchFamily="34" charset="0"/>
              <a:ea typeface="隶书" panose="02010509060101010101" pitchFamily="49" charset="-122"/>
            </a:endParaRPr>
          </a:p>
          <a:p>
            <a:pPr lvl="0" algn="l" eaLnBrk="0" hangingPunct="0">
              <a:lnSpc>
                <a:spcPct val="120000"/>
              </a:lnSpc>
              <a:spcBef>
                <a:spcPct val="20000"/>
              </a:spcBef>
              <a:buClr>
                <a:schemeClr val="hlink"/>
              </a:buClr>
              <a:buSzTx/>
              <a:buFont typeface="Wingdings" panose="05000000000000000000" pitchFamily="2" charset="2"/>
              <a:buNone/>
            </a:pPr>
            <a:r>
              <a:rPr lang="en-US" altLang="zh-CN" sz="2400" b="1" dirty="0">
                <a:cs typeface="黑体" panose="02010609060101010101" pitchFamily="49" charset="-122"/>
              </a:rPr>
              <a:t>   </a:t>
            </a:r>
            <a:r>
              <a:rPr sz="2000" b="1" dirty="0">
                <a:cs typeface="黑体" panose="02010609060101010101" pitchFamily="49" charset="-122"/>
              </a:rPr>
              <a:t>现金流量表是反映企业一定会计期间现金与现金等价物流入和流出的会计报</a:t>
            </a:r>
            <a:r>
              <a:rPr sz="2000" b="1" dirty="0">
                <a:cs typeface="黑体" panose="02010609060101010101" pitchFamily="49" charset="-122"/>
              </a:rPr>
              <a:t>。</a:t>
            </a:r>
            <a:endParaRPr sz="2000" b="1" dirty="0">
              <a:cs typeface="黑体" panose="02010609060101010101" pitchFamily="49" charset="-122"/>
            </a:endParaRPr>
          </a:p>
          <a:p>
            <a:pPr lvl="0" algn="l" eaLnBrk="0" hangingPunct="0">
              <a:lnSpc>
                <a:spcPct val="120000"/>
              </a:lnSpc>
              <a:spcBef>
                <a:spcPct val="20000"/>
              </a:spcBef>
              <a:buClr>
                <a:schemeClr val="hlink"/>
              </a:buClr>
              <a:buSzTx/>
              <a:buFont typeface="Wingdings" panose="05000000000000000000" pitchFamily="2" charset="2"/>
              <a:buNone/>
            </a:pPr>
            <a:r>
              <a:rPr lang="zh-CN" altLang="en-US" sz="2000" b="1" dirty="0">
                <a:solidFill>
                  <a:schemeClr val="accent4">
                    <a:lumMod val="75000"/>
                    <a:lumOff val="25000"/>
                  </a:schemeClr>
                </a:solidFill>
                <a:cs typeface="黑体" panose="02010609060101010101" pitchFamily="49" charset="-122"/>
                <a:sym typeface="+mn-ea"/>
              </a:rPr>
              <a:t>（一）现金流量表的格式</a:t>
            </a:r>
            <a:endParaRPr lang="zh-CN" altLang="en-US" sz="2000" b="1" dirty="0">
              <a:solidFill>
                <a:schemeClr val="accent4">
                  <a:lumMod val="75000"/>
                  <a:lumOff val="25000"/>
                </a:schemeClr>
              </a:solidFill>
              <a:cs typeface="黑体" panose="02010609060101010101" pitchFamily="49" charset="-122"/>
            </a:endParaRPr>
          </a:p>
          <a:p>
            <a:pPr lvl="0" algn="l" eaLnBrk="0" hangingPunct="0">
              <a:lnSpc>
                <a:spcPct val="120000"/>
              </a:lnSpc>
              <a:spcBef>
                <a:spcPct val="20000"/>
              </a:spcBef>
              <a:buClr>
                <a:schemeClr val="hlink"/>
              </a:buClr>
              <a:buSzTx/>
              <a:buFont typeface="Wingdings" panose="05000000000000000000" pitchFamily="2" charset="2"/>
              <a:buNone/>
            </a:pPr>
            <a:r>
              <a:rPr lang="en-US" sz="2000" b="1" dirty="0">
                <a:cs typeface="黑体" panose="02010609060101010101" pitchFamily="49" charset="-122"/>
              </a:rPr>
              <a:t>    </a:t>
            </a:r>
            <a:r>
              <a:rPr sz="2000" b="1" dirty="0">
                <a:cs typeface="黑体" panose="02010609060101010101" pitchFamily="49" charset="-122"/>
              </a:rPr>
              <a:t>现金流量表分为正表和补充资料二部分，各部分又分为各具体项目，这些项目从不同的角度反映企业业务活动的现金流入与流出，弥补了资产负债表和利润表无法提供与现金流量相关信息的不足。</a:t>
            </a:r>
            <a:endParaRPr sz="2000" b="1" dirty="0">
              <a:cs typeface="黑体" panose="02010609060101010101" pitchFamily="49" charset="-122"/>
            </a:endParaRPr>
          </a:p>
          <a:p>
            <a:pPr lvl="0" algn="l" eaLnBrk="0" hangingPunct="0">
              <a:lnSpc>
                <a:spcPct val="120000"/>
              </a:lnSpc>
              <a:spcBef>
                <a:spcPct val="20000"/>
              </a:spcBef>
              <a:buClr>
                <a:schemeClr val="hlink"/>
              </a:buClr>
              <a:buSzTx/>
              <a:buFont typeface="Wingdings" panose="05000000000000000000" pitchFamily="2" charset="2"/>
              <a:buNone/>
            </a:pPr>
            <a:endParaRPr sz="2000" b="1" dirty="0">
              <a:cs typeface="黑体" panose="02010609060101010101" pitchFamily="49" charset="-122"/>
            </a:endParaRPr>
          </a:p>
        </p:txBody>
      </p:sp>
      <p:sp>
        <p:nvSpPr>
          <p:cNvPr id="2" name="Rectangle 18"/>
          <p:cNvSpPr>
            <a:spLocks noGrp="1"/>
          </p:cNvSpPr>
          <p:nvPr>
            <p:custDataLst>
              <p:tags r:id="rId1"/>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第七章 模拟企业财务报表编制</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transition/>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759" name="Rectangle 89"/>
          <p:cNvSpPr/>
          <p:nvPr/>
        </p:nvSpPr>
        <p:spPr>
          <a:xfrm>
            <a:off x="685800" y="914400"/>
            <a:ext cx="8435975" cy="4486275"/>
          </a:xfrm>
          <a:prstGeom prst="rect">
            <a:avLst/>
          </a:prstGeom>
          <a:noFill/>
          <a:ln w="9525">
            <a:noFill/>
          </a:ln>
        </p:spPr>
        <p:txBody>
          <a:bodyPr wrap="square" anchor="t">
            <a:spAutoFit/>
          </a:bodyPr>
          <a:lstStyle/>
          <a:p>
            <a:pPr lvl="0" indent="0"/>
            <a:r>
              <a:rPr lang="zh-CN" altLang="en-US" sz="2800" kern="0" dirty="0">
                <a:solidFill>
                  <a:srgbClr val="0000FF"/>
                </a:solidFill>
                <a:latin typeface="黑体" panose="02010609060101010101" pitchFamily="49" charset="-122"/>
                <a:ea typeface="黑体" panose="02010609060101010101" pitchFamily="49" charset="-122"/>
                <a:cs typeface="+mn-ea"/>
              </a:rPr>
              <a:t>三、现金流量</a:t>
            </a:r>
            <a:r>
              <a:rPr lang="zh-CN" altLang="en-US" sz="2800" kern="0" dirty="0">
                <a:solidFill>
                  <a:srgbClr val="0000FF"/>
                </a:solidFill>
                <a:cs typeface="+mn-ea"/>
              </a:rPr>
              <a:t>表</a:t>
            </a:r>
            <a:endParaRPr lang="zh-CN" altLang="en-US" sz="3600" dirty="0">
              <a:latin typeface="Arial" panose="020B0604020202020204" pitchFamily="34" charset="0"/>
              <a:ea typeface="隶书" panose="02010509060101010101" pitchFamily="49" charset="-122"/>
            </a:endParaRPr>
          </a:p>
          <a:p>
            <a:pPr lvl="0" algn="l" eaLnBrk="0" hangingPunct="0">
              <a:lnSpc>
                <a:spcPct val="120000"/>
              </a:lnSpc>
              <a:spcBef>
                <a:spcPct val="20000"/>
              </a:spcBef>
              <a:buClr>
                <a:schemeClr val="hlink"/>
              </a:buClr>
              <a:buSzTx/>
              <a:buFont typeface="Wingdings" panose="05000000000000000000" pitchFamily="2" charset="2"/>
              <a:buNone/>
            </a:pPr>
            <a:r>
              <a:rPr lang="en-US" altLang="zh-CN" sz="2400" b="1" dirty="0">
                <a:cs typeface="黑体" panose="02010609060101010101" pitchFamily="49" charset="-122"/>
              </a:rPr>
              <a:t>  </a:t>
            </a:r>
            <a:r>
              <a:rPr lang="zh-CN" altLang="en-US" sz="2000" b="1" dirty="0">
                <a:solidFill>
                  <a:schemeClr val="accent4">
                    <a:lumMod val="75000"/>
                    <a:lumOff val="25000"/>
                  </a:schemeClr>
                </a:solidFill>
                <a:cs typeface="黑体" panose="02010609060101010101" pitchFamily="49" charset="-122"/>
                <a:sym typeface="+mn-ea"/>
              </a:rPr>
              <a:t>（二）现金流量表的编制</a:t>
            </a:r>
            <a:endParaRPr lang="zh-CN" altLang="en-US" sz="2000" b="1" dirty="0">
              <a:solidFill>
                <a:schemeClr val="accent4">
                  <a:lumMod val="75000"/>
                  <a:lumOff val="25000"/>
                </a:schemeClr>
              </a:solidFill>
              <a:cs typeface="黑体" panose="02010609060101010101" pitchFamily="49" charset="-122"/>
            </a:endParaRPr>
          </a:p>
          <a:p>
            <a:pPr lvl="0" algn="l" eaLnBrk="0" hangingPunct="0">
              <a:lnSpc>
                <a:spcPct val="120000"/>
              </a:lnSpc>
              <a:spcBef>
                <a:spcPct val="20000"/>
              </a:spcBef>
              <a:buClr>
                <a:schemeClr val="hlink"/>
              </a:buClr>
              <a:buSzTx/>
              <a:buFont typeface="Wingdings" panose="05000000000000000000" pitchFamily="2" charset="2"/>
              <a:buNone/>
            </a:pPr>
            <a:r>
              <a:rPr lang="en-US" sz="2000" b="1" dirty="0">
                <a:cs typeface="黑体" panose="02010609060101010101" pitchFamily="49" charset="-122"/>
              </a:rPr>
              <a:t>    </a:t>
            </a:r>
            <a:r>
              <a:rPr sz="2000" b="1" dirty="0">
                <a:cs typeface="黑体" panose="02010609060101010101" pitchFamily="49" charset="-122"/>
              </a:rPr>
              <a:t>现金流量表的编制方法有和间接法两种，其中直接法以营业收入为起点。现金流量表的正表采用直接法，按现金收入和现金支出的主要类别直接反映企业经营活动产生的现金流量。采用直接法编制经营活动的现金流量时，一般以利润表中的营业收入为起算点，调整与经营活动有关项目的增减变动，然后计算出经营活动现金流量。现金流量的数据可根据企业会计记录直接填列，也可根据资产负债表和利润表有关资料分析填列。</a:t>
            </a:r>
            <a:endParaRPr sz="2000" b="1" dirty="0">
              <a:cs typeface="黑体" panose="02010609060101010101" pitchFamily="49" charset="-122"/>
            </a:endParaRPr>
          </a:p>
          <a:p>
            <a:pPr lvl="0" algn="l" eaLnBrk="0" hangingPunct="0">
              <a:lnSpc>
                <a:spcPct val="120000"/>
              </a:lnSpc>
              <a:spcBef>
                <a:spcPct val="20000"/>
              </a:spcBef>
              <a:buClr>
                <a:schemeClr val="hlink"/>
              </a:buClr>
              <a:buSzTx/>
              <a:buFont typeface="Wingdings" panose="05000000000000000000" pitchFamily="2" charset="2"/>
              <a:buNone/>
            </a:pPr>
            <a:r>
              <a:rPr lang="en-US" sz="2000" b="1" dirty="0">
                <a:cs typeface="黑体" panose="02010609060101010101" pitchFamily="49" charset="-122"/>
              </a:rPr>
              <a:t>    </a:t>
            </a:r>
            <a:r>
              <a:rPr sz="2000" b="1" dirty="0">
                <a:cs typeface="黑体" panose="02010609060101010101" pitchFamily="49" charset="-122"/>
              </a:rPr>
              <a:t>间接法以净利润为起点。补充资料采用间接法，以净利润为起点，调整不涉及现金收支的收入、费用和营业外收支等有关项目，据此计算出经营活动产生的现金流量</a:t>
            </a:r>
            <a:endParaRPr sz="2000" b="1" dirty="0">
              <a:cs typeface="黑体" panose="02010609060101010101" pitchFamily="49" charset="-122"/>
            </a:endParaRPr>
          </a:p>
        </p:txBody>
      </p:sp>
      <p:sp>
        <p:nvSpPr>
          <p:cNvPr id="2" name="Rectangle 18"/>
          <p:cNvSpPr>
            <a:spLocks noGrp="1"/>
          </p:cNvSpPr>
          <p:nvPr>
            <p:custDataLst>
              <p:tags r:id="rId1"/>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第七章 模拟企业财务报表编制</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transition/>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759" name="Rectangle 89"/>
          <p:cNvSpPr/>
          <p:nvPr/>
        </p:nvSpPr>
        <p:spPr>
          <a:xfrm>
            <a:off x="685800" y="914400"/>
            <a:ext cx="8435975" cy="4486275"/>
          </a:xfrm>
          <a:prstGeom prst="rect">
            <a:avLst/>
          </a:prstGeom>
          <a:noFill/>
          <a:ln w="9525">
            <a:noFill/>
          </a:ln>
        </p:spPr>
        <p:txBody>
          <a:bodyPr wrap="square" anchor="t">
            <a:spAutoFit/>
          </a:bodyPr>
          <a:lstStyle/>
          <a:p>
            <a:pPr lvl="0" indent="0"/>
            <a:r>
              <a:rPr lang="zh-CN" altLang="en-US" sz="2800" kern="0" dirty="0">
                <a:solidFill>
                  <a:srgbClr val="0000FF"/>
                </a:solidFill>
                <a:latin typeface="黑体" panose="02010609060101010101" pitchFamily="49" charset="-122"/>
                <a:ea typeface="黑体" panose="02010609060101010101" pitchFamily="49" charset="-122"/>
                <a:cs typeface="+mn-ea"/>
              </a:rPr>
              <a:t>三、现金流量</a:t>
            </a:r>
            <a:r>
              <a:rPr lang="zh-CN" altLang="en-US" sz="2800" kern="0" dirty="0">
                <a:solidFill>
                  <a:srgbClr val="0000FF"/>
                </a:solidFill>
                <a:cs typeface="+mn-ea"/>
              </a:rPr>
              <a:t>表</a:t>
            </a:r>
            <a:endParaRPr lang="zh-CN" altLang="en-US" sz="3600" dirty="0">
              <a:latin typeface="Arial" panose="020B0604020202020204" pitchFamily="34" charset="0"/>
              <a:ea typeface="隶书" panose="02010509060101010101" pitchFamily="49" charset="-122"/>
            </a:endParaRPr>
          </a:p>
          <a:p>
            <a:pPr lvl="0" algn="l" eaLnBrk="0" hangingPunct="0">
              <a:lnSpc>
                <a:spcPct val="120000"/>
              </a:lnSpc>
              <a:spcBef>
                <a:spcPct val="20000"/>
              </a:spcBef>
              <a:buClr>
                <a:schemeClr val="hlink"/>
              </a:buClr>
              <a:buSzTx/>
              <a:buFont typeface="Wingdings" panose="05000000000000000000" pitchFamily="2" charset="2"/>
              <a:buNone/>
            </a:pPr>
            <a:r>
              <a:rPr lang="en-US" altLang="zh-CN" sz="2400" b="1" dirty="0">
                <a:cs typeface="黑体" panose="02010609060101010101" pitchFamily="49" charset="-122"/>
              </a:rPr>
              <a:t>  </a:t>
            </a:r>
            <a:r>
              <a:rPr lang="zh-CN" altLang="en-US" sz="2000" b="1" dirty="0">
                <a:solidFill>
                  <a:schemeClr val="accent4">
                    <a:lumMod val="75000"/>
                    <a:lumOff val="25000"/>
                  </a:schemeClr>
                </a:solidFill>
                <a:cs typeface="黑体" panose="02010609060101010101" pitchFamily="49" charset="-122"/>
                <a:sym typeface="+mn-ea"/>
              </a:rPr>
              <a:t>（二）现金流量表的编制</a:t>
            </a:r>
            <a:endParaRPr lang="zh-CN" altLang="en-US" sz="2000" b="1" dirty="0">
              <a:solidFill>
                <a:schemeClr val="accent4">
                  <a:lumMod val="75000"/>
                  <a:lumOff val="25000"/>
                </a:schemeClr>
              </a:solidFill>
              <a:cs typeface="黑体" panose="02010609060101010101" pitchFamily="49" charset="-122"/>
            </a:endParaRPr>
          </a:p>
          <a:p>
            <a:pPr lvl="0" algn="l" eaLnBrk="0" hangingPunct="0">
              <a:lnSpc>
                <a:spcPct val="120000"/>
              </a:lnSpc>
              <a:spcBef>
                <a:spcPct val="20000"/>
              </a:spcBef>
              <a:buClr>
                <a:schemeClr val="hlink"/>
              </a:buClr>
              <a:buSzTx/>
              <a:buFont typeface="Wingdings" panose="05000000000000000000" pitchFamily="2" charset="2"/>
              <a:buNone/>
            </a:pPr>
            <a:r>
              <a:rPr lang="en-US" sz="2000" b="1" dirty="0">
                <a:cs typeface="黑体" panose="02010609060101010101" pitchFamily="49" charset="-122"/>
              </a:rPr>
              <a:t>    </a:t>
            </a:r>
            <a:r>
              <a:rPr sz="2000" b="1" dirty="0">
                <a:cs typeface="黑体" panose="02010609060101010101" pitchFamily="49" charset="-122"/>
              </a:rPr>
              <a:t>现金流量表的编制方法有和间接法两种，其中直接法以营业收入为起点。现金流量表的正表采用直接法，按现金收入和现金支出的主要类别直接反映企业经营活动产生的现金流量。采用直接法编制经营活动的现金流量时，一般以利润表中的营业收入为起算点，调整与经营活动有关项目的增减变动，然后计算出经营活动现金流量。现金流量的数据可根据企业会计记录直接填列，也可根据资产负债表和利润表有关资料分析填列。</a:t>
            </a:r>
            <a:endParaRPr sz="2000" b="1" dirty="0">
              <a:cs typeface="黑体" panose="02010609060101010101" pitchFamily="49" charset="-122"/>
            </a:endParaRPr>
          </a:p>
          <a:p>
            <a:pPr lvl="0" algn="l" eaLnBrk="0" hangingPunct="0">
              <a:lnSpc>
                <a:spcPct val="120000"/>
              </a:lnSpc>
              <a:spcBef>
                <a:spcPct val="20000"/>
              </a:spcBef>
              <a:buClr>
                <a:schemeClr val="hlink"/>
              </a:buClr>
              <a:buSzTx/>
              <a:buFont typeface="Wingdings" panose="05000000000000000000" pitchFamily="2" charset="2"/>
              <a:buNone/>
            </a:pPr>
            <a:r>
              <a:rPr lang="en-US" sz="2000" b="1" dirty="0">
                <a:cs typeface="黑体" panose="02010609060101010101" pitchFamily="49" charset="-122"/>
              </a:rPr>
              <a:t>    </a:t>
            </a:r>
            <a:r>
              <a:rPr sz="2000" b="1" dirty="0">
                <a:cs typeface="黑体" panose="02010609060101010101" pitchFamily="49" charset="-122"/>
              </a:rPr>
              <a:t>间接法以净利润为起点。补充资料采用间接法，以净利润为起点，调整不涉及现金收支的收入、费用和营业外收支等有关项目，据此计算出经营活动产生的现金流量</a:t>
            </a:r>
            <a:endParaRPr sz="2000" b="1" dirty="0">
              <a:cs typeface="黑体" panose="02010609060101010101" pitchFamily="49" charset="-122"/>
            </a:endParaRPr>
          </a:p>
        </p:txBody>
      </p:sp>
      <p:sp>
        <p:nvSpPr>
          <p:cNvPr id="2" name="Rectangle 18"/>
          <p:cNvSpPr>
            <a:spLocks noGrp="1"/>
          </p:cNvSpPr>
          <p:nvPr>
            <p:custDataLst>
              <p:tags r:id="rId1"/>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第七章 模拟企业财务报表编制</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transition/>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8"/>
          <p:cNvSpPr>
            <a:spLocks noGrp="1"/>
          </p:cNvSpPr>
          <p:nvPr>
            <p:custDataLst>
              <p:tags r:id="rId1"/>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第七章 模拟企业财务报表编制</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
        <p:nvSpPr>
          <p:cNvPr id="100353" name="Rectangle 2"/>
          <p:cNvSpPr>
            <a:spLocks noGrp="1"/>
          </p:cNvSpPr>
          <p:nvPr>
            <p:custDataLst>
              <p:tags r:id="rId2"/>
            </p:custDataLst>
          </p:nvPr>
        </p:nvSpPr>
        <p:spPr>
          <a:xfrm>
            <a:off x="204470" y="1066800"/>
            <a:ext cx="8498840" cy="5038725"/>
          </a:xfrm>
          <a:prstGeom prst="rect">
            <a:avLst/>
          </a:prstGeom>
          <a:noFill/>
          <a:ln w="9525">
            <a:noFill/>
          </a:ln>
        </p:spPr>
        <p:txBody>
          <a:bodyPr wrap="square" lIns="91440" tIns="45720" rIns="91440" bIns="45720" anchor="t"/>
          <a:lstStyle>
            <a:lvl1pPr marL="342900" indent="-342900" algn="l" rtl="0" eaLnBrk="0" fontAlgn="base" hangingPunct="0">
              <a:spcBef>
                <a:spcPct val="20000"/>
              </a:spcBef>
              <a:spcAft>
                <a:spcPct val="0"/>
              </a:spcAft>
              <a:buClr>
                <a:schemeClr val="hlink"/>
              </a:buClr>
              <a:buFont typeface="Wingdings" panose="05000000000000000000" pitchFamily="2" charset="2"/>
              <a:defRPr sz="2800" b="1">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defRPr sz="2400">
                <a:solidFill>
                  <a:schemeClr val="tx1"/>
                </a:solidFill>
                <a:latin typeface="+mn-lt"/>
                <a:ea typeface="+mn-ea"/>
              </a:defRPr>
            </a:lvl2pPr>
            <a:lvl3pPr marL="1143000" indent="-228600" algn="l" rtl="0" eaLnBrk="0" fontAlgn="base" hangingPunct="0">
              <a:spcBef>
                <a:spcPct val="20000"/>
              </a:spcBef>
              <a:spcAft>
                <a:spcPct val="0"/>
              </a:spcAft>
              <a:buClr>
                <a:schemeClr val="tx1"/>
              </a:buClr>
              <a:defRPr sz="2000">
                <a:solidFill>
                  <a:schemeClr val="tx1"/>
                </a:solidFill>
                <a:latin typeface="+mn-lt"/>
                <a:ea typeface="+mn-ea"/>
              </a:defRPr>
            </a:lvl3pPr>
            <a:lvl4pPr marL="1600200" indent="-228600" algn="l" rtl="0" eaLnBrk="0" fontAlgn="base" hangingPunct="0">
              <a:spcBef>
                <a:spcPct val="20000"/>
              </a:spcBef>
              <a:spcAft>
                <a:spcPct val="0"/>
              </a:spcAft>
              <a:defRPr sz="2000">
                <a:solidFill>
                  <a:schemeClr val="tx1"/>
                </a:solidFill>
                <a:latin typeface="+mn-lt"/>
                <a:ea typeface="+mn-ea"/>
              </a:defRPr>
            </a:lvl4pPr>
            <a:lvl5pPr marL="2057400" indent="-228600" algn="l" rtl="0" eaLnBrk="0" fontAlgn="base" hangingPunct="0">
              <a:spcBef>
                <a:spcPct val="20000"/>
              </a:spcBef>
              <a:spcAft>
                <a:spcPct val="0"/>
              </a:spcAft>
              <a:defRPr sz="1600">
                <a:solidFill>
                  <a:schemeClr val="tx1"/>
                </a:solidFill>
                <a:latin typeface="+mn-lt"/>
                <a:ea typeface="+mn-ea"/>
              </a:defRPr>
            </a:lvl5pPr>
            <a:lvl6pPr marL="2514600" indent="-228600" algn="l" rtl="0" fontAlgn="base">
              <a:spcBef>
                <a:spcPct val="20000"/>
              </a:spcBef>
              <a:spcAft>
                <a:spcPct val="0"/>
              </a:spcAft>
              <a:defRPr sz="1600">
                <a:solidFill>
                  <a:schemeClr val="tx1"/>
                </a:solidFill>
                <a:latin typeface="+mn-lt"/>
                <a:ea typeface="+mn-ea"/>
              </a:defRPr>
            </a:lvl6pPr>
            <a:lvl7pPr marL="2971800" indent="-228600" algn="l" rtl="0" fontAlgn="base">
              <a:spcBef>
                <a:spcPct val="20000"/>
              </a:spcBef>
              <a:spcAft>
                <a:spcPct val="0"/>
              </a:spcAft>
              <a:defRPr sz="1600">
                <a:solidFill>
                  <a:schemeClr val="tx1"/>
                </a:solidFill>
                <a:latin typeface="+mn-lt"/>
                <a:ea typeface="+mn-ea"/>
              </a:defRPr>
            </a:lvl7pPr>
            <a:lvl8pPr marL="3429000" indent="-228600" algn="l" rtl="0" fontAlgn="base">
              <a:spcBef>
                <a:spcPct val="20000"/>
              </a:spcBef>
              <a:spcAft>
                <a:spcPct val="0"/>
              </a:spcAft>
              <a:defRPr sz="1600">
                <a:solidFill>
                  <a:schemeClr val="tx1"/>
                </a:solidFill>
                <a:latin typeface="+mn-lt"/>
                <a:ea typeface="+mn-ea"/>
              </a:defRPr>
            </a:lvl8pPr>
            <a:lvl9pPr marL="3886200" indent="-228600" algn="l" rtl="0" fontAlgn="base">
              <a:spcBef>
                <a:spcPct val="20000"/>
              </a:spcBef>
              <a:spcAft>
                <a:spcPct val="0"/>
              </a:spcAft>
              <a:defRPr sz="1600">
                <a:solidFill>
                  <a:schemeClr val="tx1"/>
                </a:solidFill>
                <a:latin typeface="+mn-lt"/>
                <a:ea typeface="+mn-ea"/>
              </a:defRPr>
            </a:lvl9pPr>
          </a:lstStyle>
          <a:p>
            <a:pPr lvl="0" indent="-342900" algn="l">
              <a:lnSpc>
                <a:spcPct val="80000"/>
              </a:lnSpc>
              <a:buSzTx/>
              <a:buNone/>
            </a:pPr>
            <a:r>
              <a:rPr lang="zh-CN" altLang="en-US" b="0" dirty="0">
                <a:solidFill>
                  <a:srgbClr val="0000FF"/>
                </a:solidFill>
                <a:sym typeface="+mn-ea"/>
              </a:rPr>
              <a:t>【思政元素】</a:t>
            </a:r>
            <a:endParaRPr lang="zh-CN" altLang="en-US" b="0" dirty="0">
              <a:solidFill>
                <a:srgbClr val="0000FF"/>
              </a:solidFill>
            </a:endParaRPr>
          </a:p>
          <a:p>
            <a:pPr algn="l">
              <a:buSzTx/>
            </a:pPr>
            <a:r>
              <a:rPr lang="en-US" sz="2400">
                <a:sym typeface="+mn-ea"/>
              </a:rPr>
              <a:t>      </a:t>
            </a:r>
            <a:r>
              <a:rPr sz="2400">
                <a:sym typeface="+mn-ea"/>
              </a:rPr>
              <a:t>案例：以中天勤会计师事务所审计银广夏的年度会计报表为例，对于虚假的海关报关单、发票、银行进账单以及对德国签订的销售合同都没有提出质疑。银广夏事发之后，财政部吊销了中天勤会计师事务所的执业资格，同时吊销其签字的注册会计师刘加荣、徐林文的注册会计师资格，并把几位注册会计师移送公安机关处理。</a:t>
            </a:r>
            <a:endParaRPr sz="2400">
              <a:sym typeface="+mn-ea"/>
            </a:endParaRPr>
          </a:p>
        </p:txBody>
      </p:sp>
    </p:spTree>
  </p:cSld>
  <p:clrMapOvr>
    <a:masterClrMapping/>
  </p:clrMapOvr>
  <p:transition/>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7" name="Rectangle 3"/>
          <p:cNvSpPr>
            <a:spLocks noGrp="1"/>
          </p:cNvSpPr>
          <p:nvPr>
            <p:ph idx="4294967295"/>
          </p:nvPr>
        </p:nvSpPr>
        <p:spPr>
          <a:xfrm>
            <a:off x="1116013" y="1412875"/>
            <a:ext cx="7499350" cy="4800600"/>
          </a:xfrm>
        </p:spPr>
        <p:txBody>
          <a:bodyPr wrap="square" lIns="91440" tIns="45720" rIns="91440" bIns="45720" anchor="t"/>
          <a:lstStyle/>
          <a:p>
            <a:pPr lvl="0" indent="-342900">
              <a:buFont typeface="Wingdings 2" panose="05020102010507070707" pitchFamily="18" charset="2"/>
              <a:buChar char="•"/>
            </a:pPr>
            <a:endParaRPr lang="zh-CN" altLang="en-US" dirty="0"/>
          </a:p>
          <a:p>
            <a:pPr lvl="0" indent="-342900">
              <a:buFont typeface="Wingdings 2" panose="05020102010507070707" pitchFamily="18" charset="2"/>
              <a:buChar char="•"/>
            </a:pPr>
            <a:endParaRPr lang="zh-CN" altLang="en-US" dirty="0"/>
          </a:p>
          <a:p>
            <a:pPr lvl="0" indent="-342900">
              <a:buFont typeface="Wingdings 2" panose="05020102010507070707" pitchFamily="18" charset="2"/>
              <a:buChar char="•"/>
            </a:pPr>
            <a:endParaRPr lang="zh-CN" altLang="en-US" sz="4200" dirty="0"/>
          </a:p>
        </p:txBody>
      </p:sp>
      <p:sp>
        <p:nvSpPr>
          <p:cNvPr id="244738" name="Rectangle 1026"/>
          <p:cNvSpPr txBox="1"/>
          <p:nvPr/>
        </p:nvSpPr>
        <p:spPr>
          <a:xfrm>
            <a:off x="323850" y="2349500"/>
            <a:ext cx="8572500" cy="1714500"/>
          </a:xfrm>
          <a:prstGeom prst="rect">
            <a:avLst/>
          </a:prstGeom>
          <a:solidFill>
            <a:srgbClr val="00FFFF"/>
          </a:solidFill>
          <a:ln w="9525"/>
          <a:scene3d>
            <a:camera prst="legacyObliqueBottomLeft">
              <a:rot lat="0" lon="0" rev="0"/>
            </a:camera>
            <a:lightRig rig="legacyFlat3" dir="t"/>
          </a:scene3d>
          <a:sp3d extrusionH="430200" prstMaterial="legacyMatte">
            <a:bevelT w="13500" h="13500" prst="angle"/>
            <a:bevelB w="13500" h="13500" prst="angle"/>
            <a:extrusionClr>
              <a:srgbClr val="00FFFF"/>
            </a:extrusionClr>
          </a:sp3d>
        </p:spPr>
        <p:txBody>
          <a:bodyPr anchor="ctr">
            <a:flatTx/>
          </a:bodyPr>
          <a:lstStyle/>
          <a:p>
            <a:pPr lvl="0" algn="ctr">
              <a:lnSpc>
                <a:spcPct val="90000"/>
              </a:lnSpc>
            </a:pPr>
            <a:r>
              <a:rPr lang="zh-CN" altLang="en-US" sz="5000" dirty="0">
                <a:latin typeface="Arial" panose="020B0604020202020204" pitchFamily="34" charset="0"/>
                <a:ea typeface="隶书" panose="02010509060101010101" pitchFamily="49" charset="-122"/>
              </a:rPr>
              <a:t>第八章  </a:t>
            </a:r>
            <a:endParaRPr lang="zh-CN" altLang="en-US" sz="5000" dirty="0">
              <a:latin typeface="Arial" panose="020B0604020202020204" pitchFamily="34" charset="0"/>
              <a:ea typeface="隶书" panose="02010509060101010101" pitchFamily="49" charset="-122"/>
            </a:endParaRPr>
          </a:p>
          <a:p>
            <a:pPr lvl="0" algn="ctr">
              <a:lnSpc>
                <a:spcPct val="90000"/>
              </a:lnSpc>
            </a:pPr>
            <a:r>
              <a:rPr lang="zh-CN" altLang="en-US" sz="5000" dirty="0">
                <a:latin typeface="Arial" panose="020B0604020202020204" pitchFamily="34" charset="0"/>
                <a:ea typeface="隶书" panose="02010509060101010101" pitchFamily="49" charset="-122"/>
              </a:rPr>
              <a:t>模拟企业会计档案管理</a:t>
            </a:r>
            <a:endParaRPr lang="zh-CN" altLang="en-US" sz="5000" dirty="0">
              <a:latin typeface="Arial" panose="020B0604020202020204" pitchFamily="34" charset="0"/>
              <a:ea typeface="隶书" panose="02010509060101010101" pitchFamily="49" charset="-122"/>
            </a:endParaRPr>
          </a:p>
        </p:txBody>
      </p:sp>
    </p:spTree>
  </p:cSld>
  <p:clrMapOvr>
    <a:masterClrMapping/>
  </p:clrMapOvr>
  <p:transition/>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2133600" y="1373505"/>
            <a:ext cx="4724400" cy="685801"/>
            <a:chOff x="0" y="0"/>
            <a:chExt cx="2976" cy="432"/>
          </a:xfrm>
        </p:grpSpPr>
        <p:sp>
          <p:nvSpPr>
            <p:cNvPr id="5124" name="AutoShape 4"/>
            <p:cNvSpPr>
              <a:spLocks noChangeArrowheads="1"/>
            </p:cNvSpPr>
            <p:nvPr/>
          </p:nvSpPr>
          <p:spPr bwMode="auto">
            <a:xfrm>
              <a:off x="240" y="75"/>
              <a:ext cx="2736" cy="288"/>
            </a:xfrm>
            <a:prstGeom prst="roundRect">
              <a:avLst>
                <a:gd name="adj" fmla="val 16667"/>
              </a:avLst>
            </a:prstGeom>
            <a:gradFill rotWithShape="1">
              <a:gsLst>
                <a:gs pos="0">
                  <a:schemeClr val="accent2">
                    <a:gamma/>
                    <a:tint val="21176"/>
                    <a:invGamma/>
                  </a:schemeClr>
                </a:gs>
                <a:gs pos="100000">
                  <a:schemeClr val="accent2"/>
                </a:gs>
              </a:gsLst>
              <a:lin ang="0" scaled="1"/>
            </a:gradFill>
            <a:ln w="12700" cmpd="sng">
              <a:solidFill>
                <a:schemeClr val="bg1"/>
              </a:solidFill>
              <a:round/>
            </a:ln>
            <a:effectLst>
              <a:outerShdw dist="99190" dir="238833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125" name="AutoShape 5"/>
            <p:cNvSpPr>
              <a:spLocks noChangeArrowheads="1"/>
            </p:cNvSpPr>
            <p:nvPr/>
          </p:nvSpPr>
          <p:spPr bwMode="auto">
            <a:xfrm>
              <a:off x="0" y="0"/>
              <a:ext cx="432" cy="432"/>
            </a:xfrm>
            <a:prstGeom prst="diamond">
              <a:avLst/>
            </a:prstGeom>
            <a:solidFill>
              <a:schemeClr val="accent2"/>
            </a:solidFill>
            <a:ln w="25400" cmpd="sng">
              <a:solidFill>
                <a:schemeClr val="bg1"/>
              </a:solidFill>
              <a:miter lim="800000"/>
            </a:ln>
            <a:effectLst>
              <a:outerShdw dist="63500" dir="221219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2293" name="Text Box 6"/>
            <p:cNvSpPr txBox="1"/>
            <p:nvPr/>
          </p:nvSpPr>
          <p:spPr>
            <a:xfrm>
              <a:off x="432" y="75"/>
              <a:ext cx="2349" cy="290"/>
            </a:xfrm>
            <a:prstGeom prst="rect">
              <a:avLst/>
            </a:prstGeom>
            <a:noFill/>
            <a:ln w="9525">
              <a:noFill/>
            </a:ln>
          </p:spPr>
          <p:txBody>
            <a:bodyPr wrap="square" anchor="t">
              <a:spAutoFit/>
            </a:bodyPr>
            <a:lstStyle/>
            <a:p>
              <a:pPr lvl="0" indent="0" eaLnBrk="0" hangingPunct="0"/>
              <a:r>
                <a:rPr lang="zh-CN" altLang="en-US" sz="2400" b="1" dirty="0">
                  <a:latin typeface="Arial" panose="020B0604020202020204" pitchFamily="34" charset="0"/>
                  <a:ea typeface="宋体" panose="02010600030101010101" pitchFamily="2" charset="-122"/>
                </a:rPr>
                <a:t>会计档案管理的总体要求</a:t>
              </a:r>
              <a:endParaRPr lang="zh-CN" altLang="en-US" sz="2400" b="1" dirty="0">
                <a:latin typeface="Arial" panose="020B0604020202020204" pitchFamily="34" charset="0"/>
                <a:ea typeface="宋体" panose="02010600030101010101" pitchFamily="2" charset="-122"/>
              </a:endParaRPr>
            </a:p>
          </p:txBody>
        </p:sp>
        <p:sp>
          <p:nvSpPr>
            <p:cNvPr id="12294" name="Text Box 7"/>
            <p:cNvSpPr txBox="1"/>
            <p:nvPr/>
          </p:nvSpPr>
          <p:spPr>
            <a:xfrm>
              <a:off x="150" y="62"/>
              <a:ext cx="116" cy="288"/>
            </a:xfrm>
            <a:prstGeom prst="rect">
              <a:avLst/>
            </a:prstGeom>
            <a:noFill/>
            <a:ln w="9525">
              <a:noFill/>
            </a:ln>
          </p:spPr>
          <p:txBody>
            <a:bodyPr wrap="none" anchor="t">
              <a:spAutoFit/>
            </a:bodyPr>
            <a:lstStyle/>
            <a:p>
              <a:pPr lvl="0" indent="0" algn="ctr" eaLnBrk="0" hangingPunct="0"/>
              <a:endParaRPr lang="en-US" altLang="zh-CN" sz="2400" dirty="0">
                <a:solidFill>
                  <a:schemeClr val="bg1"/>
                </a:solidFill>
                <a:latin typeface="Arial" panose="020B0604020202020204" pitchFamily="34" charset="0"/>
                <a:ea typeface="宋体" panose="02010600030101010101" pitchFamily="2" charset="-122"/>
              </a:endParaRPr>
            </a:p>
          </p:txBody>
        </p:sp>
      </p:grpSp>
      <p:grpSp>
        <p:nvGrpSpPr>
          <p:cNvPr id="3" name="Group 8"/>
          <p:cNvGrpSpPr/>
          <p:nvPr/>
        </p:nvGrpSpPr>
        <p:grpSpPr>
          <a:xfrm>
            <a:off x="2133600" y="4262755"/>
            <a:ext cx="4724400" cy="685800"/>
            <a:chOff x="0" y="0"/>
            <a:chExt cx="2976" cy="432"/>
          </a:xfrm>
        </p:grpSpPr>
        <p:sp>
          <p:nvSpPr>
            <p:cNvPr id="5" name="AutoShape 9"/>
            <p:cNvSpPr>
              <a:spLocks noChangeArrowheads="1"/>
            </p:cNvSpPr>
            <p:nvPr/>
          </p:nvSpPr>
          <p:spPr bwMode="auto">
            <a:xfrm>
              <a:off x="240" y="75"/>
              <a:ext cx="2736" cy="288"/>
            </a:xfrm>
            <a:prstGeom prst="roundRect">
              <a:avLst>
                <a:gd name="adj" fmla="val 16667"/>
              </a:avLst>
            </a:prstGeom>
            <a:gradFill rotWithShape="1">
              <a:gsLst>
                <a:gs pos="0">
                  <a:schemeClr val="accent1">
                    <a:gamma/>
                    <a:tint val="21176"/>
                    <a:invGamma/>
                  </a:schemeClr>
                </a:gs>
                <a:gs pos="100000">
                  <a:schemeClr val="accent1"/>
                </a:gs>
              </a:gsLst>
              <a:lin ang="0" scaled="1"/>
            </a:gradFill>
            <a:ln w="12700" cmpd="sng">
              <a:solidFill>
                <a:schemeClr val="bg1"/>
              </a:solidFill>
              <a:round/>
            </a:ln>
            <a:effectLst>
              <a:outerShdw dist="99190" dir="238833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AutoShape 10"/>
            <p:cNvSpPr>
              <a:spLocks noChangeArrowheads="1"/>
            </p:cNvSpPr>
            <p:nvPr/>
          </p:nvSpPr>
          <p:spPr bwMode="auto">
            <a:xfrm>
              <a:off x="0" y="0"/>
              <a:ext cx="432" cy="432"/>
            </a:xfrm>
            <a:prstGeom prst="diamond">
              <a:avLst/>
            </a:prstGeom>
            <a:solidFill>
              <a:schemeClr val="accent1"/>
            </a:solidFill>
            <a:ln w="25400" cmpd="sng">
              <a:solidFill>
                <a:schemeClr val="bg1"/>
              </a:solidFill>
              <a:miter lim="800000"/>
            </a:ln>
            <a:effectLst>
              <a:outerShdw dist="63500" dir="221219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2298" name="Text Box 11"/>
            <p:cNvSpPr txBox="1"/>
            <p:nvPr/>
          </p:nvSpPr>
          <p:spPr>
            <a:xfrm>
              <a:off x="384" y="110"/>
              <a:ext cx="2160" cy="290"/>
            </a:xfrm>
            <a:prstGeom prst="rect">
              <a:avLst/>
            </a:prstGeom>
            <a:noFill/>
            <a:ln w="9525">
              <a:noFill/>
            </a:ln>
          </p:spPr>
          <p:txBody>
            <a:bodyPr anchor="t">
              <a:spAutoFit/>
            </a:bodyPr>
            <a:lstStyle/>
            <a:p>
              <a:pPr lvl="0" indent="0" eaLnBrk="0" hangingPunct="0"/>
              <a:r>
                <a:rPr lang="en-US" altLang="zh-CN" sz="2400" b="1" dirty="0">
                  <a:latin typeface="宋体" panose="02010600030101010101" pitchFamily="2" charset="-122"/>
                  <a:ea typeface="宋体" panose="02010600030101010101" pitchFamily="2" charset="-122"/>
                </a:rPr>
                <a:t> </a:t>
              </a:r>
              <a:r>
                <a:rPr lang="zh-CN" altLang="en-US" sz="2400" b="1" dirty="0">
                  <a:latin typeface="宋体" panose="02010600030101010101" pitchFamily="2" charset="-122"/>
                  <a:ea typeface="宋体" panose="02010600030101010101" pitchFamily="2" charset="-122"/>
                </a:rPr>
                <a:t>会计档案的保管与借阅</a:t>
              </a:r>
              <a:endParaRPr lang="zh-CN" altLang="en-US" sz="2400" b="1" dirty="0">
                <a:latin typeface="宋体" panose="02010600030101010101" pitchFamily="2" charset="-122"/>
                <a:ea typeface="宋体" panose="02010600030101010101" pitchFamily="2" charset="-122"/>
              </a:endParaRPr>
            </a:p>
          </p:txBody>
        </p:sp>
        <p:sp>
          <p:nvSpPr>
            <p:cNvPr id="12299" name="Text Box 12"/>
            <p:cNvSpPr txBox="1"/>
            <p:nvPr/>
          </p:nvSpPr>
          <p:spPr>
            <a:xfrm>
              <a:off x="150" y="62"/>
              <a:ext cx="116" cy="288"/>
            </a:xfrm>
            <a:prstGeom prst="rect">
              <a:avLst/>
            </a:prstGeom>
            <a:noFill/>
            <a:ln w="9525">
              <a:noFill/>
            </a:ln>
          </p:spPr>
          <p:txBody>
            <a:bodyPr wrap="none" anchor="t">
              <a:spAutoFit/>
            </a:bodyPr>
            <a:lstStyle/>
            <a:p>
              <a:pPr lvl="0" indent="0" algn="ctr" eaLnBrk="0" hangingPunct="0"/>
              <a:endParaRPr lang="en-US" altLang="zh-CN" sz="2400" dirty="0">
                <a:solidFill>
                  <a:schemeClr val="bg1"/>
                </a:solidFill>
                <a:latin typeface="Arial" panose="020B0604020202020204" pitchFamily="34" charset="0"/>
                <a:ea typeface="宋体" panose="02010600030101010101" pitchFamily="2" charset="-122"/>
              </a:endParaRPr>
            </a:p>
          </p:txBody>
        </p:sp>
      </p:grpSp>
      <p:grpSp>
        <p:nvGrpSpPr>
          <p:cNvPr id="4" name="Group 13"/>
          <p:cNvGrpSpPr/>
          <p:nvPr/>
        </p:nvGrpSpPr>
        <p:grpSpPr>
          <a:xfrm>
            <a:off x="2133600" y="5329555"/>
            <a:ext cx="4724400" cy="685800"/>
            <a:chOff x="0" y="0"/>
            <a:chExt cx="2976" cy="432"/>
          </a:xfrm>
        </p:grpSpPr>
        <p:sp>
          <p:nvSpPr>
            <p:cNvPr id="5134" name="AutoShape 14"/>
            <p:cNvSpPr>
              <a:spLocks noChangeArrowheads="1"/>
            </p:cNvSpPr>
            <p:nvPr/>
          </p:nvSpPr>
          <p:spPr bwMode="auto">
            <a:xfrm>
              <a:off x="240" y="75"/>
              <a:ext cx="2736" cy="288"/>
            </a:xfrm>
            <a:prstGeom prst="roundRect">
              <a:avLst>
                <a:gd name="adj" fmla="val 16667"/>
              </a:avLst>
            </a:prstGeom>
            <a:gradFill rotWithShape="1">
              <a:gsLst>
                <a:gs pos="0">
                  <a:schemeClr val="tx2">
                    <a:gamma/>
                    <a:tint val="21176"/>
                    <a:invGamma/>
                  </a:schemeClr>
                </a:gs>
                <a:gs pos="100000">
                  <a:schemeClr val="tx2"/>
                </a:gs>
              </a:gsLst>
              <a:lin ang="0" scaled="1"/>
            </a:gradFill>
            <a:ln w="12700" cmpd="sng">
              <a:solidFill>
                <a:schemeClr val="bg1"/>
              </a:solidFill>
              <a:round/>
            </a:ln>
            <a:effectLst>
              <a:outerShdw dist="99190" dir="238833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135" name="AutoShape 15"/>
            <p:cNvSpPr>
              <a:spLocks noChangeArrowheads="1"/>
            </p:cNvSpPr>
            <p:nvPr/>
          </p:nvSpPr>
          <p:spPr bwMode="auto">
            <a:xfrm>
              <a:off x="0" y="0"/>
              <a:ext cx="432" cy="432"/>
            </a:xfrm>
            <a:prstGeom prst="diamond">
              <a:avLst/>
            </a:prstGeom>
            <a:solidFill>
              <a:schemeClr val="hlink"/>
            </a:solidFill>
            <a:ln w="25400" cmpd="sng">
              <a:solidFill>
                <a:schemeClr val="bg1"/>
              </a:solidFill>
              <a:miter lim="800000"/>
            </a:ln>
            <a:effectLst>
              <a:outerShdw dist="63500" dir="221219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2303" name="Text Box 16"/>
            <p:cNvSpPr txBox="1"/>
            <p:nvPr/>
          </p:nvSpPr>
          <p:spPr>
            <a:xfrm>
              <a:off x="480" y="110"/>
              <a:ext cx="2160" cy="290"/>
            </a:xfrm>
            <a:prstGeom prst="rect">
              <a:avLst/>
            </a:prstGeom>
            <a:noFill/>
            <a:ln w="9525">
              <a:noFill/>
            </a:ln>
          </p:spPr>
          <p:txBody>
            <a:bodyPr anchor="t">
              <a:spAutoFit/>
            </a:bodyPr>
            <a:lstStyle/>
            <a:p>
              <a:pPr lvl="0" indent="0" eaLnBrk="0" hangingPunct="0"/>
              <a:r>
                <a:rPr lang="zh-CN" altLang="en-US" sz="2400" b="1" dirty="0">
                  <a:latin typeface="宋体" panose="02010600030101010101" pitchFamily="2" charset="-122"/>
                  <a:ea typeface="宋体" panose="02010600030101010101" pitchFamily="2" charset="-122"/>
                </a:rPr>
                <a:t>会计档案的销毁</a:t>
              </a:r>
              <a:endParaRPr lang="zh-CN" altLang="en-US" sz="2400" b="1" dirty="0">
                <a:latin typeface="宋体" panose="02010600030101010101" pitchFamily="2" charset="-122"/>
                <a:ea typeface="宋体" panose="02010600030101010101" pitchFamily="2" charset="-122"/>
              </a:endParaRPr>
            </a:p>
          </p:txBody>
        </p:sp>
        <p:sp>
          <p:nvSpPr>
            <p:cNvPr id="12304" name="Text Box 17"/>
            <p:cNvSpPr txBox="1"/>
            <p:nvPr/>
          </p:nvSpPr>
          <p:spPr>
            <a:xfrm>
              <a:off x="150" y="62"/>
              <a:ext cx="116" cy="288"/>
            </a:xfrm>
            <a:prstGeom prst="rect">
              <a:avLst/>
            </a:prstGeom>
            <a:noFill/>
            <a:ln w="9525">
              <a:noFill/>
            </a:ln>
          </p:spPr>
          <p:txBody>
            <a:bodyPr wrap="none" anchor="t">
              <a:spAutoFit/>
            </a:bodyPr>
            <a:lstStyle/>
            <a:p>
              <a:pPr lvl="0" indent="0" algn="ctr" eaLnBrk="0" hangingPunct="0"/>
              <a:endParaRPr lang="en-US" altLang="zh-CN" sz="2400" dirty="0">
                <a:solidFill>
                  <a:schemeClr val="bg1"/>
                </a:solidFill>
                <a:latin typeface="Arial" panose="020B0604020202020204" pitchFamily="34" charset="0"/>
                <a:ea typeface="宋体" panose="02010600030101010101" pitchFamily="2" charset="-122"/>
              </a:endParaRPr>
            </a:p>
          </p:txBody>
        </p:sp>
      </p:grpSp>
      <p:grpSp>
        <p:nvGrpSpPr>
          <p:cNvPr id="7" name="Group 8"/>
          <p:cNvGrpSpPr/>
          <p:nvPr/>
        </p:nvGrpSpPr>
        <p:grpSpPr>
          <a:xfrm>
            <a:off x="2057400" y="2364105"/>
            <a:ext cx="4724400" cy="685800"/>
            <a:chOff x="0" y="0"/>
            <a:chExt cx="2976" cy="432"/>
          </a:xfrm>
        </p:grpSpPr>
        <p:sp>
          <p:nvSpPr>
            <p:cNvPr id="5129" name="AutoShape 9"/>
            <p:cNvSpPr>
              <a:spLocks noChangeArrowheads="1"/>
            </p:cNvSpPr>
            <p:nvPr/>
          </p:nvSpPr>
          <p:spPr bwMode="auto">
            <a:xfrm>
              <a:off x="240" y="75"/>
              <a:ext cx="2736" cy="288"/>
            </a:xfrm>
            <a:prstGeom prst="roundRect">
              <a:avLst>
                <a:gd name="adj" fmla="val 16667"/>
              </a:avLst>
            </a:prstGeom>
            <a:gradFill rotWithShape="1">
              <a:gsLst>
                <a:gs pos="0">
                  <a:schemeClr val="accent1">
                    <a:gamma/>
                    <a:tint val="21176"/>
                    <a:invGamma/>
                  </a:schemeClr>
                </a:gs>
                <a:gs pos="100000">
                  <a:schemeClr val="accent1"/>
                </a:gs>
              </a:gsLst>
              <a:lin ang="0" scaled="1"/>
            </a:gradFill>
            <a:ln w="12700" cmpd="sng">
              <a:solidFill>
                <a:schemeClr val="bg1"/>
              </a:solidFill>
              <a:round/>
            </a:ln>
            <a:effectLst>
              <a:outerShdw dist="99190" dir="238833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130" name="AutoShape 10"/>
            <p:cNvSpPr>
              <a:spLocks noChangeArrowheads="1"/>
            </p:cNvSpPr>
            <p:nvPr/>
          </p:nvSpPr>
          <p:spPr bwMode="auto">
            <a:xfrm>
              <a:off x="0" y="0"/>
              <a:ext cx="432" cy="432"/>
            </a:xfrm>
            <a:prstGeom prst="diamond">
              <a:avLst/>
            </a:prstGeom>
            <a:solidFill>
              <a:schemeClr val="accent1"/>
            </a:solidFill>
            <a:ln w="25400" cmpd="sng">
              <a:solidFill>
                <a:schemeClr val="bg1"/>
              </a:solidFill>
              <a:miter lim="800000"/>
            </a:ln>
            <a:effectLst>
              <a:outerShdw dist="63500" dir="221219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2309" name="Text Box 11"/>
            <p:cNvSpPr txBox="1"/>
            <p:nvPr/>
          </p:nvSpPr>
          <p:spPr>
            <a:xfrm>
              <a:off x="384" y="110"/>
              <a:ext cx="2160" cy="290"/>
            </a:xfrm>
            <a:prstGeom prst="rect">
              <a:avLst/>
            </a:prstGeom>
            <a:noFill/>
            <a:ln w="9525">
              <a:noFill/>
            </a:ln>
          </p:spPr>
          <p:txBody>
            <a:bodyPr anchor="t">
              <a:spAutoFit/>
            </a:bodyPr>
            <a:lstStyle/>
            <a:p>
              <a:pPr lvl="0" indent="0" eaLnBrk="0" hangingPunct="0"/>
              <a:r>
                <a:rPr lang="en-US" altLang="zh-CN" sz="2400" b="1" dirty="0">
                  <a:latin typeface="宋体" panose="02010600030101010101" pitchFamily="2" charset="-122"/>
                  <a:ea typeface="宋体" panose="02010600030101010101" pitchFamily="2" charset="-122"/>
                </a:rPr>
                <a:t> </a:t>
              </a:r>
              <a:r>
                <a:rPr lang="zh-CN" altLang="en-US" sz="2400" b="1" dirty="0">
                  <a:latin typeface="宋体" panose="02010600030101010101" pitchFamily="2" charset="-122"/>
                  <a:ea typeface="宋体" panose="02010600030101010101" pitchFamily="2" charset="-122"/>
                </a:rPr>
                <a:t>会计档案的范畴</a:t>
              </a:r>
              <a:endParaRPr lang="zh-CN" altLang="en-US" sz="2400" b="1" dirty="0">
                <a:latin typeface="宋体" panose="02010600030101010101" pitchFamily="2" charset="-122"/>
                <a:ea typeface="宋体" panose="02010600030101010101" pitchFamily="2" charset="-122"/>
              </a:endParaRPr>
            </a:p>
          </p:txBody>
        </p:sp>
        <p:sp>
          <p:nvSpPr>
            <p:cNvPr id="12310" name="Text Box 12"/>
            <p:cNvSpPr txBox="1"/>
            <p:nvPr/>
          </p:nvSpPr>
          <p:spPr>
            <a:xfrm>
              <a:off x="150" y="62"/>
              <a:ext cx="116" cy="288"/>
            </a:xfrm>
            <a:prstGeom prst="rect">
              <a:avLst/>
            </a:prstGeom>
            <a:noFill/>
            <a:ln w="9525">
              <a:noFill/>
            </a:ln>
          </p:spPr>
          <p:txBody>
            <a:bodyPr wrap="none" anchor="t">
              <a:spAutoFit/>
            </a:bodyPr>
            <a:lstStyle/>
            <a:p>
              <a:pPr lvl="0" indent="0" algn="ctr" eaLnBrk="0" hangingPunct="0"/>
              <a:endParaRPr lang="en-US" altLang="zh-CN" sz="2400" dirty="0">
                <a:solidFill>
                  <a:schemeClr val="bg1"/>
                </a:solidFill>
                <a:latin typeface="Arial" panose="020B0604020202020204" pitchFamily="34" charset="0"/>
                <a:ea typeface="宋体" panose="02010600030101010101" pitchFamily="2" charset="-122"/>
              </a:endParaRPr>
            </a:p>
          </p:txBody>
        </p:sp>
      </p:grpSp>
      <p:grpSp>
        <p:nvGrpSpPr>
          <p:cNvPr id="8" name="Group 3"/>
          <p:cNvGrpSpPr/>
          <p:nvPr/>
        </p:nvGrpSpPr>
        <p:grpSpPr>
          <a:xfrm>
            <a:off x="2109470" y="3314065"/>
            <a:ext cx="4724400" cy="685801"/>
            <a:chOff x="0" y="0"/>
            <a:chExt cx="2976" cy="432"/>
          </a:xfrm>
        </p:grpSpPr>
        <p:sp>
          <p:nvSpPr>
            <p:cNvPr id="10" name="AutoShape 4"/>
            <p:cNvSpPr>
              <a:spLocks noChangeArrowheads="1"/>
            </p:cNvSpPr>
            <p:nvPr>
              <p:custDataLst>
                <p:tags r:id="rId1"/>
              </p:custDataLst>
            </p:nvPr>
          </p:nvSpPr>
          <p:spPr bwMode="auto">
            <a:xfrm>
              <a:off x="240" y="75"/>
              <a:ext cx="2736" cy="288"/>
            </a:xfrm>
            <a:prstGeom prst="roundRect">
              <a:avLst>
                <a:gd name="adj" fmla="val 16667"/>
              </a:avLst>
            </a:prstGeom>
            <a:gradFill rotWithShape="1">
              <a:gsLst>
                <a:gs pos="0">
                  <a:schemeClr val="accent2">
                    <a:gamma/>
                    <a:tint val="21176"/>
                    <a:invGamma/>
                  </a:schemeClr>
                </a:gs>
                <a:gs pos="100000">
                  <a:schemeClr val="accent2"/>
                </a:gs>
              </a:gsLst>
              <a:lin ang="0" scaled="1"/>
            </a:gradFill>
            <a:ln w="12700" cmpd="sng">
              <a:solidFill>
                <a:schemeClr val="bg1"/>
              </a:solidFill>
              <a:round/>
            </a:ln>
            <a:effectLst>
              <a:outerShdw dist="99190" dir="2388334" algn="ctr" rotWithShape="0">
                <a:srgbClr val="333333">
                  <a:alpha val="50000"/>
                </a:srgbClr>
              </a:outerShdw>
            </a:effectLst>
          </p:spPr>
          <p:txBody>
            <a:bodyPr wrap="none" anchor="ct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1" name="AutoShape 5"/>
            <p:cNvSpPr>
              <a:spLocks noChangeArrowheads="1"/>
            </p:cNvSpPr>
            <p:nvPr>
              <p:custDataLst>
                <p:tags r:id="rId2"/>
              </p:custDataLst>
            </p:nvPr>
          </p:nvSpPr>
          <p:spPr bwMode="auto">
            <a:xfrm>
              <a:off x="0" y="0"/>
              <a:ext cx="432" cy="432"/>
            </a:xfrm>
            <a:prstGeom prst="diamond">
              <a:avLst/>
            </a:prstGeom>
            <a:solidFill>
              <a:schemeClr val="accent2"/>
            </a:solidFill>
            <a:ln w="25400" cmpd="sng">
              <a:solidFill>
                <a:schemeClr val="bg1"/>
              </a:solidFill>
              <a:miter lim="800000"/>
            </a:ln>
            <a:effectLst>
              <a:outerShdw dist="63500" dir="2212194" algn="ctr" rotWithShape="0">
                <a:srgbClr val="333333">
                  <a:alpha val="50000"/>
                </a:srgbClr>
              </a:outerShdw>
            </a:effectLst>
          </p:spPr>
          <p:txBody>
            <a:bodyPr wrap="none" anchor="ct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2" name="Text Box 6"/>
            <p:cNvSpPr txBox="1"/>
            <p:nvPr>
              <p:custDataLst>
                <p:tags r:id="rId3"/>
              </p:custDataLst>
            </p:nvPr>
          </p:nvSpPr>
          <p:spPr>
            <a:xfrm>
              <a:off x="432" y="75"/>
              <a:ext cx="2160" cy="290"/>
            </a:xfrm>
            <a:prstGeom prst="rect">
              <a:avLst/>
            </a:prstGeom>
            <a:noFill/>
            <a:ln w="9525">
              <a:noFill/>
            </a:ln>
          </p:spPr>
          <p:txBody>
            <a:bodyPr anchor="t">
              <a:spAutoFit/>
            </a:bodyPr>
            <a:p>
              <a:pPr lvl="0" indent="0" eaLnBrk="0" hangingPunct="0"/>
              <a:r>
                <a:rPr lang="zh-CN" altLang="en-US" sz="2400" b="1" dirty="0">
                  <a:latin typeface="Arial" panose="020B0604020202020204" pitchFamily="34" charset="0"/>
                  <a:ea typeface="宋体" panose="02010600030101010101" pitchFamily="2" charset="-122"/>
                </a:rPr>
                <a:t>会计档案的整理</a:t>
              </a:r>
              <a:endParaRPr lang="zh-CN" altLang="en-US" sz="2400" b="1" dirty="0">
                <a:latin typeface="Arial" panose="020B0604020202020204" pitchFamily="34" charset="0"/>
                <a:ea typeface="宋体" panose="02010600030101010101" pitchFamily="2" charset="-122"/>
              </a:endParaRPr>
            </a:p>
          </p:txBody>
        </p:sp>
        <p:sp>
          <p:nvSpPr>
            <p:cNvPr id="13" name="Text Box 7"/>
            <p:cNvSpPr txBox="1"/>
            <p:nvPr>
              <p:custDataLst>
                <p:tags r:id="rId4"/>
              </p:custDataLst>
            </p:nvPr>
          </p:nvSpPr>
          <p:spPr>
            <a:xfrm>
              <a:off x="150" y="62"/>
              <a:ext cx="116" cy="288"/>
            </a:xfrm>
            <a:prstGeom prst="rect">
              <a:avLst/>
            </a:prstGeom>
            <a:noFill/>
            <a:ln w="9525">
              <a:noFill/>
            </a:ln>
          </p:spPr>
          <p:txBody>
            <a:bodyPr wrap="none" anchor="t">
              <a:spAutoFit/>
            </a:bodyPr>
            <a:p>
              <a:pPr lvl="0" indent="0" algn="ctr" eaLnBrk="0" hangingPunct="0"/>
              <a:endParaRPr lang="en-US" altLang="zh-CN" sz="2400" dirty="0">
                <a:solidFill>
                  <a:schemeClr val="bg1"/>
                </a:solidFill>
                <a:latin typeface="Arial" panose="020B0604020202020204" pitchFamily="34" charset="0"/>
                <a:ea typeface="宋体" panose="02010600030101010101" pitchFamily="2" charset="-122"/>
              </a:endParaRPr>
            </a:p>
          </p:txBody>
        </p:sp>
      </p:grpSp>
      <p:sp>
        <p:nvSpPr>
          <p:cNvPr id="14" name="Rectangle 18"/>
          <p:cNvSpPr>
            <a:spLocks noGrp="1"/>
          </p:cNvSpPr>
          <p:nvPr>
            <p:custDataLst>
              <p:tags r:id="rId5"/>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第八章 模拟企业会计档案管理</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1" name="灯片编号占位符 5"/>
          <p:cNvSpPr txBox="1">
            <a:spLocks noGrp="1"/>
          </p:cNvSpPr>
          <p:nvPr>
            <p:ph type="sldNum" sz="quarter"/>
          </p:nvPr>
        </p:nvSpPr>
        <p:spPr>
          <a:xfrm>
            <a:off x="7131050" y="6427788"/>
            <a:ext cx="1905000" cy="457200"/>
          </a:xfrm>
          <a:prstGeom prst="rect">
            <a:avLst/>
          </a:prstGeom>
          <a:noFill/>
          <a:ln w="9525">
            <a:noFill/>
          </a:ln>
        </p:spPr>
        <p:txBody>
          <a:bodyPr anchor="t"/>
          <a:lstStyle/>
          <a:p>
            <a:pPr lvl="0" indent="0"/>
            <a:fld id="{9A0DB2DC-4C9A-4742-B13C-FB6460FD3503}" type="slidenum">
              <a:rPr lang="en-US" altLang="zh-CN" dirty="0">
                <a:latin typeface="黑体" panose="02010609060101010101" pitchFamily="49" charset="-122"/>
              </a:rPr>
            </a:fld>
            <a:endParaRPr lang="en-US" altLang="zh-CN" dirty="0">
              <a:latin typeface="黑体" panose="02010609060101010101" pitchFamily="49" charset="-122"/>
            </a:endParaRPr>
          </a:p>
        </p:txBody>
      </p:sp>
      <p:sp>
        <p:nvSpPr>
          <p:cNvPr id="2" name="Rectangle 18"/>
          <p:cNvSpPr>
            <a:spLocks noGrp="1"/>
          </p:cNvSpPr>
          <p:nvPr>
            <p:custDataLst>
              <p:tags r:id="rId1"/>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第八章 模拟企业会计档案管理</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
        <p:nvSpPr>
          <p:cNvPr id="267266" name="Rectangle 3"/>
          <p:cNvSpPr>
            <a:spLocks noGrp="1"/>
          </p:cNvSpPr>
          <p:nvPr>
            <p:ph type="body"/>
            <p:custDataLst>
              <p:tags r:id="rId2"/>
            </p:custDataLst>
          </p:nvPr>
        </p:nvSpPr>
        <p:spPr>
          <a:xfrm>
            <a:off x="398780" y="1143000"/>
            <a:ext cx="7850505" cy="5562600"/>
          </a:xfrm>
        </p:spPr>
        <p:txBody>
          <a:bodyPr wrap="square" lIns="91440" tIns="45720" rIns="91440" bIns="45720" anchor="t"/>
          <a:p>
            <a:pPr marL="0" marR="0" lvl="0" algn="l" rtl="0" eaLnBrk="1" fontAlgn="base" latinLnBrk="0" hangingPunct="1">
              <a:lnSpc>
                <a:spcPct val="100000"/>
              </a:lnSpc>
              <a:spcBef>
                <a:spcPct val="20000"/>
              </a:spcBef>
              <a:buClrTx/>
              <a:buSzTx/>
              <a:buFont typeface="Wingdings 2" panose="05020102010507070707" pitchFamily="18" charset="2"/>
              <a:buNone/>
            </a:pPr>
            <a:r>
              <a:rPr lang="zh-CN" altLang="en-US" b="0" dirty="0">
                <a:solidFill>
                  <a:srgbClr val="0000FF"/>
                </a:solidFill>
                <a:latin typeface="黑体" panose="02010609060101010101" pitchFamily="49" charset="-122"/>
                <a:ea typeface="黑体" panose="02010609060101010101" pitchFamily="49" charset="-122"/>
                <a:cs typeface="+mn-ea"/>
                <a:sym typeface="+mn-ea"/>
              </a:rPr>
              <a:t>一、会计档案管理的总体要求</a:t>
            </a:r>
            <a:endParaRPr kumimoji="0" lang="zh-CN" altLang="en-US" b="0" i="0" u="none" strike="noStrike" cap="none" spc="0" normalizeH="0" baseline="0" dirty="0">
              <a:solidFill>
                <a:schemeClr val="tx1"/>
              </a:solidFill>
              <a:latin typeface="Arial" panose="020B0604020202020204" pitchFamily="34" charset="0"/>
              <a:ea typeface="黑体" panose="02010609060101010101" pitchFamily="49" charset="-122"/>
              <a:cs typeface="+mn-ea"/>
            </a:endParaRPr>
          </a:p>
          <a:p>
            <a:pPr lvl="0" algn="l" latinLnBrk="0">
              <a:lnSpc>
                <a:spcPct val="150000"/>
              </a:lnSpc>
              <a:spcBef>
                <a:spcPts val="0"/>
              </a:spcBef>
              <a:buSzTx/>
              <a:buNone/>
            </a:pPr>
            <a:r>
              <a:rPr lang="en-US" altLang="zh-CN" sz="2400" b="0" dirty="0"/>
              <a:t>       </a:t>
            </a:r>
            <a:r>
              <a:rPr lang="zh-CN" altLang="en-US" sz="2400" b="0" dirty="0"/>
              <a:t>为了加强会计档案管理，有效保护和利用会计档案，公司应当遵守《中华人民共和国会计法》、《中华人民共和国档案法》等有关法律，按照《会计档案管理办法》要求，建立和完善会计档案的收集、整理、保管、利用和鉴定销毁等管理制度，采取可靠的安全防护技术和措施，保证会计档案的真实、完整、可用、安全。</a:t>
            </a:r>
            <a:endParaRPr lang="zh-CN" altLang="en-US" sz="2400" b="0" dirty="0"/>
          </a:p>
          <a:p>
            <a:pPr lvl="0" algn="l" latinLnBrk="0">
              <a:lnSpc>
                <a:spcPct val="150000"/>
              </a:lnSpc>
              <a:spcBef>
                <a:spcPts val="0"/>
              </a:spcBef>
              <a:buSzTx/>
              <a:buNone/>
            </a:pPr>
            <a:r>
              <a:rPr lang="en-US" altLang="zh-CN" sz="2400" b="0" dirty="0"/>
              <a:t>      </a:t>
            </a:r>
            <a:r>
              <a:rPr lang="zh-CN" altLang="en-US" sz="2400" b="0" dirty="0"/>
              <a:t>企业可以利用计算机、网络通信等信息技术手段管理会计档案。</a:t>
            </a:r>
            <a:r>
              <a:rPr lang="zh-CN" altLang="en-US" sz="2800" dirty="0"/>
              <a:t>   </a:t>
            </a:r>
            <a:r>
              <a:rPr lang="en-US" altLang="zh-CN" sz="2400" dirty="0">
                <a:latin typeface="楷体_GB2312" panose="02010609030101010101" pitchFamily="49" charset="-122"/>
                <a:ea typeface="楷体_GB2312" panose="02010609030101010101" pitchFamily="49" charset="-122"/>
              </a:rPr>
              <a:t>   </a:t>
            </a:r>
            <a:endParaRPr lang="en-US" altLang="zh-CN" sz="2400" dirty="0">
              <a:latin typeface="楷体_GB2312" panose="02010609030101010101" pitchFamily="49" charset="-122"/>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indefinite" fill="hold">
                                          <p:stCondLst>
                                            <p:cond delay="0"/>
                                          </p:stCondLst>
                                        </p:cTn>
                                        <p:tgtEl>
                                          <p:spTgt spid="267266">
                                            <p:txEl>
                                              <p:pRg st="0" end="0"/>
                                            </p:txEl>
                                          </p:spTgt>
                                        </p:tgtEl>
                                        <p:attrNameLst>
                                          <p:attrName>style.visibility</p:attrName>
                                        </p:attrNameLst>
                                      </p:cBhvr>
                                      <p:to>
                                        <p:strVal val="visible"/>
                                      </p:to>
                                    </p:set>
                                    <p:anim calcmode="lin" valueType="num">
                                      <p:cBhvr>
                                        <p:cTn id="7" dur="1000" fill="hold"/>
                                        <p:tgtEl>
                                          <p:spTgt spid="267266">
                                            <p:txEl>
                                              <p:pRg st="0" end="0"/>
                                            </p:txEl>
                                          </p:spTgt>
                                        </p:tgtEl>
                                        <p:attrNameLst>
                                          <p:attrName>ppt_w</p:attrName>
                                        </p:attrNameLst>
                                      </p:cBhvr>
                                      <p:tavLst>
                                        <p:tav tm="0">
                                          <p:val>
                                            <p:strVal val="#ppt_w+.3"/>
                                          </p:val>
                                        </p:tav>
                                        <p:tav tm="100000">
                                          <p:val>
                                            <p:strVal val="#ppt_w"/>
                                          </p:val>
                                        </p:tav>
                                      </p:tavLst>
                                    </p:anim>
                                    <p:anim calcmode="lin" valueType="num">
                                      <p:cBhvr>
                                        <p:cTn id="8" dur="1000" fill="hold"/>
                                        <p:tgtEl>
                                          <p:spTgt spid="267266">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67266">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indefinite" fill="hold">
                                          <p:stCondLst>
                                            <p:cond delay="0"/>
                                          </p:stCondLst>
                                        </p:cTn>
                                        <p:tgtEl>
                                          <p:spTgt spid="267266">
                                            <p:txEl>
                                              <p:pRg st="1" end="1"/>
                                            </p:txEl>
                                          </p:spTgt>
                                        </p:tgtEl>
                                        <p:attrNameLst>
                                          <p:attrName>style.visibility</p:attrName>
                                        </p:attrNameLst>
                                      </p:cBhvr>
                                      <p:to>
                                        <p:strVal val="visible"/>
                                      </p:to>
                                    </p:set>
                                    <p:anim calcmode="lin" valueType="num">
                                      <p:cBhvr>
                                        <p:cTn id="14" dur="1000" fill="hold"/>
                                        <p:tgtEl>
                                          <p:spTgt spid="267266">
                                            <p:txEl>
                                              <p:pRg st="1" end="1"/>
                                            </p:txEl>
                                          </p:spTgt>
                                        </p:tgtEl>
                                        <p:attrNameLst>
                                          <p:attrName>ppt_w</p:attrName>
                                        </p:attrNameLst>
                                      </p:cBhvr>
                                      <p:tavLst>
                                        <p:tav tm="0">
                                          <p:val>
                                            <p:strVal val="#ppt_w+.3"/>
                                          </p:val>
                                        </p:tav>
                                        <p:tav tm="100000">
                                          <p:val>
                                            <p:strVal val="#ppt_w"/>
                                          </p:val>
                                        </p:tav>
                                      </p:tavLst>
                                    </p:anim>
                                    <p:anim calcmode="lin" valueType="num">
                                      <p:cBhvr>
                                        <p:cTn id="15" dur="1000" fill="hold"/>
                                        <p:tgtEl>
                                          <p:spTgt spid="267266">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26726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266" grpId="0" build="p"/>
    </p:bld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1" name="灯片编号占位符 5"/>
          <p:cNvSpPr txBox="1">
            <a:spLocks noGrp="1"/>
          </p:cNvSpPr>
          <p:nvPr>
            <p:ph type="sldNum" sz="quarter"/>
          </p:nvPr>
        </p:nvSpPr>
        <p:spPr>
          <a:xfrm>
            <a:off x="7131050" y="6427788"/>
            <a:ext cx="1905000" cy="457200"/>
          </a:xfrm>
          <a:prstGeom prst="rect">
            <a:avLst/>
          </a:prstGeom>
          <a:noFill/>
          <a:ln w="9525">
            <a:noFill/>
          </a:ln>
        </p:spPr>
        <p:txBody>
          <a:bodyPr anchor="t"/>
          <a:lstStyle/>
          <a:p>
            <a:pPr lvl="0" indent="0"/>
            <a:fld id="{9A0DB2DC-4C9A-4742-B13C-FB6460FD3503}" type="slidenum">
              <a:rPr lang="en-US" altLang="zh-CN" dirty="0">
                <a:latin typeface="黑体" panose="02010609060101010101" pitchFamily="49" charset="-122"/>
              </a:rPr>
            </a:fld>
            <a:endParaRPr lang="en-US" altLang="zh-CN" dirty="0">
              <a:latin typeface="黑体" panose="02010609060101010101" pitchFamily="49" charset="-122"/>
            </a:endParaRPr>
          </a:p>
        </p:txBody>
      </p:sp>
      <p:sp>
        <p:nvSpPr>
          <p:cNvPr id="2" name="Rectangle 18"/>
          <p:cNvSpPr>
            <a:spLocks noGrp="1"/>
          </p:cNvSpPr>
          <p:nvPr>
            <p:custDataLst>
              <p:tags r:id="rId1"/>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第八章 模拟企业会计档案管理</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
        <p:nvSpPr>
          <p:cNvPr id="267266" name="Rectangle 3"/>
          <p:cNvSpPr>
            <a:spLocks noGrp="1"/>
          </p:cNvSpPr>
          <p:nvPr>
            <p:ph type="body"/>
            <p:custDataLst>
              <p:tags r:id="rId2"/>
            </p:custDataLst>
          </p:nvPr>
        </p:nvSpPr>
        <p:spPr>
          <a:xfrm>
            <a:off x="398780" y="1143000"/>
            <a:ext cx="7850505" cy="5562600"/>
          </a:xfrm>
        </p:spPr>
        <p:txBody>
          <a:bodyPr wrap="square" lIns="91440" tIns="45720" rIns="91440" bIns="45720" anchor="t"/>
          <a:p>
            <a:pPr marL="0" marR="0" lvl="0" algn="l" rtl="0" eaLnBrk="1" fontAlgn="base" latinLnBrk="0" hangingPunct="1">
              <a:lnSpc>
                <a:spcPct val="100000"/>
              </a:lnSpc>
              <a:spcBef>
                <a:spcPct val="20000"/>
              </a:spcBef>
              <a:buClrTx/>
              <a:buSzTx/>
              <a:buFont typeface="Wingdings 2" panose="05020102010507070707" pitchFamily="18" charset="2"/>
              <a:buNone/>
            </a:pPr>
            <a:r>
              <a:rPr lang="zh-CN" altLang="en-US" b="0" dirty="0">
                <a:solidFill>
                  <a:srgbClr val="0000FF"/>
                </a:solidFill>
                <a:latin typeface="黑体" panose="02010609060101010101" pitchFamily="49" charset="-122"/>
                <a:ea typeface="黑体" panose="02010609060101010101" pitchFamily="49" charset="-122"/>
                <a:cs typeface="+mn-ea"/>
                <a:sym typeface="+mn-ea"/>
              </a:rPr>
              <a:t>二、会计档案的范畴</a:t>
            </a:r>
            <a:endParaRPr lang="zh-CN" altLang="en-US" b="0" dirty="0">
              <a:solidFill>
                <a:srgbClr val="0000FF"/>
              </a:solidFill>
              <a:latin typeface="黑体" panose="02010609060101010101" pitchFamily="49" charset="-122"/>
              <a:ea typeface="黑体" panose="02010609060101010101" pitchFamily="49" charset="-122"/>
              <a:cs typeface="+mn-ea"/>
              <a:sym typeface="+mn-ea"/>
            </a:endParaRPr>
          </a:p>
          <a:p>
            <a:pPr lvl="0" algn="l" latinLnBrk="0">
              <a:lnSpc>
                <a:spcPct val="100000"/>
              </a:lnSpc>
              <a:spcBef>
                <a:spcPts val="0"/>
              </a:spcBef>
              <a:buSzTx/>
              <a:buNone/>
            </a:pPr>
            <a:r>
              <a:rPr lang="en-US" altLang="zh-CN" sz="2400" b="0" dirty="0"/>
              <a:t>      </a:t>
            </a:r>
            <a:r>
              <a:rPr sz="2400" b="0" dirty="0"/>
              <a:t>会计档案是指企业在进行会计核算等过程中接收或形成的，记录和反映单位经济业务事项的，具有保存价值的文字、图表等各种形式的会计资料，包括通过计算机等电子设备形成、传输和存储的电子会计档案。会计档案主要包括会计凭证、会计账簿、财务会计报告和其他会计资料等专业资料，是记录和反映单位经济业务的重要史料和证据。</a:t>
            </a:r>
            <a:endParaRPr sz="2400" b="0" dirty="0"/>
          </a:p>
          <a:p>
            <a:pPr lvl="0" algn="l" latinLnBrk="0">
              <a:lnSpc>
                <a:spcPct val="100000"/>
              </a:lnSpc>
              <a:spcBef>
                <a:spcPts val="0"/>
              </a:spcBef>
              <a:buSzTx/>
              <a:buNone/>
            </a:pPr>
            <a:r>
              <a:rPr lang="en-US" sz="2400" b="0" dirty="0"/>
              <a:t>      </a:t>
            </a:r>
            <a:r>
              <a:rPr sz="2400" b="0" dirty="0"/>
              <a:t>按照《会计档案管理办法》的规定，企业会计档案包括以下的具体内容：会计凭证类</a:t>
            </a:r>
            <a:r>
              <a:rPr lang="zh-CN" sz="2400" b="0" dirty="0"/>
              <a:t>、会计账簿类、财务会计报告类、其他会计资料类。</a:t>
            </a:r>
            <a:r>
              <a:rPr lang="zh-CN" altLang="en-US" sz="2800" dirty="0"/>
              <a:t>  </a:t>
            </a:r>
            <a:r>
              <a:rPr lang="en-US" altLang="zh-CN" sz="2400" dirty="0">
                <a:latin typeface="楷体_GB2312" panose="02010609030101010101" pitchFamily="49" charset="-122"/>
                <a:ea typeface="楷体_GB2312" panose="02010609030101010101" pitchFamily="49" charset="-122"/>
              </a:rPr>
              <a:t>   </a:t>
            </a:r>
            <a:endParaRPr lang="en-US" altLang="zh-CN" sz="2400" dirty="0">
              <a:latin typeface="楷体_GB2312" panose="02010609030101010101" pitchFamily="49" charset="-122"/>
              <a:ea typeface="楷体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indefinite" fill="hold">
                                          <p:stCondLst>
                                            <p:cond delay="0"/>
                                          </p:stCondLst>
                                        </p:cTn>
                                        <p:tgtEl>
                                          <p:spTgt spid="267266">
                                            <p:txEl>
                                              <p:pRg st="0" end="0"/>
                                            </p:txEl>
                                          </p:spTgt>
                                        </p:tgtEl>
                                        <p:attrNameLst>
                                          <p:attrName>style.visibility</p:attrName>
                                        </p:attrNameLst>
                                      </p:cBhvr>
                                      <p:to>
                                        <p:strVal val="visible"/>
                                      </p:to>
                                    </p:set>
                                    <p:anim calcmode="lin" valueType="num">
                                      <p:cBhvr>
                                        <p:cTn id="7" dur="1000" fill="hold"/>
                                        <p:tgtEl>
                                          <p:spTgt spid="267266">
                                            <p:txEl>
                                              <p:pRg st="0" end="0"/>
                                            </p:txEl>
                                          </p:spTgt>
                                        </p:tgtEl>
                                        <p:attrNameLst>
                                          <p:attrName>ppt_w</p:attrName>
                                        </p:attrNameLst>
                                      </p:cBhvr>
                                      <p:tavLst>
                                        <p:tav tm="0">
                                          <p:val>
                                            <p:strVal val="#ppt_w+.3"/>
                                          </p:val>
                                        </p:tav>
                                        <p:tav tm="100000">
                                          <p:val>
                                            <p:strVal val="#ppt_w"/>
                                          </p:val>
                                        </p:tav>
                                      </p:tavLst>
                                    </p:anim>
                                    <p:anim calcmode="lin" valueType="num">
                                      <p:cBhvr>
                                        <p:cTn id="8" dur="1000" fill="hold"/>
                                        <p:tgtEl>
                                          <p:spTgt spid="267266">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67266">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indefinite" fill="hold">
                                          <p:stCondLst>
                                            <p:cond delay="0"/>
                                          </p:stCondLst>
                                        </p:cTn>
                                        <p:tgtEl>
                                          <p:spTgt spid="267266">
                                            <p:txEl>
                                              <p:pRg st="1" end="1"/>
                                            </p:txEl>
                                          </p:spTgt>
                                        </p:tgtEl>
                                        <p:attrNameLst>
                                          <p:attrName>style.visibility</p:attrName>
                                        </p:attrNameLst>
                                      </p:cBhvr>
                                      <p:to>
                                        <p:strVal val="visible"/>
                                      </p:to>
                                    </p:set>
                                    <p:anim calcmode="lin" valueType="num">
                                      <p:cBhvr>
                                        <p:cTn id="14" dur="1000" fill="hold"/>
                                        <p:tgtEl>
                                          <p:spTgt spid="267266">
                                            <p:txEl>
                                              <p:pRg st="1" end="1"/>
                                            </p:txEl>
                                          </p:spTgt>
                                        </p:tgtEl>
                                        <p:attrNameLst>
                                          <p:attrName>ppt_w</p:attrName>
                                        </p:attrNameLst>
                                      </p:cBhvr>
                                      <p:tavLst>
                                        <p:tav tm="0">
                                          <p:val>
                                            <p:strVal val="#ppt_w+.3"/>
                                          </p:val>
                                        </p:tav>
                                        <p:tav tm="100000">
                                          <p:val>
                                            <p:strVal val="#ppt_w"/>
                                          </p:val>
                                        </p:tav>
                                      </p:tavLst>
                                    </p:anim>
                                    <p:anim calcmode="lin" valueType="num">
                                      <p:cBhvr>
                                        <p:cTn id="15" dur="1000" fill="hold"/>
                                        <p:tgtEl>
                                          <p:spTgt spid="267266">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267266">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0" presetClass="entr" presetSubtype="0" decel="100000" fill="hold" grpId="0" nodeType="clickEffect">
                                  <p:stCondLst>
                                    <p:cond delay="0"/>
                                  </p:stCondLst>
                                  <p:childTnLst>
                                    <p:set>
                                      <p:cBhvr>
                                        <p:cTn id="20" dur="indefinite" fill="hold">
                                          <p:stCondLst>
                                            <p:cond delay="0"/>
                                          </p:stCondLst>
                                        </p:cTn>
                                        <p:tgtEl>
                                          <p:spTgt spid="267266">
                                            <p:txEl>
                                              <p:pRg st="2" end="2"/>
                                            </p:txEl>
                                          </p:spTgt>
                                        </p:tgtEl>
                                        <p:attrNameLst>
                                          <p:attrName>style.visibility</p:attrName>
                                        </p:attrNameLst>
                                      </p:cBhvr>
                                      <p:to>
                                        <p:strVal val="visible"/>
                                      </p:to>
                                    </p:set>
                                    <p:anim calcmode="lin" valueType="num">
                                      <p:cBhvr>
                                        <p:cTn id="21" dur="1000" fill="hold"/>
                                        <p:tgtEl>
                                          <p:spTgt spid="267266">
                                            <p:txEl>
                                              <p:pRg st="2" end="2"/>
                                            </p:txEl>
                                          </p:spTgt>
                                        </p:tgtEl>
                                        <p:attrNameLst>
                                          <p:attrName>ppt_w</p:attrName>
                                        </p:attrNameLst>
                                      </p:cBhvr>
                                      <p:tavLst>
                                        <p:tav tm="0">
                                          <p:val>
                                            <p:strVal val="#ppt_w+.3"/>
                                          </p:val>
                                        </p:tav>
                                        <p:tav tm="100000">
                                          <p:val>
                                            <p:strVal val="#ppt_w"/>
                                          </p:val>
                                        </p:tav>
                                      </p:tavLst>
                                    </p:anim>
                                    <p:anim calcmode="lin" valueType="num">
                                      <p:cBhvr>
                                        <p:cTn id="22" dur="1000" fill="hold"/>
                                        <p:tgtEl>
                                          <p:spTgt spid="267266">
                                            <p:txEl>
                                              <p:pRg st="2" end="2"/>
                                            </p:txEl>
                                          </p:spTgt>
                                        </p:tgtEl>
                                        <p:attrNameLst>
                                          <p:attrName>ppt_h</p:attrName>
                                        </p:attrNameLst>
                                      </p:cBhvr>
                                      <p:tavLst>
                                        <p:tav tm="0">
                                          <p:val>
                                            <p:strVal val="#ppt_h"/>
                                          </p:val>
                                        </p:tav>
                                        <p:tav tm="100000">
                                          <p:val>
                                            <p:strVal val="#ppt_h"/>
                                          </p:val>
                                        </p:tav>
                                      </p:tavLst>
                                    </p:anim>
                                    <p:animEffect transition="in" filter="fade">
                                      <p:cBhvr>
                                        <p:cTn id="23" dur="1000"/>
                                        <p:tgtEl>
                                          <p:spTgt spid="26726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266" grpId="0" build="p"/>
    </p:bld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1" name="灯片编号占位符 5"/>
          <p:cNvSpPr txBox="1">
            <a:spLocks noGrp="1"/>
          </p:cNvSpPr>
          <p:nvPr>
            <p:ph type="sldNum" sz="quarter"/>
          </p:nvPr>
        </p:nvSpPr>
        <p:spPr>
          <a:xfrm>
            <a:off x="7131050" y="6427788"/>
            <a:ext cx="1905000" cy="457200"/>
          </a:xfrm>
          <a:prstGeom prst="rect">
            <a:avLst/>
          </a:prstGeom>
          <a:noFill/>
          <a:ln w="9525">
            <a:noFill/>
          </a:ln>
        </p:spPr>
        <p:txBody>
          <a:bodyPr anchor="t"/>
          <a:lstStyle/>
          <a:p>
            <a:pPr lvl="0" indent="0"/>
            <a:fld id="{9A0DB2DC-4C9A-4742-B13C-FB6460FD3503}" type="slidenum">
              <a:rPr lang="en-US" altLang="zh-CN" dirty="0">
                <a:latin typeface="黑体" panose="02010609060101010101" pitchFamily="49" charset="-122"/>
              </a:rPr>
            </a:fld>
            <a:endParaRPr lang="en-US" altLang="zh-CN" dirty="0">
              <a:latin typeface="黑体" panose="02010609060101010101" pitchFamily="49" charset="-122"/>
            </a:endParaRPr>
          </a:p>
        </p:txBody>
      </p:sp>
      <p:sp>
        <p:nvSpPr>
          <p:cNvPr id="2" name="Rectangle 18"/>
          <p:cNvSpPr>
            <a:spLocks noGrp="1"/>
          </p:cNvSpPr>
          <p:nvPr>
            <p:custDataLst>
              <p:tags r:id="rId1"/>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第八章 模拟企业会计档案管理</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
        <p:nvSpPr>
          <p:cNvPr id="267266" name="Rectangle 3"/>
          <p:cNvSpPr>
            <a:spLocks noGrp="1"/>
          </p:cNvSpPr>
          <p:nvPr>
            <p:ph type="body"/>
            <p:custDataLst>
              <p:tags r:id="rId2"/>
            </p:custDataLst>
          </p:nvPr>
        </p:nvSpPr>
        <p:spPr>
          <a:xfrm>
            <a:off x="398780" y="1143000"/>
            <a:ext cx="8338820" cy="5562600"/>
          </a:xfrm>
        </p:spPr>
        <p:txBody>
          <a:bodyPr wrap="square" lIns="91440" tIns="45720" rIns="91440" bIns="45720" anchor="t"/>
          <a:p>
            <a:pPr marL="0" marR="0" lvl="0" algn="l" rtl="0" eaLnBrk="1" fontAlgn="base" latinLnBrk="0" hangingPunct="1">
              <a:lnSpc>
                <a:spcPct val="100000"/>
              </a:lnSpc>
              <a:spcBef>
                <a:spcPct val="20000"/>
              </a:spcBef>
              <a:buClrTx/>
              <a:buSzTx/>
              <a:buFont typeface="Wingdings 2" panose="05020102010507070707" pitchFamily="18" charset="2"/>
              <a:buNone/>
            </a:pPr>
            <a:r>
              <a:rPr lang="zh-CN" altLang="en-US" b="0" dirty="0">
                <a:solidFill>
                  <a:srgbClr val="0000FF"/>
                </a:solidFill>
                <a:latin typeface="黑体" panose="02010609060101010101" pitchFamily="49" charset="-122"/>
                <a:ea typeface="黑体" panose="02010609060101010101" pitchFamily="49" charset="-122"/>
                <a:cs typeface="+mn-ea"/>
                <a:sym typeface="+mn-ea"/>
              </a:rPr>
              <a:t>三、会计档案的整理</a:t>
            </a:r>
            <a:endParaRPr lang="zh-CN" altLang="en-US" b="0" dirty="0">
              <a:solidFill>
                <a:srgbClr val="0000FF"/>
              </a:solidFill>
              <a:latin typeface="黑体" panose="02010609060101010101" pitchFamily="49" charset="-122"/>
              <a:ea typeface="黑体" panose="02010609060101010101" pitchFamily="49" charset="-122"/>
              <a:cs typeface="+mn-ea"/>
              <a:sym typeface="+mn-ea"/>
            </a:endParaRPr>
          </a:p>
          <a:p>
            <a:pPr lvl="0" algn="l" latinLnBrk="0">
              <a:lnSpc>
                <a:spcPct val="100000"/>
              </a:lnSpc>
              <a:spcBef>
                <a:spcPts val="0"/>
              </a:spcBef>
              <a:buSzTx/>
              <a:buNone/>
            </a:pPr>
            <a:r>
              <a:rPr lang="zh-CN" altLang="en-US" sz="2400" b="0" dirty="0">
                <a:solidFill>
                  <a:srgbClr val="0000FF"/>
                </a:solidFill>
                <a:latin typeface="黑体" panose="02010609060101010101" pitchFamily="49" charset="-122"/>
                <a:ea typeface="黑体" panose="02010609060101010101" pitchFamily="49" charset="-122"/>
                <a:cs typeface="+mn-ea"/>
              </a:rPr>
              <a:t>（一）会计凭证的整理</a:t>
            </a:r>
            <a:r>
              <a:rPr lang="en-US" altLang="zh-CN" sz="2000" dirty="0">
                <a:latin typeface="楷体_GB2312" panose="02010609030101010101" pitchFamily="49" charset="-122"/>
                <a:ea typeface="楷体_GB2312" panose="02010609030101010101" pitchFamily="49" charset="-122"/>
              </a:rPr>
              <a:t>  </a:t>
            </a:r>
            <a:endParaRPr lang="en-US" altLang="zh-CN" sz="2000" dirty="0">
              <a:latin typeface="楷体_GB2312" panose="02010609030101010101" pitchFamily="49" charset="-122"/>
              <a:ea typeface="楷体_GB2312" panose="02010609030101010101" pitchFamily="49" charset="-122"/>
            </a:endParaRPr>
          </a:p>
          <a:p>
            <a:pPr lvl="0" algn="l" latinLnBrk="0">
              <a:lnSpc>
                <a:spcPct val="100000"/>
              </a:lnSpc>
              <a:spcBef>
                <a:spcPts val="0"/>
              </a:spcBef>
              <a:buSzTx/>
              <a:buNone/>
            </a:pPr>
            <a:r>
              <a:rPr sz="2400" b="0" dirty="0"/>
              <a:t>（1）分类整理，按顺序排列，检查日数、编号是否齐全。</a:t>
            </a:r>
            <a:endParaRPr sz="2400" b="0" dirty="0"/>
          </a:p>
          <a:p>
            <a:pPr lvl="0" algn="l" latinLnBrk="0">
              <a:lnSpc>
                <a:spcPct val="100000"/>
              </a:lnSpc>
              <a:spcBef>
                <a:spcPts val="0"/>
              </a:spcBef>
              <a:buSzTx/>
              <a:buNone/>
            </a:pPr>
            <a:r>
              <a:rPr sz="2400" b="0" dirty="0"/>
              <a:t>（2）按凭证汇总日期归集（如按上、中、下旬汇总归集）确定装订成册的本数。</a:t>
            </a:r>
            <a:endParaRPr sz="2400" b="0" dirty="0"/>
          </a:p>
          <a:p>
            <a:pPr lvl="0" algn="l" latinLnBrk="0">
              <a:lnSpc>
                <a:spcPct val="100000"/>
              </a:lnSpc>
              <a:spcBef>
                <a:spcPts val="0"/>
              </a:spcBef>
              <a:buSzTx/>
              <a:buNone/>
            </a:pPr>
            <a:r>
              <a:rPr sz="2400" b="0" dirty="0"/>
              <a:t>（3）摘除凭证内的金属物（如订书钉、大头针、回形针），对大的张页或附件要折叠成同记账凭证大小，且要避开装订线，以便翻阅保持数字完整。</a:t>
            </a:r>
            <a:endParaRPr sz="2400" b="0" dirty="0"/>
          </a:p>
          <a:p>
            <a:pPr lvl="0" algn="l" latinLnBrk="0">
              <a:lnSpc>
                <a:spcPct val="100000"/>
              </a:lnSpc>
              <a:spcBef>
                <a:spcPts val="0"/>
              </a:spcBef>
              <a:buSzTx/>
              <a:buNone/>
            </a:pPr>
            <a:r>
              <a:rPr sz="2400" b="0" dirty="0"/>
              <a:t>（4）装订成册的封面上写明单位名称和会计凭证的名称等。</a:t>
            </a:r>
            <a:endParaRPr sz="2400" b="0" dirty="0"/>
          </a:p>
          <a:p>
            <a:pPr lvl="0" algn="l" latinLnBrk="0">
              <a:lnSpc>
                <a:spcPct val="100000"/>
              </a:lnSpc>
              <a:spcBef>
                <a:spcPts val="0"/>
              </a:spcBef>
              <a:buSzTx/>
              <a:buNone/>
            </a:pPr>
            <a:r>
              <a:rPr sz="2400" b="0" dirty="0"/>
              <a:t>（5）为了使装订成册的会计凭证外形美观，在装订时要考虑到凭证的整齐均匀，特别是装订线的位置。</a:t>
            </a:r>
            <a:endParaRPr sz="2400" b="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indefinite" fill="hold">
                                          <p:stCondLst>
                                            <p:cond delay="0"/>
                                          </p:stCondLst>
                                        </p:cTn>
                                        <p:tgtEl>
                                          <p:spTgt spid="267266">
                                            <p:txEl>
                                              <p:pRg st="0" end="0"/>
                                            </p:txEl>
                                          </p:spTgt>
                                        </p:tgtEl>
                                        <p:attrNameLst>
                                          <p:attrName>style.visibility</p:attrName>
                                        </p:attrNameLst>
                                      </p:cBhvr>
                                      <p:to>
                                        <p:strVal val="visible"/>
                                      </p:to>
                                    </p:set>
                                    <p:anim calcmode="lin" valueType="num">
                                      <p:cBhvr>
                                        <p:cTn id="7" dur="1000" fill="hold"/>
                                        <p:tgtEl>
                                          <p:spTgt spid="267266">
                                            <p:txEl>
                                              <p:pRg st="0" end="0"/>
                                            </p:txEl>
                                          </p:spTgt>
                                        </p:tgtEl>
                                        <p:attrNameLst>
                                          <p:attrName>ppt_w</p:attrName>
                                        </p:attrNameLst>
                                      </p:cBhvr>
                                      <p:tavLst>
                                        <p:tav tm="0">
                                          <p:val>
                                            <p:strVal val="#ppt_w+.3"/>
                                          </p:val>
                                        </p:tav>
                                        <p:tav tm="100000">
                                          <p:val>
                                            <p:strVal val="#ppt_w"/>
                                          </p:val>
                                        </p:tav>
                                      </p:tavLst>
                                    </p:anim>
                                    <p:anim calcmode="lin" valueType="num">
                                      <p:cBhvr>
                                        <p:cTn id="8" dur="1000" fill="hold"/>
                                        <p:tgtEl>
                                          <p:spTgt spid="267266">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67266">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indefinite" fill="hold">
                                          <p:stCondLst>
                                            <p:cond delay="0"/>
                                          </p:stCondLst>
                                        </p:cTn>
                                        <p:tgtEl>
                                          <p:spTgt spid="267266">
                                            <p:txEl>
                                              <p:pRg st="1" end="1"/>
                                            </p:txEl>
                                          </p:spTgt>
                                        </p:tgtEl>
                                        <p:attrNameLst>
                                          <p:attrName>style.visibility</p:attrName>
                                        </p:attrNameLst>
                                      </p:cBhvr>
                                      <p:to>
                                        <p:strVal val="visible"/>
                                      </p:to>
                                    </p:set>
                                    <p:anim calcmode="lin" valueType="num">
                                      <p:cBhvr>
                                        <p:cTn id="14" dur="1000" fill="hold"/>
                                        <p:tgtEl>
                                          <p:spTgt spid="267266">
                                            <p:txEl>
                                              <p:pRg st="1" end="1"/>
                                            </p:txEl>
                                          </p:spTgt>
                                        </p:tgtEl>
                                        <p:attrNameLst>
                                          <p:attrName>ppt_w</p:attrName>
                                        </p:attrNameLst>
                                      </p:cBhvr>
                                      <p:tavLst>
                                        <p:tav tm="0">
                                          <p:val>
                                            <p:strVal val="#ppt_w+.3"/>
                                          </p:val>
                                        </p:tav>
                                        <p:tav tm="100000">
                                          <p:val>
                                            <p:strVal val="#ppt_w"/>
                                          </p:val>
                                        </p:tav>
                                      </p:tavLst>
                                    </p:anim>
                                    <p:anim calcmode="lin" valueType="num">
                                      <p:cBhvr>
                                        <p:cTn id="15" dur="1000" fill="hold"/>
                                        <p:tgtEl>
                                          <p:spTgt spid="267266">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267266">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0" presetClass="entr" presetSubtype="0" decel="100000" fill="hold" grpId="0" nodeType="clickEffect">
                                  <p:stCondLst>
                                    <p:cond delay="0"/>
                                  </p:stCondLst>
                                  <p:childTnLst>
                                    <p:set>
                                      <p:cBhvr>
                                        <p:cTn id="20" dur="indefinite" fill="hold">
                                          <p:stCondLst>
                                            <p:cond delay="0"/>
                                          </p:stCondLst>
                                        </p:cTn>
                                        <p:tgtEl>
                                          <p:spTgt spid="267266">
                                            <p:txEl>
                                              <p:pRg st="2" end="2"/>
                                            </p:txEl>
                                          </p:spTgt>
                                        </p:tgtEl>
                                        <p:attrNameLst>
                                          <p:attrName>style.visibility</p:attrName>
                                        </p:attrNameLst>
                                      </p:cBhvr>
                                      <p:to>
                                        <p:strVal val="visible"/>
                                      </p:to>
                                    </p:set>
                                    <p:anim calcmode="lin" valueType="num">
                                      <p:cBhvr>
                                        <p:cTn id="21" dur="1000" fill="hold"/>
                                        <p:tgtEl>
                                          <p:spTgt spid="267266">
                                            <p:txEl>
                                              <p:pRg st="2" end="2"/>
                                            </p:txEl>
                                          </p:spTgt>
                                        </p:tgtEl>
                                        <p:attrNameLst>
                                          <p:attrName>ppt_w</p:attrName>
                                        </p:attrNameLst>
                                      </p:cBhvr>
                                      <p:tavLst>
                                        <p:tav tm="0">
                                          <p:val>
                                            <p:strVal val="#ppt_w+.3"/>
                                          </p:val>
                                        </p:tav>
                                        <p:tav tm="100000">
                                          <p:val>
                                            <p:strVal val="#ppt_w"/>
                                          </p:val>
                                        </p:tav>
                                      </p:tavLst>
                                    </p:anim>
                                    <p:anim calcmode="lin" valueType="num">
                                      <p:cBhvr>
                                        <p:cTn id="22" dur="1000" fill="hold"/>
                                        <p:tgtEl>
                                          <p:spTgt spid="267266">
                                            <p:txEl>
                                              <p:pRg st="2" end="2"/>
                                            </p:txEl>
                                          </p:spTgt>
                                        </p:tgtEl>
                                        <p:attrNameLst>
                                          <p:attrName>ppt_h</p:attrName>
                                        </p:attrNameLst>
                                      </p:cBhvr>
                                      <p:tavLst>
                                        <p:tav tm="0">
                                          <p:val>
                                            <p:strVal val="#ppt_h"/>
                                          </p:val>
                                        </p:tav>
                                        <p:tav tm="100000">
                                          <p:val>
                                            <p:strVal val="#ppt_h"/>
                                          </p:val>
                                        </p:tav>
                                      </p:tavLst>
                                    </p:anim>
                                    <p:animEffect transition="in" filter="fade">
                                      <p:cBhvr>
                                        <p:cTn id="23" dur="1000"/>
                                        <p:tgtEl>
                                          <p:spTgt spid="267266">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indefinite" fill="hold">
                                          <p:stCondLst>
                                            <p:cond delay="0"/>
                                          </p:stCondLst>
                                        </p:cTn>
                                        <p:tgtEl>
                                          <p:spTgt spid="267266">
                                            <p:txEl>
                                              <p:pRg st="3" end="3"/>
                                            </p:txEl>
                                          </p:spTgt>
                                        </p:tgtEl>
                                        <p:attrNameLst>
                                          <p:attrName>style.visibility</p:attrName>
                                        </p:attrNameLst>
                                      </p:cBhvr>
                                      <p:to>
                                        <p:strVal val="visible"/>
                                      </p:to>
                                    </p:set>
                                    <p:anim calcmode="lin" valueType="num">
                                      <p:cBhvr>
                                        <p:cTn id="28" dur="1000" fill="hold"/>
                                        <p:tgtEl>
                                          <p:spTgt spid="267266">
                                            <p:txEl>
                                              <p:pRg st="3" end="3"/>
                                            </p:txEl>
                                          </p:spTgt>
                                        </p:tgtEl>
                                        <p:attrNameLst>
                                          <p:attrName>ppt_w</p:attrName>
                                        </p:attrNameLst>
                                      </p:cBhvr>
                                      <p:tavLst>
                                        <p:tav tm="0">
                                          <p:val>
                                            <p:strVal val="#ppt_w+.3"/>
                                          </p:val>
                                        </p:tav>
                                        <p:tav tm="100000">
                                          <p:val>
                                            <p:strVal val="#ppt_w"/>
                                          </p:val>
                                        </p:tav>
                                      </p:tavLst>
                                    </p:anim>
                                    <p:anim calcmode="lin" valueType="num">
                                      <p:cBhvr>
                                        <p:cTn id="29" dur="1000" fill="hold"/>
                                        <p:tgtEl>
                                          <p:spTgt spid="267266">
                                            <p:txEl>
                                              <p:pRg st="3" end="3"/>
                                            </p:txEl>
                                          </p:spTgt>
                                        </p:tgtEl>
                                        <p:attrNameLst>
                                          <p:attrName>ppt_h</p:attrName>
                                        </p:attrNameLst>
                                      </p:cBhvr>
                                      <p:tavLst>
                                        <p:tav tm="0">
                                          <p:val>
                                            <p:strVal val="#ppt_h"/>
                                          </p:val>
                                        </p:tav>
                                        <p:tav tm="100000">
                                          <p:val>
                                            <p:strVal val="#ppt_h"/>
                                          </p:val>
                                        </p:tav>
                                      </p:tavLst>
                                    </p:anim>
                                    <p:animEffect transition="in" filter="fade">
                                      <p:cBhvr>
                                        <p:cTn id="30" dur="1000"/>
                                        <p:tgtEl>
                                          <p:spTgt spid="267266">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0" presetClass="entr" presetSubtype="0" decel="100000" fill="hold" grpId="0" nodeType="clickEffect">
                                  <p:stCondLst>
                                    <p:cond delay="0"/>
                                  </p:stCondLst>
                                  <p:childTnLst>
                                    <p:set>
                                      <p:cBhvr>
                                        <p:cTn id="34" dur="indefinite" fill="hold">
                                          <p:stCondLst>
                                            <p:cond delay="0"/>
                                          </p:stCondLst>
                                        </p:cTn>
                                        <p:tgtEl>
                                          <p:spTgt spid="267266">
                                            <p:txEl>
                                              <p:pRg st="4" end="4"/>
                                            </p:txEl>
                                          </p:spTgt>
                                        </p:tgtEl>
                                        <p:attrNameLst>
                                          <p:attrName>style.visibility</p:attrName>
                                        </p:attrNameLst>
                                      </p:cBhvr>
                                      <p:to>
                                        <p:strVal val="visible"/>
                                      </p:to>
                                    </p:set>
                                    <p:anim calcmode="lin" valueType="num">
                                      <p:cBhvr>
                                        <p:cTn id="35" dur="1000" fill="hold"/>
                                        <p:tgtEl>
                                          <p:spTgt spid="267266">
                                            <p:txEl>
                                              <p:pRg st="4" end="4"/>
                                            </p:txEl>
                                          </p:spTgt>
                                        </p:tgtEl>
                                        <p:attrNameLst>
                                          <p:attrName>ppt_w</p:attrName>
                                        </p:attrNameLst>
                                      </p:cBhvr>
                                      <p:tavLst>
                                        <p:tav tm="0">
                                          <p:val>
                                            <p:strVal val="#ppt_w+.3"/>
                                          </p:val>
                                        </p:tav>
                                        <p:tav tm="100000">
                                          <p:val>
                                            <p:strVal val="#ppt_w"/>
                                          </p:val>
                                        </p:tav>
                                      </p:tavLst>
                                    </p:anim>
                                    <p:anim calcmode="lin" valueType="num">
                                      <p:cBhvr>
                                        <p:cTn id="36" dur="1000" fill="hold"/>
                                        <p:tgtEl>
                                          <p:spTgt spid="267266">
                                            <p:txEl>
                                              <p:pRg st="4" end="4"/>
                                            </p:txEl>
                                          </p:spTgt>
                                        </p:tgtEl>
                                        <p:attrNameLst>
                                          <p:attrName>ppt_h</p:attrName>
                                        </p:attrNameLst>
                                      </p:cBhvr>
                                      <p:tavLst>
                                        <p:tav tm="0">
                                          <p:val>
                                            <p:strVal val="#ppt_h"/>
                                          </p:val>
                                        </p:tav>
                                        <p:tav tm="100000">
                                          <p:val>
                                            <p:strVal val="#ppt_h"/>
                                          </p:val>
                                        </p:tav>
                                      </p:tavLst>
                                    </p:anim>
                                    <p:animEffect transition="in" filter="fade">
                                      <p:cBhvr>
                                        <p:cTn id="37" dur="1000"/>
                                        <p:tgtEl>
                                          <p:spTgt spid="267266">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0" presetClass="entr" presetSubtype="0" decel="100000" fill="hold" grpId="0" nodeType="clickEffect">
                                  <p:stCondLst>
                                    <p:cond delay="0"/>
                                  </p:stCondLst>
                                  <p:childTnLst>
                                    <p:set>
                                      <p:cBhvr>
                                        <p:cTn id="41" dur="indefinite" fill="hold">
                                          <p:stCondLst>
                                            <p:cond delay="0"/>
                                          </p:stCondLst>
                                        </p:cTn>
                                        <p:tgtEl>
                                          <p:spTgt spid="267266">
                                            <p:txEl>
                                              <p:pRg st="5" end="5"/>
                                            </p:txEl>
                                          </p:spTgt>
                                        </p:tgtEl>
                                        <p:attrNameLst>
                                          <p:attrName>style.visibility</p:attrName>
                                        </p:attrNameLst>
                                      </p:cBhvr>
                                      <p:to>
                                        <p:strVal val="visible"/>
                                      </p:to>
                                    </p:set>
                                    <p:anim calcmode="lin" valueType="num">
                                      <p:cBhvr>
                                        <p:cTn id="42" dur="1000" fill="hold"/>
                                        <p:tgtEl>
                                          <p:spTgt spid="267266">
                                            <p:txEl>
                                              <p:pRg st="5" end="5"/>
                                            </p:txEl>
                                          </p:spTgt>
                                        </p:tgtEl>
                                        <p:attrNameLst>
                                          <p:attrName>ppt_w</p:attrName>
                                        </p:attrNameLst>
                                      </p:cBhvr>
                                      <p:tavLst>
                                        <p:tav tm="0">
                                          <p:val>
                                            <p:strVal val="#ppt_w+.3"/>
                                          </p:val>
                                        </p:tav>
                                        <p:tav tm="100000">
                                          <p:val>
                                            <p:strVal val="#ppt_w"/>
                                          </p:val>
                                        </p:tav>
                                      </p:tavLst>
                                    </p:anim>
                                    <p:anim calcmode="lin" valueType="num">
                                      <p:cBhvr>
                                        <p:cTn id="43" dur="1000" fill="hold"/>
                                        <p:tgtEl>
                                          <p:spTgt spid="267266">
                                            <p:txEl>
                                              <p:pRg st="5" end="5"/>
                                            </p:txEl>
                                          </p:spTgt>
                                        </p:tgtEl>
                                        <p:attrNameLst>
                                          <p:attrName>ppt_h</p:attrName>
                                        </p:attrNameLst>
                                      </p:cBhvr>
                                      <p:tavLst>
                                        <p:tav tm="0">
                                          <p:val>
                                            <p:strVal val="#ppt_h"/>
                                          </p:val>
                                        </p:tav>
                                        <p:tav tm="100000">
                                          <p:val>
                                            <p:strVal val="#ppt_h"/>
                                          </p:val>
                                        </p:tav>
                                      </p:tavLst>
                                    </p:anim>
                                    <p:animEffect transition="in" filter="fade">
                                      <p:cBhvr>
                                        <p:cTn id="44" dur="1000"/>
                                        <p:tgtEl>
                                          <p:spTgt spid="267266">
                                            <p:txEl>
                                              <p:pRg st="5" end="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0" presetClass="entr" presetSubtype="0" decel="100000" fill="hold" grpId="0" nodeType="clickEffect">
                                  <p:stCondLst>
                                    <p:cond delay="0"/>
                                  </p:stCondLst>
                                  <p:childTnLst>
                                    <p:set>
                                      <p:cBhvr>
                                        <p:cTn id="48" dur="indefinite" fill="hold">
                                          <p:stCondLst>
                                            <p:cond delay="0"/>
                                          </p:stCondLst>
                                        </p:cTn>
                                        <p:tgtEl>
                                          <p:spTgt spid="267266">
                                            <p:txEl>
                                              <p:pRg st="6" end="6"/>
                                            </p:txEl>
                                          </p:spTgt>
                                        </p:tgtEl>
                                        <p:attrNameLst>
                                          <p:attrName>style.visibility</p:attrName>
                                        </p:attrNameLst>
                                      </p:cBhvr>
                                      <p:to>
                                        <p:strVal val="visible"/>
                                      </p:to>
                                    </p:set>
                                    <p:anim calcmode="lin" valueType="num">
                                      <p:cBhvr>
                                        <p:cTn id="49" dur="1000" fill="hold"/>
                                        <p:tgtEl>
                                          <p:spTgt spid="267266">
                                            <p:txEl>
                                              <p:pRg st="6" end="6"/>
                                            </p:txEl>
                                          </p:spTgt>
                                        </p:tgtEl>
                                        <p:attrNameLst>
                                          <p:attrName>ppt_w</p:attrName>
                                        </p:attrNameLst>
                                      </p:cBhvr>
                                      <p:tavLst>
                                        <p:tav tm="0">
                                          <p:val>
                                            <p:strVal val="#ppt_w+.3"/>
                                          </p:val>
                                        </p:tav>
                                        <p:tav tm="100000">
                                          <p:val>
                                            <p:strVal val="#ppt_w"/>
                                          </p:val>
                                        </p:tav>
                                      </p:tavLst>
                                    </p:anim>
                                    <p:anim calcmode="lin" valueType="num">
                                      <p:cBhvr>
                                        <p:cTn id="50" dur="1000" fill="hold"/>
                                        <p:tgtEl>
                                          <p:spTgt spid="267266">
                                            <p:txEl>
                                              <p:pRg st="6" end="6"/>
                                            </p:txEl>
                                          </p:spTgt>
                                        </p:tgtEl>
                                        <p:attrNameLst>
                                          <p:attrName>ppt_h</p:attrName>
                                        </p:attrNameLst>
                                      </p:cBhvr>
                                      <p:tavLst>
                                        <p:tav tm="0">
                                          <p:val>
                                            <p:strVal val="#ppt_h"/>
                                          </p:val>
                                        </p:tav>
                                        <p:tav tm="100000">
                                          <p:val>
                                            <p:strVal val="#ppt_h"/>
                                          </p:val>
                                        </p:tav>
                                      </p:tavLst>
                                    </p:anim>
                                    <p:animEffect transition="in" filter="fade">
                                      <p:cBhvr>
                                        <p:cTn id="51" dur="1000"/>
                                        <p:tgtEl>
                                          <p:spTgt spid="26726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266"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bwMode="auto">
          <a:xfrm>
            <a:off x="1770130" y="446829"/>
            <a:ext cx="3542689" cy="1440009"/>
          </a:xfrm>
          <a:prstGeom prst="rect">
            <a:avLst/>
          </a:prstGeom>
          <a:gradFill flip="none" rotWithShape="1">
            <a:gsLst>
              <a:gs pos="0">
                <a:schemeClr val="bg1">
                  <a:lumMod val="85000"/>
                  <a:alpha val="50000"/>
                </a:schemeClr>
              </a:gs>
              <a:gs pos="100000">
                <a:schemeClr val="bg1">
                  <a:lumMod val="50000"/>
                  <a:alpha val="50000"/>
                </a:schemeClr>
              </a:gs>
            </a:gsLst>
            <a:lin ang="2700000" scaled="1"/>
            <a:tileRect/>
          </a:gradFill>
          <a:ln w="25400">
            <a:noFill/>
          </a:ln>
          <a:effectLst>
            <a:outerShdw blurRad="225425" dist="38100" dir="5220000" algn="ctr">
              <a:srgbClr val="000000">
                <a:alpha val="33000"/>
              </a:srgbClr>
            </a:outerShdw>
          </a:effectLst>
          <a:scene3d>
            <a:camera prst="perspectiveRelaxed">
              <a:rot lat="17373598" lon="0" rev="0"/>
            </a:camera>
            <a:lightRig rig="flat" dir="t"/>
          </a:scene3d>
          <a:sp3d extrusionH="127000"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marL="0" marR="0" lvl="2" indent="0" algn="ctr" defTabSz="914400" rtl="0" eaLnBrk="0" fontAlgn="ctr" latinLnBrk="0" hangingPunct="0">
              <a:lnSpc>
                <a:spcPct val="100000"/>
              </a:lnSpc>
              <a:spcBef>
                <a:spcPts val="0"/>
              </a:spcBef>
              <a:spcAft>
                <a:spcPts val="0"/>
              </a:spcAft>
              <a:buClr>
                <a:srgbClr val="FF0000"/>
              </a:buClr>
              <a:buSzPct val="70000"/>
              <a:buFontTx/>
              <a:buNone/>
              <a:tabLst>
                <a:tab pos="136525" algn="l"/>
              </a:tabLst>
              <a:defRPr/>
            </a:pPr>
            <a:endParaRPr kumimoji="0" lang="zh-CN" altLang="en-US" sz="14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73" name="矩形 72"/>
          <p:cNvSpPr/>
          <p:nvPr/>
        </p:nvSpPr>
        <p:spPr bwMode="auto">
          <a:xfrm>
            <a:off x="1698269" y="1131559"/>
            <a:ext cx="3840849" cy="1440000"/>
          </a:xfrm>
          <a:prstGeom prst="rect">
            <a:avLst/>
          </a:prstGeom>
          <a:gradFill flip="none" rotWithShape="1">
            <a:gsLst>
              <a:gs pos="0">
                <a:schemeClr val="bg1">
                  <a:lumMod val="85000"/>
                  <a:alpha val="50000"/>
                </a:schemeClr>
              </a:gs>
              <a:gs pos="100000">
                <a:schemeClr val="bg1">
                  <a:lumMod val="50000"/>
                  <a:alpha val="50000"/>
                </a:schemeClr>
              </a:gs>
            </a:gsLst>
            <a:lin ang="2700000" scaled="1"/>
            <a:tileRect/>
          </a:gradFill>
          <a:ln w="25400">
            <a:noFill/>
          </a:ln>
          <a:effectLst>
            <a:outerShdw blurRad="225425" dist="38100" dir="5220000" algn="ctr">
              <a:srgbClr val="000000">
                <a:alpha val="33000"/>
              </a:srgbClr>
            </a:outerShdw>
          </a:effectLst>
          <a:scene3d>
            <a:camera prst="perspectiveRelaxed">
              <a:rot lat="17373598" lon="0" rev="0"/>
            </a:camera>
            <a:lightRig rig="flat" dir="t"/>
          </a:scene3d>
          <a:sp3d extrusionH="127000"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marL="0" marR="0" lvl="2" indent="0" algn="ctr" defTabSz="914400" rtl="0" eaLnBrk="0" fontAlgn="ctr" latinLnBrk="0" hangingPunct="0">
              <a:lnSpc>
                <a:spcPct val="100000"/>
              </a:lnSpc>
              <a:spcBef>
                <a:spcPts val="0"/>
              </a:spcBef>
              <a:spcAft>
                <a:spcPts val="0"/>
              </a:spcAft>
              <a:buClr>
                <a:srgbClr val="FF0000"/>
              </a:buClr>
              <a:buSzPct val="70000"/>
              <a:buFontTx/>
              <a:buNone/>
              <a:tabLst>
                <a:tab pos="136525" algn="l"/>
              </a:tabLst>
              <a:defRPr/>
            </a:pPr>
            <a:endParaRPr kumimoji="0" lang="zh-CN" altLang="en-US" sz="14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79" name="矩形 78"/>
          <p:cNvSpPr/>
          <p:nvPr/>
        </p:nvSpPr>
        <p:spPr bwMode="auto">
          <a:xfrm>
            <a:off x="1708623" y="1817858"/>
            <a:ext cx="4133144" cy="1440011"/>
          </a:xfrm>
          <a:prstGeom prst="rect">
            <a:avLst/>
          </a:prstGeom>
          <a:gradFill flip="none" rotWithShape="1">
            <a:gsLst>
              <a:gs pos="0">
                <a:schemeClr val="bg1">
                  <a:lumMod val="85000"/>
                  <a:alpha val="50000"/>
                </a:schemeClr>
              </a:gs>
              <a:gs pos="100000">
                <a:schemeClr val="bg1">
                  <a:lumMod val="50000"/>
                  <a:alpha val="50000"/>
                </a:schemeClr>
              </a:gs>
            </a:gsLst>
            <a:lin ang="2700000" scaled="1"/>
            <a:tileRect/>
          </a:gradFill>
          <a:ln w="25400">
            <a:noFill/>
          </a:ln>
          <a:effectLst>
            <a:outerShdw blurRad="225425" dist="38100" dir="5220000" algn="ctr">
              <a:srgbClr val="000000">
                <a:alpha val="33000"/>
              </a:srgbClr>
            </a:outerShdw>
          </a:effectLst>
          <a:scene3d>
            <a:camera prst="perspectiveRelaxed">
              <a:rot lat="17373598" lon="0" rev="0"/>
            </a:camera>
            <a:lightRig rig="flat" dir="t"/>
          </a:scene3d>
          <a:sp3d extrusionH="127000"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marL="0" marR="0" lvl="2" indent="0" algn="ctr" defTabSz="914400" rtl="0" eaLnBrk="0" fontAlgn="ctr" latinLnBrk="0" hangingPunct="0">
              <a:lnSpc>
                <a:spcPct val="100000"/>
              </a:lnSpc>
              <a:spcBef>
                <a:spcPts val="0"/>
              </a:spcBef>
              <a:spcAft>
                <a:spcPts val="0"/>
              </a:spcAft>
              <a:buClr>
                <a:srgbClr val="FF0000"/>
              </a:buClr>
              <a:buSzPct val="70000"/>
              <a:buFontTx/>
              <a:buNone/>
              <a:tabLst>
                <a:tab pos="136525" algn="l"/>
              </a:tabLst>
              <a:defRPr/>
            </a:pPr>
            <a:endParaRPr kumimoji="0" lang="zh-CN" altLang="en-US" sz="14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85" name="矩形 84"/>
          <p:cNvSpPr/>
          <p:nvPr/>
        </p:nvSpPr>
        <p:spPr bwMode="auto">
          <a:xfrm>
            <a:off x="1708122" y="2578790"/>
            <a:ext cx="4433357" cy="1439991"/>
          </a:xfrm>
          <a:prstGeom prst="rect">
            <a:avLst/>
          </a:prstGeom>
          <a:gradFill flip="none" rotWithShape="1">
            <a:gsLst>
              <a:gs pos="0">
                <a:schemeClr val="bg1">
                  <a:lumMod val="85000"/>
                  <a:alpha val="50000"/>
                </a:schemeClr>
              </a:gs>
              <a:gs pos="100000">
                <a:schemeClr val="bg1">
                  <a:lumMod val="50000"/>
                  <a:alpha val="50000"/>
                </a:schemeClr>
              </a:gs>
            </a:gsLst>
            <a:lin ang="2700000" scaled="1"/>
            <a:tileRect/>
          </a:gradFill>
          <a:ln w="25400">
            <a:noFill/>
          </a:ln>
          <a:effectLst>
            <a:outerShdw blurRad="225425" dist="38100" dir="5220000" algn="ctr">
              <a:srgbClr val="000000">
                <a:alpha val="33000"/>
              </a:srgbClr>
            </a:outerShdw>
          </a:effectLst>
          <a:scene3d>
            <a:camera prst="perspectiveRelaxed">
              <a:rot lat="17373598" lon="0" rev="0"/>
            </a:camera>
            <a:lightRig rig="flat" dir="t"/>
          </a:scene3d>
          <a:sp3d extrusionH="127000"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marL="0" marR="0" lvl="2" indent="0" algn="ctr" defTabSz="914400" rtl="0" eaLnBrk="0" fontAlgn="ctr" latinLnBrk="0" hangingPunct="0">
              <a:lnSpc>
                <a:spcPct val="100000"/>
              </a:lnSpc>
              <a:spcBef>
                <a:spcPts val="0"/>
              </a:spcBef>
              <a:spcAft>
                <a:spcPts val="0"/>
              </a:spcAft>
              <a:buClr>
                <a:srgbClr val="FF0000"/>
              </a:buClr>
              <a:buSzPct val="70000"/>
              <a:buFontTx/>
              <a:buNone/>
              <a:tabLst>
                <a:tab pos="136525" algn="l"/>
              </a:tabLst>
              <a:defRPr/>
            </a:pPr>
            <a:endParaRPr kumimoji="0" lang="zh-CN" altLang="en-US" sz="14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91" name="矩形 90"/>
          <p:cNvSpPr/>
          <p:nvPr/>
        </p:nvSpPr>
        <p:spPr bwMode="auto">
          <a:xfrm>
            <a:off x="1721965" y="3346061"/>
            <a:ext cx="4790991" cy="1440000"/>
          </a:xfrm>
          <a:prstGeom prst="rect">
            <a:avLst/>
          </a:prstGeom>
          <a:gradFill flip="none" rotWithShape="1">
            <a:gsLst>
              <a:gs pos="0">
                <a:schemeClr val="bg1">
                  <a:lumMod val="85000"/>
                  <a:alpha val="50000"/>
                </a:schemeClr>
              </a:gs>
              <a:gs pos="100000">
                <a:schemeClr val="bg1">
                  <a:lumMod val="50000"/>
                  <a:alpha val="50000"/>
                </a:schemeClr>
              </a:gs>
            </a:gsLst>
            <a:lin ang="2700000" scaled="1"/>
            <a:tileRect/>
          </a:gradFill>
          <a:ln w="25400">
            <a:noFill/>
          </a:ln>
          <a:effectLst>
            <a:outerShdw blurRad="225425" dist="38100" dir="5220000" algn="ctr">
              <a:srgbClr val="000000">
                <a:alpha val="33000"/>
              </a:srgbClr>
            </a:outerShdw>
          </a:effectLst>
          <a:scene3d>
            <a:camera prst="perspectiveRelaxed">
              <a:rot lat="17373598" lon="0" rev="0"/>
            </a:camera>
            <a:lightRig rig="flat" dir="t"/>
          </a:scene3d>
          <a:sp3d extrusionH="127000"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marL="0" marR="0" lvl="2" indent="0" algn="ctr" defTabSz="914400" rtl="0" eaLnBrk="0" fontAlgn="ctr" latinLnBrk="0" hangingPunct="0">
              <a:lnSpc>
                <a:spcPct val="100000"/>
              </a:lnSpc>
              <a:spcBef>
                <a:spcPts val="0"/>
              </a:spcBef>
              <a:spcAft>
                <a:spcPts val="0"/>
              </a:spcAft>
              <a:buClr>
                <a:srgbClr val="FF0000"/>
              </a:buClr>
              <a:buSzPct val="70000"/>
              <a:buFontTx/>
              <a:buNone/>
              <a:tabLst>
                <a:tab pos="136525" algn="l"/>
              </a:tabLst>
              <a:defRPr/>
            </a:pPr>
            <a:endParaRPr kumimoji="0" lang="zh-CN" altLang="en-US" sz="14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1270" name="TextBox 34"/>
          <p:cNvSpPr txBox="1"/>
          <p:nvPr/>
        </p:nvSpPr>
        <p:spPr>
          <a:xfrm>
            <a:off x="1752600" y="1066800"/>
            <a:ext cx="3581400" cy="398780"/>
          </a:xfrm>
          <a:prstGeom prst="rect">
            <a:avLst/>
          </a:prstGeom>
          <a:noFill/>
          <a:ln w="9525">
            <a:noFill/>
          </a:ln>
        </p:spPr>
        <p:txBody>
          <a:bodyPr anchor="t">
            <a:spAutoFit/>
          </a:bodyPr>
          <a:lstStyle/>
          <a:p>
            <a:pPr lvl="0" indent="0" eaLnBrk="0" hangingPunct="0"/>
            <a:r>
              <a:rPr lang="zh-CN" altLang="en-US" sz="1600" dirty="0">
                <a:solidFill>
                  <a:srgbClr val="000000"/>
                </a:solidFill>
                <a:latin typeface="微软雅黑" panose="020B0503020204020204" pitchFamily="34" charset="-122"/>
                <a:ea typeface="微软雅黑" panose="020B0503020204020204" pitchFamily="34" charset="-122"/>
              </a:rPr>
              <a:t> </a:t>
            </a:r>
            <a:r>
              <a:rPr lang="zh-CN" altLang="en-US" sz="2000" b="1" dirty="0">
                <a:solidFill>
                  <a:srgbClr val="000000"/>
                </a:solidFill>
                <a:latin typeface="微软雅黑" panose="020B0503020204020204" pitchFamily="34" charset="-122"/>
                <a:ea typeface="微软雅黑" panose="020B0503020204020204" pitchFamily="34" charset="-122"/>
                <a:cs typeface="+mn-ea"/>
              </a:rPr>
              <a:t>企业</a:t>
            </a:r>
            <a:r>
              <a:rPr lang="zh-CN" altLang="en-US" sz="2000" b="1" dirty="0">
                <a:solidFill>
                  <a:srgbClr val="000000"/>
                </a:solidFill>
                <a:latin typeface="微软雅黑" panose="020B0503020204020204" pitchFamily="34" charset="-122"/>
                <a:ea typeface="微软雅黑" panose="020B0503020204020204" pitchFamily="34" charset="-122"/>
              </a:rPr>
              <a:t>会计综合模拟实训总论</a:t>
            </a:r>
            <a:endParaRPr lang="zh-CN" altLang="en-US" sz="2000" b="1" dirty="0">
              <a:solidFill>
                <a:srgbClr val="000000"/>
              </a:solidFill>
              <a:latin typeface="微软雅黑" panose="020B0503020204020204" pitchFamily="34" charset="-122"/>
              <a:ea typeface="微软雅黑" panose="020B0503020204020204" pitchFamily="34" charset="-122"/>
            </a:endParaRPr>
          </a:p>
        </p:txBody>
      </p:sp>
      <p:sp>
        <p:nvSpPr>
          <p:cNvPr id="76" name="圆角矩形 75"/>
          <p:cNvSpPr>
            <a:spLocks noChangeAspect="1"/>
          </p:cNvSpPr>
          <p:nvPr/>
        </p:nvSpPr>
        <p:spPr bwMode="auto">
          <a:xfrm>
            <a:off x="1178316" y="1675776"/>
            <a:ext cx="432001" cy="432001"/>
          </a:xfrm>
          <a:prstGeom prst="roundRect">
            <a:avLst/>
          </a:prstGeom>
          <a:gradFill>
            <a:gsLst>
              <a:gs pos="50000">
                <a:schemeClr val="bg1">
                  <a:lumMod val="85000"/>
                </a:schemeClr>
              </a:gs>
              <a:gs pos="100000">
                <a:schemeClr val="bg1">
                  <a:lumMod val="65000"/>
                </a:schemeClr>
              </a:gs>
            </a:gsLst>
            <a:lin ang="5400000" scaled="0"/>
          </a:gradFill>
          <a:ln w="38100">
            <a:gradFill>
              <a:gsLst>
                <a:gs pos="50000">
                  <a:srgbClr val="FFCF01"/>
                </a:gs>
                <a:gs pos="100000">
                  <a:srgbClr val="E22000"/>
                </a:gs>
              </a:gsLst>
              <a:lin ang="5400000" scaled="0"/>
            </a:gradFill>
          </a:ln>
          <a:effectLst>
            <a:outerShdw blurRad="225425" dist="38100" dir="5220000" algn="ctr">
              <a:srgbClr val="000000">
                <a:alpha val="33000"/>
              </a:srgbClr>
            </a:outerShdw>
          </a:effectLst>
          <a:scene3d>
            <a:camera prst="orthographicFront"/>
            <a:lightRig rig="flat" dir="t"/>
          </a:scene3d>
          <a:sp3d contourW="19050">
            <a:bevelT w="152400" h="127000" prst="convex"/>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marL="0" marR="0" lvl="2" indent="0" algn="ctr" defTabSz="914400" rtl="0" eaLnBrk="0" fontAlgn="ctr" latinLnBrk="0" hangingPunct="0">
              <a:lnSpc>
                <a:spcPct val="100000"/>
              </a:lnSpc>
              <a:spcBef>
                <a:spcPts val="0"/>
              </a:spcBef>
              <a:spcAft>
                <a:spcPts val="0"/>
              </a:spcAft>
              <a:buClr>
                <a:srgbClr val="FF0000"/>
              </a:buClr>
              <a:buSzPct val="70000"/>
              <a:buFont typeface="Wingdings" panose="05000000000000000000" pitchFamily="2" charset="2"/>
              <a:buChar char="n"/>
              <a:tabLst>
                <a:tab pos="136525" algn="l"/>
              </a:tabLst>
              <a:defRPr/>
            </a:pPr>
            <a:endParaRPr kumimoji="0" lang="zh-CN" altLang="en-US" sz="1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1272" name="TextBox 61"/>
          <p:cNvSpPr txBox="1"/>
          <p:nvPr/>
        </p:nvSpPr>
        <p:spPr>
          <a:xfrm>
            <a:off x="1219200" y="1752600"/>
            <a:ext cx="379413" cy="304800"/>
          </a:xfrm>
          <a:prstGeom prst="rect">
            <a:avLst/>
          </a:prstGeom>
          <a:noFill/>
          <a:ln w="9525">
            <a:noFill/>
          </a:ln>
        </p:spPr>
        <p:txBody>
          <a:bodyPr anchor="t">
            <a:spAutoFit/>
          </a:bodyPr>
          <a:lstStyle/>
          <a:p>
            <a:pPr lvl="0" indent="0" algn="ctr" eaLnBrk="0" hangingPunct="0"/>
            <a:r>
              <a:rPr lang="zh-CN" altLang="en-US" sz="1400" b="1" dirty="0">
                <a:solidFill>
                  <a:srgbClr val="000000"/>
                </a:solidFill>
                <a:latin typeface="微软雅黑" panose="020B0503020204020204" pitchFamily="34" charset="-122"/>
                <a:ea typeface="微软雅黑" panose="020B0503020204020204" pitchFamily="34" charset="-122"/>
              </a:rPr>
              <a:t>二</a:t>
            </a:r>
            <a:endParaRPr lang="zh-CN" altLang="en-US" sz="1400" b="1" dirty="0">
              <a:solidFill>
                <a:srgbClr val="000000"/>
              </a:solidFill>
              <a:latin typeface="微软雅黑" panose="020B0503020204020204" pitchFamily="34" charset="-122"/>
              <a:ea typeface="微软雅黑" panose="020B0503020204020204" pitchFamily="34" charset="-122"/>
            </a:endParaRPr>
          </a:p>
        </p:txBody>
      </p:sp>
      <p:sp>
        <p:nvSpPr>
          <p:cNvPr id="11273" name="TextBox 71"/>
          <p:cNvSpPr txBox="1"/>
          <p:nvPr/>
        </p:nvSpPr>
        <p:spPr>
          <a:xfrm>
            <a:off x="1752600" y="1676400"/>
            <a:ext cx="3717290" cy="398780"/>
          </a:xfrm>
          <a:prstGeom prst="rect">
            <a:avLst/>
          </a:prstGeom>
          <a:noFill/>
          <a:ln w="9525">
            <a:noFill/>
          </a:ln>
        </p:spPr>
        <p:txBody>
          <a:bodyPr wrap="square" anchor="t">
            <a:spAutoFit/>
          </a:bodyPr>
          <a:lstStyle/>
          <a:p>
            <a:pPr lvl="0" indent="0" eaLnBrk="0" hangingPunct="0"/>
            <a:r>
              <a:rPr lang="zh-CN" altLang="en-US" sz="2000" b="1" dirty="0">
                <a:solidFill>
                  <a:srgbClr val="000000"/>
                </a:solidFill>
                <a:latin typeface="微软雅黑" panose="020B0503020204020204" pitchFamily="34" charset="-122"/>
                <a:ea typeface="微软雅黑" panose="020B0503020204020204" pitchFamily="34" charset="-122"/>
              </a:rPr>
              <a:t>模拟实训的企业和企业情况</a:t>
            </a:r>
            <a:endParaRPr lang="zh-CN" altLang="en-US" sz="2000" b="1" dirty="0">
              <a:solidFill>
                <a:srgbClr val="000000"/>
              </a:solidFill>
              <a:latin typeface="微软雅黑" panose="020B0503020204020204" pitchFamily="34" charset="-122"/>
              <a:ea typeface="微软雅黑" panose="020B0503020204020204" pitchFamily="34" charset="-122"/>
            </a:endParaRPr>
          </a:p>
        </p:txBody>
      </p:sp>
      <p:sp>
        <p:nvSpPr>
          <p:cNvPr id="82" name="圆角矩形 81"/>
          <p:cNvSpPr>
            <a:spLocks noChangeAspect="1"/>
          </p:cNvSpPr>
          <p:nvPr/>
        </p:nvSpPr>
        <p:spPr bwMode="auto">
          <a:xfrm>
            <a:off x="1177548" y="2510739"/>
            <a:ext cx="432001" cy="432000"/>
          </a:xfrm>
          <a:prstGeom prst="roundRect">
            <a:avLst/>
          </a:prstGeom>
          <a:gradFill>
            <a:gsLst>
              <a:gs pos="50000">
                <a:schemeClr val="bg1">
                  <a:lumMod val="85000"/>
                </a:schemeClr>
              </a:gs>
              <a:gs pos="100000">
                <a:schemeClr val="bg1">
                  <a:lumMod val="65000"/>
                </a:schemeClr>
              </a:gs>
            </a:gsLst>
            <a:lin ang="5400000" scaled="0"/>
          </a:gradFill>
          <a:ln w="38100">
            <a:gradFill>
              <a:gsLst>
                <a:gs pos="50000">
                  <a:srgbClr val="FF0000"/>
                </a:gs>
                <a:gs pos="100000">
                  <a:srgbClr val="860000"/>
                </a:gs>
              </a:gsLst>
              <a:lin ang="5400000" scaled="0"/>
            </a:gradFill>
          </a:ln>
          <a:effectLst>
            <a:outerShdw blurRad="225425" dist="38100" dir="5220000" algn="ctr">
              <a:srgbClr val="000000">
                <a:alpha val="33000"/>
              </a:srgbClr>
            </a:outerShdw>
          </a:effectLst>
          <a:scene3d>
            <a:camera prst="orthographicFront"/>
            <a:lightRig rig="flat" dir="t"/>
          </a:scene3d>
          <a:sp3d contourW="19050">
            <a:bevelT w="152400" h="127000" prst="convex"/>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marL="0" marR="0" lvl="2" indent="0" algn="ctr" defTabSz="914400" rtl="0" eaLnBrk="0" fontAlgn="ctr" latinLnBrk="0" hangingPunct="0">
              <a:lnSpc>
                <a:spcPct val="100000"/>
              </a:lnSpc>
              <a:spcBef>
                <a:spcPts val="0"/>
              </a:spcBef>
              <a:spcAft>
                <a:spcPts val="0"/>
              </a:spcAft>
              <a:buClr>
                <a:srgbClr val="FF0000"/>
              </a:buClr>
              <a:buSzPct val="70000"/>
              <a:buFont typeface="Wingdings" panose="05000000000000000000" pitchFamily="2" charset="2"/>
              <a:buChar char="n"/>
              <a:tabLst>
                <a:tab pos="136525" algn="l"/>
              </a:tabLst>
              <a:defRPr/>
            </a:pPr>
            <a:endParaRPr kumimoji="0" lang="zh-CN" altLang="en-US" sz="1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1275" name="TextBox 61"/>
          <p:cNvSpPr txBox="1"/>
          <p:nvPr/>
        </p:nvSpPr>
        <p:spPr>
          <a:xfrm>
            <a:off x="1219200" y="2590800"/>
            <a:ext cx="379413" cy="304800"/>
          </a:xfrm>
          <a:prstGeom prst="rect">
            <a:avLst/>
          </a:prstGeom>
          <a:noFill/>
          <a:ln w="9525">
            <a:noFill/>
          </a:ln>
        </p:spPr>
        <p:txBody>
          <a:bodyPr anchor="t">
            <a:spAutoFit/>
          </a:bodyPr>
          <a:lstStyle/>
          <a:p>
            <a:pPr lvl="0" indent="0" algn="ctr" eaLnBrk="0" hangingPunct="0"/>
            <a:r>
              <a:rPr lang="zh-CN" altLang="en-US" sz="1400" b="1" dirty="0">
                <a:solidFill>
                  <a:srgbClr val="000000"/>
                </a:solidFill>
                <a:latin typeface="微软雅黑" panose="020B0503020204020204" pitchFamily="34" charset="-122"/>
                <a:ea typeface="微软雅黑" panose="020B0503020204020204" pitchFamily="34" charset="-122"/>
              </a:rPr>
              <a:t>三</a:t>
            </a:r>
            <a:endParaRPr lang="zh-CN" altLang="en-US" sz="1400" b="1" dirty="0">
              <a:solidFill>
                <a:srgbClr val="000000"/>
              </a:solidFill>
              <a:latin typeface="微软雅黑" panose="020B0503020204020204" pitchFamily="34" charset="-122"/>
              <a:ea typeface="微软雅黑" panose="020B0503020204020204" pitchFamily="34" charset="-122"/>
            </a:endParaRPr>
          </a:p>
        </p:txBody>
      </p:sp>
      <p:sp>
        <p:nvSpPr>
          <p:cNvPr id="88" name="圆角矩形 87"/>
          <p:cNvSpPr>
            <a:spLocks noChangeAspect="1"/>
          </p:cNvSpPr>
          <p:nvPr/>
        </p:nvSpPr>
        <p:spPr bwMode="auto">
          <a:xfrm>
            <a:off x="1175459" y="3198001"/>
            <a:ext cx="432000" cy="432001"/>
          </a:xfrm>
          <a:prstGeom prst="roundRect">
            <a:avLst/>
          </a:prstGeom>
          <a:gradFill>
            <a:gsLst>
              <a:gs pos="50000">
                <a:schemeClr val="bg1">
                  <a:lumMod val="85000"/>
                </a:schemeClr>
              </a:gs>
              <a:gs pos="100000">
                <a:schemeClr val="bg1">
                  <a:lumMod val="65000"/>
                </a:schemeClr>
              </a:gs>
            </a:gsLst>
            <a:lin ang="5400000" scaled="0"/>
          </a:gradFill>
          <a:ln w="38100">
            <a:gradFill>
              <a:gsLst>
                <a:gs pos="50000">
                  <a:srgbClr val="F3219E"/>
                </a:gs>
                <a:gs pos="100000">
                  <a:srgbClr val="610348"/>
                </a:gs>
              </a:gsLst>
              <a:lin ang="5400000" scaled="0"/>
            </a:gradFill>
          </a:ln>
          <a:effectLst>
            <a:outerShdw blurRad="225425" dist="38100" dir="5220000" algn="ctr">
              <a:srgbClr val="000000">
                <a:alpha val="33000"/>
              </a:srgbClr>
            </a:outerShdw>
          </a:effectLst>
          <a:scene3d>
            <a:camera prst="orthographicFront"/>
            <a:lightRig rig="flat" dir="t"/>
          </a:scene3d>
          <a:sp3d contourW="19050">
            <a:bevelT w="152400" h="127000" prst="convex"/>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marL="0" marR="0" lvl="2" indent="0" algn="ctr" defTabSz="914400" rtl="0" eaLnBrk="0" fontAlgn="ctr" latinLnBrk="0" hangingPunct="0">
              <a:lnSpc>
                <a:spcPct val="100000"/>
              </a:lnSpc>
              <a:spcBef>
                <a:spcPts val="0"/>
              </a:spcBef>
              <a:spcAft>
                <a:spcPts val="0"/>
              </a:spcAft>
              <a:buClr>
                <a:srgbClr val="FF0000"/>
              </a:buClr>
              <a:buSzPct val="70000"/>
              <a:buFont typeface="Wingdings" panose="05000000000000000000" pitchFamily="2" charset="2"/>
              <a:buChar char="n"/>
              <a:tabLst>
                <a:tab pos="136525" algn="l"/>
              </a:tabLst>
              <a:defRPr/>
            </a:pPr>
            <a:endParaRPr kumimoji="0" lang="zh-CN" altLang="en-US" sz="1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1277" name="TextBox 61"/>
          <p:cNvSpPr txBox="1"/>
          <p:nvPr/>
        </p:nvSpPr>
        <p:spPr>
          <a:xfrm>
            <a:off x="1219200" y="3276600"/>
            <a:ext cx="379413" cy="306388"/>
          </a:xfrm>
          <a:prstGeom prst="rect">
            <a:avLst/>
          </a:prstGeom>
          <a:noFill/>
          <a:ln w="9525">
            <a:noFill/>
          </a:ln>
        </p:spPr>
        <p:txBody>
          <a:bodyPr anchor="t">
            <a:spAutoFit/>
          </a:bodyPr>
          <a:lstStyle/>
          <a:p>
            <a:pPr lvl="0" indent="0" algn="ctr" eaLnBrk="0" hangingPunct="0"/>
            <a:r>
              <a:rPr lang="zh-CN" altLang="en-US" sz="1400" b="1" dirty="0">
                <a:solidFill>
                  <a:srgbClr val="000000"/>
                </a:solidFill>
                <a:latin typeface="微软雅黑" panose="020B0503020204020204" pitchFamily="34" charset="-122"/>
                <a:ea typeface="微软雅黑" panose="020B0503020204020204" pitchFamily="34" charset="-122"/>
              </a:rPr>
              <a:t>四</a:t>
            </a:r>
            <a:endParaRPr lang="zh-CN" altLang="en-US" sz="1400" b="1" dirty="0">
              <a:solidFill>
                <a:srgbClr val="000000"/>
              </a:solidFill>
              <a:latin typeface="微软雅黑" panose="020B0503020204020204" pitchFamily="34" charset="-122"/>
              <a:ea typeface="微软雅黑" panose="020B0503020204020204" pitchFamily="34" charset="-122"/>
            </a:endParaRPr>
          </a:p>
        </p:txBody>
      </p:sp>
      <p:sp>
        <p:nvSpPr>
          <p:cNvPr id="94" name="圆角矩形 93"/>
          <p:cNvSpPr>
            <a:spLocks noChangeAspect="1"/>
          </p:cNvSpPr>
          <p:nvPr/>
        </p:nvSpPr>
        <p:spPr bwMode="auto">
          <a:xfrm>
            <a:off x="1174753" y="3884501"/>
            <a:ext cx="432001" cy="432000"/>
          </a:xfrm>
          <a:prstGeom prst="roundRect">
            <a:avLst/>
          </a:prstGeom>
          <a:gradFill>
            <a:gsLst>
              <a:gs pos="50000">
                <a:schemeClr val="bg1">
                  <a:lumMod val="85000"/>
                </a:schemeClr>
              </a:gs>
              <a:gs pos="100000">
                <a:schemeClr val="bg1">
                  <a:lumMod val="65000"/>
                </a:schemeClr>
              </a:gs>
            </a:gsLst>
            <a:lin ang="5400000" scaled="0"/>
          </a:gradFill>
          <a:ln w="38100">
            <a:gradFill>
              <a:gsLst>
                <a:gs pos="50000">
                  <a:srgbClr val="00DFF6"/>
                </a:gs>
                <a:gs pos="100000">
                  <a:srgbClr val="002774"/>
                </a:gs>
              </a:gsLst>
              <a:lin ang="5400000" scaled="0"/>
            </a:gradFill>
          </a:ln>
          <a:effectLst>
            <a:outerShdw blurRad="225425" dist="38100" dir="5220000" algn="ctr">
              <a:srgbClr val="000000">
                <a:alpha val="33000"/>
              </a:srgbClr>
            </a:outerShdw>
          </a:effectLst>
          <a:scene3d>
            <a:camera prst="orthographicFront"/>
            <a:lightRig rig="flat" dir="t"/>
          </a:scene3d>
          <a:sp3d contourW="19050">
            <a:bevelT w="152400" h="127000" prst="convex"/>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marL="0" marR="0" lvl="2" indent="0" algn="ctr" defTabSz="914400" rtl="0" eaLnBrk="0" fontAlgn="ctr" latinLnBrk="0" hangingPunct="0">
              <a:lnSpc>
                <a:spcPct val="100000"/>
              </a:lnSpc>
              <a:spcBef>
                <a:spcPts val="0"/>
              </a:spcBef>
              <a:spcAft>
                <a:spcPts val="0"/>
              </a:spcAft>
              <a:buClr>
                <a:srgbClr val="FF0000"/>
              </a:buClr>
              <a:buSzPct val="70000"/>
              <a:buFont typeface="Wingdings" panose="05000000000000000000" pitchFamily="2" charset="2"/>
              <a:buChar char="n"/>
              <a:tabLst>
                <a:tab pos="136525" algn="l"/>
              </a:tabLst>
              <a:defRPr/>
            </a:pPr>
            <a:endParaRPr kumimoji="0" lang="zh-CN" altLang="en-US" sz="1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1279" name="TextBox 61"/>
          <p:cNvSpPr txBox="1"/>
          <p:nvPr/>
        </p:nvSpPr>
        <p:spPr>
          <a:xfrm>
            <a:off x="1219200" y="3962400"/>
            <a:ext cx="377825" cy="304800"/>
          </a:xfrm>
          <a:prstGeom prst="rect">
            <a:avLst/>
          </a:prstGeom>
          <a:noFill/>
          <a:ln w="9525">
            <a:noFill/>
          </a:ln>
        </p:spPr>
        <p:txBody>
          <a:bodyPr anchor="t">
            <a:spAutoFit/>
          </a:bodyPr>
          <a:lstStyle/>
          <a:p>
            <a:pPr lvl="0" indent="0" algn="ctr" eaLnBrk="0" hangingPunct="0"/>
            <a:r>
              <a:rPr lang="zh-CN" altLang="en-US" sz="1400" b="1" dirty="0">
                <a:solidFill>
                  <a:srgbClr val="000000"/>
                </a:solidFill>
                <a:latin typeface="微软雅黑" panose="020B0503020204020204" pitchFamily="34" charset="-122"/>
                <a:ea typeface="微软雅黑" panose="020B0503020204020204" pitchFamily="34" charset="-122"/>
              </a:rPr>
              <a:t>五</a:t>
            </a:r>
            <a:endParaRPr lang="zh-CN" altLang="en-US" sz="1400" b="1" dirty="0">
              <a:solidFill>
                <a:srgbClr val="000000"/>
              </a:solidFill>
              <a:latin typeface="微软雅黑" panose="020B0503020204020204" pitchFamily="34" charset="-122"/>
              <a:ea typeface="微软雅黑" panose="020B0503020204020204" pitchFamily="34" charset="-122"/>
            </a:endParaRPr>
          </a:p>
        </p:txBody>
      </p:sp>
      <p:sp>
        <p:nvSpPr>
          <p:cNvPr id="11280" name="TextBox 34"/>
          <p:cNvSpPr txBox="1"/>
          <p:nvPr/>
        </p:nvSpPr>
        <p:spPr>
          <a:xfrm>
            <a:off x="1752600" y="2438400"/>
            <a:ext cx="2716213" cy="398780"/>
          </a:xfrm>
          <a:prstGeom prst="rect">
            <a:avLst/>
          </a:prstGeom>
          <a:noFill/>
          <a:ln w="9525">
            <a:noFill/>
          </a:ln>
        </p:spPr>
        <p:txBody>
          <a:bodyPr anchor="t">
            <a:spAutoFit/>
          </a:bodyPr>
          <a:lstStyle/>
          <a:p>
            <a:pPr lvl="0" indent="0" eaLnBrk="0" hangingPunct="0"/>
            <a:r>
              <a:rPr lang="zh-CN" altLang="en-US" sz="2000" b="1" dirty="0">
                <a:solidFill>
                  <a:srgbClr val="000000"/>
                </a:solidFill>
                <a:latin typeface="微软雅黑" panose="020B0503020204020204" pitchFamily="34" charset="-122"/>
                <a:ea typeface="微软雅黑" panose="020B0503020204020204" pitchFamily="34" charset="-122"/>
              </a:rPr>
              <a:t>模拟企业期初建账</a:t>
            </a:r>
            <a:endParaRPr lang="zh-CN" altLang="en-US" sz="2000" b="1" dirty="0">
              <a:solidFill>
                <a:srgbClr val="000000"/>
              </a:solidFill>
              <a:latin typeface="微软雅黑" panose="020B0503020204020204" pitchFamily="34" charset="-122"/>
              <a:ea typeface="微软雅黑" panose="020B0503020204020204" pitchFamily="34" charset="-122"/>
            </a:endParaRPr>
          </a:p>
        </p:txBody>
      </p:sp>
      <p:sp>
        <p:nvSpPr>
          <p:cNvPr id="11281" name="TextBox 71"/>
          <p:cNvSpPr txBox="1"/>
          <p:nvPr/>
        </p:nvSpPr>
        <p:spPr>
          <a:xfrm>
            <a:off x="1752600" y="3124200"/>
            <a:ext cx="4878070" cy="398780"/>
          </a:xfrm>
          <a:prstGeom prst="rect">
            <a:avLst/>
          </a:prstGeom>
          <a:noFill/>
          <a:ln w="9525">
            <a:noFill/>
          </a:ln>
        </p:spPr>
        <p:txBody>
          <a:bodyPr wrap="square" anchor="t">
            <a:spAutoFit/>
          </a:bodyPr>
          <a:lstStyle/>
          <a:p>
            <a:pPr lvl="0" indent="0" eaLnBrk="0" hangingPunct="0"/>
            <a:r>
              <a:rPr lang="zh-CN" altLang="en-US" sz="2000" b="1" dirty="0">
                <a:solidFill>
                  <a:srgbClr val="000000"/>
                </a:solidFill>
                <a:latin typeface="微软雅黑" panose="020B0503020204020204" pitchFamily="34" charset="-122"/>
                <a:ea typeface="微软雅黑" panose="020B0503020204020204" pitchFamily="34" charset="-122"/>
              </a:rPr>
              <a:t>模拟企业经济业务及会计凭证的填制</a:t>
            </a:r>
            <a:endParaRPr lang="zh-CN" altLang="en-US" sz="2000" b="1" dirty="0">
              <a:solidFill>
                <a:srgbClr val="000000"/>
              </a:solidFill>
              <a:latin typeface="微软雅黑" panose="020B0503020204020204" pitchFamily="34" charset="-122"/>
              <a:ea typeface="微软雅黑" panose="020B0503020204020204" pitchFamily="34" charset="-122"/>
            </a:endParaRPr>
          </a:p>
        </p:txBody>
      </p:sp>
      <p:sp>
        <p:nvSpPr>
          <p:cNvPr id="11282" name="TextBox 71"/>
          <p:cNvSpPr txBox="1"/>
          <p:nvPr/>
        </p:nvSpPr>
        <p:spPr>
          <a:xfrm>
            <a:off x="1752600" y="3886200"/>
            <a:ext cx="4031615" cy="398780"/>
          </a:xfrm>
          <a:prstGeom prst="rect">
            <a:avLst/>
          </a:prstGeom>
          <a:noFill/>
          <a:ln w="9525">
            <a:noFill/>
          </a:ln>
        </p:spPr>
        <p:txBody>
          <a:bodyPr wrap="square" anchor="t">
            <a:spAutoFit/>
          </a:bodyPr>
          <a:lstStyle/>
          <a:p>
            <a:pPr lvl="0" indent="0" eaLnBrk="0" hangingPunct="0"/>
            <a:r>
              <a:rPr lang="zh-CN" altLang="en-US" sz="2000" b="1" dirty="0">
                <a:solidFill>
                  <a:srgbClr val="000000"/>
                </a:solidFill>
                <a:latin typeface="微软雅黑" panose="020B0503020204020204" pitchFamily="34" charset="-122"/>
                <a:ea typeface="微软雅黑" panose="020B0503020204020204" pitchFamily="34" charset="-122"/>
              </a:rPr>
              <a:t>模拟企业会计账簿的登记</a:t>
            </a:r>
            <a:endParaRPr lang="zh-CN" altLang="en-US" sz="2000" b="1" dirty="0">
              <a:solidFill>
                <a:srgbClr val="000000"/>
              </a:solidFill>
              <a:latin typeface="微软雅黑" panose="020B0503020204020204" pitchFamily="34" charset="-122"/>
              <a:ea typeface="微软雅黑" panose="020B0503020204020204" pitchFamily="34" charset="-122"/>
            </a:endParaRPr>
          </a:p>
        </p:txBody>
      </p:sp>
      <p:sp>
        <p:nvSpPr>
          <p:cNvPr id="70" name="圆角矩形 69"/>
          <p:cNvSpPr>
            <a:spLocks noChangeAspect="1"/>
          </p:cNvSpPr>
          <p:nvPr/>
        </p:nvSpPr>
        <p:spPr bwMode="auto">
          <a:xfrm>
            <a:off x="1175715" y="1062231"/>
            <a:ext cx="432000" cy="432000"/>
          </a:xfrm>
          <a:prstGeom prst="roundRect">
            <a:avLst/>
          </a:prstGeom>
          <a:gradFill>
            <a:gsLst>
              <a:gs pos="50000">
                <a:schemeClr val="bg1">
                  <a:lumMod val="85000"/>
                </a:schemeClr>
              </a:gs>
              <a:gs pos="100000">
                <a:schemeClr val="bg1">
                  <a:lumMod val="65000"/>
                </a:schemeClr>
              </a:gs>
            </a:gsLst>
            <a:lin ang="5400000" scaled="0"/>
          </a:gradFill>
          <a:ln w="38100">
            <a:gradFill>
              <a:gsLst>
                <a:gs pos="50000">
                  <a:srgbClr val="6EFF01"/>
                </a:gs>
                <a:gs pos="100000">
                  <a:srgbClr val="0F5000"/>
                </a:gs>
              </a:gsLst>
              <a:lin ang="5400000" scaled="0"/>
            </a:gradFill>
          </a:ln>
          <a:effectLst>
            <a:outerShdw blurRad="225425" dist="38100" dir="5220000" algn="ctr">
              <a:srgbClr val="000000">
                <a:alpha val="33000"/>
              </a:srgbClr>
            </a:outerShdw>
          </a:effectLst>
          <a:scene3d>
            <a:camera prst="orthographicFront"/>
            <a:lightRig rig="flat" dir="t"/>
          </a:scene3d>
          <a:sp3d contourW="19050">
            <a:bevelT w="152400" h="127000" prst="convex"/>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marL="0" marR="0" lvl="2" indent="0" algn="ctr" defTabSz="914400" rtl="0" eaLnBrk="0" fontAlgn="ctr" latinLnBrk="0" hangingPunct="0">
              <a:lnSpc>
                <a:spcPct val="100000"/>
              </a:lnSpc>
              <a:spcBef>
                <a:spcPts val="0"/>
              </a:spcBef>
              <a:spcAft>
                <a:spcPts val="0"/>
              </a:spcAft>
              <a:buClr>
                <a:srgbClr val="FF0000"/>
              </a:buClr>
              <a:buSzPct val="70000"/>
              <a:buFont typeface="Wingdings" panose="05000000000000000000" pitchFamily="2" charset="2"/>
              <a:buChar char="n"/>
              <a:tabLst>
                <a:tab pos="136525" algn="l"/>
              </a:tabLst>
              <a:defRPr/>
            </a:pPr>
            <a:endParaRPr kumimoji="0" lang="zh-CN" altLang="en-US" sz="1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1284" name="TextBox 61"/>
          <p:cNvSpPr txBox="1"/>
          <p:nvPr/>
        </p:nvSpPr>
        <p:spPr>
          <a:xfrm>
            <a:off x="1219200" y="1143000"/>
            <a:ext cx="379413" cy="304800"/>
          </a:xfrm>
          <a:prstGeom prst="rect">
            <a:avLst/>
          </a:prstGeom>
          <a:noFill/>
          <a:ln w="9525">
            <a:noFill/>
          </a:ln>
        </p:spPr>
        <p:txBody>
          <a:bodyPr anchor="t">
            <a:spAutoFit/>
          </a:bodyPr>
          <a:lstStyle/>
          <a:p>
            <a:pPr lvl="0" indent="0" algn="ctr" eaLnBrk="0" hangingPunct="0"/>
            <a:r>
              <a:rPr lang="zh-CN" altLang="en-US" sz="1400" b="1" dirty="0">
                <a:solidFill>
                  <a:srgbClr val="000000"/>
                </a:solidFill>
                <a:latin typeface="微软雅黑" panose="020B0503020204020204" pitchFamily="34" charset="-122"/>
                <a:ea typeface="微软雅黑" panose="020B0503020204020204" pitchFamily="34" charset="-122"/>
              </a:rPr>
              <a:t>一</a:t>
            </a:r>
            <a:endParaRPr lang="zh-CN" altLang="en-US" sz="1400" b="1" dirty="0">
              <a:solidFill>
                <a:srgbClr val="000000"/>
              </a:solidFill>
              <a:latin typeface="微软雅黑" panose="020B0503020204020204" pitchFamily="34" charset="-122"/>
              <a:ea typeface="微软雅黑" panose="020B0503020204020204" pitchFamily="34" charset="-122"/>
            </a:endParaRPr>
          </a:p>
        </p:txBody>
      </p:sp>
      <p:sp>
        <p:nvSpPr>
          <p:cNvPr id="2" name="矩形 84"/>
          <p:cNvSpPr/>
          <p:nvPr/>
        </p:nvSpPr>
        <p:spPr bwMode="auto">
          <a:xfrm>
            <a:off x="1763363" y="4178990"/>
            <a:ext cx="5161221" cy="1439991"/>
          </a:xfrm>
          <a:prstGeom prst="rect">
            <a:avLst/>
          </a:prstGeom>
          <a:gradFill flip="none" rotWithShape="1">
            <a:gsLst>
              <a:gs pos="0">
                <a:schemeClr val="bg1">
                  <a:lumMod val="85000"/>
                  <a:alpha val="50000"/>
                </a:schemeClr>
              </a:gs>
              <a:gs pos="100000">
                <a:schemeClr val="bg1">
                  <a:lumMod val="50000"/>
                  <a:alpha val="50000"/>
                </a:schemeClr>
              </a:gs>
            </a:gsLst>
            <a:lin ang="2700000" scaled="1"/>
            <a:tileRect/>
          </a:gradFill>
          <a:ln w="25400">
            <a:noFill/>
          </a:ln>
          <a:effectLst>
            <a:outerShdw blurRad="225425" dist="38100" dir="5220000" algn="ctr">
              <a:srgbClr val="000000">
                <a:alpha val="33000"/>
              </a:srgbClr>
            </a:outerShdw>
          </a:effectLst>
          <a:scene3d>
            <a:camera prst="perspectiveRelaxed">
              <a:rot lat="17373598" lon="0" rev="0"/>
            </a:camera>
            <a:lightRig rig="flat" dir="t"/>
          </a:scene3d>
          <a:sp3d extrusionH="127000"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marL="0" marR="0" lvl="2" indent="0" algn="ctr" defTabSz="914400" rtl="0" eaLnBrk="0" fontAlgn="ctr" latinLnBrk="0" hangingPunct="0">
              <a:lnSpc>
                <a:spcPct val="100000"/>
              </a:lnSpc>
              <a:spcBef>
                <a:spcPts val="0"/>
              </a:spcBef>
              <a:spcAft>
                <a:spcPts val="0"/>
              </a:spcAft>
              <a:buClr>
                <a:srgbClr val="FF0000"/>
              </a:buClr>
              <a:buSzPct val="70000"/>
              <a:buFontTx/>
              <a:buNone/>
              <a:tabLst>
                <a:tab pos="136525" algn="l"/>
              </a:tabLst>
              <a:defRPr/>
            </a:pPr>
            <a:endParaRPr kumimoji="0" lang="zh-CN" altLang="en-US" sz="14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1286" name="TextBox 71"/>
          <p:cNvSpPr txBox="1"/>
          <p:nvPr/>
        </p:nvSpPr>
        <p:spPr>
          <a:xfrm>
            <a:off x="1752600" y="4724400"/>
            <a:ext cx="4305300" cy="398780"/>
          </a:xfrm>
          <a:prstGeom prst="rect">
            <a:avLst/>
          </a:prstGeom>
          <a:noFill/>
          <a:ln w="9525">
            <a:noFill/>
          </a:ln>
        </p:spPr>
        <p:txBody>
          <a:bodyPr wrap="square" anchor="t">
            <a:spAutoFit/>
          </a:bodyPr>
          <a:lstStyle/>
          <a:p>
            <a:pPr lvl="0" indent="0" eaLnBrk="0" hangingPunct="0"/>
            <a:r>
              <a:rPr lang="zh-CN" altLang="en-US" sz="2000" b="1" dirty="0">
                <a:solidFill>
                  <a:srgbClr val="000000"/>
                </a:solidFill>
                <a:latin typeface="微软雅黑" panose="020B0503020204020204" pitchFamily="34" charset="-122"/>
                <a:ea typeface="微软雅黑" panose="020B0503020204020204" pitchFamily="34" charset="-122"/>
              </a:rPr>
              <a:t>模拟企业期末对账与结账</a:t>
            </a:r>
            <a:endParaRPr lang="zh-CN" altLang="en-US" sz="2000" b="1" dirty="0">
              <a:solidFill>
                <a:srgbClr val="000000"/>
              </a:solidFill>
              <a:latin typeface="微软雅黑" panose="020B0503020204020204" pitchFamily="34" charset="-122"/>
              <a:ea typeface="微软雅黑" panose="020B0503020204020204" pitchFamily="34" charset="-122"/>
            </a:endParaRPr>
          </a:p>
        </p:txBody>
      </p:sp>
      <p:sp>
        <p:nvSpPr>
          <p:cNvPr id="3" name="圆角矩形 81"/>
          <p:cNvSpPr>
            <a:spLocks noChangeAspect="1"/>
          </p:cNvSpPr>
          <p:nvPr/>
        </p:nvSpPr>
        <p:spPr bwMode="auto">
          <a:xfrm>
            <a:off x="1177548" y="4644339"/>
            <a:ext cx="432001" cy="432000"/>
          </a:xfrm>
          <a:prstGeom prst="roundRect">
            <a:avLst/>
          </a:prstGeom>
          <a:gradFill>
            <a:gsLst>
              <a:gs pos="50000">
                <a:schemeClr val="bg1">
                  <a:lumMod val="85000"/>
                </a:schemeClr>
              </a:gs>
              <a:gs pos="100000">
                <a:schemeClr val="bg1">
                  <a:lumMod val="65000"/>
                </a:schemeClr>
              </a:gs>
            </a:gsLst>
            <a:lin ang="5400000" scaled="0"/>
          </a:gradFill>
          <a:ln w="38100">
            <a:gradFill>
              <a:gsLst>
                <a:gs pos="50000">
                  <a:srgbClr val="FF0000"/>
                </a:gs>
                <a:gs pos="100000">
                  <a:srgbClr val="860000"/>
                </a:gs>
              </a:gsLst>
              <a:lin ang="5400000" scaled="0"/>
            </a:gradFill>
          </a:ln>
          <a:effectLst>
            <a:outerShdw blurRad="225425" dist="38100" dir="5220000" algn="ctr">
              <a:srgbClr val="000000">
                <a:alpha val="33000"/>
              </a:srgbClr>
            </a:outerShdw>
          </a:effectLst>
          <a:scene3d>
            <a:camera prst="orthographicFront"/>
            <a:lightRig rig="flat" dir="t"/>
          </a:scene3d>
          <a:sp3d contourW="19050">
            <a:bevelT w="152400" h="127000" prst="convex"/>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marL="0" marR="0" lvl="2" indent="0" algn="ctr" defTabSz="914400" rtl="0" eaLnBrk="0" fontAlgn="ctr" latinLnBrk="0" hangingPunct="0">
              <a:lnSpc>
                <a:spcPct val="100000"/>
              </a:lnSpc>
              <a:spcBef>
                <a:spcPts val="0"/>
              </a:spcBef>
              <a:spcAft>
                <a:spcPts val="0"/>
              </a:spcAft>
              <a:buClr>
                <a:srgbClr val="FF0000"/>
              </a:buClr>
              <a:buSzPct val="70000"/>
              <a:buFont typeface="Wingdings" panose="05000000000000000000" pitchFamily="2" charset="2"/>
              <a:buChar char="n"/>
              <a:tabLst>
                <a:tab pos="136525" algn="l"/>
              </a:tabLst>
              <a:defRPr/>
            </a:pPr>
            <a:endParaRPr kumimoji="0" lang="zh-CN" altLang="en-US" sz="1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1288" name="TextBox 61"/>
          <p:cNvSpPr txBox="1"/>
          <p:nvPr/>
        </p:nvSpPr>
        <p:spPr>
          <a:xfrm>
            <a:off x="1219200" y="4724400"/>
            <a:ext cx="379413" cy="304800"/>
          </a:xfrm>
          <a:prstGeom prst="rect">
            <a:avLst/>
          </a:prstGeom>
          <a:noFill/>
          <a:ln w="9525">
            <a:noFill/>
          </a:ln>
        </p:spPr>
        <p:txBody>
          <a:bodyPr anchor="t">
            <a:spAutoFit/>
          </a:bodyPr>
          <a:lstStyle/>
          <a:p>
            <a:pPr lvl="0" indent="0" algn="ctr" eaLnBrk="0" hangingPunct="0"/>
            <a:r>
              <a:rPr lang="zh-CN" altLang="en-US" sz="1400" b="1" dirty="0">
                <a:solidFill>
                  <a:srgbClr val="000000"/>
                </a:solidFill>
                <a:latin typeface="微软雅黑" panose="020B0503020204020204" pitchFamily="34" charset="-122"/>
                <a:ea typeface="微软雅黑" panose="020B0503020204020204" pitchFamily="34" charset="-122"/>
              </a:rPr>
              <a:t>六</a:t>
            </a:r>
            <a:endParaRPr lang="zh-CN" altLang="en-US" sz="1400" b="1" dirty="0">
              <a:solidFill>
                <a:srgbClr val="000000"/>
              </a:solidFill>
              <a:latin typeface="微软雅黑" panose="020B0503020204020204" pitchFamily="34" charset="-122"/>
              <a:ea typeface="微软雅黑" panose="020B0503020204020204" pitchFamily="34" charset="-122"/>
            </a:endParaRPr>
          </a:p>
        </p:txBody>
      </p:sp>
      <p:sp>
        <p:nvSpPr>
          <p:cNvPr id="4" name="圆角矩形 75"/>
          <p:cNvSpPr>
            <a:spLocks noChangeAspect="1"/>
          </p:cNvSpPr>
          <p:nvPr/>
        </p:nvSpPr>
        <p:spPr bwMode="auto">
          <a:xfrm>
            <a:off x="1178316" y="5409576"/>
            <a:ext cx="432001" cy="432001"/>
          </a:xfrm>
          <a:prstGeom prst="roundRect">
            <a:avLst/>
          </a:prstGeom>
          <a:gradFill>
            <a:gsLst>
              <a:gs pos="50000">
                <a:schemeClr val="bg1">
                  <a:lumMod val="85000"/>
                </a:schemeClr>
              </a:gs>
              <a:gs pos="100000">
                <a:schemeClr val="bg1">
                  <a:lumMod val="65000"/>
                </a:schemeClr>
              </a:gs>
            </a:gsLst>
            <a:lin ang="5400000" scaled="0"/>
          </a:gradFill>
          <a:ln w="38100">
            <a:gradFill>
              <a:gsLst>
                <a:gs pos="50000">
                  <a:srgbClr val="FFCF01"/>
                </a:gs>
                <a:gs pos="100000">
                  <a:srgbClr val="E22000"/>
                </a:gs>
              </a:gsLst>
              <a:lin ang="5400000" scaled="0"/>
            </a:gradFill>
          </a:ln>
          <a:effectLst>
            <a:outerShdw blurRad="225425" dist="38100" dir="5220000" algn="ctr">
              <a:srgbClr val="000000">
                <a:alpha val="33000"/>
              </a:srgbClr>
            </a:outerShdw>
          </a:effectLst>
          <a:scene3d>
            <a:camera prst="orthographicFront"/>
            <a:lightRig rig="flat" dir="t"/>
          </a:scene3d>
          <a:sp3d contourW="19050">
            <a:bevelT w="152400" h="127000" prst="convex"/>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marL="0" marR="0" lvl="2" indent="0" algn="ctr" defTabSz="914400" rtl="0" eaLnBrk="0" fontAlgn="ctr" latinLnBrk="0" hangingPunct="0">
              <a:lnSpc>
                <a:spcPct val="100000"/>
              </a:lnSpc>
              <a:spcBef>
                <a:spcPts val="0"/>
              </a:spcBef>
              <a:spcAft>
                <a:spcPts val="0"/>
              </a:spcAft>
              <a:buClr>
                <a:srgbClr val="FF0000"/>
              </a:buClr>
              <a:buSzPct val="70000"/>
              <a:buFont typeface="Wingdings" panose="05000000000000000000" pitchFamily="2" charset="2"/>
              <a:buChar char="n"/>
              <a:tabLst>
                <a:tab pos="136525" algn="l"/>
              </a:tabLst>
              <a:defRPr/>
            </a:pPr>
            <a:endParaRPr kumimoji="0" lang="zh-CN" altLang="en-US" sz="1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1290" name="TextBox 61"/>
          <p:cNvSpPr txBox="1"/>
          <p:nvPr/>
        </p:nvSpPr>
        <p:spPr>
          <a:xfrm>
            <a:off x="1219200" y="5486400"/>
            <a:ext cx="379413" cy="304800"/>
          </a:xfrm>
          <a:prstGeom prst="rect">
            <a:avLst/>
          </a:prstGeom>
          <a:noFill/>
          <a:ln w="9525">
            <a:noFill/>
          </a:ln>
        </p:spPr>
        <p:txBody>
          <a:bodyPr anchor="t">
            <a:spAutoFit/>
          </a:bodyPr>
          <a:lstStyle/>
          <a:p>
            <a:pPr lvl="0" indent="0" algn="ctr" eaLnBrk="0" hangingPunct="0"/>
            <a:r>
              <a:rPr lang="zh-CN" altLang="en-US" sz="1400" b="1" dirty="0">
                <a:solidFill>
                  <a:srgbClr val="000000"/>
                </a:solidFill>
                <a:latin typeface="微软雅黑" panose="020B0503020204020204" pitchFamily="34" charset="-122"/>
                <a:ea typeface="微软雅黑" panose="020B0503020204020204" pitchFamily="34" charset="-122"/>
              </a:rPr>
              <a:t>七</a:t>
            </a:r>
            <a:endParaRPr lang="zh-CN" altLang="en-US" sz="1400" b="1" dirty="0">
              <a:solidFill>
                <a:srgbClr val="000000"/>
              </a:solidFill>
              <a:latin typeface="微软雅黑" panose="020B0503020204020204" pitchFamily="34" charset="-122"/>
              <a:ea typeface="微软雅黑" panose="020B0503020204020204" pitchFamily="34" charset="-122"/>
            </a:endParaRPr>
          </a:p>
        </p:txBody>
      </p:sp>
      <p:sp>
        <p:nvSpPr>
          <p:cNvPr id="5" name="矩形 84"/>
          <p:cNvSpPr/>
          <p:nvPr/>
        </p:nvSpPr>
        <p:spPr bwMode="auto">
          <a:xfrm>
            <a:off x="1849608" y="4864790"/>
            <a:ext cx="5293560" cy="1439991"/>
          </a:xfrm>
          <a:prstGeom prst="rect">
            <a:avLst/>
          </a:prstGeom>
          <a:gradFill flip="none" rotWithShape="1">
            <a:gsLst>
              <a:gs pos="0">
                <a:schemeClr val="bg1">
                  <a:lumMod val="85000"/>
                  <a:alpha val="50000"/>
                </a:schemeClr>
              </a:gs>
              <a:gs pos="100000">
                <a:schemeClr val="bg1">
                  <a:lumMod val="50000"/>
                  <a:alpha val="50000"/>
                </a:schemeClr>
              </a:gs>
            </a:gsLst>
            <a:lin ang="2700000" scaled="1"/>
            <a:tileRect/>
          </a:gradFill>
          <a:ln w="25400">
            <a:noFill/>
          </a:ln>
          <a:effectLst>
            <a:outerShdw blurRad="225425" dist="38100" dir="5220000" algn="ctr">
              <a:srgbClr val="000000">
                <a:alpha val="33000"/>
              </a:srgbClr>
            </a:outerShdw>
          </a:effectLst>
          <a:scene3d>
            <a:camera prst="perspectiveRelaxed">
              <a:rot lat="17373598" lon="0" rev="0"/>
            </a:camera>
            <a:lightRig rig="flat" dir="t"/>
          </a:scene3d>
          <a:sp3d extrusionH="127000"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marL="0" marR="0" lvl="2" indent="0" algn="ctr" defTabSz="914400" rtl="0" eaLnBrk="0" fontAlgn="ctr" latinLnBrk="0" hangingPunct="0">
              <a:lnSpc>
                <a:spcPct val="100000"/>
              </a:lnSpc>
              <a:spcBef>
                <a:spcPts val="0"/>
              </a:spcBef>
              <a:spcAft>
                <a:spcPts val="0"/>
              </a:spcAft>
              <a:buClr>
                <a:srgbClr val="FF0000"/>
              </a:buClr>
              <a:buSzPct val="70000"/>
              <a:buFontTx/>
              <a:buNone/>
              <a:tabLst>
                <a:tab pos="136525" algn="l"/>
              </a:tabLst>
              <a:defRPr/>
            </a:pPr>
            <a:endParaRPr kumimoji="0" lang="zh-CN" altLang="en-US" sz="14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6" name="矩形 84"/>
          <p:cNvSpPr/>
          <p:nvPr/>
        </p:nvSpPr>
        <p:spPr bwMode="auto">
          <a:xfrm>
            <a:off x="1803554" y="5560115"/>
            <a:ext cx="5690577" cy="1439991"/>
          </a:xfrm>
          <a:prstGeom prst="rect">
            <a:avLst/>
          </a:prstGeom>
          <a:gradFill flip="none" rotWithShape="1">
            <a:gsLst>
              <a:gs pos="0">
                <a:schemeClr val="bg1">
                  <a:lumMod val="85000"/>
                  <a:alpha val="50000"/>
                </a:schemeClr>
              </a:gs>
              <a:gs pos="100000">
                <a:schemeClr val="bg1">
                  <a:lumMod val="50000"/>
                  <a:alpha val="50000"/>
                </a:schemeClr>
              </a:gs>
            </a:gsLst>
            <a:lin ang="2700000" scaled="1"/>
            <a:tileRect/>
          </a:gradFill>
          <a:ln w="25400">
            <a:noFill/>
          </a:ln>
          <a:effectLst>
            <a:outerShdw blurRad="225425" dist="38100" dir="5220000" algn="ctr">
              <a:srgbClr val="000000">
                <a:alpha val="33000"/>
              </a:srgbClr>
            </a:outerShdw>
          </a:effectLst>
          <a:scene3d>
            <a:camera prst="perspectiveRelaxed">
              <a:rot lat="17373598" lon="0" rev="0"/>
            </a:camera>
            <a:lightRig rig="flat" dir="t"/>
          </a:scene3d>
          <a:sp3d extrusionH="127000"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marL="0" marR="0" lvl="2" indent="0" algn="ctr" defTabSz="914400" rtl="0" eaLnBrk="0" fontAlgn="ctr" latinLnBrk="0" hangingPunct="0">
              <a:lnSpc>
                <a:spcPct val="100000"/>
              </a:lnSpc>
              <a:spcBef>
                <a:spcPts val="0"/>
              </a:spcBef>
              <a:spcAft>
                <a:spcPts val="0"/>
              </a:spcAft>
              <a:buClr>
                <a:srgbClr val="FF0000"/>
              </a:buClr>
              <a:buSzPct val="70000"/>
              <a:buFontTx/>
              <a:buNone/>
              <a:tabLst>
                <a:tab pos="136525" algn="l"/>
              </a:tabLst>
              <a:defRPr/>
            </a:pPr>
            <a:endParaRPr kumimoji="0" lang="zh-CN" altLang="en-US" sz="14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1293" name="TextBox 71"/>
          <p:cNvSpPr txBox="1"/>
          <p:nvPr/>
        </p:nvSpPr>
        <p:spPr>
          <a:xfrm>
            <a:off x="1752600" y="5410200"/>
            <a:ext cx="4038568" cy="398780"/>
          </a:xfrm>
          <a:prstGeom prst="rect">
            <a:avLst/>
          </a:prstGeom>
          <a:noFill/>
          <a:ln w="9525">
            <a:noFill/>
          </a:ln>
        </p:spPr>
        <p:txBody>
          <a:bodyPr wrap="square" anchor="t">
            <a:spAutoFit/>
          </a:bodyPr>
          <a:lstStyle/>
          <a:p>
            <a:pPr lvl="0" indent="0" eaLnBrk="0" hangingPunct="0"/>
            <a:r>
              <a:rPr lang="zh-CN" altLang="en-US" sz="2000" b="1" dirty="0">
                <a:solidFill>
                  <a:srgbClr val="000000"/>
                </a:solidFill>
                <a:latin typeface="微软雅黑" panose="020B0503020204020204" pitchFamily="34" charset="-122"/>
                <a:ea typeface="微软雅黑" panose="020B0503020204020204" pitchFamily="34" charset="-122"/>
              </a:rPr>
              <a:t>模拟企业财务报表编制</a:t>
            </a:r>
            <a:endParaRPr lang="zh-CN" altLang="en-US" sz="2000" b="1" dirty="0">
              <a:solidFill>
                <a:srgbClr val="000000"/>
              </a:solidFill>
              <a:latin typeface="微软雅黑" panose="020B0503020204020204" pitchFamily="34" charset="-122"/>
              <a:ea typeface="微软雅黑" panose="020B0503020204020204" pitchFamily="34" charset="-122"/>
            </a:endParaRPr>
          </a:p>
        </p:txBody>
      </p:sp>
      <p:sp>
        <p:nvSpPr>
          <p:cNvPr id="11294" name="TextBox 71"/>
          <p:cNvSpPr txBox="1"/>
          <p:nvPr/>
        </p:nvSpPr>
        <p:spPr>
          <a:xfrm>
            <a:off x="1752600" y="6096000"/>
            <a:ext cx="3458845" cy="398780"/>
          </a:xfrm>
          <a:prstGeom prst="rect">
            <a:avLst/>
          </a:prstGeom>
          <a:noFill/>
          <a:ln w="9525">
            <a:noFill/>
          </a:ln>
        </p:spPr>
        <p:txBody>
          <a:bodyPr wrap="square" anchor="t">
            <a:spAutoFit/>
          </a:bodyPr>
          <a:lstStyle/>
          <a:p>
            <a:pPr lvl="0" indent="0" eaLnBrk="0" hangingPunct="0"/>
            <a:r>
              <a:rPr lang="zh-CN" altLang="en-US" sz="2000" b="1" dirty="0">
                <a:solidFill>
                  <a:srgbClr val="000000"/>
                </a:solidFill>
                <a:latin typeface="微软雅黑" panose="020B0503020204020204" pitchFamily="34" charset="-122"/>
                <a:ea typeface="微软雅黑" panose="020B0503020204020204" pitchFamily="34" charset="-122"/>
              </a:rPr>
              <a:t>模拟企业会计档案管理</a:t>
            </a:r>
            <a:endParaRPr lang="zh-CN" altLang="en-US" sz="2000" b="1" dirty="0">
              <a:solidFill>
                <a:srgbClr val="000000"/>
              </a:solidFill>
              <a:latin typeface="微软雅黑" panose="020B0503020204020204" pitchFamily="34" charset="-122"/>
              <a:ea typeface="微软雅黑" panose="020B0503020204020204" pitchFamily="34" charset="-122"/>
            </a:endParaRPr>
          </a:p>
        </p:txBody>
      </p:sp>
      <p:sp>
        <p:nvSpPr>
          <p:cNvPr id="7" name="圆角矩形 69"/>
          <p:cNvSpPr>
            <a:spLocks noChangeAspect="1"/>
          </p:cNvSpPr>
          <p:nvPr/>
        </p:nvSpPr>
        <p:spPr bwMode="auto">
          <a:xfrm>
            <a:off x="1175715" y="6131127"/>
            <a:ext cx="432000" cy="431999"/>
          </a:xfrm>
          <a:prstGeom prst="roundRect">
            <a:avLst/>
          </a:prstGeom>
          <a:gradFill>
            <a:gsLst>
              <a:gs pos="50000">
                <a:schemeClr val="bg1">
                  <a:lumMod val="85000"/>
                </a:schemeClr>
              </a:gs>
              <a:gs pos="100000">
                <a:schemeClr val="bg1">
                  <a:lumMod val="65000"/>
                </a:schemeClr>
              </a:gs>
            </a:gsLst>
            <a:lin ang="5400000" scaled="0"/>
          </a:gradFill>
          <a:ln w="38100">
            <a:gradFill>
              <a:gsLst>
                <a:gs pos="50000">
                  <a:srgbClr val="6EFF01"/>
                </a:gs>
                <a:gs pos="100000">
                  <a:srgbClr val="0F5000"/>
                </a:gs>
              </a:gsLst>
              <a:lin ang="5400000" scaled="0"/>
            </a:gradFill>
          </a:ln>
          <a:effectLst>
            <a:outerShdw blurRad="225425" dist="38100" dir="5220000" algn="ctr">
              <a:srgbClr val="000000">
                <a:alpha val="33000"/>
              </a:srgbClr>
            </a:outerShdw>
          </a:effectLst>
          <a:scene3d>
            <a:camera prst="orthographicFront"/>
            <a:lightRig rig="flat" dir="t"/>
          </a:scene3d>
          <a:sp3d contourW="19050">
            <a:bevelT w="152400" h="127000" prst="convex"/>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lstStyle/>
          <a:p>
            <a:pPr marL="0" marR="0" lvl="2" indent="0" algn="ctr" defTabSz="914400" rtl="0" eaLnBrk="0" fontAlgn="ctr" latinLnBrk="0" hangingPunct="0">
              <a:lnSpc>
                <a:spcPct val="100000"/>
              </a:lnSpc>
              <a:spcBef>
                <a:spcPts val="0"/>
              </a:spcBef>
              <a:spcAft>
                <a:spcPts val="0"/>
              </a:spcAft>
              <a:buClr>
                <a:srgbClr val="FF0000"/>
              </a:buClr>
              <a:buSzPct val="70000"/>
              <a:buFont typeface="Wingdings" panose="05000000000000000000" pitchFamily="2" charset="2"/>
              <a:buChar char="n"/>
              <a:tabLst>
                <a:tab pos="136525" algn="l"/>
              </a:tabLst>
              <a:defRPr/>
            </a:pPr>
            <a:endParaRPr kumimoji="0" lang="zh-CN" altLang="en-US" sz="1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1296" name="TextBox 61"/>
          <p:cNvSpPr txBox="1"/>
          <p:nvPr/>
        </p:nvSpPr>
        <p:spPr>
          <a:xfrm>
            <a:off x="1219200" y="6172200"/>
            <a:ext cx="379413" cy="304800"/>
          </a:xfrm>
          <a:prstGeom prst="rect">
            <a:avLst/>
          </a:prstGeom>
          <a:noFill/>
          <a:ln w="9525">
            <a:noFill/>
          </a:ln>
        </p:spPr>
        <p:txBody>
          <a:bodyPr anchor="t">
            <a:spAutoFit/>
          </a:bodyPr>
          <a:lstStyle/>
          <a:p>
            <a:pPr lvl="0" indent="0" algn="ctr" eaLnBrk="0" hangingPunct="0"/>
            <a:r>
              <a:rPr lang="zh-CN" altLang="en-US" sz="1400" b="1" dirty="0">
                <a:solidFill>
                  <a:srgbClr val="000000"/>
                </a:solidFill>
                <a:latin typeface="微软雅黑" panose="020B0503020204020204" pitchFamily="34" charset="-122"/>
                <a:ea typeface="微软雅黑" panose="020B0503020204020204" pitchFamily="34" charset="-122"/>
              </a:rPr>
              <a:t>八</a:t>
            </a:r>
            <a:endParaRPr lang="zh-CN" altLang="en-US" sz="1400" b="1" dirty="0">
              <a:solidFill>
                <a:srgbClr val="000000"/>
              </a:solidFill>
              <a:latin typeface="微软雅黑" panose="020B0503020204020204" pitchFamily="34" charset="-122"/>
              <a:ea typeface="微软雅黑" panose="020B0503020204020204" pitchFamily="34" charset="-122"/>
            </a:endParaRPr>
          </a:p>
        </p:txBody>
      </p:sp>
      <p:sp>
        <p:nvSpPr>
          <p:cNvPr id="11297" name="TextBox 34"/>
          <p:cNvSpPr txBox="1"/>
          <p:nvPr/>
        </p:nvSpPr>
        <p:spPr>
          <a:xfrm>
            <a:off x="1447800" y="304800"/>
            <a:ext cx="2714625" cy="645160"/>
          </a:xfrm>
          <a:prstGeom prst="rect">
            <a:avLst/>
          </a:prstGeom>
          <a:noFill/>
          <a:ln w="9525">
            <a:noFill/>
          </a:ln>
        </p:spPr>
        <p:txBody>
          <a:bodyPr anchor="t">
            <a:spAutoFit/>
          </a:bodyPr>
          <a:lstStyle/>
          <a:p>
            <a:pPr lvl="0" indent="0" eaLnBrk="0" hangingPunct="0"/>
            <a:r>
              <a:rPr lang="zh-CN" altLang="en-US" sz="1400" dirty="0">
                <a:solidFill>
                  <a:schemeClr val="bg1"/>
                </a:solidFill>
                <a:latin typeface="微软雅黑" panose="020B0503020204020204" pitchFamily="34" charset="-122"/>
                <a:ea typeface="微软雅黑" panose="020B0503020204020204" pitchFamily="34" charset="-122"/>
              </a:rPr>
              <a:t> </a:t>
            </a:r>
            <a:r>
              <a:rPr lang="zh-CN" altLang="en-US" sz="3600" b="1" dirty="0">
                <a:solidFill>
                  <a:schemeClr val="bg1"/>
                </a:solidFill>
                <a:latin typeface="黑体" panose="02010609060101010101" pitchFamily="49" charset="-122"/>
                <a:ea typeface="黑体" panose="02010609060101010101" pitchFamily="49" charset="-122"/>
              </a:rPr>
              <a:t>目   录</a:t>
            </a:r>
            <a:endParaRPr lang="zh-CN" altLang="en-US" sz="3600" b="1" dirty="0">
              <a:solidFill>
                <a:schemeClr val="bg1"/>
              </a:solidFill>
              <a:latin typeface="黑体" panose="02010609060101010101" pitchFamily="49" charset="-122"/>
              <a:ea typeface="黑体" panose="02010609060101010101" pitchFamily="49"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9" name="Rectangle 3"/>
          <p:cNvSpPr>
            <a:spLocks noGrp="1"/>
          </p:cNvSpPr>
          <p:nvPr>
            <p:ph type="body"/>
          </p:nvPr>
        </p:nvSpPr>
        <p:spPr>
          <a:xfrm>
            <a:off x="539750" y="1283335"/>
            <a:ext cx="7159625" cy="5761355"/>
          </a:xfrm>
        </p:spPr>
        <p:txBody>
          <a:bodyPr wrap="square" lIns="91440" tIns="45720" rIns="91440" bIns="45720" anchor="t"/>
          <a:lstStyle/>
          <a:p>
            <a:pPr>
              <a:lnSpc>
                <a:spcPct val="80000"/>
              </a:lnSpc>
            </a:pPr>
            <a:r>
              <a:rPr lang="zh-CN" altLang="en-US" b="0" dirty="0">
                <a:solidFill>
                  <a:srgbClr val="0000FF"/>
                </a:solidFill>
                <a:sym typeface="+mn-ea"/>
              </a:rPr>
              <a:t>一、模拟实训的准备</a:t>
            </a:r>
            <a:endParaRPr lang="zh-CN" altLang="en-US" b="0" dirty="0">
              <a:solidFill>
                <a:srgbClr val="0000FF"/>
              </a:solidFill>
            </a:endParaRPr>
          </a:p>
          <a:p>
            <a:pPr>
              <a:lnSpc>
                <a:spcPct val="80000"/>
              </a:lnSpc>
            </a:pPr>
            <a:r>
              <a:rPr lang="zh-CN" altLang="en-US" sz="2400" b="0" dirty="0">
                <a:solidFill>
                  <a:srgbClr val="0000FF"/>
                </a:solidFill>
                <a:sym typeface="+mn-ea"/>
              </a:rPr>
              <a:t>（一）数码字书写规范</a:t>
            </a:r>
            <a:endParaRPr lang="zh-CN" altLang="en-US" sz="2400" b="0" dirty="0">
              <a:solidFill>
                <a:srgbClr val="0000FF"/>
              </a:solidFill>
            </a:endParaRPr>
          </a:p>
          <a:p>
            <a:pPr lvl="0" indent="-342900"/>
            <a:r>
              <a:rPr lang="en-US" altLang="zh-CN" b="0" dirty="0"/>
              <a:t>  </a:t>
            </a:r>
            <a:r>
              <a:rPr lang="zh-CN" altLang="en-US" sz="2400" b="0" dirty="0">
                <a:solidFill>
                  <a:srgbClr val="0000FF"/>
                </a:solidFill>
              </a:rPr>
              <a:t>  2.字位适当:</a:t>
            </a:r>
            <a:endParaRPr lang="en-US" altLang="zh-CN" b="0" dirty="0"/>
          </a:p>
          <a:p>
            <a:pPr lvl="0" indent="-342900" eaLnBrk="1" hangingPunct="1">
              <a:lnSpc>
                <a:spcPct val="120000"/>
              </a:lnSpc>
            </a:pPr>
            <a:r>
              <a:rPr lang="en-US" altLang="zh-CN" b="0" dirty="0"/>
              <a:t>  </a:t>
            </a:r>
            <a:r>
              <a:rPr lang="zh-CN" altLang="en-US" sz="2400" b="0" dirty="0"/>
              <a:t>高度适当、左右位置适当、间距适当</a:t>
            </a:r>
            <a:endParaRPr lang="en-US" altLang="zh-CN" sz="2400" b="0" dirty="0"/>
          </a:p>
          <a:p>
            <a:pPr lvl="0" indent="-342900" eaLnBrk="1" hangingPunct="1">
              <a:lnSpc>
                <a:spcPct val="120000"/>
              </a:lnSpc>
            </a:pPr>
            <a:r>
              <a:rPr lang="en-US" altLang="zh-CN" b="0" dirty="0">
                <a:latin typeface="楷体_GB2312" panose="02010609030101010101" pitchFamily="49" charset="-122"/>
                <a:ea typeface="楷体_GB2312" panose="02010609030101010101" pitchFamily="49" charset="-122"/>
              </a:rPr>
              <a:t>	</a:t>
            </a:r>
            <a:r>
              <a:rPr lang="zh-CN" altLang="en-US" b="0" dirty="0">
                <a:solidFill>
                  <a:schemeClr val="accent1"/>
                </a:solidFill>
                <a:latin typeface="楷体_GB2312" panose="02010609030101010101" pitchFamily="49" charset="-122"/>
                <a:ea typeface="楷体_GB2312" panose="02010609030101010101" pitchFamily="49" charset="-122"/>
              </a:rPr>
              <a:t>高度适当</a:t>
            </a:r>
            <a:endParaRPr lang="zh-CN" altLang="en-US" b="0" dirty="0">
              <a:solidFill>
                <a:schemeClr val="accent1"/>
              </a:solidFill>
              <a:latin typeface="楷体_GB2312" panose="02010609030101010101" pitchFamily="49" charset="-122"/>
              <a:ea typeface="楷体_GB2312" panose="02010609030101010101" pitchFamily="49" charset="-122"/>
            </a:endParaRPr>
          </a:p>
          <a:p>
            <a:pPr lvl="0" indent="-342900" eaLnBrk="1" hangingPunct="1">
              <a:lnSpc>
                <a:spcPct val="120000"/>
              </a:lnSpc>
            </a:pPr>
            <a:r>
              <a:rPr lang="zh-CN" altLang="en-US" b="0" dirty="0">
                <a:latin typeface="楷体_GB2312" panose="02010609030101010101" pitchFamily="49" charset="-122"/>
                <a:ea typeface="楷体_GB2312" panose="02010609030101010101" pitchFamily="49" charset="-122"/>
              </a:rPr>
              <a:t>  数字高度一般要求占全格的</a:t>
            </a:r>
            <a:r>
              <a:rPr lang="en-US" altLang="zh-CN" b="0" dirty="0">
                <a:latin typeface="楷体_GB2312" panose="02010609030101010101" pitchFamily="49" charset="-122"/>
                <a:ea typeface="楷体_GB2312" panose="02010609030101010101" pitchFamily="49" charset="-122"/>
              </a:rPr>
              <a:t>1/2</a:t>
            </a:r>
            <a:r>
              <a:rPr lang="zh-CN" altLang="en-US" b="0" dirty="0">
                <a:latin typeface="楷体_GB2312" panose="02010609030101010101" pitchFamily="49" charset="-122"/>
                <a:ea typeface="楷体_GB2312" panose="02010609030101010101" pitchFamily="49" charset="-122"/>
              </a:rPr>
              <a:t>为宜， 最多不要超过</a:t>
            </a:r>
            <a:r>
              <a:rPr lang="en-US" altLang="zh-CN" b="0" dirty="0">
                <a:latin typeface="楷体_GB2312" panose="02010609030101010101" pitchFamily="49" charset="-122"/>
                <a:ea typeface="楷体_GB2312" panose="02010609030101010101" pitchFamily="49" charset="-122"/>
              </a:rPr>
              <a:t>2/3</a:t>
            </a:r>
            <a:r>
              <a:rPr lang="zh-CN" altLang="en-US" b="0" dirty="0">
                <a:latin typeface="楷体_GB2312" panose="02010609030101010101" pitchFamily="49" charset="-122"/>
                <a:ea typeface="楷体_GB2312" panose="02010609030101010101" pitchFamily="49" charset="-122"/>
              </a:rPr>
              <a:t>。过大可能会产生数字交叉模糊，过小可能会因不清晰而影响阅读。</a:t>
            </a:r>
            <a:endParaRPr lang="zh-CN" altLang="en-US" b="0" dirty="0">
              <a:latin typeface="楷体_GB2312" panose="02010609030101010101" pitchFamily="49" charset="-122"/>
              <a:ea typeface="楷体_GB2312" panose="02010609030101010101" pitchFamily="49" charset="-122"/>
            </a:endParaRPr>
          </a:p>
          <a:p>
            <a:pPr lvl="0" indent="-342900" eaLnBrk="1" hangingPunct="1">
              <a:lnSpc>
                <a:spcPct val="120000"/>
              </a:lnSpc>
            </a:pPr>
            <a:r>
              <a:rPr lang="en-US" altLang="zh-CN" b="0" dirty="0">
                <a:latin typeface="楷体_GB2312" panose="02010609030101010101" pitchFamily="49" charset="-122"/>
                <a:ea typeface="楷体_GB2312" panose="02010609030101010101" pitchFamily="49" charset="-122"/>
              </a:rPr>
              <a:t> </a:t>
            </a:r>
            <a:r>
              <a:rPr lang="zh-CN" altLang="en-US" b="0" dirty="0">
                <a:latin typeface="楷体_GB2312" panose="02010609030101010101" pitchFamily="49" charset="-122"/>
                <a:ea typeface="楷体_GB2312" panose="02010609030101010101" pitchFamily="49" charset="-122"/>
              </a:rPr>
              <a:t> </a:t>
            </a:r>
            <a:endParaRPr lang="zh-CN" altLang="en-US" b="0" dirty="0">
              <a:solidFill>
                <a:srgbClr val="FF0000"/>
              </a:solidFill>
              <a:latin typeface="楷体_GB2312" panose="02010609030101010101" pitchFamily="49" charset="-122"/>
              <a:ea typeface="楷体_GB2312" panose="02010609030101010101" pitchFamily="49" charset="-122"/>
            </a:endParaRPr>
          </a:p>
        </p:txBody>
      </p:sp>
      <p:sp>
        <p:nvSpPr>
          <p:cNvPr id="9" name="文本框 8"/>
          <p:cNvSpPr txBox="1"/>
          <p:nvPr>
            <p:custDataLst>
              <p:tags r:id="rId1"/>
            </p:custDataLst>
          </p:nvPr>
        </p:nvSpPr>
        <p:spPr>
          <a:xfrm>
            <a:off x="1219294" y="362327"/>
            <a:ext cx="7107144" cy="583565"/>
          </a:xfrm>
          <a:prstGeom prst="rect">
            <a:avLst/>
          </a:prstGeom>
          <a:noFill/>
        </p:spPr>
        <p:txBody>
          <a:bodyPr wrap="square">
            <a:spAutoFit/>
          </a:bodyPr>
          <a:p>
            <a:r>
              <a:rPr kumimoji="0" lang="zh-CN" altLang="en-US" sz="3200" b="1" kern="0" cap="none" spc="0" normalizeH="0" baseline="0" noProof="0" dirty="0">
                <a:solidFill>
                  <a:srgbClr val="FFFFFF"/>
                </a:solidFill>
                <a:latin typeface="黑体" panose="02010609060101010101" pitchFamily="49" charset="-122"/>
                <a:ea typeface="黑体" panose="02010609060101010101" pitchFamily="49" charset="-122"/>
                <a:cs typeface="+mj-cs"/>
              </a:rPr>
              <a:t>第二章 模拟实训的准备和企业情况</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98659">
                                            <p:txEl>
                                              <p:pRg st="4" end="4"/>
                                            </p:txEl>
                                          </p:spTgt>
                                        </p:tgtEl>
                                        <p:attrNameLst>
                                          <p:attrName>style.visibility</p:attrName>
                                        </p:attrNameLst>
                                      </p:cBhvr>
                                      <p:to>
                                        <p:strVal val="visible"/>
                                      </p:to>
                                    </p:set>
                                    <p:anim calcmode="lin" valueType="num">
                                      <p:cBhvr additive="base">
                                        <p:cTn id="7" dur="500" fill="hold"/>
                                        <p:tgtEl>
                                          <p:spTgt spid="198659">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865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98659">
                                            <p:txEl>
                                              <p:pRg st="5" end="5"/>
                                            </p:txEl>
                                          </p:spTgt>
                                        </p:tgtEl>
                                        <p:attrNameLst>
                                          <p:attrName>style.visibility</p:attrName>
                                        </p:attrNameLst>
                                      </p:cBhvr>
                                      <p:to>
                                        <p:strVal val="visible"/>
                                      </p:to>
                                    </p:set>
                                    <p:anim calcmode="lin" valueType="num">
                                      <p:cBhvr additive="base">
                                        <p:cTn id="13" dur="500" fill="hold"/>
                                        <p:tgtEl>
                                          <p:spTgt spid="198659">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98659">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98659">
                                            <p:txEl>
                                              <p:pRg st="6" end="6"/>
                                            </p:txEl>
                                          </p:spTgt>
                                        </p:tgtEl>
                                        <p:attrNameLst>
                                          <p:attrName>style.visibility</p:attrName>
                                        </p:attrNameLst>
                                      </p:cBhvr>
                                      <p:to>
                                        <p:strVal val="visible"/>
                                      </p:to>
                                    </p:set>
                                    <p:anim calcmode="lin" valueType="num">
                                      <p:cBhvr additive="base">
                                        <p:cTn id="19" dur="500" fill="hold"/>
                                        <p:tgtEl>
                                          <p:spTgt spid="198659">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98659">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5" name="图片 4"/>
          <p:cNvPicPr>
            <a:picLocks noChangeAspect="1"/>
          </p:cNvPicPr>
          <p:nvPr/>
        </p:nvPicPr>
        <p:blipFill>
          <a:blip r:embed="rId1"/>
          <a:stretch>
            <a:fillRect/>
          </a:stretch>
        </p:blipFill>
        <p:spPr>
          <a:xfrm>
            <a:off x="-162706" y="457278"/>
            <a:ext cx="9469411" cy="5370428"/>
          </a:xfrm>
          <a:prstGeom prst="rect">
            <a:avLst/>
          </a:prstGeom>
        </p:spPr>
      </p:pic>
    </p:spTree>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5" name="图片 4"/>
          <p:cNvPicPr>
            <a:picLocks noChangeAspect="1"/>
          </p:cNvPicPr>
          <p:nvPr/>
        </p:nvPicPr>
        <p:blipFill>
          <a:blip r:embed="rId1"/>
          <a:stretch>
            <a:fillRect/>
          </a:stretch>
        </p:blipFill>
        <p:spPr>
          <a:xfrm>
            <a:off x="-64491" y="390425"/>
            <a:ext cx="9272982" cy="6010297"/>
          </a:xfrm>
          <a:prstGeom prst="rect">
            <a:avLst/>
          </a:prstGeom>
        </p:spPr>
      </p:pic>
    </p:spTree>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5" name="内容占位符 4"/>
          <p:cNvPicPr>
            <a:picLocks noGrp="1" noChangeAspect="1"/>
          </p:cNvPicPr>
          <p:nvPr>
            <p:ph idx="1"/>
          </p:nvPr>
        </p:nvPicPr>
        <p:blipFill>
          <a:blip r:embed="rId1"/>
          <a:stretch>
            <a:fillRect/>
          </a:stretch>
        </p:blipFill>
        <p:spPr>
          <a:xfrm>
            <a:off x="-1" y="76288"/>
            <a:ext cx="9014963" cy="6781712"/>
          </a:xfrm>
        </p:spPr>
      </p:pic>
    </p:spTree>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5" name="图片 4"/>
          <p:cNvPicPr>
            <a:picLocks noChangeAspect="1"/>
          </p:cNvPicPr>
          <p:nvPr/>
        </p:nvPicPr>
        <p:blipFill>
          <a:blip r:embed="rId1"/>
          <a:stretch>
            <a:fillRect/>
          </a:stretch>
        </p:blipFill>
        <p:spPr>
          <a:xfrm>
            <a:off x="-18297" y="228684"/>
            <a:ext cx="8907579" cy="6934108"/>
          </a:xfrm>
          <a:prstGeom prst="rect">
            <a:avLst/>
          </a:prstGeom>
        </p:spPr>
      </p:pic>
    </p:spTree>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5" name="图片 4"/>
          <p:cNvPicPr>
            <a:picLocks noChangeAspect="1"/>
          </p:cNvPicPr>
          <p:nvPr/>
        </p:nvPicPr>
        <p:blipFill>
          <a:blip r:embed="rId1"/>
          <a:stretch>
            <a:fillRect/>
          </a:stretch>
        </p:blipFill>
        <p:spPr>
          <a:xfrm>
            <a:off x="-76077" y="228684"/>
            <a:ext cx="9524750" cy="5494566"/>
          </a:xfrm>
          <a:prstGeom prst="rect">
            <a:avLst/>
          </a:prstGeom>
        </p:spPr>
      </p:pic>
    </p:spTree>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5" name="内容占位符 4"/>
          <p:cNvPicPr>
            <a:picLocks noGrp="1" noChangeAspect="1"/>
          </p:cNvPicPr>
          <p:nvPr>
            <p:ph idx="1"/>
          </p:nvPr>
        </p:nvPicPr>
        <p:blipFill>
          <a:blip r:embed="rId1"/>
          <a:stretch>
            <a:fillRect/>
          </a:stretch>
        </p:blipFill>
        <p:spPr>
          <a:xfrm>
            <a:off x="142764" y="228684"/>
            <a:ext cx="8858472" cy="6629316"/>
          </a:xfrm>
        </p:spPr>
      </p:pic>
    </p:spTree>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a:p>
        </p:txBody>
      </p:sp>
      <p:pic>
        <p:nvPicPr>
          <p:cNvPr id="5" name="图片 4"/>
          <p:cNvPicPr>
            <a:picLocks noChangeAspect="1"/>
          </p:cNvPicPr>
          <p:nvPr/>
        </p:nvPicPr>
        <p:blipFill>
          <a:blip r:embed="rId1"/>
          <a:stretch>
            <a:fillRect/>
          </a:stretch>
        </p:blipFill>
        <p:spPr>
          <a:xfrm>
            <a:off x="-19427" y="1012141"/>
            <a:ext cx="9087511" cy="5285472"/>
          </a:xfrm>
          <a:prstGeom prst="rect">
            <a:avLst/>
          </a:prstGeom>
        </p:spPr>
      </p:pic>
      <p:sp>
        <p:nvSpPr>
          <p:cNvPr id="4" name="Rectangle 18"/>
          <p:cNvSpPr>
            <a:spLocks noGrp="1"/>
          </p:cNvSpPr>
          <p:nvPr>
            <p:custDataLst>
              <p:tags r:id="rId2"/>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第八章 模拟企业会计档案管理</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29" name="Rectangle 11"/>
          <p:cNvSpPr txBox="1">
            <a:spLocks noGrp="1"/>
          </p:cNvSpPr>
          <p:nvPr>
            <p:ph type="dt" sz="half"/>
          </p:nvPr>
        </p:nvSpPr>
        <p:spPr>
          <a:xfrm>
            <a:off x="0" y="6427788"/>
            <a:ext cx="3067050" cy="457200"/>
          </a:xfrm>
          <a:prstGeom prst="rect">
            <a:avLst/>
          </a:prstGeom>
          <a:noFill/>
          <a:ln w="9525">
            <a:noFill/>
          </a:ln>
        </p:spPr>
        <p:txBody>
          <a:bodyPr anchor="t"/>
          <a:lstStyle/>
          <a:p>
            <a:pPr lvl="0" indent="0"/>
            <a:endParaRPr lang="en-US" altLang="zh-CN" dirty="0"/>
          </a:p>
        </p:txBody>
      </p:sp>
      <p:sp>
        <p:nvSpPr>
          <p:cNvPr id="252930" name="Rectangle 13"/>
          <p:cNvSpPr txBox="1">
            <a:spLocks noGrp="1"/>
          </p:cNvSpPr>
          <p:nvPr>
            <p:ph type="sldNum" sz="quarter"/>
          </p:nvPr>
        </p:nvSpPr>
        <p:spPr>
          <a:xfrm>
            <a:off x="7131050" y="6427788"/>
            <a:ext cx="1905000" cy="457200"/>
          </a:xfrm>
          <a:prstGeom prst="rect">
            <a:avLst/>
          </a:prstGeom>
          <a:noFill/>
          <a:ln w="9525">
            <a:noFill/>
          </a:ln>
        </p:spPr>
        <p:txBody>
          <a:bodyPr anchor="t"/>
          <a:lstStyle/>
          <a:p>
            <a:pPr lvl="0" indent="0"/>
            <a:fld id="{9A0DB2DC-4C9A-4742-B13C-FB6460FD3503}" type="slidenum">
              <a:rPr lang="en-US" altLang="zh-CN" dirty="0"/>
            </a:fld>
            <a:endParaRPr lang="en-US" altLang="zh-CN" dirty="0"/>
          </a:p>
        </p:txBody>
      </p:sp>
      <p:pic>
        <p:nvPicPr>
          <p:cNvPr id="252931" name="Picture 2" descr="未命名"/>
          <p:cNvPicPr>
            <a:picLocks noGrp="1" noChangeAspect="1"/>
          </p:cNvPicPr>
          <p:nvPr>
            <p:ph idx="1"/>
          </p:nvPr>
        </p:nvPicPr>
        <p:blipFill>
          <a:blip r:embed="rId1"/>
          <a:stretch>
            <a:fillRect/>
          </a:stretch>
        </p:blipFill>
        <p:spPr>
          <a:xfrm>
            <a:off x="1447800" y="914083"/>
            <a:ext cx="6624638" cy="6237287"/>
          </a:xfrm>
        </p:spPr>
      </p:pic>
      <p:sp>
        <p:nvSpPr>
          <p:cNvPr id="2" name="Rectangle 18"/>
          <p:cNvSpPr>
            <a:spLocks noGrp="1"/>
          </p:cNvSpPr>
          <p:nvPr>
            <p:custDataLst>
              <p:tags r:id="rId2"/>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第八章 模拟企业会计档案管理</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18"/>
          <p:cNvSpPr>
            <a:spLocks noGrp="1"/>
          </p:cNvSpPr>
          <p:nvPr>
            <p:custDataLst>
              <p:tags r:id="rId1"/>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第八章 模拟企业会计档案管理</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
        <p:nvSpPr>
          <p:cNvPr id="267266" name="Rectangle 3"/>
          <p:cNvSpPr>
            <a:spLocks noGrp="1"/>
          </p:cNvSpPr>
          <p:nvPr>
            <p:ph type="body"/>
            <p:custDataLst>
              <p:tags r:id="rId2"/>
            </p:custDataLst>
          </p:nvPr>
        </p:nvSpPr>
        <p:spPr>
          <a:xfrm>
            <a:off x="398780" y="1143000"/>
            <a:ext cx="8338820" cy="5562600"/>
          </a:xfrm>
        </p:spPr>
        <p:txBody>
          <a:bodyPr wrap="square" lIns="91440" tIns="45720" rIns="91440" bIns="45720" anchor="t"/>
          <a:p>
            <a:pPr marL="0" marR="0" lvl="0" algn="l" rtl="0" eaLnBrk="1" fontAlgn="base" latinLnBrk="0" hangingPunct="1">
              <a:lnSpc>
                <a:spcPct val="100000"/>
              </a:lnSpc>
              <a:spcBef>
                <a:spcPct val="20000"/>
              </a:spcBef>
              <a:buClrTx/>
              <a:buSzTx/>
              <a:buFont typeface="Wingdings 2" panose="05020102010507070707" pitchFamily="18" charset="2"/>
              <a:buNone/>
            </a:pPr>
            <a:r>
              <a:rPr lang="zh-CN" altLang="en-US" b="0" dirty="0">
                <a:solidFill>
                  <a:srgbClr val="0000FF"/>
                </a:solidFill>
                <a:latin typeface="黑体" panose="02010609060101010101" pitchFamily="49" charset="-122"/>
                <a:ea typeface="黑体" panose="02010609060101010101" pitchFamily="49" charset="-122"/>
                <a:cs typeface="+mn-ea"/>
                <a:sym typeface="+mn-ea"/>
              </a:rPr>
              <a:t>三、会计档案的整理</a:t>
            </a:r>
            <a:endParaRPr lang="zh-CN" altLang="en-US" b="0" dirty="0">
              <a:solidFill>
                <a:srgbClr val="0000FF"/>
              </a:solidFill>
              <a:latin typeface="黑体" panose="02010609060101010101" pitchFamily="49" charset="-122"/>
              <a:ea typeface="黑体" panose="02010609060101010101" pitchFamily="49" charset="-122"/>
              <a:cs typeface="+mn-ea"/>
              <a:sym typeface="+mn-ea"/>
            </a:endParaRPr>
          </a:p>
          <a:p>
            <a:pPr lvl="0" algn="l" latinLnBrk="0">
              <a:lnSpc>
                <a:spcPct val="100000"/>
              </a:lnSpc>
              <a:spcBef>
                <a:spcPts val="0"/>
              </a:spcBef>
              <a:buSzTx/>
              <a:buNone/>
            </a:pPr>
            <a:r>
              <a:rPr lang="zh-CN" altLang="en-US" sz="2400" b="0" dirty="0">
                <a:solidFill>
                  <a:srgbClr val="0000FF"/>
                </a:solidFill>
                <a:latin typeface="黑体" panose="02010609060101010101" pitchFamily="49" charset="-122"/>
                <a:ea typeface="黑体" panose="02010609060101010101" pitchFamily="49" charset="-122"/>
                <a:cs typeface="+mn-ea"/>
              </a:rPr>
              <a:t>（二）会计账簿的整理</a:t>
            </a:r>
            <a:r>
              <a:rPr lang="en-US" altLang="zh-CN" sz="2000" dirty="0">
                <a:latin typeface="楷体_GB2312" panose="02010609030101010101" pitchFamily="49" charset="-122"/>
                <a:ea typeface="楷体_GB2312" panose="02010609030101010101" pitchFamily="49" charset="-122"/>
              </a:rPr>
              <a:t>  </a:t>
            </a:r>
            <a:endParaRPr lang="en-US" altLang="zh-CN" sz="2000" dirty="0">
              <a:latin typeface="楷体_GB2312" panose="02010609030101010101" pitchFamily="49" charset="-122"/>
              <a:ea typeface="楷体_GB2312" panose="02010609030101010101" pitchFamily="49" charset="-122"/>
            </a:endParaRPr>
          </a:p>
          <a:p>
            <a:pPr lvl="0" algn="l" latinLnBrk="0">
              <a:lnSpc>
                <a:spcPct val="100000"/>
              </a:lnSpc>
              <a:spcBef>
                <a:spcPts val="0"/>
              </a:spcBef>
              <a:buSzTx/>
              <a:buNone/>
            </a:pPr>
            <a:r>
              <a:rPr sz="2000" b="0" dirty="0"/>
              <a:t>（1）年度结账后，除跨年使用的账簿外，其他账簿应按时整理立卷。</a:t>
            </a:r>
            <a:endParaRPr sz="2000" b="0" dirty="0"/>
          </a:p>
          <a:p>
            <a:pPr lvl="0" algn="l" latinLnBrk="0">
              <a:lnSpc>
                <a:spcPct val="100000"/>
              </a:lnSpc>
              <a:spcBef>
                <a:spcPts val="0"/>
              </a:spcBef>
              <a:buSzTx/>
              <a:buNone/>
            </a:pPr>
            <a:r>
              <a:rPr sz="2000" b="0" dirty="0"/>
              <a:t>（2）按账簿启用表的使用页数核对各个账户是否相符，账页数是否齐全，序号排列是否连续。</a:t>
            </a:r>
            <a:endParaRPr sz="2000" b="0" dirty="0"/>
          </a:p>
          <a:p>
            <a:pPr lvl="0" algn="l" latinLnBrk="0">
              <a:lnSpc>
                <a:spcPct val="100000"/>
              </a:lnSpc>
              <a:spcBef>
                <a:spcPts val="0"/>
              </a:spcBef>
              <a:buSzTx/>
              <a:buNone/>
            </a:pPr>
            <a:r>
              <a:rPr sz="2000" b="0" dirty="0"/>
              <a:t>（3）按会计账簿封面、账簿启用表、账户目录、该账簿按页数顺序排列的账页、会计账簿装订封底的顺序装订。</a:t>
            </a:r>
            <a:endParaRPr sz="2000" b="0" dirty="0"/>
          </a:p>
          <a:p>
            <a:pPr lvl="0" algn="l" latinLnBrk="0">
              <a:lnSpc>
                <a:spcPct val="100000"/>
              </a:lnSpc>
              <a:spcBef>
                <a:spcPts val="0"/>
              </a:spcBef>
              <a:buSzTx/>
              <a:buNone/>
            </a:pPr>
            <a:r>
              <a:rPr sz="2000" b="0" dirty="0"/>
              <a:t>（4）会计账簿应牢固、平整，不得有折角、缺角，错页、掉页、加空白纸的现象。</a:t>
            </a:r>
            <a:endParaRPr sz="2000" b="0" dirty="0"/>
          </a:p>
          <a:p>
            <a:pPr lvl="0" algn="l" latinLnBrk="0">
              <a:lnSpc>
                <a:spcPct val="100000"/>
              </a:lnSpc>
              <a:spcBef>
                <a:spcPts val="0"/>
              </a:spcBef>
              <a:buSzTx/>
              <a:buNone/>
            </a:pPr>
            <a:r>
              <a:rPr sz="2000" b="0" dirty="0"/>
              <a:t>（5）会计账簿的封口要严密，封口处要加盖有关印章。封面应齐全、平整，并注明所属年度及账簿名称、编号，编号为一年一编，编号顺序为总账、库存现金日记账、银行存（借）款日记账、分户明细账。</a:t>
            </a:r>
            <a:endParaRPr sz="2000" b="0" dirty="0"/>
          </a:p>
          <a:p>
            <a:pPr lvl="0" algn="l" latinLnBrk="0">
              <a:lnSpc>
                <a:spcPct val="100000"/>
              </a:lnSpc>
              <a:spcBef>
                <a:spcPts val="0"/>
              </a:spcBef>
              <a:buSzTx/>
              <a:buNone/>
            </a:pPr>
            <a:r>
              <a:rPr sz="2000" b="0" dirty="0"/>
              <a:t>（6）会计账簿按保管期限分别编制卷号，如现金日记账全年按顺序编制卷号；总账、各类明细账、辅助账全年按顺序编制卷号。</a:t>
            </a:r>
            <a:endParaRPr sz="2000" b="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indefinite" fill="hold">
                                          <p:stCondLst>
                                            <p:cond delay="0"/>
                                          </p:stCondLst>
                                        </p:cTn>
                                        <p:tgtEl>
                                          <p:spTgt spid="267266">
                                            <p:txEl>
                                              <p:pRg st="0" end="0"/>
                                            </p:txEl>
                                          </p:spTgt>
                                        </p:tgtEl>
                                        <p:attrNameLst>
                                          <p:attrName>style.visibility</p:attrName>
                                        </p:attrNameLst>
                                      </p:cBhvr>
                                      <p:to>
                                        <p:strVal val="visible"/>
                                      </p:to>
                                    </p:set>
                                    <p:anim calcmode="lin" valueType="num">
                                      <p:cBhvr>
                                        <p:cTn id="7" dur="1000" fill="hold"/>
                                        <p:tgtEl>
                                          <p:spTgt spid="267266">
                                            <p:txEl>
                                              <p:pRg st="0" end="0"/>
                                            </p:txEl>
                                          </p:spTgt>
                                        </p:tgtEl>
                                        <p:attrNameLst>
                                          <p:attrName>ppt_w</p:attrName>
                                        </p:attrNameLst>
                                      </p:cBhvr>
                                      <p:tavLst>
                                        <p:tav tm="0">
                                          <p:val>
                                            <p:strVal val="#ppt_w+.3"/>
                                          </p:val>
                                        </p:tav>
                                        <p:tav tm="100000">
                                          <p:val>
                                            <p:strVal val="#ppt_w"/>
                                          </p:val>
                                        </p:tav>
                                      </p:tavLst>
                                    </p:anim>
                                    <p:anim calcmode="lin" valueType="num">
                                      <p:cBhvr>
                                        <p:cTn id="8" dur="1000" fill="hold"/>
                                        <p:tgtEl>
                                          <p:spTgt spid="267266">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67266">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indefinite" fill="hold">
                                          <p:stCondLst>
                                            <p:cond delay="0"/>
                                          </p:stCondLst>
                                        </p:cTn>
                                        <p:tgtEl>
                                          <p:spTgt spid="267266">
                                            <p:txEl>
                                              <p:pRg st="1" end="1"/>
                                            </p:txEl>
                                          </p:spTgt>
                                        </p:tgtEl>
                                        <p:attrNameLst>
                                          <p:attrName>style.visibility</p:attrName>
                                        </p:attrNameLst>
                                      </p:cBhvr>
                                      <p:to>
                                        <p:strVal val="visible"/>
                                      </p:to>
                                    </p:set>
                                    <p:anim calcmode="lin" valueType="num">
                                      <p:cBhvr>
                                        <p:cTn id="14" dur="1000" fill="hold"/>
                                        <p:tgtEl>
                                          <p:spTgt spid="267266">
                                            <p:txEl>
                                              <p:pRg st="1" end="1"/>
                                            </p:txEl>
                                          </p:spTgt>
                                        </p:tgtEl>
                                        <p:attrNameLst>
                                          <p:attrName>ppt_w</p:attrName>
                                        </p:attrNameLst>
                                      </p:cBhvr>
                                      <p:tavLst>
                                        <p:tav tm="0">
                                          <p:val>
                                            <p:strVal val="#ppt_w+.3"/>
                                          </p:val>
                                        </p:tav>
                                        <p:tav tm="100000">
                                          <p:val>
                                            <p:strVal val="#ppt_w"/>
                                          </p:val>
                                        </p:tav>
                                      </p:tavLst>
                                    </p:anim>
                                    <p:anim calcmode="lin" valueType="num">
                                      <p:cBhvr>
                                        <p:cTn id="15" dur="1000" fill="hold"/>
                                        <p:tgtEl>
                                          <p:spTgt spid="267266">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267266">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0" presetClass="entr" presetSubtype="0" decel="100000" fill="hold" grpId="0" nodeType="clickEffect">
                                  <p:stCondLst>
                                    <p:cond delay="0"/>
                                  </p:stCondLst>
                                  <p:childTnLst>
                                    <p:set>
                                      <p:cBhvr>
                                        <p:cTn id="20" dur="indefinite" fill="hold">
                                          <p:stCondLst>
                                            <p:cond delay="0"/>
                                          </p:stCondLst>
                                        </p:cTn>
                                        <p:tgtEl>
                                          <p:spTgt spid="267266">
                                            <p:txEl>
                                              <p:pRg st="2" end="2"/>
                                            </p:txEl>
                                          </p:spTgt>
                                        </p:tgtEl>
                                        <p:attrNameLst>
                                          <p:attrName>style.visibility</p:attrName>
                                        </p:attrNameLst>
                                      </p:cBhvr>
                                      <p:to>
                                        <p:strVal val="visible"/>
                                      </p:to>
                                    </p:set>
                                    <p:anim calcmode="lin" valueType="num">
                                      <p:cBhvr>
                                        <p:cTn id="21" dur="1000" fill="hold"/>
                                        <p:tgtEl>
                                          <p:spTgt spid="267266">
                                            <p:txEl>
                                              <p:pRg st="2" end="2"/>
                                            </p:txEl>
                                          </p:spTgt>
                                        </p:tgtEl>
                                        <p:attrNameLst>
                                          <p:attrName>ppt_w</p:attrName>
                                        </p:attrNameLst>
                                      </p:cBhvr>
                                      <p:tavLst>
                                        <p:tav tm="0">
                                          <p:val>
                                            <p:strVal val="#ppt_w+.3"/>
                                          </p:val>
                                        </p:tav>
                                        <p:tav tm="100000">
                                          <p:val>
                                            <p:strVal val="#ppt_w"/>
                                          </p:val>
                                        </p:tav>
                                      </p:tavLst>
                                    </p:anim>
                                    <p:anim calcmode="lin" valueType="num">
                                      <p:cBhvr>
                                        <p:cTn id="22" dur="1000" fill="hold"/>
                                        <p:tgtEl>
                                          <p:spTgt spid="267266">
                                            <p:txEl>
                                              <p:pRg st="2" end="2"/>
                                            </p:txEl>
                                          </p:spTgt>
                                        </p:tgtEl>
                                        <p:attrNameLst>
                                          <p:attrName>ppt_h</p:attrName>
                                        </p:attrNameLst>
                                      </p:cBhvr>
                                      <p:tavLst>
                                        <p:tav tm="0">
                                          <p:val>
                                            <p:strVal val="#ppt_h"/>
                                          </p:val>
                                        </p:tav>
                                        <p:tav tm="100000">
                                          <p:val>
                                            <p:strVal val="#ppt_h"/>
                                          </p:val>
                                        </p:tav>
                                      </p:tavLst>
                                    </p:anim>
                                    <p:animEffect transition="in" filter="fade">
                                      <p:cBhvr>
                                        <p:cTn id="23" dur="1000"/>
                                        <p:tgtEl>
                                          <p:spTgt spid="267266">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indefinite" fill="hold">
                                          <p:stCondLst>
                                            <p:cond delay="0"/>
                                          </p:stCondLst>
                                        </p:cTn>
                                        <p:tgtEl>
                                          <p:spTgt spid="267266">
                                            <p:txEl>
                                              <p:pRg st="3" end="3"/>
                                            </p:txEl>
                                          </p:spTgt>
                                        </p:tgtEl>
                                        <p:attrNameLst>
                                          <p:attrName>style.visibility</p:attrName>
                                        </p:attrNameLst>
                                      </p:cBhvr>
                                      <p:to>
                                        <p:strVal val="visible"/>
                                      </p:to>
                                    </p:set>
                                    <p:anim calcmode="lin" valueType="num">
                                      <p:cBhvr>
                                        <p:cTn id="28" dur="1000" fill="hold"/>
                                        <p:tgtEl>
                                          <p:spTgt spid="267266">
                                            <p:txEl>
                                              <p:pRg st="3" end="3"/>
                                            </p:txEl>
                                          </p:spTgt>
                                        </p:tgtEl>
                                        <p:attrNameLst>
                                          <p:attrName>ppt_w</p:attrName>
                                        </p:attrNameLst>
                                      </p:cBhvr>
                                      <p:tavLst>
                                        <p:tav tm="0">
                                          <p:val>
                                            <p:strVal val="#ppt_w+.3"/>
                                          </p:val>
                                        </p:tav>
                                        <p:tav tm="100000">
                                          <p:val>
                                            <p:strVal val="#ppt_w"/>
                                          </p:val>
                                        </p:tav>
                                      </p:tavLst>
                                    </p:anim>
                                    <p:anim calcmode="lin" valueType="num">
                                      <p:cBhvr>
                                        <p:cTn id="29" dur="1000" fill="hold"/>
                                        <p:tgtEl>
                                          <p:spTgt spid="267266">
                                            <p:txEl>
                                              <p:pRg st="3" end="3"/>
                                            </p:txEl>
                                          </p:spTgt>
                                        </p:tgtEl>
                                        <p:attrNameLst>
                                          <p:attrName>ppt_h</p:attrName>
                                        </p:attrNameLst>
                                      </p:cBhvr>
                                      <p:tavLst>
                                        <p:tav tm="0">
                                          <p:val>
                                            <p:strVal val="#ppt_h"/>
                                          </p:val>
                                        </p:tav>
                                        <p:tav tm="100000">
                                          <p:val>
                                            <p:strVal val="#ppt_h"/>
                                          </p:val>
                                        </p:tav>
                                      </p:tavLst>
                                    </p:anim>
                                    <p:animEffect transition="in" filter="fade">
                                      <p:cBhvr>
                                        <p:cTn id="30" dur="1000"/>
                                        <p:tgtEl>
                                          <p:spTgt spid="267266">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0" presetClass="entr" presetSubtype="0" decel="100000" fill="hold" grpId="0" nodeType="clickEffect">
                                  <p:stCondLst>
                                    <p:cond delay="0"/>
                                  </p:stCondLst>
                                  <p:childTnLst>
                                    <p:set>
                                      <p:cBhvr>
                                        <p:cTn id="34" dur="indefinite" fill="hold">
                                          <p:stCondLst>
                                            <p:cond delay="0"/>
                                          </p:stCondLst>
                                        </p:cTn>
                                        <p:tgtEl>
                                          <p:spTgt spid="267266">
                                            <p:txEl>
                                              <p:pRg st="4" end="4"/>
                                            </p:txEl>
                                          </p:spTgt>
                                        </p:tgtEl>
                                        <p:attrNameLst>
                                          <p:attrName>style.visibility</p:attrName>
                                        </p:attrNameLst>
                                      </p:cBhvr>
                                      <p:to>
                                        <p:strVal val="visible"/>
                                      </p:to>
                                    </p:set>
                                    <p:anim calcmode="lin" valueType="num">
                                      <p:cBhvr>
                                        <p:cTn id="35" dur="1000" fill="hold"/>
                                        <p:tgtEl>
                                          <p:spTgt spid="267266">
                                            <p:txEl>
                                              <p:pRg st="4" end="4"/>
                                            </p:txEl>
                                          </p:spTgt>
                                        </p:tgtEl>
                                        <p:attrNameLst>
                                          <p:attrName>ppt_w</p:attrName>
                                        </p:attrNameLst>
                                      </p:cBhvr>
                                      <p:tavLst>
                                        <p:tav tm="0">
                                          <p:val>
                                            <p:strVal val="#ppt_w+.3"/>
                                          </p:val>
                                        </p:tav>
                                        <p:tav tm="100000">
                                          <p:val>
                                            <p:strVal val="#ppt_w"/>
                                          </p:val>
                                        </p:tav>
                                      </p:tavLst>
                                    </p:anim>
                                    <p:anim calcmode="lin" valueType="num">
                                      <p:cBhvr>
                                        <p:cTn id="36" dur="1000" fill="hold"/>
                                        <p:tgtEl>
                                          <p:spTgt spid="267266">
                                            <p:txEl>
                                              <p:pRg st="4" end="4"/>
                                            </p:txEl>
                                          </p:spTgt>
                                        </p:tgtEl>
                                        <p:attrNameLst>
                                          <p:attrName>ppt_h</p:attrName>
                                        </p:attrNameLst>
                                      </p:cBhvr>
                                      <p:tavLst>
                                        <p:tav tm="0">
                                          <p:val>
                                            <p:strVal val="#ppt_h"/>
                                          </p:val>
                                        </p:tav>
                                        <p:tav tm="100000">
                                          <p:val>
                                            <p:strVal val="#ppt_h"/>
                                          </p:val>
                                        </p:tav>
                                      </p:tavLst>
                                    </p:anim>
                                    <p:animEffect transition="in" filter="fade">
                                      <p:cBhvr>
                                        <p:cTn id="37" dur="1000"/>
                                        <p:tgtEl>
                                          <p:spTgt spid="267266">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0" presetClass="entr" presetSubtype="0" decel="100000" fill="hold" grpId="0" nodeType="clickEffect">
                                  <p:stCondLst>
                                    <p:cond delay="0"/>
                                  </p:stCondLst>
                                  <p:childTnLst>
                                    <p:set>
                                      <p:cBhvr>
                                        <p:cTn id="41" dur="indefinite" fill="hold">
                                          <p:stCondLst>
                                            <p:cond delay="0"/>
                                          </p:stCondLst>
                                        </p:cTn>
                                        <p:tgtEl>
                                          <p:spTgt spid="267266">
                                            <p:txEl>
                                              <p:pRg st="5" end="5"/>
                                            </p:txEl>
                                          </p:spTgt>
                                        </p:tgtEl>
                                        <p:attrNameLst>
                                          <p:attrName>style.visibility</p:attrName>
                                        </p:attrNameLst>
                                      </p:cBhvr>
                                      <p:to>
                                        <p:strVal val="visible"/>
                                      </p:to>
                                    </p:set>
                                    <p:anim calcmode="lin" valueType="num">
                                      <p:cBhvr>
                                        <p:cTn id="42" dur="1000" fill="hold"/>
                                        <p:tgtEl>
                                          <p:spTgt spid="267266">
                                            <p:txEl>
                                              <p:pRg st="5" end="5"/>
                                            </p:txEl>
                                          </p:spTgt>
                                        </p:tgtEl>
                                        <p:attrNameLst>
                                          <p:attrName>ppt_w</p:attrName>
                                        </p:attrNameLst>
                                      </p:cBhvr>
                                      <p:tavLst>
                                        <p:tav tm="0">
                                          <p:val>
                                            <p:strVal val="#ppt_w+.3"/>
                                          </p:val>
                                        </p:tav>
                                        <p:tav tm="100000">
                                          <p:val>
                                            <p:strVal val="#ppt_w"/>
                                          </p:val>
                                        </p:tav>
                                      </p:tavLst>
                                    </p:anim>
                                    <p:anim calcmode="lin" valueType="num">
                                      <p:cBhvr>
                                        <p:cTn id="43" dur="1000" fill="hold"/>
                                        <p:tgtEl>
                                          <p:spTgt spid="267266">
                                            <p:txEl>
                                              <p:pRg st="5" end="5"/>
                                            </p:txEl>
                                          </p:spTgt>
                                        </p:tgtEl>
                                        <p:attrNameLst>
                                          <p:attrName>ppt_h</p:attrName>
                                        </p:attrNameLst>
                                      </p:cBhvr>
                                      <p:tavLst>
                                        <p:tav tm="0">
                                          <p:val>
                                            <p:strVal val="#ppt_h"/>
                                          </p:val>
                                        </p:tav>
                                        <p:tav tm="100000">
                                          <p:val>
                                            <p:strVal val="#ppt_h"/>
                                          </p:val>
                                        </p:tav>
                                      </p:tavLst>
                                    </p:anim>
                                    <p:animEffect transition="in" filter="fade">
                                      <p:cBhvr>
                                        <p:cTn id="44" dur="1000"/>
                                        <p:tgtEl>
                                          <p:spTgt spid="267266">
                                            <p:txEl>
                                              <p:pRg st="5" end="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0" presetClass="entr" presetSubtype="0" decel="100000" fill="hold" grpId="0" nodeType="clickEffect">
                                  <p:stCondLst>
                                    <p:cond delay="0"/>
                                  </p:stCondLst>
                                  <p:childTnLst>
                                    <p:set>
                                      <p:cBhvr>
                                        <p:cTn id="48" dur="indefinite" fill="hold">
                                          <p:stCondLst>
                                            <p:cond delay="0"/>
                                          </p:stCondLst>
                                        </p:cTn>
                                        <p:tgtEl>
                                          <p:spTgt spid="267266">
                                            <p:txEl>
                                              <p:pRg st="6" end="6"/>
                                            </p:txEl>
                                          </p:spTgt>
                                        </p:tgtEl>
                                        <p:attrNameLst>
                                          <p:attrName>style.visibility</p:attrName>
                                        </p:attrNameLst>
                                      </p:cBhvr>
                                      <p:to>
                                        <p:strVal val="visible"/>
                                      </p:to>
                                    </p:set>
                                    <p:anim calcmode="lin" valueType="num">
                                      <p:cBhvr>
                                        <p:cTn id="49" dur="1000" fill="hold"/>
                                        <p:tgtEl>
                                          <p:spTgt spid="267266">
                                            <p:txEl>
                                              <p:pRg st="6" end="6"/>
                                            </p:txEl>
                                          </p:spTgt>
                                        </p:tgtEl>
                                        <p:attrNameLst>
                                          <p:attrName>ppt_w</p:attrName>
                                        </p:attrNameLst>
                                      </p:cBhvr>
                                      <p:tavLst>
                                        <p:tav tm="0">
                                          <p:val>
                                            <p:strVal val="#ppt_w+.3"/>
                                          </p:val>
                                        </p:tav>
                                        <p:tav tm="100000">
                                          <p:val>
                                            <p:strVal val="#ppt_w"/>
                                          </p:val>
                                        </p:tav>
                                      </p:tavLst>
                                    </p:anim>
                                    <p:anim calcmode="lin" valueType="num">
                                      <p:cBhvr>
                                        <p:cTn id="50" dur="1000" fill="hold"/>
                                        <p:tgtEl>
                                          <p:spTgt spid="267266">
                                            <p:txEl>
                                              <p:pRg st="6" end="6"/>
                                            </p:txEl>
                                          </p:spTgt>
                                        </p:tgtEl>
                                        <p:attrNameLst>
                                          <p:attrName>ppt_h</p:attrName>
                                        </p:attrNameLst>
                                      </p:cBhvr>
                                      <p:tavLst>
                                        <p:tav tm="0">
                                          <p:val>
                                            <p:strVal val="#ppt_h"/>
                                          </p:val>
                                        </p:tav>
                                        <p:tav tm="100000">
                                          <p:val>
                                            <p:strVal val="#ppt_h"/>
                                          </p:val>
                                        </p:tav>
                                      </p:tavLst>
                                    </p:anim>
                                    <p:animEffect transition="in" filter="fade">
                                      <p:cBhvr>
                                        <p:cTn id="51" dur="1000"/>
                                        <p:tgtEl>
                                          <p:spTgt spid="267266">
                                            <p:txEl>
                                              <p:pRg st="6" end="6"/>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50" presetClass="entr" presetSubtype="0" decel="100000" fill="hold" grpId="0" nodeType="clickEffect">
                                  <p:stCondLst>
                                    <p:cond delay="0"/>
                                  </p:stCondLst>
                                  <p:childTnLst>
                                    <p:set>
                                      <p:cBhvr>
                                        <p:cTn id="55" dur="indefinite" fill="hold">
                                          <p:stCondLst>
                                            <p:cond delay="0"/>
                                          </p:stCondLst>
                                        </p:cTn>
                                        <p:tgtEl>
                                          <p:spTgt spid="267266">
                                            <p:txEl>
                                              <p:pRg st="7" end="7"/>
                                            </p:txEl>
                                          </p:spTgt>
                                        </p:tgtEl>
                                        <p:attrNameLst>
                                          <p:attrName>style.visibility</p:attrName>
                                        </p:attrNameLst>
                                      </p:cBhvr>
                                      <p:to>
                                        <p:strVal val="visible"/>
                                      </p:to>
                                    </p:set>
                                    <p:anim calcmode="lin" valueType="num">
                                      <p:cBhvr>
                                        <p:cTn id="56" dur="1000" fill="hold"/>
                                        <p:tgtEl>
                                          <p:spTgt spid="267266">
                                            <p:txEl>
                                              <p:pRg st="7" end="7"/>
                                            </p:txEl>
                                          </p:spTgt>
                                        </p:tgtEl>
                                        <p:attrNameLst>
                                          <p:attrName>ppt_w</p:attrName>
                                        </p:attrNameLst>
                                      </p:cBhvr>
                                      <p:tavLst>
                                        <p:tav tm="0">
                                          <p:val>
                                            <p:strVal val="#ppt_w+.3"/>
                                          </p:val>
                                        </p:tav>
                                        <p:tav tm="100000">
                                          <p:val>
                                            <p:strVal val="#ppt_w"/>
                                          </p:val>
                                        </p:tav>
                                      </p:tavLst>
                                    </p:anim>
                                    <p:anim calcmode="lin" valueType="num">
                                      <p:cBhvr>
                                        <p:cTn id="57" dur="1000" fill="hold"/>
                                        <p:tgtEl>
                                          <p:spTgt spid="267266">
                                            <p:txEl>
                                              <p:pRg st="7" end="7"/>
                                            </p:txEl>
                                          </p:spTgt>
                                        </p:tgtEl>
                                        <p:attrNameLst>
                                          <p:attrName>ppt_h</p:attrName>
                                        </p:attrNameLst>
                                      </p:cBhvr>
                                      <p:tavLst>
                                        <p:tav tm="0">
                                          <p:val>
                                            <p:strVal val="#ppt_h"/>
                                          </p:val>
                                        </p:tav>
                                        <p:tav tm="100000">
                                          <p:val>
                                            <p:strVal val="#ppt_h"/>
                                          </p:val>
                                        </p:tav>
                                      </p:tavLst>
                                    </p:anim>
                                    <p:animEffect transition="in" filter="fade">
                                      <p:cBhvr>
                                        <p:cTn id="58" dur="1000"/>
                                        <p:tgtEl>
                                          <p:spTgt spid="26726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266" grpId="0" build="p"/>
    </p:bld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18"/>
          <p:cNvSpPr>
            <a:spLocks noGrp="1"/>
          </p:cNvSpPr>
          <p:nvPr>
            <p:custDataLst>
              <p:tags r:id="rId1"/>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第八章 模拟企业会计档案管理</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
        <p:nvSpPr>
          <p:cNvPr id="267266" name="Rectangle 3"/>
          <p:cNvSpPr>
            <a:spLocks noGrp="1"/>
          </p:cNvSpPr>
          <p:nvPr>
            <p:ph type="body"/>
            <p:custDataLst>
              <p:tags r:id="rId2"/>
            </p:custDataLst>
          </p:nvPr>
        </p:nvSpPr>
        <p:spPr>
          <a:xfrm>
            <a:off x="398780" y="1143000"/>
            <a:ext cx="7551420" cy="5562600"/>
          </a:xfrm>
        </p:spPr>
        <p:txBody>
          <a:bodyPr wrap="square" lIns="91440" tIns="45720" rIns="91440" bIns="45720" anchor="t"/>
          <a:p>
            <a:pPr marL="0" marR="0" lvl="0" algn="l" rtl="0" eaLnBrk="1" fontAlgn="base" latinLnBrk="0" hangingPunct="1">
              <a:lnSpc>
                <a:spcPct val="100000"/>
              </a:lnSpc>
              <a:spcBef>
                <a:spcPct val="20000"/>
              </a:spcBef>
              <a:buClrTx/>
              <a:buSzTx/>
              <a:buFont typeface="Wingdings 2" panose="05020102010507070707" pitchFamily="18" charset="2"/>
              <a:buNone/>
            </a:pPr>
            <a:r>
              <a:rPr lang="zh-CN" altLang="en-US" b="0" dirty="0">
                <a:solidFill>
                  <a:srgbClr val="0000FF"/>
                </a:solidFill>
                <a:latin typeface="黑体" panose="02010609060101010101" pitchFamily="49" charset="-122"/>
                <a:ea typeface="黑体" panose="02010609060101010101" pitchFamily="49" charset="-122"/>
                <a:cs typeface="+mn-ea"/>
                <a:sym typeface="+mn-ea"/>
              </a:rPr>
              <a:t>三、会计档案的整理</a:t>
            </a:r>
            <a:endParaRPr lang="zh-CN" altLang="en-US" b="0" dirty="0">
              <a:solidFill>
                <a:srgbClr val="0000FF"/>
              </a:solidFill>
              <a:latin typeface="黑体" panose="02010609060101010101" pitchFamily="49" charset="-122"/>
              <a:ea typeface="黑体" panose="02010609060101010101" pitchFamily="49" charset="-122"/>
              <a:cs typeface="+mn-ea"/>
              <a:sym typeface="+mn-ea"/>
            </a:endParaRPr>
          </a:p>
          <a:p>
            <a:pPr lvl="0" algn="l" latinLnBrk="0">
              <a:lnSpc>
                <a:spcPct val="100000"/>
              </a:lnSpc>
              <a:spcBef>
                <a:spcPts val="0"/>
              </a:spcBef>
              <a:buSzTx/>
              <a:buNone/>
            </a:pPr>
            <a:r>
              <a:rPr lang="zh-CN" altLang="en-US" sz="2400" b="0" dirty="0">
                <a:solidFill>
                  <a:srgbClr val="0000FF"/>
                </a:solidFill>
                <a:latin typeface="黑体" panose="02010609060101010101" pitchFamily="49" charset="-122"/>
                <a:ea typeface="黑体" panose="02010609060101010101" pitchFamily="49" charset="-122"/>
                <a:cs typeface="+mn-ea"/>
              </a:rPr>
              <a:t>（三）会计报表的整理</a:t>
            </a:r>
            <a:r>
              <a:rPr lang="en-US" altLang="zh-CN" sz="2000" dirty="0">
                <a:latin typeface="楷体_GB2312" panose="02010609030101010101" pitchFamily="49" charset="-122"/>
                <a:ea typeface="楷体_GB2312" panose="02010609030101010101" pitchFamily="49" charset="-122"/>
              </a:rPr>
              <a:t>  </a:t>
            </a:r>
            <a:endParaRPr lang="en-US" altLang="zh-CN" sz="2000" dirty="0">
              <a:latin typeface="楷体_GB2312" panose="02010609030101010101" pitchFamily="49" charset="-122"/>
              <a:ea typeface="楷体_GB2312" panose="02010609030101010101" pitchFamily="49" charset="-122"/>
            </a:endParaRPr>
          </a:p>
          <a:p>
            <a:pPr lvl="0" algn="l" latinLnBrk="0">
              <a:lnSpc>
                <a:spcPct val="100000"/>
              </a:lnSpc>
              <a:spcBef>
                <a:spcPts val="0"/>
              </a:spcBef>
              <a:buSzTx/>
              <a:buNone/>
            </a:pPr>
            <a:r>
              <a:rPr sz="2000" b="0" dirty="0"/>
              <a:t>（1）会计报表编制完成及时报送后，留存的报表按月装订成册谨防丢失。小企业可按季装订成册。</a:t>
            </a:r>
            <a:endParaRPr sz="2000" b="0" dirty="0"/>
          </a:p>
          <a:p>
            <a:pPr lvl="0" algn="l" latinLnBrk="0">
              <a:lnSpc>
                <a:spcPct val="100000"/>
              </a:lnSpc>
              <a:spcBef>
                <a:spcPts val="0"/>
              </a:spcBef>
              <a:buSzTx/>
              <a:buNone/>
            </a:pPr>
            <a:r>
              <a:rPr sz="2000" b="0" dirty="0"/>
              <a:t>（2）会计报表装订前要按编报目录核对是否齐全，整理报表页数，上边和左边对齐压平，防止折角，如有损坏部位修补后，完整无缺地装订。</a:t>
            </a:r>
            <a:endParaRPr sz="2000" b="0" dirty="0"/>
          </a:p>
          <a:p>
            <a:pPr lvl="0" algn="l" latinLnBrk="0">
              <a:lnSpc>
                <a:spcPct val="100000"/>
              </a:lnSpc>
              <a:spcBef>
                <a:spcPts val="0"/>
              </a:spcBef>
              <a:buSzTx/>
              <a:buNone/>
            </a:pPr>
            <a:r>
              <a:rPr sz="2000" b="0" dirty="0"/>
              <a:t>（3）会计报表装订顺序为：会计报表封面、会计报表编制说明、各种会计报表按会计报表的编号顺序排列、会计报表的封底。</a:t>
            </a:r>
            <a:endParaRPr sz="2000" b="0" dirty="0"/>
          </a:p>
          <a:p>
            <a:pPr lvl="0" algn="l" latinLnBrk="0">
              <a:lnSpc>
                <a:spcPct val="100000"/>
              </a:lnSpc>
              <a:spcBef>
                <a:spcPts val="0"/>
              </a:spcBef>
              <a:buSzTx/>
              <a:buNone/>
            </a:pPr>
            <a:r>
              <a:rPr sz="2000" b="0" dirty="0"/>
              <a:t>（4）按保管期限编制卷号。</a:t>
            </a:r>
            <a:endParaRPr sz="2000" b="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indefinite" fill="hold">
                                          <p:stCondLst>
                                            <p:cond delay="0"/>
                                          </p:stCondLst>
                                        </p:cTn>
                                        <p:tgtEl>
                                          <p:spTgt spid="267266">
                                            <p:txEl>
                                              <p:pRg st="0" end="0"/>
                                            </p:txEl>
                                          </p:spTgt>
                                        </p:tgtEl>
                                        <p:attrNameLst>
                                          <p:attrName>style.visibility</p:attrName>
                                        </p:attrNameLst>
                                      </p:cBhvr>
                                      <p:to>
                                        <p:strVal val="visible"/>
                                      </p:to>
                                    </p:set>
                                    <p:anim calcmode="lin" valueType="num">
                                      <p:cBhvr>
                                        <p:cTn id="7" dur="1000" fill="hold"/>
                                        <p:tgtEl>
                                          <p:spTgt spid="267266">
                                            <p:txEl>
                                              <p:pRg st="0" end="0"/>
                                            </p:txEl>
                                          </p:spTgt>
                                        </p:tgtEl>
                                        <p:attrNameLst>
                                          <p:attrName>ppt_w</p:attrName>
                                        </p:attrNameLst>
                                      </p:cBhvr>
                                      <p:tavLst>
                                        <p:tav tm="0">
                                          <p:val>
                                            <p:strVal val="#ppt_w+.3"/>
                                          </p:val>
                                        </p:tav>
                                        <p:tav tm="100000">
                                          <p:val>
                                            <p:strVal val="#ppt_w"/>
                                          </p:val>
                                        </p:tav>
                                      </p:tavLst>
                                    </p:anim>
                                    <p:anim calcmode="lin" valueType="num">
                                      <p:cBhvr>
                                        <p:cTn id="8" dur="1000" fill="hold"/>
                                        <p:tgtEl>
                                          <p:spTgt spid="267266">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67266">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indefinite" fill="hold">
                                          <p:stCondLst>
                                            <p:cond delay="0"/>
                                          </p:stCondLst>
                                        </p:cTn>
                                        <p:tgtEl>
                                          <p:spTgt spid="267266">
                                            <p:txEl>
                                              <p:pRg st="1" end="1"/>
                                            </p:txEl>
                                          </p:spTgt>
                                        </p:tgtEl>
                                        <p:attrNameLst>
                                          <p:attrName>style.visibility</p:attrName>
                                        </p:attrNameLst>
                                      </p:cBhvr>
                                      <p:to>
                                        <p:strVal val="visible"/>
                                      </p:to>
                                    </p:set>
                                    <p:anim calcmode="lin" valueType="num">
                                      <p:cBhvr>
                                        <p:cTn id="14" dur="1000" fill="hold"/>
                                        <p:tgtEl>
                                          <p:spTgt spid="267266">
                                            <p:txEl>
                                              <p:pRg st="1" end="1"/>
                                            </p:txEl>
                                          </p:spTgt>
                                        </p:tgtEl>
                                        <p:attrNameLst>
                                          <p:attrName>ppt_w</p:attrName>
                                        </p:attrNameLst>
                                      </p:cBhvr>
                                      <p:tavLst>
                                        <p:tav tm="0">
                                          <p:val>
                                            <p:strVal val="#ppt_w+.3"/>
                                          </p:val>
                                        </p:tav>
                                        <p:tav tm="100000">
                                          <p:val>
                                            <p:strVal val="#ppt_w"/>
                                          </p:val>
                                        </p:tav>
                                      </p:tavLst>
                                    </p:anim>
                                    <p:anim calcmode="lin" valueType="num">
                                      <p:cBhvr>
                                        <p:cTn id="15" dur="1000" fill="hold"/>
                                        <p:tgtEl>
                                          <p:spTgt spid="267266">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267266">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0" presetClass="entr" presetSubtype="0" decel="100000" fill="hold" grpId="0" nodeType="clickEffect">
                                  <p:stCondLst>
                                    <p:cond delay="0"/>
                                  </p:stCondLst>
                                  <p:childTnLst>
                                    <p:set>
                                      <p:cBhvr>
                                        <p:cTn id="20" dur="indefinite" fill="hold">
                                          <p:stCondLst>
                                            <p:cond delay="0"/>
                                          </p:stCondLst>
                                        </p:cTn>
                                        <p:tgtEl>
                                          <p:spTgt spid="267266">
                                            <p:txEl>
                                              <p:pRg st="2" end="2"/>
                                            </p:txEl>
                                          </p:spTgt>
                                        </p:tgtEl>
                                        <p:attrNameLst>
                                          <p:attrName>style.visibility</p:attrName>
                                        </p:attrNameLst>
                                      </p:cBhvr>
                                      <p:to>
                                        <p:strVal val="visible"/>
                                      </p:to>
                                    </p:set>
                                    <p:anim calcmode="lin" valueType="num">
                                      <p:cBhvr>
                                        <p:cTn id="21" dur="1000" fill="hold"/>
                                        <p:tgtEl>
                                          <p:spTgt spid="267266">
                                            <p:txEl>
                                              <p:pRg st="2" end="2"/>
                                            </p:txEl>
                                          </p:spTgt>
                                        </p:tgtEl>
                                        <p:attrNameLst>
                                          <p:attrName>ppt_w</p:attrName>
                                        </p:attrNameLst>
                                      </p:cBhvr>
                                      <p:tavLst>
                                        <p:tav tm="0">
                                          <p:val>
                                            <p:strVal val="#ppt_w+.3"/>
                                          </p:val>
                                        </p:tav>
                                        <p:tav tm="100000">
                                          <p:val>
                                            <p:strVal val="#ppt_w"/>
                                          </p:val>
                                        </p:tav>
                                      </p:tavLst>
                                    </p:anim>
                                    <p:anim calcmode="lin" valueType="num">
                                      <p:cBhvr>
                                        <p:cTn id="22" dur="1000" fill="hold"/>
                                        <p:tgtEl>
                                          <p:spTgt spid="267266">
                                            <p:txEl>
                                              <p:pRg st="2" end="2"/>
                                            </p:txEl>
                                          </p:spTgt>
                                        </p:tgtEl>
                                        <p:attrNameLst>
                                          <p:attrName>ppt_h</p:attrName>
                                        </p:attrNameLst>
                                      </p:cBhvr>
                                      <p:tavLst>
                                        <p:tav tm="0">
                                          <p:val>
                                            <p:strVal val="#ppt_h"/>
                                          </p:val>
                                        </p:tav>
                                        <p:tav tm="100000">
                                          <p:val>
                                            <p:strVal val="#ppt_h"/>
                                          </p:val>
                                        </p:tav>
                                      </p:tavLst>
                                    </p:anim>
                                    <p:animEffect transition="in" filter="fade">
                                      <p:cBhvr>
                                        <p:cTn id="23" dur="1000"/>
                                        <p:tgtEl>
                                          <p:spTgt spid="267266">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indefinite" fill="hold">
                                          <p:stCondLst>
                                            <p:cond delay="0"/>
                                          </p:stCondLst>
                                        </p:cTn>
                                        <p:tgtEl>
                                          <p:spTgt spid="267266">
                                            <p:txEl>
                                              <p:pRg st="3" end="3"/>
                                            </p:txEl>
                                          </p:spTgt>
                                        </p:tgtEl>
                                        <p:attrNameLst>
                                          <p:attrName>style.visibility</p:attrName>
                                        </p:attrNameLst>
                                      </p:cBhvr>
                                      <p:to>
                                        <p:strVal val="visible"/>
                                      </p:to>
                                    </p:set>
                                    <p:anim calcmode="lin" valueType="num">
                                      <p:cBhvr>
                                        <p:cTn id="28" dur="1000" fill="hold"/>
                                        <p:tgtEl>
                                          <p:spTgt spid="267266">
                                            <p:txEl>
                                              <p:pRg st="3" end="3"/>
                                            </p:txEl>
                                          </p:spTgt>
                                        </p:tgtEl>
                                        <p:attrNameLst>
                                          <p:attrName>ppt_w</p:attrName>
                                        </p:attrNameLst>
                                      </p:cBhvr>
                                      <p:tavLst>
                                        <p:tav tm="0">
                                          <p:val>
                                            <p:strVal val="#ppt_w+.3"/>
                                          </p:val>
                                        </p:tav>
                                        <p:tav tm="100000">
                                          <p:val>
                                            <p:strVal val="#ppt_w"/>
                                          </p:val>
                                        </p:tav>
                                      </p:tavLst>
                                    </p:anim>
                                    <p:anim calcmode="lin" valueType="num">
                                      <p:cBhvr>
                                        <p:cTn id="29" dur="1000" fill="hold"/>
                                        <p:tgtEl>
                                          <p:spTgt spid="267266">
                                            <p:txEl>
                                              <p:pRg st="3" end="3"/>
                                            </p:txEl>
                                          </p:spTgt>
                                        </p:tgtEl>
                                        <p:attrNameLst>
                                          <p:attrName>ppt_h</p:attrName>
                                        </p:attrNameLst>
                                      </p:cBhvr>
                                      <p:tavLst>
                                        <p:tav tm="0">
                                          <p:val>
                                            <p:strVal val="#ppt_h"/>
                                          </p:val>
                                        </p:tav>
                                        <p:tav tm="100000">
                                          <p:val>
                                            <p:strVal val="#ppt_h"/>
                                          </p:val>
                                        </p:tav>
                                      </p:tavLst>
                                    </p:anim>
                                    <p:animEffect transition="in" filter="fade">
                                      <p:cBhvr>
                                        <p:cTn id="30" dur="1000"/>
                                        <p:tgtEl>
                                          <p:spTgt spid="267266">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0" presetClass="entr" presetSubtype="0" decel="100000" fill="hold" grpId="0" nodeType="clickEffect">
                                  <p:stCondLst>
                                    <p:cond delay="0"/>
                                  </p:stCondLst>
                                  <p:childTnLst>
                                    <p:set>
                                      <p:cBhvr>
                                        <p:cTn id="34" dur="indefinite" fill="hold">
                                          <p:stCondLst>
                                            <p:cond delay="0"/>
                                          </p:stCondLst>
                                        </p:cTn>
                                        <p:tgtEl>
                                          <p:spTgt spid="267266">
                                            <p:txEl>
                                              <p:pRg st="4" end="4"/>
                                            </p:txEl>
                                          </p:spTgt>
                                        </p:tgtEl>
                                        <p:attrNameLst>
                                          <p:attrName>style.visibility</p:attrName>
                                        </p:attrNameLst>
                                      </p:cBhvr>
                                      <p:to>
                                        <p:strVal val="visible"/>
                                      </p:to>
                                    </p:set>
                                    <p:anim calcmode="lin" valueType="num">
                                      <p:cBhvr>
                                        <p:cTn id="35" dur="1000" fill="hold"/>
                                        <p:tgtEl>
                                          <p:spTgt spid="267266">
                                            <p:txEl>
                                              <p:pRg st="4" end="4"/>
                                            </p:txEl>
                                          </p:spTgt>
                                        </p:tgtEl>
                                        <p:attrNameLst>
                                          <p:attrName>ppt_w</p:attrName>
                                        </p:attrNameLst>
                                      </p:cBhvr>
                                      <p:tavLst>
                                        <p:tav tm="0">
                                          <p:val>
                                            <p:strVal val="#ppt_w+.3"/>
                                          </p:val>
                                        </p:tav>
                                        <p:tav tm="100000">
                                          <p:val>
                                            <p:strVal val="#ppt_w"/>
                                          </p:val>
                                        </p:tav>
                                      </p:tavLst>
                                    </p:anim>
                                    <p:anim calcmode="lin" valueType="num">
                                      <p:cBhvr>
                                        <p:cTn id="36" dur="1000" fill="hold"/>
                                        <p:tgtEl>
                                          <p:spTgt spid="267266">
                                            <p:txEl>
                                              <p:pRg st="4" end="4"/>
                                            </p:txEl>
                                          </p:spTgt>
                                        </p:tgtEl>
                                        <p:attrNameLst>
                                          <p:attrName>ppt_h</p:attrName>
                                        </p:attrNameLst>
                                      </p:cBhvr>
                                      <p:tavLst>
                                        <p:tav tm="0">
                                          <p:val>
                                            <p:strVal val="#ppt_h"/>
                                          </p:val>
                                        </p:tav>
                                        <p:tav tm="100000">
                                          <p:val>
                                            <p:strVal val="#ppt_h"/>
                                          </p:val>
                                        </p:tav>
                                      </p:tavLst>
                                    </p:anim>
                                    <p:animEffect transition="in" filter="fade">
                                      <p:cBhvr>
                                        <p:cTn id="37" dur="1000"/>
                                        <p:tgtEl>
                                          <p:spTgt spid="267266">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0" presetClass="entr" presetSubtype="0" decel="100000" fill="hold" grpId="0" nodeType="clickEffect">
                                  <p:stCondLst>
                                    <p:cond delay="0"/>
                                  </p:stCondLst>
                                  <p:childTnLst>
                                    <p:set>
                                      <p:cBhvr>
                                        <p:cTn id="41" dur="indefinite" fill="hold">
                                          <p:stCondLst>
                                            <p:cond delay="0"/>
                                          </p:stCondLst>
                                        </p:cTn>
                                        <p:tgtEl>
                                          <p:spTgt spid="267266">
                                            <p:txEl>
                                              <p:pRg st="5" end="5"/>
                                            </p:txEl>
                                          </p:spTgt>
                                        </p:tgtEl>
                                        <p:attrNameLst>
                                          <p:attrName>style.visibility</p:attrName>
                                        </p:attrNameLst>
                                      </p:cBhvr>
                                      <p:to>
                                        <p:strVal val="visible"/>
                                      </p:to>
                                    </p:set>
                                    <p:anim calcmode="lin" valueType="num">
                                      <p:cBhvr>
                                        <p:cTn id="42" dur="1000" fill="hold"/>
                                        <p:tgtEl>
                                          <p:spTgt spid="267266">
                                            <p:txEl>
                                              <p:pRg st="5" end="5"/>
                                            </p:txEl>
                                          </p:spTgt>
                                        </p:tgtEl>
                                        <p:attrNameLst>
                                          <p:attrName>ppt_w</p:attrName>
                                        </p:attrNameLst>
                                      </p:cBhvr>
                                      <p:tavLst>
                                        <p:tav tm="0">
                                          <p:val>
                                            <p:strVal val="#ppt_w+.3"/>
                                          </p:val>
                                        </p:tav>
                                        <p:tav tm="100000">
                                          <p:val>
                                            <p:strVal val="#ppt_w"/>
                                          </p:val>
                                        </p:tav>
                                      </p:tavLst>
                                    </p:anim>
                                    <p:anim calcmode="lin" valueType="num">
                                      <p:cBhvr>
                                        <p:cTn id="43" dur="1000" fill="hold"/>
                                        <p:tgtEl>
                                          <p:spTgt spid="267266">
                                            <p:txEl>
                                              <p:pRg st="5" end="5"/>
                                            </p:txEl>
                                          </p:spTgt>
                                        </p:tgtEl>
                                        <p:attrNameLst>
                                          <p:attrName>ppt_h</p:attrName>
                                        </p:attrNameLst>
                                      </p:cBhvr>
                                      <p:tavLst>
                                        <p:tav tm="0">
                                          <p:val>
                                            <p:strVal val="#ppt_h"/>
                                          </p:val>
                                        </p:tav>
                                        <p:tav tm="100000">
                                          <p:val>
                                            <p:strVal val="#ppt_h"/>
                                          </p:val>
                                        </p:tav>
                                      </p:tavLst>
                                    </p:anim>
                                    <p:animEffect transition="in" filter="fade">
                                      <p:cBhvr>
                                        <p:cTn id="44" dur="1000"/>
                                        <p:tgtEl>
                                          <p:spTgt spid="26726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266"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Grp="1"/>
          </p:cNvSpPr>
          <p:nvPr>
            <p:ph type="body" sz="half"/>
          </p:nvPr>
        </p:nvSpPr>
        <p:spPr>
          <a:xfrm>
            <a:off x="533400" y="1371600"/>
            <a:ext cx="7151688" cy="3581400"/>
          </a:xfrm>
        </p:spPr>
        <p:txBody>
          <a:bodyPr wrap="square" lIns="91440" tIns="45720" rIns="91440" bIns="45720" anchor="t"/>
          <a:lstStyle>
            <a:lvl1pPr lvl="0">
              <a:defRPr sz="2800" kern="1200"/>
            </a:lvl1pPr>
            <a:lvl2pPr lvl="1">
              <a:defRPr sz="2400" kern="1200"/>
            </a:lvl2pPr>
            <a:lvl3pPr lvl="2">
              <a:defRPr sz="2000" kern="1200"/>
            </a:lvl3pPr>
            <a:lvl4pPr lvl="3">
              <a:defRPr sz="1800" kern="1200"/>
            </a:lvl4pPr>
            <a:lvl5pPr lvl="4">
              <a:defRPr sz="1800" kern="1200"/>
            </a:lvl5pPr>
          </a:lstStyle>
          <a:p>
            <a:pPr>
              <a:lnSpc>
                <a:spcPct val="80000"/>
              </a:lnSpc>
            </a:pPr>
            <a:r>
              <a:rPr lang="zh-CN" altLang="en-US" b="0" dirty="0">
                <a:solidFill>
                  <a:srgbClr val="0000FF"/>
                </a:solidFill>
                <a:sym typeface="+mn-ea"/>
              </a:rPr>
              <a:t>一、模拟实训的准备</a:t>
            </a:r>
            <a:endParaRPr lang="zh-CN" altLang="en-US" b="0" dirty="0">
              <a:solidFill>
                <a:srgbClr val="0000FF"/>
              </a:solidFill>
            </a:endParaRPr>
          </a:p>
          <a:p>
            <a:pPr>
              <a:lnSpc>
                <a:spcPct val="80000"/>
              </a:lnSpc>
            </a:pPr>
            <a:r>
              <a:rPr lang="zh-CN" altLang="en-US" sz="2400" b="0" dirty="0">
                <a:solidFill>
                  <a:srgbClr val="0000FF"/>
                </a:solidFill>
                <a:sym typeface="+mn-ea"/>
              </a:rPr>
              <a:t>（一）数码字书写规范</a:t>
            </a:r>
            <a:endParaRPr lang="zh-CN" altLang="en-US" sz="2400" b="0" dirty="0">
              <a:solidFill>
                <a:srgbClr val="0000FF"/>
              </a:solidFill>
            </a:endParaRPr>
          </a:p>
          <a:p>
            <a:pPr marL="0" lvl="0" indent="0" eaLnBrk="1" hangingPunct="1">
              <a:lnSpc>
                <a:spcPct val="90000"/>
              </a:lnSpc>
            </a:pPr>
            <a:r>
              <a:rPr lang="zh-CN" altLang="en-US" sz="3200" b="0" dirty="0">
                <a:solidFill>
                  <a:schemeClr val="accent1"/>
                </a:solidFill>
                <a:latin typeface="楷体_GB2312" panose="02010609030101010101" pitchFamily="49" charset="-122"/>
                <a:ea typeface="楷体_GB2312" panose="02010609030101010101" pitchFamily="49" charset="-122"/>
              </a:rPr>
              <a:t>高度适当</a:t>
            </a:r>
            <a:endParaRPr lang="zh-CN" altLang="en-US" sz="3200" b="0" dirty="0">
              <a:solidFill>
                <a:schemeClr val="accent1"/>
              </a:solidFill>
              <a:latin typeface="楷体_GB2312" panose="02010609030101010101" pitchFamily="49" charset="-122"/>
              <a:ea typeface="楷体_GB2312" panose="02010609030101010101" pitchFamily="49" charset="-122"/>
            </a:endParaRPr>
          </a:p>
          <a:p>
            <a:pPr marL="0" lvl="0" indent="0" eaLnBrk="1" hangingPunct="1">
              <a:lnSpc>
                <a:spcPct val="90000"/>
              </a:lnSpc>
            </a:pPr>
            <a:r>
              <a:rPr lang="zh-CN" altLang="en-US" sz="2600" b="0" dirty="0">
                <a:ea typeface="楷体_GB2312" panose="02010609030101010101" pitchFamily="49" charset="-122"/>
              </a:rPr>
              <a:t>数字的书写要紧贴格子底线，不应悬在格子的中间，除</a:t>
            </a:r>
            <a:r>
              <a:rPr lang="zh-CN" altLang="en-US" sz="2600" b="0" dirty="0">
                <a:solidFill>
                  <a:schemeClr val="accent1"/>
                </a:solidFill>
                <a:ea typeface="楷体_GB2312" panose="02010609030101010101" pitchFamily="49" charset="-122"/>
              </a:rPr>
              <a:t>６、７、９</a:t>
            </a:r>
            <a:r>
              <a:rPr lang="zh-CN" altLang="en-US" sz="2600" b="0" dirty="0">
                <a:ea typeface="楷体_GB2312" panose="02010609030101010101" pitchFamily="49" charset="-122"/>
              </a:rPr>
              <a:t>外，其他数字应高低一致。“６”的上端可以比其他数字高出１／４，“７”和“９”的下端可以比其他数字伸出１／４，但不得超过１／３</a:t>
            </a:r>
            <a:r>
              <a:rPr lang="en-US" altLang="zh-CN" sz="2600" b="0" dirty="0">
                <a:ea typeface="楷体_GB2312" panose="02010609030101010101" pitchFamily="49" charset="-122"/>
              </a:rPr>
              <a:t>,</a:t>
            </a:r>
            <a:r>
              <a:rPr lang="zh-CN" altLang="en-US" sz="2400" b="0" dirty="0">
                <a:latin typeface="楷体_GB2312" panose="02010609030101010101" pitchFamily="49" charset="-122"/>
                <a:ea typeface="楷体_GB2312" panose="02010609030101010101" pitchFamily="49" charset="-122"/>
              </a:rPr>
              <a:t>且底部突破底线</a:t>
            </a:r>
            <a:r>
              <a:rPr lang="zh-CN" altLang="en-US" sz="2600" b="0" dirty="0">
                <a:ea typeface="楷体_GB2312" panose="02010609030101010101" pitchFamily="49" charset="-122"/>
              </a:rPr>
              <a:t>。</a:t>
            </a:r>
            <a:endParaRPr lang="en-US" altLang="zh-CN" sz="2600" b="0" dirty="0">
              <a:ea typeface="楷体_GB2312" panose="02010609030101010101" pitchFamily="49" charset="-122"/>
            </a:endParaRPr>
          </a:p>
          <a:p>
            <a:pPr marL="0" lvl="0" indent="0" eaLnBrk="1" hangingPunct="1">
              <a:lnSpc>
                <a:spcPct val="90000"/>
              </a:lnSpc>
            </a:pPr>
            <a:endParaRPr lang="zh-CN" altLang="en-US" sz="2600" b="0" dirty="0">
              <a:ea typeface="楷体_GB2312" panose="02010609030101010101" pitchFamily="49" charset="-122"/>
            </a:endParaRPr>
          </a:p>
        </p:txBody>
      </p:sp>
      <p:sp>
        <p:nvSpPr>
          <p:cNvPr id="36866" name="Rectangle 3"/>
          <p:cNvSpPr/>
          <p:nvPr/>
        </p:nvSpPr>
        <p:spPr>
          <a:xfrm>
            <a:off x="0" y="0"/>
            <a:ext cx="5329238" cy="762000"/>
          </a:xfrm>
          <a:prstGeom prst="rect">
            <a:avLst/>
          </a:prstGeom>
          <a:noFill/>
          <a:ln w="9525">
            <a:noFill/>
          </a:ln>
        </p:spPr>
        <p:txBody>
          <a:bodyPr anchor="t">
            <a:spAutoFit/>
          </a:bodyPr>
          <a:lstStyle/>
          <a:p>
            <a:pPr lvl="0" indent="0"/>
            <a:endParaRPr lang="zh-CN" altLang="en-US" sz="4400" dirty="0">
              <a:solidFill>
                <a:schemeClr val="bg1"/>
              </a:solidFill>
              <a:latin typeface="Arial" panose="020B0604020202020204" pitchFamily="34" charset="0"/>
              <a:ea typeface="黑体" panose="02010609060101010101" pitchFamily="49" charset="-122"/>
            </a:endParaRPr>
          </a:p>
        </p:txBody>
      </p:sp>
      <p:pic>
        <p:nvPicPr>
          <p:cNvPr id="5" name="图片 4"/>
          <p:cNvPicPr>
            <a:picLocks noChangeAspect="1"/>
          </p:cNvPicPr>
          <p:nvPr/>
        </p:nvPicPr>
        <p:blipFill>
          <a:blip r:embed="rId1"/>
          <a:stretch>
            <a:fillRect/>
          </a:stretch>
        </p:blipFill>
        <p:spPr>
          <a:xfrm>
            <a:off x="152400" y="4953000"/>
            <a:ext cx="8313738" cy="1524000"/>
          </a:xfrm>
          <a:prstGeom prst="rect">
            <a:avLst/>
          </a:prstGeom>
          <a:noFill/>
          <a:ln w="9525">
            <a:noFill/>
          </a:ln>
        </p:spPr>
      </p:pic>
      <p:sp>
        <p:nvSpPr>
          <p:cNvPr id="9" name="文本框 8"/>
          <p:cNvSpPr txBox="1"/>
          <p:nvPr>
            <p:custDataLst>
              <p:tags r:id="rId2"/>
            </p:custDataLst>
          </p:nvPr>
        </p:nvSpPr>
        <p:spPr>
          <a:xfrm>
            <a:off x="1219294" y="362327"/>
            <a:ext cx="7107144" cy="583565"/>
          </a:xfrm>
          <a:prstGeom prst="rect">
            <a:avLst/>
          </a:prstGeom>
          <a:noFill/>
        </p:spPr>
        <p:txBody>
          <a:bodyPr wrap="square">
            <a:spAutoFit/>
          </a:bodyPr>
          <a:p>
            <a:r>
              <a:rPr kumimoji="0" lang="zh-CN" altLang="en-US" sz="3200" b="1" kern="0" cap="none" spc="0" normalizeH="0" baseline="0" noProof="0" dirty="0">
                <a:solidFill>
                  <a:srgbClr val="FFFFFF"/>
                </a:solidFill>
                <a:latin typeface="黑体" panose="02010609060101010101" pitchFamily="49" charset="-122"/>
                <a:ea typeface="黑体" panose="02010609060101010101" pitchFamily="49" charset="-122"/>
                <a:cs typeface="+mj-cs"/>
              </a:rPr>
              <a:t>第二章 模拟实训的准备和企业情况</a:t>
            </a:r>
            <a:endParaRPr lang="zh-CN" altLang="en-US" dirty="0"/>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06850">
                                            <p:txEl>
                                              <p:pRg st="3" end="3"/>
                                            </p:txEl>
                                          </p:spTgt>
                                        </p:tgtEl>
                                        <p:attrNameLst>
                                          <p:attrName>style.visibility</p:attrName>
                                        </p:attrNameLst>
                                      </p:cBhvr>
                                      <p:to>
                                        <p:strVal val="visible"/>
                                      </p:to>
                                    </p:set>
                                    <p:animEffect transition="in" filter="checkerboard(across)">
                                      <p:cBhvr>
                                        <p:cTn id="7" dur="1000"/>
                                        <p:tgtEl>
                                          <p:spTgt spid="206850">
                                            <p:txEl>
                                              <p:pRg st="3" end="3"/>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type.wav"/>
                                        </p:tgtEl>
                                      </p:cMediaNode>
                                    </p:audio>
                                  </p:sub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850" grpId="0" build="p"/>
    </p:bld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18"/>
          <p:cNvSpPr>
            <a:spLocks noGrp="1"/>
          </p:cNvSpPr>
          <p:nvPr>
            <p:custDataLst>
              <p:tags r:id="rId1"/>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第八章 模拟企业会计档案管理</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
        <p:nvSpPr>
          <p:cNvPr id="267266" name="Rectangle 3"/>
          <p:cNvSpPr>
            <a:spLocks noGrp="1"/>
          </p:cNvSpPr>
          <p:nvPr>
            <p:ph type="body"/>
            <p:custDataLst>
              <p:tags r:id="rId2"/>
            </p:custDataLst>
          </p:nvPr>
        </p:nvSpPr>
        <p:spPr>
          <a:xfrm>
            <a:off x="398780" y="1143000"/>
            <a:ext cx="7551420" cy="5562600"/>
          </a:xfrm>
        </p:spPr>
        <p:txBody>
          <a:bodyPr wrap="square" lIns="91440" tIns="45720" rIns="91440" bIns="45720" anchor="t"/>
          <a:p>
            <a:pPr marL="0" marR="0" lvl="0" algn="l" rtl="0" eaLnBrk="1" fontAlgn="base" latinLnBrk="0" hangingPunct="1">
              <a:lnSpc>
                <a:spcPct val="100000"/>
              </a:lnSpc>
              <a:spcBef>
                <a:spcPct val="20000"/>
              </a:spcBef>
              <a:buClrTx/>
              <a:buSzTx/>
              <a:buFont typeface="Wingdings 2" panose="05020102010507070707" pitchFamily="18" charset="2"/>
              <a:buNone/>
            </a:pPr>
            <a:r>
              <a:rPr lang="zh-CN" altLang="en-US" b="0" dirty="0">
                <a:solidFill>
                  <a:srgbClr val="0000FF"/>
                </a:solidFill>
                <a:latin typeface="黑体" panose="02010609060101010101" pitchFamily="49" charset="-122"/>
                <a:ea typeface="黑体" panose="02010609060101010101" pitchFamily="49" charset="-122"/>
                <a:cs typeface="+mn-ea"/>
                <a:sym typeface="+mn-ea"/>
              </a:rPr>
              <a:t>四、会计档案的保管与借阅</a:t>
            </a:r>
            <a:endParaRPr lang="zh-CN" altLang="en-US" b="0" dirty="0">
              <a:solidFill>
                <a:srgbClr val="0000FF"/>
              </a:solidFill>
              <a:latin typeface="黑体" panose="02010609060101010101" pitchFamily="49" charset="-122"/>
              <a:ea typeface="黑体" panose="02010609060101010101" pitchFamily="49" charset="-122"/>
              <a:cs typeface="+mn-ea"/>
              <a:sym typeface="+mn-ea"/>
            </a:endParaRPr>
          </a:p>
          <a:p>
            <a:pPr lvl="0" algn="l" latinLnBrk="0">
              <a:lnSpc>
                <a:spcPct val="100000"/>
              </a:lnSpc>
              <a:spcBef>
                <a:spcPts val="0"/>
              </a:spcBef>
              <a:buSzTx/>
              <a:buNone/>
            </a:pPr>
            <a:r>
              <a:rPr lang="zh-CN" altLang="en-US" sz="2400" b="0" dirty="0">
                <a:solidFill>
                  <a:srgbClr val="0000FF"/>
                </a:solidFill>
                <a:latin typeface="黑体" panose="02010609060101010101" pitchFamily="49" charset="-122"/>
                <a:ea typeface="黑体" panose="02010609060101010101" pitchFamily="49" charset="-122"/>
                <a:cs typeface="+mn-ea"/>
              </a:rPr>
              <a:t>（一）会计档案的归档要求</a:t>
            </a:r>
            <a:r>
              <a:rPr lang="en-US" altLang="zh-CN" sz="2000" dirty="0">
                <a:latin typeface="楷体_GB2312" panose="02010609030101010101" pitchFamily="49" charset="-122"/>
                <a:ea typeface="楷体_GB2312" panose="02010609030101010101" pitchFamily="49" charset="-122"/>
              </a:rPr>
              <a:t>  </a:t>
            </a:r>
            <a:endParaRPr lang="en-US" altLang="zh-CN" sz="2000" dirty="0">
              <a:latin typeface="楷体_GB2312" panose="02010609030101010101" pitchFamily="49" charset="-122"/>
              <a:ea typeface="楷体_GB2312" panose="02010609030101010101" pitchFamily="49" charset="-122"/>
            </a:endParaRPr>
          </a:p>
          <a:p>
            <a:pPr lvl="0" algn="l" latinLnBrk="0">
              <a:lnSpc>
                <a:spcPct val="100000"/>
              </a:lnSpc>
              <a:spcBef>
                <a:spcPts val="0"/>
              </a:spcBef>
              <a:buSzTx/>
              <a:buNone/>
            </a:pPr>
            <a:r>
              <a:rPr sz="2000" b="0" dirty="0"/>
              <a:t>（1）企业单位的会计机构或会计人员所属机构（统称单位会计管理机构），按照归档范围和归档要求，负责定期将应当归档的会计资料整理立卷，编制会计档案保管清册。</a:t>
            </a:r>
            <a:endParaRPr sz="2000" b="0" dirty="0"/>
          </a:p>
          <a:p>
            <a:pPr lvl="0" algn="l" latinLnBrk="0">
              <a:lnSpc>
                <a:spcPct val="100000"/>
              </a:lnSpc>
              <a:spcBef>
                <a:spcPts val="0"/>
              </a:spcBef>
              <a:buSzTx/>
              <a:buNone/>
            </a:pPr>
            <a:r>
              <a:rPr sz="2000" b="0" dirty="0"/>
              <a:t>（2）当年形成的会计档案，在会计年度终了后，可由单位会计管理机构临时保管一年，再移交单位档案管理机构保管。因工作需要确需推迟移交的，应当经单位档案管理机构同意。</a:t>
            </a:r>
            <a:endParaRPr sz="2000" b="0" dirty="0"/>
          </a:p>
          <a:p>
            <a:pPr lvl="0" algn="l" latinLnBrk="0">
              <a:lnSpc>
                <a:spcPct val="100000"/>
              </a:lnSpc>
              <a:spcBef>
                <a:spcPts val="0"/>
              </a:spcBef>
              <a:buSzTx/>
              <a:buNone/>
            </a:pPr>
            <a:r>
              <a:rPr sz="2000" b="0" dirty="0"/>
              <a:t>（3）单位会计管理机构临时保管会计档案最长不超过三年。临时保管期间，会计档案的保管应当符合国家档案管理的有关规定，且出纳人员不得兼管会计档案。</a:t>
            </a:r>
            <a:endParaRPr sz="2000" b="0" dirty="0"/>
          </a:p>
          <a:p>
            <a:pPr lvl="0" algn="l" latinLnBrk="0">
              <a:lnSpc>
                <a:spcPct val="100000"/>
              </a:lnSpc>
              <a:spcBef>
                <a:spcPts val="0"/>
              </a:spcBef>
              <a:buSzTx/>
              <a:buNone/>
            </a:pPr>
            <a:r>
              <a:rPr sz="2000" b="0" dirty="0"/>
              <a:t>（4）单位会计管理机构在办理会计档案移交时，应当编制会计档案移交清册，并按照国家档案管理的有关规定办理移交手续。</a:t>
            </a:r>
            <a:endParaRPr sz="2000" b="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indefinite" fill="hold">
                                          <p:stCondLst>
                                            <p:cond delay="0"/>
                                          </p:stCondLst>
                                        </p:cTn>
                                        <p:tgtEl>
                                          <p:spTgt spid="267266">
                                            <p:txEl>
                                              <p:pRg st="0" end="0"/>
                                            </p:txEl>
                                          </p:spTgt>
                                        </p:tgtEl>
                                        <p:attrNameLst>
                                          <p:attrName>style.visibility</p:attrName>
                                        </p:attrNameLst>
                                      </p:cBhvr>
                                      <p:to>
                                        <p:strVal val="visible"/>
                                      </p:to>
                                    </p:set>
                                    <p:anim calcmode="lin" valueType="num">
                                      <p:cBhvr>
                                        <p:cTn id="7" dur="1000" fill="hold"/>
                                        <p:tgtEl>
                                          <p:spTgt spid="267266">
                                            <p:txEl>
                                              <p:pRg st="0" end="0"/>
                                            </p:txEl>
                                          </p:spTgt>
                                        </p:tgtEl>
                                        <p:attrNameLst>
                                          <p:attrName>ppt_w</p:attrName>
                                        </p:attrNameLst>
                                      </p:cBhvr>
                                      <p:tavLst>
                                        <p:tav tm="0">
                                          <p:val>
                                            <p:strVal val="#ppt_w+.3"/>
                                          </p:val>
                                        </p:tav>
                                        <p:tav tm="100000">
                                          <p:val>
                                            <p:strVal val="#ppt_w"/>
                                          </p:val>
                                        </p:tav>
                                      </p:tavLst>
                                    </p:anim>
                                    <p:anim calcmode="lin" valueType="num">
                                      <p:cBhvr>
                                        <p:cTn id="8" dur="1000" fill="hold"/>
                                        <p:tgtEl>
                                          <p:spTgt spid="267266">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67266">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indefinite" fill="hold">
                                          <p:stCondLst>
                                            <p:cond delay="0"/>
                                          </p:stCondLst>
                                        </p:cTn>
                                        <p:tgtEl>
                                          <p:spTgt spid="267266">
                                            <p:txEl>
                                              <p:pRg st="1" end="1"/>
                                            </p:txEl>
                                          </p:spTgt>
                                        </p:tgtEl>
                                        <p:attrNameLst>
                                          <p:attrName>style.visibility</p:attrName>
                                        </p:attrNameLst>
                                      </p:cBhvr>
                                      <p:to>
                                        <p:strVal val="visible"/>
                                      </p:to>
                                    </p:set>
                                    <p:anim calcmode="lin" valueType="num">
                                      <p:cBhvr>
                                        <p:cTn id="14" dur="1000" fill="hold"/>
                                        <p:tgtEl>
                                          <p:spTgt spid="267266">
                                            <p:txEl>
                                              <p:pRg st="1" end="1"/>
                                            </p:txEl>
                                          </p:spTgt>
                                        </p:tgtEl>
                                        <p:attrNameLst>
                                          <p:attrName>ppt_w</p:attrName>
                                        </p:attrNameLst>
                                      </p:cBhvr>
                                      <p:tavLst>
                                        <p:tav tm="0">
                                          <p:val>
                                            <p:strVal val="#ppt_w+.3"/>
                                          </p:val>
                                        </p:tav>
                                        <p:tav tm="100000">
                                          <p:val>
                                            <p:strVal val="#ppt_w"/>
                                          </p:val>
                                        </p:tav>
                                      </p:tavLst>
                                    </p:anim>
                                    <p:anim calcmode="lin" valueType="num">
                                      <p:cBhvr>
                                        <p:cTn id="15" dur="1000" fill="hold"/>
                                        <p:tgtEl>
                                          <p:spTgt spid="267266">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26726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266" grpId="0" build="p"/>
    </p:bld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18"/>
          <p:cNvSpPr>
            <a:spLocks noGrp="1"/>
          </p:cNvSpPr>
          <p:nvPr>
            <p:custDataLst>
              <p:tags r:id="rId1"/>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第八章 模拟企业会计档案管理</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
        <p:nvSpPr>
          <p:cNvPr id="267266" name="Rectangle 3"/>
          <p:cNvSpPr>
            <a:spLocks noGrp="1"/>
          </p:cNvSpPr>
          <p:nvPr>
            <p:ph type="body"/>
            <p:custDataLst>
              <p:tags r:id="rId2"/>
            </p:custDataLst>
          </p:nvPr>
        </p:nvSpPr>
        <p:spPr>
          <a:xfrm>
            <a:off x="398780" y="1143000"/>
            <a:ext cx="7551420" cy="5562600"/>
          </a:xfrm>
        </p:spPr>
        <p:txBody>
          <a:bodyPr wrap="square" lIns="91440" tIns="45720" rIns="91440" bIns="45720" anchor="t"/>
          <a:p>
            <a:pPr marL="0" marR="0" lvl="0" algn="l" rtl="0" eaLnBrk="1" fontAlgn="base" latinLnBrk="0" hangingPunct="1">
              <a:lnSpc>
                <a:spcPct val="100000"/>
              </a:lnSpc>
              <a:spcBef>
                <a:spcPct val="20000"/>
              </a:spcBef>
              <a:buClrTx/>
              <a:buSzTx/>
              <a:buFont typeface="Wingdings 2" panose="05020102010507070707" pitchFamily="18" charset="2"/>
              <a:buNone/>
            </a:pPr>
            <a:r>
              <a:rPr lang="zh-CN" altLang="en-US" b="0" dirty="0">
                <a:solidFill>
                  <a:srgbClr val="0000FF"/>
                </a:solidFill>
                <a:latin typeface="黑体" panose="02010609060101010101" pitchFamily="49" charset="-122"/>
                <a:ea typeface="黑体" panose="02010609060101010101" pitchFamily="49" charset="-122"/>
                <a:cs typeface="+mn-ea"/>
                <a:sym typeface="+mn-ea"/>
              </a:rPr>
              <a:t>四、会计档案的保管与借阅</a:t>
            </a:r>
            <a:endParaRPr lang="zh-CN" altLang="en-US" b="0" dirty="0">
              <a:solidFill>
                <a:srgbClr val="0000FF"/>
              </a:solidFill>
              <a:latin typeface="黑体" panose="02010609060101010101" pitchFamily="49" charset="-122"/>
              <a:ea typeface="黑体" panose="02010609060101010101" pitchFamily="49" charset="-122"/>
              <a:cs typeface="+mn-ea"/>
              <a:sym typeface="+mn-ea"/>
            </a:endParaRPr>
          </a:p>
          <a:p>
            <a:pPr lvl="0" algn="l" latinLnBrk="0">
              <a:lnSpc>
                <a:spcPct val="100000"/>
              </a:lnSpc>
              <a:spcBef>
                <a:spcPts val="0"/>
              </a:spcBef>
              <a:buSzTx/>
              <a:buNone/>
            </a:pPr>
            <a:r>
              <a:rPr lang="zh-CN" altLang="en-US" sz="2400" b="0" dirty="0">
                <a:solidFill>
                  <a:srgbClr val="0000FF"/>
                </a:solidFill>
                <a:latin typeface="黑体" panose="02010609060101010101" pitchFamily="49" charset="-122"/>
                <a:ea typeface="黑体" panose="02010609060101010101" pitchFamily="49" charset="-122"/>
                <a:cs typeface="+mn-ea"/>
              </a:rPr>
              <a:t>（一）会计档案的归档要求</a:t>
            </a:r>
            <a:r>
              <a:rPr lang="en-US" altLang="zh-CN" sz="2000" dirty="0">
                <a:latin typeface="楷体_GB2312" panose="02010609030101010101" pitchFamily="49" charset="-122"/>
                <a:ea typeface="楷体_GB2312" panose="02010609030101010101" pitchFamily="49" charset="-122"/>
              </a:rPr>
              <a:t>  </a:t>
            </a:r>
            <a:endParaRPr lang="en-US" altLang="zh-CN" sz="2000" dirty="0">
              <a:latin typeface="楷体_GB2312" panose="02010609030101010101" pitchFamily="49" charset="-122"/>
              <a:ea typeface="楷体_GB2312" panose="02010609030101010101" pitchFamily="49" charset="-122"/>
            </a:endParaRPr>
          </a:p>
          <a:p>
            <a:pPr lvl="0" algn="l" latinLnBrk="0">
              <a:lnSpc>
                <a:spcPct val="150000"/>
              </a:lnSpc>
              <a:spcBef>
                <a:spcPts val="0"/>
              </a:spcBef>
              <a:buSzTx/>
              <a:buNone/>
            </a:pPr>
            <a:r>
              <a:rPr lang="en-US" sz="2000" b="0" dirty="0"/>
              <a:t>       </a:t>
            </a:r>
            <a:r>
              <a:rPr sz="2000" b="0" dirty="0"/>
              <a:t>纸质会计档案移交时应当保持原卷的封装。电子会计档案移交时应当将电子会计档案及其元数据一并移交，且文件格式应当符合国家档案管理的有关规定。特殊格式的电子会计档案应当与其读取平台一并移交。</a:t>
            </a:r>
            <a:endParaRPr sz="2000" b="0" dirty="0"/>
          </a:p>
          <a:p>
            <a:pPr lvl="0" algn="l" latinLnBrk="0">
              <a:lnSpc>
                <a:spcPct val="150000"/>
              </a:lnSpc>
              <a:spcBef>
                <a:spcPts val="0"/>
              </a:spcBef>
              <a:buSzTx/>
              <a:buNone/>
            </a:pPr>
            <a:r>
              <a:rPr lang="en-US" sz="2000" b="0" dirty="0"/>
              <a:t>       </a:t>
            </a:r>
            <a:r>
              <a:rPr sz="2000" b="0" dirty="0"/>
              <a:t>单位档案管理机构接收电子会计档案时，应当对电子会计档案的准确性、完整性、可用性、安全性进行检测，符合要求的才能接收。</a:t>
            </a:r>
            <a:endParaRPr sz="2000" b="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indefinite" fill="hold">
                                          <p:stCondLst>
                                            <p:cond delay="0"/>
                                          </p:stCondLst>
                                        </p:cTn>
                                        <p:tgtEl>
                                          <p:spTgt spid="267266">
                                            <p:txEl>
                                              <p:pRg st="0" end="0"/>
                                            </p:txEl>
                                          </p:spTgt>
                                        </p:tgtEl>
                                        <p:attrNameLst>
                                          <p:attrName>style.visibility</p:attrName>
                                        </p:attrNameLst>
                                      </p:cBhvr>
                                      <p:to>
                                        <p:strVal val="visible"/>
                                      </p:to>
                                    </p:set>
                                    <p:anim calcmode="lin" valueType="num">
                                      <p:cBhvr>
                                        <p:cTn id="7" dur="1000" fill="hold"/>
                                        <p:tgtEl>
                                          <p:spTgt spid="267266">
                                            <p:txEl>
                                              <p:pRg st="0" end="0"/>
                                            </p:txEl>
                                          </p:spTgt>
                                        </p:tgtEl>
                                        <p:attrNameLst>
                                          <p:attrName>ppt_w</p:attrName>
                                        </p:attrNameLst>
                                      </p:cBhvr>
                                      <p:tavLst>
                                        <p:tav tm="0">
                                          <p:val>
                                            <p:strVal val="#ppt_w+.3"/>
                                          </p:val>
                                        </p:tav>
                                        <p:tav tm="100000">
                                          <p:val>
                                            <p:strVal val="#ppt_w"/>
                                          </p:val>
                                        </p:tav>
                                      </p:tavLst>
                                    </p:anim>
                                    <p:anim calcmode="lin" valueType="num">
                                      <p:cBhvr>
                                        <p:cTn id="8" dur="1000" fill="hold"/>
                                        <p:tgtEl>
                                          <p:spTgt spid="267266">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67266">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indefinite" fill="hold">
                                          <p:stCondLst>
                                            <p:cond delay="0"/>
                                          </p:stCondLst>
                                        </p:cTn>
                                        <p:tgtEl>
                                          <p:spTgt spid="267266">
                                            <p:txEl>
                                              <p:pRg st="1" end="1"/>
                                            </p:txEl>
                                          </p:spTgt>
                                        </p:tgtEl>
                                        <p:attrNameLst>
                                          <p:attrName>style.visibility</p:attrName>
                                        </p:attrNameLst>
                                      </p:cBhvr>
                                      <p:to>
                                        <p:strVal val="visible"/>
                                      </p:to>
                                    </p:set>
                                    <p:anim calcmode="lin" valueType="num">
                                      <p:cBhvr>
                                        <p:cTn id="14" dur="1000" fill="hold"/>
                                        <p:tgtEl>
                                          <p:spTgt spid="267266">
                                            <p:txEl>
                                              <p:pRg st="1" end="1"/>
                                            </p:txEl>
                                          </p:spTgt>
                                        </p:tgtEl>
                                        <p:attrNameLst>
                                          <p:attrName>ppt_w</p:attrName>
                                        </p:attrNameLst>
                                      </p:cBhvr>
                                      <p:tavLst>
                                        <p:tav tm="0">
                                          <p:val>
                                            <p:strVal val="#ppt_w+.3"/>
                                          </p:val>
                                        </p:tav>
                                        <p:tav tm="100000">
                                          <p:val>
                                            <p:strVal val="#ppt_w"/>
                                          </p:val>
                                        </p:tav>
                                      </p:tavLst>
                                    </p:anim>
                                    <p:anim calcmode="lin" valueType="num">
                                      <p:cBhvr>
                                        <p:cTn id="15" dur="1000" fill="hold"/>
                                        <p:tgtEl>
                                          <p:spTgt spid="267266">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26726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266" grpId="0" build="p"/>
    </p:bld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18"/>
          <p:cNvSpPr>
            <a:spLocks noGrp="1"/>
          </p:cNvSpPr>
          <p:nvPr>
            <p:custDataLst>
              <p:tags r:id="rId1"/>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第八章 模拟企业会计档案管理</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
        <p:nvSpPr>
          <p:cNvPr id="267266" name="Rectangle 3"/>
          <p:cNvSpPr>
            <a:spLocks noGrp="1"/>
          </p:cNvSpPr>
          <p:nvPr>
            <p:ph type="body"/>
            <p:custDataLst>
              <p:tags r:id="rId2"/>
            </p:custDataLst>
          </p:nvPr>
        </p:nvSpPr>
        <p:spPr>
          <a:xfrm>
            <a:off x="398780" y="1143000"/>
            <a:ext cx="7051675" cy="5562600"/>
          </a:xfrm>
        </p:spPr>
        <p:txBody>
          <a:bodyPr wrap="square" lIns="91440" tIns="45720" rIns="91440" bIns="45720" anchor="t"/>
          <a:p>
            <a:pPr marL="0" marR="0" lvl="0" algn="l" rtl="0" eaLnBrk="1" fontAlgn="base" latinLnBrk="0" hangingPunct="1">
              <a:lnSpc>
                <a:spcPct val="100000"/>
              </a:lnSpc>
              <a:spcBef>
                <a:spcPct val="20000"/>
              </a:spcBef>
              <a:buClrTx/>
              <a:buSzTx/>
              <a:buFont typeface="Wingdings 2" panose="05020102010507070707" pitchFamily="18" charset="2"/>
              <a:buNone/>
            </a:pPr>
            <a:r>
              <a:rPr lang="zh-CN" altLang="en-US" b="0" dirty="0">
                <a:solidFill>
                  <a:srgbClr val="0000FF"/>
                </a:solidFill>
                <a:latin typeface="黑体" panose="02010609060101010101" pitchFamily="49" charset="-122"/>
                <a:ea typeface="黑体" panose="02010609060101010101" pitchFamily="49" charset="-122"/>
                <a:cs typeface="+mn-ea"/>
                <a:sym typeface="+mn-ea"/>
              </a:rPr>
              <a:t>四、会计档案的保管与借阅</a:t>
            </a:r>
            <a:endParaRPr lang="zh-CN" altLang="en-US" b="0" dirty="0">
              <a:solidFill>
                <a:srgbClr val="0000FF"/>
              </a:solidFill>
              <a:latin typeface="黑体" panose="02010609060101010101" pitchFamily="49" charset="-122"/>
              <a:ea typeface="黑体" panose="02010609060101010101" pitchFamily="49" charset="-122"/>
              <a:cs typeface="+mn-ea"/>
              <a:sym typeface="+mn-ea"/>
            </a:endParaRPr>
          </a:p>
          <a:p>
            <a:pPr lvl="0" algn="l" latinLnBrk="0">
              <a:lnSpc>
                <a:spcPct val="100000"/>
              </a:lnSpc>
              <a:spcBef>
                <a:spcPts val="0"/>
              </a:spcBef>
              <a:buSzTx/>
              <a:buNone/>
            </a:pPr>
            <a:r>
              <a:rPr lang="zh-CN" altLang="en-US" sz="2400" b="0" dirty="0">
                <a:solidFill>
                  <a:srgbClr val="0000FF"/>
                </a:solidFill>
                <a:latin typeface="黑体" panose="02010609060101010101" pitchFamily="49" charset="-122"/>
                <a:ea typeface="黑体" panose="02010609060101010101" pitchFamily="49" charset="-122"/>
                <a:cs typeface="+mn-ea"/>
              </a:rPr>
              <a:t>（二）会计档案的保管要求</a:t>
            </a:r>
            <a:r>
              <a:rPr lang="en-US" altLang="zh-CN" sz="2000" dirty="0">
                <a:latin typeface="楷体_GB2312" panose="02010609030101010101" pitchFamily="49" charset="-122"/>
                <a:ea typeface="楷体_GB2312" panose="02010609030101010101" pitchFamily="49" charset="-122"/>
              </a:rPr>
              <a:t>  </a:t>
            </a:r>
            <a:endParaRPr lang="en-US" altLang="zh-CN" sz="2000" dirty="0">
              <a:latin typeface="楷体_GB2312" panose="02010609030101010101" pitchFamily="49" charset="-122"/>
              <a:ea typeface="楷体_GB2312" panose="02010609030101010101" pitchFamily="49" charset="-122"/>
            </a:endParaRPr>
          </a:p>
          <a:p>
            <a:pPr lvl="0" algn="l" latinLnBrk="0">
              <a:lnSpc>
                <a:spcPct val="100000"/>
              </a:lnSpc>
              <a:spcBef>
                <a:spcPts val="0"/>
              </a:spcBef>
              <a:buSzTx/>
              <a:buNone/>
            </a:pPr>
            <a:r>
              <a:rPr sz="2000" b="0" dirty="0"/>
              <a:t>（1）会计档案室应选择在干燥防水的地方，并远离易燃品堆放地，周围应备有适应的防火器材；</a:t>
            </a:r>
            <a:endParaRPr sz="2000" b="0" dirty="0"/>
          </a:p>
          <a:p>
            <a:pPr lvl="0" algn="l" latinLnBrk="0">
              <a:lnSpc>
                <a:spcPct val="100000"/>
              </a:lnSpc>
              <a:spcBef>
                <a:spcPts val="0"/>
              </a:spcBef>
              <a:buSzTx/>
              <a:buNone/>
            </a:pPr>
            <a:r>
              <a:rPr sz="2000" b="0" dirty="0"/>
              <a:t>（2）采用透明塑料膜作防尘罩、防尘布，遮盖所有档案架和堵塞鼠洞；</a:t>
            </a:r>
            <a:endParaRPr sz="2000" b="0" dirty="0"/>
          </a:p>
          <a:p>
            <a:pPr lvl="0" algn="l" latinLnBrk="0">
              <a:lnSpc>
                <a:spcPct val="100000"/>
              </a:lnSpc>
              <a:spcBef>
                <a:spcPts val="0"/>
              </a:spcBef>
              <a:buSzTx/>
              <a:buNone/>
            </a:pPr>
            <a:r>
              <a:rPr sz="2000" b="0" dirty="0"/>
              <a:t>（3）会计档案室内应经常用消毒药剂喷洒，经常保持清洁卫生，以防虫蛀；</a:t>
            </a:r>
            <a:endParaRPr sz="2000" b="0" dirty="0"/>
          </a:p>
          <a:p>
            <a:pPr lvl="0" algn="l" latinLnBrk="0">
              <a:lnSpc>
                <a:spcPct val="100000"/>
              </a:lnSpc>
              <a:spcBef>
                <a:spcPts val="0"/>
              </a:spcBef>
              <a:buSzTx/>
              <a:buNone/>
            </a:pPr>
            <a:r>
              <a:rPr sz="2000" b="0" dirty="0"/>
              <a:t>（4）会计档案室保持通风透光，并有适当的空间、通道和查阅地方，以利查阅，并防止潮湿；</a:t>
            </a:r>
            <a:endParaRPr sz="2000" b="0" dirty="0"/>
          </a:p>
          <a:p>
            <a:pPr lvl="0" algn="l" latinLnBrk="0">
              <a:lnSpc>
                <a:spcPct val="100000"/>
              </a:lnSpc>
              <a:spcBef>
                <a:spcPts val="0"/>
              </a:spcBef>
              <a:buSzTx/>
              <a:buNone/>
            </a:pPr>
            <a:r>
              <a:rPr sz="2000" b="0" dirty="0"/>
              <a:t>（5）设置归档登记簿、档案目录登记簿、档案借阅登记簿，严防毁坏损失、散失和泄密；</a:t>
            </a:r>
            <a:endParaRPr sz="2000" b="0" dirty="0"/>
          </a:p>
          <a:p>
            <a:pPr lvl="0" algn="l" latinLnBrk="0">
              <a:lnSpc>
                <a:spcPct val="100000"/>
              </a:lnSpc>
              <a:spcBef>
                <a:spcPts val="0"/>
              </a:spcBef>
              <a:buSzTx/>
              <a:buNone/>
            </a:pPr>
            <a:r>
              <a:rPr sz="2000" b="0" dirty="0"/>
              <a:t>（6）电子会计档案保管要注意防盗、防磁等安全措施。</a:t>
            </a:r>
            <a:endParaRPr sz="2000" b="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indefinite" fill="hold">
                                          <p:stCondLst>
                                            <p:cond delay="0"/>
                                          </p:stCondLst>
                                        </p:cTn>
                                        <p:tgtEl>
                                          <p:spTgt spid="267266">
                                            <p:txEl>
                                              <p:pRg st="0" end="0"/>
                                            </p:txEl>
                                          </p:spTgt>
                                        </p:tgtEl>
                                        <p:attrNameLst>
                                          <p:attrName>style.visibility</p:attrName>
                                        </p:attrNameLst>
                                      </p:cBhvr>
                                      <p:to>
                                        <p:strVal val="visible"/>
                                      </p:to>
                                    </p:set>
                                    <p:anim calcmode="lin" valueType="num">
                                      <p:cBhvr>
                                        <p:cTn id="7" dur="1000" fill="hold"/>
                                        <p:tgtEl>
                                          <p:spTgt spid="267266">
                                            <p:txEl>
                                              <p:pRg st="0" end="0"/>
                                            </p:txEl>
                                          </p:spTgt>
                                        </p:tgtEl>
                                        <p:attrNameLst>
                                          <p:attrName>ppt_w</p:attrName>
                                        </p:attrNameLst>
                                      </p:cBhvr>
                                      <p:tavLst>
                                        <p:tav tm="0">
                                          <p:val>
                                            <p:strVal val="#ppt_w+.3"/>
                                          </p:val>
                                        </p:tav>
                                        <p:tav tm="100000">
                                          <p:val>
                                            <p:strVal val="#ppt_w"/>
                                          </p:val>
                                        </p:tav>
                                      </p:tavLst>
                                    </p:anim>
                                    <p:anim calcmode="lin" valueType="num">
                                      <p:cBhvr>
                                        <p:cTn id="8" dur="1000" fill="hold"/>
                                        <p:tgtEl>
                                          <p:spTgt spid="267266">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67266">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indefinite" fill="hold">
                                          <p:stCondLst>
                                            <p:cond delay="0"/>
                                          </p:stCondLst>
                                        </p:cTn>
                                        <p:tgtEl>
                                          <p:spTgt spid="267266">
                                            <p:txEl>
                                              <p:pRg st="1" end="1"/>
                                            </p:txEl>
                                          </p:spTgt>
                                        </p:tgtEl>
                                        <p:attrNameLst>
                                          <p:attrName>style.visibility</p:attrName>
                                        </p:attrNameLst>
                                      </p:cBhvr>
                                      <p:to>
                                        <p:strVal val="visible"/>
                                      </p:to>
                                    </p:set>
                                    <p:anim calcmode="lin" valueType="num">
                                      <p:cBhvr>
                                        <p:cTn id="14" dur="1000" fill="hold"/>
                                        <p:tgtEl>
                                          <p:spTgt spid="267266">
                                            <p:txEl>
                                              <p:pRg st="1" end="1"/>
                                            </p:txEl>
                                          </p:spTgt>
                                        </p:tgtEl>
                                        <p:attrNameLst>
                                          <p:attrName>ppt_w</p:attrName>
                                        </p:attrNameLst>
                                      </p:cBhvr>
                                      <p:tavLst>
                                        <p:tav tm="0">
                                          <p:val>
                                            <p:strVal val="#ppt_w+.3"/>
                                          </p:val>
                                        </p:tav>
                                        <p:tav tm="100000">
                                          <p:val>
                                            <p:strVal val="#ppt_w"/>
                                          </p:val>
                                        </p:tav>
                                      </p:tavLst>
                                    </p:anim>
                                    <p:anim calcmode="lin" valueType="num">
                                      <p:cBhvr>
                                        <p:cTn id="15" dur="1000" fill="hold"/>
                                        <p:tgtEl>
                                          <p:spTgt spid="267266">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267266">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0" presetClass="entr" presetSubtype="0" decel="100000" fill="hold" grpId="0" nodeType="clickEffect">
                                  <p:stCondLst>
                                    <p:cond delay="0"/>
                                  </p:stCondLst>
                                  <p:childTnLst>
                                    <p:set>
                                      <p:cBhvr>
                                        <p:cTn id="20" dur="indefinite" fill="hold">
                                          <p:stCondLst>
                                            <p:cond delay="0"/>
                                          </p:stCondLst>
                                        </p:cTn>
                                        <p:tgtEl>
                                          <p:spTgt spid="267266">
                                            <p:txEl>
                                              <p:pRg st="2" end="2"/>
                                            </p:txEl>
                                          </p:spTgt>
                                        </p:tgtEl>
                                        <p:attrNameLst>
                                          <p:attrName>style.visibility</p:attrName>
                                        </p:attrNameLst>
                                      </p:cBhvr>
                                      <p:to>
                                        <p:strVal val="visible"/>
                                      </p:to>
                                    </p:set>
                                    <p:anim calcmode="lin" valueType="num">
                                      <p:cBhvr>
                                        <p:cTn id="21" dur="1000" fill="hold"/>
                                        <p:tgtEl>
                                          <p:spTgt spid="267266">
                                            <p:txEl>
                                              <p:pRg st="2" end="2"/>
                                            </p:txEl>
                                          </p:spTgt>
                                        </p:tgtEl>
                                        <p:attrNameLst>
                                          <p:attrName>ppt_w</p:attrName>
                                        </p:attrNameLst>
                                      </p:cBhvr>
                                      <p:tavLst>
                                        <p:tav tm="0">
                                          <p:val>
                                            <p:strVal val="#ppt_w+.3"/>
                                          </p:val>
                                        </p:tav>
                                        <p:tav tm="100000">
                                          <p:val>
                                            <p:strVal val="#ppt_w"/>
                                          </p:val>
                                        </p:tav>
                                      </p:tavLst>
                                    </p:anim>
                                    <p:anim calcmode="lin" valueType="num">
                                      <p:cBhvr>
                                        <p:cTn id="22" dur="1000" fill="hold"/>
                                        <p:tgtEl>
                                          <p:spTgt spid="267266">
                                            <p:txEl>
                                              <p:pRg st="2" end="2"/>
                                            </p:txEl>
                                          </p:spTgt>
                                        </p:tgtEl>
                                        <p:attrNameLst>
                                          <p:attrName>ppt_h</p:attrName>
                                        </p:attrNameLst>
                                      </p:cBhvr>
                                      <p:tavLst>
                                        <p:tav tm="0">
                                          <p:val>
                                            <p:strVal val="#ppt_h"/>
                                          </p:val>
                                        </p:tav>
                                        <p:tav tm="100000">
                                          <p:val>
                                            <p:strVal val="#ppt_h"/>
                                          </p:val>
                                        </p:tav>
                                      </p:tavLst>
                                    </p:anim>
                                    <p:animEffect transition="in" filter="fade">
                                      <p:cBhvr>
                                        <p:cTn id="23" dur="1000"/>
                                        <p:tgtEl>
                                          <p:spTgt spid="267266">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indefinite" fill="hold">
                                          <p:stCondLst>
                                            <p:cond delay="0"/>
                                          </p:stCondLst>
                                        </p:cTn>
                                        <p:tgtEl>
                                          <p:spTgt spid="267266">
                                            <p:txEl>
                                              <p:pRg st="3" end="3"/>
                                            </p:txEl>
                                          </p:spTgt>
                                        </p:tgtEl>
                                        <p:attrNameLst>
                                          <p:attrName>style.visibility</p:attrName>
                                        </p:attrNameLst>
                                      </p:cBhvr>
                                      <p:to>
                                        <p:strVal val="visible"/>
                                      </p:to>
                                    </p:set>
                                    <p:anim calcmode="lin" valueType="num">
                                      <p:cBhvr>
                                        <p:cTn id="28" dur="1000" fill="hold"/>
                                        <p:tgtEl>
                                          <p:spTgt spid="267266">
                                            <p:txEl>
                                              <p:pRg st="3" end="3"/>
                                            </p:txEl>
                                          </p:spTgt>
                                        </p:tgtEl>
                                        <p:attrNameLst>
                                          <p:attrName>ppt_w</p:attrName>
                                        </p:attrNameLst>
                                      </p:cBhvr>
                                      <p:tavLst>
                                        <p:tav tm="0">
                                          <p:val>
                                            <p:strVal val="#ppt_w+.3"/>
                                          </p:val>
                                        </p:tav>
                                        <p:tav tm="100000">
                                          <p:val>
                                            <p:strVal val="#ppt_w"/>
                                          </p:val>
                                        </p:tav>
                                      </p:tavLst>
                                    </p:anim>
                                    <p:anim calcmode="lin" valueType="num">
                                      <p:cBhvr>
                                        <p:cTn id="29" dur="1000" fill="hold"/>
                                        <p:tgtEl>
                                          <p:spTgt spid="267266">
                                            <p:txEl>
                                              <p:pRg st="3" end="3"/>
                                            </p:txEl>
                                          </p:spTgt>
                                        </p:tgtEl>
                                        <p:attrNameLst>
                                          <p:attrName>ppt_h</p:attrName>
                                        </p:attrNameLst>
                                      </p:cBhvr>
                                      <p:tavLst>
                                        <p:tav tm="0">
                                          <p:val>
                                            <p:strVal val="#ppt_h"/>
                                          </p:val>
                                        </p:tav>
                                        <p:tav tm="100000">
                                          <p:val>
                                            <p:strVal val="#ppt_h"/>
                                          </p:val>
                                        </p:tav>
                                      </p:tavLst>
                                    </p:anim>
                                    <p:animEffect transition="in" filter="fade">
                                      <p:cBhvr>
                                        <p:cTn id="30" dur="1000"/>
                                        <p:tgtEl>
                                          <p:spTgt spid="267266">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0" presetClass="entr" presetSubtype="0" decel="100000" fill="hold" grpId="0" nodeType="clickEffect">
                                  <p:stCondLst>
                                    <p:cond delay="0"/>
                                  </p:stCondLst>
                                  <p:childTnLst>
                                    <p:set>
                                      <p:cBhvr>
                                        <p:cTn id="34" dur="indefinite" fill="hold">
                                          <p:stCondLst>
                                            <p:cond delay="0"/>
                                          </p:stCondLst>
                                        </p:cTn>
                                        <p:tgtEl>
                                          <p:spTgt spid="267266">
                                            <p:txEl>
                                              <p:pRg st="4" end="4"/>
                                            </p:txEl>
                                          </p:spTgt>
                                        </p:tgtEl>
                                        <p:attrNameLst>
                                          <p:attrName>style.visibility</p:attrName>
                                        </p:attrNameLst>
                                      </p:cBhvr>
                                      <p:to>
                                        <p:strVal val="visible"/>
                                      </p:to>
                                    </p:set>
                                    <p:anim calcmode="lin" valueType="num">
                                      <p:cBhvr>
                                        <p:cTn id="35" dur="1000" fill="hold"/>
                                        <p:tgtEl>
                                          <p:spTgt spid="267266">
                                            <p:txEl>
                                              <p:pRg st="4" end="4"/>
                                            </p:txEl>
                                          </p:spTgt>
                                        </p:tgtEl>
                                        <p:attrNameLst>
                                          <p:attrName>ppt_w</p:attrName>
                                        </p:attrNameLst>
                                      </p:cBhvr>
                                      <p:tavLst>
                                        <p:tav tm="0">
                                          <p:val>
                                            <p:strVal val="#ppt_w+.3"/>
                                          </p:val>
                                        </p:tav>
                                        <p:tav tm="100000">
                                          <p:val>
                                            <p:strVal val="#ppt_w"/>
                                          </p:val>
                                        </p:tav>
                                      </p:tavLst>
                                    </p:anim>
                                    <p:anim calcmode="lin" valueType="num">
                                      <p:cBhvr>
                                        <p:cTn id="36" dur="1000" fill="hold"/>
                                        <p:tgtEl>
                                          <p:spTgt spid="267266">
                                            <p:txEl>
                                              <p:pRg st="4" end="4"/>
                                            </p:txEl>
                                          </p:spTgt>
                                        </p:tgtEl>
                                        <p:attrNameLst>
                                          <p:attrName>ppt_h</p:attrName>
                                        </p:attrNameLst>
                                      </p:cBhvr>
                                      <p:tavLst>
                                        <p:tav tm="0">
                                          <p:val>
                                            <p:strVal val="#ppt_h"/>
                                          </p:val>
                                        </p:tav>
                                        <p:tav tm="100000">
                                          <p:val>
                                            <p:strVal val="#ppt_h"/>
                                          </p:val>
                                        </p:tav>
                                      </p:tavLst>
                                    </p:anim>
                                    <p:animEffect transition="in" filter="fade">
                                      <p:cBhvr>
                                        <p:cTn id="37" dur="1000"/>
                                        <p:tgtEl>
                                          <p:spTgt spid="267266">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0" presetClass="entr" presetSubtype="0" decel="100000" fill="hold" grpId="0" nodeType="clickEffect">
                                  <p:stCondLst>
                                    <p:cond delay="0"/>
                                  </p:stCondLst>
                                  <p:childTnLst>
                                    <p:set>
                                      <p:cBhvr>
                                        <p:cTn id="41" dur="indefinite" fill="hold">
                                          <p:stCondLst>
                                            <p:cond delay="0"/>
                                          </p:stCondLst>
                                        </p:cTn>
                                        <p:tgtEl>
                                          <p:spTgt spid="267266">
                                            <p:txEl>
                                              <p:pRg st="5" end="5"/>
                                            </p:txEl>
                                          </p:spTgt>
                                        </p:tgtEl>
                                        <p:attrNameLst>
                                          <p:attrName>style.visibility</p:attrName>
                                        </p:attrNameLst>
                                      </p:cBhvr>
                                      <p:to>
                                        <p:strVal val="visible"/>
                                      </p:to>
                                    </p:set>
                                    <p:anim calcmode="lin" valueType="num">
                                      <p:cBhvr>
                                        <p:cTn id="42" dur="1000" fill="hold"/>
                                        <p:tgtEl>
                                          <p:spTgt spid="267266">
                                            <p:txEl>
                                              <p:pRg st="5" end="5"/>
                                            </p:txEl>
                                          </p:spTgt>
                                        </p:tgtEl>
                                        <p:attrNameLst>
                                          <p:attrName>ppt_w</p:attrName>
                                        </p:attrNameLst>
                                      </p:cBhvr>
                                      <p:tavLst>
                                        <p:tav tm="0">
                                          <p:val>
                                            <p:strVal val="#ppt_w+.3"/>
                                          </p:val>
                                        </p:tav>
                                        <p:tav tm="100000">
                                          <p:val>
                                            <p:strVal val="#ppt_w"/>
                                          </p:val>
                                        </p:tav>
                                      </p:tavLst>
                                    </p:anim>
                                    <p:anim calcmode="lin" valueType="num">
                                      <p:cBhvr>
                                        <p:cTn id="43" dur="1000" fill="hold"/>
                                        <p:tgtEl>
                                          <p:spTgt spid="267266">
                                            <p:txEl>
                                              <p:pRg st="5" end="5"/>
                                            </p:txEl>
                                          </p:spTgt>
                                        </p:tgtEl>
                                        <p:attrNameLst>
                                          <p:attrName>ppt_h</p:attrName>
                                        </p:attrNameLst>
                                      </p:cBhvr>
                                      <p:tavLst>
                                        <p:tav tm="0">
                                          <p:val>
                                            <p:strVal val="#ppt_h"/>
                                          </p:val>
                                        </p:tav>
                                        <p:tav tm="100000">
                                          <p:val>
                                            <p:strVal val="#ppt_h"/>
                                          </p:val>
                                        </p:tav>
                                      </p:tavLst>
                                    </p:anim>
                                    <p:animEffect transition="in" filter="fade">
                                      <p:cBhvr>
                                        <p:cTn id="44" dur="1000"/>
                                        <p:tgtEl>
                                          <p:spTgt spid="267266">
                                            <p:txEl>
                                              <p:pRg st="5" end="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0" presetClass="entr" presetSubtype="0" decel="100000" fill="hold" grpId="0" nodeType="clickEffect">
                                  <p:stCondLst>
                                    <p:cond delay="0"/>
                                  </p:stCondLst>
                                  <p:childTnLst>
                                    <p:set>
                                      <p:cBhvr>
                                        <p:cTn id="48" dur="indefinite" fill="hold">
                                          <p:stCondLst>
                                            <p:cond delay="0"/>
                                          </p:stCondLst>
                                        </p:cTn>
                                        <p:tgtEl>
                                          <p:spTgt spid="267266">
                                            <p:txEl>
                                              <p:pRg st="6" end="6"/>
                                            </p:txEl>
                                          </p:spTgt>
                                        </p:tgtEl>
                                        <p:attrNameLst>
                                          <p:attrName>style.visibility</p:attrName>
                                        </p:attrNameLst>
                                      </p:cBhvr>
                                      <p:to>
                                        <p:strVal val="visible"/>
                                      </p:to>
                                    </p:set>
                                    <p:anim calcmode="lin" valueType="num">
                                      <p:cBhvr>
                                        <p:cTn id="49" dur="1000" fill="hold"/>
                                        <p:tgtEl>
                                          <p:spTgt spid="267266">
                                            <p:txEl>
                                              <p:pRg st="6" end="6"/>
                                            </p:txEl>
                                          </p:spTgt>
                                        </p:tgtEl>
                                        <p:attrNameLst>
                                          <p:attrName>ppt_w</p:attrName>
                                        </p:attrNameLst>
                                      </p:cBhvr>
                                      <p:tavLst>
                                        <p:tav tm="0">
                                          <p:val>
                                            <p:strVal val="#ppt_w+.3"/>
                                          </p:val>
                                        </p:tav>
                                        <p:tav tm="100000">
                                          <p:val>
                                            <p:strVal val="#ppt_w"/>
                                          </p:val>
                                        </p:tav>
                                      </p:tavLst>
                                    </p:anim>
                                    <p:anim calcmode="lin" valueType="num">
                                      <p:cBhvr>
                                        <p:cTn id="50" dur="1000" fill="hold"/>
                                        <p:tgtEl>
                                          <p:spTgt spid="267266">
                                            <p:txEl>
                                              <p:pRg st="6" end="6"/>
                                            </p:txEl>
                                          </p:spTgt>
                                        </p:tgtEl>
                                        <p:attrNameLst>
                                          <p:attrName>ppt_h</p:attrName>
                                        </p:attrNameLst>
                                      </p:cBhvr>
                                      <p:tavLst>
                                        <p:tav tm="0">
                                          <p:val>
                                            <p:strVal val="#ppt_h"/>
                                          </p:val>
                                        </p:tav>
                                        <p:tav tm="100000">
                                          <p:val>
                                            <p:strVal val="#ppt_h"/>
                                          </p:val>
                                        </p:tav>
                                      </p:tavLst>
                                    </p:anim>
                                    <p:animEffect transition="in" filter="fade">
                                      <p:cBhvr>
                                        <p:cTn id="51" dur="1000"/>
                                        <p:tgtEl>
                                          <p:spTgt spid="267266">
                                            <p:txEl>
                                              <p:pRg st="6" end="6"/>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50" presetClass="entr" presetSubtype="0" decel="100000" fill="hold" grpId="0" nodeType="clickEffect">
                                  <p:stCondLst>
                                    <p:cond delay="0"/>
                                  </p:stCondLst>
                                  <p:childTnLst>
                                    <p:set>
                                      <p:cBhvr>
                                        <p:cTn id="55" dur="indefinite" fill="hold">
                                          <p:stCondLst>
                                            <p:cond delay="0"/>
                                          </p:stCondLst>
                                        </p:cTn>
                                        <p:tgtEl>
                                          <p:spTgt spid="267266">
                                            <p:txEl>
                                              <p:pRg st="7" end="7"/>
                                            </p:txEl>
                                          </p:spTgt>
                                        </p:tgtEl>
                                        <p:attrNameLst>
                                          <p:attrName>style.visibility</p:attrName>
                                        </p:attrNameLst>
                                      </p:cBhvr>
                                      <p:to>
                                        <p:strVal val="visible"/>
                                      </p:to>
                                    </p:set>
                                    <p:anim calcmode="lin" valueType="num">
                                      <p:cBhvr>
                                        <p:cTn id="56" dur="1000" fill="hold"/>
                                        <p:tgtEl>
                                          <p:spTgt spid="267266">
                                            <p:txEl>
                                              <p:pRg st="7" end="7"/>
                                            </p:txEl>
                                          </p:spTgt>
                                        </p:tgtEl>
                                        <p:attrNameLst>
                                          <p:attrName>ppt_w</p:attrName>
                                        </p:attrNameLst>
                                      </p:cBhvr>
                                      <p:tavLst>
                                        <p:tav tm="0">
                                          <p:val>
                                            <p:strVal val="#ppt_w+.3"/>
                                          </p:val>
                                        </p:tav>
                                        <p:tav tm="100000">
                                          <p:val>
                                            <p:strVal val="#ppt_w"/>
                                          </p:val>
                                        </p:tav>
                                      </p:tavLst>
                                    </p:anim>
                                    <p:anim calcmode="lin" valueType="num">
                                      <p:cBhvr>
                                        <p:cTn id="57" dur="1000" fill="hold"/>
                                        <p:tgtEl>
                                          <p:spTgt spid="267266">
                                            <p:txEl>
                                              <p:pRg st="7" end="7"/>
                                            </p:txEl>
                                          </p:spTgt>
                                        </p:tgtEl>
                                        <p:attrNameLst>
                                          <p:attrName>ppt_h</p:attrName>
                                        </p:attrNameLst>
                                      </p:cBhvr>
                                      <p:tavLst>
                                        <p:tav tm="0">
                                          <p:val>
                                            <p:strVal val="#ppt_h"/>
                                          </p:val>
                                        </p:tav>
                                        <p:tav tm="100000">
                                          <p:val>
                                            <p:strVal val="#ppt_h"/>
                                          </p:val>
                                        </p:tav>
                                      </p:tavLst>
                                    </p:anim>
                                    <p:animEffect transition="in" filter="fade">
                                      <p:cBhvr>
                                        <p:cTn id="58" dur="1000"/>
                                        <p:tgtEl>
                                          <p:spTgt spid="26726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266" grpId="0" build="p"/>
    </p:bld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18"/>
          <p:cNvSpPr>
            <a:spLocks noGrp="1"/>
          </p:cNvSpPr>
          <p:nvPr>
            <p:custDataLst>
              <p:tags r:id="rId1"/>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第八章 模拟企业会计档案管理</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
        <p:nvSpPr>
          <p:cNvPr id="267266" name="Rectangle 3"/>
          <p:cNvSpPr>
            <a:spLocks noGrp="1"/>
          </p:cNvSpPr>
          <p:nvPr>
            <p:ph type="body"/>
            <p:custDataLst>
              <p:tags r:id="rId2"/>
            </p:custDataLst>
          </p:nvPr>
        </p:nvSpPr>
        <p:spPr>
          <a:xfrm>
            <a:off x="398780" y="1143000"/>
            <a:ext cx="7051675" cy="5562600"/>
          </a:xfrm>
        </p:spPr>
        <p:txBody>
          <a:bodyPr wrap="square" lIns="91440" tIns="45720" rIns="91440" bIns="45720" anchor="t"/>
          <a:p>
            <a:pPr marL="0" marR="0" lvl="0" algn="l" rtl="0" eaLnBrk="1" latinLnBrk="0" hangingPunct="1">
              <a:lnSpc>
                <a:spcPct val="150000"/>
              </a:lnSpc>
              <a:spcBef>
                <a:spcPct val="20000"/>
              </a:spcBef>
              <a:buClrTx/>
              <a:buSzTx/>
              <a:buFont typeface="Wingdings 2" panose="05020102010507070707" pitchFamily="18" charset="2"/>
              <a:buNone/>
            </a:pPr>
            <a:r>
              <a:rPr lang="zh-CN" altLang="en-US" b="0" dirty="0">
                <a:solidFill>
                  <a:srgbClr val="0000FF"/>
                </a:solidFill>
                <a:latin typeface="黑体" panose="02010609060101010101" pitchFamily="49" charset="-122"/>
                <a:ea typeface="黑体" panose="02010609060101010101" pitchFamily="49" charset="-122"/>
                <a:cs typeface="+mn-ea"/>
                <a:sym typeface="+mn-ea"/>
              </a:rPr>
              <a:t>四、会计档案的保管与借阅</a:t>
            </a:r>
            <a:endParaRPr lang="zh-CN" altLang="en-US" b="0" dirty="0">
              <a:solidFill>
                <a:srgbClr val="0000FF"/>
              </a:solidFill>
              <a:latin typeface="黑体" panose="02010609060101010101" pitchFamily="49" charset="-122"/>
              <a:ea typeface="黑体" panose="02010609060101010101" pitchFamily="49" charset="-122"/>
              <a:cs typeface="+mn-ea"/>
              <a:sym typeface="+mn-ea"/>
            </a:endParaRPr>
          </a:p>
          <a:p>
            <a:pPr lvl="0" algn="l" latinLnBrk="0">
              <a:lnSpc>
                <a:spcPct val="150000"/>
              </a:lnSpc>
              <a:spcBef>
                <a:spcPts val="0"/>
              </a:spcBef>
              <a:buSzTx/>
              <a:buNone/>
            </a:pPr>
            <a:r>
              <a:rPr lang="zh-CN" altLang="en-US" sz="2400" b="0" dirty="0">
                <a:solidFill>
                  <a:srgbClr val="0000FF"/>
                </a:solidFill>
                <a:latin typeface="黑体" panose="02010609060101010101" pitchFamily="49" charset="-122"/>
                <a:ea typeface="黑体" panose="02010609060101010101" pitchFamily="49" charset="-122"/>
                <a:cs typeface="+mn-ea"/>
              </a:rPr>
              <a:t>（二）会计档案的保管要求</a:t>
            </a:r>
            <a:r>
              <a:rPr lang="en-US" altLang="zh-CN" sz="2000" dirty="0">
                <a:latin typeface="楷体_GB2312" panose="02010609030101010101" pitchFamily="49" charset="-122"/>
                <a:ea typeface="楷体_GB2312" panose="02010609030101010101" pitchFamily="49" charset="-122"/>
              </a:rPr>
              <a:t>  </a:t>
            </a:r>
            <a:endParaRPr lang="en-US" altLang="zh-CN" sz="2000" dirty="0">
              <a:latin typeface="楷体_GB2312" panose="02010609030101010101" pitchFamily="49" charset="-122"/>
              <a:ea typeface="楷体_GB2312" panose="02010609030101010101" pitchFamily="49" charset="-122"/>
            </a:endParaRPr>
          </a:p>
          <a:p>
            <a:pPr lvl="0" algn="l" latinLnBrk="0">
              <a:lnSpc>
                <a:spcPct val="150000"/>
              </a:lnSpc>
              <a:spcBef>
                <a:spcPts val="0"/>
              </a:spcBef>
              <a:buSzTx/>
              <a:buNone/>
            </a:pPr>
            <a:r>
              <a:rPr lang="en-US" sz="2000" b="0" dirty="0"/>
              <a:t>       </a:t>
            </a:r>
            <a:r>
              <a:rPr sz="2000" b="0" dirty="0"/>
              <a:t>会计档案的保管期限分为永久、定期两类。定期保管期限一般分为10年和30年。会计档案的保管期限，从会计年度终了后的第一天算起。企业各类会计档案保管期限见表</a:t>
            </a:r>
            <a:r>
              <a:rPr lang="zh-CN" sz="2000" b="0" dirty="0"/>
              <a:t>，</a:t>
            </a:r>
            <a:r>
              <a:rPr sz="2000" b="0" dirty="0"/>
              <a:t>表中会计档案保管期限为最低保管期限。</a:t>
            </a:r>
            <a:endParaRPr sz="2000" b="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indefinite" fill="hold">
                                          <p:stCondLst>
                                            <p:cond delay="0"/>
                                          </p:stCondLst>
                                        </p:cTn>
                                        <p:tgtEl>
                                          <p:spTgt spid="267266">
                                            <p:txEl>
                                              <p:pRg st="0" end="0"/>
                                            </p:txEl>
                                          </p:spTgt>
                                        </p:tgtEl>
                                        <p:attrNameLst>
                                          <p:attrName>style.visibility</p:attrName>
                                        </p:attrNameLst>
                                      </p:cBhvr>
                                      <p:to>
                                        <p:strVal val="visible"/>
                                      </p:to>
                                    </p:set>
                                    <p:anim calcmode="lin" valueType="num">
                                      <p:cBhvr>
                                        <p:cTn id="7" dur="1000" fill="hold"/>
                                        <p:tgtEl>
                                          <p:spTgt spid="267266">
                                            <p:txEl>
                                              <p:pRg st="0" end="0"/>
                                            </p:txEl>
                                          </p:spTgt>
                                        </p:tgtEl>
                                        <p:attrNameLst>
                                          <p:attrName>ppt_w</p:attrName>
                                        </p:attrNameLst>
                                      </p:cBhvr>
                                      <p:tavLst>
                                        <p:tav tm="0">
                                          <p:val>
                                            <p:strVal val="#ppt_w+.3"/>
                                          </p:val>
                                        </p:tav>
                                        <p:tav tm="100000">
                                          <p:val>
                                            <p:strVal val="#ppt_w"/>
                                          </p:val>
                                        </p:tav>
                                      </p:tavLst>
                                    </p:anim>
                                    <p:anim calcmode="lin" valueType="num">
                                      <p:cBhvr>
                                        <p:cTn id="8" dur="1000" fill="hold"/>
                                        <p:tgtEl>
                                          <p:spTgt spid="267266">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67266">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indefinite" fill="hold">
                                          <p:stCondLst>
                                            <p:cond delay="0"/>
                                          </p:stCondLst>
                                        </p:cTn>
                                        <p:tgtEl>
                                          <p:spTgt spid="267266">
                                            <p:txEl>
                                              <p:pRg st="1" end="1"/>
                                            </p:txEl>
                                          </p:spTgt>
                                        </p:tgtEl>
                                        <p:attrNameLst>
                                          <p:attrName>style.visibility</p:attrName>
                                        </p:attrNameLst>
                                      </p:cBhvr>
                                      <p:to>
                                        <p:strVal val="visible"/>
                                      </p:to>
                                    </p:set>
                                    <p:anim calcmode="lin" valueType="num">
                                      <p:cBhvr>
                                        <p:cTn id="14" dur="1000" fill="hold"/>
                                        <p:tgtEl>
                                          <p:spTgt spid="267266">
                                            <p:txEl>
                                              <p:pRg st="1" end="1"/>
                                            </p:txEl>
                                          </p:spTgt>
                                        </p:tgtEl>
                                        <p:attrNameLst>
                                          <p:attrName>ppt_w</p:attrName>
                                        </p:attrNameLst>
                                      </p:cBhvr>
                                      <p:tavLst>
                                        <p:tav tm="0">
                                          <p:val>
                                            <p:strVal val="#ppt_w+.3"/>
                                          </p:val>
                                        </p:tav>
                                        <p:tav tm="100000">
                                          <p:val>
                                            <p:strVal val="#ppt_w"/>
                                          </p:val>
                                        </p:tav>
                                      </p:tavLst>
                                    </p:anim>
                                    <p:anim calcmode="lin" valueType="num">
                                      <p:cBhvr>
                                        <p:cTn id="15" dur="1000" fill="hold"/>
                                        <p:tgtEl>
                                          <p:spTgt spid="267266">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267266">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0" presetClass="entr" presetSubtype="0" decel="100000" fill="hold" grpId="0" nodeType="clickEffect">
                                  <p:stCondLst>
                                    <p:cond delay="0"/>
                                  </p:stCondLst>
                                  <p:childTnLst>
                                    <p:set>
                                      <p:cBhvr>
                                        <p:cTn id="20" dur="indefinite" fill="hold">
                                          <p:stCondLst>
                                            <p:cond delay="0"/>
                                          </p:stCondLst>
                                        </p:cTn>
                                        <p:tgtEl>
                                          <p:spTgt spid="267266">
                                            <p:txEl>
                                              <p:pRg st="2" end="2"/>
                                            </p:txEl>
                                          </p:spTgt>
                                        </p:tgtEl>
                                        <p:attrNameLst>
                                          <p:attrName>style.visibility</p:attrName>
                                        </p:attrNameLst>
                                      </p:cBhvr>
                                      <p:to>
                                        <p:strVal val="visible"/>
                                      </p:to>
                                    </p:set>
                                    <p:anim calcmode="lin" valueType="num">
                                      <p:cBhvr>
                                        <p:cTn id="21" dur="1000" fill="hold"/>
                                        <p:tgtEl>
                                          <p:spTgt spid="267266">
                                            <p:txEl>
                                              <p:pRg st="2" end="2"/>
                                            </p:txEl>
                                          </p:spTgt>
                                        </p:tgtEl>
                                        <p:attrNameLst>
                                          <p:attrName>ppt_w</p:attrName>
                                        </p:attrNameLst>
                                      </p:cBhvr>
                                      <p:tavLst>
                                        <p:tav tm="0">
                                          <p:val>
                                            <p:strVal val="#ppt_w+.3"/>
                                          </p:val>
                                        </p:tav>
                                        <p:tav tm="100000">
                                          <p:val>
                                            <p:strVal val="#ppt_w"/>
                                          </p:val>
                                        </p:tav>
                                      </p:tavLst>
                                    </p:anim>
                                    <p:anim calcmode="lin" valueType="num">
                                      <p:cBhvr>
                                        <p:cTn id="22" dur="1000" fill="hold"/>
                                        <p:tgtEl>
                                          <p:spTgt spid="267266">
                                            <p:txEl>
                                              <p:pRg st="2" end="2"/>
                                            </p:txEl>
                                          </p:spTgt>
                                        </p:tgtEl>
                                        <p:attrNameLst>
                                          <p:attrName>ppt_h</p:attrName>
                                        </p:attrNameLst>
                                      </p:cBhvr>
                                      <p:tavLst>
                                        <p:tav tm="0">
                                          <p:val>
                                            <p:strVal val="#ppt_h"/>
                                          </p:val>
                                        </p:tav>
                                        <p:tav tm="100000">
                                          <p:val>
                                            <p:strVal val="#ppt_h"/>
                                          </p:val>
                                        </p:tav>
                                      </p:tavLst>
                                    </p:anim>
                                    <p:animEffect transition="in" filter="fade">
                                      <p:cBhvr>
                                        <p:cTn id="23" dur="1000"/>
                                        <p:tgtEl>
                                          <p:spTgt spid="26726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266" grpId="0" build="p"/>
    </p:bld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endParaRPr lang="zh-CN" altLang="en-US"/>
          </a:p>
        </p:txBody>
      </p:sp>
      <p:graphicFrame>
        <p:nvGraphicFramePr>
          <p:cNvPr id="4" name="表格 3"/>
          <p:cNvGraphicFramePr/>
          <p:nvPr>
            <p:custDataLst>
              <p:tags r:id="rId1"/>
            </p:custDataLst>
          </p:nvPr>
        </p:nvGraphicFramePr>
        <p:xfrm>
          <a:off x="998855" y="1174653"/>
          <a:ext cx="7400290" cy="5332095"/>
        </p:xfrm>
        <a:graphic>
          <a:graphicData uri="http://schemas.openxmlformats.org/drawingml/2006/table">
            <a:tbl>
              <a:tblPr/>
              <a:tblGrid>
                <a:gridCol w="520700"/>
                <a:gridCol w="3218180"/>
                <a:gridCol w="983615"/>
                <a:gridCol w="2677795"/>
              </a:tblGrid>
              <a:tr h="289560">
                <a:tc>
                  <a:txBody>
                    <a:bodyPr/>
                    <a:p>
                      <a:pPr indent="0" algn="ctr">
                        <a:lnSpc>
                          <a:spcPct val="120000"/>
                        </a:lnSpc>
                        <a:spcBef>
                          <a:spcPts val="0"/>
                        </a:spcBef>
                        <a:spcAft>
                          <a:spcPts val="0"/>
                        </a:spcAft>
                        <a:buNone/>
                      </a:pPr>
                      <a:r>
                        <a:rPr lang="en-US" sz="1500" b="1" spc="120">
                          <a:solidFill>
                            <a:srgbClr val="646464"/>
                          </a:solidFill>
                          <a:latin typeface="微软雅黑" panose="020B0503020204020204" pitchFamily="34" charset="-122"/>
                          <a:ea typeface="微软雅黑" panose="020B0503020204020204" pitchFamily="34" charset="-122"/>
                        </a:rPr>
                        <a:t>序号</a:t>
                      </a:r>
                      <a:endParaRPr lang="en-US" sz="1500" b="1" spc="120">
                        <a:solidFill>
                          <a:srgbClr val="646464"/>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a:p>
                      <a:pPr indent="0" algn="ctr">
                        <a:lnSpc>
                          <a:spcPct val="120000"/>
                        </a:lnSpc>
                        <a:spcBef>
                          <a:spcPts val="0"/>
                        </a:spcBef>
                        <a:spcAft>
                          <a:spcPts val="0"/>
                        </a:spcAft>
                        <a:buNone/>
                      </a:pPr>
                      <a:r>
                        <a:rPr lang="en-US" sz="1500" b="1" spc="120">
                          <a:solidFill>
                            <a:srgbClr val="646464"/>
                          </a:solidFill>
                          <a:latin typeface="微软雅黑" panose="020B0503020204020204" pitchFamily="34" charset="-122"/>
                          <a:ea typeface="微软雅黑" panose="020B0503020204020204" pitchFamily="34" charset="-122"/>
                        </a:rPr>
                        <a:t>档案名称</a:t>
                      </a:r>
                      <a:endParaRPr lang="en-US" sz="1500" b="1" spc="120">
                        <a:solidFill>
                          <a:srgbClr val="646464"/>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a:p>
                      <a:pPr indent="0" algn="ctr">
                        <a:lnSpc>
                          <a:spcPct val="120000"/>
                        </a:lnSpc>
                        <a:spcBef>
                          <a:spcPts val="0"/>
                        </a:spcBef>
                        <a:spcAft>
                          <a:spcPts val="0"/>
                        </a:spcAft>
                        <a:buNone/>
                      </a:pPr>
                      <a:r>
                        <a:rPr lang="en-US" sz="1500" b="1" spc="120">
                          <a:solidFill>
                            <a:srgbClr val="646464"/>
                          </a:solidFill>
                          <a:latin typeface="微软雅黑" panose="020B0503020204020204" pitchFamily="34" charset="-122"/>
                          <a:ea typeface="微软雅黑" panose="020B0503020204020204" pitchFamily="34" charset="-122"/>
                        </a:rPr>
                        <a:t>保管期限</a:t>
                      </a:r>
                      <a:endParaRPr lang="en-US" sz="1500" b="1" spc="120">
                        <a:solidFill>
                          <a:srgbClr val="646464"/>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a:p>
                      <a:pPr indent="0" algn="ctr">
                        <a:lnSpc>
                          <a:spcPct val="120000"/>
                        </a:lnSpc>
                        <a:spcBef>
                          <a:spcPts val="0"/>
                        </a:spcBef>
                        <a:spcAft>
                          <a:spcPts val="0"/>
                        </a:spcAft>
                        <a:buNone/>
                      </a:pPr>
                      <a:r>
                        <a:rPr lang="en-US" sz="1500" b="1" spc="120">
                          <a:solidFill>
                            <a:srgbClr val="646464"/>
                          </a:solidFill>
                          <a:latin typeface="微软雅黑" panose="020B0503020204020204" pitchFamily="34" charset="-122"/>
                          <a:ea typeface="微软雅黑" panose="020B0503020204020204" pitchFamily="34" charset="-122"/>
                        </a:rPr>
                        <a:t>备注</a:t>
                      </a:r>
                      <a:endParaRPr lang="en-US" sz="1500" b="1" spc="120">
                        <a:solidFill>
                          <a:srgbClr val="646464"/>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r>
              <a:tr h="252095">
                <a:tc>
                  <a:txBody>
                    <a:bodyPr/>
                    <a:p>
                      <a:pPr indent="0" algn="ctr">
                        <a:lnSpc>
                          <a:spcPct val="120000"/>
                        </a:lnSpc>
                        <a:spcBef>
                          <a:spcPts val="0"/>
                        </a:spcBef>
                        <a:spcAft>
                          <a:spcPts val="0"/>
                        </a:spcAft>
                        <a:buNone/>
                      </a:pPr>
                      <a:r>
                        <a:rPr lang="en-US" sz="1300" b="0" spc="120">
                          <a:solidFill>
                            <a:srgbClr val="646464"/>
                          </a:solidFill>
                          <a:latin typeface="微软雅黑" panose="020B0503020204020204" pitchFamily="34" charset="-122"/>
                          <a:ea typeface="微软雅黑" panose="020B0503020204020204" pitchFamily="34" charset="-122"/>
                        </a:rPr>
                        <a:t>一</a:t>
                      </a:r>
                      <a:endParaRPr lang="en-US" altLang="en-US" sz="1300" b="0" spc="120">
                        <a:solidFill>
                          <a:srgbClr val="646464"/>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a:p>
                      <a:pPr indent="0" algn="l">
                        <a:lnSpc>
                          <a:spcPct val="120000"/>
                        </a:lnSpc>
                        <a:spcBef>
                          <a:spcPts val="0"/>
                        </a:spcBef>
                        <a:spcAft>
                          <a:spcPts val="0"/>
                        </a:spcAft>
                        <a:buNone/>
                      </a:pPr>
                      <a:r>
                        <a:rPr lang="en-US" sz="1300" b="0" spc="120">
                          <a:solidFill>
                            <a:srgbClr val="404040"/>
                          </a:solidFill>
                          <a:latin typeface="微软雅黑" panose="020B0503020204020204" pitchFamily="34" charset="-122"/>
                          <a:ea typeface="微软雅黑" panose="020B0503020204020204" pitchFamily="34" charset="-122"/>
                        </a:rPr>
                        <a:t>会计凭证</a:t>
                      </a:r>
                      <a:endParaRPr lang="en-US" sz="1300" b="0" spc="120">
                        <a:solidFill>
                          <a:srgbClr val="404040"/>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a:p>
                      <a:pPr indent="0" algn="ctr">
                        <a:lnSpc>
                          <a:spcPct val="120000"/>
                        </a:lnSpc>
                        <a:spcBef>
                          <a:spcPts val="0"/>
                        </a:spcBef>
                        <a:spcAft>
                          <a:spcPts val="0"/>
                        </a:spcAft>
                        <a:buNone/>
                      </a:pPr>
                      <a:endParaRPr lang="en-US" altLang="en-US" sz="1300" b="0" spc="120">
                        <a:solidFill>
                          <a:srgbClr val="404040"/>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a:p>
                      <a:pPr indent="0" algn="l">
                        <a:lnSpc>
                          <a:spcPct val="120000"/>
                        </a:lnSpc>
                        <a:spcBef>
                          <a:spcPts val="0"/>
                        </a:spcBef>
                        <a:spcAft>
                          <a:spcPts val="0"/>
                        </a:spcAft>
                        <a:buNone/>
                      </a:pPr>
                      <a:endParaRPr lang="en-US" altLang="en-US" sz="1300" b="0" spc="120">
                        <a:solidFill>
                          <a:srgbClr val="404040"/>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r>
              <a:tr h="252095">
                <a:tc>
                  <a:txBody>
                    <a:bodyPr/>
                    <a:p>
                      <a:pPr indent="0" algn="ctr">
                        <a:lnSpc>
                          <a:spcPct val="120000"/>
                        </a:lnSpc>
                        <a:spcBef>
                          <a:spcPts val="0"/>
                        </a:spcBef>
                        <a:spcAft>
                          <a:spcPts val="0"/>
                        </a:spcAft>
                        <a:buNone/>
                      </a:pPr>
                      <a:r>
                        <a:rPr lang="en-US" sz="1300" b="0" spc="120">
                          <a:solidFill>
                            <a:srgbClr val="646464"/>
                          </a:solidFill>
                          <a:latin typeface="微软雅黑" panose="020B0503020204020204" pitchFamily="34" charset="-122"/>
                          <a:ea typeface="微软雅黑" panose="020B0503020204020204" pitchFamily="34" charset="-122"/>
                        </a:rPr>
                        <a:t>1</a:t>
                      </a:r>
                      <a:endParaRPr lang="en-US" altLang="en-US" sz="1300" b="0" spc="120">
                        <a:solidFill>
                          <a:srgbClr val="646464"/>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p>
                      <a:pPr indent="0" algn="l">
                        <a:lnSpc>
                          <a:spcPct val="120000"/>
                        </a:lnSpc>
                        <a:spcBef>
                          <a:spcPts val="0"/>
                        </a:spcBef>
                        <a:spcAft>
                          <a:spcPts val="0"/>
                        </a:spcAft>
                        <a:buNone/>
                      </a:pPr>
                      <a:r>
                        <a:rPr lang="en-US" sz="1300" b="0" spc="120">
                          <a:solidFill>
                            <a:srgbClr val="404040"/>
                          </a:solidFill>
                          <a:latin typeface="微软雅黑" panose="020B0503020204020204" pitchFamily="34" charset="-122"/>
                          <a:ea typeface="微软雅黑" panose="020B0503020204020204" pitchFamily="34" charset="-122"/>
                        </a:rPr>
                        <a:t>原始凭证</a:t>
                      </a:r>
                      <a:endParaRPr lang="en-US" altLang="en-US" sz="1300" b="0" spc="120">
                        <a:solidFill>
                          <a:srgbClr val="404040"/>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p>
                      <a:pPr indent="0" algn="ctr">
                        <a:lnSpc>
                          <a:spcPct val="120000"/>
                        </a:lnSpc>
                        <a:spcBef>
                          <a:spcPts val="0"/>
                        </a:spcBef>
                        <a:spcAft>
                          <a:spcPts val="0"/>
                        </a:spcAft>
                        <a:buNone/>
                      </a:pPr>
                      <a:r>
                        <a:rPr lang="en-US" sz="13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30年</a:t>
                      </a:r>
                      <a:endParaRPr lang="en-US" altLang="en-US" sz="13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p>
                      <a:pPr indent="0" algn="l">
                        <a:lnSpc>
                          <a:spcPct val="120000"/>
                        </a:lnSpc>
                        <a:spcBef>
                          <a:spcPts val="0"/>
                        </a:spcBef>
                        <a:spcAft>
                          <a:spcPts val="0"/>
                        </a:spcAft>
                        <a:buNone/>
                      </a:pPr>
                      <a:endParaRPr lang="en-US" altLang="en-US" sz="1300" b="0" spc="120">
                        <a:solidFill>
                          <a:srgbClr val="404040"/>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r>
              <a:tr h="252095">
                <a:tc>
                  <a:txBody>
                    <a:bodyPr/>
                    <a:p>
                      <a:pPr indent="0" algn="ctr">
                        <a:lnSpc>
                          <a:spcPct val="120000"/>
                        </a:lnSpc>
                        <a:spcBef>
                          <a:spcPts val="0"/>
                        </a:spcBef>
                        <a:spcAft>
                          <a:spcPts val="0"/>
                        </a:spcAft>
                        <a:buNone/>
                      </a:pPr>
                      <a:r>
                        <a:rPr lang="en-US" sz="1300" b="0" spc="120">
                          <a:solidFill>
                            <a:srgbClr val="646464"/>
                          </a:solidFill>
                          <a:latin typeface="微软雅黑" panose="020B0503020204020204" pitchFamily="34" charset="-122"/>
                          <a:ea typeface="微软雅黑" panose="020B0503020204020204" pitchFamily="34" charset="-122"/>
                        </a:rPr>
                        <a:t>2</a:t>
                      </a:r>
                      <a:endParaRPr lang="en-US" altLang="en-US" sz="1300" b="0" spc="120">
                        <a:solidFill>
                          <a:srgbClr val="646464"/>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p>
                      <a:pPr indent="0" algn="l">
                        <a:lnSpc>
                          <a:spcPct val="120000"/>
                        </a:lnSpc>
                        <a:spcBef>
                          <a:spcPts val="0"/>
                        </a:spcBef>
                        <a:spcAft>
                          <a:spcPts val="0"/>
                        </a:spcAft>
                        <a:buNone/>
                      </a:pPr>
                      <a:r>
                        <a:rPr lang="en-US" sz="1300" b="0" spc="120">
                          <a:solidFill>
                            <a:srgbClr val="404040"/>
                          </a:solidFill>
                          <a:latin typeface="微软雅黑" panose="020B0503020204020204" pitchFamily="34" charset="-122"/>
                          <a:ea typeface="微软雅黑" panose="020B0503020204020204" pitchFamily="34" charset="-122"/>
                        </a:rPr>
                        <a:t>记账凭证</a:t>
                      </a:r>
                      <a:endParaRPr lang="en-US" altLang="en-US" sz="1300" b="0" spc="120">
                        <a:solidFill>
                          <a:srgbClr val="404040"/>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p>
                      <a:pPr indent="0" algn="ctr">
                        <a:lnSpc>
                          <a:spcPct val="120000"/>
                        </a:lnSpc>
                        <a:spcBef>
                          <a:spcPts val="0"/>
                        </a:spcBef>
                        <a:spcAft>
                          <a:spcPts val="0"/>
                        </a:spcAft>
                        <a:buNone/>
                      </a:pPr>
                      <a:r>
                        <a:rPr lang="en-US" sz="13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30年</a:t>
                      </a:r>
                      <a:endParaRPr lang="en-US" altLang="en-US" sz="13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p>
                      <a:pPr indent="0" algn="l">
                        <a:lnSpc>
                          <a:spcPct val="120000"/>
                        </a:lnSpc>
                        <a:spcBef>
                          <a:spcPts val="0"/>
                        </a:spcBef>
                        <a:spcAft>
                          <a:spcPts val="0"/>
                        </a:spcAft>
                        <a:buNone/>
                      </a:pPr>
                      <a:endParaRPr lang="en-US" altLang="en-US" sz="1300" b="0" spc="120">
                        <a:solidFill>
                          <a:srgbClr val="404040"/>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252095">
                <a:tc>
                  <a:txBody>
                    <a:bodyPr/>
                    <a:p>
                      <a:pPr indent="0" algn="ctr">
                        <a:lnSpc>
                          <a:spcPct val="120000"/>
                        </a:lnSpc>
                        <a:spcBef>
                          <a:spcPts val="0"/>
                        </a:spcBef>
                        <a:spcAft>
                          <a:spcPts val="0"/>
                        </a:spcAft>
                        <a:buNone/>
                      </a:pPr>
                      <a:r>
                        <a:rPr lang="en-US" sz="1300" b="0" spc="120">
                          <a:solidFill>
                            <a:srgbClr val="646464"/>
                          </a:solidFill>
                          <a:latin typeface="微软雅黑" panose="020B0503020204020204" pitchFamily="34" charset="-122"/>
                          <a:ea typeface="微软雅黑" panose="020B0503020204020204" pitchFamily="34" charset="-122"/>
                        </a:rPr>
                        <a:t>二</a:t>
                      </a:r>
                      <a:endParaRPr lang="en-US" altLang="en-US" sz="1300" b="0" spc="120">
                        <a:solidFill>
                          <a:srgbClr val="646464"/>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p>
                      <a:pPr indent="0" algn="l">
                        <a:lnSpc>
                          <a:spcPct val="120000"/>
                        </a:lnSpc>
                        <a:spcBef>
                          <a:spcPts val="0"/>
                        </a:spcBef>
                        <a:spcAft>
                          <a:spcPts val="0"/>
                        </a:spcAft>
                        <a:buNone/>
                      </a:pPr>
                      <a:r>
                        <a:rPr lang="en-US" sz="1300" b="0" spc="120">
                          <a:solidFill>
                            <a:srgbClr val="404040"/>
                          </a:solidFill>
                          <a:latin typeface="微软雅黑" panose="020B0503020204020204" pitchFamily="34" charset="-122"/>
                          <a:ea typeface="微软雅黑" panose="020B0503020204020204" pitchFamily="34" charset="-122"/>
                        </a:rPr>
                        <a:t>会计账簿</a:t>
                      </a:r>
                      <a:endParaRPr lang="en-US" altLang="en-US" sz="1300" b="0" spc="120">
                        <a:solidFill>
                          <a:srgbClr val="404040"/>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p>
                      <a:pPr indent="0" algn="ctr">
                        <a:lnSpc>
                          <a:spcPct val="120000"/>
                        </a:lnSpc>
                        <a:spcBef>
                          <a:spcPts val="0"/>
                        </a:spcBef>
                        <a:spcAft>
                          <a:spcPts val="0"/>
                        </a:spcAft>
                        <a:buNone/>
                      </a:pPr>
                      <a:endParaRPr lang="en-US" altLang="en-US" sz="1300" b="0" spc="120">
                        <a:solidFill>
                          <a:srgbClr val="404040"/>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p>
                      <a:pPr indent="0" algn="l">
                        <a:lnSpc>
                          <a:spcPct val="120000"/>
                        </a:lnSpc>
                        <a:spcBef>
                          <a:spcPts val="0"/>
                        </a:spcBef>
                        <a:spcAft>
                          <a:spcPts val="0"/>
                        </a:spcAft>
                        <a:buNone/>
                      </a:pPr>
                      <a:endParaRPr lang="en-US" altLang="en-US" sz="1300" b="0" spc="120">
                        <a:solidFill>
                          <a:srgbClr val="404040"/>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r>
              <a:tr h="252095">
                <a:tc>
                  <a:txBody>
                    <a:bodyPr/>
                    <a:p>
                      <a:pPr indent="0" algn="ctr">
                        <a:lnSpc>
                          <a:spcPct val="120000"/>
                        </a:lnSpc>
                        <a:spcBef>
                          <a:spcPts val="0"/>
                        </a:spcBef>
                        <a:spcAft>
                          <a:spcPts val="0"/>
                        </a:spcAft>
                        <a:buNone/>
                      </a:pPr>
                      <a:r>
                        <a:rPr lang="en-US" sz="1300" b="0" spc="120">
                          <a:solidFill>
                            <a:srgbClr val="646464"/>
                          </a:solidFill>
                          <a:latin typeface="微软雅黑" panose="020B0503020204020204" pitchFamily="34" charset="-122"/>
                          <a:ea typeface="微软雅黑" panose="020B0503020204020204" pitchFamily="34" charset="-122"/>
                        </a:rPr>
                        <a:t>3</a:t>
                      </a:r>
                      <a:endParaRPr lang="en-US" altLang="en-US" sz="1300" b="0" spc="120">
                        <a:solidFill>
                          <a:srgbClr val="646464"/>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p>
                      <a:pPr indent="0" algn="l">
                        <a:lnSpc>
                          <a:spcPct val="120000"/>
                        </a:lnSpc>
                        <a:spcBef>
                          <a:spcPts val="0"/>
                        </a:spcBef>
                        <a:spcAft>
                          <a:spcPts val="0"/>
                        </a:spcAft>
                        <a:buNone/>
                      </a:pPr>
                      <a:r>
                        <a:rPr lang="en-US" sz="1300" b="0" spc="120">
                          <a:solidFill>
                            <a:srgbClr val="404040"/>
                          </a:solidFill>
                          <a:latin typeface="微软雅黑" panose="020B0503020204020204" pitchFamily="34" charset="-122"/>
                          <a:ea typeface="微软雅黑" panose="020B0503020204020204" pitchFamily="34" charset="-122"/>
                        </a:rPr>
                        <a:t>总账</a:t>
                      </a:r>
                      <a:endParaRPr lang="en-US" altLang="en-US" sz="1300" b="0" spc="120">
                        <a:solidFill>
                          <a:srgbClr val="404040"/>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p>
                      <a:pPr indent="0" algn="ctr">
                        <a:lnSpc>
                          <a:spcPct val="120000"/>
                        </a:lnSpc>
                        <a:spcBef>
                          <a:spcPts val="0"/>
                        </a:spcBef>
                        <a:spcAft>
                          <a:spcPts val="0"/>
                        </a:spcAft>
                        <a:buNone/>
                      </a:pPr>
                      <a:r>
                        <a:rPr lang="en-US" sz="13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30年</a:t>
                      </a:r>
                      <a:endParaRPr lang="en-US" altLang="en-US" sz="13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p>
                      <a:pPr indent="0" algn="l">
                        <a:lnSpc>
                          <a:spcPct val="120000"/>
                        </a:lnSpc>
                        <a:spcBef>
                          <a:spcPts val="0"/>
                        </a:spcBef>
                        <a:spcAft>
                          <a:spcPts val="0"/>
                        </a:spcAft>
                        <a:buNone/>
                      </a:pPr>
                      <a:endParaRPr lang="en-US" altLang="en-US" sz="1300" b="0" spc="120">
                        <a:solidFill>
                          <a:srgbClr val="404040"/>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252095">
                <a:tc>
                  <a:txBody>
                    <a:bodyPr/>
                    <a:p>
                      <a:pPr indent="0" algn="ctr">
                        <a:lnSpc>
                          <a:spcPct val="120000"/>
                        </a:lnSpc>
                        <a:spcBef>
                          <a:spcPts val="0"/>
                        </a:spcBef>
                        <a:spcAft>
                          <a:spcPts val="0"/>
                        </a:spcAft>
                        <a:buNone/>
                      </a:pPr>
                      <a:r>
                        <a:rPr lang="en-US" sz="1300" b="0" spc="120">
                          <a:solidFill>
                            <a:srgbClr val="646464"/>
                          </a:solidFill>
                          <a:latin typeface="微软雅黑" panose="020B0503020204020204" pitchFamily="34" charset="-122"/>
                          <a:ea typeface="微软雅黑" panose="020B0503020204020204" pitchFamily="34" charset="-122"/>
                        </a:rPr>
                        <a:t>4</a:t>
                      </a:r>
                      <a:endParaRPr lang="en-US" altLang="en-US" sz="1300" b="0" spc="120">
                        <a:solidFill>
                          <a:srgbClr val="646464"/>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p>
                      <a:pPr indent="0" algn="l">
                        <a:lnSpc>
                          <a:spcPct val="120000"/>
                        </a:lnSpc>
                        <a:spcBef>
                          <a:spcPts val="0"/>
                        </a:spcBef>
                        <a:spcAft>
                          <a:spcPts val="0"/>
                        </a:spcAft>
                        <a:buNone/>
                      </a:pPr>
                      <a:r>
                        <a:rPr lang="en-US" sz="1300" b="0" spc="120">
                          <a:solidFill>
                            <a:srgbClr val="404040"/>
                          </a:solidFill>
                          <a:latin typeface="微软雅黑" panose="020B0503020204020204" pitchFamily="34" charset="-122"/>
                          <a:ea typeface="微软雅黑" panose="020B0503020204020204" pitchFamily="34" charset="-122"/>
                        </a:rPr>
                        <a:t>明细账</a:t>
                      </a:r>
                      <a:endParaRPr lang="en-US" altLang="en-US" sz="1300" b="0" spc="120">
                        <a:solidFill>
                          <a:srgbClr val="404040"/>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p>
                      <a:pPr indent="0" algn="ctr">
                        <a:lnSpc>
                          <a:spcPct val="120000"/>
                        </a:lnSpc>
                        <a:spcBef>
                          <a:spcPts val="0"/>
                        </a:spcBef>
                        <a:spcAft>
                          <a:spcPts val="0"/>
                        </a:spcAft>
                        <a:buNone/>
                      </a:pPr>
                      <a:r>
                        <a:rPr lang="en-US" sz="13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30年</a:t>
                      </a:r>
                      <a:endParaRPr lang="en-US" altLang="en-US" sz="13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p>
                      <a:pPr indent="0" algn="l">
                        <a:lnSpc>
                          <a:spcPct val="120000"/>
                        </a:lnSpc>
                        <a:spcBef>
                          <a:spcPts val="0"/>
                        </a:spcBef>
                        <a:spcAft>
                          <a:spcPts val="0"/>
                        </a:spcAft>
                        <a:buNone/>
                      </a:pPr>
                      <a:endParaRPr lang="en-US" altLang="en-US" sz="1300" b="0" spc="120">
                        <a:solidFill>
                          <a:srgbClr val="404040"/>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r>
              <a:tr h="252095">
                <a:tc>
                  <a:txBody>
                    <a:bodyPr/>
                    <a:p>
                      <a:pPr indent="0" algn="ctr">
                        <a:lnSpc>
                          <a:spcPct val="120000"/>
                        </a:lnSpc>
                        <a:spcBef>
                          <a:spcPts val="0"/>
                        </a:spcBef>
                        <a:spcAft>
                          <a:spcPts val="0"/>
                        </a:spcAft>
                        <a:buNone/>
                      </a:pPr>
                      <a:r>
                        <a:rPr lang="en-US" sz="1300" b="0" spc="120">
                          <a:solidFill>
                            <a:srgbClr val="646464"/>
                          </a:solidFill>
                          <a:latin typeface="微软雅黑" panose="020B0503020204020204" pitchFamily="34" charset="-122"/>
                          <a:ea typeface="微软雅黑" panose="020B0503020204020204" pitchFamily="34" charset="-122"/>
                        </a:rPr>
                        <a:t>5</a:t>
                      </a:r>
                      <a:endParaRPr lang="en-US" altLang="en-US" sz="1300" b="0" spc="120">
                        <a:solidFill>
                          <a:srgbClr val="646464"/>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p>
                      <a:pPr indent="0" algn="l">
                        <a:lnSpc>
                          <a:spcPct val="120000"/>
                        </a:lnSpc>
                        <a:spcBef>
                          <a:spcPts val="0"/>
                        </a:spcBef>
                        <a:spcAft>
                          <a:spcPts val="0"/>
                        </a:spcAft>
                        <a:buNone/>
                      </a:pPr>
                      <a:r>
                        <a:rPr lang="en-US" sz="1300" b="0" spc="120">
                          <a:solidFill>
                            <a:srgbClr val="404040"/>
                          </a:solidFill>
                          <a:latin typeface="微软雅黑" panose="020B0503020204020204" pitchFamily="34" charset="-122"/>
                          <a:ea typeface="微软雅黑" panose="020B0503020204020204" pitchFamily="34" charset="-122"/>
                        </a:rPr>
                        <a:t>日记账</a:t>
                      </a:r>
                      <a:endParaRPr lang="en-US" altLang="en-US" sz="1300" b="0" spc="120">
                        <a:solidFill>
                          <a:srgbClr val="404040"/>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p>
                      <a:pPr indent="0" algn="ctr">
                        <a:lnSpc>
                          <a:spcPct val="120000"/>
                        </a:lnSpc>
                        <a:spcBef>
                          <a:spcPts val="0"/>
                        </a:spcBef>
                        <a:spcAft>
                          <a:spcPts val="0"/>
                        </a:spcAft>
                        <a:buNone/>
                      </a:pPr>
                      <a:r>
                        <a:rPr lang="en-US" sz="13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30年</a:t>
                      </a:r>
                      <a:endParaRPr lang="en-US" altLang="en-US" sz="13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p>
                      <a:pPr indent="0" algn="l">
                        <a:lnSpc>
                          <a:spcPct val="120000"/>
                        </a:lnSpc>
                        <a:spcBef>
                          <a:spcPts val="0"/>
                        </a:spcBef>
                        <a:spcAft>
                          <a:spcPts val="0"/>
                        </a:spcAft>
                        <a:buNone/>
                      </a:pPr>
                      <a:endParaRPr lang="en-US" altLang="en-US" sz="1300" b="0" spc="120">
                        <a:solidFill>
                          <a:srgbClr val="404040"/>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252095">
                <a:tc>
                  <a:txBody>
                    <a:bodyPr/>
                    <a:p>
                      <a:pPr indent="0" algn="ctr">
                        <a:lnSpc>
                          <a:spcPct val="120000"/>
                        </a:lnSpc>
                        <a:spcBef>
                          <a:spcPts val="0"/>
                        </a:spcBef>
                        <a:spcAft>
                          <a:spcPts val="0"/>
                        </a:spcAft>
                        <a:buNone/>
                      </a:pPr>
                      <a:r>
                        <a:rPr lang="en-US" sz="1300" b="0" spc="120">
                          <a:solidFill>
                            <a:srgbClr val="646464"/>
                          </a:solidFill>
                          <a:latin typeface="微软雅黑" panose="020B0503020204020204" pitchFamily="34" charset="-122"/>
                          <a:ea typeface="微软雅黑" panose="020B0503020204020204" pitchFamily="34" charset="-122"/>
                        </a:rPr>
                        <a:t>6</a:t>
                      </a:r>
                      <a:endParaRPr lang="en-US" altLang="en-US" sz="1300" b="0" spc="120">
                        <a:solidFill>
                          <a:srgbClr val="646464"/>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p>
                      <a:pPr indent="0" algn="l">
                        <a:lnSpc>
                          <a:spcPct val="120000"/>
                        </a:lnSpc>
                        <a:spcBef>
                          <a:spcPts val="0"/>
                        </a:spcBef>
                        <a:spcAft>
                          <a:spcPts val="0"/>
                        </a:spcAft>
                        <a:buNone/>
                      </a:pPr>
                      <a:r>
                        <a:rPr lang="en-US" sz="1300" b="0" spc="120">
                          <a:solidFill>
                            <a:srgbClr val="404040"/>
                          </a:solidFill>
                          <a:latin typeface="微软雅黑" panose="020B0503020204020204" pitchFamily="34" charset="-122"/>
                          <a:ea typeface="微软雅黑" panose="020B0503020204020204" pitchFamily="34" charset="-122"/>
                        </a:rPr>
                        <a:t>固定资产卡片</a:t>
                      </a:r>
                      <a:endParaRPr lang="en-US" altLang="en-US" sz="1300" b="0" spc="120">
                        <a:solidFill>
                          <a:srgbClr val="404040"/>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p>
                      <a:pPr indent="0" algn="ctr">
                        <a:lnSpc>
                          <a:spcPct val="120000"/>
                        </a:lnSpc>
                        <a:spcBef>
                          <a:spcPts val="0"/>
                        </a:spcBef>
                        <a:spcAft>
                          <a:spcPts val="0"/>
                        </a:spcAft>
                        <a:buNone/>
                      </a:pPr>
                      <a:endParaRPr lang="en-US" altLang="en-US" sz="1300" b="0" spc="120">
                        <a:solidFill>
                          <a:srgbClr val="404040"/>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p>
                      <a:pPr indent="0" algn="l">
                        <a:lnSpc>
                          <a:spcPct val="120000"/>
                        </a:lnSpc>
                        <a:spcBef>
                          <a:spcPts val="0"/>
                        </a:spcBef>
                        <a:spcAft>
                          <a:spcPts val="0"/>
                        </a:spcAft>
                        <a:buNone/>
                      </a:pPr>
                      <a:r>
                        <a:rPr lang="en-US" sz="13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固定资产报废清理后保管5年</a:t>
                      </a:r>
                      <a:endParaRPr lang="en-US" altLang="en-US" sz="13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r>
              <a:tr h="252095">
                <a:tc>
                  <a:txBody>
                    <a:bodyPr/>
                    <a:p>
                      <a:pPr indent="0" algn="ctr">
                        <a:lnSpc>
                          <a:spcPct val="120000"/>
                        </a:lnSpc>
                        <a:spcBef>
                          <a:spcPts val="0"/>
                        </a:spcBef>
                        <a:spcAft>
                          <a:spcPts val="0"/>
                        </a:spcAft>
                        <a:buNone/>
                      </a:pPr>
                      <a:r>
                        <a:rPr lang="en-US" sz="1300" b="0" spc="120">
                          <a:solidFill>
                            <a:srgbClr val="646464"/>
                          </a:solidFill>
                          <a:latin typeface="微软雅黑" panose="020B0503020204020204" pitchFamily="34" charset="-122"/>
                          <a:ea typeface="微软雅黑" panose="020B0503020204020204" pitchFamily="34" charset="-122"/>
                        </a:rPr>
                        <a:t>7</a:t>
                      </a:r>
                      <a:endParaRPr lang="en-US" altLang="en-US" sz="1300" b="0" spc="120">
                        <a:solidFill>
                          <a:srgbClr val="646464"/>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p>
                      <a:pPr indent="0" algn="l">
                        <a:lnSpc>
                          <a:spcPct val="120000"/>
                        </a:lnSpc>
                        <a:spcBef>
                          <a:spcPts val="0"/>
                        </a:spcBef>
                        <a:spcAft>
                          <a:spcPts val="0"/>
                        </a:spcAft>
                        <a:buNone/>
                      </a:pPr>
                      <a:r>
                        <a:rPr lang="en-US" sz="1300" b="0" spc="120">
                          <a:solidFill>
                            <a:srgbClr val="404040"/>
                          </a:solidFill>
                          <a:latin typeface="微软雅黑" panose="020B0503020204020204" pitchFamily="34" charset="-122"/>
                          <a:ea typeface="微软雅黑" panose="020B0503020204020204" pitchFamily="34" charset="-122"/>
                        </a:rPr>
                        <a:t>其他辅助性账簿</a:t>
                      </a:r>
                      <a:endParaRPr lang="en-US" altLang="en-US" sz="1300" b="0" spc="120">
                        <a:solidFill>
                          <a:srgbClr val="404040"/>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p>
                      <a:pPr indent="0" algn="ctr">
                        <a:lnSpc>
                          <a:spcPct val="120000"/>
                        </a:lnSpc>
                        <a:spcBef>
                          <a:spcPts val="0"/>
                        </a:spcBef>
                        <a:spcAft>
                          <a:spcPts val="0"/>
                        </a:spcAft>
                        <a:buNone/>
                      </a:pPr>
                      <a:r>
                        <a:rPr lang="en-US" sz="13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30年</a:t>
                      </a:r>
                      <a:endParaRPr lang="en-US" altLang="en-US" sz="13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p>
                      <a:pPr indent="0" algn="l">
                        <a:lnSpc>
                          <a:spcPct val="120000"/>
                        </a:lnSpc>
                        <a:spcBef>
                          <a:spcPts val="0"/>
                        </a:spcBef>
                        <a:spcAft>
                          <a:spcPts val="0"/>
                        </a:spcAft>
                        <a:buNone/>
                      </a:pPr>
                      <a:endParaRPr lang="en-US" altLang="en-US" sz="1300" b="0" spc="120">
                        <a:solidFill>
                          <a:srgbClr val="404040"/>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252095">
                <a:tc>
                  <a:txBody>
                    <a:bodyPr/>
                    <a:p>
                      <a:pPr indent="0" algn="ctr">
                        <a:lnSpc>
                          <a:spcPct val="120000"/>
                        </a:lnSpc>
                        <a:spcBef>
                          <a:spcPts val="0"/>
                        </a:spcBef>
                        <a:spcAft>
                          <a:spcPts val="0"/>
                        </a:spcAft>
                        <a:buNone/>
                      </a:pPr>
                      <a:r>
                        <a:rPr lang="en-US" sz="1300" b="0" spc="120">
                          <a:solidFill>
                            <a:srgbClr val="646464"/>
                          </a:solidFill>
                          <a:latin typeface="微软雅黑" panose="020B0503020204020204" pitchFamily="34" charset="-122"/>
                          <a:ea typeface="微软雅黑" panose="020B0503020204020204" pitchFamily="34" charset="-122"/>
                        </a:rPr>
                        <a:t>三</a:t>
                      </a:r>
                      <a:endParaRPr lang="en-US" altLang="en-US" sz="1300" b="0" spc="120">
                        <a:solidFill>
                          <a:srgbClr val="646464"/>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p>
                      <a:pPr indent="0" algn="l">
                        <a:lnSpc>
                          <a:spcPct val="120000"/>
                        </a:lnSpc>
                        <a:spcBef>
                          <a:spcPts val="0"/>
                        </a:spcBef>
                        <a:spcAft>
                          <a:spcPts val="0"/>
                        </a:spcAft>
                        <a:buNone/>
                      </a:pPr>
                      <a:r>
                        <a:rPr lang="en-US" sz="1300" b="0" spc="120">
                          <a:solidFill>
                            <a:srgbClr val="404040"/>
                          </a:solidFill>
                          <a:latin typeface="微软雅黑" panose="020B0503020204020204" pitchFamily="34" charset="-122"/>
                          <a:ea typeface="微软雅黑" panose="020B0503020204020204" pitchFamily="34" charset="-122"/>
                        </a:rPr>
                        <a:t>财务会计报告</a:t>
                      </a:r>
                      <a:endParaRPr lang="en-US" altLang="en-US" sz="1300" b="0" spc="120">
                        <a:solidFill>
                          <a:srgbClr val="404040"/>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p>
                      <a:pPr indent="0" algn="ctr">
                        <a:lnSpc>
                          <a:spcPct val="120000"/>
                        </a:lnSpc>
                        <a:spcBef>
                          <a:spcPts val="0"/>
                        </a:spcBef>
                        <a:spcAft>
                          <a:spcPts val="0"/>
                        </a:spcAft>
                        <a:buNone/>
                      </a:pPr>
                      <a:endParaRPr lang="en-US" altLang="en-US" sz="1300" b="0" spc="120">
                        <a:solidFill>
                          <a:srgbClr val="404040"/>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p>
                      <a:pPr indent="0" algn="l">
                        <a:lnSpc>
                          <a:spcPct val="120000"/>
                        </a:lnSpc>
                        <a:spcBef>
                          <a:spcPts val="0"/>
                        </a:spcBef>
                        <a:spcAft>
                          <a:spcPts val="0"/>
                        </a:spcAft>
                        <a:buNone/>
                      </a:pPr>
                      <a:endParaRPr lang="en-US" altLang="en-US" sz="1300" b="0" spc="120">
                        <a:solidFill>
                          <a:srgbClr val="404040"/>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r>
              <a:tr h="252095">
                <a:tc>
                  <a:txBody>
                    <a:bodyPr/>
                    <a:p>
                      <a:pPr indent="0" algn="ctr">
                        <a:lnSpc>
                          <a:spcPct val="120000"/>
                        </a:lnSpc>
                        <a:spcBef>
                          <a:spcPts val="0"/>
                        </a:spcBef>
                        <a:spcAft>
                          <a:spcPts val="0"/>
                        </a:spcAft>
                        <a:buNone/>
                      </a:pPr>
                      <a:r>
                        <a:rPr lang="en-US" sz="1300" b="0" spc="120">
                          <a:solidFill>
                            <a:srgbClr val="646464"/>
                          </a:solidFill>
                          <a:latin typeface="微软雅黑" panose="020B0503020204020204" pitchFamily="34" charset="-122"/>
                          <a:ea typeface="微软雅黑" panose="020B0503020204020204" pitchFamily="34" charset="-122"/>
                        </a:rPr>
                        <a:t>8</a:t>
                      </a:r>
                      <a:endParaRPr lang="en-US" altLang="en-US" sz="1300" b="0" spc="120">
                        <a:solidFill>
                          <a:srgbClr val="646464"/>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p>
                      <a:pPr indent="0" algn="l">
                        <a:lnSpc>
                          <a:spcPct val="120000"/>
                        </a:lnSpc>
                        <a:spcBef>
                          <a:spcPts val="0"/>
                        </a:spcBef>
                        <a:spcAft>
                          <a:spcPts val="0"/>
                        </a:spcAft>
                        <a:buNone/>
                      </a:pPr>
                      <a:r>
                        <a:rPr lang="en-US" sz="1300" b="0" spc="120">
                          <a:solidFill>
                            <a:srgbClr val="404040"/>
                          </a:solidFill>
                          <a:latin typeface="微软雅黑" panose="020B0503020204020204" pitchFamily="34" charset="-122"/>
                          <a:ea typeface="微软雅黑" panose="020B0503020204020204" pitchFamily="34" charset="-122"/>
                        </a:rPr>
                        <a:t>月度、季度、半年度财务会计报告</a:t>
                      </a:r>
                      <a:endParaRPr lang="en-US" altLang="en-US" sz="1300" b="0" spc="120">
                        <a:solidFill>
                          <a:srgbClr val="404040"/>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p>
                      <a:pPr indent="0" algn="ctr">
                        <a:lnSpc>
                          <a:spcPct val="120000"/>
                        </a:lnSpc>
                        <a:spcBef>
                          <a:spcPts val="0"/>
                        </a:spcBef>
                        <a:spcAft>
                          <a:spcPts val="0"/>
                        </a:spcAft>
                        <a:buNone/>
                      </a:pPr>
                      <a:r>
                        <a:rPr lang="en-US" sz="13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10年</a:t>
                      </a:r>
                      <a:endParaRPr lang="en-US" altLang="en-US" sz="13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p>
                      <a:pPr indent="0" algn="l">
                        <a:lnSpc>
                          <a:spcPct val="120000"/>
                        </a:lnSpc>
                        <a:spcBef>
                          <a:spcPts val="0"/>
                        </a:spcBef>
                        <a:spcAft>
                          <a:spcPts val="0"/>
                        </a:spcAft>
                        <a:buNone/>
                      </a:pPr>
                      <a:endParaRPr lang="en-US" altLang="en-US" sz="1300" b="0" spc="120">
                        <a:solidFill>
                          <a:srgbClr val="404040"/>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252095">
                <a:tc>
                  <a:txBody>
                    <a:bodyPr/>
                    <a:p>
                      <a:pPr indent="0" algn="ctr">
                        <a:lnSpc>
                          <a:spcPct val="120000"/>
                        </a:lnSpc>
                        <a:spcBef>
                          <a:spcPts val="0"/>
                        </a:spcBef>
                        <a:spcAft>
                          <a:spcPts val="0"/>
                        </a:spcAft>
                        <a:buNone/>
                      </a:pPr>
                      <a:r>
                        <a:rPr lang="en-US" sz="1300" b="0" spc="120">
                          <a:solidFill>
                            <a:srgbClr val="646464"/>
                          </a:solidFill>
                          <a:latin typeface="微软雅黑" panose="020B0503020204020204" pitchFamily="34" charset="-122"/>
                          <a:ea typeface="微软雅黑" panose="020B0503020204020204" pitchFamily="34" charset="-122"/>
                        </a:rPr>
                        <a:t>9</a:t>
                      </a:r>
                      <a:endParaRPr lang="en-US" altLang="en-US" sz="1300" b="0" spc="120">
                        <a:solidFill>
                          <a:srgbClr val="646464"/>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p>
                      <a:pPr indent="0" algn="l">
                        <a:lnSpc>
                          <a:spcPct val="120000"/>
                        </a:lnSpc>
                        <a:spcBef>
                          <a:spcPts val="0"/>
                        </a:spcBef>
                        <a:spcAft>
                          <a:spcPts val="0"/>
                        </a:spcAft>
                        <a:buNone/>
                      </a:pPr>
                      <a:r>
                        <a:rPr lang="en-US" sz="1300" b="0" spc="120">
                          <a:solidFill>
                            <a:srgbClr val="404040"/>
                          </a:solidFill>
                          <a:latin typeface="微软雅黑" panose="020B0503020204020204" pitchFamily="34" charset="-122"/>
                          <a:ea typeface="微软雅黑" panose="020B0503020204020204" pitchFamily="34" charset="-122"/>
                        </a:rPr>
                        <a:t>年度财务会计报告</a:t>
                      </a:r>
                      <a:endParaRPr lang="en-US" altLang="en-US" sz="1300" b="0" spc="120">
                        <a:solidFill>
                          <a:srgbClr val="404040"/>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p>
                      <a:pPr indent="0" algn="ctr">
                        <a:lnSpc>
                          <a:spcPct val="120000"/>
                        </a:lnSpc>
                        <a:spcBef>
                          <a:spcPts val="0"/>
                        </a:spcBef>
                        <a:spcAft>
                          <a:spcPts val="0"/>
                        </a:spcAft>
                        <a:buNone/>
                      </a:pPr>
                      <a:r>
                        <a:rPr lang="en-US" sz="1300" b="0" spc="120">
                          <a:solidFill>
                            <a:srgbClr val="404040"/>
                          </a:solidFill>
                          <a:latin typeface="微软雅黑" panose="020B0503020204020204" pitchFamily="34" charset="-122"/>
                          <a:ea typeface="微软雅黑" panose="020B0503020204020204" pitchFamily="34" charset="-122"/>
                        </a:rPr>
                        <a:t>永久</a:t>
                      </a:r>
                      <a:endParaRPr lang="en-US" altLang="en-US" sz="1300" b="0" spc="120">
                        <a:solidFill>
                          <a:srgbClr val="404040"/>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p>
                      <a:pPr indent="0" algn="l">
                        <a:lnSpc>
                          <a:spcPct val="120000"/>
                        </a:lnSpc>
                        <a:spcBef>
                          <a:spcPts val="0"/>
                        </a:spcBef>
                        <a:spcAft>
                          <a:spcPts val="0"/>
                        </a:spcAft>
                        <a:buNone/>
                      </a:pPr>
                      <a:endParaRPr lang="en-US" altLang="en-US" sz="1300" b="0" spc="120">
                        <a:solidFill>
                          <a:srgbClr val="404040"/>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r>
              <a:tr h="252095">
                <a:tc>
                  <a:txBody>
                    <a:bodyPr/>
                    <a:p>
                      <a:pPr indent="0" algn="ctr">
                        <a:lnSpc>
                          <a:spcPct val="120000"/>
                        </a:lnSpc>
                        <a:spcBef>
                          <a:spcPts val="0"/>
                        </a:spcBef>
                        <a:spcAft>
                          <a:spcPts val="0"/>
                        </a:spcAft>
                        <a:buNone/>
                      </a:pPr>
                      <a:r>
                        <a:rPr lang="en-US" sz="1300" b="0" spc="120">
                          <a:solidFill>
                            <a:srgbClr val="646464"/>
                          </a:solidFill>
                          <a:latin typeface="微软雅黑" panose="020B0503020204020204" pitchFamily="34" charset="-122"/>
                          <a:ea typeface="微软雅黑" panose="020B0503020204020204" pitchFamily="34" charset="-122"/>
                        </a:rPr>
                        <a:t>四</a:t>
                      </a:r>
                      <a:endParaRPr lang="en-US" altLang="en-US" sz="1300" b="0" spc="120">
                        <a:solidFill>
                          <a:srgbClr val="646464"/>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p>
                      <a:pPr indent="0" algn="l">
                        <a:lnSpc>
                          <a:spcPct val="120000"/>
                        </a:lnSpc>
                        <a:spcBef>
                          <a:spcPts val="0"/>
                        </a:spcBef>
                        <a:spcAft>
                          <a:spcPts val="0"/>
                        </a:spcAft>
                        <a:buNone/>
                      </a:pPr>
                      <a:r>
                        <a:rPr lang="en-US" sz="1300" b="0" spc="120">
                          <a:solidFill>
                            <a:srgbClr val="404040"/>
                          </a:solidFill>
                          <a:latin typeface="微软雅黑" panose="020B0503020204020204" pitchFamily="34" charset="-122"/>
                          <a:ea typeface="微软雅黑" panose="020B0503020204020204" pitchFamily="34" charset="-122"/>
                        </a:rPr>
                        <a:t>其他会计资料</a:t>
                      </a:r>
                      <a:endParaRPr lang="en-US" altLang="en-US" sz="1300" b="0" spc="120">
                        <a:solidFill>
                          <a:srgbClr val="404040"/>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p>
                      <a:pPr indent="0" algn="ctr">
                        <a:lnSpc>
                          <a:spcPct val="120000"/>
                        </a:lnSpc>
                        <a:spcBef>
                          <a:spcPts val="0"/>
                        </a:spcBef>
                        <a:spcAft>
                          <a:spcPts val="0"/>
                        </a:spcAft>
                        <a:buNone/>
                      </a:pPr>
                      <a:endParaRPr lang="en-US" altLang="en-US" sz="1300" b="0" spc="120">
                        <a:solidFill>
                          <a:srgbClr val="404040"/>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p>
                      <a:pPr indent="0" algn="l">
                        <a:lnSpc>
                          <a:spcPct val="120000"/>
                        </a:lnSpc>
                        <a:spcBef>
                          <a:spcPts val="0"/>
                        </a:spcBef>
                        <a:spcAft>
                          <a:spcPts val="0"/>
                        </a:spcAft>
                        <a:buNone/>
                      </a:pPr>
                      <a:endParaRPr lang="en-US" altLang="en-US" sz="1300" b="0" spc="120">
                        <a:solidFill>
                          <a:srgbClr val="404040"/>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252730">
                <a:tc>
                  <a:txBody>
                    <a:bodyPr/>
                    <a:p>
                      <a:pPr indent="0" algn="ctr">
                        <a:lnSpc>
                          <a:spcPct val="120000"/>
                        </a:lnSpc>
                        <a:spcBef>
                          <a:spcPts val="0"/>
                        </a:spcBef>
                        <a:spcAft>
                          <a:spcPts val="0"/>
                        </a:spcAft>
                        <a:buNone/>
                      </a:pPr>
                      <a:r>
                        <a:rPr lang="en-US" sz="1300" b="0" spc="120">
                          <a:solidFill>
                            <a:srgbClr val="646464"/>
                          </a:solidFill>
                          <a:latin typeface="微软雅黑" panose="020B0503020204020204" pitchFamily="34" charset="-122"/>
                          <a:ea typeface="微软雅黑" panose="020B0503020204020204" pitchFamily="34" charset="-122"/>
                        </a:rPr>
                        <a:t>10</a:t>
                      </a:r>
                      <a:endParaRPr lang="en-US" altLang="en-US" sz="1300" b="0" spc="120">
                        <a:solidFill>
                          <a:srgbClr val="646464"/>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p>
                      <a:pPr indent="0" algn="l">
                        <a:lnSpc>
                          <a:spcPct val="120000"/>
                        </a:lnSpc>
                        <a:spcBef>
                          <a:spcPts val="0"/>
                        </a:spcBef>
                        <a:spcAft>
                          <a:spcPts val="0"/>
                        </a:spcAft>
                        <a:buNone/>
                      </a:pPr>
                      <a:r>
                        <a:rPr lang="en-US" sz="1300" b="0" spc="120">
                          <a:solidFill>
                            <a:srgbClr val="404040"/>
                          </a:solidFill>
                          <a:latin typeface="微软雅黑" panose="020B0503020204020204" pitchFamily="34" charset="-122"/>
                          <a:ea typeface="微软雅黑" panose="020B0503020204020204" pitchFamily="34" charset="-122"/>
                        </a:rPr>
                        <a:t>银行存款余额调节表</a:t>
                      </a:r>
                      <a:endParaRPr lang="en-US" altLang="en-US" sz="1300" b="0" spc="120">
                        <a:solidFill>
                          <a:srgbClr val="404040"/>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p>
                      <a:pPr indent="0" algn="ctr">
                        <a:lnSpc>
                          <a:spcPct val="120000"/>
                        </a:lnSpc>
                        <a:spcBef>
                          <a:spcPts val="0"/>
                        </a:spcBef>
                        <a:spcAft>
                          <a:spcPts val="0"/>
                        </a:spcAft>
                        <a:buNone/>
                      </a:pPr>
                      <a:r>
                        <a:rPr lang="en-US" sz="13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10年</a:t>
                      </a:r>
                      <a:endParaRPr lang="en-US" altLang="en-US" sz="13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p>
                      <a:pPr indent="0" algn="l">
                        <a:lnSpc>
                          <a:spcPct val="120000"/>
                        </a:lnSpc>
                        <a:spcBef>
                          <a:spcPts val="0"/>
                        </a:spcBef>
                        <a:spcAft>
                          <a:spcPts val="0"/>
                        </a:spcAft>
                        <a:buNone/>
                      </a:pPr>
                      <a:endParaRPr lang="en-US" altLang="en-US" sz="1300" b="0" spc="120">
                        <a:solidFill>
                          <a:srgbClr val="404040"/>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r>
              <a:tr h="252095">
                <a:tc>
                  <a:txBody>
                    <a:bodyPr/>
                    <a:p>
                      <a:pPr indent="0" algn="ctr">
                        <a:lnSpc>
                          <a:spcPct val="120000"/>
                        </a:lnSpc>
                        <a:spcBef>
                          <a:spcPts val="0"/>
                        </a:spcBef>
                        <a:spcAft>
                          <a:spcPts val="0"/>
                        </a:spcAft>
                        <a:buNone/>
                      </a:pPr>
                      <a:r>
                        <a:rPr lang="en-US" sz="1300" b="0" spc="120">
                          <a:solidFill>
                            <a:srgbClr val="646464"/>
                          </a:solidFill>
                          <a:latin typeface="微软雅黑" panose="020B0503020204020204" pitchFamily="34" charset="-122"/>
                          <a:ea typeface="微软雅黑" panose="020B0503020204020204" pitchFamily="34" charset="-122"/>
                        </a:rPr>
                        <a:t>11</a:t>
                      </a:r>
                      <a:endParaRPr lang="en-US" altLang="en-US" sz="1300" b="0" spc="120">
                        <a:solidFill>
                          <a:srgbClr val="646464"/>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p>
                      <a:pPr indent="0" algn="l">
                        <a:lnSpc>
                          <a:spcPct val="120000"/>
                        </a:lnSpc>
                        <a:spcBef>
                          <a:spcPts val="0"/>
                        </a:spcBef>
                        <a:spcAft>
                          <a:spcPts val="0"/>
                        </a:spcAft>
                        <a:buNone/>
                      </a:pPr>
                      <a:r>
                        <a:rPr lang="en-US" sz="1300" b="0" spc="120">
                          <a:solidFill>
                            <a:srgbClr val="404040"/>
                          </a:solidFill>
                          <a:latin typeface="微软雅黑" panose="020B0503020204020204" pitchFamily="34" charset="-122"/>
                          <a:ea typeface="微软雅黑" panose="020B0503020204020204" pitchFamily="34" charset="-122"/>
                        </a:rPr>
                        <a:t>银行对账单</a:t>
                      </a:r>
                      <a:endParaRPr lang="en-US" altLang="en-US" sz="1300" b="0" spc="120">
                        <a:solidFill>
                          <a:srgbClr val="404040"/>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p>
                      <a:pPr indent="0" algn="ctr">
                        <a:lnSpc>
                          <a:spcPct val="120000"/>
                        </a:lnSpc>
                        <a:spcBef>
                          <a:spcPts val="0"/>
                        </a:spcBef>
                        <a:spcAft>
                          <a:spcPts val="0"/>
                        </a:spcAft>
                        <a:buNone/>
                      </a:pPr>
                      <a:r>
                        <a:rPr lang="en-US" sz="13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10年</a:t>
                      </a:r>
                      <a:endParaRPr lang="en-US" altLang="en-US" sz="13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p>
                      <a:pPr indent="0" algn="l">
                        <a:lnSpc>
                          <a:spcPct val="120000"/>
                        </a:lnSpc>
                        <a:spcBef>
                          <a:spcPts val="0"/>
                        </a:spcBef>
                        <a:spcAft>
                          <a:spcPts val="0"/>
                        </a:spcAft>
                        <a:buNone/>
                      </a:pPr>
                      <a:endParaRPr lang="en-US" altLang="en-US" sz="1300" b="0" spc="120">
                        <a:solidFill>
                          <a:srgbClr val="404040"/>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252095">
                <a:tc>
                  <a:txBody>
                    <a:bodyPr/>
                    <a:p>
                      <a:pPr indent="0" algn="ctr">
                        <a:lnSpc>
                          <a:spcPct val="120000"/>
                        </a:lnSpc>
                        <a:spcBef>
                          <a:spcPts val="0"/>
                        </a:spcBef>
                        <a:spcAft>
                          <a:spcPts val="0"/>
                        </a:spcAft>
                        <a:buNone/>
                      </a:pPr>
                      <a:r>
                        <a:rPr lang="en-US" sz="1300" b="0" spc="120">
                          <a:solidFill>
                            <a:srgbClr val="646464"/>
                          </a:solidFill>
                          <a:latin typeface="微软雅黑" panose="020B0503020204020204" pitchFamily="34" charset="-122"/>
                          <a:ea typeface="微软雅黑" panose="020B0503020204020204" pitchFamily="34" charset="-122"/>
                        </a:rPr>
                        <a:t>12</a:t>
                      </a:r>
                      <a:endParaRPr lang="en-US" altLang="en-US" sz="1300" b="0" spc="120">
                        <a:solidFill>
                          <a:srgbClr val="646464"/>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p>
                      <a:pPr indent="0" algn="l">
                        <a:lnSpc>
                          <a:spcPct val="120000"/>
                        </a:lnSpc>
                        <a:spcBef>
                          <a:spcPts val="0"/>
                        </a:spcBef>
                        <a:spcAft>
                          <a:spcPts val="0"/>
                        </a:spcAft>
                        <a:buNone/>
                      </a:pPr>
                      <a:r>
                        <a:rPr lang="en-US" sz="1300" b="0" spc="120">
                          <a:solidFill>
                            <a:srgbClr val="404040"/>
                          </a:solidFill>
                          <a:latin typeface="微软雅黑" panose="020B0503020204020204" pitchFamily="34" charset="-122"/>
                          <a:ea typeface="微软雅黑" panose="020B0503020204020204" pitchFamily="34" charset="-122"/>
                        </a:rPr>
                        <a:t>纳税申报表</a:t>
                      </a:r>
                      <a:endParaRPr lang="en-US" altLang="en-US" sz="1300" b="0" spc="120">
                        <a:solidFill>
                          <a:srgbClr val="404040"/>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p>
                      <a:pPr indent="0" algn="ctr">
                        <a:lnSpc>
                          <a:spcPct val="120000"/>
                        </a:lnSpc>
                        <a:spcBef>
                          <a:spcPts val="0"/>
                        </a:spcBef>
                        <a:spcAft>
                          <a:spcPts val="0"/>
                        </a:spcAft>
                        <a:buNone/>
                      </a:pPr>
                      <a:r>
                        <a:rPr lang="en-US" sz="13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10年</a:t>
                      </a:r>
                      <a:endParaRPr lang="en-US" altLang="en-US" sz="13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p>
                      <a:pPr indent="0" algn="l">
                        <a:lnSpc>
                          <a:spcPct val="120000"/>
                        </a:lnSpc>
                        <a:spcBef>
                          <a:spcPts val="0"/>
                        </a:spcBef>
                        <a:spcAft>
                          <a:spcPts val="0"/>
                        </a:spcAft>
                        <a:buNone/>
                      </a:pPr>
                      <a:endParaRPr lang="en-US" altLang="en-US" sz="1300" b="0" spc="120">
                        <a:solidFill>
                          <a:srgbClr val="404040"/>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r>
              <a:tr h="252095">
                <a:tc>
                  <a:txBody>
                    <a:bodyPr/>
                    <a:p>
                      <a:pPr indent="0" algn="ctr">
                        <a:lnSpc>
                          <a:spcPct val="120000"/>
                        </a:lnSpc>
                        <a:spcBef>
                          <a:spcPts val="0"/>
                        </a:spcBef>
                        <a:spcAft>
                          <a:spcPts val="0"/>
                        </a:spcAft>
                        <a:buNone/>
                      </a:pPr>
                      <a:r>
                        <a:rPr lang="en-US" sz="1300" b="0" spc="120">
                          <a:solidFill>
                            <a:srgbClr val="646464"/>
                          </a:solidFill>
                          <a:latin typeface="微软雅黑" panose="020B0503020204020204" pitchFamily="34" charset="-122"/>
                          <a:ea typeface="微软雅黑" panose="020B0503020204020204" pitchFamily="34" charset="-122"/>
                        </a:rPr>
                        <a:t>13</a:t>
                      </a:r>
                      <a:endParaRPr lang="en-US" altLang="en-US" sz="1300" b="0" spc="120">
                        <a:solidFill>
                          <a:srgbClr val="646464"/>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p>
                      <a:pPr indent="0" algn="l">
                        <a:lnSpc>
                          <a:spcPct val="120000"/>
                        </a:lnSpc>
                        <a:spcBef>
                          <a:spcPts val="0"/>
                        </a:spcBef>
                        <a:spcAft>
                          <a:spcPts val="0"/>
                        </a:spcAft>
                        <a:buNone/>
                      </a:pPr>
                      <a:r>
                        <a:rPr lang="en-US" sz="1300" b="0" spc="120">
                          <a:solidFill>
                            <a:srgbClr val="404040"/>
                          </a:solidFill>
                          <a:latin typeface="微软雅黑" panose="020B0503020204020204" pitchFamily="34" charset="-122"/>
                          <a:ea typeface="微软雅黑" panose="020B0503020204020204" pitchFamily="34" charset="-122"/>
                        </a:rPr>
                        <a:t>会计档案移交清册</a:t>
                      </a:r>
                      <a:endParaRPr lang="en-US" altLang="en-US" sz="1300" b="0" spc="120">
                        <a:solidFill>
                          <a:srgbClr val="404040"/>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p>
                      <a:pPr indent="0" algn="ctr">
                        <a:lnSpc>
                          <a:spcPct val="120000"/>
                        </a:lnSpc>
                        <a:spcBef>
                          <a:spcPts val="0"/>
                        </a:spcBef>
                        <a:spcAft>
                          <a:spcPts val="0"/>
                        </a:spcAft>
                        <a:buNone/>
                      </a:pPr>
                      <a:r>
                        <a:rPr lang="en-US" sz="13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30年</a:t>
                      </a:r>
                      <a:endParaRPr lang="en-US" altLang="en-US" sz="1300" b="0" spc="12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p>
                      <a:pPr indent="0" algn="l">
                        <a:lnSpc>
                          <a:spcPct val="120000"/>
                        </a:lnSpc>
                        <a:spcBef>
                          <a:spcPts val="0"/>
                        </a:spcBef>
                        <a:spcAft>
                          <a:spcPts val="0"/>
                        </a:spcAft>
                        <a:buNone/>
                      </a:pPr>
                      <a:endParaRPr lang="en-US" altLang="en-US" sz="1300" b="0" spc="120">
                        <a:solidFill>
                          <a:srgbClr val="404040"/>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252095">
                <a:tc>
                  <a:txBody>
                    <a:bodyPr/>
                    <a:p>
                      <a:pPr indent="0" algn="ctr">
                        <a:lnSpc>
                          <a:spcPct val="120000"/>
                        </a:lnSpc>
                        <a:spcBef>
                          <a:spcPts val="0"/>
                        </a:spcBef>
                        <a:spcAft>
                          <a:spcPts val="0"/>
                        </a:spcAft>
                        <a:buNone/>
                      </a:pPr>
                      <a:r>
                        <a:rPr lang="en-US" sz="1300" b="0" spc="120">
                          <a:solidFill>
                            <a:srgbClr val="646464"/>
                          </a:solidFill>
                          <a:latin typeface="微软雅黑" panose="020B0503020204020204" pitchFamily="34" charset="-122"/>
                          <a:ea typeface="微软雅黑" panose="020B0503020204020204" pitchFamily="34" charset="-122"/>
                        </a:rPr>
                        <a:t>14</a:t>
                      </a:r>
                      <a:endParaRPr lang="en-US" altLang="en-US" sz="1300" b="0" spc="120">
                        <a:solidFill>
                          <a:srgbClr val="646464"/>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p>
                      <a:pPr indent="0" algn="l">
                        <a:lnSpc>
                          <a:spcPct val="120000"/>
                        </a:lnSpc>
                        <a:spcBef>
                          <a:spcPts val="0"/>
                        </a:spcBef>
                        <a:spcAft>
                          <a:spcPts val="0"/>
                        </a:spcAft>
                        <a:buNone/>
                      </a:pPr>
                      <a:r>
                        <a:rPr lang="en-US" sz="1300" b="0" spc="120">
                          <a:solidFill>
                            <a:srgbClr val="404040"/>
                          </a:solidFill>
                          <a:latin typeface="微软雅黑" panose="020B0503020204020204" pitchFamily="34" charset="-122"/>
                          <a:ea typeface="微软雅黑" panose="020B0503020204020204" pitchFamily="34" charset="-122"/>
                        </a:rPr>
                        <a:t>会计档案保管清册</a:t>
                      </a:r>
                      <a:endParaRPr lang="en-US" altLang="en-US" sz="1300" b="0" spc="120">
                        <a:solidFill>
                          <a:srgbClr val="404040"/>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p>
                      <a:pPr indent="0" algn="ctr">
                        <a:lnSpc>
                          <a:spcPct val="120000"/>
                        </a:lnSpc>
                        <a:spcBef>
                          <a:spcPts val="0"/>
                        </a:spcBef>
                        <a:spcAft>
                          <a:spcPts val="0"/>
                        </a:spcAft>
                        <a:buNone/>
                      </a:pPr>
                      <a:r>
                        <a:rPr lang="en-US" sz="1300" b="0" spc="120">
                          <a:solidFill>
                            <a:srgbClr val="404040"/>
                          </a:solidFill>
                          <a:latin typeface="微软雅黑" panose="020B0503020204020204" pitchFamily="34" charset="-122"/>
                          <a:ea typeface="微软雅黑" panose="020B0503020204020204" pitchFamily="34" charset="-122"/>
                        </a:rPr>
                        <a:t>永久</a:t>
                      </a:r>
                      <a:endParaRPr lang="en-US" altLang="en-US" sz="1300" b="0" spc="120">
                        <a:solidFill>
                          <a:srgbClr val="404040"/>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a:p>
                      <a:pPr indent="0" algn="l">
                        <a:lnSpc>
                          <a:spcPct val="120000"/>
                        </a:lnSpc>
                        <a:spcBef>
                          <a:spcPts val="0"/>
                        </a:spcBef>
                        <a:spcAft>
                          <a:spcPts val="0"/>
                        </a:spcAft>
                        <a:buNone/>
                      </a:pPr>
                      <a:endParaRPr lang="en-US" altLang="en-US" sz="1300" b="0" spc="120">
                        <a:solidFill>
                          <a:srgbClr val="404040"/>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r>
              <a:tr h="252095">
                <a:tc>
                  <a:txBody>
                    <a:bodyPr/>
                    <a:p>
                      <a:pPr indent="0" algn="ctr">
                        <a:lnSpc>
                          <a:spcPct val="120000"/>
                        </a:lnSpc>
                        <a:spcBef>
                          <a:spcPts val="0"/>
                        </a:spcBef>
                        <a:spcAft>
                          <a:spcPts val="0"/>
                        </a:spcAft>
                        <a:buNone/>
                      </a:pPr>
                      <a:r>
                        <a:rPr lang="en-US" sz="1300" b="0" spc="120">
                          <a:solidFill>
                            <a:srgbClr val="646464"/>
                          </a:solidFill>
                          <a:latin typeface="微软雅黑" panose="020B0503020204020204" pitchFamily="34" charset="-122"/>
                          <a:ea typeface="微软雅黑" panose="020B0503020204020204" pitchFamily="34" charset="-122"/>
                        </a:rPr>
                        <a:t>15</a:t>
                      </a:r>
                      <a:endParaRPr lang="en-US" altLang="en-US" sz="1300" b="0" spc="120">
                        <a:solidFill>
                          <a:srgbClr val="646464"/>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p>
                      <a:pPr indent="0" algn="l">
                        <a:lnSpc>
                          <a:spcPct val="120000"/>
                        </a:lnSpc>
                        <a:spcBef>
                          <a:spcPts val="0"/>
                        </a:spcBef>
                        <a:spcAft>
                          <a:spcPts val="0"/>
                        </a:spcAft>
                        <a:buNone/>
                      </a:pPr>
                      <a:r>
                        <a:rPr lang="en-US" sz="1300" b="0" spc="120">
                          <a:solidFill>
                            <a:srgbClr val="404040"/>
                          </a:solidFill>
                          <a:latin typeface="微软雅黑" panose="020B0503020204020204" pitchFamily="34" charset="-122"/>
                          <a:ea typeface="微软雅黑" panose="020B0503020204020204" pitchFamily="34" charset="-122"/>
                        </a:rPr>
                        <a:t>会计档案销毁清册</a:t>
                      </a:r>
                      <a:endParaRPr lang="en-US" altLang="en-US" sz="1300" b="0" spc="120">
                        <a:solidFill>
                          <a:srgbClr val="404040"/>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p>
                      <a:pPr indent="0" algn="ctr">
                        <a:lnSpc>
                          <a:spcPct val="120000"/>
                        </a:lnSpc>
                        <a:spcBef>
                          <a:spcPts val="0"/>
                        </a:spcBef>
                        <a:spcAft>
                          <a:spcPts val="0"/>
                        </a:spcAft>
                        <a:buNone/>
                      </a:pPr>
                      <a:r>
                        <a:rPr lang="en-US" sz="1300" b="0" spc="120">
                          <a:solidFill>
                            <a:srgbClr val="404040"/>
                          </a:solidFill>
                          <a:latin typeface="微软雅黑" panose="020B0503020204020204" pitchFamily="34" charset="-122"/>
                          <a:ea typeface="微软雅黑" panose="020B0503020204020204" pitchFamily="34" charset="-122"/>
                        </a:rPr>
                        <a:t>永久</a:t>
                      </a:r>
                      <a:endParaRPr lang="en-US" altLang="en-US" sz="1300" b="0" spc="120">
                        <a:solidFill>
                          <a:srgbClr val="404040"/>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c>
                  <a:txBody>
                    <a:bodyPr/>
                    <a:p>
                      <a:pPr indent="0" algn="l">
                        <a:lnSpc>
                          <a:spcPct val="120000"/>
                        </a:lnSpc>
                        <a:spcBef>
                          <a:spcPts val="0"/>
                        </a:spcBef>
                        <a:spcAft>
                          <a:spcPts val="0"/>
                        </a:spcAft>
                        <a:buNone/>
                      </a:pPr>
                      <a:endParaRPr lang="en-US" altLang="en-US" sz="1300" b="0" spc="120">
                        <a:solidFill>
                          <a:srgbClr val="404040"/>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FFFFF"/>
                    </a:solidFill>
                  </a:tcPr>
                </a:tc>
              </a:tr>
              <a:tr h="252095">
                <a:tc>
                  <a:txBody>
                    <a:bodyPr/>
                    <a:p>
                      <a:pPr indent="0" algn="ctr">
                        <a:lnSpc>
                          <a:spcPct val="120000"/>
                        </a:lnSpc>
                        <a:spcBef>
                          <a:spcPts val="0"/>
                        </a:spcBef>
                        <a:spcAft>
                          <a:spcPts val="0"/>
                        </a:spcAft>
                        <a:buNone/>
                      </a:pPr>
                      <a:r>
                        <a:rPr lang="en-US" sz="1300" b="0" spc="120">
                          <a:solidFill>
                            <a:srgbClr val="646464"/>
                          </a:solidFill>
                          <a:latin typeface="微软雅黑" panose="020B0503020204020204" pitchFamily="34" charset="-122"/>
                          <a:ea typeface="微软雅黑" panose="020B0503020204020204" pitchFamily="34" charset="-122"/>
                        </a:rPr>
                        <a:t>16</a:t>
                      </a:r>
                      <a:endParaRPr lang="en-US" altLang="en-US" sz="1300" b="0" spc="120">
                        <a:solidFill>
                          <a:srgbClr val="646464"/>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2F2F2"/>
                    </a:solidFill>
                  </a:tcPr>
                </a:tc>
                <a:tc>
                  <a:txBody>
                    <a:bodyPr/>
                    <a:p>
                      <a:pPr indent="0" algn="l">
                        <a:lnSpc>
                          <a:spcPct val="120000"/>
                        </a:lnSpc>
                        <a:spcBef>
                          <a:spcPts val="0"/>
                        </a:spcBef>
                        <a:spcAft>
                          <a:spcPts val="0"/>
                        </a:spcAft>
                        <a:buNone/>
                      </a:pPr>
                      <a:r>
                        <a:rPr lang="en-US" sz="1300" b="0" spc="120">
                          <a:solidFill>
                            <a:srgbClr val="404040"/>
                          </a:solidFill>
                          <a:latin typeface="微软雅黑" panose="020B0503020204020204" pitchFamily="34" charset="-122"/>
                          <a:ea typeface="微软雅黑" panose="020B0503020204020204" pitchFamily="34" charset="-122"/>
                        </a:rPr>
                        <a:t>会计档案鉴定意见书</a:t>
                      </a:r>
                      <a:endParaRPr lang="en-US" altLang="en-US" sz="1300" b="0" spc="120">
                        <a:solidFill>
                          <a:srgbClr val="404040"/>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2F2F2"/>
                    </a:solidFill>
                  </a:tcPr>
                </a:tc>
                <a:tc>
                  <a:txBody>
                    <a:bodyPr/>
                    <a:p>
                      <a:pPr indent="0" algn="ctr">
                        <a:lnSpc>
                          <a:spcPct val="120000"/>
                        </a:lnSpc>
                        <a:spcBef>
                          <a:spcPts val="0"/>
                        </a:spcBef>
                        <a:spcAft>
                          <a:spcPts val="0"/>
                        </a:spcAft>
                        <a:buNone/>
                      </a:pPr>
                      <a:r>
                        <a:rPr lang="en-US" sz="1300" b="0" spc="120">
                          <a:solidFill>
                            <a:srgbClr val="404040"/>
                          </a:solidFill>
                          <a:latin typeface="微软雅黑" panose="020B0503020204020204" pitchFamily="34" charset="-122"/>
                          <a:ea typeface="微软雅黑" panose="020B0503020204020204" pitchFamily="34" charset="-122"/>
                        </a:rPr>
                        <a:t>永久</a:t>
                      </a:r>
                      <a:endParaRPr lang="en-US" altLang="en-US" sz="1300" b="0" spc="120">
                        <a:solidFill>
                          <a:srgbClr val="404040"/>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2F2F2"/>
                    </a:solidFill>
                  </a:tcPr>
                </a:tc>
                <a:tc>
                  <a:txBody>
                    <a:bodyPr/>
                    <a:p>
                      <a:pPr indent="0" algn="l">
                        <a:lnSpc>
                          <a:spcPct val="120000"/>
                        </a:lnSpc>
                        <a:spcBef>
                          <a:spcPts val="0"/>
                        </a:spcBef>
                        <a:spcAft>
                          <a:spcPts val="0"/>
                        </a:spcAft>
                        <a:buNone/>
                      </a:pPr>
                      <a:endParaRPr lang="en-US" altLang="en-US" sz="1300" b="0" spc="120">
                        <a:solidFill>
                          <a:srgbClr val="404040"/>
                        </a:solidFill>
                        <a:latin typeface="微软雅黑" panose="020B0503020204020204" pitchFamily="34" charset="-122"/>
                        <a:ea typeface="微软雅黑" panose="020B0503020204020204" pitchFamily="34" charset="-122"/>
                      </a:endParaRPr>
                    </a:p>
                  </a:txBody>
                  <a:tcPr marL="25400" marR="25400" marT="6350" marB="6350" vert="horz" anchor="ctr" anchorCtr="0">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2F2F2"/>
                    </a:solidFill>
                  </a:tcPr>
                </a:tc>
              </a:tr>
            </a:tbl>
          </a:graphicData>
        </a:graphic>
      </p:graphicFrame>
      <p:sp>
        <p:nvSpPr>
          <p:cNvPr id="5" name="Rectangle 18"/>
          <p:cNvSpPr>
            <a:spLocks noGrp="1"/>
          </p:cNvSpPr>
          <p:nvPr>
            <p:custDataLst>
              <p:tags r:id="rId2"/>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第八章 模拟企业会计档案管理</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Tree>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18"/>
          <p:cNvSpPr>
            <a:spLocks noGrp="1"/>
          </p:cNvSpPr>
          <p:nvPr>
            <p:custDataLst>
              <p:tags r:id="rId1"/>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第八章 模拟企业会计档案管理</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
        <p:nvSpPr>
          <p:cNvPr id="267266" name="Rectangle 3"/>
          <p:cNvSpPr>
            <a:spLocks noGrp="1"/>
          </p:cNvSpPr>
          <p:nvPr>
            <p:ph type="body"/>
            <p:custDataLst>
              <p:tags r:id="rId2"/>
            </p:custDataLst>
          </p:nvPr>
        </p:nvSpPr>
        <p:spPr>
          <a:xfrm>
            <a:off x="398780" y="1143000"/>
            <a:ext cx="7797800" cy="5562600"/>
          </a:xfrm>
        </p:spPr>
        <p:txBody>
          <a:bodyPr wrap="square" lIns="91440" tIns="45720" rIns="91440" bIns="45720" anchor="t"/>
          <a:p>
            <a:pPr marL="0" marR="0" lvl="0" algn="l" rtl="0" eaLnBrk="1" latinLnBrk="0" hangingPunct="1">
              <a:lnSpc>
                <a:spcPct val="150000"/>
              </a:lnSpc>
              <a:spcBef>
                <a:spcPct val="20000"/>
              </a:spcBef>
              <a:buClrTx/>
              <a:buSzTx/>
              <a:buFont typeface="Wingdings 2" panose="05020102010507070707" pitchFamily="18" charset="2"/>
              <a:buNone/>
            </a:pPr>
            <a:r>
              <a:rPr lang="zh-CN" altLang="en-US" b="0" dirty="0">
                <a:solidFill>
                  <a:srgbClr val="0000FF"/>
                </a:solidFill>
                <a:latin typeface="黑体" panose="02010609060101010101" pitchFamily="49" charset="-122"/>
                <a:ea typeface="黑体" panose="02010609060101010101" pitchFamily="49" charset="-122"/>
                <a:cs typeface="+mn-ea"/>
                <a:sym typeface="+mn-ea"/>
              </a:rPr>
              <a:t>四、会计档案的保管与借阅</a:t>
            </a:r>
            <a:endParaRPr lang="zh-CN" altLang="en-US" b="0" dirty="0">
              <a:solidFill>
                <a:srgbClr val="0000FF"/>
              </a:solidFill>
              <a:latin typeface="黑体" panose="02010609060101010101" pitchFamily="49" charset="-122"/>
              <a:ea typeface="黑体" panose="02010609060101010101" pitchFamily="49" charset="-122"/>
              <a:cs typeface="+mn-ea"/>
              <a:sym typeface="+mn-ea"/>
            </a:endParaRPr>
          </a:p>
          <a:p>
            <a:pPr lvl="0" algn="l" latinLnBrk="0">
              <a:lnSpc>
                <a:spcPct val="150000"/>
              </a:lnSpc>
              <a:spcBef>
                <a:spcPts val="0"/>
              </a:spcBef>
              <a:buSzTx/>
              <a:buNone/>
            </a:pPr>
            <a:r>
              <a:rPr lang="zh-CN" altLang="en-US" sz="2400" b="0" dirty="0">
                <a:solidFill>
                  <a:srgbClr val="0000FF"/>
                </a:solidFill>
                <a:latin typeface="黑体" panose="02010609060101010101" pitchFamily="49" charset="-122"/>
                <a:ea typeface="黑体" panose="02010609060101010101" pitchFamily="49" charset="-122"/>
                <a:cs typeface="+mn-ea"/>
              </a:rPr>
              <a:t>（三）会计档案的借阅要求</a:t>
            </a:r>
            <a:r>
              <a:rPr lang="en-US" altLang="zh-CN" sz="2000" dirty="0">
                <a:latin typeface="楷体_GB2312" panose="02010609030101010101" pitchFamily="49" charset="-122"/>
                <a:ea typeface="楷体_GB2312" panose="02010609030101010101" pitchFamily="49" charset="-122"/>
              </a:rPr>
              <a:t>  </a:t>
            </a:r>
            <a:endParaRPr lang="en-US" altLang="zh-CN" sz="2000" dirty="0">
              <a:latin typeface="楷体_GB2312" panose="02010609030101010101" pitchFamily="49" charset="-122"/>
              <a:ea typeface="楷体_GB2312" panose="02010609030101010101" pitchFamily="49" charset="-122"/>
            </a:endParaRPr>
          </a:p>
          <a:p>
            <a:pPr lvl="0" algn="l" latinLnBrk="0">
              <a:lnSpc>
                <a:spcPct val="150000"/>
              </a:lnSpc>
              <a:spcBef>
                <a:spcPts val="0"/>
              </a:spcBef>
              <a:buSzTx/>
              <a:buNone/>
            </a:pPr>
            <a:r>
              <a:rPr lang="en-US" sz="2000" b="0" dirty="0"/>
              <a:t>       </a:t>
            </a:r>
            <a:r>
              <a:rPr sz="2000" b="0" dirty="0"/>
              <a:t>企业应当严格按照相关制度利用会计档案，在进行会计档案查阅、复制、借出时履行登记手续，严禁篡改和损坏。</a:t>
            </a:r>
            <a:endParaRPr sz="2000" b="0" dirty="0"/>
          </a:p>
          <a:p>
            <a:pPr lvl="0" algn="l" latinLnBrk="0">
              <a:lnSpc>
                <a:spcPct val="150000"/>
              </a:lnSpc>
              <a:spcBef>
                <a:spcPts val="0"/>
              </a:spcBef>
              <a:buSzTx/>
              <a:buNone/>
            </a:pPr>
            <a:r>
              <a:rPr lang="en-US" sz="2000" b="0" dirty="0"/>
              <a:t>       </a:t>
            </a:r>
            <a:r>
              <a:rPr sz="2000" b="0" dirty="0"/>
              <a:t>企业保存的会计档案一般不得对外借出。确因工作需要且根据国家有关规定必须借出的，应当严格按照规定办理相关手续。</a:t>
            </a:r>
            <a:endParaRPr sz="2000" b="0" dirty="0"/>
          </a:p>
          <a:p>
            <a:pPr lvl="0" algn="l" latinLnBrk="0">
              <a:lnSpc>
                <a:spcPct val="150000"/>
              </a:lnSpc>
              <a:spcBef>
                <a:spcPts val="0"/>
              </a:spcBef>
              <a:buSzTx/>
              <a:buNone/>
            </a:pPr>
            <a:r>
              <a:rPr lang="en-US" sz="2000" b="0" dirty="0"/>
              <a:t>       </a:t>
            </a:r>
            <a:r>
              <a:rPr sz="2000" b="0" dirty="0"/>
              <a:t>会计档案归档保管之后，应设置“会计档案调阅登记簿”，详细登记调阅日期、调阅人、调阅理由、归还日期等内容。。</a:t>
            </a:r>
            <a:endParaRPr sz="2000" b="0" dirty="0"/>
          </a:p>
          <a:p>
            <a:pPr lvl="0" algn="l" latinLnBrk="0">
              <a:lnSpc>
                <a:spcPct val="150000"/>
              </a:lnSpc>
              <a:spcBef>
                <a:spcPts val="0"/>
              </a:spcBef>
              <a:buSzTx/>
              <a:buNone/>
            </a:pPr>
            <a:r>
              <a:rPr lang="en-US" sz="2000" b="0" dirty="0"/>
              <a:t>       </a:t>
            </a:r>
            <a:r>
              <a:rPr sz="2000" b="0" dirty="0"/>
              <a:t>会计档案借用单位应当妥善保管和利用借入的会计档案，确保借入会计档案的安全完整，并在规定时间内归还。</a:t>
            </a:r>
            <a:endParaRPr sz="2000" b="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indefinite" fill="hold">
                                          <p:stCondLst>
                                            <p:cond delay="0"/>
                                          </p:stCondLst>
                                        </p:cTn>
                                        <p:tgtEl>
                                          <p:spTgt spid="267266">
                                            <p:txEl>
                                              <p:pRg st="0" end="0"/>
                                            </p:txEl>
                                          </p:spTgt>
                                        </p:tgtEl>
                                        <p:attrNameLst>
                                          <p:attrName>style.visibility</p:attrName>
                                        </p:attrNameLst>
                                      </p:cBhvr>
                                      <p:to>
                                        <p:strVal val="visible"/>
                                      </p:to>
                                    </p:set>
                                    <p:anim calcmode="lin" valueType="num">
                                      <p:cBhvr>
                                        <p:cTn id="7" dur="1000" fill="hold"/>
                                        <p:tgtEl>
                                          <p:spTgt spid="267266">
                                            <p:txEl>
                                              <p:pRg st="0" end="0"/>
                                            </p:txEl>
                                          </p:spTgt>
                                        </p:tgtEl>
                                        <p:attrNameLst>
                                          <p:attrName>ppt_w</p:attrName>
                                        </p:attrNameLst>
                                      </p:cBhvr>
                                      <p:tavLst>
                                        <p:tav tm="0">
                                          <p:val>
                                            <p:strVal val="#ppt_w+.3"/>
                                          </p:val>
                                        </p:tav>
                                        <p:tav tm="100000">
                                          <p:val>
                                            <p:strVal val="#ppt_w"/>
                                          </p:val>
                                        </p:tav>
                                      </p:tavLst>
                                    </p:anim>
                                    <p:anim calcmode="lin" valueType="num">
                                      <p:cBhvr>
                                        <p:cTn id="8" dur="1000" fill="hold"/>
                                        <p:tgtEl>
                                          <p:spTgt spid="267266">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67266">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indefinite" fill="hold">
                                          <p:stCondLst>
                                            <p:cond delay="0"/>
                                          </p:stCondLst>
                                        </p:cTn>
                                        <p:tgtEl>
                                          <p:spTgt spid="267266">
                                            <p:txEl>
                                              <p:pRg st="1" end="1"/>
                                            </p:txEl>
                                          </p:spTgt>
                                        </p:tgtEl>
                                        <p:attrNameLst>
                                          <p:attrName>style.visibility</p:attrName>
                                        </p:attrNameLst>
                                      </p:cBhvr>
                                      <p:to>
                                        <p:strVal val="visible"/>
                                      </p:to>
                                    </p:set>
                                    <p:anim calcmode="lin" valueType="num">
                                      <p:cBhvr>
                                        <p:cTn id="14" dur="1000" fill="hold"/>
                                        <p:tgtEl>
                                          <p:spTgt spid="267266">
                                            <p:txEl>
                                              <p:pRg st="1" end="1"/>
                                            </p:txEl>
                                          </p:spTgt>
                                        </p:tgtEl>
                                        <p:attrNameLst>
                                          <p:attrName>ppt_w</p:attrName>
                                        </p:attrNameLst>
                                      </p:cBhvr>
                                      <p:tavLst>
                                        <p:tav tm="0">
                                          <p:val>
                                            <p:strVal val="#ppt_w+.3"/>
                                          </p:val>
                                        </p:tav>
                                        <p:tav tm="100000">
                                          <p:val>
                                            <p:strVal val="#ppt_w"/>
                                          </p:val>
                                        </p:tav>
                                      </p:tavLst>
                                    </p:anim>
                                    <p:anim calcmode="lin" valueType="num">
                                      <p:cBhvr>
                                        <p:cTn id="15" dur="1000" fill="hold"/>
                                        <p:tgtEl>
                                          <p:spTgt spid="267266">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267266">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0" presetClass="entr" presetSubtype="0" decel="100000" fill="hold" grpId="0" nodeType="clickEffect">
                                  <p:stCondLst>
                                    <p:cond delay="0"/>
                                  </p:stCondLst>
                                  <p:childTnLst>
                                    <p:set>
                                      <p:cBhvr>
                                        <p:cTn id="20" dur="indefinite" fill="hold">
                                          <p:stCondLst>
                                            <p:cond delay="0"/>
                                          </p:stCondLst>
                                        </p:cTn>
                                        <p:tgtEl>
                                          <p:spTgt spid="267266">
                                            <p:txEl>
                                              <p:pRg st="2" end="2"/>
                                            </p:txEl>
                                          </p:spTgt>
                                        </p:tgtEl>
                                        <p:attrNameLst>
                                          <p:attrName>style.visibility</p:attrName>
                                        </p:attrNameLst>
                                      </p:cBhvr>
                                      <p:to>
                                        <p:strVal val="visible"/>
                                      </p:to>
                                    </p:set>
                                    <p:anim calcmode="lin" valueType="num">
                                      <p:cBhvr>
                                        <p:cTn id="21" dur="1000" fill="hold"/>
                                        <p:tgtEl>
                                          <p:spTgt spid="267266">
                                            <p:txEl>
                                              <p:pRg st="2" end="2"/>
                                            </p:txEl>
                                          </p:spTgt>
                                        </p:tgtEl>
                                        <p:attrNameLst>
                                          <p:attrName>ppt_w</p:attrName>
                                        </p:attrNameLst>
                                      </p:cBhvr>
                                      <p:tavLst>
                                        <p:tav tm="0">
                                          <p:val>
                                            <p:strVal val="#ppt_w+.3"/>
                                          </p:val>
                                        </p:tav>
                                        <p:tav tm="100000">
                                          <p:val>
                                            <p:strVal val="#ppt_w"/>
                                          </p:val>
                                        </p:tav>
                                      </p:tavLst>
                                    </p:anim>
                                    <p:anim calcmode="lin" valueType="num">
                                      <p:cBhvr>
                                        <p:cTn id="22" dur="1000" fill="hold"/>
                                        <p:tgtEl>
                                          <p:spTgt spid="267266">
                                            <p:txEl>
                                              <p:pRg st="2" end="2"/>
                                            </p:txEl>
                                          </p:spTgt>
                                        </p:tgtEl>
                                        <p:attrNameLst>
                                          <p:attrName>ppt_h</p:attrName>
                                        </p:attrNameLst>
                                      </p:cBhvr>
                                      <p:tavLst>
                                        <p:tav tm="0">
                                          <p:val>
                                            <p:strVal val="#ppt_h"/>
                                          </p:val>
                                        </p:tav>
                                        <p:tav tm="100000">
                                          <p:val>
                                            <p:strVal val="#ppt_h"/>
                                          </p:val>
                                        </p:tav>
                                      </p:tavLst>
                                    </p:anim>
                                    <p:animEffect transition="in" filter="fade">
                                      <p:cBhvr>
                                        <p:cTn id="23" dur="1000"/>
                                        <p:tgtEl>
                                          <p:spTgt spid="267266">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indefinite" fill="hold">
                                          <p:stCondLst>
                                            <p:cond delay="0"/>
                                          </p:stCondLst>
                                        </p:cTn>
                                        <p:tgtEl>
                                          <p:spTgt spid="267266">
                                            <p:txEl>
                                              <p:pRg st="3" end="3"/>
                                            </p:txEl>
                                          </p:spTgt>
                                        </p:tgtEl>
                                        <p:attrNameLst>
                                          <p:attrName>style.visibility</p:attrName>
                                        </p:attrNameLst>
                                      </p:cBhvr>
                                      <p:to>
                                        <p:strVal val="visible"/>
                                      </p:to>
                                    </p:set>
                                    <p:anim calcmode="lin" valueType="num">
                                      <p:cBhvr>
                                        <p:cTn id="28" dur="1000" fill="hold"/>
                                        <p:tgtEl>
                                          <p:spTgt spid="267266">
                                            <p:txEl>
                                              <p:pRg st="3" end="3"/>
                                            </p:txEl>
                                          </p:spTgt>
                                        </p:tgtEl>
                                        <p:attrNameLst>
                                          <p:attrName>ppt_w</p:attrName>
                                        </p:attrNameLst>
                                      </p:cBhvr>
                                      <p:tavLst>
                                        <p:tav tm="0">
                                          <p:val>
                                            <p:strVal val="#ppt_w+.3"/>
                                          </p:val>
                                        </p:tav>
                                        <p:tav tm="100000">
                                          <p:val>
                                            <p:strVal val="#ppt_w"/>
                                          </p:val>
                                        </p:tav>
                                      </p:tavLst>
                                    </p:anim>
                                    <p:anim calcmode="lin" valueType="num">
                                      <p:cBhvr>
                                        <p:cTn id="29" dur="1000" fill="hold"/>
                                        <p:tgtEl>
                                          <p:spTgt spid="267266">
                                            <p:txEl>
                                              <p:pRg st="3" end="3"/>
                                            </p:txEl>
                                          </p:spTgt>
                                        </p:tgtEl>
                                        <p:attrNameLst>
                                          <p:attrName>ppt_h</p:attrName>
                                        </p:attrNameLst>
                                      </p:cBhvr>
                                      <p:tavLst>
                                        <p:tav tm="0">
                                          <p:val>
                                            <p:strVal val="#ppt_h"/>
                                          </p:val>
                                        </p:tav>
                                        <p:tav tm="100000">
                                          <p:val>
                                            <p:strVal val="#ppt_h"/>
                                          </p:val>
                                        </p:tav>
                                      </p:tavLst>
                                    </p:anim>
                                    <p:animEffect transition="in" filter="fade">
                                      <p:cBhvr>
                                        <p:cTn id="30" dur="1000"/>
                                        <p:tgtEl>
                                          <p:spTgt spid="267266">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0" presetClass="entr" presetSubtype="0" decel="100000" fill="hold" grpId="0" nodeType="clickEffect">
                                  <p:stCondLst>
                                    <p:cond delay="0"/>
                                  </p:stCondLst>
                                  <p:childTnLst>
                                    <p:set>
                                      <p:cBhvr>
                                        <p:cTn id="34" dur="indefinite" fill="hold">
                                          <p:stCondLst>
                                            <p:cond delay="0"/>
                                          </p:stCondLst>
                                        </p:cTn>
                                        <p:tgtEl>
                                          <p:spTgt spid="267266">
                                            <p:txEl>
                                              <p:pRg st="4" end="4"/>
                                            </p:txEl>
                                          </p:spTgt>
                                        </p:tgtEl>
                                        <p:attrNameLst>
                                          <p:attrName>style.visibility</p:attrName>
                                        </p:attrNameLst>
                                      </p:cBhvr>
                                      <p:to>
                                        <p:strVal val="visible"/>
                                      </p:to>
                                    </p:set>
                                    <p:anim calcmode="lin" valueType="num">
                                      <p:cBhvr>
                                        <p:cTn id="35" dur="1000" fill="hold"/>
                                        <p:tgtEl>
                                          <p:spTgt spid="267266">
                                            <p:txEl>
                                              <p:pRg st="4" end="4"/>
                                            </p:txEl>
                                          </p:spTgt>
                                        </p:tgtEl>
                                        <p:attrNameLst>
                                          <p:attrName>ppt_w</p:attrName>
                                        </p:attrNameLst>
                                      </p:cBhvr>
                                      <p:tavLst>
                                        <p:tav tm="0">
                                          <p:val>
                                            <p:strVal val="#ppt_w+.3"/>
                                          </p:val>
                                        </p:tav>
                                        <p:tav tm="100000">
                                          <p:val>
                                            <p:strVal val="#ppt_w"/>
                                          </p:val>
                                        </p:tav>
                                      </p:tavLst>
                                    </p:anim>
                                    <p:anim calcmode="lin" valueType="num">
                                      <p:cBhvr>
                                        <p:cTn id="36" dur="1000" fill="hold"/>
                                        <p:tgtEl>
                                          <p:spTgt spid="267266">
                                            <p:txEl>
                                              <p:pRg st="4" end="4"/>
                                            </p:txEl>
                                          </p:spTgt>
                                        </p:tgtEl>
                                        <p:attrNameLst>
                                          <p:attrName>ppt_h</p:attrName>
                                        </p:attrNameLst>
                                      </p:cBhvr>
                                      <p:tavLst>
                                        <p:tav tm="0">
                                          <p:val>
                                            <p:strVal val="#ppt_h"/>
                                          </p:val>
                                        </p:tav>
                                        <p:tav tm="100000">
                                          <p:val>
                                            <p:strVal val="#ppt_h"/>
                                          </p:val>
                                        </p:tav>
                                      </p:tavLst>
                                    </p:anim>
                                    <p:animEffect transition="in" filter="fade">
                                      <p:cBhvr>
                                        <p:cTn id="37" dur="1000"/>
                                        <p:tgtEl>
                                          <p:spTgt spid="267266">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0" presetClass="entr" presetSubtype="0" decel="100000" fill="hold" grpId="0" nodeType="clickEffect">
                                  <p:stCondLst>
                                    <p:cond delay="0"/>
                                  </p:stCondLst>
                                  <p:childTnLst>
                                    <p:set>
                                      <p:cBhvr>
                                        <p:cTn id="41" dur="indefinite" fill="hold">
                                          <p:stCondLst>
                                            <p:cond delay="0"/>
                                          </p:stCondLst>
                                        </p:cTn>
                                        <p:tgtEl>
                                          <p:spTgt spid="267266">
                                            <p:txEl>
                                              <p:pRg st="5" end="5"/>
                                            </p:txEl>
                                          </p:spTgt>
                                        </p:tgtEl>
                                        <p:attrNameLst>
                                          <p:attrName>style.visibility</p:attrName>
                                        </p:attrNameLst>
                                      </p:cBhvr>
                                      <p:to>
                                        <p:strVal val="visible"/>
                                      </p:to>
                                    </p:set>
                                    <p:anim calcmode="lin" valueType="num">
                                      <p:cBhvr>
                                        <p:cTn id="42" dur="1000" fill="hold"/>
                                        <p:tgtEl>
                                          <p:spTgt spid="267266">
                                            <p:txEl>
                                              <p:pRg st="5" end="5"/>
                                            </p:txEl>
                                          </p:spTgt>
                                        </p:tgtEl>
                                        <p:attrNameLst>
                                          <p:attrName>ppt_w</p:attrName>
                                        </p:attrNameLst>
                                      </p:cBhvr>
                                      <p:tavLst>
                                        <p:tav tm="0">
                                          <p:val>
                                            <p:strVal val="#ppt_w+.3"/>
                                          </p:val>
                                        </p:tav>
                                        <p:tav tm="100000">
                                          <p:val>
                                            <p:strVal val="#ppt_w"/>
                                          </p:val>
                                        </p:tav>
                                      </p:tavLst>
                                    </p:anim>
                                    <p:anim calcmode="lin" valueType="num">
                                      <p:cBhvr>
                                        <p:cTn id="43" dur="1000" fill="hold"/>
                                        <p:tgtEl>
                                          <p:spTgt spid="267266">
                                            <p:txEl>
                                              <p:pRg st="5" end="5"/>
                                            </p:txEl>
                                          </p:spTgt>
                                        </p:tgtEl>
                                        <p:attrNameLst>
                                          <p:attrName>ppt_h</p:attrName>
                                        </p:attrNameLst>
                                      </p:cBhvr>
                                      <p:tavLst>
                                        <p:tav tm="0">
                                          <p:val>
                                            <p:strVal val="#ppt_h"/>
                                          </p:val>
                                        </p:tav>
                                        <p:tav tm="100000">
                                          <p:val>
                                            <p:strVal val="#ppt_h"/>
                                          </p:val>
                                        </p:tav>
                                      </p:tavLst>
                                    </p:anim>
                                    <p:animEffect transition="in" filter="fade">
                                      <p:cBhvr>
                                        <p:cTn id="44" dur="1000"/>
                                        <p:tgtEl>
                                          <p:spTgt spid="26726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266" grpId="0" build="p"/>
    </p:bld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18"/>
          <p:cNvSpPr>
            <a:spLocks noGrp="1"/>
          </p:cNvSpPr>
          <p:nvPr>
            <p:custDataLst>
              <p:tags r:id="rId1"/>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第八章 模拟企业会计档案管理</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
        <p:nvSpPr>
          <p:cNvPr id="267266" name="Rectangle 3"/>
          <p:cNvSpPr>
            <a:spLocks noGrp="1"/>
          </p:cNvSpPr>
          <p:nvPr>
            <p:ph type="body"/>
            <p:custDataLst>
              <p:tags r:id="rId2"/>
            </p:custDataLst>
          </p:nvPr>
        </p:nvSpPr>
        <p:spPr>
          <a:xfrm>
            <a:off x="398780" y="1143000"/>
            <a:ext cx="7797800" cy="5562600"/>
          </a:xfrm>
        </p:spPr>
        <p:txBody>
          <a:bodyPr wrap="square" lIns="91440" tIns="45720" rIns="91440" bIns="45720" anchor="t"/>
          <a:p>
            <a:pPr marL="0" marR="0" lvl="0" algn="l" rtl="0" eaLnBrk="1" latinLnBrk="0" hangingPunct="1">
              <a:lnSpc>
                <a:spcPct val="150000"/>
              </a:lnSpc>
              <a:spcBef>
                <a:spcPct val="20000"/>
              </a:spcBef>
              <a:buClrTx/>
              <a:buSzTx/>
              <a:buFont typeface="Wingdings 2" panose="05020102010507070707" pitchFamily="18" charset="2"/>
              <a:buNone/>
            </a:pPr>
            <a:r>
              <a:rPr lang="zh-CN" altLang="en-US" b="0" dirty="0">
                <a:solidFill>
                  <a:srgbClr val="0000FF"/>
                </a:solidFill>
                <a:latin typeface="黑体" panose="02010609060101010101" pitchFamily="49" charset="-122"/>
                <a:ea typeface="黑体" panose="02010609060101010101" pitchFamily="49" charset="-122"/>
                <a:cs typeface="+mn-ea"/>
                <a:sym typeface="+mn-ea"/>
              </a:rPr>
              <a:t>五、会计档案的销毁</a:t>
            </a:r>
            <a:r>
              <a:rPr lang="en-US" altLang="zh-CN" sz="2000" dirty="0">
                <a:latin typeface="楷体_GB2312" panose="02010609030101010101" pitchFamily="49" charset="-122"/>
                <a:ea typeface="楷体_GB2312" panose="02010609030101010101" pitchFamily="49" charset="-122"/>
              </a:rPr>
              <a:t>  </a:t>
            </a:r>
            <a:endParaRPr lang="en-US" altLang="zh-CN" sz="2000" dirty="0">
              <a:latin typeface="楷体_GB2312" panose="02010609030101010101" pitchFamily="49" charset="-122"/>
              <a:ea typeface="楷体_GB2312" panose="02010609030101010101" pitchFamily="49" charset="-122"/>
            </a:endParaRPr>
          </a:p>
          <a:p>
            <a:pPr lvl="0" algn="l" latinLnBrk="0">
              <a:lnSpc>
                <a:spcPct val="150000"/>
              </a:lnSpc>
              <a:spcBef>
                <a:spcPts val="0"/>
              </a:spcBef>
              <a:buSzTx/>
              <a:buNone/>
            </a:pPr>
            <a:r>
              <a:rPr lang="en-US" sz="2000" b="0" dirty="0"/>
              <a:t>       </a:t>
            </a:r>
            <a:r>
              <a:rPr sz="2000" b="0" dirty="0"/>
              <a:t>企业应当定期对已到保管期限的会计档案进行鉴定，并形成会计档案鉴定意见书。会计档案鉴定工作应当由单位档案管理机构牵头,组织单位会计、审计、纪检监察等机构或人员共同进行。经鉴定，仍需继续保存的会计档案，应当重新划定保管期限；对保管期满，确无保存价值的会计档案，可以销毁。</a:t>
            </a:r>
            <a:endParaRPr sz="2000" b="0" dirty="0"/>
          </a:p>
          <a:p>
            <a:pPr lvl="0" algn="l" latinLnBrk="0">
              <a:lnSpc>
                <a:spcPct val="150000"/>
              </a:lnSpc>
              <a:spcBef>
                <a:spcPts val="0"/>
              </a:spcBef>
              <a:buSzTx/>
              <a:buNone/>
            </a:pPr>
            <a:endParaRPr sz="2000" b="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indefinite" fill="hold">
                                          <p:stCondLst>
                                            <p:cond delay="0"/>
                                          </p:stCondLst>
                                        </p:cTn>
                                        <p:tgtEl>
                                          <p:spTgt spid="267266">
                                            <p:txEl>
                                              <p:pRg st="0" end="0"/>
                                            </p:txEl>
                                          </p:spTgt>
                                        </p:tgtEl>
                                        <p:attrNameLst>
                                          <p:attrName>style.visibility</p:attrName>
                                        </p:attrNameLst>
                                      </p:cBhvr>
                                      <p:to>
                                        <p:strVal val="visible"/>
                                      </p:to>
                                    </p:set>
                                    <p:anim calcmode="lin" valueType="num">
                                      <p:cBhvr>
                                        <p:cTn id="7" dur="1000" fill="hold"/>
                                        <p:tgtEl>
                                          <p:spTgt spid="267266">
                                            <p:txEl>
                                              <p:pRg st="0" end="0"/>
                                            </p:txEl>
                                          </p:spTgt>
                                        </p:tgtEl>
                                        <p:attrNameLst>
                                          <p:attrName>ppt_w</p:attrName>
                                        </p:attrNameLst>
                                      </p:cBhvr>
                                      <p:tavLst>
                                        <p:tav tm="0">
                                          <p:val>
                                            <p:strVal val="#ppt_w+.3"/>
                                          </p:val>
                                        </p:tav>
                                        <p:tav tm="100000">
                                          <p:val>
                                            <p:strVal val="#ppt_w"/>
                                          </p:val>
                                        </p:tav>
                                      </p:tavLst>
                                    </p:anim>
                                    <p:anim calcmode="lin" valueType="num">
                                      <p:cBhvr>
                                        <p:cTn id="8" dur="1000" fill="hold"/>
                                        <p:tgtEl>
                                          <p:spTgt spid="267266">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67266">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indefinite" fill="hold">
                                          <p:stCondLst>
                                            <p:cond delay="0"/>
                                          </p:stCondLst>
                                        </p:cTn>
                                        <p:tgtEl>
                                          <p:spTgt spid="267266">
                                            <p:txEl>
                                              <p:pRg st="1" end="1"/>
                                            </p:txEl>
                                          </p:spTgt>
                                        </p:tgtEl>
                                        <p:attrNameLst>
                                          <p:attrName>style.visibility</p:attrName>
                                        </p:attrNameLst>
                                      </p:cBhvr>
                                      <p:to>
                                        <p:strVal val="visible"/>
                                      </p:to>
                                    </p:set>
                                    <p:anim calcmode="lin" valueType="num">
                                      <p:cBhvr>
                                        <p:cTn id="14" dur="1000" fill="hold"/>
                                        <p:tgtEl>
                                          <p:spTgt spid="267266">
                                            <p:txEl>
                                              <p:pRg st="1" end="1"/>
                                            </p:txEl>
                                          </p:spTgt>
                                        </p:tgtEl>
                                        <p:attrNameLst>
                                          <p:attrName>ppt_w</p:attrName>
                                        </p:attrNameLst>
                                      </p:cBhvr>
                                      <p:tavLst>
                                        <p:tav tm="0">
                                          <p:val>
                                            <p:strVal val="#ppt_w+.3"/>
                                          </p:val>
                                        </p:tav>
                                        <p:tav tm="100000">
                                          <p:val>
                                            <p:strVal val="#ppt_w"/>
                                          </p:val>
                                        </p:tav>
                                      </p:tavLst>
                                    </p:anim>
                                    <p:anim calcmode="lin" valueType="num">
                                      <p:cBhvr>
                                        <p:cTn id="15" dur="1000" fill="hold"/>
                                        <p:tgtEl>
                                          <p:spTgt spid="267266">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26726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266" grpId="0" build="p"/>
    </p:bld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18"/>
          <p:cNvSpPr>
            <a:spLocks noGrp="1"/>
          </p:cNvSpPr>
          <p:nvPr>
            <p:custDataLst>
              <p:tags r:id="rId1"/>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第八章 模拟企业会计档案管理</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
        <p:nvSpPr>
          <p:cNvPr id="267266" name="Rectangle 3"/>
          <p:cNvSpPr>
            <a:spLocks noGrp="1"/>
          </p:cNvSpPr>
          <p:nvPr>
            <p:ph type="body"/>
            <p:custDataLst>
              <p:tags r:id="rId2"/>
            </p:custDataLst>
          </p:nvPr>
        </p:nvSpPr>
        <p:spPr>
          <a:xfrm>
            <a:off x="398780" y="1143000"/>
            <a:ext cx="7273925" cy="5562600"/>
          </a:xfrm>
        </p:spPr>
        <p:txBody>
          <a:bodyPr wrap="square" lIns="91440" tIns="45720" rIns="91440" bIns="45720" anchor="t"/>
          <a:p>
            <a:pPr marL="0" marR="0" lvl="0" algn="l" rtl="0" eaLnBrk="1" latinLnBrk="0" hangingPunct="1">
              <a:lnSpc>
                <a:spcPct val="150000"/>
              </a:lnSpc>
              <a:spcBef>
                <a:spcPct val="20000"/>
              </a:spcBef>
              <a:buClrTx/>
              <a:buSzTx/>
              <a:buFont typeface="Wingdings 2" panose="05020102010507070707" pitchFamily="18" charset="2"/>
              <a:buNone/>
            </a:pPr>
            <a:r>
              <a:rPr lang="zh-CN" altLang="en-US" b="0" dirty="0">
                <a:solidFill>
                  <a:srgbClr val="0000FF"/>
                </a:solidFill>
                <a:latin typeface="黑体" panose="02010609060101010101" pitchFamily="49" charset="-122"/>
                <a:ea typeface="黑体" panose="02010609060101010101" pitchFamily="49" charset="-122"/>
                <a:cs typeface="+mn-ea"/>
                <a:sym typeface="+mn-ea"/>
              </a:rPr>
              <a:t>五、会计档案的销毁</a:t>
            </a:r>
            <a:r>
              <a:rPr lang="en-US" altLang="zh-CN" sz="2000" dirty="0">
                <a:latin typeface="楷体_GB2312" panose="02010609030101010101" pitchFamily="49" charset="-122"/>
                <a:ea typeface="楷体_GB2312" panose="02010609030101010101" pitchFamily="49" charset="-122"/>
              </a:rPr>
              <a:t>  </a:t>
            </a:r>
            <a:endParaRPr lang="en-US" altLang="zh-CN" sz="2000" dirty="0">
              <a:latin typeface="楷体_GB2312" panose="02010609030101010101" pitchFamily="49" charset="-122"/>
              <a:ea typeface="楷体_GB2312" panose="02010609030101010101" pitchFamily="49" charset="-122"/>
            </a:endParaRPr>
          </a:p>
          <a:p>
            <a:pPr lvl="0" algn="l" latinLnBrk="0">
              <a:lnSpc>
                <a:spcPct val="130000"/>
              </a:lnSpc>
              <a:spcBef>
                <a:spcPts val="0"/>
              </a:spcBef>
              <a:buSzTx/>
              <a:buNone/>
            </a:pPr>
            <a:r>
              <a:rPr lang="en-US" sz="2000" b="0" dirty="0"/>
              <a:t>       </a:t>
            </a:r>
            <a:r>
              <a:rPr sz="2000" b="0" dirty="0"/>
              <a:t>经鉴定可以销毁的会计档案，应当按照《会计档案管理办法》规定的程序销毁：（1）单位档案管理机构编制会计档案销毁清册，列明拟销毁会计档案的名称、卷号、册数、起止年度、档案编号、应保管期限、已保管期限和销毁时间等内容。（2）单位负责人、档案管理机构负责人、会计管理机构负责人、档案管理机构经办人、会计管理机构经办人在会计档案销毁清册上签署意见。（3）单位档案管理机构负责组织会计档案销毁工作，并与会计管理机构共同派员监销。监销人在会计档案销毁前，应当按照会计档案销毁清册所列内容进行清点核对；在会计档案销毁后，应当在会计档案销毁清册上签名或盖章。</a:t>
            </a:r>
            <a:endParaRPr sz="2000" b="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indefinite" fill="hold">
                                          <p:stCondLst>
                                            <p:cond delay="0"/>
                                          </p:stCondLst>
                                        </p:cTn>
                                        <p:tgtEl>
                                          <p:spTgt spid="267266">
                                            <p:txEl>
                                              <p:pRg st="0" end="0"/>
                                            </p:txEl>
                                          </p:spTgt>
                                        </p:tgtEl>
                                        <p:attrNameLst>
                                          <p:attrName>style.visibility</p:attrName>
                                        </p:attrNameLst>
                                      </p:cBhvr>
                                      <p:to>
                                        <p:strVal val="visible"/>
                                      </p:to>
                                    </p:set>
                                    <p:anim calcmode="lin" valueType="num">
                                      <p:cBhvr>
                                        <p:cTn id="7" dur="1000" fill="hold"/>
                                        <p:tgtEl>
                                          <p:spTgt spid="267266">
                                            <p:txEl>
                                              <p:pRg st="0" end="0"/>
                                            </p:txEl>
                                          </p:spTgt>
                                        </p:tgtEl>
                                        <p:attrNameLst>
                                          <p:attrName>ppt_w</p:attrName>
                                        </p:attrNameLst>
                                      </p:cBhvr>
                                      <p:tavLst>
                                        <p:tav tm="0">
                                          <p:val>
                                            <p:strVal val="#ppt_w+.3"/>
                                          </p:val>
                                        </p:tav>
                                        <p:tav tm="100000">
                                          <p:val>
                                            <p:strVal val="#ppt_w"/>
                                          </p:val>
                                        </p:tav>
                                      </p:tavLst>
                                    </p:anim>
                                    <p:anim calcmode="lin" valueType="num">
                                      <p:cBhvr>
                                        <p:cTn id="8" dur="1000" fill="hold"/>
                                        <p:tgtEl>
                                          <p:spTgt spid="267266">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67266">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indefinite" fill="hold">
                                          <p:stCondLst>
                                            <p:cond delay="0"/>
                                          </p:stCondLst>
                                        </p:cTn>
                                        <p:tgtEl>
                                          <p:spTgt spid="267266">
                                            <p:txEl>
                                              <p:pRg st="1" end="1"/>
                                            </p:txEl>
                                          </p:spTgt>
                                        </p:tgtEl>
                                        <p:attrNameLst>
                                          <p:attrName>style.visibility</p:attrName>
                                        </p:attrNameLst>
                                      </p:cBhvr>
                                      <p:to>
                                        <p:strVal val="visible"/>
                                      </p:to>
                                    </p:set>
                                    <p:anim calcmode="lin" valueType="num">
                                      <p:cBhvr>
                                        <p:cTn id="14" dur="1000" fill="hold"/>
                                        <p:tgtEl>
                                          <p:spTgt spid="267266">
                                            <p:txEl>
                                              <p:pRg st="1" end="1"/>
                                            </p:txEl>
                                          </p:spTgt>
                                        </p:tgtEl>
                                        <p:attrNameLst>
                                          <p:attrName>ppt_w</p:attrName>
                                        </p:attrNameLst>
                                      </p:cBhvr>
                                      <p:tavLst>
                                        <p:tav tm="0">
                                          <p:val>
                                            <p:strVal val="#ppt_w+.3"/>
                                          </p:val>
                                        </p:tav>
                                        <p:tav tm="100000">
                                          <p:val>
                                            <p:strVal val="#ppt_w"/>
                                          </p:val>
                                        </p:tav>
                                      </p:tavLst>
                                    </p:anim>
                                    <p:anim calcmode="lin" valueType="num">
                                      <p:cBhvr>
                                        <p:cTn id="15" dur="1000" fill="hold"/>
                                        <p:tgtEl>
                                          <p:spTgt spid="267266">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26726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266" grpId="0" build="p"/>
    </p:bld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18"/>
          <p:cNvSpPr>
            <a:spLocks noGrp="1"/>
          </p:cNvSpPr>
          <p:nvPr>
            <p:custDataLst>
              <p:tags r:id="rId1"/>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第八章 模拟企业会计档案管理</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
        <p:nvSpPr>
          <p:cNvPr id="267266" name="Rectangle 3"/>
          <p:cNvSpPr>
            <a:spLocks noGrp="1"/>
          </p:cNvSpPr>
          <p:nvPr>
            <p:ph type="body"/>
            <p:custDataLst>
              <p:tags r:id="rId2"/>
            </p:custDataLst>
          </p:nvPr>
        </p:nvSpPr>
        <p:spPr>
          <a:xfrm>
            <a:off x="398780" y="1143000"/>
            <a:ext cx="7797800" cy="5562600"/>
          </a:xfrm>
        </p:spPr>
        <p:txBody>
          <a:bodyPr wrap="square" lIns="91440" tIns="45720" rIns="91440" bIns="45720" anchor="t"/>
          <a:p>
            <a:pPr marL="0" marR="0" lvl="0" algn="l" rtl="0" eaLnBrk="1" latinLnBrk="0" hangingPunct="1">
              <a:lnSpc>
                <a:spcPct val="150000"/>
              </a:lnSpc>
              <a:spcBef>
                <a:spcPct val="20000"/>
              </a:spcBef>
              <a:buClrTx/>
              <a:buSzTx/>
              <a:buFont typeface="Wingdings 2" panose="05020102010507070707" pitchFamily="18" charset="2"/>
              <a:buNone/>
            </a:pPr>
            <a:r>
              <a:rPr lang="zh-CN" altLang="en-US" b="0" dirty="0">
                <a:solidFill>
                  <a:srgbClr val="0000FF"/>
                </a:solidFill>
                <a:latin typeface="黑体" panose="02010609060101010101" pitchFamily="49" charset="-122"/>
                <a:ea typeface="黑体" panose="02010609060101010101" pitchFamily="49" charset="-122"/>
                <a:cs typeface="+mn-ea"/>
                <a:sym typeface="+mn-ea"/>
              </a:rPr>
              <a:t>五、会计档案的销毁</a:t>
            </a:r>
            <a:r>
              <a:rPr lang="en-US" altLang="zh-CN" sz="2000" dirty="0">
                <a:latin typeface="楷体_GB2312" panose="02010609030101010101" pitchFamily="49" charset="-122"/>
                <a:ea typeface="楷体_GB2312" panose="02010609030101010101" pitchFamily="49" charset="-122"/>
              </a:rPr>
              <a:t>  </a:t>
            </a:r>
            <a:endParaRPr lang="en-US" altLang="zh-CN" sz="2000" dirty="0">
              <a:latin typeface="楷体_GB2312" panose="02010609030101010101" pitchFamily="49" charset="-122"/>
              <a:ea typeface="楷体_GB2312" panose="02010609030101010101" pitchFamily="49" charset="-122"/>
            </a:endParaRPr>
          </a:p>
          <a:p>
            <a:pPr lvl="0" algn="l" latinLnBrk="0">
              <a:lnSpc>
                <a:spcPct val="150000"/>
              </a:lnSpc>
              <a:spcBef>
                <a:spcPts val="0"/>
              </a:spcBef>
              <a:buSzTx/>
              <a:buNone/>
            </a:pPr>
            <a:r>
              <a:rPr lang="en-US" sz="2000" b="0" dirty="0"/>
              <a:t>       </a:t>
            </a:r>
            <a:endParaRPr sz="2000" b="0" dirty="0"/>
          </a:p>
          <a:p>
            <a:pPr lvl="0" algn="l" latinLnBrk="0">
              <a:lnSpc>
                <a:spcPct val="150000"/>
              </a:lnSpc>
              <a:spcBef>
                <a:spcPts val="0"/>
              </a:spcBef>
              <a:buSzTx/>
              <a:buNone/>
            </a:pPr>
            <a:r>
              <a:rPr lang="en-US" sz="2000" b="0" dirty="0"/>
              <a:t>       </a:t>
            </a:r>
            <a:r>
              <a:rPr sz="2000" b="0" dirty="0"/>
              <a:t>电子会计档案的销毁还应当符合国家有关电子档案的规定，并由单位档案管理机构、会计管理机构和信息系统管理机构共同派员监销。</a:t>
            </a:r>
            <a:endParaRPr sz="2000" b="0" dirty="0"/>
          </a:p>
          <a:p>
            <a:pPr lvl="0" algn="l" latinLnBrk="0">
              <a:lnSpc>
                <a:spcPct val="150000"/>
              </a:lnSpc>
              <a:spcBef>
                <a:spcPts val="0"/>
              </a:spcBef>
              <a:buSzTx/>
              <a:buNone/>
            </a:pPr>
            <a:r>
              <a:rPr sz="2000" b="0" dirty="0"/>
              <a:t> </a:t>
            </a:r>
            <a:r>
              <a:rPr lang="en-US" sz="2000" b="0" dirty="0"/>
              <a:t>      </a:t>
            </a:r>
            <a:r>
              <a:rPr sz="2000" b="0" dirty="0"/>
              <a:t>保管期满但未结清的债权债务会计凭证和涉及其他未了事项的会计凭证不得销毁，纸质会计档案应当单独抽出立卷，电子会计档案单独转存，保管到未了事项完结时为止。</a:t>
            </a:r>
            <a:endParaRPr sz="2000" b="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indefinite" fill="hold">
                                          <p:stCondLst>
                                            <p:cond delay="0"/>
                                          </p:stCondLst>
                                        </p:cTn>
                                        <p:tgtEl>
                                          <p:spTgt spid="267266">
                                            <p:txEl>
                                              <p:pRg st="0" end="0"/>
                                            </p:txEl>
                                          </p:spTgt>
                                        </p:tgtEl>
                                        <p:attrNameLst>
                                          <p:attrName>style.visibility</p:attrName>
                                        </p:attrNameLst>
                                      </p:cBhvr>
                                      <p:to>
                                        <p:strVal val="visible"/>
                                      </p:to>
                                    </p:set>
                                    <p:anim calcmode="lin" valueType="num">
                                      <p:cBhvr>
                                        <p:cTn id="7" dur="1000" fill="hold"/>
                                        <p:tgtEl>
                                          <p:spTgt spid="267266">
                                            <p:txEl>
                                              <p:pRg st="0" end="0"/>
                                            </p:txEl>
                                          </p:spTgt>
                                        </p:tgtEl>
                                        <p:attrNameLst>
                                          <p:attrName>ppt_w</p:attrName>
                                        </p:attrNameLst>
                                      </p:cBhvr>
                                      <p:tavLst>
                                        <p:tav tm="0">
                                          <p:val>
                                            <p:strVal val="#ppt_w+.3"/>
                                          </p:val>
                                        </p:tav>
                                        <p:tav tm="100000">
                                          <p:val>
                                            <p:strVal val="#ppt_w"/>
                                          </p:val>
                                        </p:tav>
                                      </p:tavLst>
                                    </p:anim>
                                    <p:anim calcmode="lin" valueType="num">
                                      <p:cBhvr>
                                        <p:cTn id="8" dur="1000" fill="hold"/>
                                        <p:tgtEl>
                                          <p:spTgt spid="267266">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67266">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indefinite" fill="hold">
                                          <p:stCondLst>
                                            <p:cond delay="0"/>
                                          </p:stCondLst>
                                        </p:cTn>
                                        <p:tgtEl>
                                          <p:spTgt spid="267266">
                                            <p:txEl>
                                              <p:pRg st="1" end="1"/>
                                            </p:txEl>
                                          </p:spTgt>
                                        </p:tgtEl>
                                        <p:attrNameLst>
                                          <p:attrName>style.visibility</p:attrName>
                                        </p:attrNameLst>
                                      </p:cBhvr>
                                      <p:to>
                                        <p:strVal val="visible"/>
                                      </p:to>
                                    </p:set>
                                    <p:anim calcmode="lin" valueType="num">
                                      <p:cBhvr>
                                        <p:cTn id="14" dur="1000" fill="hold"/>
                                        <p:tgtEl>
                                          <p:spTgt spid="267266">
                                            <p:txEl>
                                              <p:pRg st="1" end="1"/>
                                            </p:txEl>
                                          </p:spTgt>
                                        </p:tgtEl>
                                        <p:attrNameLst>
                                          <p:attrName>ppt_w</p:attrName>
                                        </p:attrNameLst>
                                      </p:cBhvr>
                                      <p:tavLst>
                                        <p:tav tm="0">
                                          <p:val>
                                            <p:strVal val="#ppt_w+.3"/>
                                          </p:val>
                                        </p:tav>
                                        <p:tav tm="100000">
                                          <p:val>
                                            <p:strVal val="#ppt_w"/>
                                          </p:val>
                                        </p:tav>
                                      </p:tavLst>
                                    </p:anim>
                                    <p:anim calcmode="lin" valueType="num">
                                      <p:cBhvr>
                                        <p:cTn id="15" dur="1000" fill="hold"/>
                                        <p:tgtEl>
                                          <p:spTgt spid="267266">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267266">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0" presetClass="entr" presetSubtype="0" decel="100000" fill="hold" grpId="0" nodeType="clickEffect">
                                  <p:stCondLst>
                                    <p:cond delay="0"/>
                                  </p:stCondLst>
                                  <p:childTnLst>
                                    <p:set>
                                      <p:cBhvr>
                                        <p:cTn id="20" dur="indefinite" fill="hold">
                                          <p:stCondLst>
                                            <p:cond delay="0"/>
                                          </p:stCondLst>
                                        </p:cTn>
                                        <p:tgtEl>
                                          <p:spTgt spid="267266">
                                            <p:txEl>
                                              <p:pRg st="2" end="2"/>
                                            </p:txEl>
                                          </p:spTgt>
                                        </p:tgtEl>
                                        <p:attrNameLst>
                                          <p:attrName>style.visibility</p:attrName>
                                        </p:attrNameLst>
                                      </p:cBhvr>
                                      <p:to>
                                        <p:strVal val="visible"/>
                                      </p:to>
                                    </p:set>
                                    <p:anim calcmode="lin" valueType="num">
                                      <p:cBhvr>
                                        <p:cTn id="21" dur="1000" fill="hold"/>
                                        <p:tgtEl>
                                          <p:spTgt spid="267266">
                                            <p:txEl>
                                              <p:pRg st="2" end="2"/>
                                            </p:txEl>
                                          </p:spTgt>
                                        </p:tgtEl>
                                        <p:attrNameLst>
                                          <p:attrName>ppt_w</p:attrName>
                                        </p:attrNameLst>
                                      </p:cBhvr>
                                      <p:tavLst>
                                        <p:tav tm="0">
                                          <p:val>
                                            <p:strVal val="#ppt_w+.3"/>
                                          </p:val>
                                        </p:tav>
                                        <p:tav tm="100000">
                                          <p:val>
                                            <p:strVal val="#ppt_w"/>
                                          </p:val>
                                        </p:tav>
                                      </p:tavLst>
                                    </p:anim>
                                    <p:anim calcmode="lin" valueType="num">
                                      <p:cBhvr>
                                        <p:cTn id="22" dur="1000" fill="hold"/>
                                        <p:tgtEl>
                                          <p:spTgt spid="267266">
                                            <p:txEl>
                                              <p:pRg st="2" end="2"/>
                                            </p:txEl>
                                          </p:spTgt>
                                        </p:tgtEl>
                                        <p:attrNameLst>
                                          <p:attrName>ppt_h</p:attrName>
                                        </p:attrNameLst>
                                      </p:cBhvr>
                                      <p:tavLst>
                                        <p:tav tm="0">
                                          <p:val>
                                            <p:strVal val="#ppt_h"/>
                                          </p:val>
                                        </p:tav>
                                        <p:tav tm="100000">
                                          <p:val>
                                            <p:strVal val="#ppt_h"/>
                                          </p:val>
                                        </p:tav>
                                      </p:tavLst>
                                    </p:anim>
                                    <p:animEffect transition="in" filter="fade">
                                      <p:cBhvr>
                                        <p:cTn id="23" dur="1000"/>
                                        <p:tgtEl>
                                          <p:spTgt spid="267266">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indefinite" fill="hold">
                                          <p:stCondLst>
                                            <p:cond delay="0"/>
                                          </p:stCondLst>
                                        </p:cTn>
                                        <p:tgtEl>
                                          <p:spTgt spid="267266">
                                            <p:txEl>
                                              <p:pRg st="3" end="3"/>
                                            </p:txEl>
                                          </p:spTgt>
                                        </p:tgtEl>
                                        <p:attrNameLst>
                                          <p:attrName>style.visibility</p:attrName>
                                        </p:attrNameLst>
                                      </p:cBhvr>
                                      <p:to>
                                        <p:strVal val="visible"/>
                                      </p:to>
                                    </p:set>
                                    <p:anim calcmode="lin" valueType="num">
                                      <p:cBhvr>
                                        <p:cTn id="28" dur="1000" fill="hold"/>
                                        <p:tgtEl>
                                          <p:spTgt spid="267266">
                                            <p:txEl>
                                              <p:pRg st="3" end="3"/>
                                            </p:txEl>
                                          </p:spTgt>
                                        </p:tgtEl>
                                        <p:attrNameLst>
                                          <p:attrName>ppt_w</p:attrName>
                                        </p:attrNameLst>
                                      </p:cBhvr>
                                      <p:tavLst>
                                        <p:tav tm="0">
                                          <p:val>
                                            <p:strVal val="#ppt_w+.3"/>
                                          </p:val>
                                        </p:tav>
                                        <p:tav tm="100000">
                                          <p:val>
                                            <p:strVal val="#ppt_w"/>
                                          </p:val>
                                        </p:tav>
                                      </p:tavLst>
                                    </p:anim>
                                    <p:anim calcmode="lin" valueType="num">
                                      <p:cBhvr>
                                        <p:cTn id="29" dur="1000" fill="hold"/>
                                        <p:tgtEl>
                                          <p:spTgt spid="267266">
                                            <p:txEl>
                                              <p:pRg st="3" end="3"/>
                                            </p:txEl>
                                          </p:spTgt>
                                        </p:tgtEl>
                                        <p:attrNameLst>
                                          <p:attrName>ppt_h</p:attrName>
                                        </p:attrNameLst>
                                      </p:cBhvr>
                                      <p:tavLst>
                                        <p:tav tm="0">
                                          <p:val>
                                            <p:strVal val="#ppt_h"/>
                                          </p:val>
                                        </p:tav>
                                        <p:tav tm="100000">
                                          <p:val>
                                            <p:strVal val="#ppt_h"/>
                                          </p:val>
                                        </p:tav>
                                      </p:tavLst>
                                    </p:anim>
                                    <p:animEffect transition="in" filter="fade">
                                      <p:cBhvr>
                                        <p:cTn id="30" dur="1000"/>
                                        <p:tgtEl>
                                          <p:spTgt spid="26726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266" grpId="0" build="p"/>
    </p:bld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18"/>
          <p:cNvSpPr>
            <a:spLocks noGrp="1"/>
          </p:cNvSpPr>
          <p:nvPr>
            <p:custDataLst>
              <p:tags r:id="rId1"/>
            </p:custDataLst>
          </p:nvPr>
        </p:nvSpPr>
        <p:spPr>
          <a:xfrm>
            <a:off x="1079500" y="358775"/>
            <a:ext cx="7086600" cy="631825"/>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algn="l" defTabSz="914400" eaLnBrk="1" hangingPunct="1">
              <a:buClrTx/>
              <a:buSzTx/>
              <a:buFontTx/>
            </a:pPr>
            <a:r>
              <a:rPr lang="zh-CN" altLang="en-US" b="1" kern="1200" noProof="0" dirty="0">
                <a:solidFill>
                  <a:srgbClr val="FFFFFF"/>
                </a:solidFill>
                <a:latin typeface="黑体" panose="02010609060101010101" pitchFamily="49" charset="-122"/>
                <a:ea typeface="黑体" panose="02010609060101010101" pitchFamily="49" charset="-122"/>
              </a:rPr>
              <a:t>第八章 模拟企业会计档案管理</a:t>
            </a:r>
            <a:endParaRPr lang="zh-CN" altLang="en-US" b="1" kern="1200" noProof="0" dirty="0">
              <a:solidFill>
                <a:srgbClr val="FFFFFF"/>
              </a:solidFill>
              <a:latin typeface="黑体" panose="02010609060101010101" pitchFamily="49" charset="-122"/>
              <a:ea typeface="黑体" panose="02010609060101010101" pitchFamily="49" charset="-122"/>
            </a:endParaRPr>
          </a:p>
        </p:txBody>
      </p:sp>
      <p:sp>
        <p:nvSpPr>
          <p:cNvPr id="100353" name="Rectangle 2"/>
          <p:cNvSpPr>
            <a:spLocks noGrp="1"/>
          </p:cNvSpPr>
          <p:nvPr>
            <p:custDataLst>
              <p:tags r:id="rId2"/>
            </p:custDataLst>
          </p:nvPr>
        </p:nvSpPr>
        <p:spPr>
          <a:xfrm>
            <a:off x="204470" y="1066800"/>
            <a:ext cx="8498840" cy="5038725"/>
          </a:xfrm>
          <a:prstGeom prst="rect">
            <a:avLst/>
          </a:prstGeom>
          <a:noFill/>
          <a:ln w="9525">
            <a:noFill/>
          </a:ln>
        </p:spPr>
        <p:txBody>
          <a:bodyPr wrap="square" lIns="91440" tIns="45720" rIns="91440" bIns="45720" anchor="t"/>
          <a:lstStyle>
            <a:lvl1pPr marL="342900" indent="-342900" algn="l" rtl="0" eaLnBrk="0" fontAlgn="base" hangingPunct="0">
              <a:spcBef>
                <a:spcPct val="20000"/>
              </a:spcBef>
              <a:spcAft>
                <a:spcPct val="0"/>
              </a:spcAft>
              <a:buClr>
                <a:schemeClr val="hlink"/>
              </a:buClr>
              <a:buFont typeface="Wingdings" panose="05000000000000000000" pitchFamily="2" charset="2"/>
              <a:defRPr sz="2800" b="1">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defRPr sz="2400">
                <a:solidFill>
                  <a:schemeClr val="tx1"/>
                </a:solidFill>
                <a:latin typeface="+mn-lt"/>
                <a:ea typeface="+mn-ea"/>
              </a:defRPr>
            </a:lvl2pPr>
            <a:lvl3pPr marL="1143000" indent="-228600" algn="l" rtl="0" eaLnBrk="0" fontAlgn="base" hangingPunct="0">
              <a:spcBef>
                <a:spcPct val="20000"/>
              </a:spcBef>
              <a:spcAft>
                <a:spcPct val="0"/>
              </a:spcAft>
              <a:buClr>
                <a:schemeClr val="tx1"/>
              </a:buClr>
              <a:defRPr sz="2000">
                <a:solidFill>
                  <a:schemeClr val="tx1"/>
                </a:solidFill>
                <a:latin typeface="+mn-lt"/>
                <a:ea typeface="+mn-ea"/>
              </a:defRPr>
            </a:lvl3pPr>
            <a:lvl4pPr marL="1600200" indent="-228600" algn="l" rtl="0" eaLnBrk="0" fontAlgn="base" hangingPunct="0">
              <a:spcBef>
                <a:spcPct val="20000"/>
              </a:spcBef>
              <a:spcAft>
                <a:spcPct val="0"/>
              </a:spcAft>
              <a:defRPr sz="2000">
                <a:solidFill>
                  <a:schemeClr val="tx1"/>
                </a:solidFill>
                <a:latin typeface="+mn-lt"/>
                <a:ea typeface="+mn-ea"/>
              </a:defRPr>
            </a:lvl4pPr>
            <a:lvl5pPr marL="2057400" indent="-228600" algn="l" rtl="0" eaLnBrk="0" fontAlgn="base" hangingPunct="0">
              <a:spcBef>
                <a:spcPct val="20000"/>
              </a:spcBef>
              <a:spcAft>
                <a:spcPct val="0"/>
              </a:spcAft>
              <a:defRPr sz="1600">
                <a:solidFill>
                  <a:schemeClr val="tx1"/>
                </a:solidFill>
                <a:latin typeface="+mn-lt"/>
                <a:ea typeface="+mn-ea"/>
              </a:defRPr>
            </a:lvl5pPr>
            <a:lvl6pPr marL="2514600" indent="-228600" algn="l" rtl="0" fontAlgn="base">
              <a:spcBef>
                <a:spcPct val="20000"/>
              </a:spcBef>
              <a:spcAft>
                <a:spcPct val="0"/>
              </a:spcAft>
              <a:defRPr sz="1600">
                <a:solidFill>
                  <a:schemeClr val="tx1"/>
                </a:solidFill>
                <a:latin typeface="+mn-lt"/>
                <a:ea typeface="+mn-ea"/>
              </a:defRPr>
            </a:lvl6pPr>
            <a:lvl7pPr marL="2971800" indent="-228600" algn="l" rtl="0" fontAlgn="base">
              <a:spcBef>
                <a:spcPct val="20000"/>
              </a:spcBef>
              <a:spcAft>
                <a:spcPct val="0"/>
              </a:spcAft>
              <a:defRPr sz="1600">
                <a:solidFill>
                  <a:schemeClr val="tx1"/>
                </a:solidFill>
                <a:latin typeface="+mn-lt"/>
                <a:ea typeface="+mn-ea"/>
              </a:defRPr>
            </a:lvl7pPr>
            <a:lvl8pPr marL="3429000" indent="-228600" algn="l" rtl="0" fontAlgn="base">
              <a:spcBef>
                <a:spcPct val="20000"/>
              </a:spcBef>
              <a:spcAft>
                <a:spcPct val="0"/>
              </a:spcAft>
              <a:defRPr sz="1600">
                <a:solidFill>
                  <a:schemeClr val="tx1"/>
                </a:solidFill>
                <a:latin typeface="+mn-lt"/>
                <a:ea typeface="+mn-ea"/>
              </a:defRPr>
            </a:lvl8pPr>
            <a:lvl9pPr marL="3886200" indent="-228600" algn="l" rtl="0" fontAlgn="base">
              <a:spcBef>
                <a:spcPct val="20000"/>
              </a:spcBef>
              <a:spcAft>
                <a:spcPct val="0"/>
              </a:spcAft>
              <a:defRPr sz="1600">
                <a:solidFill>
                  <a:schemeClr val="tx1"/>
                </a:solidFill>
                <a:latin typeface="+mn-lt"/>
                <a:ea typeface="+mn-ea"/>
              </a:defRPr>
            </a:lvl9pPr>
          </a:lstStyle>
          <a:p>
            <a:pPr lvl="0" indent="-342900" algn="l">
              <a:lnSpc>
                <a:spcPct val="80000"/>
              </a:lnSpc>
              <a:buSzTx/>
              <a:buNone/>
            </a:pPr>
            <a:r>
              <a:rPr lang="zh-CN" altLang="en-US" b="0" dirty="0">
                <a:solidFill>
                  <a:srgbClr val="0000FF"/>
                </a:solidFill>
                <a:sym typeface="+mn-ea"/>
              </a:rPr>
              <a:t>【思政元素】</a:t>
            </a:r>
            <a:endParaRPr lang="zh-CN" altLang="en-US" b="0" dirty="0">
              <a:solidFill>
                <a:srgbClr val="0000FF"/>
              </a:solidFill>
            </a:endParaRPr>
          </a:p>
          <a:p>
            <a:pPr algn="l">
              <a:buSzTx/>
            </a:pPr>
            <a:r>
              <a:rPr lang="en-US" sz="2400">
                <a:sym typeface="+mn-ea"/>
              </a:rPr>
              <a:t>      </a:t>
            </a:r>
            <a:r>
              <a:rPr sz="2400">
                <a:sym typeface="+mn-ea"/>
              </a:rPr>
              <a:t>案例：以南海公司破产案为例，启发学生注册会计师审计作为经济警察在资本市场的监督作用，让学生明白丧失职业道德对国家对企业对自身的危害，引导学生要以社会主义核心价值观为导向遵守法律法规，遵守职业道德。以黄石大瑞会计师事务有限公司朱晖被追究法律责任为例，引导学生们树立正确的职业观和价值观，在以后的工作中对国家对单位对个人负责。</a:t>
            </a:r>
            <a:endParaRPr sz="2400">
              <a:sym typeface="+mn-ea"/>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8546" name="Picture 2"/>
          <p:cNvPicPr>
            <a:picLocks noChangeAspect="1"/>
          </p:cNvPicPr>
          <p:nvPr/>
        </p:nvPicPr>
        <p:blipFill>
          <a:blip r:embed="rId1"/>
          <a:stretch>
            <a:fillRect/>
          </a:stretch>
        </p:blipFill>
        <p:spPr>
          <a:xfrm>
            <a:off x="5773738" y="4868863"/>
            <a:ext cx="742950" cy="936625"/>
          </a:xfrm>
          <a:prstGeom prst="rect">
            <a:avLst/>
          </a:prstGeom>
          <a:noFill/>
          <a:ln w="9525">
            <a:noFill/>
          </a:ln>
        </p:spPr>
      </p:pic>
      <p:pic>
        <p:nvPicPr>
          <p:cNvPr id="748547" name="Picture 3"/>
          <p:cNvPicPr>
            <a:picLocks noChangeAspect="1"/>
          </p:cNvPicPr>
          <p:nvPr/>
        </p:nvPicPr>
        <p:blipFill>
          <a:blip r:embed="rId2"/>
          <a:stretch>
            <a:fillRect/>
          </a:stretch>
        </p:blipFill>
        <p:spPr>
          <a:xfrm>
            <a:off x="3924300" y="4868863"/>
            <a:ext cx="868363" cy="936625"/>
          </a:xfrm>
          <a:prstGeom prst="rect">
            <a:avLst/>
          </a:prstGeom>
          <a:noFill/>
          <a:ln w="9525">
            <a:noFill/>
          </a:ln>
        </p:spPr>
      </p:pic>
      <p:pic>
        <p:nvPicPr>
          <p:cNvPr id="748548" name="Picture 4"/>
          <p:cNvPicPr>
            <a:picLocks noChangeAspect="1"/>
          </p:cNvPicPr>
          <p:nvPr/>
        </p:nvPicPr>
        <p:blipFill>
          <a:blip r:embed="rId3"/>
          <a:stretch>
            <a:fillRect/>
          </a:stretch>
        </p:blipFill>
        <p:spPr>
          <a:xfrm>
            <a:off x="2301875" y="4868863"/>
            <a:ext cx="757238" cy="936625"/>
          </a:xfrm>
          <a:prstGeom prst="rect">
            <a:avLst/>
          </a:prstGeom>
          <a:noFill/>
          <a:ln w="9525">
            <a:noFill/>
          </a:ln>
        </p:spPr>
      </p:pic>
      <p:sp>
        <p:nvSpPr>
          <p:cNvPr id="207877" name="Rectangle 5"/>
          <p:cNvSpPr>
            <a:spLocks noGrp="1"/>
          </p:cNvSpPr>
          <p:nvPr>
            <p:ph type="body" sz="half"/>
          </p:nvPr>
        </p:nvSpPr>
        <p:spPr>
          <a:xfrm>
            <a:off x="533400" y="1143000"/>
            <a:ext cx="7151688" cy="2965450"/>
          </a:xfrm>
        </p:spPr>
        <p:txBody>
          <a:bodyPr wrap="square" lIns="91440" tIns="45720" rIns="91440" bIns="45720" anchor="t"/>
          <a:lstStyle>
            <a:lvl1pPr lvl="0">
              <a:defRPr sz="2800" kern="1200"/>
            </a:lvl1pPr>
            <a:lvl2pPr lvl="1">
              <a:defRPr sz="2400" kern="1200"/>
            </a:lvl2pPr>
            <a:lvl3pPr lvl="2">
              <a:defRPr sz="2000" kern="1200"/>
            </a:lvl3pPr>
            <a:lvl4pPr lvl="3">
              <a:defRPr sz="1800" kern="1200"/>
            </a:lvl4pPr>
            <a:lvl5pPr lvl="4">
              <a:defRPr sz="1800" kern="1200"/>
            </a:lvl5pPr>
          </a:lstStyle>
          <a:p>
            <a:pPr>
              <a:lnSpc>
                <a:spcPct val="80000"/>
              </a:lnSpc>
            </a:pPr>
            <a:r>
              <a:rPr lang="zh-CN" altLang="en-US" b="0" dirty="0">
                <a:solidFill>
                  <a:srgbClr val="0000FF"/>
                </a:solidFill>
                <a:sym typeface="+mn-ea"/>
              </a:rPr>
              <a:t>一、模拟实训的准备</a:t>
            </a:r>
            <a:endParaRPr lang="zh-CN" altLang="en-US" b="0" dirty="0">
              <a:solidFill>
                <a:srgbClr val="0000FF"/>
              </a:solidFill>
            </a:endParaRPr>
          </a:p>
          <a:p>
            <a:pPr>
              <a:lnSpc>
                <a:spcPct val="80000"/>
              </a:lnSpc>
            </a:pPr>
            <a:r>
              <a:rPr lang="zh-CN" altLang="en-US" sz="2400" b="0" dirty="0">
                <a:solidFill>
                  <a:srgbClr val="0000FF"/>
                </a:solidFill>
                <a:sym typeface="+mn-ea"/>
              </a:rPr>
              <a:t>（一）数码字书写规范</a:t>
            </a:r>
            <a:endParaRPr lang="zh-CN" altLang="en-US" sz="2400" b="0" dirty="0">
              <a:solidFill>
                <a:srgbClr val="0000FF"/>
              </a:solidFill>
            </a:endParaRPr>
          </a:p>
          <a:p>
            <a:pPr marL="0" lvl="0" indent="0" eaLnBrk="1" hangingPunct="1">
              <a:lnSpc>
                <a:spcPct val="90000"/>
              </a:lnSpc>
            </a:pPr>
            <a:r>
              <a:rPr lang="zh-CN" altLang="en-US" sz="2800" b="0" dirty="0">
                <a:solidFill>
                  <a:schemeClr val="accent1"/>
                </a:solidFill>
                <a:ea typeface="楷体_GB2312" panose="02010609030101010101" pitchFamily="49" charset="-122"/>
              </a:rPr>
              <a:t>左右位置适当</a:t>
            </a:r>
            <a:endParaRPr lang="zh-CN" altLang="en-US" sz="2800" b="0" dirty="0">
              <a:solidFill>
                <a:schemeClr val="accent1"/>
              </a:solidFill>
              <a:ea typeface="楷体_GB2312" panose="02010609030101010101" pitchFamily="49" charset="-122"/>
            </a:endParaRPr>
          </a:p>
          <a:p>
            <a:pPr marL="0" lvl="0" indent="0" eaLnBrk="1" hangingPunct="1">
              <a:lnSpc>
                <a:spcPct val="90000"/>
              </a:lnSpc>
            </a:pPr>
            <a:r>
              <a:rPr lang="zh-CN" altLang="en-US" sz="2800" b="0" dirty="0">
                <a:ea typeface="楷体_GB2312" panose="02010609030101010101" pitchFamily="49" charset="-122"/>
              </a:rPr>
              <a:t>要求每个数字的中部大体位于格距的１／２的两条对角线交点上，不宜过于靠左或者靠右。</a:t>
            </a:r>
            <a:endParaRPr lang="zh-CN" altLang="en-US" sz="2800" b="0" dirty="0">
              <a:ea typeface="楷体_GB2312" panose="02010609030101010101" pitchFamily="49" charset="-122"/>
            </a:endParaRPr>
          </a:p>
        </p:txBody>
      </p:sp>
      <p:sp>
        <p:nvSpPr>
          <p:cNvPr id="748551" name="Line 7"/>
          <p:cNvSpPr/>
          <p:nvPr/>
        </p:nvSpPr>
        <p:spPr>
          <a:xfrm flipV="1">
            <a:off x="3492500" y="4868863"/>
            <a:ext cx="1728788" cy="865187"/>
          </a:xfrm>
          <a:prstGeom prst="line">
            <a:avLst/>
          </a:prstGeom>
          <a:ln w="12700" cap="flat" cmpd="sng">
            <a:solidFill>
              <a:schemeClr val="tx1"/>
            </a:solidFill>
            <a:prstDash val="dash"/>
            <a:round/>
            <a:headEnd type="none" w="med" len="med"/>
            <a:tailEnd type="none" w="med" len="med"/>
          </a:ln>
        </p:spPr>
      </p:sp>
      <p:sp>
        <p:nvSpPr>
          <p:cNvPr id="748552" name="Line 8"/>
          <p:cNvSpPr/>
          <p:nvPr/>
        </p:nvSpPr>
        <p:spPr>
          <a:xfrm>
            <a:off x="1763713" y="4868863"/>
            <a:ext cx="1728787" cy="865187"/>
          </a:xfrm>
          <a:prstGeom prst="line">
            <a:avLst/>
          </a:prstGeom>
          <a:ln w="9525" cap="flat" cmpd="sng">
            <a:solidFill>
              <a:schemeClr val="tx1"/>
            </a:solidFill>
            <a:prstDash val="dash"/>
            <a:round/>
            <a:headEnd type="none" w="med" len="med"/>
            <a:tailEnd type="none" w="med" len="med"/>
          </a:ln>
        </p:spPr>
      </p:sp>
      <p:sp>
        <p:nvSpPr>
          <p:cNvPr id="748553" name="Line 9"/>
          <p:cNvSpPr/>
          <p:nvPr/>
        </p:nvSpPr>
        <p:spPr>
          <a:xfrm flipV="1">
            <a:off x="5292725" y="4868863"/>
            <a:ext cx="1728788" cy="865187"/>
          </a:xfrm>
          <a:prstGeom prst="line">
            <a:avLst/>
          </a:prstGeom>
          <a:ln w="12700" cap="flat" cmpd="sng">
            <a:solidFill>
              <a:schemeClr val="tx1"/>
            </a:solidFill>
            <a:prstDash val="dash"/>
            <a:round/>
            <a:headEnd type="none" w="med" len="med"/>
            <a:tailEnd type="none" w="med" len="med"/>
          </a:ln>
        </p:spPr>
      </p:sp>
      <p:sp>
        <p:nvSpPr>
          <p:cNvPr id="748554" name="Line 10"/>
          <p:cNvSpPr/>
          <p:nvPr/>
        </p:nvSpPr>
        <p:spPr>
          <a:xfrm flipV="1">
            <a:off x="1763713" y="4868863"/>
            <a:ext cx="1728787" cy="865187"/>
          </a:xfrm>
          <a:prstGeom prst="line">
            <a:avLst/>
          </a:prstGeom>
          <a:ln w="12700" cap="flat" cmpd="sng">
            <a:solidFill>
              <a:schemeClr val="tx1"/>
            </a:solidFill>
            <a:prstDash val="dash"/>
            <a:round/>
            <a:headEnd type="none" w="med" len="med"/>
            <a:tailEnd type="none" w="med" len="med"/>
          </a:ln>
        </p:spPr>
      </p:sp>
      <p:sp>
        <p:nvSpPr>
          <p:cNvPr id="748555" name="Line 11"/>
          <p:cNvSpPr/>
          <p:nvPr/>
        </p:nvSpPr>
        <p:spPr>
          <a:xfrm>
            <a:off x="3492500" y="4868863"/>
            <a:ext cx="1728788" cy="865187"/>
          </a:xfrm>
          <a:prstGeom prst="line">
            <a:avLst/>
          </a:prstGeom>
          <a:ln w="9525" cap="flat" cmpd="sng">
            <a:solidFill>
              <a:schemeClr val="tx1"/>
            </a:solidFill>
            <a:prstDash val="dash"/>
            <a:round/>
            <a:headEnd type="none" w="med" len="med"/>
            <a:tailEnd type="none" w="med" len="med"/>
          </a:ln>
        </p:spPr>
      </p:sp>
      <p:sp>
        <p:nvSpPr>
          <p:cNvPr id="748556" name="Line 12"/>
          <p:cNvSpPr/>
          <p:nvPr/>
        </p:nvSpPr>
        <p:spPr>
          <a:xfrm>
            <a:off x="5292725" y="4868863"/>
            <a:ext cx="1728788" cy="865187"/>
          </a:xfrm>
          <a:prstGeom prst="line">
            <a:avLst/>
          </a:prstGeom>
          <a:ln w="9525" cap="flat" cmpd="sng">
            <a:solidFill>
              <a:schemeClr val="tx1"/>
            </a:solidFill>
            <a:prstDash val="dash"/>
            <a:round/>
            <a:headEnd type="none" w="med" len="med"/>
            <a:tailEnd type="none" w="med" len="med"/>
          </a:ln>
        </p:spPr>
      </p:sp>
      <p:graphicFrame>
        <p:nvGraphicFramePr>
          <p:cNvPr id="748557" name="Group 13"/>
          <p:cNvGraphicFramePr>
            <a:graphicFrameLocks noGrp="1"/>
          </p:cNvGraphicFramePr>
          <p:nvPr/>
        </p:nvGraphicFramePr>
        <p:xfrm>
          <a:off x="1739900" y="3883025"/>
          <a:ext cx="4827588" cy="1704976"/>
        </p:xfrm>
        <a:graphic>
          <a:graphicData uri="http://schemas.openxmlformats.org/drawingml/2006/table">
            <a:tbl>
              <a:tblPr/>
              <a:tblGrid>
                <a:gridCol w="1608138"/>
                <a:gridCol w="1611312"/>
                <a:gridCol w="1608138"/>
              </a:tblGrid>
              <a:tr h="287338">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endParaRPr kumimoji="0" lang="zh-CN" altLang="en-US" sz="700" b="1" i="0" u="none" strike="noStrike" cap="none" normalizeH="0" baseline="0">
                        <a:ln>
                          <a:noFill/>
                        </a:ln>
                        <a:solidFill>
                          <a:schemeClr val="tx1"/>
                        </a:solidFill>
                        <a:effectLst/>
                        <a:latin typeface="黑体" panose="02010609060101010101" pitchFamily="49" charset="-122"/>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endParaRPr kumimoji="0" lang="zh-CN" altLang="en-US" sz="700" b="1" i="0" u="none" strike="noStrike" cap="none" normalizeH="0" baseline="0">
                        <a:ln>
                          <a:noFill/>
                        </a:ln>
                        <a:solidFill>
                          <a:schemeClr val="tx1"/>
                        </a:solidFill>
                        <a:effectLst/>
                        <a:latin typeface="黑体" panose="02010609060101010101" pitchFamily="49" charset="-122"/>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endParaRPr kumimoji="0" lang="zh-CN" altLang="en-US" sz="700" b="1" i="0" u="none" strike="noStrike" cap="none" normalizeH="0" baseline="0">
                        <a:ln>
                          <a:noFill/>
                        </a:ln>
                        <a:solidFill>
                          <a:schemeClr val="tx1"/>
                        </a:solidFill>
                        <a:effectLst/>
                        <a:latin typeface="黑体" panose="02010609060101010101" pitchFamily="49" charset="-122"/>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8925">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endParaRPr kumimoji="0" lang="zh-CN" altLang="en-US" sz="700" b="1" i="0" u="none" strike="noStrike" cap="none" normalizeH="0" baseline="0">
                        <a:ln>
                          <a:noFill/>
                        </a:ln>
                        <a:solidFill>
                          <a:schemeClr val="tx1"/>
                        </a:solidFill>
                        <a:effectLst/>
                        <a:latin typeface="黑体" panose="02010609060101010101" pitchFamily="49" charset="-122"/>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endParaRPr kumimoji="0" lang="zh-CN" altLang="en-US" sz="700" b="1" i="0" u="none" strike="noStrike" cap="none" normalizeH="0" baseline="0">
                        <a:ln>
                          <a:noFill/>
                        </a:ln>
                        <a:solidFill>
                          <a:schemeClr val="tx1"/>
                        </a:solidFill>
                        <a:effectLst/>
                        <a:latin typeface="黑体" panose="02010609060101010101" pitchFamily="49" charset="-122"/>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endParaRPr kumimoji="0" lang="zh-CN" altLang="en-US" sz="700" b="1" i="0" u="none" strike="noStrike" cap="none" normalizeH="0" baseline="0">
                        <a:ln>
                          <a:noFill/>
                        </a:ln>
                        <a:solidFill>
                          <a:schemeClr val="tx1"/>
                        </a:solidFill>
                        <a:effectLst/>
                        <a:latin typeface="黑体" panose="02010609060101010101" pitchFamily="49" charset="-122"/>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11150">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endParaRPr kumimoji="0" lang="zh-CN" altLang="en-US" sz="700" b="1" i="0" u="none" strike="noStrike" cap="none" normalizeH="0" baseline="0">
                        <a:ln>
                          <a:noFill/>
                        </a:ln>
                        <a:solidFill>
                          <a:schemeClr val="tx1"/>
                        </a:solidFill>
                        <a:effectLst/>
                        <a:latin typeface="黑体" panose="02010609060101010101" pitchFamily="49" charset="-122"/>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endParaRPr kumimoji="0" lang="zh-CN" altLang="en-US" sz="700" b="1" i="0" u="none" strike="noStrike" cap="none" normalizeH="0" baseline="0">
                        <a:ln>
                          <a:noFill/>
                        </a:ln>
                        <a:solidFill>
                          <a:schemeClr val="tx1"/>
                        </a:solidFill>
                        <a:effectLst/>
                        <a:latin typeface="黑体" panose="02010609060101010101" pitchFamily="49" charset="-122"/>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endParaRPr kumimoji="0" lang="zh-CN" altLang="en-US" sz="700" b="1" i="0" u="none" strike="noStrike" cap="none" normalizeH="0" baseline="0">
                        <a:ln>
                          <a:noFill/>
                        </a:ln>
                        <a:solidFill>
                          <a:schemeClr val="tx1"/>
                        </a:solidFill>
                        <a:effectLst/>
                        <a:latin typeface="黑体" panose="02010609060101010101" pitchFamily="49" charset="-122"/>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65113">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endParaRPr kumimoji="0" lang="zh-CN" altLang="en-US" sz="700" b="1" i="0" u="none" strike="noStrike" cap="none" normalizeH="0" baseline="0">
                        <a:ln>
                          <a:noFill/>
                        </a:ln>
                        <a:solidFill>
                          <a:schemeClr val="tx1"/>
                        </a:solidFill>
                        <a:effectLst/>
                        <a:latin typeface="黑体" panose="02010609060101010101" pitchFamily="49" charset="-122"/>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endParaRPr kumimoji="0" lang="zh-CN" altLang="en-US" sz="700" b="1" i="0" u="none" strike="noStrike" cap="none" normalizeH="0" baseline="0">
                        <a:ln>
                          <a:noFill/>
                        </a:ln>
                        <a:solidFill>
                          <a:schemeClr val="tx1"/>
                        </a:solidFill>
                        <a:effectLst/>
                        <a:latin typeface="黑体" panose="02010609060101010101" pitchFamily="49" charset="-122"/>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endParaRPr kumimoji="0" lang="zh-CN" altLang="en-US" sz="700" b="1" i="0" u="none" strike="noStrike" cap="none" normalizeH="0" baseline="0">
                        <a:ln>
                          <a:noFill/>
                        </a:ln>
                        <a:solidFill>
                          <a:schemeClr val="tx1"/>
                        </a:solidFill>
                        <a:effectLst/>
                        <a:latin typeface="黑体" panose="02010609060101010101" pitchFamily="49" charset="-122"/>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6225">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endParaRPr kumimoji="0" lang="zh-CN" altLang="en-US" sz="700" b="1" i="0" u="none" strike="noStrike" cap="none" normalizeH="0" baseline="0">
                        <a:ln>
                          <a:noFill/>
                        </a:ln>
                        <a:solidFill>
                          <a:schemeClr val="tx1"/>
                        </a:solidFill>
                        <a:effectLst/>
                        <a:latin typeface="黑体" panose="02010609060101010101" pitchFamily="49" charset="-122"/>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endParaRPr kumimoji="0" lang="zh-CN" altLang="en-US" sz="700" b="1" i="0" u="none" strike="noStrike" cap="none" normalizeH="0" baseline="0">
                        <a:ln>
                          <a:noFill/>
                        </a:ln>
                        <a:solidFill>
                          <a:schemeClr val="tx1"/>
                        </a:solidFill>
                        <a:effectLst/>
                        <a:latin typeface="黑体" panose="02010609060101010101" pitchFamily="49" charset="-122"/>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endParaRPr kumimoji="0" lang="zh-CN" altLang="en-US" sz="700" b="1" i="0" u="none" strike="noStrike" cap="none" normalizeH="0" baseline="0">
                        <a:ln>
                          <a:noFill/>
                        </a:ln>
                        <a:solidFill>
                          <a:schemeClr val="tx1"/>
                        </a:solidFill>
                        <a:effectLst/>
                        <a:latin typeface="黑体" panose="02010609060101010101" pitchFamily="49" charset="-122"/>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6225">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endParaRPr kumimoji="0" lang="zh-CN" altLang="en-US" sz="700" b="1" i="0" u="none" strike="noStrike" cap="none" normalizeH="0" baseline="0">
                        <a:ln>
                          <a:noFill/>
                        </a:ln>
                        <a:solidFill>
                          <a:schemeClr val="tx1"/>
                        </a:solidFill>
                        <a:effectLst/>
                        <a:latin typeface="黑体" panose="02010609060101010101" pitchFamily="49" charset="-122"/>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endParaRPr kumimoji="0" lang="zh-CN" altLang="en-US" sz="700" b="1" i="0" u="none" strike="noStrike" cap="none" normalizeH="0" baseline="0">
                        <a:ln>
                          <a:noFill/>
                        </a:ln>
                        <a:solidFill>
                          <a:schemeClr val="tx1"/>
                        </a:solidFill>
                        <a:effectLst/>
                        <a:latin typeface="黑体" panose="02010609060101010101" pitchFamily="49" charset="-122"/>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endParaRPr kumimoji="0" lang="zh-CN" altLang="en-US" sz="700" b="1" i="0" u="none" strike="noStrike" cap="none" normalizeH="0" baseline="0">
                        <a:ln>
                          <a:noFill/>
                        </a:ln>
                        <a:solidFill>
                          <a:schemeClr val="tx1"/>
                        </a:solidFill>
                        <a:effectLst/>
                        <a:latin typeface="黑体" panose="02010609060101010101" pitchFamily="49" charset="-122"/>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9" name="文本框 8"/>
          <p:cNvSpPr txBox="1"/>
          <p:nvPr>
            <p:custDataLst>
              <p:tags r:id="rId4"/>
            </p:custDataLst>
          </p:nvPr>
        </p:nvSpPr>
        <p:spPr>
          <a:xfrm>
            <a:off x="1219294" y="362327"/>
            <a:ext cx="7107144" cy="583565"/>
          </a:xfrm>
          <a:prstGeom prst="rect">
            <a:avLst/>
          </a:prstGeom>
          <a:noFill/>
        </p:spPr>
        <p:txBody>
          <a:bodyPr wrap="square">
            <a:spAutoFit/>
          </a:bodyPr>
          <a:p>
            <a:r>
              <a:rPr kumimoji="0" lang="zh-CN" altLang="en-US" sz="3200" b="1" kern="0" cap="none" spc="0" normalizeH="0" baseline="0" noProof="0" dirty="0">
                <a:solidFill>
                  <a:srgbClr val="FFFFFF"/>
                </a:solidFill>
                <a:latin typeface="黑体" panose="02010609060101010101" pitchFamily="49" charset="-122"/>
                <a:ea typeface="黑体" panose="02010609060101010101" pitchFamily="49" charset="-122"/>
                <a:cs typeface="+mj-cs"/>
              </a:rPr>
              <a:t>第二章 模拟实训的准备和企业情况</a:t>
            </a:r>
            <a:endParaRPr lang="zh-CN" altLang="en-US" dirty="0"/>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07877">
                                            <p:txEl>
                                              <p:pRg st="0" end="0"/>
                                            </p:txEl>
                                          </p:spTgt>
                                        </p:tgtEl>
                                        <p:attrNameLst>
                                          <p:attrName>style.visibility</p:attrName>
                                        </p:attrNameLst>
                                      </p:cBhvr>
                                      <p:to>
                                        <p:strVal val="visible"/>
                                      </p:to>
                                    </p:set>
                                    <p:animEffect transition="in" filter="checkerboard(across)">
                                      <p:cBhvr>
                                        <p:cTn id="7" dur="1000"/>
                                        <p:tgtEl>
                                          <p:spTgt spid="207877">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5" name="type.wav"/>
                                        </p:tgtEl>
                                      </p:cMediaNode>
                                    </p:audio>
                                  </p:sub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07877">
                                            <p:txEl>
                                              <p:pRg st="1" end="1"/>
                                            </p:txEl>
                                          </p:spTgt>
                                        </p:tgtEl>
                                        <p:attrNameLst>
                                          <p:attrName>style.visibility</p:attrName>
                                        </p:attrNameLst>
                                      </p:cBhvr>
                                      <p:to>
                                        <p:strVal val="visible"/>
                                      </p:to>
                                    </p:set>
                                    <p:animEffect transition="in" filter="checkerboard(across)">
                                      <p:cBhvr>
                                        <p:cTn id="12" dur="1000"/>
                                        <p:tgtEl>
                                          <p:spTgt spid="207877">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5" name="type.wav"/>
                                        </p:tgtEl>
                                      </p:cMediaNode>
                                    </p:audio>
                                  </p:sub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07877">
                                            <p:txEl>
                                              <p:pRg st="2" end="2"/>
                                            </p:txEl>
                                          </p:spTgt>
                                        </p:tgtEl>
                                        <p:attrNameLst>
                                          <p:attrName>style.visibility</p:attrName>
                                        </p:attrNameLst>
                                      </p:cBhvr>
                                      <p:to>
                                        <p:strVal val="visible"/>
                                      </p:to>
                                    </p:set>
                                    <p:animEffect transition="in" filter="checkerboard(across)">
                                      <p:cBhvr>
                                        <p:cTn id="17" dur="1000"/>
                                        <p:tgtEl>
                                          <p:spTgt spid="207877">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5" name="type.wav"/>
                                        </p:tgtEl>
                                      </p:cMediaNode>
                                    </p:audio>
                                  </p:sub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207877">
                                            <p:txEl>
                                              <p:pRg st="3" end="3"/>
                                            </p:txEl>
                                          </p:spTgt>
                                        </p:tgtEl>
                                        <p:attrNameLst>
                                          <p:attrName>style.visibility</p:attrName>
                                        </p:attrNameLst>
                                      </p:cBhvr>
                                      <p:to>
                                        <p:strVal val="visible"/>
                                      </p:to>
                                    </p:set>
                                    <p:animEffect transition="in" filter="checkerboard(across)">
                                      <p:cBhvr>
                                        <p:cTn id="22" dur="1000"/>
                                        <p:tgtEl>
                                          <p:spTgt spid="207877">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5" name="type.wav"/>
                                        </p:tgtEl>
                                      </p:cMediaNode>
                                    </p:audio>
                                  </p:sub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48557"/>
                                        </p:tgtEl>
                                        <p:attrNameLst>
                                          <p:attrName>style.visibility</p:attrName>
                                        </p:attrNameLst>
                                      </p:cBhvr>
                                      <p:to>
                                        <p:strVal val="visible"/>
                                      </p:to>
                                    </p:set>
                                    <p:animEffect transition="in" filter="blinds(horizontal)">
                                      <p:cBhvr>
                                        <p:cTn id="27" dur="500"/>
                                        <p:tgtEl>
                                          <p:spTgt spid="748557"/>
                                        </p:tgtEl>
                                      </p:cBhvr>
                                    </p:animEffect>
                                  </p:childTnLst>
                                </p:cTn>
                              </p:par>
                              <p:par>
                                <p:cTn id="28" presetID="3" presetClass="entr" presetSubtype="10" fill="hold" nodeType="withEffect">
                                  <p:stCondLst>
                                    <p:cond delay="0"/>
                                  </p:stCondLst>
                                  <p:childTnLst>
                                    <p:set>
                                      <p:cBhvr>
                                        <p:cTn id="29" dur="1" fill="hold">
                                          <p:stCondLst>
                                            <p:cond delay="0"/>
                                          </p:stCondLst>
                                        </p:cTn>
                                        <p:tgtEl>
                                          <p:spTgt spid="748556"/>
                                        </p:tgtEl>
                                        <p:attrNameLst>
                                          <p:attrName>style.visibility</p:attrName>
                                        </p:attrNameLst>
                                      </p:cBhvr>
                                      <p:to>
                                        <p:strVal val="visible"/>
                                      </p:to>
                                    </p:set>
                                    <p:animEffect transition="in" filter="blinds(horizontal)">
                                      <p:cBhvr>
                                        <p:cTn id="30" dur="500"/>
                                        <p:tgtEl>
                                          <p:spTgt spid="748556"/>
                                        </p:tgtEl>
                                      </p:cBhvr>
                                    </p:animEffect>
                                  </p:childTnLst>
                                </p:cTn>
                              </p:par>
                              <p:par>
                                <p:cTn id="31" presetID="3" presetClass="entr" presetSubtype="10" fill="hold" nodeType="withEffect">
                                  <p:stCondLst>
                                    <p:cond delay="0"/>
                                  </p:stCondLst>
                                  <p:childTnLst>
                                    <p:set>
                                      <p:cBhvr>
                                        <p:cTn id="32" dur="1" fill="hold">
                                          <p:stCondLst>
                                            <p:cond delay="0"/>
                                          </p:stCondLst>
                                        </p:cTn>
                                        <p:tgtEl>
                                          <p:spTgt spid="748553"/>
                                        </p:tgtEl>
                                        <p:attrNameLst>
                                          <p:attrName>style.visibility</p:attrName>
                                        </p:attrNameLst>
                                      </p:cBhvr>
                                      <p:to>
                                        <p:strVal val="visible"/>
                                      </p:to>
                                    </p:set>
                                    <p:animEffect transition="in" filter="blinds(horizontal)">
                                      <p:cBhvr>
                                        <p:cTn id="33" dur="500"/>
                                        <p:tgtEl>
                                          <p:spTgt spid="748553"/>
                                        </p:tgtEl>
                                      </p:cBhvr>
                                    </p:animEffect>
                                  </p:childTnLst>
                                </p:cTn>
                              </p:par>
                              <p:par>
                                <p:cTn id="34" presetID="3" presetClass="entr" presetSubtype="10" fill="hold" nodeType="withEffect">
                                  <p:stCondLst>
                                    <p:cond delay="0"/>
                                  </p:stCondLst>
                                  <p:childTnLst>
                                    <p:set>
                                      <p:cBhvr>
                                        <p:cTn id="35" dur="1" fill="hold">
                                          <p:stCondLst>
                                            <p:cond delay="0"/>
                                          </p:stCondLst>
                                        </p:cTn>
                                        <p:tgtEl>
                                          <p:spTgt spid="748555"/>
                                        </p:tgtEl>
                                        <p:attrNameLst>
                                          <p:attrName>style.visibility</p:attrName>
                                        </p:attrNameLst>
                                      </p:cBhvr>
                                      <p:to>
                                        <p:strVal val="visible"/>
                                      </p:to>
                                    </p:set>
                                    <p:animEffect transition="in" filter="blinds(horizontal)">
                                      <p:cBhvr>
                                        <p:cTn id="36" dur="500"/>
                                        <p:tgtEl>
                                          <p:spTgt spid="748555"/>
                                        </p:tgtEl>
                                      </p:cBhvr>
                                    </p:animEffect>
                                  </p:childTnLst>
                                </p:cTn>
                              </p:par>
                              <p:par>
                                <p:cTn id="37" presetID="3" presetClass="entr" presetSubtype="10" fill="hold" nodeType="withEffect">
                                  <p:stCondLst>
                                    <p:cond delay="0"/>
                                  </p:stCondLst>
                                  <p:childTnLst>
                                    <p:set>
                                      <p:cBhvr>
                                        <p:cTn id="38" dur="1" fill="hold">
                                          <p:stCondLst>
                                            <p:cond delay="0"/>
                                          </p:stCondLst>
                                        </p:cTn>
                                        <p:tgtEl>
                                          <p:spTgt spid="748551"/>
                                        </p:tgtEl>
                                        <p:attrNameLst>
                                          <p:attrName>style.visibility</p:attrName>
                                        </p:attrNameLst>
                                      </p:cBhvr>
                                      <p:to>
                                        <p:strVal val="visible"/>
                                      </p:to>
                                    </p:set>
                                    <p:animEffect transition="in" filter="blinds(horizontal)">
                                      <p:cBhvr>
                                        <p:cTn id="39" dur="500"/>
                                        <p:tgtEl>
                                          <p:spTgt spid="748551"/>
                                        </p:tgtEl>
                                      </p:cBhvr>
                                    </p:animEffect>
                                  </p:childTnLst>
                                </p:cTn>
                              </p:par>
                              <p:par>
                                <p:cTn id="40" presetID="3" presetClass="entr" presetSubtype="10" fill="hold" nodeType="withEffect">
                                  <p:stCondLst>
                                    <p:cond delay="0"/>
                                  </p:stCondLst>
                                  <p:childTnLst>
                                    <p:set>
                                      <p:cBhvr>
                                        <p:cTn id="41" dur="1" fill="hold">
                                          <p:stCondLst>
                                            <p:cond delay="0"/>
                                          </p:stCondLst>
                                        </p:cTn>
                                        <p:tgtEl>
                                          <p:spTgt spid="748554"/>
                                        </p:tgtEl>
                                        <p:attrNameLst>
                                          <p:attrName>style.visibility</p:attrName>
                                        </p:attrNameLst>
                                      </p:cBhvr>
                                      <p:to>
                                        <p:strVal val="visible"/>
                                      </p:to>
                                    </p:set>
                                    <p:animEffect transition="in" filter="blinds(horizontal)">
                                      <p:cBhvr>
                                        <p:cTn id="42" dur="500"/>
                                        <p:tgtEl>
                                          <p:spTgt spid="748554"/>
                                        </p:tgtEl>
                                      </p:cBhvr>
                                    </p:animEffect>
                                  </p:childTnLst>
                                </p:cTn>
                              </p:par>
                              <p:par>
                                <p:cTn id="43" presetID="3" presetClass="entr" presetSubtype="10" fill="hold" nodeType="withEffect">
                                  <p:stCondLst>
                                    <p:cond delay="0"/>
                                  </p:stCondLst>
                                  <p:childTnLst>
                                    <p:set>
                                      <p:cBhvr>
                                        <p:cTn id="44" dur="1" fill="hold">
                                          <p:stCondLst>
                                            <p:cond delay="0"/>
                                          </p:stCondLst>
                                        </p:cTn>
                                        <p:tgtEl>
                                          <p:spTgt spid="748552"/>
                                        </p:tgtEl>
                                        <p:attrNameLst>
                                          <p:attrName>style.visibility</p:attrName>
                                        </p:attrNameLst>
                                      </p:cBhvr>
                                      <p:to>
                                        <p:strVal val="visible"/>
                                      </p:to>
                                    </p:set>
                                    <p:animEffect transition="in" filter="blinds(horizontal)">
                                      <p:cBhvr>
                                        <p:cTn id="45" dur="500"/>
                                        <p:tgtEl>
                                          <p:spTgt spid="748552"/>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nodeType="clickEffect">
                                  <p:stCondLst>
                                    <p:cond delay="0"/>
                                  </p:stCondLst>
                                  <p:childTnLst>
                                    <p:set>
                                      <p:cBhvr>
                                        <p:cTn id="49" dur="1" fill="hold">
                                          <p:stCondLst>
                                            <p:cond delay="0"/>
                                          </p:stCondLst>
                                        </p:cTn>
                                        <p:tgtEl>
                                          <p:spTgt spid="748548"/>
                                        </p:tgtEl>
                                        <p:attrNameLst>
                                          <p:attrName>style.visibility</p:attrName>
                                        </p:attrNameLst>
                                      </p:cBhvr>
                                      <p:to>
                                        <p:strVal val="visible"/>
                                      </p:to>
                                    </p:set>
                                    <p:animEffect transition="in" filter="blinds(horizontal)">
                                      <p:cBhvr>
                                        <p:cTn id="50" dur="500"/>
                                        <p:tgtEl>
                                          <p:spTgt spid="748548"/>
                                        </p:tgtEl>
                                      </p:cBhvr>
                                    </p:animEffect>
                                  </p:childTnLst>
                                </p:cTn>
                              </p:par>
                            </p:childTnLst>
                          </p:cTn>
                        </p:par>
                        <p:par>
                          <p:cTn id="51" fill="hold">
                            <p:stCondLst>
                              <p:cond delay="500"/>
                            </p:stCondLst>
                            <p:childTnLst>
                              <p:par>
                                <p:cTn id="52" presetID="3" presetClass="entr" presetSubtype="10" fill="hold" nodeType="afterEffect">
                                  <p:stCondLst>
                                    <p:cond delay="0"/>
                                  </p:stCondLst>
                                  <p:childTnLst>
                                    <p:set>
                                      <p:cBhvr>
                                        <p:cTn id="53" dur="1" fill="hold">
                                          <p:stCondLst>
                                            <p:cond delay="0"/>
                                          </p:stCondLst>
                                        </p:cTn>
                                        <p:tgtEl>
                                          <p:spTgt spid="748547"/>
                                        </p:tgtEl>
                                        <p:attrNameLst>
                                          <p:attrName>style.visibility</p:attrName>
                                        </p:attrNameLst>
                                      </p:cBhvr>
                                      <p:to>
                                        <p:strVal val="visible"/>
                                      </p:to>
                                    </p:set>
                                    <p:animEffect transition="in" filter="blinds(horizontal)">
                                      <p:cBhvr>
                                        <p:cTn id="54" dur="500"/>
                                        <p:tgtEl>
                                          <p:spTgt spid="748547"/>
                                        </p:tgtEl>
                                      </p:cBhvr>
                                    </p:animEffect>
                                  </p:childTnLst>
                                </p:cTn>
                              </p:par>
                            </p:childTnLst>
                          </p:cTn>
                        </p:par>
                        <p:par>
                          <p:cTn id="55" fill="hold">
                            <p:stCondLst>
                              <p:cond delay="1000"/>
                            </p:stCondLst>
                            <p:childTnLst>
                              <p:par>
                                <p:cTn id="56" presetID="3" presetClass="entr" presetSubtype="10" fill="hold" nodeType="afterEffect">
                                  <p:stCondLst>
                                    <p:cond delay="0"/>
                                  </p:stCondLst>
                                  <p:childTnLst>
                                    <p:set>
                                      <p:cBhvr>
                                        <p:cTn id="57" dur="1" fill="hold">
                                          <p:stCondLst>
                                            <p:cond delay="0"/>
                                          </p:stCondLst>
                                        </p:cTn>
                                        <p:tgtEl>
                                          <p:spTgt spid="748546"/>
                                        </p:tgtEl>
                                        <p:attrNameLst>
                                          <p:attrName>style.visibility</p:attrName>
                                        </p:attrNameLst>
                                      </p:cBhvr>
                                      <p:to>
                                        <p:strVal val="visible"/>
                                      </p:to>
                                    </p:set>
                                    <p:animEffect transition="in" filter="blinds(horizontal)">
                                      <p:cBhvr>
                                        <p:cTn id="58" dur="500"/>
                                        <p:tgtEl>
                                          <p:spTgt spid="7485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877"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p:cNvSpPr>
          <p:nvPr>
            <p:ph type="body" sz="half"/>
          </p:nvPr>
        </p:nvSpPr>
        <p:spPr>
          <a:xfrm>
            <a:off x="457200" y="1412875"/>
            <a:ext cx="8075613" cy="4537075"/>
          </a:xfrm>
        </p:spPr>
        <p:txBody>
          <a:bodyPr wrap="square" lIns="91440" tIns="45720" rIns="91440" bIns="45720" anchor="t"/>
          <a:lstStyle>
            <a:lvl1pPr lvl="0">
              <a:defRPr sz="2800" kern="1200"/>
            </a:lvl1pPr>
            <a:lvl2pPr lvl="1">
              <a:defRPr sz="2400" kern="1200"/>
            </a:lvl2pPr>
            <a:lvl3pPr lvl="2">
              <a:defRPr sz="2000" kern="1200"/>
            </a:lvl3pPr>
            <a:lvl4pPr lvl="3">
              <a:defRPr sz="1800" kern="1200"/>
            </a:lvl4pPr>
            <a:lvl5pPr lvl="4">
              <a:defRPr sz="1800" kern="1200"/>
            </a:lvl5pPr>
          </a:lstStyle>
          <a:p>
            <a:pPr>
              <a:lnSpc>
                <a:spcPct val="80000"/>
              </a:lnSpc>
            </a:pPr>
            <a:r>
              <a:rPr lang="zh-CN" altLang="en-US" b="0" dirty="0">
                <a:solidFill>
                  <a:srgbClr val="0000FF"/>
                </a:solidFill>
                <a:sym typeface="+mn-ea"/>
              </a:rPr>
              <a:t>一、模拟实训的准备</a:t>
            </a:r>
            <a:endParaRPr lang="zh-CN" altLang="en-US" b="0" dirty="0">
              <a:solidFill>
                <a:srgbClr val="0000FF"/>
              </a:solidFill>
            </a:endParaRPr>
          </a:p>
          <a:p>
            <a:pPr>
              <a:lnSpc>
                <a:spcPct val="80000"/>
              </a:lnSpc>
            </a:pPr>
            <a:r>
              <a:rPr lang="zh-CN" altLang="en-US" sz="2400" b="0" dirty="0">
                <a:solidFill>
                  <a:srgbClr val="0000FF"/>
                </a:solidFill>
                <a:sym typeface="+mn-ea"/>
              </a:rPr>
              <a:t>（一）数码字书写规范</a:t>
            </a:r>
            <a:endParaRPr lang="zh-CN" altLang="en-US" sz="2400" b="0" dirty="0">
              <a:solidFill>
                <a:srgbClr val="0000FF"/>
              </a:solidFill>
            </a:endParaRPr>
          </a:p>
          <a:p>
            <a:pPr marL="0" lvl="0" indent="0" eaLnBrk="1" hangingPunct="1"/>
            <a:r>
              <a:rPr lang="zh-CN" altLang="en-US" sz="2800" b="0" dirty="0">
                <a:solidFill>
                  <a:schemeClr val="accent1"/>
                </a:solidFill>
                <a:ea typeface="楷体_GB2312" panose="02010609030101010101" pitchFamily="49" charset="-122"/>
              </a:rPr>
              <a:t>间距适当</a:t>
            </a:r>
            <a:endParaRPr lang="zh-CN" altLang="en-US" sz="2800" b="0" dirty="0">
              <a:solidFill>
                <a:schemeClr val="accent1"/>
              </a:solidFill>
              <a:ea typeface="楷体_GB2312" panose="02010609030101010101" pitchFamily="49" charset="-122"/>
            </a:endParaRPr>
          </a:p>
          <a:p>
            <a:pPr marL="0" lvl="0" indent="0" eaLnBrk="1" hangingPunct="1"/>
            <a:r>
              <a:rPr lang="zh-CN" altLang="en-US" sz="2600" b="0" dirty="0">
                <a:ea typeface="楷体_GB2312" panose="02010609030101010101" pitchFamily="49" charset="-122"/>
              </a:rPr>
              <a:t>每个数字要大小一致，</a:t>
            </a:r>
            <a:r>
              <a:rPr lang="zh-CN" altLang="en-US" sz="2600" b="0" dirty="0">
                <a:solidFill>
                  <a:schemeClr val="accent1"/>
                </a:solidFill>
                <a:ea typeface="楷体_GB2312" panose="02010609030101010101" pitchFamily="49" charset="-122"/>
              </a:rPr>
              <a:t>排列应保持相等距离</a:t>
            </a:r>
            <a:r>
              <a:rPr lang="zh-CN" altLang="en-US" sz="2600" b="0" dirty="0">
                <a:ea typeface="楷体_GB2312" panose="02010609030101010101" pitchFamily="49" charset="-122"/>
              </a:rPr>
              <a:t>，上下左右要对齐。在</a:t>
            </a:r>
            <a:r>
              <a:rPr lang="zh-CN" altLang="en-US" sz="2600" b="0" dirty="0">
                <a:solidFill>
                  <a:schemeClr val="accent1"/>
                </a:solidFill>
                <a:ea typeface="楷体_GB2312" panose="02010609030101010101" pitchFamily="49" charset="-122"/>
              </a:rPr>
              <a:t>印有数位线</a:t>
            </a:r>
            <a:r>
              <a:rPr lang="zh-CN" altLang="en-US" sz="2600" b="0" dirty="0">
                <a:ea typeface="楷体_GB2312" panose="02010609030101010101" pitchFamily="49" charset="-122"/>
              </a:rPr>
              <a:t>（或称金额线）的凭证、账簿、报表上，</a:t>
            </a:r>
            <a:r>
              <a:rPr lang="zh-CN" altLang="en-US" sz="2600" b="0" dirty="0">
                <a:solidFill>
                  <a:schemeClr val="accent1"/>
                </a:solidFill>
                <a:ea typeface="楷体_GB2312" panose="02010609030101010101" pitchFamily="49" charset="-122"/>
              </a:rPr>
              <a:t>每一格只写一个数字，不得几个数字挤在一个格子里，也不得在数字中间留有空格</a:t>
            </a:r>
            <a:r>
              <a:rPr lang="zh-CN" altLang="en-US" sz="2600" b="0" dirty="0">
                <a:ea typeface="楷体_GB2312" panose="02010609030101010101" pitchFamily="49" charset="-122"/>
              </a:rPr>
              <a:t>。如果没有数位线，则数字的整数部分，可以从小数点向左按“三位一节”用撇节号“，”（或称千分撇、分位点）分开，以便于读数、分清大小和汇总计算。</a:t>
            </a:r>
            <a:endParaRPr lang="zh-CN" altLang="en-US" sz="2600" b="0" dirty="0">
              <a:ea typeface="楷体_GB2312" panose="02010609030101010101" pitchFamily="49" charset="-122"/>
            </a:endParaRPr>
          </a:p>
        </p:txBody>
      </p:sp>
      <p:sp>
        <p:nvSpPr>
          <p:cNvPr id="9" name="文本框 8"/>
          <p:cNvSpPr txBox="1"/>
          <p:nvPr>
            <p:custDataLst>
              <p:tags r:id="rId1"/>
            </p:custDataLst>
          </p:nvPr>
        </p:nvSpPr>
        <p:spPr>
          <a:xfrm>
            <a:off x="1219294" y="362327"/>
            <a:ext cx="7107144" cy="583565"/>
          </a:xfrm>
          <a:prstGeom prst="rect">
            <a:avLst/>
          </a:prstGeom>
          <a:noFill/>
        </p:spPr>
        <p:txBody>
          <a:bodyPr wrap="square">
            <a:spAutoFit/>
          </a:bodyPr>
          <a:p>
            <a:r>
              <a:rPr kumimoji="0" lang="zh-CN" altLang="en-US" sz="3200" b="1" kern="0" cap="none" spc="0" normalizeH="0" baseline="0" noProof="0" dirty="0">
                <a:solidFill>
                  <a:srgbClr val="FFFFFF"/>
                </a:solidFill>
                <a:latin typeface="黑体" panose="02010609060101010101" pitchFamily="49" charset="-122"/>
                <a:ea typeface="黑体" panose="02010609060101010101" pitchFamily="49" charset="-122"/>
                <a:cs typeface="+mj-cs"/>
              </a:rPr>
              <a:t>第二章 模拟实训的准备和企业情况</a:t>
            </a:r>
            <a:endParaRPr lang="zh-CN" altLang="en-US" dirty="0"/>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08898">
                                            <p:txEl>
                                              <p:pRg st="0" end="0"/>
                                            </p:txEl>
                                          </p:spTgt>
                                        </p:tgtEl>
                                        <p:attrNameLst>
                                          <p:attrName>style.visibility</p:attrName>
                                        </p:attrNameLst>
                                      </p:cBhvr>
                                      <p:to>
                                        <p:strVal val="visible"/>
                                      </p:to>
                                    </p:set>
                                    <p:animEffect transition="in" filter="checkerboard(across)">
                                      <p:cBhvr>
                                        <p:cTn id="7" dur="1000"/>
                                        <p:tgtEl>
                                          <p:spTgt spid="208898">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08898">
                                            <p:txEl>
                                              <p:pRg st="1" end="1"/>
                                            </p:txEl>
                                          </p:spTgt>
                                        </p:tgtEl>
                                        <p:attrNameLst>
                                          <p:attrName>style.visibility</p:attrName>
                                        </p:attrNameLst>
                                      </p:cBhvr>
                                      <p:to>
                                        <p:strVal val="visible"/>
                                      </p:to>
                                    </p:set>
                                    <p:animEffect transition="in" filter="checkerboard(across)">
                                      <p:cBhvr>
                                        <p:cTn id="12" dur="1000"/>
                                        <p:tgtEl>
                                          <p:spTgt spid="208898">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type.wav"/>
                                        </p:tgtEl>
                                      </p:cMediaNode>
                                    </p:audio>
                                  </p:sub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08898">
                                            <p:txEl>
                                              <p:pRg st="2" end="2"/>
                                            </p:txEl>
                                          </p:spTgt>
                                        </p:tgtEl>
                                        <p:attrNameLst>
                                          <p:attrName>style.visibility</p:attrName>
                                        </p:attrNameLst>
                                      </p:cBhvr>
                                      <p:to>
                                        <p:strVal val="visible"/>
                                      </p:to>
                                    </p:set>
                                    <p:animEffect transition="in" filter="checkerboard(across)">
                                      <p:cBhvr>
                                        <p:cTn id="17" dur="1000"/>
                                        <p:tgtEl>
                                          <p:spTgt spid="208898">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type.wav"/>
                                        </p:tgtEl>
                                      </p:cMediaNode>
                                    </p:audio>
                                  </p:sub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208898">
                                            <p:txEl>
                                              <p:pRg st="3" end="3"/>
                                            </p:txEl>
                                          </p:spTgt>
                                        </p:tgtEl>
                                        <p:attrNameLst>
                                          <p:attrName>style.visibility</p:attrName>
                                        </p:attrNameLst>
                                      </p:cBhvr>
                                      <p:to>
                                        <p:strVal val="visible"/>
                                      </p:to>
                                    </p:set>
                                    <p:animEffect transition="in" filter="checkerboard(across)">
                                      <p:cBhvr>
                                        <p:cTn id="22" dur="1000"/>
                                        <p:tgtEl>
                                          <p:spTgt spid="208898">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898"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3"/>
          <p:cNvSpPr>
            <a:spLocks noGrp="1"/>
          </p:cNvSpPr>
          <p:nvPr>
            <p:ph type="body"/>
          </p:nvPr>
        </p:nvSpPr>
        <p:spPr>
          <a:xfrm>
            <a:off x="539750" y="1132205"/>
            <a:ext cx="8496300" cy="5761038"/>
          </a:xfrm>
        </p:spPr>
        <p:txBody>
          <a:bodyPr wrap="square" lIns="91440" tIns="45720" rIns="91440" bIns="45720" anchor="t"/>
          <a:lstStyle/>
          <a:p>
            <a:pPr>
              <a:lnSpc>
                <a:spcPct val="80000"/>
              </a:lnSpc>
            </a:pPr>
            <a:r>
              <a:rPr lang="zh-CN" altLang="en-US" b="0" dirty="0">
                <a:solidFill>
                  <a:srgbClr val="0000FF"/>
                </a:solidFill>
                <a:sym typeface="+mn-ea"/>
              </a:rPr>
              <a:t>一、模拟实训的准备</a:t>
            </a:r>
            <a:endParaRPr lang="zh-CN" altLang="en-US" b="0" dirty="0">
              <a:solidFill>
                <a:srgbClr val="0000FF"/>
              </a:solidFill>
            </a:endParaRPr>
          </a:p>
          <a:p>
            <a:pPr>
              <a:lnSpc>
                <a:spcPct val="80000"/>
              </a:lnSpc>
            </a:pPr>
            <a:r>
              <a:rPr lang="zh-CN" altLang="en-US" sz="2400" b="0" dirty="0">
                <a:solidFill>
                  <a:srgbClr val="0000FF"/>
                </a:solidFill>
                <a:sym typeface="+mn-ea"/>
              </a:rPr>
              <a:t>（一）数码字书写规范</a:t>
            </a:r>
            <a:endParaRPr lang="zh-CN" altLang="en-US" sz="2400" b="0" dirty="0">
              <a:solidFill>
                <a:srgbClr val="0000FF"/>
              </a:solidFill>
            </a:endParaRPr>
          </a:p>
          <a:p>
            <a:pPr lvl="0" indent="-342900" algn="l">
              <a:lnSpc>
                <a:spcPct val="80000"/>
              </a:lnSpc>
              <a:buSzTx/>
            </a:pPr>
            <a:r>
              <a:rPr lang="en-US" altLang="zh-CN" sz="2400" b="0" dirty="0">
                <a:solidFill>
                  <a:srgbClr val="0000FF"/>
                </a:solidFill>
              </a:rPr>
              <a:t>   </a:t>
            </a:r>
            <a:r>
              <a:rPr lang="zh-CN" altLang="en-US" sz="2400" b="0" dirty="0">
                <a:solidFill>
                  <a:srgbClr val="0000FF"/>
                </a:solidFill>
              </a:rPr>
              <a:t>3.角度要求：</a:t>
            </a:r>
            <a:endParaRPr lang="zh-CN" altLang="en-US" sz="2400" b="0" dirty="0">
              <a:solidFill>
                <a:srgbClr val="0000FF"/>
              </a:solidFill>
            </a:endParaRPr>
          </a:p>
          <a:p>
            <a:pPr lvl="0" indent="-342900" eaLnBrk="1" hangingPunct="1">
              <a:lnSpc>
                <a:spcPct val="120000"/>
              </a:lnSpc>
            </a:pPr>
            <a:r>
              <a:rPr lang="zh-CN" altLang="en-US" b="0" dirty="0">
                <a:ea typeface="楷体_GB2312" panose="02010609030101010101" pitchFamily="49" charset="-122"/>
              </a:rPr>
              <a:t>  书写时一般要求数字上端</a:t>
            </a:r>
            <a:r>
              <a:rPr lang="zh-CN" altLang="en-US" b="0" dirty="0">
                <a:solidFill>
                  <a:schemeClr val="accent1"/>
                </a:solidFill>
                <a:ea typeface="楷体_GB2312" panose="02010609030101010101" pitchFamily="49" charset="-122"/>
              </a:rPr>
              <a:t>向右倾斜</a:t>
            </a:r>
            <a:r>
              <a:rPr lang="zh-CN" altLang="en-US" b="0" dirty="0">
                <a:ea typeface="楷体_GB2312" panose="02010609030101010101" pitchFamily="49" charset="-122"/>
              </a:rPr>
              <a:t>，以</a:t>
            </a:r>
            <a:r>
              <a:rPr lang="en-US" altLang="zh-CN" b="0" dirty="0">
                <a:solidFill>
                  <a:schemeClr val="accent1"/>
                </a:solidFill>
                <a:latin typeface="Times New Roman" panose="02020603050405020304" pitchFamily="18" charset="0"/>
                <a:ea typeface="楷体_GB2312" panose="02010609030101010101" pitchFamily="49" charset="-122"/>
              </a:rPr>
              <a:t>60°</a:t>
            </a:r>
            <a:r>
              <a:rPr lang="zh-CN" altLang="en-US" b="0" dirty="0">
                <a:solidFill>
                  <a:schemeClr val="accent1"/>
                </a:solidFill>
                <a:ea typeface="楷体_GB2312" panose="02010609030101010101" pitchFamily="49" charset="-122"/>
              </a:rPr>
              <a:t>左右</a:t>
            </a:r>
            <a:r>
              <a:rPr lang="zh-CN" altLang="en-US" b="0" dirty="0">
                <a:ea typeface="楷体_GB2312" panose="02010609030101010101" pitchFamily="49" charset="-122"/>
              </a:rPr>
              <a:t>的水平倾斜角为宜。一组数字的书写，应保持各个数字的倾斜度一致，自然美观。</a:t>
            </a:r>
            <a:endParaRPr lang="zh-CN" altLang="en-US" b="0" dirty="0">
              <a:ea typeface="楷体_GB2312" panose="02010609030101010101" pitchFamily="49" charset="-122"/>
            </a:endParaRPr>
          </a:p>
          <a:p>
            <a:pPr lvl="0" indent="-342900" algn="l">
              <a:lnSpc>
                <a:spcPct val="80000"/>
              </a:lnSpc>
              <a:buSzTx/>
            </a:pPr>
            <a:r>
              <a:rPr lang="en-US" altLang="zh-CN" sz="2400" b="0" dirty="0">
                <a:solidFill>
                  <a:srgbClr val="0000FF"/>
                </a:solidFill>
              </a:rPr>
              <a:t>   </a:t>
            </a:r>
            <a:r>
              <a:rPr lang="zh-CN" altLang="en-US" sz="2400" b="0" dirty="0">
                <a:solidFill>
                  <a:srgbClr val="0000FF"/>
                </a:solidFill>
              </a:rPr>
              <a:t>4.书写顺序：</a:t>
            </a:r>
            <a:endParaRPr lang="zh-CN" altLang="en-US" sz="2400" b="0" dirty="0">
              <a:solidFill>
                <a:srgbClr val="0000FF"/>
              </a:solidFill>
            </a:endParaRPr>
          </a:p>
          <a:p>
            <a:pPr lvl="0" indent="-342900" eaLnBrk="1" hangingPunct="1">
              <a:lnSpc>
                <a:spcPct val="120000"/>
              </a:lnSpc>
            </a:pPr>
            <a:r>
              <a:rPr lang="en-US" altLang="zh-CN" sz="2400" b="0" dirty="0">
                <a:latin typeface="楷体_GB2312" panose="02010609030101010101" pitchFamily="49" charset="-122"/>
                <a:ea typeface="楷体_GB2312" panose="02010609030101010101" pitchFamily="49" charset="-122"/>
              </a:rPr>
              <a:t>	</a:t>
            </a:r>
            <a:r>
              <a:rPr lang="zh-CN" altLang="en-US" sz="2400" b="0" dirty="0">
                <a:latin typeface="楷体_GB2312" panose="02010609030101010101" pitchFamily="49" charset="-122"/>
                <a:ea typeface="楷体_GB2312" panose="02010609030101010101" pitchFamily="49" charset="-122"/>
              </a:rPr>
              <a:t>自左向右，从高位到低位，不可逆方向书写。</a:t>
            </a:r>
            <a:endParaRPr lang="en-US" altLang="zh-CN" sz="2400" b="0" dirty="0"/>
          </a:p>
          <a:p>
            <a:pPr lvl="0" indent="-342900" algn="l">
              <a:lnSpc>
                <a:spcPct val="80000"/>
              </a:lnSpc>
              <a:buSzTx/>
            </a:pPr>
            <a:r>
              <a:rPr lang="en-US" altLang="zh-CN" sz="2400" b="0" dirty="0">
                <a:solidFill>
                  <a:srgbClr val="0000FF"/>
                </a:solidFill>
              </a:rPr>
              <a:t>   </a:t>
            </a:r>
            <a:r>
              <a:rPr lang="zh-CN" altLang="en-US" sz="2400" b="0" dirty="0">
                <a:solidFill>
                  <a:srgbClr val="0000FF"/>
                </a:solidFill>
              </a:rPr>
              <a:t>5.墨水要求：</a:t>
            </a:r>
            <a:endParaRPr lang="zh-CN" altLang="en-US" sz="2400" b="0" dirty="0">
              <a:solidFill>
                <a:srgbClr val="0000FF"/>
              </a:solidFill>
            </a:endParaRPr>
          </a:p>
          <a:p>
            <a:pPr lvl="0" indent="-342900" eaLnBrk="1" hangingPunct="1">
              <a:lnSpc>
                <a:spcPct val="120000"/>
              </a:lnSpc>
            </a:pPr>
            <a:r>
              <a:rPr lang="en-US" altLang="zh-CN" sz="2400" b="0" dirty="0">
                <a:latin typeface="楷体_GB2312" panose="02010609030101010101" pitchFamily="49" charset="-122"/>
                <a:ea typeface="楷体_GB2312" panose="02010609030101010101" pitchFamily="49" charset="-122"/>
              </a:rPr>
              <a:t>	</a:t>
            </a:r>
            <a:r>
              <a:rPr lang="zh-CN" altLang="en-US" sz="2400" b="0" dirty="0">
                <a:solidFill>
                  <a:schemeClr val="accent1"/>
                </a:solidFill>
                <a:latin typeface="楷体_GB2312" panose="02010609030101010101" pitchFamily="49" charset="-122"/>
                <a:ea typeface="楷体_GB2312" panose="02010609030101010101" pitchFamily="49" charset="-122"/>
              </a:rPr>
              <a:t>蓝黑色</a:t>
            </a:r>
            <a:r>
              <a:rPr lang="zh-CN" altLang="en-US" sz="2400" b="0" dirty="0">
                <a:latin typeface="楷体_GB2312" panose="02010609030101010101" pitchFamily="49" charset="-122"/>
                <a:ea typeface="楷体_GB2312" panose="02010609030101010101" pitchFamily="49" charset="-122"/>
              </a:rPr>
              <a:t>或</a:t>
            </a:r>
            <a:r>
              <a:rPr lang="zh-CN" altLang="en-US" sz="2400" b="0" dirty="0">
                <a:solidFill>
                  <a:schemeClr val="accent1"/>
                </a:solidFill>
                <a:latin typeface="楷体_GB2312" panose="02010609030101010101" pitchFamily="49" charset="-122"/>
                <a:ea typeface="楷体_GB2312" panose="02010609030101010101" pitchFamily="49" charset="-122"/>
              </a:rPr>
              <a:t>碳素</a:t>
            </a:r>
            <a:r>
              <a:rPr lang="zh-CN" altLang="en-US" sz="2400" b="0" dirty="0">
                <a:latin typeface="楷体_GB2312" panose="02010609030101010101" pitchFamily="49" charset="-122"/>
                <a:ea typeface="楷体_GB2312" panose="02010609030101010101" pitchFamily="49" charset="-122"/>
              </a:rPr>
              <a:t>墨水书写。</a:t>
            </a:r>
            <a:endParaRPr lang="zh-CN" altLang="en-US" sz="2400" b="0" dirty="0">
              <a:latin typeface="楷体_GB2312" panose="02010609030101010101" pitchFamily="49" charset="-122"/>
              <a:ea typeface="楷体_GB2312" panose="02010609030101010101" pitchFamily="49" charset="-122"/>
            </a:endParaRPr>
          </a:p>
        </p:txBody>
      </p:sp>
      <p:sp>
        <p:nvSpPr>
          <p:cNvPr id="9" name="文本框 8"/>
          <p:cNvSpPr txBox="1"/>
          <p:nvPr>
            <p:custDataLst>
              <p:tags r:id="rId1"/>
            </p:custDataLst>
          </p:nvPr>
        </p:nvSpPr>
        <p:spPr>
          <a:xfrm>
            <a:off x="1219294" y="362327"/>
            <a:ext cx="7107144" cy="583565"/>
          </a:xfrm>
          <a:prstGeom prst="rect">
            <a:avLst/>
          </a:prstGeom>
          <a:noFill/>
        </p:spPr>
        <p:txBody>
          <a:bodyPr wrap="square">
            <a:spAutoFit/>
          </a:bodyPr>
          <a:p>
            <a:r>
              <a:rPr kumimoji="0" lang="zh-CN" altLang="en-US" sz="3200" b="1" kern="0" cap="none" spc="0" normalizeH="0" baseline="0" noProof="0" dirty="0">
                <a:solidFill>
                  <a:srgbClr val="FFFFFF"/>
                </a:solidFill>
                <a:latin typeface="黑体" panose="02010609060101010101" pitchFamily="49" charset="-122"/>
                <a:ea typeface="黑体" panose="02010609060101010101" pitchFamily="49" charset="-122"/>
                <a:cs typeface="+mj-cs"/>
              </a:rPr>
              <a:t>第二章 模拟实训的准备和企业情况</a:t>
            </a:r>
            <a:endParaRPr lang="zh-CN" altLang="en-US" dirty="0"/>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2"/>
          <p:cNvSpPr>
            <a:spLocks noGrp="1"/>
          </p:cNvSpPr>
          <p:nvPr>
            <p:ph type="body"/>
          </p:nvPr>
        </p:nvSpPr>
        <p:spPr>
          <a:xfrm>
            <a:off x="456883" y="1524000"/>
            <a:ext cx="7924800" cy="4248150"/>
          </a:xfrm>
        </p:spPr>
        <p:txBody>
          <a:bodyPr wrap="square" lIns="91440" tIns="45720" rIns="91440" bIns="45720" anchor="t"/>
          <a:lstStyle/>
          <a:p>
            <a:pPr latinLnBrk="0">
              <a:lnSpc>
                <a:spcPct val="130000"/>
              </a:lnSpc>
              <a:spcBef>
                <a:spcPts val="0"/>
              </a:spcBef>
            </a:pPr>
            <a:r>
              <a:rPr lang="zh-CN" altLang="en-US" b="0" dirty="0">
                <a:solidFill>
                  <a:srgbClr val="0000FF"/>
                </a:solidFill>
                <a:sym typeface="+mn-ea"/>
              </a:rPr>
              <a:t>一、模拟实训的准备</a:t>
            </a:r>
            <a:endParaRPr lang="zh-CN" altLang="en-US" b="0" dirty="0">
              <a:solidFill>
                <a:srgbClr val="0000FF"/>
              </a:solidFill>
            </a:endParaRPr>
          </a:p>
          <a:p>
            <a:pPr latinLnBrk="0">
              <a:lnSpc>
                <a:spcPct val="130000"/>
              </a:lnSpc>
              <a:spcBef>
                <a:spcPts val="0"/>
              </a:spcBef>
            </a:pPr>
            <a:r>
              <a:rPr lang="zh-CN" altLang="en-US" sz="2400" b="0" dirty="0">
                <a:solidFill>
                  <a:srgbClr val="0000FF"/>
                </a:solidFill>
                <a:sym typeface="+mn-ea"/>
              </a:rPr>
              <a:t>（一）数码字书写规范</a:t>
            </a:r>
            <a:endParaRPr lang="zh-CN" altLang="en-US" sz="2400" b="0" dirty="0">
              <a:solidFill>
                <a:srgbClr val="0000FF"/>
              </a:solidFill>
            </a:endParaRPr>
          </a:p>
          <a:p>
            <a:pPr lvl="0" indent="-342900" algn="l" latinLnBrk="0">
              <a:lnSpc>
                <a:spcPct val="130000"/>
              </a:lnSpc>
              <a:spcBef>
                <a:spcPts val="0"/>
              </a:spcBef>
              <a:buSzTx/>
            </a:pPr>
            <a:r>
              <a:rPr lang="zh-CN" altLang="en-US" sz="2400" b="0" dirty="0">
                <a:solidFill>
                  <a:srgbClr val="0000FF"/>
                </a:solidFill>
              </a:rPr>
              <a:t> </a:t>
            </a:r>
            <a:r>
              <a:rPr lang="en-US" altLang="zh-CN" sz="2400" b="0" dirty="0">
                <a:solidFill>
                  <a:srgbClr val="0000FF"/>
                </a:solidFill>
              </a:rPr>
              <a:t>  </a:t>
            </a:r>
            <a:r>
              <a:rPr lang="zh-CN" altLang="en-US" sz="2400" b="0" dirty="0">
                <a:solidFill>
                  <a:srgbClr val="0000FF"/>
                </a:solidFill>
              </a:rPr>
              <a:t>6.一般要求</a:t>
            </a:r>
            <a:endParaRPr lang="zh-CN" altLang="en-US" sz="2400" b="0" dirty="0">
              <a:solidFill>
                <a:srgbClr val="0000FF"/>
              </a:solidFill>
            </a:endParaRPr>
          </a:p>
          <a:p>
            <a:pPr lvl="0" indent="-342900" eaLnBrk="1" hangingPunct="1">
              <a:lnSpc>
                <a:spcPct val="90000"/>
              </a:lnSpc>
            </a:pPr>
            <a:r>
              <a:rPr lang="zh-CN" altLang="en-US" sz="2200" b="0" dirty="0">
                <a:ea typeface="楷体_GB2312" panose="02010609030101010101" pitchFamily="49" charset="-122"/>
              </a:rPr>
              <a:t>   </a:t>
            </a:r>
            <a:r>
              <a:rPr lang="zh-CN" altLang="en-US" b="0" dirty="0">
                <a:ea typeface="楷体_GB2312" panose="02010609030101010101" pitchFamily="49" charset="-122"/>
              </a:rPr>
              <a:t>一般要求</a:t>
            </a:r>
            <a:r>
              <a:rPr lang="zh-CN" altLang="en-US" b="0" dirty="0">
                <a:solidFill>
                  <a:schemeClr val="accent1"/>
                </a:solidFill>
                <a:ea typeface="楷体_GB2312" panose="02010609030101010101" pitchFamily="49" charset="-122"/>
              </a:rPr>
              <a:t>数字金额书写到分位为止</a:t>
            </a:r>
            <a:r>
              <a:rPr lang="zh-CN" altLang="en-US" b="0" dirty="0">
                <a:ea typeface="楷体_GB2312" panose="02010609030101010101" pitchFamily="49" charset="-122"/>
              </a:rPr>
              <a:t>，</a:t>
            </a:r>
            <a:r>
              <a:rPr lang="zh-CN" altLang="en-US" b="0" dirty="0">
                <a:solidFill>
                  <a:schemeClr val="accent1"/>
                </a:solidFill>
                <a:ea typeface="楷体_GB2312" panose="02010609030101010101" pitchFamily="49" charset="-122"/>
              </a:rPr>
              <a:t>元位以下保留角、分两位小数，对分以下的厘、毫、丝、息采用四舍五入的方法</a:t>
            </a:r>
            <a:r>
              <a:rPr lang="zh-CN" altLang="en-US" b="0" dirty="0">
                <a:ea typeface="楷体_GB2312" panose="02010609030101010101" pitchFamily="49" charset="-122"/>
              </a:rPr>
              <a:t>。但少数情况下，如计算百分率、折旧率、加权平均单价、单位成本及分配率等，也可以采用多位小数，以达到计算比较准确的目的。</a:t>
            </a:r>
            <a:endParaRPr lang="zh-CN" altLang="en-US" b="0" dirty="0">
              <a:ea typeface="楷体_GB2312" panose="02010609030101010101" pitchFamily="49" charset="-122"/>
            </a:endParaRPr>
          </a:p>
        </p:txBody>
      </p:sp>
      <p:sp>
        <p:nvSpPr>
          <p:cNvPr id="9" name="文本框 8"/>
          <p:cNvSpPr txBox="1"/>
          <p:nvPr>
            <p:custDataLst>
              <p:tags r:id="rId1"/>
            </p:custDataLst>
          </p:nvPr>
        </p:nvSpPr>
        <p:spPr>
          <a:xfrm>
            <a:off x="1219294" y="362327"/>
            <a:ext cx="7107144" cy="583565"/>
          </a:xfrm>
          <a:prstGeom prst="rect">
            <a:avLst/>
          </a:prstGeom>
          <a:noFill/>
        </p:spPr>
        <p:txBody>
          <a:bodyPr wrap="square">
            <a:spAutoFit/>
          </a:bodyPr>
          <a:p>
            <a:r>
              <a:rPr kumimoji="0" lang="zh-CN" altLang="en-US" sz="3200" b="1" kern="0" cap="none" spc="0" normalizeH="0" baseline="0" noProof="0" dirty="0">
                <a:solidFill>
                  <a:srgbClr val="FFFFFF"/>
                </a:solidFill>
                <a:latin typeface="黑体" panose="02010609060101010101" pitchFamily="49" charset="-122"/>
                <a:ea typeface="黑体" panose="02010609060101010101" pitchFamily="49" charset="-122"/>
                <a:cs typeface="+mj-cs"/>
              </a:rPr>
              <a:t>第二章 模拟实训的准备和企业情况</a:t>
            </a:r>
            <a:endParaRPr lang="zh-CN" altLang="en-US" dirty="0"/>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09922">
                                            <p:txEl>
                                              <p:pRg st="0" end="0"/>
                                            </p:txEl>
                                          </p:spTgt>
                                        </p:tgtEl>
                                        <p:attrNameLst>
                                          <p:attrName>style.visibility</p:attrName>
                                        </p:attrNameLst>
                                      </p:cBhvr>
                                      <p:to>
                                        <p:strVal val="visible"/>
                                      </p:to>
                                    </p:set>
                                    <p:animEffect transition="in" filter="checkerboard(across)">
                                      <p:cBhvr>
                                        <p:cTn id="7" dur="1000"/>
                                        <p:tgtEl>
                                          <p:spTgt spid="209922">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09922">
                                            <p:txEl>
                                              <p:pRg st="1" end="1"/>
                                            </p:txEl>
                                          </p:spTgt>
                                        </p:tgtEl>
                                        <p:attrNameLst>
                                          <p:attrName>style.visibility</p:attrName>
                                        </p:attrNameLst>
                                      </p:cBhvr>
                                      <p:to>
                                        <p:strVal val="visible"/>
                                      </p:to>
                                    </p:set>
                                    <p:animEffect transition="in" filter="checkerboard(across)">
                                      <p:cBhvr>
                                        <p:cTn id="12" dur="1000"/>
                                        <p:tgtEl>
                                          <p:spTgt spid="209922">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type.wav"/>
                                        </p:tgtEl>
                                      </p:cMediaNode>
                                    </p:audio>
                                  </p:sub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09922">
                                            <p:txEl>
                                              <p:pRg st="2" end="2"/>
                                            </p:txEl>
                                          </p:spTgt>
                                        </p:tgtEl>
                                        <p:attrNameLst>
                                          <p:attrName>style.visibility</p:attrName>
                                        </p:attrNameLst>
                                      </p:cBhvr>
                                      <p:to>
                                        <p:strVal val="visible"/>
                                      </p:to>
                                    </p:set>
                                    <p:animEffect transition="in" filter="checkerboard(across)">
                                      <p:cBhvr>
                                        <p:cTn id="17" dur="1000"/>
                                        <p:tgtEl>
                                          <p:spTgt spid="209922">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type.wav"/>
                                        </p:tgtEl>
                                      </p:cMediaNode>
                                    </p:audio>
                                  </p:sub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209922">
                                            <p:txEl>
                                              <p:pRg st="3" end="3"/>
                                            </p:txEl>
                                          </p:spTgt>
                                        </p:tgtEl>
                                        <p:attrNameLst>
                                          <p:attrName>style.visibility</p:attrName>
                                        </p:attrNameLst>
                                      </p:cBhvr>
                                      <p:to>
                                        <p:strVal val="visible"/>
                                      </p:to>
                                    </p:set>
                                    <p:animEffect transition="in" filter="checkerboard(across)">
                                      <p:cBhvr>
                                        <p:cTn id="22" dur="1000"/>
                                        <p:tgtEl>
                                          <p:spTgt spid="209922">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9922"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2"/>
          <p:cNvSpPr>
            <a:spLocks noGrp="1"/>
          </p:cNvSpPr>
          <p:nvPr>
            <p:ph type="body"/>
          </p:nvPr>
        </p:nvSpPr>
        <p:spPr>
          <a:xfrm>
            <a:off x="468313" y="1628775"/>
            <a:ext cx="7924800" cy="4248150"/>
          </a:xfrm>
        </p:spPr>
        <p:txBody>
          <a:bodyPr wrap="square" lIns="91440" tIns="45720" rIns="91440" bIns="45720" anchor="t"/>
          <a:lstStyle/>
          <a:p>
            <a:pPr>
              <a:lnSpc>
                <a:spcPct val="80000"/>
              </a:lnSpc>
            </a:pPr>
            <a:r>
              <a:rPr lang="zh-CN" altLang="en-US" b="0" dirty="0">
                <a:solidFill>
                  <a:srgbClr val="0000FF"/>
                </a:solidFill>
                <a:sym typeface="+mn-ea"/>
              </a:rPr>
              <a:t>一、模拟实训的准备</a:t>
            </a:r>
            <a:endParaRPr lang="zh-CN" altLang="en-US" b="0" dirty="0">
              <a:solidFill>
                <a:srgbClr val="0000FF"/>
              </a:solidFill>
            </a:endParaRPr>
          </a:p>
          <a:p>
            <a:pPr>
              <a:lnSpc>
                <a:spcPct val="80000"/>
              </a:lnSpc>
            </a:pPr>
            <a:r>
              <a:rPr lang="zh-CN" altLang="en-US" sz="2400" b="0" dirty="0">
                <a:solidFill>
                  <a:srgbClr val="0000FF"/>
                </a:solidFill>
                <a:sym typeface="+mn-ea"/>
              </a:rPr>
              <a:t>（一）数码字书写规范</a:t>
            </a:r>
            <a:endParaRPr lang="zh-CN" altLang="en-US" sz="2400" b="0" dirty="0">
              <a:solidFill>
                <a:srgbClr val="0000FF"/>
              </a:solidFill>
            </a:endParaRPr>
          </a:p>
          <a:p>
            <a:pPr lvl="0" indent="-342900" eaLnBrk="1" hangingPunct="1">
              <a:lnSpc>
                <a:spcPct val="90000"/>
              </a:lnSpc>
            </a:pPr>
            <a:r>
              <a:rPr lang="zh-CN" altLang="en-US" b="0" dirty="0">
                <a:ea typeface="楷体_GB2312" panose="02010609030101010101" pitchFamily="49" charset="-122"/>
              </a:rPr>
              <a:t> 印有数位线（金额线）的数字书写</a:t>
            </a:r>
            <a:endParaRPr lang="zh-CN" altLang="en-US" b="0" dirty="0">
              <a:ea typeface="楷体_GB2312" panose="02010609030101010101" pitchFamily="49" charset="-122"/>
            </a:endParaRPr>
          </a:p>
          <a:p>
            <a:pPr lvl="0" indent="-342900" eaLnBrk="1" hangingPunct="1">
              <a:lnSpc>
                <a:spcPct val="90000"/>
              </a:lnSpc>
            </a:pPr>
            <a:r>
              <a:rPr lang="zh-CN" altLang="en-US" b="0" dirty="0">
                <a:ea typeface="楷体_GB2312" panose="02010609030101010101" pitchFamily="49" charset="-122"/>
              </a:rPr>
              <a:t> 一般来说，凭证和账簿已印好数位线，必须逐格顺序书写，“角”、“分”栏金额齐全。</a:t>
            </a:r>
            <a:endParaRPr lang="zh-CN" altLang="en-US" b="0" dirty="0">
              <a:ea typeface="楷体_GB2312" panose="02010609030101010101" pitchFamily="49" charset="-122"/>
            </a:endParaRPr>
          </a:p>
          <a:p>
            <a:pPr lvl="0" indent="-342900" eaLnBrk="1" hangingPunct="1">
              <a:lnSpc>
                <a:spcPct val="90000"/>
              </a:lnSpc>
            </a:pPr>
            <a:r>
              <a:rPr lang="zh-CN" altLang="en-US" b="0" dirty="0">
                <a:ea typeface="楷体_GB2312" panose="02010609030101010101" pitchFamily="49" charset="-122"/>
              </a:rPr>
              <a:t> 如果</a:t>
            </a:r>
            <a:r>
              <a:rPr lang="zh-CN" altLang="en-US" b="0" dirty="0">
                <a:solidFill>
                  <a:schemeClr val="accent1"/>
                </a:solidFill>
                <a:ea typeface="楷体_GB2312" panose="02010609030101010101" pitchFamily="49" charset="-122"/>
              </a:rPr>
              <a:t>“角”、“分”栏无金额，应该以“０”补位，也可在格子的中间划一短横线代替</a:t>
            </a:r>
            <a:r>
              <a:rPr lang="zh-CN" altLang="en-US" b="0" dirty="0">
                <a:ea typeface="楷体_GB2312" panose="02010609030101010101" pitchFamily="49" charset="-122"/>
              </a:rPr>
              <a:t>。</a:t>
            </a:r>
            <a:endParaRPr lang="zh-CN" altLang="en-US" b="0" dirty="0">
              <a:ea typeface="楷体_GB2312" panose="02010609030101010101" pitchFamily="49" charset="-122"/>
            </a:endParaRPr>
          </a:p>
          <a:p>
            <a:pPr lvl="0" indent="-342900" eaLnBrk="1" hangingPunct="1">
              <a:lnSpc>
                <a:spcPct val="90000"/>
              </a:lnSpc>
            </a:pPr>
            <a:r>
              <a:rPr lang="zh-CN" altLang="en-US" b="0" dirty="0">
                <a:ea typeface="楷体_GB2312" panose="02010609030101010101" pitchFamily="49" charset="-122"/>
              </a:rPr>
              <a:t> 如果金额</a:t>
            </a:r>
            <a:r>
              <a:rPr lang="zh-CN" altLang="en-US" b="0" dirty="0">
                <a:solidFill>
                  <a:schemeClr val="accent1"/>
                </a:solidFill>
                <a:ea typeface="楷体_GB2312" panose="02010609030101010101" pitchFamily="49" charset="-122"/>
              </a:rPr>
              <a:t>有角无分，则应在分位上补写“０”，不能用“</a:t>
            </a:r>
            <a:r>
              <a:rPr lang="en-US" altLang="zh-CN" b="0" dirty="0">
                <a:solidFill>
                  <a:schemeClr val="accent1"/>
                </a:solidFill>
                <a:ea typeface="楷体_GB2312" panose="02010609030101010101" pitchFamily="49" charset="-122"/>
              </a:rPr>
              <a:t>—”</a:t>
            </a:r>
            <a:r>
              <a:rPr lang="zh-CN" altLang="en-US" b="0" dirty="0">
                <a:solidFill>
                  <a:schemeClr val="accent1"/>
                </a:solidFill>
                <a:ea typeface="楷体_GB2312" panose="02010609030101010101" pitchFamily="49" charset="-122"/>
              </a:rPr>
              <a:t>代替</a:t>
            </a:r>
            <a:r>
              <a:rPr lang="zh-CN" altLang="en-US" b="0" dirty="0">
                <a:ea typeface="楷体_GB2312" panose="02010609030101010101" pitchFamily="49" charset="-122"/>
              </a:rPr>
              <a:t>。</a:t>
            </a:r>
            <a:endParaRPr lang="zh-CN" altLang="en-US" b="0" dirty="0">
              <a:ea typeface="楷体_GB2312" panose="02010609030101010101" pitchFamily="49" charset="-122"/>
            </a:endParaRPr>
          </a:p>
        </p:txBody>
      </p:sp>
      <p:sp>
        <p:nvSpPr>
          <p:cNvPr id="9" name="文本框 8"/>
          <p:cNvSpPr txBox="1"/>
          <p:nvPr>
            <p:custDataLst>
              <p:tags r:id="rId1"/>
            </p:custDataLst>
          </p:nvPr>
        </p:nvSpPr>
        <p:spPr>
          <a:xfrm>
            <a:off x="1219294" y="362327"/>
            <a:ext cx="7107144" cy="583565"/>
          </a:xfrm>
          <a:prstGeom prst="rect">
            <a:avLst/>
          </a:prstGeom>
          <a:noFill/>
        </p:spPr>
        <p:txBody>
          <a:bodyPr wrap="square">
            <a:spAutoFit/>
          </a:bodyPr>
          <a:p>
            <a:r>
              <a:rPr kumimoji="0" lang="zh-CN" altLang="en-US" sz="3200" b="1" kern="0" cap="none" spc="0" normalizeH="0" baseline="0" noProof="0" dirty="0">
                <a:solidFill>
                  <a:srgbClr val="FFFFFF"/>
                </a:solidFill>
                <a:latin typeface="黑体" panose="02010609060101010101" pitchFamily="49" charset="-122"/>
                <a:ea typeface="黑体" panose="02010609060101010101" pitchFamily="49" charset="-122"/>
                <a:cs typeface="+mj-cs"/>
              </a:rPr>
              <a:t>第二章 模拟实训的准备和企业情况</a:t>
            </a:r>
            <a:endParaRPr lang="zh-CN" altLang="en-US" dirty="0"/>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10946">
                                            <p:txEl>
                                              <p:pRg st="0" end="0"/>
                                            </p:txEl>
                                          </p:spTgt>
                                        </p:tgtEl>
                                        <p:attrNameLst>
                                          <p:attrName>style.visibility</p:attrName>
                                        </p:attrNameLst>
                                      </p:cBhvr>
                                      <p:to>
                                        <p:strVal val="visible"/>
                                      </p:to>
                                    </p:set>
                                    <p:animEffect transition="in" filter="checkerboard(across)">
                                      <p:cBhvr>
                                        <p:cTn id="7" dur="1000"/>
                                        <p:tgtEl>
                                          <p:spTgt spid="210946">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10946">
                                            <p:txEl>
                                              <p:pRg st="1" end="1"/>
                                            </p:txEl>
                                          </p:spTgt>
                                        </p:tgtEl>
                                        <p:attrNameLst>
                                          <p:attrName>style.visibility</p:attrName>
                                        </p:attrNameLst>
                                      </p:cBhvr>
                                      <p:to>
                                        <p:strVal val="visible"/>
                                      </p:to>
                                    </p:set>
                                    <p:animEffect transition="in" filter="checkerboard(across)">
                                      <p:cBhvr>
                                        <p:cTn id="12" dur="1000"/>
                                        <p:tgtEl>
                                          <p:spTgt spid="210946">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type.wav"/>
                                        </p:tgtEl>
                                      </p:cMediaNode>
                                    </p:audio>
                                  </p:sub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10946">
                                            <p:txEl>
                                              <p:pRg st="2" end="2"/>
                                            </p:txEl>
                                          </p:spTgt>
                                        </p:tgtEl>
                                        <p:attrNameLst>
                                          <p:attrName>style.visibility</p:attrName>
                                        </p:attrNameLst>
                                      </p:cBhvr>
                                      <p:to>
                                        <p:strVal val="visible"/>
                                      </p:to>
                                    </p:set>
                                    <p:animEffect transition="in" filter="checkerboard(across)">
                                      <p:cBhvr>
                                        <p:cTn id="17" dur="1000"/>
                                        <p:tgtEl>
                                          <p:spTgt spid="210946">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type.wav"/>
                                        </p:tgtEl>
                                      </p:cMediaNode>
                                    </p:audio>
                                  </p:sub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210946">
                                            <p:txEl>
                                              <p:pRg st="3" end="3"/>
                                            </p:txEl>
                                          </p:spTgt>
                                        </p:tgtEl>
                                        <p:attrNameLst>
                                          <p:attrName>style.visibility</p:attrName>
                                        </p:attrNameLst>
                                      </p:cBhvr>
                                      <p:to>
                                        <p:strVal val="visible"/>
                                      </p:to>
                                    </p:set>
                                    <p:animEffect transition="in" filter="checkerboard(across)">
                                      <p:cBhvr>
                                        <p:cTn id="22" dur="1000"/>
                                        <p:tgtEl>
                                          <p:spTgt spid="210946">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type.wav"/>
                                        </p:tgtEl>
                                      </p:cMediaNode>
                                    </p:audio>
                                  </p:sub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210946">
                                            <p:txEl>
                                              <p:pRg st="4" end="4"/>
                                            </p:txEl>
                                          </p:spTgt>
                                        </p:tgtEl>
                                        <p:attrNameLst>
                                          <p:attrName>style.visibility</p:attrName>
                                        </p:attrNameLst>
                                      </p:cBhvr>
                                      <p:to>
                                        <p:strVal val="visible"/>
                                      </p:to>
                                    </p:set>
                                    <p:animEffect transition="in" filter="checkerboard(across)">
                                      <p:cBhvr>
                                        <p:cTn id="27" dur="1000"/>
                                        <p:tgtEl>
                                          <p:spTgt spid="210946">
                                            <p:txEl>
                                              <p:pRg st="4" end="4"/>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2" name="type.wav"/>
                                        </p:tgtEl>
                                      </p:cMediaNode>
                                    </p:audio>
                                  </p:sub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210946">
                                            <p:txEl>
                                              <p:pRg st="5" end="5"/>
                                            </p:txEl>
                                          </p:spTgt>
                                        </p:tgtEl>
                                        <p:attrNameLst>
                                          <p:attrName>style.visibility</p:attrName>
                                        </p:attrNameLst>
                                      </p:cBhvr>
                                      <p:to>
                                        <p:strVal val="visible"/>
                                      </p:to>
                                    </p:set>
                                    <p:animEffect transition="in" filter="checkerboard(across)">
                                      <p:cBhvr>
                                        <p:cTn id="32" dur="1000"/>
                                        <p:tgtEl>
                                          <p:spTgt spid="210946">
                                            <p:txEl>
                                              <p:pRg st="5" end="5"/>
                                            </p:txEl>
                                          </p:spTgt>
                                        </p:tgtEl>
                                      </p:cBhvr>
                                    </p:animEffect>
                                  </p:childTnLst>
                                  <p:subTnLst>
                                    <p:audio>
                                      <p:cMediaNode>
                                        <p:cTn display="0" masterRel="sameClick">
                                          <p:stCondLst>
                                            <p:cond evt="begin" delay="0">
                                              <p:tn val="30"/>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0946"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p:cNvSpPr>
          <p:nvPr>
            <p:ph type="body"/>
          </p:nvPr>
        </p:nvSpPr>
        <p:spPr>
          <a:xfrm>
            <a:off x="549275" y="1592263"/>
            <a:ext cx="7278688" cy="803275"/>
          </a:xfrm>
        </p:spPr>
        <p:txBody>
          <a:bodyPr wrap="square" lIns="91440" tIns="45720" rIns="91440" bIns="45720" anchor="t"/>
          <a:lstStyle/>
          <a:p>
            <a:pPr lvl="0" indent="-342900" eaLnBrk="1" hangingPunct="1">
              <a:lnSpc>
                <a:spcPct val="90000"/>
              </a:lnSpc>
            </a:pPr>
            <a:r>
              <a:rPr lang="zh-CN" altLang="en-US" b="0" dirty="0">
                <a:ea typeface="楷体_GB2312" panose="02010609030101010101" pitchFamily="49" charset="-122"/>
              </a:rPr>
              <a:t>印有数位线（金额线）的数字书写</a:t>
            </a:r>
            <a:endParaRPr lang="zh-CN" altLang="en-US" b="0" dirty="0">
              <a:ea typeface="楷体_GB2312" panose="02010609030101010101" pitchFamily="49" charset="-122"/>
            </a:endParaRPr>
          </a:p>
        </p:txBody>
      </p:sp>
      <p:pic>
        <p:nvPicPr>
          <p:cNvPr id="43010" name="Picture 4"/>
          <p:cNvPicPr>
            <a:picLocks noChangeAspect="1"/>
          </p:cNvPicPr>
          <p:nvPr/>
        </p:nvPicPr>
        <p:blipFill>
          <a:blip r:embed="rId1"/>
          <a:stretch>
            <a:fillRect/>
          </a:stretch>
        </p:blipFill>
        <p:spPr>
          <a:xfrm>
            <a:off x="250825" y="2420938"/>
            <a:ext cx="8640763" cy="3095625"/>
          </a:xfrm>
          <a:prstGeom prst="rect">
            <a:avLst/>
          </a:prstGeom>
          <a:noFill/>
          <a:ln w="9525">
            <a:noFill/>
          </a:ln>
        </p:spPr>
      </p:pic>
      <p:sp>
        <p:nvSpPr>
          <p:cNvPr id="9" name="文本框 8"/>
          <p:cNvSpPr txBox="1"/>
          <p:nvPr>
            <p:custDataLst>
              <p:tags r:id="rId2"/>
            </p:custDataLst>
          </p:nvPr>
        </p:nvSpPr>
        <p:spPr>
          <a:xfrm>
            <a:off x="1219294" y="362327"/>
            <a:ext cx="7107144" cy="583565"/>
          </a:xfrm>
          <a:prstGeom prst="rect">
            <a:avLst/>
          </a:prstGeom>
          <a:noFill/>
        </p:spPr>
        <p:txBody>
          <a:bodyPr wrap="square">
            <a:spAutoFit/>
          </a:bodyPr>
          <a:p>
            <a:r>
              <a:rPr kumimoji="0" lang="zh-CN" altLang="en-US" sz="3200" b="1" kern="0" cap="none" spc="0" normalizeH="0" baseline="0" noProof="0" dirty="0">
                <a:solidFill>
                  <a:srgbClr val="FFFFFF"/>
                </a:solidFill>
                <a:latin typeface="黑体" panose="02010609060101010101" pitchFamily="49" charset="-122"/>
                <a:ea typeface="黑体" panose="02010609060101010101" pitchFamily="49" charset="-122"/>
                <a:cs typeface="+mj-cs"/>
              </a:rPr>
              <a:t>第二章 模拟实训的准备和企业情况</a:t>
            </a:r>
            <a:endParaRPr lang="zh-CN" altLang="en-US" dirty="0"/>
          </a:p>
        </p:txBody>
      </p:sp>
    </p:spTree>
  </p:cSld>
  <p:clrMapOvr>
    <a:masterClrMapping/>
  </p:clrMapOvr>
  <p:transition spd="med">
    <p:rand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p:cNvSpPr>
            <a:spLocks noGrp="1"/>
          </p:cNvSpPr>
          <p:nvPr>
            <p:ph type="body"/>
          </p:nvPr>
        </p:nvSpPr>
        <p:spPr>
          <a:xfrm>
            <a:off x="468313" y="1412875"/>
            <a:ext cx="7761287" cy="4537075"/>
          </a:xfrm>
        </p:spPr>
        <p:txBody>
          <a:bodyPr wrap="square" lIns="91440" tIns="45720" rIns="91440" bIns="45720" anchor="t"/>
          <a:lstStyle/>
          <a:p>
            <a:pPr lvl="0" indent="-342900" eaLnBrk="1" hangingPunct="1"/>
            <a:r>
              <a:rPr lang="zh-CN" altLang="en-US" b="0" dirty="0">
                <a:ea typeface="楷体_GB2312" panose="02010609030101010101" pitchFamily="49" charset="-122"/>
              </a:rPr>
              <a:t> 没有数位线（金额线）的数字书写</a:t>
            </a:r>
            <a:endParaRPr lang="zh-CN" altLang="en-US" b="0" dirty="0">
              <a:ea typeface="楷体_GB2312" panose="02010609030101010101" pitchFamily="49" charset="-122"/>
            </a:endParaRPr>
          </a:p>
          <a:p>
            <a:pPr lvl="0" indent="-342900" eaLnBrk="1" hangingPunct="1"/>
            <a:r>
              <a:rPr lang="zh-CN" altLang="en-US" b="0" dirty="0">
                <a:ea typeface="楷体_GB2312" panose="02010609030101010101" pitchFamily="49" charset="-122"/>
              </a:rPr>
              <a:t> 如果</a:t>
            </a:r>
            <a:r>
              <a:rPr lang="zh-CN" altLang="en-US" b="0" dirty="0">
                <a:solidFill>
                  <a:schemeClr val="accent1"/>
                </a:solidFill>
                <a:ea typeface="楷体_GB2312" panose="02010609030101010101" pitchFamily="49" charset="-122"/>
              </a:rPr>
              <a:t>没有角分，仍应在元位后的小数点“　．”后补写“００”或划一短斜横线</a:t>
            </a:r>
            <a:endParaRPr lang="zh-CN" altLang="en-US" b="0" dirty="0">
              <a:solidFill>
                <a:schemeClr val="accent1"/>
              </a:solidFill>
              <a:ea typeface="楷体_GB2312" panose="02010609030101010101" pitchFamily="49" charset="-122"/>
            </a:endParaRPr>
          </a:p>
          <a:p>
            <a:pPr lvl="0" indent="-342900" algn="ctr" eaLnBrk="1" hangingPunct="1"/>
            <a:r>
              <a:rPr lang="en-US" altLang="zh-CN" sz="4000" b="0" dirty="0">
                <a:ea typeface="华文行楷" panose="02010800040101010101" pitchFamily="2" charset="-122"/>
              </a:rPr>
              <a:t>¥</a:t>
            </a:r>
            <a:r>
              <a:rPr lang="en-US" altLang="zh-CN" sz="4000" b="0" dirty="0">
                <a:latin typeface="华文行楷" panose="02010800040101010101" pitchFamily="2" charset="-122"/>
                <a:ea typeface="华文行楷" panose="02010800040101010101" pitchFamily="2" charset="-122"/>
              </a:rPr>
              <a:t>95367.00        </a:t>
            </a:r>
            <a:r>
              <a:rPr lang="en-US" altLang="zh-CN" sz="4000" b="0" dirty="0">
                <a:ea typeface="华文行楷" panose="02010800040101010101" pitchFamily="2" charset="-122"/>
              </a:rPr>
              <a:t>¥</a:t>
            </a:r>
            <a:r>
              <a:rPr lang="en-US" altLang="zh-CN" sz="4000" b="0" dirty="0">
                <a:latin typeface="华文行楷" panose="02010800040101010101" pitchFamily="2" charset="-122"/>
                <a:ea typeface="华文行楷" panose="02010800040101010101" pitchFamily="2" charset="-122"/>
              </a:rPr>
              <a:t>95367.</a:t>
            </a:r>
            <a:r>
              <a:rPr lang="zh-CN" altLang="en-US" sz="4000" b="0" dirty="0">
                <a:latin typeface="华文行楷" panose="02010800040101010101" pitchFamily="2" charset="-122"/>
                <a:ea typeface="华文行楷" panose="02010800040101010101" pitchFamily="2" charset="-122"/>
              </a:rPr>
              <a:t>－</a:t>
            </a:r>
            <a:endParaRPr lang="zh-CN" altLang="en-US" sz="4000" b="0" dirty="0">
              <a:latin typeface="华文行楷" panose="02010800040101010101" pitchFamily="2" charset="-122"/>
              <a:ea typeface="华文行楷" panose="02010800040101010101" pitchFamily="2" charset="-122"/>
            </a:endParaRPr>
          </a:p>
          <a:p>
            <a:pPr lvl="0" indent="-342900" eaLnBrk="1" hangingPunct="1"/>
            <a:r>
              <a:rPr lang="zh-CN" altLang="en-US" b="0" dirty="0">
                <a:ea typeface="楷体_GB2312" panose="02010609030101010101" pitchFamily="49" charset="-122"/>
              </a:rPr>
              <a:t> 如果</a:t>
            </a:r>
            <a:r>
              <a:rPr lang="zh-CN" altLang="en-US" b="0" dirty="0">
                <a:solidFill>
                  <a:schemeClr val="accent1"/>
                </a:solidFill>
                <a:ea typeface="楷体_GB2312" panose="02010609030101010101" pitchFamily="49" charset="-122"/>
              </a:rPr>
              <a:t>金额有角无分，则应在分位上补写“０”</a:t>
            </a:r>
            <a:r>
              <a:rPr lang="zh-CN" altLang="en-US" b="0" dirty="0">
                <a:ea typeface="楷体_GB2312" panose="02010609030101010101" pitchFamily="49" charset="-122"/>
              </a:rPr>
              <a:t> </a:t>
            </a:r>
            <a:endParaRPr lang="zh-CN" altLang="en-US" b="0" dirty="0">
              <a:ea typeface="楷体_GB2312" panose="02010609030101010101" pitchFamily="49" charset="-122"/>
            </a:endParaRPr>
          </a:p>
          <a:p>
            <a:pPr lvl="0" indent="-342900" algn="ctr" eaLnBrk="1" hangingPunct="1"/>
            <a:r>
              <a:rPr lang="en-US" altLang="zh-CN" sz="3600" b="0" dirty="0">
                <a:ea typeface="华文行楷" panose="02010800040101010101" pitchFamily="2" charset="-122"/>
              </a:rPr>
              <a:t>¥</a:t>
            </a:r>
            <a:r>
              <a:rPr lang="en-US" altLang="zh-CN" sz="3600" b="0" dirty="0">
                <a:latin typeface="华文行楷" panose="02010800040101010101" pitchFamily="2" charset="-122"/>
                <a:ea typeface="华文行楷" panose="02010800040101010101" pitchFamily="2" charset="-122"/>
              </a:rPr>
              <a:t>95367.30  </a:t>
            </a:r>
            <a:r>
              <a:rPr lang="en-US" altLang="zh-CN" sz="3600" b="0" dirty="0">
                <a:ea typeface="华文行楷" panose="02010800040101010101" pitchFamily="2" charset="-122"/>
              </a:rPr>
              <a:t>¥</a:t>
            </a:r>
            <a:r>
              <a:rPr lang="en-US" altLang="zh-CN" sz="3600" b="0" dirty="0">
                <a:latin typeface="华文行楷" panose="02010800040101010101" pitchFamily="2" charset="-122"/>
                <a:ea typeface="华文行楷" panose="02010800040101010101" pitchFamily="2" charset="-122"/>
              </a:rPr>
              <a:t>95367.3  </a:t>
            </a:r>
            <a:r>
              <a:rPr lang="en-US" altLang="zh-CN" sz="3600" b="0" dirty="0">
                <a:ea typeface="华文行楷" panose="02010800040101010101" pitchFamily="2" charset="-122"/>
              </a:rPr>
              <a:t>¥</a:t>
            </a:r>
            <a:r>
              <a:rPr lang="en-US" altLang="zh-CN" sz="3600" b="0" dirty="0">
                <a:latin typeface="华文行楷" panose="02010800040101010101" pitchFamily="2" charset="-122"/>
                <a:ea typeface="华文行楷" panose="02010800040101010101" pitchFamily="2" charset="-122"/>
              </a:rPr>
              <a:t>95367.3-</a:t>
            </a:r>
            <a:r>
              <a:rPr lang="en-US" altLang="zh-CN" sz="4000" b="0" dirty="0">
                <a:latin typeface="华文行楷" panose="02010800040101010101" pitchFamily="2" charset="-122"/>
                <a:ea typeface="华文行楷" panose="02010800040101010101" pitchFamily="2" charset="-122"/>
              </a:rPr>
              <a:t> </a:t>
            </a:r>
            <a:endParaRPr lang="en-US" altLang="zh-CN" sz="4000" b="0" dirty="0">
              <a:latin typeface="华文行楷" panose="02010800040101010101" pitchFamily="2" charset="-122"/>
              <a:ea typeface="华文行楷" panose="02010800040101010101" pitchFamily="2" charset="-122"/>
            </a:endParaRPr>
          </a:p>
        </p:txBody>
      </p:sp>
      <p:sp>
        <p:nvSpPr>
          <p:cNvPr id="756740" name="Rectangle 4"/>
          <p:cNvSpPr/>
          <p:nvPr/>
        </p:nvSpPr>
        <p:spPr>
          <a:xfrm>
            <a:off x="1835150" y="5287963"/>
            <a:ext cx="919163" cy="762000"/>
          </a:xfrm>
          <a:prstGeom prst="rect">
            <a:avLst/>
          </a:prstGeom>
          <a:noFill/>
          <a:ln w="9525">
            <a:noFill/>
          </a:ln>
        </p:spPr>
        <p:txBody>
          <a:bodyPr wrap="none" anchor="ctr">
            <a:spAutoFit/>
          </a:bodyPr>
          <a:lstStyle/>
          <a:p>
            <a:pPr lvl="0" indent="0"/>
            <a:r>
              <a:rPr lang="zh-CN" altLang="en-US" sz="4400" b="1" i="1" dirty="0">
                <a:solidFill>
                  <a:srgbClr val="FF0000"/>
                </a:solidFill>
                <a:latin typeface="Tahoma" panose="020B0604030504040204" pitchFamily="34" charset="0"/>
                <a:ea typeface="黑体" panose="02010609060101010101" pitchFamily="49" charset="-122"/>
              </a:rPr>
              <a:t>√</a:t>
            </a:r>
            <a:r>
              <a:rPr lang="zh-CN" altLang="en-US" sz="4400" dirty="0">
                <a:latin typeface="Tahoma" panose="020B0604030504040204" pitchFamily="34" charset="0"/>
                <a:ea typeface="黑体" panose="02010609060101010101" pitchFamily="49" charset="-122"/>
              </a:rPr>
              <a:t> </a:t>
            </a:r>
            <a:endParaRPr lang="zh-CN" altLang="en-US" sz="4400" dirty="0">
              <a:latin typeface="Tahoma" panose="020B0604030504040204" pitchFamily="34" charset="0"/>
              <a:ea typeface="黑体" panose="02010609060101010101" pitchFamily="49" charset="-122"/>
            </a:endParaRPr>
          </a:p>
        </p:txBody>
      </p:sp>
      <p:sp>
        <p:nvSpPr>
          <p:cNvPr id="756741" name="Rectangle 5"/>
          <p:cNvSpPr/>
          <p:nvPr/>
        </p:nvSpPr>
        <p:spPr>
          <a:xfrm flipV="1">
            <a:off x="3995738" y="5343525"/>
            <a:ext cx="863600" cy="762000"/>
          </a:xfrm>
          <a:prstGeom prst="rect">
            <a:avLst/>
          </a:prstGeom>
          <a:noFill/>
          <a:ln w="9525">
            <a:noFill/>
          </a:ln>
        </p:spPr>
        <p:txBody>
          <a:bodyPr anchor="ctr">
            <a:spAutoFit/>
          </a:bodyPr>
          <a:lstStyle/>
          <a:p>
            <a:pPr lvl="0" indent="0"/>
            <a:r>
              <a:rPr lang="en-US" altLang="zh-CN" sz="4400" b="1" i="1" dirty="0">
                <a:solidFill>
                  <a:srgbClr val="FF0000"/>
                </a:solidFill>
                <a:latin typeface="Tahoma" panose="020B0604030504040204" pitchFamily="34" charset="0"/>
                <a:ea typeface="黑体" panose="02010609060101010101" pitchFamily="49" charset="-122"/>
              </a:rPr>
              <a:t>×</a:t>
            </a:r>
            <a:r>
              <a:rPr lang="en-US" altLang="zh-CN" sz="4000" dirty="0">
                <a:latin typeface="Tahoma" panose="020B0604030504040204" pitchFamily="34" charset="0"/>
                <a:ea typeface="黑体" panose="02010609060101010101" pitchFamily="49" charset="-122"/>
              </a:rPr>
              <a:t> </a:t>
            </a:r>
            <a:endParaRPr lang="en-US" altLang="zh-CN" sz="4000" dirty="0">
              <a:latin typeface="Tahoma" panose="020B0604030504040204" pitchFamily="34" charset="0"/>
              <a:ea typeface="黑体" panose="02010609060101010101" pitchFamily="49" charset="-122"/>
            </a:endParaRPr>
          </a:p>
        </p:txBody>
      </p:sp>
      <p:sp>
        <p:nvSpPr>
          <p:cNvPr id="756742" name="Rectangle 6"/>
          <p:cNvSpPr/>
          <p:nvPr/>
        </p:nvSpPr>
        <p:spPr>
          <a:xfrm flipV="1">
            <a:off x="6516688" y="5373688"/>
            <a:ext cx="863600" cy="762000"/>
          </a:xfrm>
          <a:prstGeom prst="rect">
            <a:avLst/>
          </a:prstGeom>
          <a:noFill/>
          <a:ln w="9525">
            <a:noFill/>
          </a:ln>
        </p:spPr>
        <p:txBody>
          <a:bodyPr anchor="ctr">
            <a:spAutoFit/>
          </a:bodyPr>
          <a:lstStyle/>
          <a:p>
            <a:pPr lvl="0" indent="0"/>
            <a:r>
              <a:rPr lang="en-US" altLang="zh-CN" sz="4400" b="1" i="1" dirty="0">
                <a:solidFill>
                  <a:srgbClr val="FF0000"/>
                </a:solidFill>
                <a:latin typeface="Tahoma" panose="020B0604030504040204" pitchFamily="34" charset="0"/>
                <a:ea typeface="黑体" panose="02010609060101010101" pitchFamily="49" charset="-122"/>
              </a:rPr>
              <a:t>×</a:t>
            </a:r>
            <a:r>
              <a:rPr lang="en-US" altLang="zh-CN" sz="4000" dirty="0">
                <a:latin typeface="Tahoma" panose="020B0604030504040204" pitchFamily="34" charset="0"/>
                <a:ea typeface="黑体" panose="02010609060101010101" pitchFamily="49" charset="-122"/>
              </a:rPr>
              <a:t> </a:t>
            </a:r>
            <a:endParaRPr lang="en-US" altLang="zh-CN" sz="4000" dirty="0">
              <a:latin typeface="Tahoma" panose="020B0604030504040204" pitchFamily="34" charset="0"/>
              <a:ea typeface="黑体" panose="02010609060101010101" pitchFamily="49" charset="-122"/>
            </a:endParaRPr>
          </a:p>
        </p:txBody>
      </p:sp>
      <p:sp>
        <p:nvSpPr>
          <p:cNvPr id="9" name="文本框 8"/>
          <p:cNvSpPr txBox="1"/>
          <p:nvPr>
            <p:custDataLst>
              <p:tags r:id="rId1"/>
            </p:custDataLst>
          </p:nvPr>
        </p:nvSpPr>
        <p:spPr>
          <a:xfrm>
            <a:off x="1219294" y="362327"/>
            <a:ext cx="7107144" cy="583565"/>
          </a:xfrm>
          <a:prstGeom prst="rect">
            <a:avLst/>
          </a:prstGeom>
          <a:noFill/>
        </p:spPr>
        <p:txBody>
          <a:bodyPr wrap="square">
            <a:spAutoFit/>
          </a:bodyPr>
          <a:p>
            <a:r>
              <a:rPr kumimoji="0" lang="zh-CN" altLang="en-US" sz="3200" b="1" kern="0" cap="none" spc="0" normalizeH="0" baseline="0" noProof="0" dirty="0">
                <a:solidFill>
                  <a:srgbClr val="FFFFFF"/>
                </a:solidFill>
                <a:latin typeface="黑体" panose="02010609060101010101" pitchFamily="49" charset="-122"/>
                <a:ea typeface="黑体" panose="02010609060101010101" pitchFamily="49" charset="-122"/>
                <a:cs typeface="+mj-cs"/>
              </a:rPr>
              <a:t>第二章 模拟实训的准备和企业情况</a:t>
            </a:r>
            <a:endParaRPr lang="zh-CN" altLang="en-US" dirty="0"/>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12994">
                                            <p:txEl>
                                              <p:pRg st="0" end="0"/>
                                            </p:txEl>
                                          </p:spTgt>
                                        </p:tgtEl>
                                        <p:attrNameLst>
                                          <p:attrName>style.visibility</p:attrName>
                                        </p:attrNameLst>
                                      </p:cBhvr>
                                      <p:to>
                                        <p:strVal val="visible"/>
                                      </p:to>
                                    </p:set>
                                    <p:animEffect transition="in" filter="checkerboard(across)">
                                      <p:cBhvr>
                                        <p:cTn id="7" dur="1000"/>
                                        <p:tgtEl>
                                          <p:spTgt spid="212994">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12994">
                                            <p:txEl>
                                              <p:pRg st="1" end="1"/>
                                            </p:txEl>
                                          </p:spTgt>
                                        </p:tgtEl>
                                        <p:attrNameLst>
                                          <p:attrName>style.visibility</p:attrName>
                                        </p:attrNameLst>
                                      </p:cBhvr>
                                      <p:to>
                                        <p:strVal val="visible"/>
                                      </p:to>
                                    </p:set>
                                    <p:animEffect transition="in" filter="checkerboard(across)">
                                      <p:cBhvr>
                                        <p:cTn id="12" dur="1000"/>
                                        <p:tgtEl>
                                          <p:spTgt spid="212994">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type.wav"/>
                                        </p:tgtEl>
                                      </p:cMediaNode>
                                    </p:audio>
                                  </p:sub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12994">
                                            <p:txEl>
                                              <p:pRg st="2" end="2"/>
                                            </p:txEl>
                                          </p:spTgt>
                                        </p:tgtEl>
                                        <p:attrNameLst>
                                          <p:attrName>style.visibility</p:attrName>
                                        </p:attrNameLst>
                                      </p:cBhvr>
                                      <p:to>
                                        <p:strVal val="visible"/>
                                      </p:to>
                                    </p:set>
                                    <p:animEffect transition="in" filter="checkerboard(across)">
                                      <p:cBhvr>
                                        <p:cTn id="17" dur="1000"/>
                                        <p:tgtEl>
                                          <p:spTgt spid="212994">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type.wav"/>
                                        </p:tgtEl>
                                      </p:cMediaNode>
                                    </p:audio>
                                  </p:sub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212994">
                                            <p:txEl>
                                              <p:pRg st="3" end="3"/>
                                            </p:txEl>
                                          </p:spTgt>
                                        </p:tgtEl>
                                        <p:attrNameLst>
                                          <p:attrName>style.visibility</p:attrName>
                                        </p:attrNameLst>
                                      </p:cBhvr>
                                      <p:to>
                                        <p:strVal val="visible"/>
                                      </p:to>
                                    </p:set>
                                    <p:animEffect transition="in" filter="checkerboard(across)">
                                      <p:cBhvr>
                                        <p:cTn id="22" dur="1000"/>
                                        <p:tgtEl>
                                          <p:spTgt spid="212994">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type.wav"/>
                                        </p:tgtEl>
                                      </p:cMediaNode>
                                    </p:audio>
                                  </p:sub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212994">
                                            <p:txEl>
                                              <p:pRg st="4" end="4"/>
                                            </p:txEl>
                                          </p:spTgt>
                                        </p:tgtEl>
                                        <p:attrNameLst>
                                          <p:attrName>style.visibility</p:attrName>
                                        </p:attrNameLst>
                                      </p:cBhvr>
                                      <p:to>
                                        <p:strVal val="visible"/>
                                      </p:to>
                                    </p:set>
                                    <p:animEffect transition="in" filter="checkerboard(across)">
                                      <p:cBhvr>
                                        <p:cTn id="27" dur="1000"/>
                                        <p:tgtEl>
                                          <p:spTgt spid="212994">
                                            <p:txEl>
                                              <p:pRg st="4" end="4"/>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2" name="type.wav"/>
                                        </p:tgtEl>
                                      </p:cMediaNode>
                                    </p:audio>
                                  </p:sub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56740"/>
                                        </p:tgtEl>
                                        <p:attrNameLst>
                                          <p:attrName>style.visibility</p:attrName>
                                        </p:attrNameLst>
                                      </p:cBhvr>
                                      <p:to>
                                        <p:strVal val="visible"/>
                                      </p:to>
                                    </p:set>
                                    <p:animEffect transition="in" filter="blinds(horizontal)">
                                      <p:cBhvr>
                                        <p:cTn id="32" dur="1000"/>
                                        <p:tgtEl>
                                          <p:spTgt spid="75674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756741"/>
                                        </p:tgtEl>
                                        <p:attrNameLst>
                                          <p:attrName>style.visibility</p:attrName>
                                        </p:attrNameLst>
                                      </p:cBhvr>
                                      <p:to>
                                        <p:strVal val="visible"/>
                                      </p:to>
                                    </p:set>
                                    <p:animEffect transition="in" filter="blinds(horizontal)">
                                      <p:cBhvr>
                                        <p:cTn id="37" dur="1000"/>
                                        <p:tgtEl>
                                          <p:spTgt spid="75674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756742"/>
                                        </p:tgtEl>
                                        <p:attrNameLst>
                                          <p:attrName>style.visibility</p:attrName>
                                        </p:attrNameLst>
                                      </p:cBhvr>
                                      <p:to>
                                        <p:strVal val="visible"/>
                                      </p:to>
                                    </p:set>
                                    <p:animEffect transition="in" filter="blinds(horizontal)">
                                      <p:cBhvr>
                                        <p:cTn id="42" dur="1000"/>
                                        <p:tgtEl>
                                          <p:spTgt spid="7567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994" grpId="0" build="p"/>
      <p:bldP spid="756740" grpId="0"/>
      <p:bldP spid="756741" grpId="0"/>
      <p:bldP spid="75674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2"/>
          <p:cNvSpPr>
            <a:spLocks noGrp="1"/>
          </p:cNvSpPr>
          <p:nvPr>
            <p:ph type="body"/>
          </p:nvPr>
        </p:nvSpPr>
        <p:spPr>
          <a:xfrm>
            <a:off x="549275" y="1592263"/>
            <a:ext cx="7278688" cy="2806700"/>
          </a:xfrm>
        </p:spPr>
        <p:txBody>
          <a:bodyPr wrap="square" lIns="91440" tIns="45720" rIns="91440" bIns="45720" anchor="t"/>
          <a:lstStyle/>
          <a:p>
            <a:pPr lvl="0" indent="-342900" eaLnBrk="1" hangingPunct="1">
              <a:lnSpc>
                <a:spcPct val="90000"/>
              </a:lnSpc>
            </a:pPr>
            <a:r>
              <a:rPr lang="zh-CN" altLang="en-US" b="0" dirty="0">
                <a:ea typeface="楷体_GB2312" panose="02010609030101010101" pitchFamily="49" charset="-122"/>
              </a:rPr>
              <a:t>  合理运用货币币种符号</a:t>
            </a:r>
            <a:endParaRPr lang="zh-CN" altLang="en-US" b="0" dirty="0">
              <a:ea typeface="楷体_GB2312" panose="02010609030101010101" pitchFamily="49" charset="-122"/>
            </a:endParaRPr>
          </a:p>
          <a:p>
            <a:pPr lvl="0" indent="-342900" eaLnBrk="1" hangingPunct="1">
              <a:lnSpc>
                <a:spcPct val="90000"/>
              </a:lnSpc>
            </a:pPr>
            <a:r>
              <a:rPr lang="zh-CN" altLang="en-US" b="0" dirty="0">
                <a:ea typeface="楷体_GB2312" panose="02010609030101010101" pitchFamily="49" charset="-122"/>
              </a:rPr>
              <a:t>  阿拉伯金额数字前面应当书写货币币种符号或者货币名称简写和币种符号。</a:t>
            </a:r>
            <a:r>
              <a:rPr lang="zh-CN" altLang="en-US" b="0" dirty="0">
                <a:solidFill>
                  <a:schemeClr val="accent1"/>
                </a:solidFill>
                <a:ea typeface="楷体_GB2312" panose="02010609030101010101" pitchFamily="49" charset="-122"/>
              </a:rPr>
              <a:t>币种符号与阿拉伯金额数字之间不得留有空白</a:t>
            </a:r>
            <a:r>
              <a:rPr lang="zh-CN" altLang="en-US" b="0" dirty="0">
                <a:ea typeface="楷体_GB2312" panose="02010609030101010101" pitchFamily="49" charset="-122"/>
              </a:rPr>
              <a:t>。</a:t>
            </a:r>
            <a:endParaRPr lang="zh-CN" altLang="en-US" b="0" dirty="0">
              <a:ea typeface="楷体_GB2312" panose="02010609030101010101" pitchFamily="49" charset="-122"/>
            </a:endParaRPr>
          </a:p>
        </p:txBody>
      </p:sp>
      <p:sp>
        <p:nvSpPr>
          <p:cNvPr id="757764" name="Rectangle 4"/>
          <p:cNvSpPr/>
          <p:nvPr/>
        </p:nvSpPr>
        <p:spPr>
          <a:xfrm>
            <a:off x="1331913" y="4221163"/>
            <a:ext cx="431800" cy="762000"/>
          </a:xfrm>
          <a:prstGeom prst="rect">
            <a:avLst/>
          </a:prstGeom>
          <a:noFill/>
          <a:ln w="9525">
            <a:noFill/>
          </a:ln>
        </p:spPr>
        <p:txBody>
          <a:bodyPr anchor="t">
            <a:spAutoFit/>
          </a:bodyPr>
          <a:lstStyle/>
          <a:p>
            <a:pPr lvl="0" indent="0" algn="ctr"/>
            <a:r>
              <a:rPr lang="en-US" altLang="zh-CN" sz="4400" b="1" dirty="0">
                <a:latin typeface="Times New Roman" panose="02020603050405020304" pitchFamily="18" charset="0"/>
                <a:ea typeface="华文行楷" panose="02010800040101010101" pitchFamily="2" charset="-122"/>
              </a:rPr>
              <a:t>¥</a:t>
            </a:r>
            <a:endParaRPr lang="en-US" altLang="zh-CN" sz="4400" b="1" dirty="0">
              <a:latin typeface="华文行楷" panose="02010800040101010101" pitchFamily="2" charset="-122"/>
              <a:ea typeface="华文行楷" panose="02010800040101010101" pitchFamily="2" charset="-122"/>
            </a:endParaRPr>
          </a:p>
        </p:txBody>
      </p:sp>
      <p:sp>
        <p:nvSpPr>
          <p:cNvPr id="757765" name="Rectangle 5"/>
          <p:cNvSpPr/>
          <p:nvPr/>
        </p:nvSpPr>
        <p:spPr>
          <a:xfrm>
            <a:off x="1187450" y="4221163"/>
            <a:ext cx="3168650" cy="701675"/>
          </a:xfrm>
          <a:prstGeom prst="rect">
            <a:avLst/>
          </a:prstGeom>
          <a:noFill/>
          <a:ln w="9525">
            <a:noFill/>
          </a:ln>
        </p:spPr>
        <p:txBody>
          <a:bodyPr anchor="t">
            <a:spAutoFit/>
          </a:bodyPr>
          <a:lstStyle/>
          <a:p>
            <a:pPr lvl="0" indent="0" algn="ctr"/>
            <a:r>
              <a:rPr lang="en-US" altLang="zh-CN" sz="4000" b="1" dirty="0">
                <a:latin typeface="华文行楷" panose="02010800040101010101" pitchFamily="2" charset="-122"/>
                <a:ea typeface="华文行楷" panose="02010800040101010101" pitchFamily="2" charset="-122"/>
              </a:rPr>
              <a:t>95367.30</a:t>
            </a:r>
            <a:endParaRPr lang="en-US" altLang="zh-CN" sz="4000" b="1" dirty="0">
              <a:latin typeface="华文行楷" panose="02010800040101010101" pitchFamily="2" charset="-122"/>
              <a:ea typeface="华文行楷" panose="02010800040101010101" pitchFamily="2" charset="-122"/>
            </a:endParaRPr>
          </a:p>
        </p:txBody>
      </p:sp>
      <p:sp>
        <p:nvSpPr>
          <p:cNvPr id="757766" name="Rectangle 6"/>
          <p:cNvSpPr/>
          <p:nvPr/>
        </p:nvSpPr>
        <p:spPr>
          <a:xfrm>
            <a:off x="4283075" y="4221163"/>
            <a:ext cx="431800" cy="762000"/>
          </a:xfrm>
          <a:prstGeom prst="rect">
            <a:avLst/>
          </a:prstGeom>
          <a:noFill/>
          <a:ln w="9525">
            <a:noFill/>
          </a:ln>
        </p:spPr>
        <p:txBody>
          <a:bodyPr anchor="t">
            <a:spAutoFit/>
          </a:bodyPr>
          <a:lstStyle/>
          <a:p>
            <a:pPr lvl="0" indent="0" algn="ctr"/>
            <a:r>
              <a:rPr lang="en-US" altLang="zh-CN" sz="4400" b="1" dirty="0">
                <a:latin typeface="Times New Roman" panose="02020603050405020304" pitchFamily="18" charset="0"/>
                <a:ea typeface="华文行楷" panose="02010800040101010101" pitchFamily="2" charset="-122"/>
              </a:rPr>
              <a:t>¥</a:t>
            </a:r>
            <a:endParaRPr lang="en-US" altLang="zh-CN" sz="4400" b="1" dirty="0">
              <a:latin typeface="华文行楷" panose="02010800040101010101" pitchFamily="2" charset="-122"/>
              <a:ea typeface="华文行楷" panose="02010800040101010101" pitchFamily="2" charset="-122"/>
            </a:endParaRPr>
          </a:p>
        </p:txBody>
      </p:sp>
      <p:sp>
        <p:nvSpPr>
          <p:cNvPr id="757767" name="Rectangle 7"/>
          <p:cNvSpPr/>
          <p:nvPr/>
        </p:nvSpPr>
        <p:spPr>
          <a:xfrm>
            <a:off x="4862513" y="4221163"/>
            <a:ext cx="2230437" cy="701675"/>
          </a:xfrm>
          <a:prstGeom prst="rect">
            <a:avLst/>
          </a:prstGeom>
          <a:noFill/>
          <a:ln w="9525">
            <a:noFill/>
          </a:ln>
        </p:spPr>
        <p:txBody>
          <a:bodyPr anchor="t">
            <a:spAutoFit/>
          </a:bodyPr>
          <a:lstStyle/>
          <a:p>
            <a:pPr lvl="0" indent="0" algn="ctr"/>
            <a:r>
              <a:rPr lang="en-US" altLang="zh-CN" sz="4000" b="1" dirty="0">
                <a:latin typeface="华文行楷" panose="02010800040101010101" pitchFamily="2" charset="-122"/>
                <a:ea typeface="华文行楷" panose="02010800040101010101" pitchFamily="2" charset="-122"/>
              </a:rPr>
              <a:t>95367.30</a:t>
            </a:r>
            <a:endParaRPr lang="en-US" altLang="zh-CN" sz="4000" b="1" dirty="0">
              <a:latin typeface="华文行楷" panose="02010800040101010101" pitchFamily="2" charset="-122"/>
              <a:ea typeface="华文行楷" panose="02010800040101010101" pitchFamily="2" charset="-122"/>
            </a:endParaRPr>
          </a:p>
        </p:txBody>
      </p:sp>
      <p:sp>
        <p:nvSpPr>
          <p:cNvPr id="757768" name="Rectangle 8"/>
          <p:cNvSpPr/>
          <p:nvPr/>
        </p:nvSpPr>
        <p:spPr>
          <a:xfrm>
            <a:off x="2124075" y="4941888"/>
            <a:ext cx="919163" cy="762000"/>
          </a:xfrm>
          <a:prstGeom prst="rect">
            <a:avLst/>
          </a:prstGeom>
          <a:noFill/>
          <a:ln w="9525">
            <a:noFill/>
          </a:ln>
        </p:spPr>
        <p:txBody>
          <a:bodyPr wrap="none" anchor="ctr">
            <a:spAutoFit/>
          </a:bodyPr>
          <a:lstStyle/>
          <a:p>
            <a:pPr lvl="0" indent="0"/>
            <a:r>
              <a:rPr lang="zh-CN" altLang="en-US" sz="4400" b="1" i="1" dirty="0">
                <a:solidFill>
                  <a:srgbClr val="FF0000"/>
                </a:solidFill>
                <a:latin typeface="Tahoma" panose="020B0604030504040204" pitchFamily="34" charset="0"/>
                <a:ea typeface="黑体" panose="02010609060101010101" pitchFamily="49" charset="-122"/>
              </a:rPr>
              <a:t>√</a:t>
            </a:r>
            <a:r>
              <a:rPr lang="zh-CN" altLang="en-US" sz="4400" dirty="0">
                <a:latin typeface="Tahoma" panose="020B0604030504040204" pitchFamily="34" charset="0"/>
                <a:ea typeface="黑体" panose="02010609060101010101" pitchFamily="49" charset="-122"/>
              </a:rPr>
              <a:t> </a:t>
            </a:r>
            <a:endParaRPr lang="zh-CN" altLang="en-US" sz="4400" dirty="0">
              <a:latin typeface="Tahoma" panose="020B0604030504040204" pitchFamily="34" charset="0"/>
              <a:ea typeface="黑体" panose="02010609060101010101" pitchFamily="49" charset="-122"/>
            </a:endParaRPr>
          </a:p>
        </p:txBody>
      </p:sp>
      <p:sp>
        <p:nvSpPr>
          <p:cNvPr id="757769" name="Rectangle 9"/>
          <p:cNvSpPr/>
          <p:nvPr/>
        </p:nvSpPr>
        <p:spPr>
          <a:xfrm flipV="1">
            <a:off x="5508625" y="4997450"/>
            <a:ext cx="863600" cy="762000"/>
          </a:xfrm>
          <a:prstGeom prst="rect">
            <a:avLst/>
          </a:prstGeom>
          <a:noFill/>
          <a:ln w="9525">
            <a:noFill/>
          </a:ln>
        </p:spPr>
        <p:txBody>
          <a:bodyPr anchor="ctr">
            <a:spAutoFit/>
          </a:bodyPr>
          <a:lstStyle/>
          <a:p>
            <a:pPr lvl="0" indent="0"/>
            <a:r>
              <a:rPr lang="en-US" altLang="zh-CN" sz="4400" b="1" i="1" dirty="0">
                <a:solidFill>
                  <a:srgbClr val="FF0000"/>
                </a:solidFill>
                <a:latin typeface="Tahoma" panose="020B0604030504040204" pitchFamily="34" charset="0"/>
                <a:ea typeface="黑体" panose="02010609060101010101" pitchFamily="49" charset="-122"/>
              </a:rPr>
              <a:t>×</a:t>
            </a:r>
            <a:r>
              <a:rPr lang="en-US" altLang="zh-CN" sz="4000" dirty="0">
                <a:latin typeface="Tahoma" panose="020B0604030504040204" pitchFamily="34" charset="0"/>
                <a:ea typeface="黑体" panose="02010609060101010101" pitchFamily="49" charset="-122"/>
              </a:rPr>
              <a:t> </a:t>
            </a:r>
            <a:endParaRPr lang="en-US" altLang="zh-CN" sz="4000" dirty="0">
              <a:latin typeface="Tahoma" panose="020B0604030504040204" pitchFamily="34" charset="0"/>
              <a:ea typeface="黑体" panose="02010609060101010101" pitchFamily="49" charset="-122"/>
            </a:endParaRPr>
          </a:p>
        </p:txBody>
      </p:sp>
      <p:sp>
        <p:nvSpPr>
          <p:cNvPr id="9" name="文本框 8"/>
          <p:cNvSpPr txBox="1"/>
          <p:nvPr>
            <p:custDataLst>
              <p:tags r:id="rId1"/>
            </p:custDataLst>
          </p:nvPr>
        </p:nvSpPr>
        <p:spPr>
          <a:xfrm>
            <a:off x="1219294" y="362327"/>
            <a:ext cx="7107144" cy="583565"/>
          </a:xfrm>
          <a:prstGeom prst="rect">
            <a:avLst/>
          </a:prstGeom>
          <a:noFill/>
        </p:spPr>
        <p:txBody>
          <a:bodyPr wrap="square">
            <a:spAutoFit/>
          </a:bodyPr>
          <a:p>
            <a:r>
              <a:rPr kumimoji="0" lang="zh-CN" altLang="en-US" sz="3200" b="1" kern="0" cap="none" spc="0" normalizeH="0" baseline="0" noProof="0" dirty="0">
                <a:solidFill>
                  <a:srgbClr val="FFFFFF"/>
                </a:solidFill>
                <a:latin typeface="黑体" panose="02010609060101010101" pitchFamily="49" charset="-122"/>
                <a:ea typeface="黑体" panose="02010609060101010101" pitchFamily="49" charset="-122"/>
                <a:cs typeface="+mj-cs"/>
              </a:rPr>
              <a:t>第二章 模拟实训的准备和企业情况</a:t>
            </a:r>
            <a:endParaRPr lang="zh-CN" altLang="en-US" dirty="0"/>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14018">
                                            <p:txEl>
                                              <p:pRg st="0" end="0"/>
                                            </p:txEl>
                                          </p:spTgt>
                                        </p:tgtEl>
                                        <p:attrNameLst>
                                          <p:attrName>style.visibility</p:attrName>
                                        </p:attrNameLst>
                                      </p:cBhvr>
                                      <p:to>
                                        <p:strVal val="visible"/>
                                      </p:to>
                                    </p:set>
                                    <p:animEffect transition="in" filter="checkerboard(across)">
                                      <p:cBhvr>
                                        <p:cTn id="7" dur="1000"/>
                                        <p:tgtEl>
                                          <p:spTgt spid="214018">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14018">
                                            <p:txEl>
                                              <p:pRg st="1" end="1"/>
                                            </p:txEl>
                                          </p:spTgt>
                                        </p:tgtEl>
                                        <p:attrNameLst>
                                          <p:attrName>style.visibility</p:attrName>
                                        </p:attrNameLst>
                                      </p:cBhvr>
                                      <p:to>
                                        <p:strVal val="visible"/>
                                      </p:to>
                                    </p:set>
                                    <p:animEffect transition="in" filter="checkerboard(across)">
                                      <p:cBhvr>
                                        <p:cTn id="12" dur="1000"/>
                                        <p:tgtEl>
                                          <p:spTgt spid="214018">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type.wav"/>
                                        </p:tgtEl>
                                      </p:cMediaNode>
                                    </p:audio>
                                  </p:sub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57764"/>
                                        </p:tgtEl>
                                        <p:attrNameLst>
                                          <p:attrName>style.visibility</p:attrName>
                                        </p:attrNameLst>
                                      </p:cBhvr>
                                      <p:to>
                                        <p:strVal val="visible"/>
                                      </p:to>
                                    </p:set>
                                    <p:animEffect transition="in" filter="blinds(horizontal)">
                                      <p:cBhvr>
                                        <p:cTn id="17" dur="1000"/>
                                        <p:tgtEl>
                                          <p:spTgt spid="757764"/>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757765"/>
                                        </p:tgtEl>
                                        <p:attrNameLst>
                                          <p:attrName>style.visibility</p:attrName>
                                        </p:attrNameLst>
                                      </p:cBhvr>
                                      <p:to>
                                        <p:strVal val="visible"/>
                                      </p:to>
                                    </p:set>
                                    <p:animEffect transition="in" filter="blinds(horizontal)">
                                      <p:cBhvr>
                                        <p:cTn id="20" dur="1000"/>
                                        <p:tgtEl>
                                          <p:spTgt spid="757765"/>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757768"/>
                                        </p:tgtEl>
                                        <p:attrNameLst>
                                          <p:attrName>style.visibility</p:attrName>
                                        </p:attrNameLst>
                                      </p:cBhvr>
                                      <p:to>
                                        <p:strVal val="visible"/>
                                      </p:to>
                                    </p:set>
                                    <p:animEffect transition="in" filter="blinds(horizontal)">
                                      <p:cBhvr>
                                        <p:cTn id="25" dur="1000"/>
                                        <p:tgtEl>
                                          <p:spTgt spid="757768"/>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757766"/>
                                        </p:tgtEl>
                                        <p:attrNameLst>
                                          <p:attrName>style.visibility</p:attrName>
                                        </p:attrNameLst>
                                      </p:cBhvr>
                                      <p:to>
                                        <p:strVal val="visible"/>
                                      </p:to>
                                    </p:set>
                                    <p:animEffect transition="in" filter="blinds(horizontal)">
                                      <p:cBhvr>
                                        <p:cTn id="30" dur="500"/>
                                        <p:tgtEl>
                                          <p:spTgt spid="757766"/>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757767"/>
                                        </p:tgtEl>
                                        <p:attrNameLst>
                                          <p:attrName>style.visibility</p:attrName>
                                        </p:attrNameLst>
                                      </p:cBhvr>
                                      <p:to>
                                        <p:strVal val="visible"/>
                                      </p:to>
                                    </p:set>
                                    <p:animEffect transition="in" filter="blinds(horizontal)">
                                      <p:cBhvr>
                                        <p:cTn id="33" dur="500"/>
                                        <p:tgtEl>
                                          <p:spTgt spid="757767"/>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757769"/>
                                        </p:tgtEl>
                                        <p:attrNameLst>
                                          <p:attrName>style.visibility</p:attrName>
                                        </p:attrNameLst>
                                      </p:cBhvr>
                                      <p:to>
                                        <p:strVal val="visible"/>
                                      </p:to>
                                    </p:set>
                                    <p:animEffect transition="in" filter="blinds(horizontal)">
                                      <p:cBhvr>
                                        <p:cTn id="38" dur="1000"/>
                                        <p:tgtEl>
                                          <p:spTgt spid="7577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018" grpId="0" build="p"/>
      <p:bldP spid="757764" grpId="0"/>
      <p:bldP spid="757765" grpId="0"/>
      <p:bldP spid="757766" grpId="0"/>
      <p:bldP spid="757767" grpId="0"/>
      <p:bldP spid="757768" grpId="0"/>
      <p:bldP spid="75776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09" name="Rectangle 3"/>
          <p:cNvSpPr>
            <a:spLocks noGrp="1"/>
          </p:cNvSpPr>
          <p:nvPr>
            <p:ph idx="1"/>
          </p:nvPr>
        </p:nvSpPr>
        <p:spPr/>
        <p:txBody>
          <a:bodyPr wrap="square" lIns="91440" tIns="45720" rIns="91440" bIns="45720" anchor="t"/>
          <a:lstStyle/>
          <a:p>
            <a:pPr>
              <a:buFont typeface="Wingdings 2" panose="05020102010507070707" pitchFamily="18" charset="2"/>
              <a:buChar char="•"/>
            </a:pPr>
            <a:endParaRPr lang="zh-CN" altLang="en-US" sz="4000" dirty="0"/>
          </a:p>
          <a:p>
            <a:pPr>
              <a:buFont typeface="Wingdings 2" panose="05020102010507070707" pitchFamily="18" charset="2"/>
              <a:buChar char="•"/>
            </a:pPr>
            <a:endParaRPr lang="zh-CN" altLang="en-US" sz="4000" dirty="0"/>
          </a:p>
          <a:p>
            <a:pPr>
              <a:buFont typeface="Wingdings 2" panose="05020102010507070707" pitchFamily="18" charset="2"/>
              <a:buChar char="•"/>
            </a:pPr>
            <a:endParaRPr lang="zh-CN" altLang="en-US" sz="4000" dirty="0">
              <a:solidFill>
                <a:srgbClr val="000066"/>
              </a:solidFill>
            </a:endParaRPr>
          </a:p>
        </p:txBody>
      </p:sp>
      <p:sp>
        <p:nvSpPr>
          <p:cNvPr id="171010" name="Rectangle 1026"/>
          <p:cNvSpPr txBox="1"/>
          <p:nvPr/>
        </p:nvSpPr>
        <p:spPr>
          <a:xfrm>
            <a:off x="323850" y="2349500"/>
            <a:ext cx="8572500" cy="2653030"/>
          </a:xfrm>
          <a:prstGeom prst="rect">
            <a:avLst/>
          </a:prstGeom>
          <a:solidFill>
            <a:srgbClr val="00FFFF"/>
          </a:solidFill>
          <a:ln w="9525"/>
          <a:scene3d>
            <a:camera prst="legacyObliqueBottomLeft">
              <a:rot lat="0" lon="0" rev="0"/>
            </a:camera>
            <a:lightRig rig="legacyFlat3" dir="t"/>
          </a:scene3d>
          <a:sp3d extrusionH="430200" prstMaterial="legacyMatte">
            <a:bevelT w="13500" h="13500" prst="angle"/>
            <a:bevelB w="13500" h="13500" prst="angle"/>
            <a:extrusionClr>
              <a:srgbClr val="00FFFF"/>
            </a:extrusionClr>
          </a:sp3d>
        </p:spPr>
        <p:txBody>
          <a:bodyPr anchor="ctr">
            <a:flatTx/>
          </a:bodyPr>
          <a:lstStyle/>
          <a:p>
            <a:pPr lvl="0" algn="ctr">
              <a:lnSpc>
                <a:spcPct val="90000"/>
              </a:lnSpc>
            </a:pPr>
            <a:r>
              <a:rPr lang="zh-CN" altLang="en-US" sz="6000" dirty="0">
                <a:solidFill>
                  <a:srgbClr val="000066"/>
                </a:solidFill>
                <a:latin typeface="Arial" panose="020B0604020202020204" pitchFamily="34" charset="0"/>
                <a:ea typeface="隶书" panose="02010509060101010101" pitchFamily="49" charset="-122"/>
              </a:rPr>
              <a:t>第一章 </a:t>
            </a:r>
            <a:endParaRPr lang="zh-CN" altLang="en-US" sz="6000" dirty="0">
              <a:solidFill>
                <a:srgbClr val="000066"/>
              </a:solidFill>
              <a:latin typeface="Arial" panose="020B0604020202020204" pitchFamily="34" charset="0"/>
              <a:ea typeface="隶书" panose="02010509060101010101" pitchFamily="49" charset="-122"/>
            </a:endParaRPr>
          </a:p>
          <a:p>
            <a:pPr lvl="0" algn="ctr">
              <a:lnSpc>
                <a:spcPct val="90000"/>
              </a:lnSpc>
            </a:pPr>
            <a:r>
              <a:rPr lang="zh-CN" altLang="en-US" sz="5400" dirty="0">
                <a:solidFill>
                  <a:srgbClr val="000066"/>
                </a:solidFill>
                <a:latin typeface="Arial" panose="020B0604020202020204" pitchFamily="34" charset="0"/>
                <a:ea typeface="隶书" panose="02010509060101010101" pitchFamily="49" charset="-122"/>
                <a:cs typeface="+mn-ea"/>
                <a:sym typeface="+mn-ea"/>
              </a:rPr>
              <a:t>企业会计综合模拟实训总论</a:t>
            </a:r>
            <a:endParaRPr lang="zh-CN" altLang="en-US" sz="5400" dirty="0">
              <a:solidFill>
                <a:srgbClr val="000066"/>
              </a:solidFill>
              <a:latin typeface="Arial" panose="020B0604020202020204" pitchFamily="34" charset="0"/>
              <a:ea typeface="隶书" panose="02010509060101010101" pitchFamily="49" charset="-122"/>
              <a:cs typeface="+mn-ea"/>
              <a:sym typeface="+mn-ea"/>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2"/>
          <p:cNvSpPr>
            <a:spLocks noGrp="1"/>
          </p:cNvSpPr>
          <p:nvPr>
            <p:ph type="body"/>
          </p:nvPr>
        </p:nvSpPr>
        <p:spPr>
          <a:xfrm>
            <a:off x="468313" y="1628775"/>
            <a:ext cx="7924800" cy="4248150"/>
          </a:xfrm>
        </p:spPr>
        <p:txBody>
          <a:bodyPr wrap="square" lIns="91440" tIns="45720" rIns="91440" bIns="45720" anchor="t"/>
          <a:lstStyle/>
          <a:p>
            <a:pPr lvl="0" indent="-342900" eaLnBrk="1" hangingPunct="1">
              <a:lnSpc>
                <a:spcPct val="90000"/>
              </a:lnSpc>
            </a:pPr>
            <a:r>
              <a:rPr lang="zh-CN" altLang="en-US" b="0" dirty="0">
                <a:ea typeface="楷体_GB2312" panose="02010609030101010101" pitchFamily="49" charset="-122"/>
              </a:rPr>
              <a:t>  合理运用货币币种符号</a:t>
            </a:r>
            <a:endParaRPr lang="zh-CN" altLang="en-US" b="0" dirty="0">
              <a:ea typeface="楷体_GB2312" panose="02010609030101010101" pitchFamily="49" charset="-122"/>
            </a:endParaRPr>
          </a:p>
          <a:p>
            <a:pPr lvl="0" indent="-342900" eaLnBrk="1" hangingPunct="1">
              <a:lnSpc>
                <a:spcPct val="90000"/>
              </a:lnSpc>
            </a:pPr>
            <a:r>
              <a:rPr lang="zh-CN" altLang="en-US" b="0" dirty="0">
                <a:ea typeface="楷体_GB2312" panose="02010609030101010101" pitchFamily="49" charset="-122"/>
              </a:rPr>
              <a:t>  凡阿拉伯数字前写</a:t>
            </a:r>
            <a:r>
              <a:rPr lang="zh-CN" altLang="en-US" b="0" dirty="0">
                <a:solidFill>
                  <a:schemeClr val="accent1"/>
                </a:solidFill>
                <a:ea typeface="楷体_GB2312" panose="02010609030101010101" pitchFamily="49" charset="-122"/>
              </a:rPr>
              <a:t>有币种符号</a:t>
            </a:r>
            <a:r>
              <a:rPr lang="zh-CN" altLang="en-US" b="0" dirty="0">
                <a:ea typeface="楷体_GB2312" panose="02010609030101010101" pitchFamily="49" charset="-122"/>
              </a:rPr>
              <a:t>的，数字后面</a:t>
            </a:r>
            <a:r>
              <a:rPr lang="zh-CN" altLang="en-US" b="0" dirty="0">
                <a:solidFill>
                  <a:schemeClr val="accent1"/>
                </a:solidFill>
                <a:ea typeface="楷体_GB2312" panose="02010609030101010101" pitchFamily="49" charset="-122"/>
              </a:rPr>
              <a:t>不再写货币单位</a:t>
            </a:r>
            <a:r>
              <a:rPr lang="zh-CN" altLang="en-US" b="0" dirty="0">
                <a:ea typeface="楷体_GB2312" panose="02010609030101010101" pitchFamily="49" charset="-122"/>
              </a:rPr>
              <a:t>。印有</a:t>
            </a:r>
            <a:r>
              <a:rPr lang="zh-CN" altLang="en-US" b="0" dirty="0">
                <a:solidFill>
                  <a:schemeClr val="accent1"/>
                </a:solidFill>
                <a:ea typeface="楷体_GB2312" panose="02010609030101010101" pitchFamily="49" charset="-122"/>
              </a:rPr>
              <a:t>“人民币”三个字不可再写“</a:t>
            </a:r>
            <a:r>
              <a:rPr lang="en-US" altLang="zh-CN" b="0" dirty="0">
                <a:solidFill>
                  <a:schemeClr val="accent1"/>
                </a:solidFill>
                <a:ea typeface="楷体_GB2312" panose="02010609030101010101" pitchFamily="49" charset="-122"/>
              </a:rPr>
              <a:t>¥”</a:t>
            </a:r>
            <a:r>
              <a:rPr lang="zh-CN" altLang="en-US" b="0" dirty="0">
                <a:solidFill>
                  <a:schemeClr val="accent1"/>
                </a:solidFill>
                <a:ea typeface="楷体_GB2312" panose="02010609030101010101" pitchFamily="49" charset="-122"/>
              </a:rPr>
              <a:t>符号，但在金额末尾应加写“元”字</a:t>
            </a:r>
            <a:r>
              <a:rPr lang="zh-CN" altLang="en-US" b="0" dirty="0">
                <a:ea typeface="楷体_GB2312" panose="02010609030101010101" pitchFamily="49" charset="-122"/>
              </a:rPr>
              <a:t>，</a:t>
            </a:r>
            <a:endParaRPr lang="zh-CN" altLang="en-US" b="0" dirty="0">
              <a:ea typeface="楷体_GB2312" panose="02010609030101010101" pitchFamily="49" charset="-122"/>
            </a:endParaRPr>
          </a:p>
        </p:txBody>
      </p:sp>
      <p:sp>
        <p:nvSpPr>
          <p:cNvPr id="758788" name="Rectangle 4"/>
          <p:cNvSpPr/>
          <p:nvPr/>
        </p:nvSpPr>
        <p:spPr>
          <a:xfrm>
            <a:off x="2484438" y="3951288"/>
            <a:ext cx="2447925" cy="641350"/>
          </a:xfrm>
          <a:prstGeom prst="rect">
            <a:avLst/>
          </a:prstGeom>
          <a:noFill/>
          <a:ln w="9525">
            <a:noFill/>
          </a:ln>
        </p:spPr>
        <p:txBody>
          <a:bodyPr anchor="t">
            <a:spAutoFit/>
          </a:bodyPr>
          <a:lstStyle/>
          <a:p>
            <a:pPr lvl="0" indent="0" algn="ctr"/>
            <a:r>
              <a:rPr lang="en-US" altLang="zh-CN" sz="3600" b="1" dirty="0">
                <a:latin typeface="Times New Roman" panose="02020603050405020304" pitchFamily="18" charset="0"/>
                <a:ea typeface="华文行楷" panose="02010800040101010101" pitchFamily="2" charset="-122"/>
              </a:rPr>
              <a:t>¥</a:t>
            </a:r>
            <a:r>
              <a:rPr lang="en-US" altLang="zh-CN" sz="3600" b="1" dirty="0">
                <a:latin typeface="华文行楷" panose="02010800040101010101" pitchFamily="2" charset="-122"/>
                <a:ea typeface="华文行楷" panose="02010800040101010101" pitchFamily="2" charset="-122"/>
              </a:rPr>
              <a:t>950.50</a:t>
            </a:r>
            <a:r>
              <a:rPr lang="zh-CN" altLang="en-US" sz="3600" b="1" dirty="0">
                <a:latin typeface="华文行楷" panose="02010800040101010101" pitchFamily="2" charset="-122"/>
                <a:ea typeface="华文行楷" panose="02010800040101010101" pitchFamily="2" charset="-122"/>
              </a:rPr>
              <a:t>元</a:t>
            </a:r>
            <a:endParaRPr lang="zh-CN" altLang="en-US" sz="3600" b="1" dirty="0">
              <a:latin typeface="华文行楷" panose="02010800040101010101" pitchFamily="2" charset="-122"/>
              <a:ea typeface="华文行楷" panose="02010800040101010101" pitchFamily="2" charset="-122"/>
            </a:endParaRPr>
          </a:p>
        </p:txBody>
      </p:sp>
      <p:sp>
        <p:nvSpPr>
          <p:cNvPr id="758789" name="Rectangle 5"/>
          <p:cNvSpPr/>
          <p:nvPr/>
        </p:nvSpPr>
        <p:spPr>
          <a:xfrm>
            <a:off x="1763713" y="4598988"/>
            <a:ext cx="3816350" cy="641350"/>
          </a:xfrm>
          <a:prstGeom prst="rect">
            <a:avLst/>
          </a:prstGeom>
          <a:noFill/>
          <a:ln w="9525">
            <a:noFill/>
          </a:ln>
        </p:spPr>
        <p:txBody>
          <a:bodyPr anchor="t">
            <a:spAutoFit/>
          </a:bodyPr>
          <a:lstStyle/>
          <a:p>
            <a:pPr lvl="0" indent="0" algn="ctr"/>
            <a:r>
              <a:rPr lang="zh-CN" altLang="en-US" sz="3600" b="1" dirty="0">
                <a:latin typeface="华文行楷" panose="02010800040101010101" pitchFamily="2" charset="-122"/>
                <a:ea typeface="华文行楷" panose="02010800040101010101" pitchFamily="2" charset="-122"/>
              </a:rPr>
              <a:t>人民币</a:t>
            </a:r>
            <a:r>
              <a:rPr lang="en-US" altLang="zh-CN" sz="3600" b="1" dirty="0">
                <a:latin typeface="Times New Roman" panose="02020603050405020304" pitchFamily="18" charset="0"/>
                <a:ea typeface="华文行楷" panose="02010800040101010101" pitchFamily="2" charset="-122"/>
              </a:rPr>
              <a:t>¥</a:t>
            </a:r>
            <a:r>
              <a:rPr lang="en-US" altLang="zh-CN" sz="3600" b="1" dirty="0">
                <a:latin typeface="华文行楷" panose="02010800040101010101" pitchFamily="2" charset="-122"/>
                <a:ea typeface="华文行楷" panose="02010800040101010101" pitchFamily="2" charset="-122"/>
              </a:rPr>
              <a:t>950.50</a:t>
            </a:r>
            <a:r>
              <a:rPr lang="zh-CN" altLang="en-US" sz="3600" b="1" dirty="0">
                <a:latin typeface="华文行楷" panose="02010800040101010101" pitchFamily="2" charset="-122"/>
                <a:ea typeface="华文行楷" panose="02010800040101010101" pitchFamily="2" charset="-122"/>
              </a:rPr>
              <a:t>元</a:t>
            </a:r>
            <a:endParaRPr lang="zh-CN" altLang="en-US" sz="3600" b="1" dirty="0">
              <a:latin typeface="华文行楷" panose="02010800040101010101" pitchFamily="2" charset="-122"/>
              <a:ea typeface="华文行楷" panose="02010800040101010101" pitchFamily="2" charset="-122"/>
            </a:endParaRPr>
          </a:p>
        </p:txBody>
      </p:sp>
      <p:sp>
        <p:nvSpPr>
          <p:cNvPr id="758790" name="Rectangle 6"/>
          <p:cNvSpPr/>
          <p:nvPr/>
        </p:nvSpPr>
        <p:spPr>
          <a:xfrm>
            <a:off x="1763713" y="5216525"/>
            <a:ext cx="3816350" cy="641350"/>
          </a:xfrm>
          <a:prstGeom prst="rect">
            <a:avLst/>
          </a:prstGeom>
          <a:noFill/>
          <a:ln w="9525">
            <a:noFill/>
          </a:ln>
        </p:spPr>
        <p:txBody>
          <a:bodyPr anchor="t">
            <a:spAutoFit/>
          </a:bodyPr>
          <a:lstStyle/>
          <a:p>
            <a:pPr lvl="0" indent="0" algn="ctr"/>
            <a:r>
              <a:rPr lang="zh-CN" altLang="en-US" sz="3600" b="1" dirty="0">
                <a:latin typeface="华文行楷" panose="02010800040101010101" pitchFamily="2" charset="-122"/>
                <a:ea typeface="华文行楷" panose="02010800040101010101" pitchFamily="2" charset="-122"/>
              </a:rPr>
              <a:t>人民币</a:t>
            </a:r>
            <a:r>
              <a:rPr lang="en-US" altLang="zh-CN" sz="3600" b="1" dirty="0">
                <a:latin typeface="华文行楷" panose="02010800040101010101" pitchFamily="2" charset="-122"/>
                <a:ea typeface="华文行楷" panose="02010800040101010101" pitchFamily="2" charset="-122"/>
              </a:rPr>
              <a:t>950.50</a:t>
            </a:r>
            <a:r>
              <a:rPr lang="zh-CN" altLang="en-US" sz="3600" b="1" dirty="0">
                <a:latin typeface="华文行楷" panose="02010800040101010101" pitchFamily="2" charset="-122"/>
                <a:ea typeface="华文行楷" panose="02010800040101010101" pitchFamily="2" charset="-122"/>
              </a:rPr>
              <a:t>元</a:t>
            </a:r>
            <a:endParaRPr lang="zh-CN" altLang="en-US" sz="3600" b="1" dirty="0">
              <a:latin typeface="华文行楷" panose="02010800040101010101" pitchFamily="2" charset="-122"/>
              <a:ea typeface="华文行楷" panose="02010800040101010101" pitchFamily="2" charset="-122"/>
            </a:endParaRPr>
          </a:p>
        </p:txBody>
      </p:sp>
      <p:sp>
        <p:nvSpPr>
          <p:cNvPr id="758791" name="Rectangle 7"/>
          <p:cNvSpPr/>
          <p:nvPr/>
        </p:nvSpPr>
        <p:spPr>
          <a:xfrm>
            <a:off x="5940425" y="5084763"/>
            <a:ext cx="919163" cy="762000"/>
          </a:xfrm>
          <a:prstGeom prst="rect">
            <a:avLst/>
          </a:prstGeom>
          <a:noFill/>
          <a:ln w="9525">
            <a:noFill/>
          </a:ln>
        </p:spPr>
        <p:txBody>
          <a:bodyPr anchor="ctr">
            <a:spAutoFit/>
          </a:bodyPr>
          <a:lstStyle/>
          <a:p>
            <a:pPr lvl="0" indent="0"/>
            <a:r>
              <a:rPr lang="zh-CN" altLang="en-US" sz="4400" b="1" i="1" dirty="0">
                <a:solidFill>
                  <a:srgbClr val="FF0000"/>
                </a:solidFill>
                <a:latin typeface="Tahoma" panose="020B0604030504040204" pitchFamily="34" charset="0"/>
                <a:ea typeface="黑体" panose="02010609060101010101" pitchFamily="49" charset="-122"/>
              </a:rPr>
              <a:t>√</a:t>
            </a:r>
            <a:r>
              <a:rPr lang="zh-CN" altLang="en-US" sz="4400" dirty="0">
                <a:latin typeface="Tahoma" panose="020B0604030504040204" pitchFamily="34" charset="0"/>
                <a:ea typeface="黑体" panose="02010609060101010101" pitchFamily="49" charset="-122"/>
              </a:rPr>
              <a:t> </a:t>
            </a:r>
            <a:endParaRPr lang="zh-CN" altLang="en-US" sz="4400" dirty="0">
              <a:latin typeface="Tahoma" panose="020B0604030504040204" pitchFamily="34" charset="0"/>
              <a:ea typeface="黑体" panose="02010609060101010101" pitchFamily="49" charset="-122"/>
            </a:endParaRPr>
          </a:p>
        </p:txBody>
      </p:sp>
      <p:sp>
        <p:nvSpPr>
          <p:cNvPr id="758792" name="Rectangle 8"/>
          <p:cNvSpPr/>
          <p:nvPr/>
        </p:nvSpPr>
        <p:spPr>
          <a:xfrm flipV="1">
            <a:off x="5940425" y="3962400"/>
            <a:ext cx="863600" cy="762000"/>
          </a:xfrm>
          <a:prstGeom prst="rect">
            <a:avLst/>
          </a:prstGeom>
          <a:noFill/>
          <a:ln w="9525">
            <a:noFill/>
          </a:ln>
        </p:spPr>
        <p:txBody>
          <a:bodyPr anchor="ctr">
            <a:spAutoFit/>
          </a:bodyPr>
          <a:lstStyle/>
          <a:p>
            <a:pPr lvl="0" indent="0"/>
            <a:r>
              <a:rPr lang="en-US" altLang="zh-CN" sz="4400" b="1" i="1" dirty="0">
                <a:solidFill>
                  <a:srgbClr val="FF0000"/>
                </a:solidFill>
                <a:latin typeface="Tahoma" panose="020B0604030504040204" pitchFamily="34" charset="0"/>
                <a:ea typeface="黑体" panose="02010609060101010101" pitchFamily="49" charset="-122"/>
              </a:rPr>
              <a:t>×</a:t>
            </a:r>
            <a:r>
              <a:rPr lang="en-US" altLang="zh-CN" sz="4000" dirty="0">
                <a:latin typeface="Tahoma" panose="020B0604030504040204" pitchFamily="34" charset="0"/>
                <a:ea typeface="黑体" panose="02010609060101010101" pitchFamily="49" charset="-122"/>
              </a:rPr>
              <a:t> </a:t>
            </a:r>
            <a:endParaRPr lang="en-US" altLang="zh-CN" sz="4000" dirty="0">
              <a:latin typeface="Tahoma" panose="020B0604030504040204" pitchFamily="34" charset="0"/>
              <a:ea typeface="黑体" panose="02010609060101010101" pitchFamily="49" charset="-122"/>
            </a:endParaRPr>
          </a:p>
        </p:txBody>
      </p:sp>
      <p:sp>
        <p:nvSpPr>
          <p:cNvPr id="758793" name="Rectangle 9"/>
          <p:cNvSpPr/>
          <p:nvPr/>
        </p:nvSpPr>
        <p:spPr>
          <a:xfrm flipV="1">
            <a:off x="5940425" y="4529138"/>
            <a:ext cx="863600" cy="762000"/>
          </a:xfrm>
          <a:prstGeom prst="rect">
            <a:avLst/>
          </a:prstGeom>
          <a:noFill/>
          <a:ln w="9525">
            <a:noFill/>
          </a:ln>
        </p:spPr>
        <p:txBody>
          <a:bodyPr anchor="ctr">
            <a:spAutoFit/>
          </a:bodyPr>
          <a:lstStyle/>
          <a:p>
            <a:pPr lvl="0" indent="0"/>
            <a:r>
              <a:rPr lang="en-US" altLang="zh-CN" sz="4400" b="1" i="1" dirty="0">
                <a:solidFill>
                  <a:srgbClr val="FF0000"/>
                </a:solidFill>
                <a:latin typeface="Tahoma" panose="020B0604030504040204" pitchFamily="34" charset="0"/>
                <a:ea typeface="黑体" panose="02010609060101010101" pitchFamily="49" charset="-122"/>
              </a:rPr>
              <a:t>×</a:t>
            </a:r>
            <a:r>
              <a:rPr lang="en-US" altLang="zh-CN" sz="4000" dirty="0">
                <a:latin typeface="Tahoma" panose="020B0604030504040204" pitchFamily="34" charset="0"/>
                <a:ea typeface="黑体" panose="02010609060101010101" pitchFamily="49" charset="-122"/>
              </a:rPr>
              <a:t> </a:t>
            </a:r>
            <a:endParaRPr lang="en-US" altLang="zh-CN" sz="4000" dirty="0">
              <a:latin typeface="Tahoma" panose="020B0604030504040204" pitchFamily="34" charset="0"/>
              <a:ea typeface="黑体" panose="02010609060101010101" pitchFamily="49" charset="-122"/>
            </a:endParaRPr>
          </a:p>
        </p:txBody>
      </p:sp>
      <p:sp>
        <p:nvSpPr>
          <p:cNvPr id="9" name="文本框 8"/>
          <p:cNvSpPr txBox="1"/>
          <p:nvPr>
            <p:custDataLst>
              <p:tags r:id="rId1"/>
            </p:custDataLst>
          </p:nvPr>
        </p:nvSpPr>
        <p:spPr>
          <a:xfrm>
            <a:off x="1219294" y="362327"/>
            <a:ext cx="7107144" cy="583565"/>
          </a:xfrm>
          <a:prstGeom prst="rect">
            <a:avLst/>
          </a:prstGeom>
          <a:noFill/>
        </p:spPr>
        <p:txBody>
          <a:bodyPr wrap="square">
            <a:spAutoFit/>
          </a:bodyPr>
          <a:p>
            <a:r>
              <a:rPr kumimoji="0" lang="zh-CN" altLang="en-US" sz="3200" b="1" kern="0" cap="none" spc="0" normalizeH="0" baseline="0" noProof="0" dirty="0">
                <a:solidFill>
                  <a:srgbClr val="FFFFFF"/>
                </a:solidFill>
                <a:latin typeface="黑体" panose="02010609060101010101" pitchFamily="49" charset="-122"/>
                <a:ea typeface="黑体" panose="02010609060101010101" pitchFamily="49" charset="-122"/>
                <a:cs typeface="+mj-cs"/>
              </a:rPr>
              <a:t>第二章 模拟实训的准备和企业情况</a:t>
            </a:r>
            <a:endParaRPr lang="zh-CN" altLang="en-US" dirty="0"/>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15042">
                                            <p:txEl>
                                              <p:pRg st="0" end="0"/>
                                            </p:txEl>
                                          </p:spTgt>
                                        </p:tgtEl>
                                        <p:attrNameLst>
                                          <p:attrName>style.visibility</p:attrName>
                                        </p:attrNameLst>
                                      </p:cBhvr>
                                      <p:to>
                                        <p:strVal val="visible"/>
                                      </p:to>
                                    </p:set>
                                    <p:animEffect transition="in" filter="checkerboard(across)">
                                      <p:cBhvr>
                                        <p:cTn id="7" dur="1000"/>
                                        <p:tgtEl>
                                          <p:spTgt spid="215042">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15042">
                                            <p:txEl>
                                              <p:pRg st="1" end="1"/>
                                            </p:txEl>
                                          </p:spTgt>
                                        </p:tgtEl>
                                        <p:attrNameLst>
                                          <p:attrName>style.visibility</p:attrName>
                                        </p:attrNameLst>
                                      </p:cBhvr>
                                      <p:to>
                                        <p:strVal val="visible"/>
                                      </p:to>
                                    </p:set>
                                    <p:animEffect transition="in" filter="checkerboard(across)">
                                      <p:cBhvr>
                                        <p:cTn id="12" dur="1000"/>
                                        <p:tgtEl>
                                          <p:spTgt spid="215042">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type.wav"/>
                                        </p:tgtEl>
                                      </p:cMediaNode>
                                    </p:audio>
                                  </p:sub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58788"/>
                                        </p:tgtEl>
                                        <p:attrNameLst>
                                          <p:attrName>style.visibility</p:attrName>
                                        </p:attrNameLst>
                                      </p:cBhvr>
                                      <p:to>
                                        <p:strVal val="visible"/>
                                      </p:to>
                                    </p:set>
                                    <p:animEffect transition="in" filter="blinds(horizontal)">
                                      <p:cBhvr>
                                        <p:cTn id="17" dur="500"/>
                                        <p:tgtEl>
                                          <p:spTgt spid="75878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58792"/>
                                        </p:tgtEl>
                                        <p:attrNameLst>
                                          <p:attrName>style.visibility</p:attrName>
                                        </p:attrNameLst>
                                      </p:cBhvr>
                                      <p:to>
                                        <p:strVal val="visible"/>
                                      </p:to>
                                    </p:set>
                                    <p:animEffect transition="in" filter="blinds(horizontal)">
                                      <p:cBhvr>
                                        <p:cTn id="22" dur="1000"/>
                                        <p:tgtEl>
                                          <p:spTgt spid="75879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58789"/>
                                        </p:tgtEl>
                                        <p:attrNameLst>
                                          <p:attrName>style.visibility</p:attrName>
                                        </p:attrNameLst>
                                      </p:cBhvr>
                                      <p:to>
                                        <p:strVal val="visible"/>
                                      </p:to>
                                    </p:set>
                                    <p:animEffect transition="in" filter="blinds(horizontal)">
                                      <p:cBhvr>
                                        <p:cTn id="27" dur="1000"/>
                                        <p:tgtEl>
                                          <p:spTgt spid="75878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58793"/>
                                        </p:tgtEl>
                                        <p:attrNameLst>
                                          <p:attrName>style.visibility</p:attrName>
                                        </p:attrNameLst>
                                      </p:cBhvr>
                                      <p:to>
                                        <p:strVal val="visible"/>
                                      </p:to>
                                    </p:set>
                                    <p:animEffect transition="in" filter="blinds(horizontal)">
                                      <p:cBhvr>
                                        <p:cTn id="32" dur="1000"/>
                                        <p:tgtEl>
                                          <p:spTgt spid="758793"/>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758790"/>
                                        </p:tgtEl>
                                        <p:attrNameLst>
                                          <p:attrName>style.visibility</p:attrName>
                                        </p:attrNameLst>
                                      </p:cBhvr>
                                      <p:to>
                                        <p:strVal val="visible"/>
                                      </p:to>
                                    </p:set>
                                    <p:animEffect transition="in" filter="blinds(horizontal)">
                                      <p:cBhvr>
                                        <p:cTn id="37" dur="1000"/>
                                        <p:tgtEl>
                                          <p:spTgt spid="75879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758791"/>
                                        </p:tgtEl>
                                        <p:attrNameLst>
                                          <p:attrName>style.visibility</p:attrName>
                                        </p:attrNameLst>
                                      </p:cBhvr>
                                      <p:to>
                                        <p:strVal val="visible"/>
                                      </p:to>
                                    </p:set>
                                    <p:animEffect transition="in" filter="blinds(horizontal)">
                                      <p:cBhvr>
                                        <p:cTn id="42" dur="1000"/>
                                        <p:tgtEl>
                                          <p:spTgt spid="7587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42" grpId="0" build="p"/>
      <p:bldP spid="758788" grpId="0"/>
      <p:bldP spid="758789" grpId="0"/>
      <p:bldP spid="758790" grpId="0"/>
      <p:bldP spid="758791" grpId="0"/>
      <p:bldP spid="758792" grpId="0"/>
      <p:bldP spid="75879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p:cNvSpPr>
          <p:nvPr>
            <p:ph type="title"/>
          </p:nvPr>
        </p:nvSpPr>
        <p:spPr>
          <a:xfrm>
            <a:off x="762100" y="-76108"/>
            <a:ext cx="7772400" cy="1462087"/>
          </a:xfrm>
        </p:spPr>
        <p:txBody>
          <a:bodyPr wrap="square" lIns="91440" tIns="45720" rIns="91440" bIns="45720" anchor="ctr"/>
          <a:lstStyle/>
          <a:p>
            <a:pPr lvl="0" eaLnBrk="1" hangingPunct="1"/>
            <a:r>
              <a:rPr lang="en-US" altLang="zh-CN" sz="4800" b="1" dirty="0">
                <a:ea typeface="楷体_GB2312" panose="02010609030101010101" pitchFamily="49" charset="-122"/>
              </a:rPr>
              <a:t>“</a:t>
            </a:r>
            <a:r>
              <a:rPr lang="en-US" altLang="zh-CN" sz="4800" b="1" dirty="0">
                <a:latin typeface="楷体_GB2312" panose="02010609030101010101" pitchFamily="49" charset="-122"/>
                <a:ea typeface="楷体_GB2312" panose="02010609030101010101" pitchFamily="49" charset="-122"/>
              </a:rPr>
              <a:t>1</a:t>
            </a:r>
            <a:r>
              <a:rPr lang="en-US" altLang="zh-CN" sz="4800" b="1" dirty="0">
                <a:ea typeface="楷体_GB2312" panose="02010609030101010101" pitchFamily="49" charset="-122"/>
              </a:rPr>
              <a:t>”</a:t>
            </a:r>
            <a:r>
              <a:rPr lang="zh-CN" altLang="en-US" sz="4800" b="1" dirty="0">
                <a:latin typeface="楷体_GB2312" panose="02010609030101010101" pitchFamily="49" charset="-122"/>
                <a:ea typeface="楷体_GB2312" panose="02010609030101010101" pitchFamily="49" charset="-122"/>
              </a:rPr>
              <a:t>的书写的注意事项：</a:t>
            </a:r>
            <a:endParaRPr lang="zh-CN" altLang="en-US" sz="4800" b="1" dirty="0">
              <a:latin typeface="楷体_GB2312" panose="02010609030101010101" pitchFamily="49" charset="-122"/>
              <a:ea typeface="楷体_GB2312" panose="02010609030101010101" pitchFamily="49" charset="-122"/>
            </a:endParaRPr>
          </a:p>
        </p:txBody>
      </p:sp>
      <p:sp>
        <p:nvSpPr>
          <p:cNvPr id="47106" name="Rectangle 3"/>
          <p:cNvSpPr>
            <a:spLocks noGrp="1"/>
          </p:cNvSpPr>
          <p:nvPr>
            <p:ph type="body"/>
          </p:nvPr>
        </p:nvSpPr>
        <p:spPr>
          <a:xfrm>
            <a:off x="762000" y="1204595"/>
            <a:ext cx="5492115" cy="4954270"/>
          </a:xfrm>
        </p:spPr>
        <p:txBody>
          <a:bodyPr wrap="square" lIns="91440" tIns="45720" rIns="91440" bIns="45720" anchor="t"/>
          <a:lstStyle/>
          <a:p>
            <a:pPr lvl="0" indent="-342900" eaLnBrk="1" hangingPunct="1">
              <a:lnSpc>
                <a:spcPct val="200000"/>
              </a:lnSpc>
            </a:pPr>
            <a:r>
              <a:rPr lang="zh-CN" altLang="en-US" b="0" dirty="0">
                <a:latin typeface="楷体_GB2312" panose="02010609030101010101" pitchFamily="49" charset="-122"/>
                <a:ea typeface="楷体_GB2312" panose="02010609030101010101" pitchFamily="49" charset="-122"/>
              </a:rPr>
              <a:t>上下要</a:t>
            </a:r>
            <a:r>
              <a:rPr lang="zh-CN" altLang="en-US" b="0" dirty="0">
                <a:solidFill>
                  <a:schemeClr val="accent1"/>
                </a:solidFill>
                <a:latin typeface="楷体_GB2312" panose="02010609030101010101" pitchFamily="49" charset="-122"/>
                <a:ea typeface="楷体_GB2312" panose="02010609030101010101" pitchFamily="49" charset="-122"/>
              </a:rPr>
              <a:t>一样粗细</a:t>
            </a:r>
            <a:r>
              <a:rPr lang="zh-CN" altLang="en-US" b="0" dirty="0">
                <a:latin typeface="楷体_GB2312" panose="02010609030101010101" pitchFamily="49" charset="-122"/>
                <a:ea typeface="楷体_GB2312" panose="02010609030101010101" pitchFamily="49" charset="-122"/>
              </a:rPr>
              <a:t>，不能太小太短</a:t>
            </a:r>
            <a:endParaRPr lang="zh-CN" altLang="en-US" b="0" dirty="0">
              <a:latin typeface="楷体_GB2312" panose="02010609030101010101" pitchFamily="49" charset="-122"/>
              <a:ea typeface="楷体_GB2312" panose="02010609030101010101" pitchFamily="49" charset="-122"/>
            </a:endParaRPr>
          </a:p>
          <a:p>
            <a:pPr lvl="0" indent="-342900" eaLnBrk="1" hangingPunct="1">
              <a:lnSpc>
                <a:spcPct val="200000"/>
              </a:lnSpc>
            </a:pPr>
            <a:r>
              <a:rPr lang="zh-CN" altLang="en-US" b="0" dirty="0">
                <a:solidFill>
                  <a:schemeClr val="accent1"/>
                </a:solidFill>
                <a:latin typeface="楷体_GB2312" panose="02010609030101010101" pitchFamily="49" charset="-122"/>
                <a:ea typeface="楷体_GB2312" panose="02010609030101010101" pitchFamily="49" charset="-122"/>
              </a:rPr>
              <a:t>不能</a:t>
            </a:r>
            <a:r>
              <a:rPr lang="zh-CN" altLang="en-US" b="0" dirty="0">
                <a:latin typeface="楷体_GB2312" panose="02010609030101010101" pitchFamily="49" charset="-122"/>
                <a:ea typeface="楷体_GB2312" panose="02010609030101010101" pitchFamily="49" charset="-122"/>
              </a:rPr>
              <a:t>写成</a:t>
            </a:r>
            <a:r>
              <a:rPr lang="zh-CN" altLang="en-US" b="0" dirty="0">
                <a:solidFill>
                  <a:schemeClr val="accent1"/>
                </a:solidFill>
                <a:latin typeface="楷体_GB2312" panose="02010609030101010101" pitchFamily="49" charset="-122"/>
                <a:ea typeface="楷体_GB2312" panose="02010609030101010101" pitchFamily="49" charset="-122"/>
              </a:rPr>
              <a:t>上带勾或下带勾</a:t>
            </a:r>
            <a:endParaRPr lang="en-US" altLang="zh-CN" b="0" dirty="0">
              <a:solidFill>
                <a:schemeClr val="accent1"/>
              </a:solidFill>
              <a:latin typeface="楷体_GB2312" panose="02010609030101010101" pitchFamily="49" charset="-122"/>
              <a:ea typeface="楷体_GB2312" panose="02010609030101010101" pitchFamily="49" charset="-122"/>
            </a:endParaRPr>
          </a:p>
          <a:p>
            <a:pPr lvl="0" indent="-342900" eaLnBrk="1" hangingPunct="1">
              <a:lnSpc>
                <a:spcPct val="200000"/>
              </a:lnSpc>
            </a:pPr>
            <a:r>
              <a:rPr lang="zh-CN" altLang="en-US" b="0" dirty="0">
                <a:latin typeface="楷体_GB2312" panose="02010609030101010101" pitchFamily="49" charset="-122"/>
                <a:ea typeface="楷体_GB2312" panose="02010609030101010101" pitchFamily="49" charset="-122"/>
              </a:rPr>
              <a:t>合乎</a:t>
            </a:r>
            <a:r>
              <a:rPr lang="zh-CN" altLang="en-US" b="0" dirty="0">
                <a:solidFill>
                  <a:schemeClr val="accent1"/>
                </a:solidFill>
                <a:latin typeface="楷体_GB2312" panose="02010609030101010101" pitchFamily="49" charset="-122"/>
                <a:ea typeface="楷体_GB2312" panose="02010609030101010101" pitchFamily="49" charset="-122"/>
              </a:rPr>
              <a:t>斜度要求</a:t>
            </a:r>
            <a:endParaRPr lang="en-US" altLang="zh-CN" b="0" dirty="0">
              <a:solidFill>
                <a:schemeClr val="accent1"/>
              </a:solidFill>
              <a:latin typeface="楷体_GB2312" panose="02010609030101010101" pitchFamily="49" charset="-122"/>
              <a:ea typeface="楷体_GB2312" panose="02010609030101010101" pitchFamily="49" charset="-122"/>
            </a:endParaRPr>
          </a:p>
          <a:p>
            <a:pPr lvl="0" indent="-342900" eaLnBrk="1" hangingPunct="1">
              <a:lnSpc>
                <a:spcPct val="200000"/>
              </a:lnSpc>
            </a:pPr>
            <a:r>
              <a:rPr lang="zh-CN" altLang="en-US" b="0" dirty="0">
                <a:latin typeface="楷体_GB2312" panose="02010609030101010101" pitchFamily="49" charset="-122"/>
                <a:ea typeface="楷体_GB2312" panose="02010609030101010101" pitchFamily="49" charset="-122"/>
              </a:rPr>
              <a:t>防止改写成</a:t>
            </a:r>
            <a:r>
              <a:rPr lang="en-US" altLang="zh-CN" b="0" dirty="0">
                <a:latin typeface="楷体_GB2312" panose="02010609030101010101" pitchFamily="49" charset="-122"/>
                <a:ea typeface="楷体_GB2312" panose="02010609030101010101" pitchFamily="49" charset="-122"/>
              </a:rPr>
              <a:t>2</a:t>
            </a:r>
            <a:r>
              <a:rPr lang="zh-CN" altLang="en-US" b="0" dirty="0">
                <a:latin typeface="楷体_GB2312" panose="02010609030101010101" pitchFamily="49" charset="-122"/>
                <a:ea typeface="楷体_GB2312" panose="02010609030101010101" pitchFamily="49" charset="-122"/>
              </a:rPr>
              <a:t>、</a:t>
            </a:r>
            <a:r>
              <a:rPr lang="en-US" altLang="zh-CN" b="0" dirty="0">
                <a:latin typeface="楷体_GB2312" panose="02010609030101010101" pitchFamily="49" charset="-122"/>
                <a:ea typeface="楷体_GB2312" panose="02010609030101010101" pitchFamily="49" charset="-122"/>
              </a:rPr>
              <a:t>4</a:t>
            </a:r>
            <a:r>
              <a:rPr lang="zh-CN" altLang="en-US" b="0" dirty="0">
                <a:latin typeface="楷体_GB2312" panose="02010609030101010101" pitchFamily="49" charset="-122"/>
                <a:ea typeface="楷体_GB2312" panose="02010609030101010101" pitchFamily="49" charset="-122"/>
              </a:rPr>
              <a:t>、</a:t>
            </a:r>
            <a:r>
              <a:rPr lang="en-US" altLang="zh-CN" b="0" dirty="0">
                <a:latin typeface="楷体_GB2312" panose="02010609030101010101" pitchFamily="49" charset="-122"/>
                <a:ea typeface="楷体_GB2312" panose="02010609030101010101" pitchFamily="49" charset="-122"/>
              </a:rPr>
              <a:t>6</a:t>
            </a:r>
            <a:r>
              <a:rPr lang="zh-CN" altLang="en-US" b="0" dirty="0">
                <a:latin typeface="楷体_GB2312" panose="02010609030101010101" pitchFamily="49" charset="-122"/>
                <a:ea typeface="楷体_GB2312" panose="02010609030101010101" pitchFamily="49" charset="-122"/>
              </a:rPr>
              <a:t>、</a:t>
            </a:r>
            <a:r>
              <a:rPr lang="en-US" altLang="zh-CN" b="0" dirty="0">
                <a:latin typeface="楷体_GB2312" panose="02010609030101010101" pitchFamily="49" charset="-122"/>
                <a:ea typeface="楷体_GB2312" panose="02010609030101010101" pitchFamily="49" charset="-122"/>
              </a:rPr>
              <a:t>7</a:t>
            </a:r>
            <a:r>
              <a:rPr lang="zh-CN" altLang="en-US" b="0" dirty="0">
                <a:latin typeface="楷体_GB2312" panose="02010609030101010101" pitchFamily="49" charset="-122"/>
                <a:ea typeface="楷体_GB2312" panose="02010609030101010101" pitchFamily="49" charset="-122"/>
              </a:rPr>
              <a:t>、</a:t>
            </a:r>
            <a:r>
              <a:rPr lang="en-US" altLang="zh-CN" b="0" dirty="0">
                <a:latin typeface="楷体_GB2312" panose="02010609030101010101" pitchFamily="49" charset="-122"/>
                <a:ea typeface="楷体_GB2312" panose="02010609030101010101" pitchFamily="49" charset="-122"/>
              </a:rPr>
              <a:t>9</a:t>
            </a:r>
            <a:endParaRPr lang="zh-CN" altLang="en-US" b="0" dirty="0">
              <a:latin typeface="楷体_GB2312" panose="02010609030101010101" pitchFamily="49" charset="-122"/>
              <a:ea typeface="楷体_GB2312" panose="02010609030101010101" pitchFamily="49" charset="-122"/>
            </a:endParaRPr>
          </a:p>
        </p:txBody>
      </p:sp>
      <p:pic>
        <p:nvPicPr>
          <p:cNvPr id="47107" name="Picture 4"/>
          <p:cNvPicPr>
            <a:picLocks noChangeAspect="1"/>
          </p:cNvPicPr>
          <p:nvPr/>
        </p:nvPicPr>
        <p:blipFill>
          <a:blip r:embed="rId1"/>
          <a:stretch>
            <a:fillRect/>
          </a:stretch>
        </p:blipFill>
        <p:spPr>
          <a:xfrm>
            <a:off x="6553148" y="1402556"/>
            <a:ext cx="1635125" cy="4052888"/>
          </a:xfrm>
          <a:prstGeom prst="rect">
            <a:avLst/>
          </a:prstGeom>
          <a:noFill/>
          <a:ln w="9525">
            <a:noFill/>
          </a:ln>
        </p:spPr>
      </p:pic>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3"/>
          <p:cNvSpPr>
            <a:spLocks noGrp="1"/>
          </p:cNvSpPr>
          <p:nvPr>
            <p:ph type="body"/>
          </p:nvPr>
        </p:nvSpPr>
        <p:spPr>
          <a:xfrm>
            <a:off x="34925" y="1871663"/>
            <a:ext cx="7129463" cy="4941887"/>
          </a:xfrm>
        </p:spPr>
        <p:txBody>
          <a:bodyPr wrap="square" lIns="91440" tIns="45720" rIns="91440" bIns="45720" anchor="t"/>
          <a:lstStyle/>
          <a:p>
            <a:pPr lvl="0" indent="-342900" eaLnBrk="1" hangingPunct="1">
              <a:lnSpc>
                <a:spcPct val="150000"/>
              </a:lnSpc>
            </a:pPr>
            <a:r>
              <a:rPr lang="zh-CN" altLang="en-US" b="0" dirty="0">
                <a:latin typeface="楷体_GB2312" panose="02010609030101010101" pitchFamily="49" charset="-122"/>
                <a:ea typeface="楷体_GB2312" panose="02010609030101010101" pitchFamily="49" charset="-122"/>
              </a:rPr>
              <a:t> 下部要绕圈，不能写成类似英文字母“</a:t>
            </a:r>
            <a:r>
              <a:rPr lang="en-US" altLang="zh-CN" b="0" dirty="0">
                <a:latin typeface="楷体_GB2312" panose="02010609030101010101" pitchFamily="49" charset="-122"/>
                <a:ea typeface="楷体_GB2312" panose="02010609030101010101" pitchFamily="49" charset="-122"/>
              </a:rPr>
              <a:t>Z”</a:t>
            </a:r>
            <a:r>
              <a:rPr lang="zh-CN" altLang="en-US" b="0" dirty="0">
                <a:latin typeface="楷体_GB2312" panose="02010609030101010101" pitchFamily="49" charset="-122"/>
                <a:ea typeface="楷体_GB2312" panose="02010609030101010101" pitchFamily="49" charset="-122"/>
              </a:rPr>
              <a:t>的形状。不绕圈易被他人修改。</a:t>
            </a:r>
            <a:endParaRPr lang="zh-CN" altLang="en-US" b="0" dirty="0">
              <a:latin typeface="楷体_GB2312" panose="02010609030101010101" pitchFamily="49" charset="-122"/>
              <a:ea typeface="楷体_GB2312" panose="02010609030101010101" pitchFamily="49" charset="-122"/>
            </a:endParaRPr>
          </a:p>
          <a:p>
            <a:pPr lvl="0" indent="-342900" eaLnBrk="1" hangingPunct="1">
              <a:lnSpc>
                <a:spcPct val="150000"/>
              </a:lnSpc>
            </a:pPr>
            <a:r>
              <a:rPr lang="zh-CN" altLang="en-US" b="0" dirty="0">
                <a:latin typeface="楷体_GB2312" panose="02010609030101010101" pitchFamily="49" charset="-122"/>
                <a:ea typeface="楷体_GB2312" panose="02010609030101010101" pitchFamily="49" charset="-122"/>
              </a:rPr>
              <a:t> 起笔时的</a:t>
            </a:r>
            <a:r>
              <a:rPr lang="zh-CN" altLang="en-US" b="0" dirty="0">
                <a:solidFill>
                  <a:schemeClr val="accent1"/>
                </a:solidFill>
                <a:latin typeface="楷体_GB2312" panose="02010609030101010101" pitchFamily="49" charset="-122"/>
                <a:ea typeface="楷体_GB2312" panose="02010609030101010101" pitchFamily="49" charset="-122"/>
              </a:rPr>
              <a:t>上半圈要略大</a:t>
            </a:r>
            <a:r>
              <a:rPr lang="zh-CN" altLang="en-US" b="0" dirty="0">
                <a:latin typeface="楷体_GB2312" panose="02010609030101010101" pitchFamily="49" charset="-122"/>
                <a:ea typeface="楷体_GB2312" panose="02010609030101010101" pitchFamily="49" charset="-122"/>
              </a:rPr>
              <a:t>一点，收笔时的</a:t>
            </a:r>
            <a:r>
              <a:rPr lang="zh-CN" altLang="en-US" b="0" dirty="0">
                <a:solidFill>
                  <a:schemeClr val="accent1"/>
                </a:solidFill>
                <a:latin typeface="楷体_GB2312" panose="02010609030101010101" pitchFamily="49" charset="-122"/>
                <a:ea typeface="楷体_GB2312" panose="02010609030101010101" pitchFamily="49" charset="-122"/>
              </a:rPr>
              <a:t>下半圈要小一点</a:t>
            </a:r>
            <a:r>
              <a:rPr lang="zh-CN" altLang="en-US" b="0" dirty="0">
                <a:latin typeface="楷体_GB2312" panose="02010609030101010101" pitchFamily="49" charset="-122"/>
                <a:ea typeface="楷体_GB2312" panose="02010609030101010101" pitchFamily="49" charset="-122"/>
              </a:rPr>
              <a:t>，圈不能超过字的一半。</a:t>
            </a:r>
            <a:endParaRPr lang="zh-CN" altLang="en-US" b="0" dirty="0">
              <a:latin typeface="楷体_GB2312" panose="02010609030101010101" pitchFamily="49" charset="-122"/>
              <a:ea typeface="楷体_GB2312" panose="02010609030101010101" pitchFamily="49" charset="-122"/>
            </a:endParaRPr>
          </a:p>
          <a:p>
            <a:pPr lvl="0" indent="-342900" eaLnBrk="1" hangingPunct="1">
              <a:lnSpc>
                <a:spcPct val="150000"/>
              </a:lnSpc>
            </a:pPr>
            <a:r>
              <a:rPr lang="zh-CN" altLang="en-US" b="0" dirty="0">
                <a:latin typeface="楷体_GB2312" panose="02010609030101010101" pitchFamily="49" charset="-122"/>
                <a:ea typeface="楷体_GB2312" panose="02010609030101010101" pitchFamily="49" charset="-122"/>
              </a:rPr>
              <a:t> 要做到</a:t>
            </a:r>
            <a:r>
              <a:rPr lang="zh-CN" altLang="en-US" b="0" dirty="0">
                <a:solidFill>
                  <a:schemeClr val="accent1"/>
                </a:solidFill>
                <a:latin typeface="楷体_GB2312" panose="02010609030101010101" pitchFamily="49" charset="-122"/>
                <a:ea typeface="楷体_GB2312" panose="02010609030101010101" pitchFamily="49" charset="-122"/>
              </a:rPr>
              <a:t>圈相连，圈不能断开</a:t>
            </a:r>
            <a:r>
              <a:rPr lang="zh-CN" altLang="en-US" b="0" dirty="0">
                <a:latin typeface="楷体_GB2312" panose="02010609030101010101" pitchFamily="49" charset="-122"/>
                <a:ea typeface="楷体_GB2312" panose="02010609030101010101" pitchFamily="49" charset="-122"/>
              </a:rPr>
              <a:t>。</a:t>
            </a:r>
            <a:endParaRPr lang="zh-CN" altLang="en-US" b="0" dirty="0">
              <a:latin typeface="楷体_GB2312" panose="02010609030101010101" pitchFamily="49" charset="-122"/>
              <a:ea typeface="楷体_GB2312" panose="02010609030101010101" pitchFamily="49" charset="-122"/>
            </a:endParaRPr>
          </a:p>
        </p:txBody>
      </p:sp>
      <p:sp>
        <p:nvSpPr>
          <p:cNvPr id="48130" name="Rectangle 2"/>
          <p:cNvSpPr>
            <a:spLocks noGrp="1"/>
          </p:cNvSpPr>
          <p:nvPr>
            <p:ph type="title"/>
          </p:nvPr>
        </p:nvSpPr>
        <p:spPr>
          <a:xfrm>
            <a:off x="1120775" y="-100012"/>
            <a:ext cx="7772400" cy="1462087"/>
          </a:xfrm>
        </p:spPr>
        <p:txBody>
          <a:bodyPr wrap="square" lIns="91440" tIns="45720" rIns="91440" bIns="45720" anchor="ctr"/>
          <a:lstStyle/>
          <a:p>
            <a:pPr lvl="0" algn="l" eaLnBrk="1" hangingPunct="1">
              <a:buClrTx/>
              <a:buSzTx/>
              <a:buFontTx/>
            </a:pPr>
            <a:r>
              <a:rPr lang="en-US" altLang="zh-CN" sz="4800" b="1" dirty="0">
                <a:ea typeface="楷体_GB2312" panose="02010609030101010101" pitchFamily="49" charset="-122"/>
              </a:rPr>
              <a:t>“2”的书写的注意事项：</a:t>
            </a:r>
            <a:endParaRPr lang="en-US" altLang="zh-CN" sz="4800" b="1" dirty="0">
              <a:ea typeface="楷体_GB2312" panose="02010609030101010101" pitchFamily="49" charset="-122"/>
            </a:endParaRPr>
          </a:p>
        </p:txBody>
      </p:sp>
      <p:pic>
        <p:nvPicPr>
          <p:cNvPr id="48131" name="Picture 4"/>
          <p:cNvPicPr>
            <a:picLocks noChangeAspect="1"/>
          </p:cNvPicPr>
          <p:nvPr/>
        </p:nvPicPr>
        <p:blipFill>
          <a:blip r:embed="rId1"/>
          <a:stretch>
            <a:fillRect/>
          </a:stretch>
        </p:blipFill>
        <p:spPr>
          <a:xfrm>
            <a:off x="7043517" y="1524050"/>
            <a:ext cx="1814513" cy="4279900"/>
          </a:xfrm>
          <a:prstGeom prst="rect">
            <a:avLst/>
          </a:prstGeom>
          <a:noFill/>
          <a:ln w="9525">
            <a:noFill/>
          </a:ln>
        </p:spPr>
      </p:pic>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3"/>
          <p:cNvSpPr>
            <a:spLocks noGrp="1"/>
          </p:cNvSpPr>
          <p:nvPr>
            <p:ph type="body"/>
          </p:nvPr>
        </p:nvSpPr>
        <p:spPr>
          <a:xfrm>
            <a:off x="323850" y="2420938"/>
            <a:ext cx="6769100" cy="2879725"/>
          </a:xfrm>
        </p:spPr>
        <p:txBody>
          <a:bodyPr wrap="square" lIns="91440" tIns="45720" rIns="91440" bIns="45720" anchor="t"/>
          <a:lstStyle/>
          <a:p>
            <a:pPr lvl="0" indent="-342900" eaLnBrk="1" hangingPunct="1">
              <a:lnSpc>
                <a:spcPct val="150000"/>
              </a:lnSpc>
            </a:pPr>
            <a:r>
              <a:rPr lang="zh-CN" altLang="en-US" b="0" dirty="0">
                <a:latin typeface="楷体_GB2312" panose="02010609030101010101" pitchFamily="49" charset="-122"/>
                <a:ea typeface="楷体_GB2312" panose="02010609030101010101" pitchFamily="49" charset="-122"/>
              </a:rPr>
              <a:t>上半圈可略小于下半圈</a:t>
            </a:r>
            <a:endParaRPr lang="zh-CN" altLang="en-US" b="0" dirty="0">
              <a:latin typeface="楷体_GB2312" panose="02010609030101010101" pitchFamily="49" charset="-122"/>
              <a:ea typeface="楷体_GB2312" panose="02010609030101010101" pitchFamily="49" charset="-122"/>
            </a:endParaRPr>
          </a:p>
          <a:p>
            <a:pPr lvl="0" indent="-342900" eaLnBrk="1" hangingPunct="1">
              <a:lnSpc>
                <a:spcPct val="150000"/>
              </a:lnSpc>
            </a:pPr>
            <a:r>
              <a:rPr lang="zh-CN" altLang="en-US" b="0" dirty="0">
                <a:latin typeface="楷体_GB2312" panose="02010609030101010101" pitchFamily="49" charset="-122"/>
                <a:ea typeface="楷体_GB2312" panose="02010609030101010101" pitchFamily="49" charset="-122"/>
              </a:rPr>
              <a:t>上下圈的中间的一笔回锋不能过长</a:t>
            </a:r>
            <a:endParaRPr lang="en-US" altLang="zh-CN" b="0" dirty="0">
              <a:latin typeface="楷体_GB2312" panose="02010609030101010101" pitchFamily="49" charset="-122"/>
              <a:ea typeface="楷体_GB2312" panose="02010609030101010101" pitchFamily="49" charset="-122"/>
            </a:endParaRPr>
          </a:p>
          <a:p>
            <a:pPr lvl="0" indent="-342900" eaLnBrk="1" hangingPunct="1">
              <a:lnSpc>
                <a:spcPct val="150000"/>
              </a:lnSpc>
            </a:pPr>
            <a:r>
              <a:rPr lang="zh-CN" altLang="en-US" b="0" dirty="0">
                <a:latin typeface="楷体_GB2312" panose="02010609030101010101" pitchFamily="49" charset="-122"/>
                <a:ea typeface="楷体_GB2312" panose="02010609030101010101" pitchFamily="49" charset="-122"/>
              </a:rPr>
              <a:t>防止改写成</a:t>
            </a:r>
            <a:r>
              <a:rPr lang="en-US" altLang="zh-CN" b="0" dirty="0">
                <a:latin typeface="楷体_GB2312" panose="02010609030101010101" pitchFamily="49" charset="-122"/>
                <a:ea typeface="楷体_GB2312" panose="02010609030101010101" pitchFamily="49" charset="-122"/>
              </a:rPr>
              <a:t>8</a:t>
            </a:r>
            <a:endParaRPr lang="zh-CN" altLang="en-US" b="0" dirty="0">
              <a:latin typeface="楷体_GB2312" panose="02010609030101010101" pitchFamily="49" charset="-122"/>
              <a:ea typeface="楷体_GB2312" panose="02010609030101010101" pitchFamily="49" charset="-122"/>
            </a:endParaRPr>
          </a:p>
        </p:txBody>
      </p:sp>
      <p:sp>
        <p:nvSpPr>
          <p:cNvPr id="49154" name="Rectangle 2"/>
          <p:cNvSpPr>
            <a:spLocks noGrp="1"/>
          </p:cNvSpPr>
          <p:nvPr>
            <p:ph type="title"/>
          </p:nvPr>
        </p:nvSpPr>
        <p:spPr>
          <a:xfrm>
            <a:off x="1120775" y="-100012"/>
            <a:ext cx="7772400" cy="1462087"/>
          </a:xfrm>
        </p:spPr>
        <p:txBody>
          <a:bodyPr wrap="square" lIns="91440" tIns="45720" rIns="91440" bIns="45720" anchor="ctr"/>
          <a:lstStyle/>
          <a:p>
            <a:pPr lvl="0" algn="l" eaLnBrk="1" hangingPunct="1">
              <a:buClrTx/>
              <a:buSzTx/>
              <a:buFontTx/>
            </a:pPr>
            <a:r>
              <a:rPr lang="en-US" altLang="zh-CN" sz="4800" b="1" dirty="0">
                <a:ea typeface="楷体_GB2312" panose="02010609030101010101" pitchFamily="49" charset="-122"/>
              </a:rPr>
              <a:t>“3”的书写的注意事项：</a:t>
            </a:r>
            <a:endParaRPr lang="en-US" altLang="zh-CN" sz="4800" b="1" dirty="0">
              <a:ea typeface="楷体_GB2312" panose="02010609030101010101" pitchFamily="49" charset="-122"/>
            </a:endParaRPr>
          </a:p>
        </p:txBody>
      </p:sp>
      <p:pic>
        <p:nvPicPr>
          <p:cNvPr id="49155" name="Picture 4"/>
          <p:cNvPicPr>
            <a:picLocks noChangeAspect="1"/>
          </p:cNvPicPr>
          <p:nvPr/>
        </p:nvPicPr>
        <p:blipFill>
          <a:blip r:embed="rId1"/>
          <a:stretch>
            <a:fillRect/>
          </a:stretch>
        </p:blipFill>
        <p:spPr>
          <a:xfrm>
            <a:off x="7308850" y="1916113"/>
            <a:ext cx="1552575" cy="3906837"/>
          </a:xfrm>
          <a:prstGeom prst="rect">
            <a:avLst/>
          </a:prstGeom>
          <a:noFill/>
          <a:ln w="9525">
            <a:noFill/>
          </a:ln>
        </p:spPr>
      </p:pic>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3"/>
          <p:cNvSpPr>
            <a:spLocks noGrp="1"/>
          </p:cNvSpPr>
          <p:nvPr>
            <p:ph type="body"/>
          </p:nvPr>
        </p:nvSpPr>
        <p:spPr>
          <a:xfrm>
            <a:off x="395288" y="2062163"/>
            <a:ext cx="6697662" cy="5183187"/>
          </a:xfrm>
        </p:spPr>
        <p:txBody>
          <a:bodyPr wrap="square" lIns="91440" tIns="45720" rIns="91440" bIns="45720" anchor="t"/>
          <a:lstStyle/>
          <a:p>
            <a:pPr lvl="0" indent="-342900" eaLnBrk="1" hangingPunct="1">
              <a:lnSpc>
                <a:spcPct val="150000"/>
              </a:lnSpc>
            </a:pPr>
            <a:r>
              <a:rPr lang="zh-CN" altLang="en-US" b="0" dirty="0">
                <a:latin typeface="楷体_GB2312" panose="02010609030101010101" pitchFamily="49" charset="-122"/>
                <a:ea typeface="楷体_GB2312" panose="02010609030101010101" pitchFamily="49" charset="-122"/>
              </a:rPr>
              <a:t>顶部不能封口，不能写成 </a:t>
            </a:r>
            <a:r>
              <a:rPr lang="en-US" altLang="zh-CN" b="0" dirty="0">
                <a:latin typeface="楷体_GB2312" panose="02010609030101010101" pitchFamily="49" charset="-122"/>
                <a:ea typeface="楷体_GB2312" panose="02010609030101010101" pitchFamily="49" charset="-122"/>
              </a:rPr>
              <a:t>4</a:t>
            </a:r>
            <a:endParaRPr lang="en-US" altLang="zh-CN" b="0" dirty="0">
              <a:latin typeface="楷体_GB2312" panose="02010609030101010101" pitchFamily="49" charset="-122"/>
              <a:ea typeface="楷体_GB2312" panose="02010609030101010101" pitchFamily="49" charset="-122"/>
            </a:endParaRPr>
          </a:p>
          <a:p>
            <a:pPr lvl="0" indent="-342900" eaLnBrk="1" hangingPunct="1">
              <a:lnSpc>
                <a:spcPct val="150000"/>
              </a:lnSpc>
            </a:pPr>
            <a:r>
              <a:rPr lang="zh-CN" altLang="en-US" b="0" dirty="0">
                <a:latin typeface="楷体_GB2312" panose="02010609030101010101" pitchFamily="49" charset="-122"/>
                <a:ea typeface="楷体_GB2312" panose="02010609030101010101" pitchFamily="49" charset="-122"/>
              </a:rPr>
              <a:t>中间的竖线是最关键的一笔，倾斜度约为“</a:t>
            </a:r>
            <a:r>
              <a:rPr lang="en-US" altLang="zh-CN" b="0" dirty="0">
                <a:latin typeface="楷体_GB2312" panose="02010609030101010101" pitchFamily="49" charset="-122"/>
                <a:ea typeface="楷体_GB2312" panose="02010609030101010101" pitchFamily="49" charset="-122"/>
              </a:rPr>
              <a:t>60°</a:t>
            </a:r>
            <a:r>
              <a:rPr lang="zh-CN" altLang="en-US" b="0" dirty="0">
                <a:latin typeface="楷体_GB2312" panose="02010609030101010101" pitchFamily="49" charset="-122"/>
                <a:ea typeface="楷体_GB2312" panose="02010609030101010101" pitchFamily="49" charset="-122"/>
              </a:rPr>
              <a:t>。</a:t>
            </a:r>
            <a:endParaRPr lang="zh-CN" altLang="en-US" b="0" dirty="0">
              <a:latin typeface="楷体_GB2312" panose="02010609030101010101" pitchFamily="49" charset="-122"/>
              <a:ea typeface="楷体_GB2312" panose="02010609030101010101" pitchFamily="49" charset="-122"/>
            </a:endParaRPr>
          </a:p>
          <a:p>
            <a:pPr lvl="0" indent="-342900" eaLnBrk="1" hangingPunct="1">
              <a:lnSpc>
                <a:spcPct val="150000"/>
              </a:lnSpc>
            </a:pPr>
            <a:r>
              <a:rPr lang="zh-CN" altLang="en-US" b="0" dirty="0">
                <a:latin typeface="楷体_GB2312" panose="02010609030101010101" pitchFamily="49" charset="-122"/>
                <a:ea typeface="楷体_GB2312" panose="02010609030101010101" pitchFamily="49" charset="-122"/>
              </a:rPr>
              <a:t>两条竖线要平行</a:t>
            </a:r>
            <a:endParaRPr lang="zh-CN" altLang="en-US" b="0" dirty="0">
              <a:latin typeface="楷体_GB2312" panose="02010609030101010101" pitchFamily="49" charset="-122"/>
              <a:ea typeface="楷体_GB2312" panose="02010609030101010101" pitchFamily="49" charset="-122"/>
            </a:endParaRPr>
          </a:p>
        </p:txBody>
      </p:sp>
      <p:pic>
        <p:nvPicPr>
          <p:cNvPr id="50179" name="Picture 2"/>
          <p:cNvPicPr>
            <a:picLocks noChangeAspect="1"/>
          </p:cNvPicPr>
          <p:nvPr/>
        </p:nvPicPr>
        <p:blipFill>
          <a:blip r:embed="rId1"/>
          <a:stretch>
            <a:fillRect/>
          </a:stretch>
        </p:blipFill>
        <p:spPr>
          <a:xfrm>
            <a:off x="7091501" y="2133634"/>
            <a:ext cx="1425575" cy="3598863"/>
          </a:xfrm>
          <a:prstGeom prst="rect">
            <a:avLst/>
          </a:prstGeom>
          <a:noFill/>
          <a:ln w="9525">
            <a:noFill/>
          </a:ln>
        </p:spPr>
      </p:pic>
      <p:sp>
        <p:nvSpPr>
          <p:cNvPr id="49154" name="Rectangle 2"/>
          <p:cNvSpPr>
            <a:spLocks noGrp="1"/>
          </p:cNvSpPr>
          <p:nvPr>
            <p:custDataLst>
              <p:tags r:id="rId2"/>
            </p:custDataLst>
          </p:nvPr>
        </p:nvSpPr>
        <p:spPr>
          <a:xfrm>
            <a:off x="1120775" y="-100012"/>
            <a:ext cx="7772400" cy="1462087"/>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lvl="0" algn="l" eaLnBrk="1" hangingPunct="1">
              <a:buClrTx/>
              <a:buSzTx/>
              <a:buFontTx/>
            </a:pPr>
            <a:r>
              <a:rPr lang="en-US" altLang="zh-CN" sz="4800" b="1" dirty="0">
                <a:ea typeface="楷体_GB2312" panose="02010609030101010101" pitchFamily="49" charset="-122"/>
              </a:rPr>
              <a:t>“4”的书写的注意事项：</a:t>
            </a:r>
            <a:endParaRPr lang="en-US" altLang="zh-CN" sz="4800" b="1" dirty="0">
              <a:ea typeface="楷体_GB2312" panose="02010609030101010101" pitchFamily="49" charset="-122"/>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3"/>
          <p:cNvSpPr>
            <a:spLocks noGrp="1"/>
          </p:cNvSpPr>
          <p:nvPr>
            <p:ph type="body"/>
          </p:nvPr>
        </p:nvSpPr>
        <p:spPr>
          <a:xfrm>
            <a:off x="179388" y="2205038"/>
            <a:ext cx="6985000" cy="5040312"/>
          </a:xfrm>
        </p:spPr>
        <p:txBody>
          <a:bodyPr wrap="square" lIns="91440" tIns="45720" rIns="91440" bIns="45720" anchor="t"/>
          <a:lstStyle/>
          <a:p>
            <a:pPr lvl="0" indent="-342900" eaLnBrk="1" hangingPunct="1">
              <a:lnSpc>
                <a:spcPct val="150000"/>
              </a:lnSpc>
            </a:pPr>
            <a:r>
              <a:rPr lang="zh-CN" altLang="en-US" b="0" dirty="0">
                <a:latin typeface="楷体_GB2312" panose="02010609030101010101" pitchFamily="49" charset="-122"/>
                <a:ea typeface="楷体_GB2312" panose="02010609030101010101" pitchFamily="49" charset="-122"/>
              </a:rPr>
              <a:t>  起笔时要有一定的倾斜度，相似于画小的左括弧的形状</a:t>
            </a:r>
            <a:endParaRPr lang="en-US" altLang="zh-CN" b="0" dirty="0">
              <a:latin typeface="楷体_GB2312" panose="02010609030101010101" pitchFamily="49" charset="-122"/>
              <a:ea typeface="楷体_GB2312" panose="02010609030101010101" pitchFamily="49" charset="-122"/>
            </a:endParaRPr>
          </a:p>
          <a:p>
            <a:pPr lvl="0" indent="-342900" eaLnBrk="1" hangingPunct="1">
              <a:lnSpc>
                <a:spcPct val="150000"/>
              </a:lnSpc>
            </a:pPr>
            <a:r>
              <a:rPr lang="zh-CN" altLang="en-US" b="0" dirty="0">
                <a:latin typeface="楷体_GB2312" panose="02010609030101010101" pitchFamily="49" charset="-122"/>
                <a:ea typeface="楷体_GB2312" panose="02010609030101010101" pitchFamily="49" charset="-122"/>
              </a:rPr>
              <a:t>  上端的一横要平，不能封顶，要与起笔相接，不能留空隙，也不能穿过起笔。</a:t>
            </a:r>
            <a:endParaRPr lang="zh-CN" altLang="en-US" b="0" dirty="0">
              <a:latin typeface="楷体_GB2312" panose="02010609030101010101" pitchFamily="49" charset="-122"/>
              <a:ea typeface="楷体_GB2312" panose="02010609030101010101" pitchFamily="49" charset="-122"/>
            </a:endParaRPr>
          </a:p>
        </p:txBody>
      </p:sp>
      <p:pic>
        <p:nvPicPr>
          <p:cNvPr id="51203" name="Picture 2"/>
          <p:cNvPicPr>
            <a:picLocks noChangeAspect="1"/>
          </p:cNvPicPr>
          <p:nvPr/>
        </p:nvPicPr>
        <p:blipFill>
          <a:blip r:embed="rId1"/>
          <a:stretch>
            <a:fillRect/>
          </a:stretch>
        </p:blipFill>
        <p:spPr>
          <a:xfrm>
            <a:off x="7086534" y="1828842"/>
            <a:ext cx="1619250" cy="4024312"/>
          </a:xfrm>
          <a:prstGeom prst="rect">
            <a:avLst/>
          </a:prstGeom>
          <a:noFill/>
          <a:ln w="9525">
            <a:noFill/>
          </a:ln>
        </p:spPr>
      </p:pic>
      <p:sp>
        <p:nvSpPr>
          <p:cNvPr id="49154" name="Rectangle 2"/>
          <p:cNvSpPr>
            <a:spLocks noGrp="1"/>
          </p:cNvSpPr>
          <p:nvPr>
            <p:custDataLst>
              <p:tags r:id="rId2"/>
            </p:custDataLst>
          </p:nvPr>
        </p:nvSpPr>
        <p:spPr>
          <a:xfrm>
            <a:off x="1120775" y="-100012"/>
            <a:ext cx="7772400" cy="1462087"/>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lvl="0" algn="l" eaLnBrk="1" hangingPunct="1">
              <a:buClrTx/>
              <a:buSzTx/>
              <a:buFontTx/>
            </a:pPr>
            <a:r>
              <a:rPr lang="en-US" altLang="zh-CN" sz="4800" b="1" dirty="0">
                <a:ea typeface="楷体_GB2312" panose="02010609030101010101" pitchFamily="49" charset="-122"/>
              </a:rPr>
              <a:t>“5”的书写的注意事项：</a:t>
            </a:r>
            <a:endParaRPr lang="en-US" altLang="zh-CN" sz="4800" b="1" dirty="0">
              <a:ea typeface="楷体_GB2312" panose="02010609030101010101" pitchFamily="49" charset="-122"/>
            </a:endParaRP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3"/>
          <p:cNvSpPr>
            <a:spLocks noGrp="1"/>
          </p:cNvSpPr>
          <p:nvPr>
            <p:ph type="body"/>
          </p:nvPr>
        </p:nvSpPr>
        <p:spPr>
          <a:xfrm>
            <a:off x="34925" y="1916113"/>
            <a:ext cx="7058025" cy="5257800"/>
          </a:xfrm>
        </p:spPr>
        <p:txBody>
          <a:bodyPr wrap="square" lIns="91440" tIns="45720" rIns="91440" bIns="45720" anchor="t"/>
          <a:lstStyle/>
          <a:p>
            <a:pPr lvl="0" indent="-342900" eaLnBrk="1" hangingPunct="1">
              <a:lnSpc>
                <a:spcPct val="150000"/>
              </a:lnSpc>
            </a:pPr>
            <a:r>
              <a:rPr lang="en-US" altLang="zh-CN" b="0" dirty="0">
                <a:latin typeface="楷体_GB2312" panose="02010609030101010101" pitchFamily="49" charset="-122"/>
                <a:ea typeface="楷体_GB2312" panose="02010609030101010101" pitchFamily="49" charset="-122"/>
              </a:rPr>
              <a:t>“6”</a:t>
            </a:r>
            <a:r>
              <a:rPr lang="zh-CN" altLang="en-US" b="0" dirty="0">
                <a:latin typeface="楷体_GB2312" panose="02010609030101010101" pitchFamily="49" charset="-122"/>
                <a:ea typeface="楷体_GB2312" panose="02010609030101010101" pitchFamily="49" charset="-122"/>
              </a:rPr>
              <a:t>是一个特殊字，在书写时要体现它的特殊性；比其他阿拉伯数字略高一点，大约高出</a:t>
            </a:r>
            <a:r>
              <a:rPr lang="en-US" altLang="zh-CN" b="0" dirty="0">
                <a:solidFill>
                  <a:schemeClr val="accent1"/>
                </a:solidFill>
                <a:latin typeface="楷体_GB2312" panose="02010609030101010101" pitchFamily="49" charset="-122"/>
                <a:ea typeface="楷体_GB2312" panose="02010609030101010101" pitchFamily="49" charset="-122"/>
              </a:rPr>
              <a:t>1/4</a:t>
            </a:r>
            <a:endParaRPr lang="zh-CN" altLang="en-US" b="0" dirty="0">
              <a:solidFill>
                <a:schemeClr val="accent1"/>
              </a:solidFill>
              <a:latin typeface="楷体_GB2312" panose="02010609030101010101" pitchFamily="49" charset="-122"/>
              <a:ea typeface="楷体_GB2312" panose="02010609030101010101" pitchFamily="49" charset="-122"/>
            </a:endParaRPr>
          </a:p>
          <a:p>
            <a:pPr lvl="0" indent="-342900" eaLnBrk="1" hangingPunct="1">
              <a:lnSpc>
                <a:spcPct val="150000"/>
              </a:lnSpc>
            </a:pPr>
            <a:r>
              <a:rPr lang="zh-CN" altLang="en-US" b="0" dirty="0">
                <a:latin typeface="楷体_GB2312" panose="02010609030101010101" pitchFamily="49" charset="-122"/>
                <a:ea typeface="楷体_GB2312" panose="02010609030101010101" pitchFamily="49" charset="-122"/>
              </a:rPr>
              <a:t>  起笔时要写成一个斜竖</a:t>
            </a:r>
            <a:endParaRPr lang="zh-CN" altLang="en-US" b="0" dirty="0">
              <a:latin typeface="楷体_GB2312" panose="02010609030101010101" pitchFamily="49" charset="-122"/>
              <a:ea typeface="楷体_GB2312" panose="02010609030101010101" pitchFamily="49" charset="-122"/>
            </a:endParaRPr>
          </a:p>
          <a:p>
            <a:pPr lvl="0" indent="-342900" eaLnBrk="1" hangingPunct="1">
              <a:lnSpc>
                <a:spcPct val="150000"/>
              </a:lnSpc>
            </a:pPr>
            <a:r>
              <a:rPr lang="zh-CN" altLang="en-US" b="0" dirty="0">
                <a:latin typeface="楷体_GB2312" panose="02010609030101010101" pitchFamily="49" charset="-122"/>
                <a:ea typeface="楷体_GB2312" panose="02010609030101010101" pitchFamily="49" charset="-122"/>
              </a:rPr>
              <a:t>  下部的斜椭圆不能写得太大</a:t>
            </a:r>
            <a:endParaRPr lang="zh-CN" altLang="en-US" b="0" dirty="0">
              <a:latin typeface="楷体_GB2312" panose="02010609030101010101" pitchFamily="49" charset="-122"/>
              <a:ea typeface="楷体_GB2312" panose="02010609030101010101" pitchFamily="49" charset="-122"/>
            </a:endParaRPr>
          </a:p>
        </p:txBody>
      </p:sp>
      <p:pic>
        <p:nvPicPr>
          <p:cNvPr id="52227" name="Picture 2"/>
          <p:cNvPicPr>
            <a:picLocks noChangeAspect="1"/>
          </p:cNvPicPr>
          <p:nvPr/>
        </p:nvPicPr>
        <p:blipFill>
          <a:blip r:embed="rId1"/>
          <a:stretch>
            <a:fillRect/>
          </a:stretch>
        </p:blipFill>
        <p:spPr>
          <a:xfrm>
            <a:off x="7315128" y="2286030"/>
            <a:ext cx="1446213" cy="3551238"/>
          </a:xfrm>
          <a:prstGeom prst="rect">
            <a:avLst/>
          </a:prstGeom>
          <a:noFill/>
          <a:ln w="9525">
            <a:noFill/>
          </a:ln>
        </p:spPr>
      </p:pic>
      <p:sp>
        <p:nvSpPr>
          <p:cNvPr id="49154" name="Rectangle 2"/>
          <p:cNvSpPr>
            <a:spLocks noGrp="1"/>
          </p:cNvSpPr>
          <p:nvPr>
            <p:custDataLst>
              <p:tags r:id="rId2"/>
            </p:custDataLst>
          </p:nvPr>
        </p:nvSpPr>
        <p:spPr>
          <a:xfrm>
            <a:off x="1120775" y="-100012"/>
            <a:ext cx="7772400" cy="1462087"/>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lvl="0" algn="l" eaLnBrk="1" hangingPunct="1">
              <a:buClrTx/>
              <a:buSzTx/>
              <a:buFontTx/>
            </a:pPr>
            <a:r>
              <a:rPr lang="en-US" altLang="zh-CN" sz="4800" b="1" dirty="0">
                <a:ea typeface="楷体_GB2312" panose="02010609030101010101" pitchFamily="49" charset="-122"/>
              </a:rPr>
              <a:t>“6”的书写的注意事项：</a:t>
            </a:r>
            <a:endParaRPr lang="en-US" altLang="zh-CN" sz="4800" b="1" dirty="0">
              <a:ea typeface="楷体_GB2312" panose="02010609030101010101" pitchFamily="49" charset="-122"/>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3"/>
          <p:cNvSpPr>
            <a:spLocks noGrp="1"/>
          </p:cNvSpPr>
          <p:nvPr>
            <p:ph type="body"/>
          </p:nvPr>
        </p:nvSpPr>
        <p:spPr>
          <a:xfrm>
            <a:off x="228714" y="1600248"/>
            <a:ext cx="7200900" cy="4335462"/>
          </a:xfrm>
        </p:spPr>
        <p:txBody>
          <a:bodyPr wrap="square" lIns="91440" tIns="45720" rIns="91440" bIns="45720" anchor="t"/>
          <a:lstStyle/>
          <a:p>
            <a:pPr lvl="0" indent="-342900" eaLnBrk="1" hangingPunct="1">
              <a:lnSpc>
                <a:spcPct val="150000"/>
              </a:lnSpc>
            </a:pPr>
            <a:r>
              <a:rPr lang="en-US" altLang="zh-CN" b="0" dirty="0">
                <a:latin typeface="楷体_GB2312" panose="02010609030101010101" pitchFamily="49" charset="-122"/>
                <a:ea typeface="楷体_GB2312" panose="02010609030101010101" pitchFamily="49" charset="-122"/>
              </a:rPr>
              <a:t>“7”</a:t>
            </a:r>
            <a:r>
              <a:rPr lang="zh-CN" altLang="en-US" b="0" dirty="0">
                <a:latin typeface="楷体_GB2312" panose="02010609030101010101" pitchFamily="49" charset="-122"/>
                <a:ea typeface="楷体_GB2312" panose="02010609030101010101" pitchFamily="49" charset="-122"/>
              </a:rPr>
              <a:t>也是个特殊字，特殊在起笔略低，末笔出底线约字的</a:t>
            </a:r>
            <a:r>
              <a:rPr lang="en-US" altLang="zh-CN" b="0" dirty="0">
                <a:solidFill>
                  <a:schemeClr val="accent1"/>
                </a:solidFill>
                <a:latin typeface="楷体_GB2312" panose="02010609030101010101" pitchFamily="49" charset="-122"/>
                <a:ea typeface="楷体_GB2312" panose="02010609030101010101" pitchFamily="49" charset="-122"/>
              </a:rPr>
              <a:t>1/4</a:t>
            </a:r>
            <a:endParaRPr lang="zh-CN" altLang="en-US" b="0" dirty="0">
              <a:solidFill>
                <a:schemeClr val="accent1"/>
              </a:solidFill>
              <a:latin typeface="楷体_GB2312" panose="02010609030101010101" pitchFamily="49" charset="-122"/>
              <a:ea typeface="楷体_GB2312" panose="02010609030101010101" pitchFamily="49" charset="-122"/>
            </a:endParaRPr>
          </a:p>
          <a:p>
            <a:pPr lvl="0" indent="-342900" eaLnBrk="1" hangingPunct="1">
              <a:lnSpc>
                <a:spcPct val="150000"/>
              </a:lnSpc>
            </a:pPr>
            <a:r>
              <a:rPr lang="zh-CN" altLang="en-US" b="0" dirty="0">
                <a:latin typeface="楷体_GB2312" panose="02010609030101010101" pitchFamily="49" charset="-122"/>
                <a:ea typeface="楷体_GB2312" panose="02010609030101010101" pitchFamily="49" charset="-122"/>
              </a:rPr>
              <a:t>起笔时要注意与其他阿拉伯数字的宽窄基本一致，宽度要写够，末笔收笔不能带上勾。</a:t>
            </a:r>
            <a:endParaRPr lang="zh-CN" altLang="en-US" b="0" dirty="0">
              <a:latin typeface="楷体_GB2312" panose="02010609030101010101" pitchFamily="49" charset="-122"/>
              <a:ea typeface="楷体_GB2312" panose="02010609030101010101" pitchFamily="49" charset="-122"/>
            </a:endParaRPr>
          </a:p>
        </p:txBody>
      </p:sp>
      <p:pic>
        <p:nvPicPr>
          <p:cNvPr id="53251" name="Picture 2"/>
          <p:cNvPicPr>
            <a:picLocks noChangeAspect="1"/>
          </p:cNvPicPr>
          <p:nvPr/>
        </p:nvPicPr>
        <p:blipFill>
          <a:blip r:embed="rId1"/>
          <a:stretch>
            <a:fillRect/>
          </a:stretch>
        </p:blipFill>
        <p:spPr>
          <a:xfrm>
            <a:off x="7391326" y="1676446"/>
            <a:ext cx="1344613" cy="3938588"/>
          </a:xfrm>
          <a:prstGeom prst="rect">
            <a:avLst/>
          </a:prstGeom>
          <a:noFill/>
          <a:ln w="9525">
            <a:noFill/>
          </a:ln>
        </p:spPr>
      </p:pic>
      <p:sp>
        <p:nvSpPr>
          <p:cNvPr id="49154" name="Rectangle 2"/>
          <p:cNvSpPr>
            <a:spLocks noGrp="1"/>
          </p:cNvSpPr>
          <p:nvPr>
            <p:custDataLst>
              <p:tags r:id="rId2"/>
            </p:custDataLst>
          </p:nvPr>
        </p:nvSpPr>
        <p:spPr>
          <a:xfrm>
            <a:off x="1120775" y="-100012"/>
            <a:ext cx="7772400" cy="1462087"/>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lvl="0" algn="l" eaLnBrk="1" hangingPunct="1">
              <a:buClrTx/>
              <a:buSzTx/>
              <a:buFontTx/>
            </a:pPr>
            <a:r>
              <a:rPr lang="en-US" altLang="zh-CN" sz="4800" b="1" dirty="0">
                <a:ea typeface="楷体_GB2312" panose="02010609030101010101" pitchFamily="49" charset="-122"/>
              </a:rPr>
              <a:t>“7”的书写的注意事项：</a:t>
            </a:r>
            <a:endParaRPr lang="en-US" altLang="zh-CN" sz="4800" b="1" dirty="0">
              <a:ea typeface="楷体_GB2312" panose="02010609030101010101" pitchFamily="49" charset="-122"/>
            </a:endParaRP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3"/>
          <p:cNvSpPr>
            <a:spLocks noGrp="1"/>
          </p:cNvSpPr>
          <p:nvPr>
            <p:ph type="body"/>
          </p:nvPr>
        </p:nvSpPr>
        <p:spPr>
          <a:xfrm>
            <a:off x="732386" y="1556743"/>
            <a:ext cx="5383212" cy="4624388"/>
          </a:xfrm>
        </p:spPr>
        <p:txBody>
          <a:bodyPr wrap="square" lIns="91440" tIns="45720" rIns="91440" bIns="45720" anchor="t"/>
          <a:lstStyle/>
          <a:p>
            <a:pPr lvl="0" indent="-342900" eaLnBrk="1" hangingPunct="1">
              <a:lnSpc>
                <a:spcPct val="150000"/>
              </a:lnSpc>
            </a:pPr>
            <a:r>
              <a:rPr lang="zh-CN" altLang="en-US" b="0" dirty="0">
                <a:latin typeface="楷体_GB2312" panose="02010609030101010101" pitchFamily="49" charset="-122"/>
                <a:ea typeface="楷体_GB2312" panose="02010609030101010101" pitchFamily="49" charset="-122"/>
              </a:rPr>
              <a:t>  起笔从右向左转圈，然后向右下运笔，再向左转圈，笔顺类似于英文字母“</a:t>
            </a:r>
            <a:r>
              <a:rPr lang="en-US" altLang="zh-CN" b="0" dirty="0">
                <a:latin typeface="楷体_GB2312" panose="02010609030101010101" pitchFamily="49" charset="-122"/>
                <a:ea typeface="楷体_GB2312" panose="02010609030101010101" pitchFamily="49" charset="-122"/>
              </a:rPr>
              <a:t>S”</a:t>
            </a:r>
            <a:r>
              <a:rPr lang="zh-CN" altLang="en-US" b="0" dirty="0">
                <a:latin typeface="楷体_GB2312" panose="02010609030101010101" pitchFamily="49" charset="-122"/>
                <a:ea typeface="楷体_GB2312" panose="02010609030101010101" pitchFamily="49" charset="-122"/>
              </a:rPr>
              <a:t>，并在书写时注意上圈略小，下圈略大</a:t>
            </a:r>
            <a:endParaRPr lang="zh-CN" altLang="en-US" b="0" dirty="0">
              <a:latin typeface="楷体_GB2312" panose="02010609030101010101" pitchFamily="49" charset="-122"/>
              <a:ea typeface="楷体_GB2312" panose="02010609030101010101" pitchFamily="49" charset="-122"/>
            </a:endParaRPr>
          </a:p>
          <a:p>
            <a:pPr lvl="0" indent="-342900" eaLnBrk="1" hangingPunct="1">
              <a:lnSpc>
                <a:spcPct val="150000"/>
              </a:lnSpc>
            </a:pPr>
            <a:r>
              <a:rPr lang="zh-CN" altLang="en-US" b="0" dirty="0">
                <a:latin typeface="楷体_GB2312" panose="02010609030101010101" pitchFamily="49" charset="-122"/>
                <a:ea typeface="楷体_GB2312" panose="02010609030101010101" pitchFamily="49" charset="-122"/>
              </a:rPr>
              <a:t>  收笔时不能出头或留下空隙</a:t>
            </a:r>
            <a:endParaRPr lang="zh-CN" altLang="en-US" b="0" dirty="0">
              <a:latin typeface="楷体_GB2312" panose="02010609030101010101" pitchFamily="49" charset="-122"/>
              <a:ea typeface="楷体_GB2312" panose="02010609030101010101" pitchFamily="49" charset="-122"/>
            </a:endParaRPr>
          </a:p>
          <a:p>
            <a:pPr lvl="0" indent="-342900" eaLnBrk="1" hangingPunct="1">
              <a:lnSpc>
                <a:spcPct val="150000"/>
              </a:lnSpc>
            </a:pPr>
            <a:r>
              <a:rPr lang="zh-CN" altLang="en-US" b="0" dirty="0">
                <a:latin typeface="楷体_GB2312" panose="02010609030101010101" pitchFamily="49" charset="-122"/>
                <a:ea typeface="楷体_GB2312" panose="02010609030101010101" pitchFamily="49" charset="-122"/>
              </a:rPr>
              <a:t>  做到“圈相连，弯要圆”</a:t>
            </a:r>
            <a:endParaRPr lang="zh-CN" altLang="en-US" b="0" dirty="0">
              <a:latin typeface="楷体_GB2312" panose="02010609030101010101" pitchFamily="49" charset="-122"/>
              <a:ea typeface="楷体_GB2312" panose="02010609030101010101" pitchFamily="49" charset="-122"/>
            </a:endParaRPr>
          </a:p>
        </p:txBody>
      </p:sp>
      <p:sp>
        <p:nvSpPr>
          <p:cNvPr id="54275" name="AutoShape 6" descr="L6QHDM}`$M[42DKINZ%IR"/>
          <p:cNvSpPr>
            <a:spLocks noChangeAspect="1"/>
          </p:cNvSpPr>
          <p:nvPr/>
        </p:nvSpPr>
        <p:spPr>
          <a:xfrm>
            <a:off x="749186" y="680945"/>
            <a:ext cx="304800" cy="304800"/>
          </a:xfrm>
          <a:prstGeom prst="rect">
            <a:avLst/>
          </a:prstGeom>
          <a:noFill/>
          <a:ln w="9525">
            <a:noFill/>
          </a:ln>
        </p:spPr>
        <p:txBody>
          <a:bodyPr anchor="t"/>
          <a:lstStyle/>
          <a:p>
            <a:pPr lvl="0" indent="0"/>
            <a:endParaRPr lang="zh-CN" altLang="en-US" dirty="0">
              <a:latin typeface="黑体" panose="02010609060101010101" pitchFamily="49" charset="-122"/>
              <a:ea typeface="黑体" panose="02010609060101010101" pitchFamily="49" charset="-122"/>
            </a:endParaRPr>
          </a:p>
        </p:txBody>
      </p:sp>
      <p:sp>
        <p:nvSpPr>
          <p:cNvPr id="54276" name="AutoShape 7" descr="L6QHDM}`$M[42DKINZ%IR"/>
          <p:cNvSpPr>
            <a:spLocks noChangeAspect="1"/>
          </p:cNvSpPr>
          <p:nvPr/>
        </p:nvSpPr>
        <p:spPr>
          <a:xfrm>
            <a:off x="5168786" y="3957545"/>
            <a:ext cx="304800" cy="304800"/>
          </a:xfrm>
          <a:prstGeom prst="rect">
            <a:avLst/>
          </a:prstGeom>
          <a:noFill/>
          <a:ln w="9525">
            <a:noFill/>
          </a:ln>
        </p:spPr>
        <p:txBody>
          <a:bodyPr anchor="t"/>
          <a:lstStyle/>
          <a:p>
            <a:pPr lvl="0" indent="0"/>
            <a:endParaRPr lang="zh-CN" altLang="en-US" dirty="0">
              <a:latin typeface="黑体" panose="02010609060101010101" pitchFamily="49" charset="-122"/>
              <a:ea typeface="黑体" panose="02010609060101010101" pitchFamily="49" charset="-122"/>
            </a:endParaRPr>
          </a:p>
        </p:txBody>
      </p:sp>
      <p:sp>
        <p:nvSpPr>
          <p:cNvPr id="54277" name="AutoShape 8" descr="L6QHDM}`$M[42DKINZ%IR"/>
          <p:cNvSpPr>
            <a:spLocks noChangeAspect="1"/>
          </p:cNvSpPr>
          <p:nvPr/>
        </p:nvSpPr>
        <p:spPr>
          <a:xfrm>
            <a:off x="5168786" y="3957545"/>
            <a:ext cx="304800" cy="304800"/>
          </a:xfrm>
          <a:prstGeom prst="rect">
            <a:avLst/>
          </a:prstGeom>
          <a:noFill/>
          <a:ln w="9525">
            <a:noFill/>
          </a:ln>
        </p:spPr>
        <p:txBody>
          <a:bodyPr anchor="t"/>
          <a:lstStyle/>
          <a:p>
            <a:pPr lvl="0" indent="0"/>
            <a:endParaRPr lang="zh-CN" altLang="en-US" dirty="0">
              <a:latin typeface="黑体" panose="02010609060101010101" pitchFamily="49" charset="-122"/>
              <a:ea typeface="黑体" panose="02010609060101010101" pitchFamily="49" charset="-122"/>
            </a:endParaRPr>
          </a:p>
        </p:txBody>
      </p:sp>
      <p:sp>
        <p:nvSpPr>
          <p:cNvPr id="54278" name="AutoShape 9" descr="L6QHDM}`$M[42DKINZ%IR"/>
          <p:cNvSpPr>
            <a:spLocks noChangeAspect="1"/>
          </p:cNvSpPr>
          <p:nvPr/>
        </p:nvSpPr>
        <p:spPr>
          <a:xfrm>
            <a:off x="5168786" y="3957545"/>
            <a:ext cx="304800" cy="304800"/>
          </a:xfrm>
          <a:prstGeom prst="rect">
            <a:avLst/>
          </a:prstGeom>
          <a:noFill/>
          <a:ln w="9525">
            <a:noFill/>
          </a:ln>
        </p:spPr>
        <p:txBody>
          <a:bodyPr anchor="t"/>
          <a:lstStyle/>
          <a:p>
            <a:pPr lvl="0" indent="0"/>
            <a:endParaRPr lang="zh-CN" altLang="en-US" dirty="0">
              <a:latin typeface="黑体" panose="02010609060101010101" pitchFamily="49" charset="-122"/>
              <a:ea typeface="黑体" panose="02010609060101010101" pitchFamily="49" charset="-122"/>
            </a:endParaRPr>
          </a:p>
        </p:txBody>
      </p:sp>
      <p:sp>
        <p:nvSpPr>
          <p:cNvPr id="54279" name="AutoShape 10" descr="L6QHDM}`$M[42DKINZ%IR"/>
          <p:cNvSpPr>
            <a:spLocks noChangeAspect="1"/>
          </p:cNvSpPr>
          <p:nvPr/>
        </p:nvSpPr>
        <p:spPr>
          <a:xfrm>
            <a:off x="5168786" y="3957545"/>
            <a:ext cx="304800" cy="304800"/>
          </a:xfrm>
          <a:prstGeom prst="rect">
            <a:avLst/>
          </a:prstGeom>
          <a:noFill/>
          <a:ln w="9525">
            <a:noFill/>
          </a:ln>
        </p:spPr>
        <p:txBody>
          <a:bodyPr anchor="t"/>
          <a:lstStyle/>
          <a:p>
            <a:pPr lvl="0" indent="0"/>
            <a:endParaRPr lang="zh-CN" altLang="en-US" dirty="0">
              <a:latin typeface="黑体" panose="02010609060101010101" pitchFamily="49" charset="-122"/>
              <a:ea typeface="黑体" panose="02010609060101010101" pitchFamily="49" charset="-122"/>
            </a:endParaRPr>
          </a:p>
        </p:txBody>
      </p:sp>
      <p:pic>
        <p:nvPicPr>
          <p:cNvPr id="54280" name="图片 2"/>
          <p:cNvPicPr>
            <a:picLocks noChangeAspect="1"/>
          </p:cNvPicPr>
          <p:nvPr/>
        </p:nvPicPr>
        <p:blipFill>
          <a:blip r:embed="rId1"/>
          <a:stretch>
            <a:fillRect/>
          </a:stretch>
        </p:blipFill>
        <p:spPr>
          <a:xfrm>
            <a:off x="6711402" y="1066862"/>
            <a:ext cx="1700212" cy="5257800"/>
          </a:xfrm>
          <a:prstGeom prst="rect">
            <a:avLst/>
          </a:prstGeom>
          <a:noFill/>
          <a:ln w="9525">
            <a:noFill/>
          </a:ln>
        </p:spPr>
      </p:pic>
      <p:sp>
        <p:nvSpPr>
          <p:cNvPr id="49154" name="Rectangle 2"/>
          <p:cNvSpPr>
            <a:spLocks noGrp="1"/>
          </p:cNvSpPr>
          <p:nvPr>
            <p:custDataLst>
              <p:tags r:id="rId2"/>
            </p:custDataLst>
          </p:nvPr>
        </p:nvSpPr>
        <p:spPr>
          <a:xfrm>
            <a:off x="1120775" y="-100012"/>
            <a:ext cx="7772400" cy="1462087"/>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lvl="0" algn="l" eaLnBrk="1" hangingPunct="1">
              <a:buClrTx/>
              <a:buSzTx/>
              <a:buFontTx/>
            </a:pPr>
            <a:r>
              <a:rPr lang="en-US" altLang="zh-CN" sz="4800" b="1" dirty="0">
                <a:ea typeface="楷体_GB2312" panose="02010609030101010101" pitchFamily="49" charset="-122"/>
              </a:rPr>
              <a:t>“8”的书写的注意事项：</a:t>
            </a:r>
            <a:endParaRPr lang="en-US" altLang="zh-CN" sz="4800" b="1" dirty="0">
              <a:ea typeface="楷体_GB2312" panose="02010609030101010101" pitchFamily="49" charset="-122"/>
            </a:endParaRP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3"/>
          <p:cNvSpPr>
            <a:spLocks noGrp="1"/>
          </p:cNvSpPr>
          <p:nvPr>
            <p:ph idx="4294967295"/>
          </p:nvPr>
        </p:nvSpPr>
        <p:spPr>
          <a:xfrm>
            <a:off x="0" y="1916113"/>
            <a:ext cx="7308850" cy="4681537"/>
          </a:xfrm>
        </p:spPr>
        <p:txBody>
          <a:bodyPr wrap="square" lIns="91440" tIns="45720" rIns="91440" bIns="45720" anchor="t"/>
          <a:lstStyle/>
          <a:p>
            <a:pPr lvl="0" indent="-342900" eaLnBrk="1" hangingPunct="1">
              <a:lnSpc>
                <a:spcPct val="150000"/>
              </a:lnSpc>
            </a:pPr>
            <a:r>
              <a:rPr lang="zh-CN" altLang="en-US" b="0" dirty="0">
                <a:latin typeface="楷体_GB2312" panose="02010609030101010101" pitchFamily="49" charset="-122"/>
                <a:ea typeface="楷体_GB2312" panose="02010609030101010101" pitchFamily="49" charset="-122"/>
              </a:rPr>
              <a:t> 与写“</a:t>
            </a:r>
            <a:r>
              <a:rPr lang="en-US" altLang="zh-CN" b="0" dirty="0">
                <a:latin typeface="楷体_GB2312" panose="02010609030101010101" pitchFamily="49" charset="-122"/>
                <a:ea typeface="楷体_GB2312" panose="02010609030101010101" pitchFamily="49" charset="-122"/>
              </a:rPr>
              <a:t>7”</a:t>
            </a:r>
            <a:r>
              <a:rPr lang="zh-CN" altLang="en-US" b="0" dirty="0">
                <a:latin typeface="楷体_GB2312" panose="02010609030101010101" pitchFamily="49" charset="-122"/>
                <a:ea typeface="楷体_GB2312" panose="02010609030101010101" pitchFamily="49" charset="-122"/>
              </a:rPr>
              <a:t>一样，起笔略低，末笔出底线约字的</a:t>
            </a:r>
            <a:r>
              <a:rPr lang="en-US" altLang="zh-CN" b="0" dirty="0">
                <a:solidFill>
                  <a:schemeClr val="accent1"/>
                </a:solidFill>
                <a:latin typeface="楷体_GB2312" panose="02010609030101010101" pitchFamily="49" charset="-122"/>
                <a:ea typeface="楷体_GB2312" panose="02010609030101010101" pitchFamily="49" charset="-122"/>
              </a:rPr>
              <a:t>1/4</a:t>
            </a:r>
            <a:endParaRPr lang="zh-CN" altLang="en-US" b="0" dirty="0">
              <a:solidFill>
                <a:schemeClr val="accent1"/>
              </a:solidFill>
              <a:latin typeface="楷体_GB2312" panose="02010609030101010101" pitchFamily="49" charset="-122"/>
              <a:ea typeface="楷体_GB2312" panose="02010609030101010101" pitchFamily="49" charset="-122"/>
            </a:endParaRPr>
          </a:p>
          <a:p>
            <a:pPr lvl="0" indent="-342900" eaLnBrk="1" hangingPunct="1">
              <a:lnSpc>
                <a:spcPct val="150000"/>
              </a:lnSpc>
            </a:pPr>
            <a:r>
              <a:rPr lang="zh-CN" altLang="en-US" b="0" dirty="0">
                <a:latin typeface="楷体_GB2312" panose="02010609030101010101" pitchFamily="49" charset="-122"/>
                <a:ea typeface="楷体_GB2312" panose="02010609030101010101" pitchFamily="49" charset="-122"/>
              </a:rPr>
              <a:t> 要做到圈相连不露头，写完圈后，向左下倒弯时要圆润</a:t>
            </a:r>
            <a:endParaRPr lang="zh-CN" altLang="en-US" b="0" dirty="0">
              <a:latin typeface="楷体_GB2312" panose="02010609030101010101" pitchFamily="49" charset="-122"/>
              <a:ea typeface="楷体_GB2312" panose="02010609030101010101" pitchFamily="49" charset="-122"/>
            </a:endParaRPr>
          </a:p>
        </p:txBody>
      </p:sp>
      <p:pic>
        <p:nvPicPr>
          <p:cNvPr id="55299" name="Picture 2"/>
          <p:cNvPicPr>
            <a:picLocks noChangeAspect="1"/>
          </p:cNvPicPr>
          <p:nvPr/>
        </p:nvPicPr>
        <p:blipFill>
          <a:blip r:embed="rId1"/>
          <a:stretch>
            <a:fillRect/>
          </a:stretch>
        </p:blipFill>
        <p:spPr>
          <a:xfrm>
            <a:off x="7391326" y="1752644"/>
            <a:ext cx="1417637" cy="4103687"/>
          </a:xfrm>
          <a:prstGeom prst="rect">
            <a:avLst/>
          </a:prstGeom>
          <a:noFill/>
          <a:ln w="9525">
            <a:noFill/>
          </a:ln>
        </p:spPr>
      </p:pic>
      <p:sp>
        <p:nvSpPr>
          <p:cNvPr id="49154" name="Rectangle 2"/>
          <p:cNvSpPr>
            <a:spLocks noGrp="1"/>
          </p:cNvSpPr>
          <p:nvPr>
            <p:custDataLst>
              <p:tags r:id="rId2"/>
            </p:custDataLst>
          </p:nvPr>
        </p:nvSpPr>
        <p:spPr>
          <a:xfrm>
            <a:off x="1120775" y="-100012"/>
            <a:ext cx="7772400" cy="1462087"/>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lvl="0" algn="l" eaLnBrk="1" hangingPunct="1">
              <a:buClrTx/>
              <a:buSzTx/>
              <a:buFontTx/>
            </a:pPr>
            <a:r>
              <a:rPr lang="en-US" altLang="zh-CN" sz="4800" b="1" dirty="0">
                <a:ea typeface="楷体_GB2312" panose="02010609030101010101" pitchFamily="49" charset="-122"/>
              </a:rPr>
              <a:t>“9”的书写的注意事项：</a:t>
            </a:r>
            <a:endParaRPr lang="en-US" altLang="zh-CN" sz="4800" b="1" dirty="0">
              <a:ea typeface="楷体_GB2312" panose="02010609030101010101" pitchFamily="49" charset="-122"/>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2133600" y="1373505"/>
            <a:ext cx="4724400" cy="949326"/>
            <a:chOff x="0" y="0"/>
            <a:chExt cx="2976" cy="598"/>
          </a:xfrm>
        </p:grpSpPr>
        <p:sp>
          <p:nvSpPr>
            <p:cNvPr id="5124" name="AutoShape 4"/>
            <p:cNvSpPr>
              <a:spLocks noChangeArrowheads="1"/>
            </p:cNvSpPr>
            <p:nvPr/>
          </p:nvSpPr>
          <p:spPr bwMode="auto">
            <a:xfrm>
              <a:off x="240" y="75"/>
              <a:ext cx="2736" cy="288"/>
            </a:xfrm>
            <a:prstGeom prst="roundRect">
              <a:avLst>
                <a:gd name="adj" fmla="val 16667"/>
              </a:avLst>
            </a:prstGeom>
            <a:gradFill rotWithShape="1">
              <a:gsLst>
                <a:gs pos="0">
                  <a:schemeClr val="accent2">
                    <a:gamma/>
                    <a:tint val="21176"/>
                    <a:invGamma/>
                  </a:schemeClr>
                </a:gs>
                <a:gs pos="100000">
                  <a:schemeClr val="accent2"/>
                </a:gs>
              </a:gsLst>
              <a:lin ang="0" scaled="1"/>
            </a:gradFill>
            <a:ln w="12700" cmpd="sng">
              <a:solidFill>
                <a:schemeClr val="bg1"/>
              </a:solidFill>
              <a:round/>
            </a:ln>
            <a:effectLst>
              <a:outerShdw dist="99190" dir="238833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125" name="AutoShape 5"/>
            <p:cNvSpPr>
              <a:spLocks noChangeArrowheads="1"/>
            </p:cNvSpPr>
            <p:nvPr/>
          </p:nvSpPr>
          <p:spPr bwMode="auto">
            <a:xfrm>
              <a:off x="0" y="0"/>
              <a:ext cx="432" cy="432"/>
            </a:xfrm>
            <a:prstGeom prst="diamond">
              <a:avLst/>
            </a:prstGeom>
            <a:solidFill>
              <a:schemeClr val="accent2"/>
            </a:solidFill>
            <a:ln w="25400" cmpd="sng">
              <a:solidFill>
                <a:schemeClr val="bg1"/>
              </a:solidFill>
              <a:miter lim="800000"/>
            </a:ln>
            <a:effectLst>
              <a:outerShdw dist="63500" dir="221219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2293" name="Text Box 6"/>
            <p:cNvSpPr txBox="1"/>
            <p:nvPr/>
          </p:nvSpPr>
          <p:spPr>
            <a:xfrm>
              <a:off x="432" y="75"/>
              <a:ext cx="2160" cy="523"/>
            </a:xfrm>
            <a:prstGeom prst="rect">
              <a:avLst/>
            </a:prstGeom>
            <a:noFill/>
            <a:ln w="9525">
              <a:noFill/>
            </a:ln>
          </p:spPr>
          <p:txBody>
            <a:bodyPr anchor="t">
              <a:spAutoFit/>
            </a:bodyPr>
            <a:lstStyle/>
            <a:p>
              <a:pPr lvl="0" indent="0" eaLnBrk="0" hangingPunct="0"/>
              <a:r>
                <a:rPr lang="zh-CN" altLang="en-US" sz="2400" b="1" dirty="0">
                  <a:latin typeface="Arial" panose="020B0604020202020204" pitchFamily="34" charset="0"/>
                  <a:ea typeface="宋体" panose="02010600030101010101" pitchFamily="2" charset="-122"/>
                </a:rPr>
                <a:t>   实训的目的</a:t>
              </a:r>
              <a:endParaRPr lang="zh-CN" altLang="en-US" sz="2400" b="1" dirty="0">
                <a:latin typeface="Arial" panose="020B0604020202020204" pitchFamily="34" charset="0"/>
                <a:ea typeface="宋体" panose="02010600030101010101" pitchFamily="2" charset="-122"/>
              </a:endParaRPr>
            </a:p>
            <a:p>
              <a:pPr lvl="0" indent="0" eaLnBrk="0" hangingPunct="0"/>
              <a:endParaRPr lang="zh-CN" altLang="en-US" sz="2400" b="1" dirty="0">
                <a:latin typeface="Arial" panose="020B0604020202020204" pitchFamily="34" charset="0"/>
                <a:ea typeface="宋体" panose="02010600030101010101" pitchFamily="2" charset="-122"/>
              </a:endParaRPr>
            </a:p>
          </p:txBody>
        </p:sp>
        <p:sp>
          <p:nvSpPr>
            <p:cNvPr id="12294" name="Text Box 7"/>
            <p:cNvSpPr txBox="1"/>
            <p:nvPr/>
          </p:nvSpPr>
          <p:spPr>
            <a:xfrm>
              <a:off x="150" y="62"/>
              <a:ext cx="116" cy="288"/>
            </a:xfrm>
            <a:prstGeom prst="rect">
              <a:avLst/>
            </a:prstGeom>
            <a:noFill/>
            <a:ln w="9525">
              <a:noFill/>
            </a:ln>
          </p:spPr>
          <p:txBody>
            <a:bodyPr wrap="none" anchor="t">
              <a:spAutoFit/>
            </a:bodyPr>
            <a:lstStyle/>
            <a:p>
              <a:pPr lvl="0" indent="0" algn="ctr" eaLnBrk="0" hangingPunct="0"/>
              <a:endParaRPr lang="en-US" altLang="zh-CN" sz="2400" dirty="0">
                <a:solidFill>
                  <a:schemeClr val="bg1"/>
                </a:solidFill>
                <a:latin typeface="Arial" panose="020B0604020202020204" pitchFamily="34" charset="0"/>
                <a:ea typeface="宋体" panose="02010600030101010101" pitchFamily="2" charset="-122"/>
              </a:endParaRPr>
            </a:p>
          </p:txBody>
        </p:sp>
      </p:grpSp>
      <p:grpSp>
        <p:nvGrpSpPr>
          <p:cNvPr id="3" name="Group 8"/>
          <p:cNvGrpSpPr/>
          <p:nvPr/>
        </p:nvGrpSpPr>
        <p:grpSpPr>
          <a:xfrm>
            <a:off x="2133600" y="4262755"/>
            <a:ext cx="4724400" cy="685800"/>
            <a:chOff x="0" y="0"/>
            <a:chExt cx="2976" cy="432"/>
          </a:xfrm>
        </p:grpSpPr>
        <p:sp>
          <p:nvSpPr>
            <p:cNvPr id="5" name="AutoShape 9"/>
            <p:cNvSpPr>
              <a:spLocks noChangeArrowheads="1"/>
            </p:cNvSpPr>
            <p:nvPr/>
          </p:nvSpPr>
          <p:spPr bwMode="auto">
            <a:xfrm>
              <a:off x="240" y="75"/>
              <a:ext cx="2736" cy="288"/>
            </a:xfrm>
            <a:prstGeom prst="roundRect">
              <a:avLst>
                <a:gd name="adj" fmla="val 16667"/>
              </a:avLst>
            </a:prstGeom>
            <a:gradFill rotWithShape="1">
              <a:gsLst>
                <a:gs pos="0">
                  <a:schemeClr val="accent1">
                    <a:gamma/>
                    <a:tint val="21176"/>
                    <a:invGamma/>
                  </a:schemeClr>
                </a:gs>
                <a:gs pos="100000">
                  <a:schemeClr val="accent1"/>
                </a:gs>
              </a:gsLst>
              <a:lin ang="0" scaled="1"/>
            </a:gradFill>
            <a:ln w="12700" cmpd="sng">
              <a:solidFill>
                <a:schemeClr val="bg1"/>
              </a:solidFill>
              <a:round/>
            </a:ln>
            <a:effectLst>
              <a:outerShdw dist="99190" dir="238833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AutoShape 10"/>
            <p:cNvSpPr>
              <a:spLocks noChangeArrowheads="1"/>
            </p:cNvSpPr>
            <p:nvPr/>
          </p:nvSpPr>
          <p:spPr bwMode="auto">
            <a:xfrm>
              <a:off x="0" y="0"/>
              <a:ext cx="432" cy="432"/>
            </a:xfrm>
            <a:prstGeom prst="diamond">
              <a:avLst/>
            </a:prstGeom>
            <a:solidFill>
              <a:schemeClr val="accent1"/>
            </a:solidFill>
            <a:ln w="25400" cmpd="sng">
              <a:solidFill>
                <a:schemeClr val="bg1"/>
              </a:solidFill>
              <a:miter lim="800000"/>
            </a:ln>
            <a:effectLst>
              <a:outerShdw dist="63500" dir="221219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2298" name="Text Box 11"/>
            <p:cNvSpPr txBox="1"/>
            <p:nvPr/>
          </p:nvSpPr>
          <p:spPr>
            <a:xfrm>
              <a:off x="384" y="110"/>
              <a:ext cx="2160" cy="290"/>
            </a:xfrm>
            <a:prstGeom prst="rect">
              <a:avLst/>
            </a:prstGeom>
            <a:noFill/>
            <a:ln w="9525">
              <a:noFill/>
            </a:ln>
          </p:spPr>
          <p:txBody>
            <a:bodyPr anchor="t">
              <a:spAutoFit/>
            </a:bodyPr>
            <a:lstStyle/>
            <a:p>
              <a:pPr lvl="0" indent="0" eaLnBrk="0" hangingPunct="0"/>
              <a:r>
                <a:rPr lang="zh-CN" altLang="en-US" sz="2400" b="1" dirty="0">
                  <a:latin typeface="宋体" panose="02010600030101010101" pitchFamily="2" charset="-122"/>
                  <a:ea typeface="宋体" panose="02010600030101010101" pitchFamily="2" charset="-122"/>
                </a:rPr>
                <a:t>  实训的任务与步骤</a:t>
              </a:r>
              <a:endParaRPr lang="zh-CN" altLang="en-US" sz="2400" b="1" dirty="0">
                <a:latin typeface="宋体" panose="02010600030101010101" pitchFamily="2" charset="-122"/>
                <a:ea typeface="宋体" panose="02010600030101010101" pitchFamily="2" charset="-122"/>
              </a:endParaRPr>
            </a:p>
          </p:txBody>
        </p:sp>
        <p:sp>
          <p:nvSpPr>
            <p:cNvPr id="12299" name="Text Box 12"/>
            <p:cNvSpPr txBox="1"/>
            <p:nvPr/>
          </p:nvSpPr>
          <p:spPr>
            <a:xfrm>
              <a:off x="150" y="62"/>
              <a:ext cx="116" cy="288"/>
            </a:xfrm>
            <a:prstGeom prst="rect">
              <a:avLst/>
            </a:prstGeom>
            <a:noFill/>
            <a:ln w="9525">
              <a:noFill/>
            </a:ln>
          </p:spPr>
          <p:txBody>
            <a:bodyPr wrap="none" anchor="t">
              <a:spAutoFit/>
            </a:bodyPr>
            <a:lstStyle/>
            <a:p>
              <a:pPr lvl="0" indent="0" algn="ctr" eaLnBrk="0" hangingPunct="0"/>
              <a:endParaRPr lang="en-US" altLang="zh-CN" sz="2400" dirty="0">
                <a:solidFill>
                  <a:schemeClr val="bg1"/>
                </a:solidFill>
                <a:latin typeface="Arial" panose="020B0604020202020204" pitchFamily="34" charset="0"/>
                <a:ea typeface="宋体" panose="02010600030101010101" pitchFamily="2" charset="-122"/>
              </a:endParaRPr>
            </a:p>
          </p:txBody>
        </p:sp>
      </p:grpSp>
      <p:grpSp>
        <p:nvGrpSpPr>
          <p:cNvPr id="4" name="Group 13"/>
          <p:cNvGrpSpPr/>
          <p:nvPr/>
        </p:nvGrpSpPr>
        <p:grpSpPr>
          <a:xfrm>
            <a:off x="2133600" y="5329555"/>
            <a:ext cx="4724400" cy="685800"/>
            <a:chOff x="0" y="0"/>
            <a:chExt cx="2976" cy="432"/>
          </a:xfrm>
        </p:grpSpPr>
        <p:sp>
          <p:nvSpPr>
            <p:cNvPr id="5134" name="AutoShape 14"/>
            <p:cNvSpPr>
              <a:spLocks noChangeArrowheads="1"/>
            </p:cNvSpPr>
            <p:nvPr/>
          </p:nvSpPr>
          <p:spPr bwMode="auto">
            <a:xfrm>
              <a:off x="240" y="75"/>
              <a:ext cx="2736" cy="288"/>
            </a:xfrm>
            <a:prstGeom prst="roundRect">
              <a:avLst>
                <a:gd name="adj" fmla="val 16667"/>
              </a:avLst>
            </a:prstGeom>
            <a:gradFill rotWithShape="1">
              <a:gsLst>
                <a:gs pos="0">
                  <a:schemeClr val="tx2">
                    <a:gamma/>
                    <a:tint val="21176"/>
                    <a:invGamma/>
                  </a:schemeClr>
                </a:gs>
                <a:gs pos="100000">
                  <a:schemeClr val="tx2"/>
                </a:gs>
              </a:gsLst>
              <a:lin ang="0" scaled="1"/>
            </a:gradFill>
            <a:ln w="12700" cmpd="sng">
              <a:solidFill>
                <a:schemeClr val="bg1"/>
              </a:solidFill>
              <a:round/>
            </a:ln>
            <a:effectLst>
              <a:outerShdw dist="99190" dir="238833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135" name="AutoShape 15"/>
            <p:cNvSpPr>
              <a:spLocks noChangeArrowheads="1"/>
            </p:cNvSpPr>
            <p:nvPr/>
          </p:nvSpPr>
          <p:spPr bwMode="auto">
            <a:xfrm>
              <a:off x="0" y="0"/>
              <a:ext cx="432" cy="432"/>
            </a:xfrm>
            <a:prstGeom prst="diamond">
              <a:avLst/>
            </a:prstGeom>
            <a:solidFill>
              <a:schemeClr val="hlink"/>
            </a:solidFill>
            <a:ln w="25400" cmpd="sng">
              <a:solidFill>
                <a:schemeClr val="bg1"/>
              </a:solidFill>
              <a:miter lim="800000"/>
            </a:ln>
            <a:effectLst>
              <a:outerShdw dist="63500" dir="221219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2303" name="Text Box 16"/>
            <p:cNvSpPr txBox="1"/>
            <p:nvPr/>
          </p:nvSpPr>
          <p:spPr>
            <a:xfrm>
              <a:off x="576" y="110"/>
              <a:ext cx="2160" cy="290"/>
            </a:xfrm>
            <a:prstGeom prst="rect">
              <a:avLst/>
            </a:prstGeom>
            <a:noFill/>
            <a:ln w="9525">
              <a:noFill/>
            </a:ln>
          </p:spPr>
          <p:txBody>
            <a:bodyPr anchor="t">
              <a:spAutoFit/>
            </a:bodyPr>
            <a:lstStyle/>
            <a:p>
              <a:pPr lvl="0" indent="0" eaLnBrk="0" hangingPunct="0"/>
              <a:r>
                <a:rPr lang="zh-CN" altLang="en-US" sz="2400" b="1" dirty="0">
                  <a:latin typeface="宋体" panose="02010600030101010101" pitchFamily="2" charset="-122"/>
                  <a:ea typeface="宋体" panose="02010600030101010101" pitchFamily="2" charset="-122"/>
                </a:rPr>
                <a:t>实训的考核</a:t>
              </a:r>
              <a:endParaRPr lang="zh-CN" altLang="en-US" sz="2400" b="1" dirty="0">
                <a:latin typeface="宋体" panose="02010600030101010101" pitchFamily="2" charset="-122"/>
                <a:ea typeface="宋体" panose="02010600030101010101" pitchFamily="2" charset="-122"/>
              </a:endParaRPr>
            </a:p>
          </p:txBody>
        </p:sp>
        <p:sp>
          <p:nvSpPr>
            <p:cNvPr id="12304" name="Text Box 17"/>
            <p:cNvSpPr txBox="1"/>
            <p:nvPr/>
          </p:nvSpPr>
          <p:spPr>
            <a:xfrm>
              <a:off x="150" y="62"/>
              <a:ext cx="116" cy="288"/>
            </a:xfrm>
            <a:prstGeom prst="rect">
              <a:avLst/>
            </a:prstGeom>
            <a:noFill/>
            <a:ln w="9525">
              <a:noFill/>
            </a:ln>
          </p:spPr>
          <p:txBody>
            <a:bodyPr wrap="none" anchor="t">
              <a:spAutoFit/>
            </a:bodyPr>
            <a:lstStyle/>
            <a:p>
              <a:pPr lvl="0" indent="0" algn="ctr" eaLnBrk="0" hangingPunct="0"/>
              <a:endParaRPr lang="en-US" altLang="zh-CN" sz="2400" dirty="0">
                <a:solidFill>
                  <a:schemeClr val="bg1"/>
                </a:solidFill>
                <a:latin typeface="Arial" panose="020B0604020202020204" pitchFamily="34" charset="0"/>
                <a:ea typeface="宋体" panose="02010600030101010101" pitchFamily="2" charset="-122"/>
              </a:endParaRPr>
            </a:p>
          </p:txBody>
        </p:sp>
      </p:grpSp>
      <p:grpSp>
        <p:nvGrpSpPr>
          <p:cNvPr id="7" name="Group 8"/>
          <p:cNvGrpSpPr/>
          <p:nvPr/>
        </p:nvGrpSpPr>
        <p:grpSpPr>
          <a:xfrm>
            <a:off x="2057400" y="2364105"/>
            <a:ext cx="4724400" cy="685800"/>
            <a:chOff x="0" y="0"/>
            <a:chExt cx="2976" cy="432"/>
          </a:xfrm>
        </p:grpSpPr>
        <p:sp>
          <p:nvSpPr>
            <p:cNvPr id="5129" name="AutoShape 9"/>
            <p:cNvSpPr>
              <a:spLocks noChangeArrowheads="1"/>
            </p:cNvSpPr>
            <p:nvPr/>
          </p:nvSpPr>
          <p:spPr bwMode="auto">
            <a:xfrm>
              <a:off x="240" y="75"/>
              <a:ext cx="2736" cy="288"/>
            </a:xfrm>
            <a:prstGeom prst="roundRect">
              <a:avLst>
                <a:gd name="adj" fmla="val 16667"/>
              </a:avLst>
            </a:prstGeom>
            <a:gradFill rotWithShape="1">
              <a:gsLst>
                <a:gs pos="0">
                  <a:schemeClr val="accent1">
                    <a:gamma/>
                    <a:tint val="21176"/>
                    <a:invGamma/>
                  </a:schemeClr>
                </a:gs>
                <a:gs pos="100000">
                  <a:schemeClr val="accent1"/>
                </a:gs>
              </a:gsLst>
              <a:lin ang="0" scaled="1"/>
            </a:gradFill>
            <a:ln w="12700" cmpd="sng">
              <a:solidFill>
                <a:schemeClr val="bg1"/>
              </a:solidFill>
              <a:round/>
            </a:ln>
            <a:effectLst>
              <a:outerShdw dist="99190" dir="238833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130" name="AutoShape 10"/>
            <p:cNvSpPr>
              <a:spLocks noChangeArrowheads="1"/>
            </p:cNvSpPr>
            <p:nvPr/>
          </p:nvSpPr>
          <p:spPr bwMode="auto">
            <a:xfrm>
              <a:off x="0" y="0"/>
              <a:ext cx="432" cy="432"/>
            </a:xfrm>
            <a:prstGeom prst="diamond">
              <a:avLst/>
            </a:prstGeom>
            <a:solidFill>
              <a:schemeClr val="accent1"/>
            </a:solidFill>
            <a:ln w="25400" cmpd="sng">
              <a:solidFill>
                <a:schemeClr val="bg1"/>
              </a:solidFill>
              <a:miter lim="800000"/>
            </a:ln>
            <a:effectLst>
              <a:outerShdw dist="63500" dir="221219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2309" name="Text Box 11"/>
            <p:cNvSpPr txBox="1"/>
            <p:nvPr/>
          </p:nvSpPr>
          <p:spPr>
            <a:xfrm>
              <a:off x="384" y="110"/>
              <a:ext cx="2160" cy="290"/>
            </a:xfrm>
            <a:prstGeom prst="rect">
              <a:avLst/>
            </a:prstGeom>
            <a:noFill/>
            <a:ln w="9525">
              <a:noFill/>
            </a:ln>
          </p:spPr>
          <p:txBody>
            <a:bodyPr anchor="t">
              <a:spAutoFit/>
            </a:bodyPr>
            <a:lstStyle/>
            <a:p>
              <a:pPr lvl="0" indent="0" eaLnBrk="0" hangingPunct="0"/>
              <a:r>
                <a:rPr lang="zh-CN" altLang="en-US" sz="2400" b="1" dirty="0">
                  <a:latin typeface="宋体" panose="02010600030101010101" pitchFamily="2" charset="-122"/>
                  <a:ea typeface="宋体" panose="02010600030101010101" pitchFamily="2" charset="-122"/>
                </a:rPr>
                <a:t>  实训的条件</a:t>
              </a:r>
              <a:endParaRPr lang="zh-CN" altLang="en-US" sz="2400" b="1" dirty="0">
                <a:latin typeface="宋体" panose="02010600030101010101" pitchFamily="2" charset="-122"/>
                <a:ea typeface="宋体" panose="02010600030101010101" pitchFamily="2" charset="-122"/>
              </a:endParaRPr>
            </a:p>
          </p:txBody>
        </p:sp>
        <p:sp>
          <p:nvSpPr>
            <p:cNvPr id="12310" name="Text Box 12"/>
            <p:cNvSpPr txBox="1"/>
            <p:nvPr/>
          </p:nvSpPr>
          <p:spPr>
            <a:xfrm>
              <a:off x="150" y="62"/>
              <a:ext cx="116" cy="288"/>
            </a:xfrm>
            <a:prstGeom prst="rect">
              <a:avLst/>
            </a:prstGeom>
            <a:noFill/>
            <a:ln w="9525">
              <a:noFill/>
            </a:ln>
          </p:spPr>
          <p:txBody>
            <a:bodyPr wrap="none" anchor="t">
              <a:spAutoFit/>
            </a:bodyPr>
            <a:lstStyle/>
            <a:p>
              <a:pPr lvl="0" indent="0" algn="ctr" eaLnBrk="0" hangingPunct="0"/>
              <a:endParaRPr lang="en-US" altLang="zh-CN" sz="2400" dirty="0">
                <a:solidFill>
                  <a:schemeClr val="bg1"/>
                </a:solidFill>
                <a:latin typeface="Arial" panose="020B0604020202020204" pitchFamily="34" charset="0"/>
                <a:ea typeface="宋体" panose="02010600030101010101" pitchFamily="2" charset="-122"/>
              </a:endParaRPr>
            </a:p>
          </p:txBody>
        </p:sp>
      </p:grpSp>
      <p:sp>
        <p:nvSpPr>
          <p:cNvPr id="9" name="文本框 8"/>
          <p:cNvSpPr txBox="1"/>
          <p:nvPr/>
        </p:nvSpPr>
        <p:spPr>
          <a:xfrm>
            <a:off x="1219294" y="362327"/>
            <a:ext cx="7107144" cy="583565"/>
          </a:xfrm>
          <a:prstGeom prst="rect">
            <a:avLst/>
          </a:prstGeom>
          <a:noFill/>
        </p:spPr>
        <p:txBody>
          <a:bodyPr wrap="square">
            <a:spAutoFit/>
          </a:bodyPr>
          <a:lstStyle/>
          <a:p>
            <a:r>
              <a:rPr kumimoji="0" lang="zh-CN" altLang="en-US" sz="3200" b="1" i="0" u="none" strike="noStrike" kern="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j-cs"/>
              </a:rPr>
              <a:t>第一章 企业会计综合模拟实训总论</a:t>
            </a:r>
            <a:endParaRPr lang="zh-CN" altLang="en-US" dirty="0"/>
          </a:p>
        </p:txBody>
      </p:sp>
      <p:grpSp>
        <p:nvGrpSpPr>
          <p:cNvPr id="8" name="Group 3"/>
          <p:cNvGrpSpPr/>
          <p:nvPr/>
        </p:nvGrpSpPr>
        <p:grpSpPr>
          <a:xfrm>
            <a:off x="2109470" y="3314065"/>
            <a:ext cx="4724400" cy="949326"/>
            <a:chOff x="0" y="0"/>
            <a:chExt cx="2976" cy="598"/>
          </a:xfrm>
        </p:grpSpPr>
        <p:sp>
          <p:nvSpPr>
            <p:cNvPr id="10" name="AutoShape 4"/>
            <p:cNvSpPr>
              <a:spLocks noChangeArrowheads="1"/>
            </p:cNvSpPr>
            <p:nvPr>
              <p:custDataLst>
                <p:tags r:id="rId1"/>
              </p:custDataLst>
            </p:nvPr>
          </p:nvSpPr>
          <p:spPr bwMode="auto">
            <a:xfrm>
              <a:off x="240" y="75"/>
              <a:ext cx="2736" cy="288"/>
            </a:xfrm>
            <a:prstGeom prst="roundRect">
              <a:avLst>
                <a:gd name="adj" fmla="val 16667"/>
              </a:avLst>
            </a:prstGeom>
            <a:gradFill rotWithShape="1">
              <a:gsLst>
                <a:gs pos="0">
                  <a:schemeClr val="accent2">
                    <a:gamma/>
                    <a:tint val="21176"/>
                    <a:invGamma/>
                  </a:schemeClr>
                </a:gs>
                <a:gs pos="100000">
                  <a:schemeClr val="accent2"/>
                </a:gs>
              </a:gsLst>
              <a:lin ang="0" scaled="1"/>
            </a:gradFill>
            <a:ln w="12700" cmpd="sng">
              <a:solidFill>
                <a:schemeClr val="bg1"/>
              </a:solidFill>
              <a:round/>
            </a:ln>
            <a:effectLst>
              <a:outerShdw dist="99190" dir="2388334" algn="ctr" rotWithShape="0">
                <a:srgbClr val="333333">
                  <a:alpha val="50000"/>
                </a:srgbClr>
              </a:outerShdw>
            </a:effectLst>
          </p:spPr>
          <p:txBody>
            <a:bodyPr wrap="none" anchor="ct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1" name="AutoShape 5"/>
            <p:cNvSpPr>
              <a:spLocks noChangeArrowheads="1"/>
            </p:cNvSpPr>
            <p:nvPr>
              <p:custDataLst>
                <p:tags r:id="rId2"/>
              </p:custDataLst>
            </p:nvPr>
          </p:nvSpPr>
          <p:spPr bwMode="auto">
            <a:xfrm>
              <a:off x="0" y="0"/>
              <a:ext cx="432" cy="432"/>
            </a:xfrm>
            <a:prstGeom prst="diamond">
              <a:avLst/>
            </a:prstGeom>
            <a:solidFill>
              <a:schemeClr val="accent2"/>
            </a:solidFill>
            <a:ln w="25400" cmpd="sng">
              <a:solidFill>
                <a:schemeClr val="bg1"/>
              </a:solidFill>
              <a:miter lim="800000"/>
            </a:ln>
            <a:effectLst>
              <a:outerShdw dist="63500" dir="2212194" algn="ctr" rotWithShape="0">
                <a:srgbClr val="333333">
                  <a:alpha val="50000"/>
                </a:srgbClr>
              </a:outerShdw>
            </a:effectLst>
          </p:spPr>
          <p:txBody>
            <a:bodyPr wrap="none" anchor="ct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2" name="Text Box 6"/>
            <p:cNvSpPr txBox="1"/>
            <p:nvPr>
              <p:custDataLst>
                <p:tags r:id="rId3"/>
              </p:custDataLst>
            </p:nvPr>
          </p:nvSpPr>
          <p:spPr>
            <a:xfrm>
              <a:off x="432" y="75"/>
              <a:ext cx="2160" cy="523"/>
            </a:xfrm>
            <a:prstGeom prst="rect">
              <a:avLst/>
            </a:prstGeom>
            <a:noFill/>
            <a:ln w="9525">
              <a:noFill/>
            </a:ln>
          </p:spPr>
          <p:txBody>
            <a:bodyPr anchor="t">
              <a:spAutoFit/>
            </a:bodyPr>
            <a:p>
              <a:pPr lvl="0" indent="0" eaLnBrk="0" hangingPunct="0"/>
              <a:r>
                <a:rPr lang="zh-CN" altLang="en-US" sz="2400" b="1" dirty="0">
                  <a:latin typeface="Arial" panose="020B0604020202020204" pitchFamily="34" charset="0"/>
                  <a:ea typeface="宋体" panose="02010600030101010101" pitchFamily="2" charset="-122"/>
                </a:rPr>
                <a:t>   实训的教学组织</a:t>
              </a:r>
              <a:endParaRPr lang="zh-CN" altLang="en-US" sz="2400" b="1" dirty="0">
                <a:latin typeface="Arial" panose="020B0604020202020204" pitchFamily="34" charset="0"/>
                <a:ea typeface="宋体" panose="02010600030101010101" pitchFamily="2" charset="-122"/>
              </a:endParaRPr>
            </a:p>
            <a:p>
              <a:pPr lvl="0" indent="0" eaLnBrk="0" hangingPunct="0"/>
              <a:endParaRPr lang="zh-CN" altLang="en-US" sz="2400" b="1" dirty="0">
                <a:latin typeface="Arial" panose="020B0604020202020204" pitchFamily="34" charset="0"/>
                <a:ea typeface="宋体" panose="02010600030101010101" pitchFamily="2" charset="-122"/>
              </a:endParaRPr>
            </a:p>
          </p:txBody>
        </p:sp>
        <p:sp>
          <p:nvSpPr>
            <p:cNvPr id="13" name="Text Box 7"/>
            <p:cNvSpPr txBox="1"/>
            <p:nvPr>
              <p:custDataLst>
                <p:tags r:id="rId4"/>
              </p:custDataLst>
            </p:nvPr>
          </p:nvSpPr>
          <p:spPr>
            <a:xfrm>
              <a:off x="150" y="62"/>
              <a:ext cx="116" cy="288"/>
            </a:xfrm>
            <a:prstGeom prst="rect">
              <a:avLst/>
            </a:prstGeom>
            <a:noFill/>
            <a:ln w="9525">
              <a:noFill/>
            </a:ln>
          </p:spPr>
          <p:txBody>
            <a:bodyPr wrap="none" anchor="t">
              <a:spAutoFit/>
            </a:bodyPr>
            <a:p>
              <a:pPr lvl="0" indent="0" algn="ctr" eaLnBrk="0" hangingPunct="0"/>
              <a:endParaRPr lang="en-US" altLang="zh-CN" sz="2400" dirty="0">
                <a:solidFill>
                  <a:schemeClr val="bg1"/>
                </a:solidFill>
                <a:latin typeface="Arial" panose="020B0604020202020204" pitchFamily="34" charset="0"/>
                <a:ea typeface="宋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3"/>
          <p:cNvSpPr>
            <a:spLocks noGrp="1"/>
          </p:cNvSpPr>
          <p:nvPr>
            <p:ph type="body"/>
          </p:nvPr>
        </p:nvSpPr>
        <p:spPr>
          <a:xfrm>
            <a:off x="762100" y="1828842"/>
            <a:ext cx="6821487" cy="4011612"/>
          </a:xfrm>
        </p:spPr>
        <p:txBody>
          <a:bodyPr wrap="square" lIns="91440" tIns="45720" rIns="91440" bIns="45720" anchor="t"/>
          <a:lstStyle/>
          <a:p>
            <a:pPr lvl="0" indent="-342900" eaLnBrk="1" hangingPunct="1">
              <a:lnSpc>
                <a:spcPct val="150000"/>
              </a:lnSpc>
            </a:pPr>
            <a:r>
              <a:rPr lang="zh-CN" altLang="en-US" b="0" dirty="0">
                <a:latin typeface="楷体_GB2312" panose="02010609030101010101" pitchFamily="49" charset="-122"/>
                <a:ea typeface="楷体_GB2312" panose="02010609030101010101" pitchFamily="49" charset="-122"/>
              </a:rPr>
              <a:t>起笔时应由左向右转圈</a:t>
            </a:r>
            <a:endParaRPr lang="zh-CN" altLang="en-US" b="0" dirty="0">
              <a:latin typeface="楷体_GB2312" panose="02010609030101010101" pitchFamily="49" charset="-122"/>
              <a:ea typeface="楷体_GB2312" panose="02010609030101010101" pitchFamily="49" charset="-122"/>
            </a:endParaRPr>
          </a:p>
          <a:p>
            <a:pPr lvl="0" indent="-342900" eaLnBrk="1" hangingPunct="1">
              <a:lnSpc>
                <a:spcPct val="150000"/>
              </a:lnSpc>
            </a:pPr>
            <a:r>
              <a:rPr lang="zh-CN" altLang="en-US" b="0" dirty="0">
                <a:latin typeface="楷体_GB2312" panose="02010609030101010101" pitchFamily="49" charset="-122"/>
                <a:ea typeface="楷体_GB2312" panose="02010609030101010101" pitchFamily="49" charset="-122"/>
              </a:rPr>
              <a:t>起笔和收笔处一定要封口</a:t>
            </a:r>
            <a:endParaRPr lang="zh-CN" altLang="en-US" b="0" dirty="0">
              <a:latin typeface="楷体_GB2312" panose="02010609030101010101" pitchFamily="49" charset="-122"/>
              <a:ea typeface="楷体_GB2312" panose="02010609030101010101" pitchFamily="49" charset="-122"/>
            </a:endParaRPr>
          </a:p>
          <a:p>
            <a:pPr lvl="0" indent="-342900" eaLnBrk="1" hangingPunct="1">
              <a:lnSpc>
                <a:spcPct val="150000"/>
              </a:lnSpc>
            </a:pPr>
            <a:r>
              <a:rPr lang="zh-CN" altLang="en-US" b="0" dirty="0">
                <a:latin typeface="楷体_GB2312" panose="02010609030101010101" pitchFamily="49" charset="-122"/>
                <a:ea typeface="楷体_GB2312" panose="02010609030101010101" pitchFamily="49" charset="-122"/>
              </a:rPr>
              <a:t>要写成上下略长的倾斜椭圆形</a:t>
            </a:r>
            <a:endParaRPr lang="zh-CN" altLang="en-US" b="0" dirty="0">
              <a:latin typeface="楷体_GB2312" panose="02010609030101010101" pitchFamily="49" charset="-122"/>
              <a:ea typeface="楷体_GB2312" panose="02010609030101010101" pitchFamily="49" charset="-122"/>
            </a:endParaRPr>
          </a:p>
        </p:txBody>
      </p:sp>
      <p:pic>
        <p:nvPicPr>
          <p:cNvPr id="56323" name="Picture 2"/>
          <p:cNvPicPr>
            <a:picLocks noChangeAspect="1"/>
          </p:cNvPicPr>
          <p:nvPr/>
        </p:nvPicPr>
        <p:blipFill>
          <a:blip r:embed="rId1"/>
          <a:stretch>
            <a:fillRect/>
          </a:stretch>
        </p:blipFill>
        <p:spPr>
          <a:xfrm>
            <a:off x="6400752" y="1421648"/>
            <a:ext cx="1681162" cy="4826000"/>
          </a:xfrm>
          <a:prstGeom prst="rect">
            <a:avLst/>
          </a:prstGeom>
          <a:noFill/>
          <a:ln w="9525">
            <a:noFill/>
          </a:ln>
        </p:spPr>
      </p:pic>
      <p:sp>
        <p:nvSpPr>
          <p:cNvPr id="49154" name="Rectangle 2"/>
          <p:cNvSpPr>
            <a:spLocks noGrp="1"/>
          </p:cNvSpPr>
          <p:nvPr>
            <p:custDataLst>
              <p:tags r:id="rId2"/>
            </p:custDataLst>
          </p:nvPr>
        </p:nvSpPr>
        <p:spPr>
          <a:xfrm>
            <a:off x="1120775" y="-100012"/>
            <a:ext cx="7772400" cy="1462087"/>
          </a:xfrm>
          <a:prstGeom prst="rect">
            <a:avLst/>
          </a:prstGeom>
          <a:noFill/>
          <a:ln w="9525">
            <a:noFill/>
          </a:ln>
        </p:spPr>
        <p:txBody>
          <a:bodyPr wrap="square" lIns="91440" tIns="45720" rIns="91440" bIns="45720" anchor="ct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lvl="0" algn="l" eaLnBrk="1" hangingPunct="1">
              <a:buClrTx/>
              <a:buSzTx/>
              <a:buFontTx/>
            </a:pPr>
            <a:r>
              <a:rPr lang="en-US" altLang="zh-CN" sz="4800" b="1" dirty="0">
                <a:ea typeface="楷体_GB2312" panose="02010609030101010101" pitchFamily="49" charset="-122"/>
              </a:rPr>
              <a:t>“0”的书写的注意事项：</a:t>
            </a:r>
            <a:endParaRPr lang="en-US" altLang="zh-CN" sz="4800" b="1" dirty="0">
              <a:ea typeface="楷体_GB2312" panose="02010609030101010101" pitchFamily="49" charset="-122"/>
            </a:endParaRP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184380" y="1066862"/>
            <a:ext cx="8775240" cy="5494130"/>
          </a:xfrm>
          <a:prstGeom prst="rect">
            <a:avLst/>
          </a:prstGeom>
        </p:spPr>
      </p:pic>
      <p:sp>
        <p:nvSpPr>
          <p:cNvPr id="7" name="文本框 6"/>
          <p:cNvSpPr txBox="1"/>
          <p:nvPr/>
        </p:nvSpPr>
        <p:spPr>
          <a:xfrm>
            <a:off x="990694" y="297008"/>
            <a:ext cx="7086414" cy="830997"/>
          </a:xfrm>
          <a:prstGeom prst="rect">
            <a:avLst/>
          </a:prstGeom>
          <a:noFill/>
        </p:spPr>
        <p:txBody>
          <a:bodyPr wrap="square">
            <a:spAutoFit/>
          </a:bodyPr>
          <a:lstStyle/>
          <a:p>
            <a:r>
              <a:rPr kumimoji="0" lang="zh-CN" altLang="en-US" sz="4800" b="0" i="0" u="none" strike="noStrike" kern="0" cap="none" spc="0" normalizeH="0" baseline="0" noProof="0" dirty="0">
                <a:ln>
                  <a:noFill/>
                </a:ln>
                <a:solidFill>
                  <a:srgbClr val="FFFFFF"/>
                </a:solidFill>
                <a:effectLst/>
                <a:uLnTx/>
                <a:uFillTx/>
                <a:latin typeface="楷体_GB2312" panose="02010609030101010101" pitchFamily="49" charset="-122"/>
                <a:ea typeface="楷体_GB2312" panose="02010609030101010101" pitchFamily="49" charset="-122"/>
                <a:cs typeface="+mj-cs"/>
              </a:rPr>
              <a:t>写一写</a:t>
            </a:r>
            <a:endParaRPr lang="zh-CN"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p:cNvSpPr>
          <p:nvPr>
            <p:ph idx="1"/>
          </p:nvPr>
        </p:nvSpPr>
        <p:spPr>
          <a:xfrm>
            <a:off x="457200" y="1219200"/>
            <a:ext cx="7870190" cy="5257800"/>
          </a:xfrm>
        </p:spPr>
        <p:txBody>
          <a:bodyPr wrap="square" lIns="91440" tIns="45720" rIns="91440" bIns="45720" anchor="t"/>
          <a:lstStyle/>
          <a:p>
            <a:pPr>
              <a:lnSpc>
                <a:spcPct val="80000"/>
              </a:lnSpc>
            </a:pPr>
            <a:r>
              <a:rPr lang="zh-CN" altLang="en-US" b="0" dirty="0">
                <a:solidFill>
                  <a:srgbClr val="0000FF"/>
                </a:solidFill>
              </a:rPr>
              <a:t>一、模拟实训的准备</a:t>
            </a:r>
            <a:endParaRPr lang="zh-CN" altLang="en-US" b="0" dirty="0">
              <a:solidFill>
                <a:srgbClr val="0000FF"/>
              </a:solidFill>
            </a:endParaRPr>
          </a:p>
          <a:p>
            <a:pPr>
              <a:lnSpc>
                <a:spcPct val="80000"/>
              </a:lnSpc>
            </a:pPr>
            <a:r>
              <a:rPr lang="zh-CN" altLang="en-US" sz="2400" b="0" dirty="0">
                <a:solidFill>
                  <a:srgbClr val="0000FF"/>
                </a:solidFill>
              </a:rPr>
              <a:t>（二）中文大写金额数字书写规范</a:t>
            </a:r>
            <a:endParaRPr lang="zh-CN" altLang="en-US" sz="2400" b="0" dirty="0">
              <a:solidFill>
                <a:srgbClr val="0000FF"/>
              </a:solidFill>
            </a:endParaRPr>
          </a:p>
          <a:p>
            <a:pPr>
              <a:lnSpc>
                <a:spcPct val="80000"/>
              </a:lnSpc>
            </a:pPr>
            <a:r>
              <a:rPr lang="zh-CN" altLang="en-US" sz="2400" b="0" dirty="0"/>
              <a:t>  </a:t>
            </a:r>
            <a:r>
              <a:rPr lang="en-US" altLang="zh-CN" sz="2400" b="0" dirty="0"/>
              <a:t>   </a:t>
            </a:r>
            <a:endParaRPr lang="zh-CN" altLang="en-US" sz="2400" b="0" dirty="0"/>
          </a:p>
        </p:txBody>
      </p:sp>
      <p:sp>
        <p:nvSpPr>
          <p:cNvPr id="9" name="文本框 8"/>
          <p:cNvSpPr txBox="1"/>
          <p:nvPr>
            <p:custDataLst>
              <p:tags r:id="rId1"/>
            </p:custDataLst>
          </p:nvPr>
        </p:nvSpPr>
        <p:spPr>
          <a:xfrm>
            <a:off x="1219294" y="362327"/>
            <a:ext cx="7107144" cy="583565"/>
          </a:xfrm>
          <a:prstGeom prst="rect">
            <a:avLst/>
          </a:prstGeom>
          <a:noFill/>
        </p:spPr>
        <p:txBody>
          <a:bodyPr wrap="square">
            <a:spAutoFit/>
          </a:bodyPr>
          <a:lstStyle/>
          <a:p>
            <a:r>
              <a:rPr kumimoji="0" lang="zh-CN" altLang="en-US" sz="3200" b="1" kern="0" cap="none" spc="0" normalizeH="0" baseline="0" noProof="0" dirty="0">
                <a:solidFill>
                  <a:srgbClr val="FFFFFF"/>
                </a:solidFill>
                <a:latin typeface="黑体" panose="02010609060101010101" pitchFamily="49" charset="-122"/>
                <a:ea typeface="黑体" panose="02010609060101010101" pitchFamily="49" charset="-122"/>
                <a:cs typeface="+mj-cs"/>
              </a:rPr>
              <a:t>第二章 模拟实训的准备和企业情况</a:t>
            </a:r>
            <a:endParaRPr lang="zh-CN" altLang="en-US" dirty="0"/>
          </a:p>
        </p:txBody>
      </p:sp>
      <p:pic>
        <p:nvPicPr>
          <p:cNvPr id="58369" name="Picture 4" descr="upload__433016d_127bc74be6a__7fff_00002428"/>
          <p:cNvPicPr>
            <a:picLocks noChangeAspect="1"/>
          </p:cNvPicPr>
          <p:nvPr>
            <p:custDataLst>
              <p:tags r:id="rId2"/>
            </p:custDataLst>
          </p:nvPr>
        </p:nvPicPr>
        <p:blipFill>
          <a:blip r:embed="rId3"/>
          <a:stretch>
            <a:fillRect/>
          </a:stretch>
        </p:blipFill>
        <p:spPr>
          <a:xfrm>
            <a:off x="7010400" y="4572000"/>
            <a:ext cx="2057400" cy="1647825"/>
          </a:xfrm>
          <a:prstGeom prst="rect">
            <a:avLst/>
          </a:prstGeom>
          <a:noFill/>
          <a:ln w="9525">
            <a:noFill/>
          </a:ln>
        </p:spPr>
      </p:pic>
      <p:graphicFrame>
        <p:nvGraphicFramePr>
          <p:cNvPr id="781341" name="Group 29"/>
          <p:cNvGraphicFramePr>
            <a:graphicFrameLocks noGrp="1"/>
          </p:cNvGraphicFramePr>
          <p:nvPr>
            <p:ph idx="4294967295"/>
            <p:custDataLst>
              <p:tags r:id="rId4"/>
            </p:custDataLst>
          </p:nvPr>
        </p:nvGraphicFramePr>
        <p:xfrm>
          <a:off x="595630" y="3738245"/>
          <a:ext cx="6338570" cy="2379345"/>
        </p:xfrm>
        <a:graphic>
          <a:graphicData uri="http://schemas.openxmlformats.org/drawingml/2006/table">
            <a:tbl>
              <a:tblPr/>
              <a:tblGrid>
                <a:gridCol w="2661920"/>
                <a:gridCol w="3676650"/>
              </a:tblGrid>
              <a:tr h="601980">
                <a:tc>
                  <a:txBody>
                    <a:bodyPr/>
                    <a:p>
                      <a:pPr marL="0" marR="0" lvl="0" indent="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zh-CN" altLang="en-US" sz="20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金额</a:t>
                      </a:r>
                      <a:endParaRPr kumimoji="0" lang="zh-CN" altLang="en-US" sz="20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zh-CN" altLang="en-US" sz="20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cs typeface="Times New Roman" panose="02020603050405020304" pitchFamily="18" charset="0"/>
                        </a:rPr>
                        <a:t>中文大写</a:t>
                      </a:r>
                      <a:endParaRPr kumimoji="0" lang="zh-CN" altLang="en-US" sz="2000" b="1"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7510">
                <a:tc>
                  <a:txBody>
                    <a:bodyPr/>
                    <a:p>
                      <a:pPr marL="0" marR="0" lvl="0" indent="0" algn="ctr" defTabSz="914400" rtl="0" eaLnBrk="1" fontAlgn="base" latinLnBrk="0" hangingPunct="1">
                        <a:lnSpc>
                          <a:spcPct val="100000"/>
                        </a:lnSpc>
                        <a:spcBef>
                          <a:spcPct val="0"/>
                        </a:spcBef>
                        <a:spcAft>
                          <a:spcPct val="0"/>
                        </a:spcAft>
                        <a:buClr>
                          <a:schemeClr val="hlink"/>
                        </a:buClr>
                        <a:buSzTx/>
                        <a:buFont typeface="Wingdings" panose="05000000000000000000" pitchFamily="2" charset="2"/>
                        <a:buNone/>
                      </a:pPr>
                      <a:r>
                        <a:rPr kumimoji="1" lang="zh-CN" altLang="en-US" sz="2000" b="1" i="0" u="none" strike="noStrike" cap="none" normalizeH="0" baseline="0">
                          <a:ln>
                            <a:noFill/>
                          </a:ln>
                          <a:solidFill>
                            <a:srgbClr val="000000"/>
                          </a:solidFill>
                          <a:effectLst/>
                          <a:latin typeface="华文行楷" panose="02010800040101010101" pitchFamily="2" charset="-122"/>
                          <a:ea typeface="华文行楷" panose="02010800040101010101" pitchFamily="2" charset="-122"/>
                          <a:cs typeface="Times New Roman" panose="02020603050405020304" pitchFamily="18" charset="0"/>
                        </a:rPr>
                        <a:t>￥</a:t>
                      </a:r>
                      <a:r>
                        <a:rPr kumimoji="1" lang="en-US" altLang="zh-CN" sz="2000" b="1" i="0" u="none" strike="noStrike" cap="none" normalizeH="0" baseline="0">
                          <a:ln>
                            <a:noFill/>
                          </a:ln>
                          <a:solidFill>
                            <a:srgbClr val="000000"/>
                          </a:solidFill>
                          <a:effectLst/>
                          <a:latin typeface="华文行楷" panose="02010800040101010101" pitchFamily="2" charset="-122"/>
                          <a:ea typeface="华文行楷" panose="02010800040101010101" pitchFamily="2" charset="-122"/>
                          <a:cs typeface="Times New Roman" panose="02020603050405020304" pitchFamily="18" charset="0"/>
                        </a:rPr>
                        <a:t>2000.00 </a:t>
                      </a:r>
                      <a:endParaRPr kumimoji="1" lang="en-US" altLang="zh-CN" sz="2000" b="1" i="0" u="none" strike="noStrike" cap="none" normalizeH="0" baseline="0">
                        <a:ln>
                          <a:noFill/>
                        </a:ln>
                        <a:solidFill>
                          <a:schemeClr val="tx1"/>
                        </a:solidFill>
                        <a:effectLst/>
                        <a:latin typeface="华文行楷" panose="02010800040101010101" pitchFamily="2" charset="-122"/>
                        <a:ea typeface="华文行楷" panose="0201080004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
                          <a:schemeClr val="hlink"/>
                        </a:buClr>
                        <a:buSzTx/>
                        <a:buFont typeface="Wingdings" panose="05000000000000000000" pitchFamily="2" charset="2"/>
                        <a:buNone/>
                      </a:pPr>
                      <a:endParaRPr kumimoji="1" lang="zh-CN" altLang="en-US" sz="2000" b="1" i="0" u="none" strike="noStrike" cap="none" normalizeH="0" baseline="0">
                        <a:ln>
                          <a:noFill/>
                        </a:ln>
                        <a:solidFill>
                          <a:schemeClr val="tx1"/>
                        </a:solidFill>
                        <a:effectLst/>
                        <a:latin typeface="华文行楷" panose="02010800040101010101" pitchFamily="2" charset="-122"/>
                        <a:ea typeface="华文行楷" panose="0201080004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9740">
                <a:tc>
                  <a:txBody>
                    <a:bodyPr/>
                    <a:p>
                      <a:pPr marL="0" marR="0" lvl="0" indent="0" algn="ctr" defTabSz="914400" rtl="0" eaLnBrk="1" fontAlgn="base" latinLnBrk="0" hangingPunct="1">
                        <a:lnSpc>
                          <a:spcPct val="100000"/>
                        </a:lnSpc>
                        <a:spcBef>
                          <a:spcPct val="0"/>
                        </a:spcBef>
                        <a:spcAft>
                          <a:spcPct val="0"/>
                        </a:spcAft>
                        <a:buClr>
                          <a:schemeClr val="hlink"/>
                        </a:buClr>
                        <a:buSzTx/>
                        <a:buFont typeface="Wingdings" panose="05000000000000000000" pitchFamily="2" charset="2"/>
                        <a:buNone/>
                      </a:pPr>
                      <a:r>
                        <a:rPr kumimoji="1" lang="zh-CN" altLang="en-US" sz="2000" b="1" i="0" u="none" strike="noStrike" cap="none" normalizeH="0" baseline="0">
                          <a:ln>
                            <a:noFill/>
                          </a:ln>
                          <a:solidFill>
                            <a:srgbClr val="000000"/>
                          </a:solidFill>
                          <a:effectLst/>
                          <a:latin typeface="华文行楷" panose="02010800040101010101" pitchFamily="2" charset="-122"/>
                          <a:ea typeface="华文行楷" panose="02010800040101010101" pitchFamily="2" charset="-122"/>
                          <a:cs typeface="Times New Roman" panose="02020603050405020304" pitchFamily="18" charset="0"/>
                        </a:rPr>
                        <a:t>￥</a:t>
                      </a:r>
                      <a:r>
                        <a:rPr kumimoji="1" lang="en-US" altLang="zh-CN" sz="2000" b="1" i="0" u="none" strike="noStrike" cap="none" normalizeH="0" baseline="0">
                          <a:ln>
                            <a:noFill/>
                          </a:ln>
                          <a:solidFill>
                            <a:srgbClr val="000000"/>
                          </a:solidFill>
                          <a:effectLst/>
                          <a:latin typeface="华文行楷" panose="02010800040101010101" pitchFamily="2" charset="-122"/>
                          <a:ea typeface="华文行楷" panose="02010800040101010101" pitchFamily="2" charset="-122"/>
                          <a:cs typeface="Times New Roman" panose="02020603050405020304" pitchFamily="18" charset="0"/>
                        </a:rPr>
                        <a:t>104000.00 </a:t>
                      </a:r>
                      <a:endParaRPr kumimoji="1" lang="en-US" altLang="zh-CN" sz="2000" b="1" i="0" u="none" strike="noStrike" cap="none" normalizeH="0" baseline="0">
                        <a:ln>
                          <a:noFill/>
                        </a:ln>
                        <a:solidFill>
                          <a:schemeClr val="tx1"/>
                        </a:solidFill>
                        <a:effectLst/>
                        <a:latin typeface="华文行楷" panose="02010800040101010101" pitchFamily="2" charset="-122"/>
                        <a:ea typeface="华文行楷" panose="0201080004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
                          <a:schemeClr val="hlink"/>
                        </a:buClr>
                        <a:buSzTx/>
                        <a:buFont typeface="Wingdings" panose="05000000000000000000" pitchFamily="2" charset="2"/>
                        <a:buNone/>
                      </a:pPr>
                      <a:endParaRPr kumimoji="1" lang="zh-CN" altLang="en-US" sz="2000" b="1" i="0" u="none" strike="noStrike" cap="none" normalizeH="0" baseline="0">
                        <a:ln>
                          <a:noFill/>
                        </a:ln>
                        <a:solidFill>
                          <a:schemeClr val="tx1"/>
                        </a:solidFill>
                        <a:effectLst/>
                        <a:latin typeface="华文行楷" panose="02010800040101010101" pitchFamily="2" charset="-122"/>
                        <a:ea typeface="华文行楷" panose="0201080004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9740">
                <a:tc>
                  <a:txBody>
                    <a:bodyPr/>
                    <a:p>
                      <a:pPr marL="0" marR="0" lvl="0" indent="0" algn="ctr" defTabSz="914400" rtl="0" eaLnBrk="1" fontAlgn="base" latinLnBrk="0" hangingPunct="1">
                        <a:lnSpc>
                          <a:spcPct val="100000"/>
                        </a:lnSpc>
                        <a:spcBef>
                          <a:spcPct val="0"/>
                        </a:spcBef>
                        <a:spcAft>
                          <a:spcPct val="0"/>
                        </a:spcAft>
                        <a:buClr>
                          <a:schemeClr val="hlink"/>
                        </a:buClr>
                        <a:buSzTx/>
                        <a:buFont typeface="Wingdings" panose="05000000000000000000" pitchFamily="2" charset="2"/>
                        <a:buNone/>
                      </a:pPr>
                      <a:r>
                        <a:rPr kumimoji="1" lang="zh-CN" altLang="en-US" sz="2000" b="1" i="0" u="none" strike="noStrike" cap="none" normalizeH="0" baseline="0">
                          <a:ln>
                            <a:noFill/>
                          </a:ln>
                          <a:solidFill>
                            <a:srgbClr val="000000"/>
                          </a:solidFill>
                          <a:effectLst/>
                          <a:latin typeface="华文行楷" panose="02010800040101010101" pitchFamily="2" charset="-122"/>
                          <a:ea typeface="华文行楷" panose="02010800040101010101" pitchFamily="2" charset="-122"/>
                          <a:cs typeface="Times New Roman" panose="02020603050405020304" pitchFamily="18" charset="0"/>
                        </a:rPr>
                        <a:t>￥</a:t>
                      </a:r>
                      <a:r>
                        <a:rPr kumimoji="1" lang="en-US" altLang="zh-CN" sz="2000" b="1" i="0" u="none" strike="noStrike" cap="none" normalizeH="0" baseline="0">
                          <a:ln>
                            <a:noFill/>
                          </a:ln>
                          <a:solidFill>
                            <a:srgbClr val="000000"/>
                          </a:solidFill>
                          <a:effectLst/>
                          <a:latin typeface="华文行楷" panose="02010800040101010101" pitchFamily="2" charset="-122"/>
                          <a:ea typeface="华文行楷" panose="02010800040101010101" pitchFamily="2" charset="-122"/>
                          <a:cs typeface="Times New Roman" panose="02020603050405020304" pitchFamily="18" charset="0"/>
                        </a:rPr>
                        <a:t>60085000.00 </a:t>
                      </a:r>
                      <a:endParaRPr kumimoji="1" lang="en-US" altLang="zh-CN" sz="2000" b="1" i="0" u="none" strike="noStrike" cap="none" normalizeH="0" baseline="0">
                        <a:ln>
                          <a:noFill/>
                        </a:ln>
                        <a:solidFill>
                          <a:schemeClr val="tx1"/>
                        </a:solidFill>
                        <a:effectLst/>
                        <a:latin typeface="华文行楷" panose="02010800040101010101" pitchFamily="2" charset="-122"/>
                        <a:ea typeface="华文行楷" panose="0201080004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
                          <a:schemeClr val="hlink"/>
                        </a:buClr>
                        <a:buSzTx/>
                        <a:buFont typeface="Wingdings" panose="05000000000000000000" pitchFamily="2" charset="2"/>
                        <a:buNone/>
                      </a:pPr>
                      <a:endParaRPr kumimoji="1" lang="zh-CN" altLang="en-US" sz="2000" b="1" i="0" u="none" strike="noStrike" cap="none" normalizeH="0" baseline="0">
                        <a:ln>
                          <a:noFill/>
                        </a:ln>
                        <a:solidFill>
                          <a:schemeClr val="tx1"/>
                        </a:solidFill>
                        <a:effectLst/>
                        <a:latin typeface="华文行楷" panose="02010800040101010101" pitchFamily="2" charset="-122"/>
                        <a:ea typeface="华文行楷" panose="0201080004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60375">
                <a:tc>
                  <a:txBody>
                    <a:bodyPr/>
                    <a:p>
                      <a:pPr marL="0" marR="0" lvl="0" indent="0" algn="ctr" defTabSz="914400" rtl="0" eaLnBrk="1" fontAlgn="base" latinLnBrk="0" hangingPunct="1">
                        <a:lnSpc>
                          <a:spcPct val="100000"/>
                        </a:lnSpc>
                        <a:spcBef>
                          <a:spcPct val="0"/>
                        </a:spcBef>
                        <a:spcAft>
                          <a:spcPct val="0"/>
                        </a:spcAft>
                        <a:buClr>
                          <a:schemeClr val="hlink"/>
                        </a:buClr>
                        <a:buSzTx/>
                        <a:buFont typeface="Wingdings" panose="05000000000000000000" pitchFamily="2" charset="2"/>
                        <a:buNone/>
                      </a:pPr>
                      <a:r>
                        <a:rPr kumimoji="1" lang="zh-CN" altLang="en-US" sz="2000" b="1" i="0" u="none" strike="noStrike" cap="none" normalizeH="0" baseline="0">
                          <a:ln>
                            <a:noFill/>
                          </a:ln>
                          <a:solidFill>
                            <a:srgbClr val="000000"/>
                          </a:solidFill>
                          <a:effectLst/>
                          <a:latin typeface="华文行楷" panose="02010800040101010101" pitchFamily="2" charset="-122"/>
                          <a:ea typeface="华文行楷" panose="02010800040101010101" pitchFamily="2" charset="-122"/>
                          <a:cs typeface="Times New Roman" panose="02020603050405020304" pitchFamily="18" charset="0"/>
                        </a:rPr>
                        <a:t>￥</a:t>
                      </a:r>
                      <a:r>
                        <a:rPr kumimoji="1" lang="en-US" altLang="zh-CN" sz="2000" b="1" i="0" u="none" strike="noStrike" cap="none" normalizeH="0" baseline="0">
                          <a:ln>
                            <a:noFill/>
                          </a:ln>
                          <a:solidFill>
                            <a:srgbClr val="000000"/>
                          </a:solidFill>
                          <a:effectLst/>
                          <a:latin typeface="华文行楷" panose="02010800040101010101" pitchFamily="2" charset="-122"/>
                          <a:ea typeface="华文行楷" panose="02010800040101010101" pitchFamily="2" charset="-122"/>
                          <a:cs typeface="Times New Roman" panose="02020603050405020304" pitchFamily="18" charset="0"/>
                        </a:rPr>
                        <a:t>9700000.54 </a:t>
                      </a:r>
                      <a:endParaRPr kumimoji="1" lang="en-US" altLang="zh-CN" sz="2000" b="1" i="0" u="none" strike="noStrike" cap="none" normalizeH="0" baseline="0">
                        <a:ln>
                          <a:noFill/>
                        </a:ln>
                        <a:solidFill>
                          <a:schemeClr val="tx1"/>
                        </a:solidFill>
                        <a:effectLst/>
                        <a:latin typeface="华文行楷" panose="02010800040101010101" pitchFamily="2" charset="-122"/>
                        <a:ea typeface="华文行楷" panose="0201080004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
                          <a:schemeClr val="hlink"/>
                        </a:buClr>
                        <a:buSzTx/>
                        <a:buFont typeface="Wingdings" panose="05000000000000000000" pitchFamily="2" charset="2"/>
                        <a:buNone/>
                      </a:pPr>
                      <a:endParaRPr kumimoji="1" lang="zh-CN" altLang="en-US" sz="2000" b="1" i="0" u="none" strike="noStrike" cap="none" normalizeH="0" baseline="0">
                        <a:ln>
                          <a:noFill/>
                        </a:ln>
                        <a:solidFill>
                          <a:schemeClr val="tx1"/>
                        </a:solidFill>
                        <a:effectLst/>
                        <a:latin typeface="华文行楷" panose="02010800040101010101" pitchFamily="2" charset="-122"/>
                        <a:ea typeface="华文行楷" panose="0201080004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58390" name="Rectangle 26"/>
          <p:cNvSpPr/>
          <p:nvPr>
            <p:custDataLst>
              <p:tags r:id="rId5"/>
            </p:custDataLst>
          </p:nvPr>
        </p:nvSpPr>
        <p:spPr>
          <a:xfrm>
            <a:off x="6629400" y="2286000"/>
            <a:ext cx="1873885" cy="825500"/>
          </a:xfrm>
          <a:prstGeom prst="rect">
            <a:avLst/>
          </a:prstGeom>
          <a:noFill/>
          <a:ln w="9525">
            <a:noFill/>
          </a:ln>
        </p:spPr>
        <p:txBody>
          <a:bodyPr anchor="t">
            <a:noAutofit/>
          </a:bodyPr>
          <a:p>
            <a:pPr lvl="0" indent="0" algn="ctr"/>
            <a:r>
              <a:rPr lang="zh-CN" altLang="en-US" sz="4400" dirty="0">
                <a:solidFill>
                  <a:srgbClr val="C00000"/>
                </a:solidFill>
                <a:highlight>
                  <a:srgbClr val="FFFF00"/>
                </a:highlight>
                <a:latin typeface="Arial" panose="020B0604020202020204" pitchFamily="34" charset="0"/>
                <a:ea typeface="黑体" panose="02010609060101010101" pitchFamily="49" charset="-122"/>
              </a:rPr>
              <a:t>动动手</a:t>
            </a:r>
            <a:endParaRPr lang="zh-CN" altLang="en-US" sz="4400" dirty="0">
              <a:solidFill>
                <a:srgbClr val="C00000"/>
              </a:solidFill>
              <a:highlight>
                <a:srgbClr val="FFFF00"/>
              </a:highlight>
              <a:latin typeface="Arial" panose="020B0604020202020204" pitchFamily="34" charset="0"/>
              <a:ea typeface="黑体" panose="02010609060101010101" pitchFamily="49" charset="-122"/>
            </a:endParaRPr>
          </a:p>
        </p:txBody>
      </p:sp>
      <p:sp>
        <p:nvSpPr>
          <p:cNvPr id="58391" name="Text Box 27"/>
          <p:cNvSpPr txBox="1"/>
          <p:nvPr>
            <p:custDataLst>
              <p:tags r:id="rId6"/>
            </p:custDataLst>
          </p:nvPr>
        </p:nvSpPr>
        <p:spPr>
          <a:xfrm>
            <a:off x="533400" y="2209800"/>
            <a:ext cx="7715250" cy="1160463"/>
          </a:xfrm>
          <a:prstGeom prst="rect">
            <a:avLst/>
          </a:prstGeom>
          <a:noFill/>
          <a:ln w="9525">
            <a:noFill/>
          </a:ln>
        </p:spPr>
        <p:txBody>
          <a:bodyPr anchor="t">
            <a:spAutoFit/>
          </a:bodyPr>
          <a:p>
            <a:pPr lvl="0" indent="0">
              <a:spcBef>
                <a:spcPct val="50000"/>
              </a:spcBef>
            </a:pPr>
            <a:r>
              <a:rPr lang="en-US" altLang="zh-CN" sz="2800" b="1" dirty="0">
                <a:latin typeface="Arial" panose="020B0604020202020204" pitchFamily="34" charset="0"/>
                <a:ea typeface="宋体" panose="02010600030101010101" pitchFamily="2" charset="-122"/>
              </a:rPr>
              <a:t>1.</a:t>
            </a:r>
            <a:r>
              <a:rPr lang="zh-CN" altLang="en-US" sz="2800" b="1" dirty="0">
                <a:latin typeface="Arial" panose="020B0604020202020204" pitchFamily="34" charset="0"/>
                <a:ea typeface="宋体" panose="02010600030101010101" pitchFamily="2" charset="-122"/>
              </a:rPr>
              <a:t>请写出</a:t>
            </a:r>
            <a:r>
              <a:rPr lang="en-US" altLang="zh-CN" sz="2800" b="1" dirty="0">
                <a:latin typeface="Arial" panose="020B0604020202020204" pitchFamily="34" charset="0"/>
                <a:ea typeface="宋体" panose="02010600030101010101" pitchFamily="2" charset="-122"/>
              </a:rPr>
              <a:t>0-10</a:t>
            </a:r>
            <a:r>
              <a:rPr lang="zh-CN" altLang="en-US" sz="2800" b="1" dirty="0">
                <a:latin typeface="Arial" panose="020B0604020202020204" pitchFamily="34" charset="0"/>
                <a:ea typeface="宋体" panose="02010600030101010101" pitchFamily="2" charset="-122"/>
              </a:rPr>
              <a:t>的中文大写</a:t>
            </a:r>
            <a:endParaRPr lang="zh-CN" altLang="en-US" sz="2800" b="1" dirty="0">
              <a:latin typeface="Arial" panose="020B0604020202020204" pitchFamily="34" charset="0"/>
              <a:ea typeface="宋体" panose="02010600030101010101" pitchFamily="2" charset="-122"/>
            </a:endParaRPr>
          </a:p>
          <a:p>
            <a:pPr lvl="0" indent="0">
              <a:spcBef>
                <a:spcPct val="50000"/>
              </a:spcBef>
            </a:pPr>
            <a:r>
              <a:rPr lang="en-US" altLang="zh-CN" sz="2800" b="1" dirty="0">
                <a:latin typeface="Arial" panose="020B0604020202020204" pitchFamily="34" charset="0"/>
                <a:ea typeface="宋体" panose="02010600030101010101" pitchFamily="2" charset="-122"/>
              </a:rPr>
              <a:t>2.</a:t>
            </a:r>
            <a:r>
              <a:rPr lang="zh-CN" altLang="en-US" sz="2800" b="1" dirty="0">
                <a:latin typeface="Arial" panose="020B0604020202020204" pitchFamily="34" charset="0"/>
                <a:ea typeface="宋体" panose="02010600030101010101" pitchFamily="2" charset="-122"/>
              </a:rPr>
              <a:t>请写出下列金额的中文大写金额</a:t>
            </a:r>
            <a:endParaRPr lang="zh-CN" altLang="en-US" sz="2800" b="1" dirty="0">
              <a:latin typeface="Arial" panose="020B0604020202020204" pitchFamily="34" charset="0"/>
              <a:ea typeface="宋体" panose="02010600030101010101" pitchFamily="2"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p:nvPr/>
        </p:nvSpPr>
        <p:spPr>
          <a:xfrm>
            <a:off x="914400" y="304165"/>
            <a:ext cx="7993063" cy="768350"/>
          </a:xfrm>
          <a:prstGeom prst="rect">
            <a:avLst/>
          </a:prstGeom>
          <a:noFill/>
          <a:ln w="9525">
            <a:noFill/>
          </a:ln>
        </p:spPr>
        <p:txBody>
          <a:bodyPr anchor="t">
            <a:spAutoFit/>
          </a:bodyPr>
          <a:lstStyle/>
          <a:p>
            <a:pPr lvl="0" indent="0"/>
            <a:r>
              <a:rPr lang="zh-CN" altLang="en-US" sz="4400" dirty="0">
                <a:solidFill>
                  <a:schemeClr val="bg1"/>
                </a:solidFill>
                <a:latin typeface="Arial" panose="020B0604020202020204" pitchFamily="34" charset="0"/>
                <a:ea typeface="黑体" panose="02010609060101010101" pitchFamily="49" charset="-122"/>
              </a:rPr>
              <a:t>中文大写金额数字书写规范</a:t>
            </a:r>
            <a:endParaRPr lang="zh-CN" altLang="en-US" sz="4400" dirty="0">
              <a:solidFill>
                <a:schemeClr val="bg1"/>
              </a:solidFill>
              <a:latin typeface="Arial" panose="020B0604020202020204" pitchFamily="34" charset="0"/>
              <a:ea typeface="黑体" panose="02010609060101010101" pitchFamily="49" charset="-122"/>
            </a:endParaRPr>
          </a:p>
        </p:txBody>
      </p:sp>
      <p:sp>
        <p:nvSpPr>
          <p:cNvPr id="59394" name="AutoShape 3"/>
          <p:cNvSpPr/>
          <p:nvPr/>
        </p:nvSpPr>
        <p:spPr>
          <a:xfrm>
            <a:off x="8027988" y="6092825"/>
            <a:ext cx="719137" cy="431800"/>
          </a:xfrm>
          <a:prstGeom prst="actionButtonHome">
            <a:avLst/>
          </a:prstGeom>
          <a:solidFill>
            <a:schemeClr val="accent1"/>
          </a:solidFill>
          <a:ln w="9525">
            <a:noFill/>
          </a:ln>
        </p:spPr>
        <p:txBody>
          <a:bodyPr wrap="none" anchor="ctr"/>
          <a:lstStyle/>
          <a:p>
            <a:pPr lvl="0" indent="0" algn="r"/>
            <a:endParaRPr lang="zh-CN" altLang="en-US" b="1" dirty="0">
              <a:latin typeface="Arial" panose="020B0604020202020204" pitchFamily="34" charset="0"/>
              <a:ea typeface="宋体" panose="02010600030101010101" pitchFamily="2" charset="-122"/>
            </a:endParaRPr>
          </a:p>
        </p:txBody>
      </p:sp>
      <p:graphicFrame>
        <p:nvGraphicFramePr>
          <p:cNvPr id="772100" name="Group 4"/>
          <p:cNvGraphicFramePr>
            <a:graphicFrameLocks noGrp="1"/>
          </p:cNvGraphicFramePr>
          <p:nvPr/>
        </p:nvGraphicFramePr>
        <p:xfrm>
          <a:off x="179388" y="1844675"/>
          <a:ext cx="5256212" cy="3770314"/>
        </p:xfrm>
        <a:graphic>
          <a:graphicData uri="http://schemas.openxmlformats.org/drawingml/2006/table">
            <a:tbl>
              <a:tblPr/>
              <a:tblGrid>
                <a:gridCol w="1728787"/>
                <a:gridCol w="3527425"/>
              </a:tblGrid>
              <a:tr h="954088">
                <a:tc>
                  <a:txBody>
                    <a:bodyPr/>
                    <a:lstStyle/>
                    <a:p>
                      <a:pPr marL="0" marR="0" lvl="0" indent="0" algn="ctr" defTabSz="914400" rtl="0" eaLnBrk="1" fontAlgn="base" latinLnBrk="0" hangingPunct="1">
                        <a:lnSpc>
                          <a:spcPct val="100000"/>
                        </a:lnSpc>
                        <a:spcBef>
                          <a:spcPct val="20000"/>
                        </a:spcBef>
                        <a:spcAft>
                          <a:spcPct val="0"/>
                        </a:spcAft>
                        <a:buClr>
                          <a:schemeClr val="hlink"/>
                        </a:buClr>
                        <a:buSzTx/>
                        <a:buFont typeface="Wingdings" panose="05000000000000000000" pitchFamily="2" charset="2"/>
                        <a:buNone/>
                      </a:pPr>
                      <a:r>
                        <a:rPr kumimoji="0" lang="zh-CN" altLang="en-US" sz="1800" b="0"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rPr>
                        <a:t>数码金额</a:t>
                      </a:r>
                      <a:endParaRPr kumimoji="0" lang="zh-CN" altLang="en-US" sz="1800" b="0"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hlink"/>
                        </a:buClr>
                        <a:buSzTx/>
                        <a:buFont typeface="Wingdings" panose="05000000000000000000" pitchFamily="2" charset="2"/>
                        <a:buNone/>
                      </a:pPr>
                      <a:r>
                        <a:rPr kumimoji="1" lang="zh-CN" altLang="en-US" sz="1800" b="0" i="0" u="none" strike="noStrike" cap="none" normalizeH="0" baseline="0">
                          <a:ln>
                            <a:noFill/>
                          </a:ln>
                          <a:solidFill>
                            <a:srgbClr val="000000"/>
                          </a:solidFill>
                          <a:effectLst/>
                          <a:latin typeface="楷体_GB2312" panose="02010609030101010101" pitchFamily="49" charset="-122"/>
                          <a:ea typeface="楷体_GB2312" panose="02010609030101010101" pitchFamily="49" charset="-122"/>
                          <a:cs typeface="Times New Roman" panose="02020603050405020304" pitchFamily="18" charset="0"/>
                        </a:rPr>
                        <a:t>错误写法</a:t>
                      </a:r>
                      <a:endParaRPr kumimoji="1" lang="zh-CN" altLang="en-US" sz="1800" b="0" i="0" u="none" strike="noStrike" cap="none" normalizeH="0" baseline="0">
                        <a:ln>
                          <a:noFill/>
                        </a:ln>
                        <a:solidFill>
                          <a:schemeClr val="tx1"/>
                        </a:solidFill>
                        <a:effectLst/>
                        <a:latin typeface="楷体_GB2312" panose="02010609030101010101" pitchFamily="49" charset="-122"/>
                        <a:ea typeface="楷体_GB2312" panose="02010609030101010101" pitchFamily="49"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30238">
                <a:tc>
                  <a:txBody>
                    <a:bodyPr/>
                    <a:lstStyle/>
                    <a:p>
                      <a:pPr marL="0" marR="0" lvl="0" indent="0" algn="ctr" defTabSz="914400" rtl="0" eaLnBrk="1" fontAlgn="base" latinLnBrk="0" hangingPunct="1">
                        <a:lnSpc>
                          <a:spcPct val="100000"/>
                        </a:lnSpc>
                        <a:spcBef>
                          <a:spcPct val="0"/>
                        </a:spcBef>
                        <a:spcAft>
                          <a:spcPct val="0"/>
                        </a:spcAft>
                        <a:buClr>
                          <a:schemeClr val="hlink"/>
                        </a:buClr>
                        <a:buSzTx/>
                        <a:buFont typeface="Wingdings" panose="05000000000000000000" pitchFamily="2" charset="2"/>
                        <a:buNone/>
                      </a:pPr>
                      <a:r>
                        <a:rPr kumimoji="1" lang="zh-CN" altLang="en-US" sz="1800" b="0" i="0" u="none" strike="noStrike" cap="none" normalizeH="0" baseline="0">
                          <a:ln>
                            <a:noFill/>
                          </a:ln>
                          <a:solidFill>
                            <a:srgbClr val="000000"/>
                          </a:solidFill>
                          <a:effectLst/>
                          <a:latin typeface="华文行楷" panose="02010800040101010101" pitchFamily="2" charset="-122"/>
                          <a:ea typeface="华文行楷" panose="02010800040101010101" pitchFamily="2" charset="-122"/>
                          <a:cs typeface="Times New Roman" panose="02020603050405020304" pitchFamily="18" charset="0"/>
                        </a:rPr>
                        <a:t>￥</a:t>
                      </a:r>
                      <a:r>
                        <a:rPr kumimoji="1" lang="en-US" altLang="zh-CN" sz="1800" b="0" i="0" u="none" strike="noStrike" cap="none" normalizeH="0" baseline="0">
                          <a:ln>
                            <a:noFill/>
                          </a:ln>
                          <a:solidFill>
                            <a:srgbClr val="000000"/>
                          </a:solidFill>
                          <a:effectLst/>
                          <a:latin typeface="华文行楷" panose="02010800040101010101" pitchFamily="2" charset="-122"/>
                          <a:ea typeface="华文行楷" panose="02010800040101010101" pitchFamily="2" charset="-122"/>
                          <a:cs typeface="Times New Roman" panose="02020603050405020304" pitchFamily="18" charset="0"/>
                        </a:rPr>
                        <a:t>2000.00 </a:t>
                      </a:r>
                      <a:endParaRPr kumimoji="1" lang="en-US" altLang="zh-CN" sz="1800" b="0" i="0" u="none" strike="noStrike" cap="none" normalizeH="0" baseline="0">
                        <a:ln>
                          <a:noFill/>
                        </a:ln>
                        <a:solidFill>
                          <a:schemeClr val="tx1"/>
                        </a:solidFill>
                        <a:effectLst/>
                        <a:latin typeface="华文行楷" panose="02010800040101010101" pitchFamily="2" charset="-122"/>
                        <a:ea typeface="华文行楷" panose="0201080004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hlink"/>
                        </a:buClr>
                        <a:buSzTx/>
                        <a:buFont typeface="Wingdings" panose="05000000000000000000" pitchFamily="2" charset="2"/>
                        <a:buNone/>
                      </a:pPr>
                      <a:r>
                        <a:rPr kumimoji="1" lang="zh-CN" altLang="en-US" sz="1800" b="0" i="0" u="none" strike="noStrike" cap="none" normalizeH="0" baseline="0">
                          <a:ln>
                            <a:noFill/>
                          </a:ln>
                          <a:solidFill>
                            <a:srgbClr val="000000"/>
                          </a:solidFill>
                          <a:effectLst/>
                          <a:latin typeface="华文行楷" panose="02010800040101010101" pitchFamily="2" charset="-122"/>
                          <a:ea typeface="华文行楷" panose="02010800040101010101" pitchFamily="2" charset="-122"/>
                          <a:cs typeface="Times New Roman" panose="02020603050405020304" pitchFamily="18" charset="0"/>
                        </a:rPr>
                        <a:t>人民币：贰仟元整</a:t>
                      </a:r>
                      <a:endParaRPr kumimoji="1" lang="zh-CN" altLang="en-US" sz="1800" b="0" i="0" u="none" strike="noStrike" cap="none" normalizeH="0" baseline="0">
                        <a:ln>
                          <a:noFill/>
                        </a:ln>
                        <a:solidFill>
                          <a:schemeClr val="tx1"/>
                        </a:solidFill>
                        <a:effectLst/>
                        <a:latin typeface="华文行楷" panose="02010800040101010101" pitchFamily="2" charset="-122"/>
                        <a:ea typeface="华文行楷" panose="0201080004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27075">
                <a:tc>
                  <a:txBody>
                    <a:bodyPr/>
                    <a:lstStyle/>
                    <a:p>
                      <a:pPr marL="0" marR="0" lvl="0" indent="0" algn="ctr" defTabSz="914400" rtl="0" eaLnBrk="1" fontAlgn="base" latinLnBrk="0" hangingPunct="1">
                        <a:lnSpc>
                          <a:spcPct val="100000"/>
                        </a:lnSpc>
                        <a:spcBef>
                          <a:spcPct val="0"/>
                        </a:spcBef>
                        <a:spcAft>
                          <a:spcPct val="0"/>
                        </a:spcAft>
                        <a:buClr>
                          <a:schemeClr val="hlink"/>
                        </a:buClr>
                        <a:buSzTx/>
                        <a:buFont typeface="Wingdings" panose="05000000000000000000" pitchFamily="2" charset="2"/>
                        <a:buNone/>
                      </a:pPr>
                      <a:r>
                        <a:rPr kumimoji="1" lang="zh-CN" altLang="en-US" sz="1800" b="0" i="0" u="none" strike="noStrike" cap="none" normalizeH="0" baseline="0">
                          <a:ln>
                            <a:noFill/>
                          </a:ln>
                          <a:solidFill>
                            <a:srgbClr val="000000"/>
                          </a:solidFill>
                          <a:effectLst/>
                          <a:latin typeface="华文行楷" panose="02010800040101010101" pitchFamily="2" charset="-122"/>
                          <a:ea typeface="华文行楷" panose="02010800040101010101" pitchFamily="2" charset="-122"/>
                          <a:cs typeface="Times New Roman" panose="02020603050405020304" pitchFamily="18" charset="0"/>
                        </a:rPr>
                        <a:t>￥</a:t>
                      </a:r>
                      <a:r>
                        <a:rPr kumimoji="1" lang="en-US" altLang="zh-CN" sz="1800" b="0" i="0" u="none" strike="noStrike" cap="none" normalizeH="0" baseline="0">
                          <a:ln>
                            <a:noFill/>
                          </a:ln>
                          <a:solidFill>
                            <a:srgbClr val="000000"/>
                          </a:solidFill>
                          <a:effectLst/>
                          <a:latin typeface="华文行楷" panose="02010800040101010101" pitchFamily="2" charset="-122"/>
                          <a:ea typeface="华文行楷" panose="02010800040101010101" pitchFamily="2" charset="-122"/>
                          <a:cs typeface="Times New Roman" panose="02020603050405020304" pitchFamily="18" charset="0"/>
                        </a:rPr>
                        <a:t>104000.00 </a:t>
                      </a:r>
                      <a:endParaRPr kumimoji="1" lang="en-US" altLang="zh-CN" sz="1800" b="0" i="0" u="none" strike="noStrike" cap="none" normalizeH="0" baseline="0">
                        <a:ln>
                          <a:noFill/>
                        </a:ln>
                        <a:solidFill>
                          <a:schemeClr val="tx1"/>
                        </a:solidFill>
                        <a:effectLst/>
                        <a:latin typeface="华文行楷" panose="02010800040101010101" pitchFamily="2" charset="-122"/>
                        <a:ea typeface="华文行楷" panose="0201080004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hlink"/>
                        </a:buClr>
                        <a:buSzTx/>
                        <a:buFont typeface="Wingdings" panose="05000000000000000000" pitchFamily="2" charset="2"/>
                        <a:buNone/>
                      </a:pPr>
                      <a:r>
                        <a:rPr kumimoji="1" lang="zh-CN" altLang="en-US" sz="1800" b="0" i="0" u="none" strike="noStrike" cap="none" normalizeH="0" baseline="0">
                          <a:ln>
                            <a:noFill/>
                          </a:ln>
                          <a:solidFill>
                            <a:srgbClr val="000000"/>
                          </a:solidFill>
                          <a:effectLst/>
                          <a:latin typeface="华文行楷" panose="02010800040101010101" pitchFamily="2" charset="-122"/>
                          <a:ea typeface="华文行楷" panose="02010800040101010101" pitchFamily="2" charset="-122"/>
                          <a:cs typeface="Times New Roman" panose="02020603050405020304" pitchFamily="18" charset="0"/>
                        </a:rPr>
                        <a:t>人民币拾万零肆仟元整</a:t>
                      </a:r>
                      <a:endParaRPr kumimoji="1" lang="zh-CN" altLang="en-US" sz="1800" b="0" i="0" u="none" strike="noStrike" cap="none" normalizeH="0" baseline="0">
                        <a:ln>
                          <a:noFill/>
                        </a:ln>
                        <a:solidFill>
                          <a:schemeClr val="tx1"/>
                        </a:solidFill>
                        <a:effectLst/>
                        <a:latin typeface="华文行楷" panose="02010800040101010101" pitchFamily="2" charset="-122"/>
                        <a:ea typeface="华文行楷" panose="0201080004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30250">
                <a:tc>
                  <a:txBody>
                    <a:bodyPr/>
                    <a:lstStyle/>
                    <a:p>
                      <a:pPr marL="0" marR="0" lvl="0" indent="0" algn="ctr" defTabSz="914400" rtl="0" eaLnBrk="1" fontAlgn="base" latinLnBrk="0" hangingPunct="1">
                        <a:lnSpc>
                          <a:spcPct val="100000"/>
                        </a:lnSpc>
                        <a:spcBef>
                          <a:spcPct val="0"/>
                        </a:spcBef>
                        <a:spcAft>
                          <a:spcPct val="0"/>
                        </a:spcAft>
                        <a:buClr>
                          <a:schemeClr val="hlink"/>
                        </a:buClr>
                        <a:buSzTx/>
                        <a:buFont typeface="Wingdings" panose="05000000000000000000" pitchFamily="2" charset="2"/>
                        <a:buNone/>
                      </a:pPr>
                      <a:r>
                        <a:rPr kumimoji="1" lang="zh-CN" altLang="en-US" sz="1600" b="0" i="0" u="none" strike="noStrike" cap="none" normalizeH="0" baseline="0">
                          <a:ln>
                            <a:noFill/>
                          </a:ln>
                          <a:solidFill>
                            <a:srgbClr val="000000"/>
                          </a:solidFill>
                          <a:effectLst/>
                          <a:latin typeface="华文行楷" panose="02010800040101010101" pitchFamily="2" charset="-122"/>
                          <a:ea typeface="华文行楷" panose="02010800040101010101" pitchFamily="2" charset="-122"/>
                          <a:cs typeface="Times New Roman" panose="02020603050405020304" pitchFamily="18" charset="0"/>
                        </a:rPr>
                        <a:t>￥</a:t>
                      </a:r>
                      <a:r>
                        <a:rPr kumimoji="1" lang="en-US" altLang="zh-CN" sz="1600" b="0" i="0" u="none" strike="noStrike" cap="none" normalizeH="0" baseline="0">
                          <a:ln>
                            <a:noFill/>
                          </a:ln>
                          <a:solidFill>
                            <a:srgbClr val="000000"/>
                          </a:solidFill>
                          <a:effectLst/>
                          <a:latin typeface="华文行楷" panose="02010800040101010101" pitchFamily="2" charset="-122"/>
                          <a:ea typeface="华文行楷" panose="02010800040101010101" pitchFamily="2" charset="-122"/>
                          <a:cs typeface="Times New Roman" panose="02020603050405020304" pitchFamily="18" charset="0"/>
                        </a:rPr>
                        <a:t>60085000.00</a:t>
                      </a:r>
                      <a:r>
                        <a:rPr kumimoji="1" lang="en-US" altLang="zh-CN" sz="1800" b="0" i="0" u="none" strike="noStrike" cap="none" normalizeH="0" baseline="0">
                          <a:ln>
                            <a:noFill/>
                          </a:ln>
                          <a:solidFill>
                            <a:srgbClr val="000000"/>
                          </a:solidFill>
                          <a:effectLst/>
                          <a:latin typeface="华文行楷" panose="02010800040101010101" pitchFamily="2" charset="-122"/>
                          <a:ea typeface="华文行楷" panose="02010800040101010101" pitchFamily="2" charset="-122"/>
                          <a:cs typeface="Times New Roman" panose="02020603050405020304" pitchFamily="18" charset="0"/>
                        </a:rPr>
                        <a:t> </a:t>
                      </a:r>
                      <a:endParaRPr kumimoji="1" lang="en-US" altLang="zh-CN" sz="1800" b="0" i="0" u="none" strike="noStrike" cap="none" normalizeH="0" baseline="0">
                        <a:ln>
                          <a:noFill/>
                        </a:ln>
                        <a:solidFill>
                          <a:schemeClr val="tx1"/>
                        </a:solidFill>
                        <a:effectLst/>
                        <a:latin typeface="华文行楷" panose="02010800040101010101" pitchFamily="2" charset="-122"/>
                        <a:ea typeface="华文行楷" panose="0201080004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hlink"/>
                        </a:buClr>
                        <a:buSzTx/>
                        <a:buFont typeface="Wingdings" panose="05000000000000000000" pitchFamily="2" charset="2"/>
                        <a:buNone/>
                      </a:pPr>
                      <a:r>
                        <a:rPr kumimoji="1" lang="zh-CN" altLang="en-US" sz="1800" b="0" i="0" u="none" strike="noStrike" cap="none" normalizeH="0" baseline="0">
                          <a:ln>
                            <a:noFill/>
                          </a:ln>
                          <a:solidFill>
                            <a:srgbClr val="000000"/>
                          </a:solidFill>
                          <a:effectLst/>
                          <a:latin typeface="华文行楷" panose="02010800040101010101" pitchFamily="2" charset="-122"/>
                          <a:ea typeface="华文行楷" panose="02010800040101010101" pitchFamily="2" charset="-122"/>
                          <a:cs typeface="Times New Roman" panose="02020603050405020304" pitchFamily="18" charset="0"/>
                        </a:rPr>
                        <a:t>人民币陆仟万零捌万伍仟元整</a:t>
                      </a:r>
                      <a:endParaRPr kumimoji="1" lang="zh-CN" altLang="en-US" sz="1800" b="0" i="0" u="none" strike="noStrike" cap="none" normalizeH="0" baseline="0">
                        <a:ln>
                          <a:noFill/>
                        </a:ln>
                        <a:solidFill>
                          <a:schemeClr val="tx1"/>
                        </a:solidFill>
                        <a:effectLst/>
                        <a:latin typeface="华文行楷" panose="02010800040101010101" pitchFamily="2" charset="-122"/>
                        <a:ea typeface="华文行楷" panose="0201080004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28663">
                <a:tc>
                  <a:txBody>
                    <a:bodyPr/>
                    <a:lstStyle/>
                    <a:p>
                      <a:pPr marL="0" marR="0" lvl="0" indent="0" algn="ctr" defTabSz="914400" rtl="0" eaLnBrk="1" fontAlgn="base" latinLnBrk="0" hangingPunct="1">
                        <a:lnSpc>
                          <a:spcPct val="100000"/>
                        </a:lnSpc>
                        <a:spcBef>
                          <a:spcPct val="0"/>
                        </a:spcBef>
                        <a:spcAft>
                          <a:spcPct val="0"/>
                        </a:spcAft>
                        <a:buClr>
                          <a:schemeClr val="hlink"/>
                        </a:buClr>
                        <a:buSzTx/>
                        <a:buFont typeface="Wingdings" panose="05000000000000000000" pitchFamily="2" charset="2"/>
                        <a:buNone/>
                      </a:pPr>
                      <a:r>
                        <a:rPr kumimoji="1" lang="zh-CN" altLang="en-US" sz="1800" b="0" i="0" u="none" strike="noStrike" cap="none" normalizeH="0" baseline="0">
                          <a:ln>
                            <a:noFill/>
                          </a:ln>
                          <a:solidFill>
                            <a:srgbClr val="000000"/>
                          </a:solidFill>
                          <a:effectLst/>
                          <a:latin typeface="华文行楷" panose="02010800040101010101" pitchFamily="2" charset="-122"/>
                          <a:ea typeface="华文行楷" panose="02010800040101010101" pitchFamily="2" charset="-122"/>
                          <a:cs typeface="Times New Roman" panose="02020603050405020304" pitchFamily="18" charset="0"/>
                        </a:rPr>
                        <a:t>￥</a:t>
                      </a:r>
                      <a:r>
                        <a:rPr kumimoji="1" lang="en-US" altLang="zh-CN" sz="1800" b="0" i="0" u="none" strike="noStrike" cap="none" normalizeH="0" baseline="0">
                          <a:ln>
                            <a:noFill/>
                          </a:ln>
                          <a:solidFill>
                            <a:srgbClr val="000000"/>
                          </a:solidFill>
                          <a:effectLst/>
                          <a:latin typeface="华文行楷" panose="02010800040101010101" pitchFamily="2" charset="-122"/>
                          <a:ea typeface="华文行楷" panose="02010800040101010101" pitchFamily="2" charset="-122"/>
                          <a:cs typeface="Times New Roman" panose="02020603050405020304" pitchFamily="18" charset="0"/>
                        </a:rPr>
                        <a:t>9700000.54 </a:t>
                      </a:r>
                      <a:endParaRPr kumimoji="1" lang="en-US" altLang="zh-CN" sz="1800" b="0" i="0" u="none" strike="noStrike" cap="none" normalizeH="0" baseline="0">
                        <a:ln>
                          <a:noFill/>
                        </a:ln>
                        <a:solidFill>
                          <a:schemeClr val="tx1"/>
                        </a:solidFill>
                        <a:effectLst/>
                        <a:latin typeface="华文行楷" panose="02010800040101010101" pitchFamily="2" charset="-122"/>
                        <a:ea typeface="华文行楷" panose="0201080004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hlink"/>
                        </a:buClr>
                        <a:buSzTx/>
                        <a:buFont typeface="Wingdings" panose="05000000000000000000" pitchFamily="2" charset="2"/>
                        <a:buNone/>
                      </a:pPr>
                      <a:r>
                        <a:rPr kumimoji="1" lang="zh-CN" altLang="en-US" sz="1800" b="0" i="0" u="none" strike="noStrike" cap="none" normalizeH="0" baseline="0">
                          <a:ln>
                            <a:noFill/>
                          </a:ln>
                          <a:solidFill>
                            <a:srgbClr val="000000"/>
                          </a:solidFill>
                          <a:effectLst/>
                          <a:latin typeface="华文行楷" panose="02010800040101010101" pitchFamily="2" charset="-122"/>
                          <a:ea typeface="华文行楷" panose="02010800040101010101" pitchFamily="2" charset="-122"/>
                          <a:cs typeface="Times New Roman" panose="02020603050405020304" pitchFamily="18" charset="0"/>
                        </a:rPr>
                        <a:t>人民币玖佰柒拾万零伍角肆分</a:t>
                      </a:r>
                      <a:endParaRPr kumimoji="1" lang="zh-CN" altLang="en-US" sz="1800" b="0" i="0" u="none" strike="noStrike" cap="none" normalizeH="0" baseline="0">
                        <a:ln>
                          <a:noFill/>
                        </a:ln>
                        <a:solidFill>
                          <a:schemeClr val="tx1"/>
                        </a:solidFill>
                        <a:effectLst/>
                        <a:latin typeface="华文行楷" panose="02010800040101010101" pitchFamily="2" charset="-122"/>
                        <a:ea typeface="华文行楷" panose="02010800040101010101" pitchFamily="2" charset="-122"/>
                        <a:cs typeface="Times New Roman" panose="02020603050405020304"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772120" name="Rectangle 24"/>
          <p:cNvSpPr/>
          <p:nvPr/>
        </p:nvSpPr>
        <p:spPr>
          <a:xfrm>
            <a:off x="5724525" y="2852738"/>
            <a:ext cx="3168650" cy="504825"/>
          </a:xfrm>
          <a:prstGeom prst="rect">
            <a:avLst/>
          </a:prstGeom>
          <a:noFill/>
          <a:ln w="9525" cap="flat" cmpd="sng">
            <a:solidFill>
              <a:schemeClr val="tx1"/>
            </a:solidFill>
            <a:prstDash val="solid"/>
            <a:miter/>
            <a:headEnd type="none" w="med" len="med"/>
            <a:tailEnd type="none" w="med" len="med"/>
          </a:ln>
        </p:spPr>
        <p:txBody>
          <a:bodyPr wrap="none" anchor="ctr"/>
          <a:lstStyle/>
          <a:p>
            <a:pPr lvl="0" indent="0" algn="ctr"/>
            <a:r>
              <a:rPr lang="zh-CN" altLang="en-US" sz="2000" b="1" dirty="0">
                <a:solidFill>
                  <a:srgbClr val="000000"/>
                </a:solidFill>
                <a:latin typeface="Tahoma" panose="020B0604030504040204" pitchFamily="34" charset="0"/>
                <a:ea typeface="华文行楷" panose="02010800040101010101" pitchFamily="2" charset="-122"/>
              </a:rPr>
              <a:t>人民币贰仟元整</a:t>
            </a:r>
            <a:endParaRPr lang="zh-CN" altLang="en-US" sz="2000" b="1" dirty="0">
              <a:solidFill>
                <a:srgbClr val="000000"/>
              </a:solidFill>
              <a:latin typeface="Tahoma" panose="020B0604030504040204" pitchFamily="34" charset="0"/>
              <a:ea typeface="华文行楷" panose="02010800040101010101" pitchFamily="2" charset="-122"/>
            </a:endParaRPr>
          </a:p>
        </p:txBody>
      </p:sp>
      <p:sp>
        <p:nvSpPr>
          <p:cNvPr id="772121" name="Rectangle 25"/>
          <p:cNvSpPr/>
          <p:nvPr/>
        </p:nvSpPr>
        <p:spPr>
          <a:xfrm>
            <a:off x="5724525" y="3573463"/>
            <a:ext cx="3168650" cy="504825"/>
          </a:xfrm>
          <a:prstGeom prst="rect">
            <a:avLst/>
          </a:prstGeom>
          <a:noFill/>
          <a:ln w="9525" cap="flat" cmpd="sng">
            <a:solidFill>
              <a:schemeClr val="tx1"/>
            </a:solidFill>
            <a:prstDash val="solid"/>
            <a:miter/>
            <a:headEnd type="none" w="med" len="med"/>
            <a:tailEnd type="none" w="med" len="med"/>
          </a:ln>
        </p:spPr>
        <p:txBody>
          <a:bodyPr wrap="none" anchor="ctr"/>
          <a:lstStyle/>
          <a:p>
            <a:pPr lvl="0" indent="0" algn="ctr"/>
            <a:r>
              <a:rPr lang="zh-CN" altLang="en-US" sz="2000" b="1" dirty="0">
                <a:latin typeface="Tahoma" panose="020B0604030504040204" pitchFamily="34" charset="0"/>
                <a:ea typeface="华文行楷" panose="02010800040101010101" pitchFamily="2" charset="-122"/>
              </a:rPr>
              <a:t>人民币壹拾万零肆仟元整</a:t>
            </a:r>
            <a:r>
              <a:rPr lang="zh-CN" altLang="en-US" sz="1400" dirty="0">
                <a:latin typeface="Tahoma" panose="020B0604030504040204" pitchFamily="34" charset="0"/>
                <a:ea typeface="黑体" panose="02010609060101010101" pitchFamily="49" charset="-122"/>
              </a:rPr>
              <a:t> </a:t>
            </a:r>
            <a:endParaRPr lang="zh-CN" altLang="en-US" sz="1400" dirty="0">
              <a:latin typeface="Tahoma" panose="020B0604030504040204" pitchFamily="34" charset="0"/>
              <a:ea typeface="黑体" panose="02010609060101010101" pitchFamily="49" charset="-122"/>
            </a:endParaRPr>
          </a:p>
        </p:txBody>
      </p:sp>
      <p:sp>
        <p:nvSpPr>
          <p:cNvPr id="772122" name="Rectangle 26"/>
          <p:cNvSpPr/>
          <p:nvPr/>
        </p:nvSpPr>
        <p:spPr>
          <a:xfrm>
            <a:off x="5724525" y="4292600"/>
            <a:ext cx="3168650" cy="504825"/>
          </a:xfrm>
          <a:prstGeom prst="rect">
            <a:avLst/>
          </a:prstGeom>
          <a:noFill/>
          <a:ln w="9525" cap="flat" cmpd="sng">
            <a:solidFill>
              <a:schemeClr val="tx1"/>
            </a:solidFill>
            <a:prstDash val="solid"/>
            <a:miter/>
            <a:headEnd type="none" w="med" len="med"/>
            <a:tailEnd type="none" w="med" len="med"/>
          </a:ln>
        </p:spPr>
        <p:txBody>
          <a:bodyPr wrap="none" anchor="ctr"/>
          <a:lstStyle/>
          <a:p>
            <a:pPr lvl="0" indent="0" algn="ctr"/>
            <a:r>
              <a:rPr lang="zh-CN" altLang="en-US" sz="2000" b="1" dirty="0">
                <a:latin typeface="Tahoma" panose="020B0604030504040204" pitchFamily="34" charset="0"/>
                <a:ea typeface="华文行楷" panose="02010800040101010101" pitchFamily="2" charset="-122"/>
              </a:rPr>
              <a:t>人民币陆仟零捌万伍仟元整</a:t>
            </a:r>
            <a:r>
              <a:rPr lang="zh-CN" altLang="en-US" sz="1400" dirty="0">
                <a:latin typeface="Tahoma" panose="020B0604030504040204" pitchFamily="34" charset="0"/>
                <a:ea typeface="黑体" panose="02010609060101010101" pitchFamily="49" charset="-122"/>
              </a:rPr>
              <a:t> </a:t>
            </a:r>
            <a:endParaRPr lang="zh-CN" altLang="en-US" sz="1400" dirty="0">
              <a:latin typeface="Tahoma" panose="020B0604030504040204" pitchFamily="34" charset="0"/>
              <a:ea typeface="黑体" panose="02010609060101010101" pitchFamily="49" charset="-122"/>
            </a:endParaRPr>
          </a:p>
        </p:txBody>
      </p:sp>
      <p:sp>
        <p:nvSpPr>
          <p:cNvPr id="772123" name="Rectangle 27"/>
          <p:cNvSpPr/>
          <p:nvPr/>
        </p:nvSpPr>
        <p:spPr>
          <a:xfrm>
            <a:off x="5435600" y="5013325"/>
            <a:ext cx="3636963" cy="504825"/>
          </a:xfrm>
          <a:prstGeom prst="rect">
            <a:avLst/>
          </a:prstGeom>
          <a:noFill/>
          <a:ln w="9525" cap="flat" cmpd="sng">
            <a:solidFill>
              <a:schemeClr val="tx1"/>
            </a:solidFill>
            <a:prstDash val="solid"/>
            <a:miter/>
            <a:headEnd type="none" w="med" len="med"/>
            <a:tailEnd type="none" w="med" len="med"/>
          </a:ln>
        </p:spPr>
        <p:txBody>
          <a:bodyPr wrap="none" anchor="ctr"/>
          <a:lstStyle/>
          <a:p>
            <a:pPr lvl="0" indent="0" algn="ctr"/>
            <a:r>
              <a:rPr lang="zh-CN" altLang="en-US" sz="2000" b="1" dirty="0">
                <a:latin typeface="Tahoma" panose="020B0604030504040204" pitchFamily="34" charset="0"/>
                <a:ea typeface="华文行楷" panose="02010800040101010101" pitchFamily="2" charset="-122"/>
              </a:rPr>
              <a:t>人民币玖佰柒拾万元零伍角肆分</a:t>
            </a:r>
            <a:r>
              <a:rPr lang="zh-CN" altLang="en-US" sz="1400" dirty="0">
                <a:latin typeface="Tahoma" panose="020B0604030504040204" pitchFamily="34" charset="0"/>
                <a:ea typeface="黑体" panose="02010609060101010101" pitchFamily="49" charset="-122"/>
              </a:rPr>
              <a:t> </a:t>
            </a:r>
            <a:endParaRPr lang="zh-CN" altLang="en-US" sz="1400" dirty="0">
              <a:latin typeface="Tahoma" panose="020B0604030504040204" pitchFamily="34" charset="0"/>
              <a:ea typeface="黑体" panose="02010609060101010101" pitchFamily="49" charset="-122"/>
            </a:endParaRPr>
          </a:p>
        </p:txBody>
      </p:sp>
      <p:sp>
        <p:nvSpPr>
          <p:cNvPr id="772124" name="Rectangle 28"/>
          <p:cNvSpPr/>
          <p:nvPr/>
        </p:nvSpPr>
        <p:spPr>
          <a:xfrm>
            <a:off x="5724525" y="1989138"/>
            <a:ext cx="3168650" cy="504825"/>
          </a:xfrm>
          <a:prstGeom prst="rect">
            <a:avLst/>
          </a:prstGeom>
          <a:noFill/>
          <a:ln w="9525" cap="flat" cmpd="sng">
            <a:solidFill>
              <a:schemeClr val="tx1"/>
            </a:solidFill>
            <a:prstDash val="solid"/>
            <a:miter/>
            <a:headEnd type="none" w="med" len="med"/>
            <a:tailEnd type="none" w="med" len="med"/>
          </a:ln>
        </p:spPr>
        <p:txBody>
          <a:bodyPr wrap="none" anchor="ctr"/>
          <a:lstStyle/>
          <a:p>
            <a:pPr lvl="0" indent="0" algn="ctr"/>
            <a:r>
              <a:rPr lang="zh-CN" altLang="en-US" sz="2000" b="1" dirty="0">
                <a:solidFill>
                  <a:srgbClr val="000000"/>
                </a:solidFill>
                <a:latin typeface="Tahoma" panose="020B0604030504040204" pitchFamily="34" charset="0"/>
                <a:ea typeface="楷体_GB2312" panose="02010609030101010101" pitchFamily="49" charset="-122"/>
              </a:rPr>
              <a:t>正确写法</a:t>
            </a:r>
            <a:endParaRPr lang="zh-CN" altLang="en-US" sz="2000" b="1" dirty="0">
              <a:solidFill>
                <a:srgbClr val="000000"/>
              </a:solidFill>
              <a:latin typeface="Tahoma" panose="020B0604030504040204" pitchFamily="34" charset="0"/>
              <a:ea typeface="楷体_GB2312" panose="02010609030101010101" pitchFamily="49"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72124"/>
                                        </p:tgtEl>
                                        <p:attrNameLst>
                                          <p:attrName>style.visibility</p:attrName>
                                        </p:attrNameLst>
                                      </p:cBhvr>
                                      <p:to>
                                        <p:strVal val="visible"/>
                                      </p:to>
                                    </p:set>
                                    <p:animEffect transition="in" filter="blinds(horizontal)">
                                      <p:cBhvr>
                                        <p:cTn id="7" dur="1000"/>
                                        <p:tgtEl>
                                          <p:spTgt spid="77212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72120"/>
                                        </p:tgtEl>
                                        <p:attrNameLst>
                                          <p:attrName>style.visibility</p:attrName>
                                        </p:attrNameLst>
                                      </p:cBhvr>
                                      <p:to>
                                        <p:strVal val="visible"/>
                                      </p:to>
                                    </p:set>
                                    <p:animEffect transition="in" filter="blinds(horizontal)">
                                      <p:cBhvr>
                                        <p:cTn id="12" dur="1000"/>
                                        <p:tgtEl>
                                          <p:spTgt spid="77212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72121"/>
                                        </p:tgtEl>
                                        <p:attrNameLst>
                                          <p:attrName>style.visibility</p:attrName>
                                        </p:attrNameLst>
                                      </p:cBhvr>
                                      <p:to>
                                        <p:strVal val="visible"/>
                                      </p:to>
                                    </p:set>
                                    <p:animEffect transition="in" filter="blinds(horizontal)">
                                      <p:cBhvr>
                                        <p:cTn id="17" dur="1000"/>
                                        <p:tgtEl>
                                          <p:spTgt spid="77212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72122"/>
                                        </p:tgtEl>
                                        <p:attrNameLst>
                                          <p:attrName>style.visibility</p:attrName>
                                        </p:attrNameLst>
                                      </p:cBhvr>
                                      <p:to>
                                        <p:strVal val="visible"/>
                                      </p:to>
                                    </p:set>
                                    <p:animEffect transition="in" filter="blinds(horizontal)">
                                      <p:cBhvr>
                                        <p:cTn id="22" dur="1000"/>
                                        <p:tgtEl>
                                          <p:spTgt spid="77212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72123"/>
                                        </p:tgtEl>
                                        <p:attrNameLst>
                                          <p:attrName>style.visibility</p:attrName>
                                        </p:attrNameLst>
                                      </p:cBhvr>
                                      <p:to>
                                        <p:strVal val="visible"/>
                                      </p:to>
                                    </p:set>
                                    <p:animEffect transition="in" filter="blinds(horizontal)">
                                      <p:cBhvr>
                                        <p:cTn id="27" dur="1000"/>
                                        <p:tgtEl>
                                          <p:spTgt spid="772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2120" grpId="0" bldLvl="0" animBg="1"/>
      <p:bldP spid="772121" grpId="0" bldLvl="0" animBg="1"/>
      <p:bldP spid="772122" grpId="0" bldLvl="0" animBg="1"/>
      <p:bldP spid="772123" grpId="0" bldLvl="0" animBg="1"/>
      <p:bldP spid="772124" grpId="0" bldLvl="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2"/>
          <p:cNvSpPr>
            <a:spLocks noGrp="1"/>
          </p:cNvSpPr>
          <p:nvPr>
            <p:ph type="body"/>
          </p:nvPr>
        </p:nvSpPr>
        <p:spPr>
          <a:xfrm>
            <a:off x="549275" y="1273175"/>
            <a:ext cx="7278688" cy="4406900"/>
          </a:xfrm>
        </p:spPr>
        <p:txBody>
          <a:bodyPr wrap="square" lIns="91440" tIns="45720" rIns="91440" bIns="45720" anchor="t"/>
          <a:lstStyle/>
          <a:p>
            <a:pPr lvl="0" indent="-342900" eaLnBrk="1" hangingPunct="1">
              <a:lnSpc>
                <a:spcPct val="90000"/>
              </a:lnSpc>
            </a:pPr>
            <a:r>
              <a:rPr lang="zh-CN" altLang="en-US" sz="3600" b="0" dirty="0">
                <a:ea typeface="楷体_GB2312" panose="02010609030101010101" pitchFamily="49" charset="-122"/>
              </a:rPr>
              <a:t> 标明货币名称</a:t>
            </a:r>
            <a:endParaRPr lang="zh-CN" altLang="en-US" sz="3600" b="0" dirty="0">
              <a:ea typeface="楷体_GB2312" panose="02010609030101010101" pitchFamily="49" charset="-122"/>
            </a:endParaRPr>
          </a:p>
          <a:p>
            <a:pPr lvl="0" indent="-342900" eaLnBrk="1" hangingPunct="1"/>
            <a:r>
              <a:rPr lang="zh-CN" altLang="en-US" sz="3200" b="0" dirty="0">
                <a:ea typeface="楷体_GB2312" panose="02010609030101010101" pitchFamily="49" charset="-122"/>
              </a:rPr>
              <a:t>  </a:t>
            </a:r>
            <a:r>
              <a:rPr lang="zh-CN" altLang="en-US" b="0" dirty="0">
                <a:solidFill>
                  <a:schemeClr val="accent1"/>
                </a:solidFill>
                <a:ea typeface="楷体_GB2312" panose="02010609030101010101" pitchFamily="49" charset="-122"/>
              </a:rPr>
              <a:t>中文大写</a:t>
            </a:r>
            <a:r>
              <a:rPr lang="zh-CN" altLang="en-US" b="0" dirty="0">
                <a:ea typeface="楷体_GB2312" panose="02010609030101010101" pitchFamily="49" charset="-122"/>
              </a:rPr>
              <a:t>金额数字前应标明“</a:t>
            </a:r>
            <a:r>
              <a:rPr lang="zh-CN" altLang="en-US" b="0" dirty="0">
                <a:solidFill>
                  <a:schemeClr val="accent1"/>
                </a:solidFill>
                <a:ea typeface="楷体_GB2312" panose="02010609030101010101" pitchFamily="49" charset="-122"/>
              </a:rPr>
              <a:t>人民币</a:t>
            </a:r>
            <a:r>
              <a:rPr lang="zh-CN" altLang="en-US" b="0" dirty="0">
                <a:ea typeface="楷体_GB2312" panose="02010609030101010101" pitchFamily="49" charset="-122"/>
              </a:rPr>
              <a:t>”等字样，且其与首个金额数字之间不留空白，数字之间更不能留空白，写数与读数顺序要求一致。如果未印货币名称（一般是“人民币”），应当加填货币名称。</a:t>
            </a:r>
            <a:endParaRPr lang="zh-CN" altLang="en-US" sz="3200" b="0" dirty="0">
              <a:ea typeface="楷体_GB2312" panose="02010609030101010101" pitchFamily="49" charset="-122"/>
            </a:endParaRPr>
          </a:p>
        </p:txBody>
      </p:sp>
      <p:sp>
        <p:nvSpPr>
          <p:cNvPr id="60419" name="AutoShape 4"/>
          <p:cNvSpPr/>
          <p:nvPr/>
        </p:nvSpPr>
        <p:spPr>
          <a:xfrm>
            <a:off x="8027988" y="6092825"/>
            <a:ext cx="719137" cy="431800"/>
          </a:xfrm>
          <a:prstGeom prst="actionButtonHome">
            <a:avLst/>
          </a:prstGeom>
          <a:solidFill>
            <a:schemeClr val="accent1"/>
          </a:solidFill>
          <a:ln w="9525">
            <a:noFill/>
          </a:ln>
        </p:spPr>
        <p:txBody>
          <a:bodyPr wrap="none" anchor="ctr"/>
          <a:lstStyle/>
          <a:p>
            <a:pPr lvl="0" indent="0" algn="r"/>
            <a:endParaRPr lang="zh-CN" altLang="en-US" b="1" dirty="0">
              <a:latin typeface="Arial" panose="020B0604020202020204" pitchFamily="34" charset="0"/>
              <a:ea typeface="宋体" panose="02010600030101010101" pitchFamily="2" charset="-122"/>
            </a:endParaRPr>
          </a:p>
        </p:txBody>
      </p:sp>
      <p:sp>
        <p:nvSpPr>
          <p:cNvPr id="763909" name="Rectangle 5"/>
          <p:cNvSpPr/>
          <p:nvPr/>
        </p:nvSpPr>
        <p:spPr>
          <a:xfrm>
            <a:off x="827088" y="5013325"/>
            <a:ext cx="3600450" cy="650875"/>
          </a:xfrm>
          <a:prstGeom prst="rect">
            <a:avLst/>
          </a:prstGeom>
          <a:noFill/>
          <a:ln w="9525" cap="flat" cmpd="sng">
            <a:solidFill>
              <a:schemeClr val="tx1"/>
            </a:solidFill>
            <a:prstDash val="solid"/>
            <a:miter/>
            <a:headEnd type="none" w="med" len="med"/>
            <a:tailEnd type="none" w="med" len="med"/>
          </a:ln>
        </p:spPr>
        <p:txBody>
          <a:bodyPr anchor="t">
            <a:spAutoFit/>
          </a:bodyPr>
          <a:lstStyle/>
          <a:p>
            <a:pPr lvl="0" indent="0" algn="ctr"/>
            <a:r>
              <a:rPr lang="zh-CN" altLang="en-US" sz="3600" dirty="0">
                <a:latin typeface="Tahoma" panose="020B0604030504040204" pitchFamily="34" charset="0"/>
                <a:ea typeface="华文行楷" panose="02010800040101010101" pitchFamily="2" charset="-122"/>
              </a:rPr>
              <a:t>人民币贰仟元整</a:t>
            </a:r>
            <a:endParaRPr lang="zh-CN" altLang="en-US" sz="3600" dirty="0">
              <a:latin typeface="Tahoma" panose="020B0604030504040204" pitchFamily="34" charset="0"/>
              <a:ea typeface="华文行楷" panose="02010800040101010101" pitchFamily="2" charset="-122"/>
            </a:endParaRPr>
          </a:p>
        </p:txBody>
      </p:sp>
      <p:sp>
        <p:nvSpPr>
          <p:cNvPr id="763910" name="Rectangle 6"/>
          <p:cNvSpPr/>
          <p:nvPr/>
        </p:nvSpPr>
        <p:spPr>
          <a:xfrm>
            <a:off x="2124075" y="5403850"/>
            <a:ext cx="919163" cy="762000"/>
          </a:xfrm>
          <a:prstGeom prst="rect">
            <a:avLst/>
          </a:prstGeom>
          <a:noFill/>
          <a:ln w="9525">
            <a:noFill/>
          </a:ln>
        </p:spPr>
        <p:txBody>
          <a:bodyPr anchor="ctr">
            <a:spAutoFit/>
          </a:bodyPr>
          <a:lstStyle/>
          <a:p>
            <a:pPr lvl="0" indent="0"/>
            <a:r>
              <a:rPr lang="zh-CN" altLang="en-US" sz="4400" b="1" i="1" dirty="0">
                <a:solidFill>
                  <a:srgbClr val="FF0000"/>
                </a:solidFill>
                <a:latin typeface="Tahoma" panose="020B0604030504040204" pitchFamily="34" charset="0"/>
                <a:ea typeface="黑体" panose="02010609060101010101" pitchFamily="49" charset="-122"/>
              </a:rPr>
              <a:t>√</a:t>
            </a:r>
            <a:r>
              <a:rPr lang="zh-CN" altLang="en-US" sz="4400" dirty="0">
                <a:latin typeface="Tahoma" panose="020B0604030504040204" pitchFamily="34" charset="0"/>
                <a:ea typeface="黑体" panose="02010609060101010101" pitchFamily="49" charset="-122"/>
              </a:rPr>
              <a:t> </a:t>
            </a:r>
            <a:endParaRPr lang="zh-CN" altLang="en-US" sz="4400" dirty="0">
              <a:latin typeface="Tahoma" panose="020B0604030504040204" pitchFamily="34" charset="0"/>
              <a:ea typeface="黑体" panose="02010609060101010101" pitchFamily="49" charset="-122"/>
            </a:endParaRPr>
          </a:p>
        </p:txBody>
      </p:sp>
      <p:sp>
        <p:nvSpPr>
          <p:cNvPr id="763911" name="Rectangle 7"/>
          <p:cNvSpPr/>
          <p:nvPr/>
        </p:nvSpPr>
        <p:spPr>
          <a:xfrm flipV="1">
            <a:off x="6227763" y="5445125"/>
            <a:ext cx="863600" cy="762000"/>
          </a:xfrm>
          <a:prstGeom prst="rect">
            <a:avLst/>
          </a:prstGeom>
          <a:noFill/>
          <a:ln w="9525">
            <a:noFill/>
          </a:ln>
        </p:spPr>
        <p:txBody>
          <a:bodyPr anchor="ctr">
            <a:spAutoFit/>
          </a:bodyPr>
          <a:lstStyle/>
          <a:p>
            <a:pPr lvl="0" indent="0"/>
            <a:r>
              <a:rPr lang="en-US" altLang="zh-CN" sz="4400" b="1" i="1" dirty="0">
                <a:solidFill>
                  <a:srgbClr val="FF0000"/>
                </a:solidFill>
                <a:latin typeface="Tahoma" panose="020B0604030504040204" pitchFamily="34" charset="0"/>
                <a:ea typeface="黑体" panose="02010609060101010101" pitchFamily="49" charset="-122"/>
              </a:rPr>
              <a:t>×</a:t>
            </a:r>
            <a:r>
              <a:rPr lang="en-US" altLang="zh-CN" sz="4000" dirty="0">
                <a:latin typeface="Tahoma" panose="020B0604030504040204" pitchFamily="34" charset="0"/>
                <a:ea typeface="黑体" panose="02010609060101010101" pitchFamily="49" charset="-122"/>
              </a:rPr>
              <a:t> </a:t>
            </a:r>
            <a:endParaRPr lang="en-US" altLang="zh-CN" sz="4000" dirty="0">
              <a:latin typeface="Tahoma" panose="020B0604030504040204" pitchFamily="34" charset="0"/>
              <a:ea typeface="黑体" panose="02010609060101010101" pitchFamily="49" charset="-122"/>
            </a:endParaRPr>
          </a:p>
        </p:txBody>
      </p:sp>
      <p:sp>
        <p:nvSpPr>
          <p:cNvPr id="763912" name="Rectangle 8"/>
          <p:cNvSpPr/>
          <p:nvPr/>
        </p:nvSpPr>
        <p:spPr>
          <a:xfrm>
            <a:off x="4716463" y="5013325"/>
            <a:ext cx="3959225" cy="650875"/>
          </a:xfrm>
          <a:prstGeom prst="rect">
            <a:avLst/>
          </a:prstGeom>
          <a:noFill/>
          <a:ln w="9525" cap="flat" cmpd="sng">
            <a:solidFill>
              <a:schemeClr val="tx1"/>
            </a:solidFill>
            <a:prstDash val="solid"/>
            <a:miter/>
            <a:headEnd type="none" w="med" len="med"/>
            <a:tailEnd type="none" w="med" len="med"/>
          </a:ln>
        </p:spPr>
        <p:txBody>
          <a:bodyPr anchor="t">
            <a:spAutoFit/>
          </a:bodyPr>
          <a:lstStyle/>
          <a:p>
            <a:pPr lvl="0" indent="0" algn="ctr"/>
            <a:r>
              <a:rPr lang="zh-CN" altLang="en-US" sz="3600" dirty="0">
                <a:latin typeface="Tahoma" panose="020B0604030504040204" pitchFamily="34" charset="0"/>
                <a:ea typeface="华文行楷" panose="02010800040101010101" pitchFamily="2" charset="-122"/>
              </a:rPr>
              <a:t>人民币   贰仟元整</a:t>
            </a:r>
            <a:endParaRPr lang="zh-CN" altLang="en-US" sz="3600" dirty="0">
              <a:latin typeface="Tahoma" panose="020B0604030504040204" pitchFamily="34" charset="0"/>
              <a:ea typeface="华文行楷" panose="02010800040101010101" pitchFamily="2" charset="-122"/>
            </a:endParaRPr>
          </a:p>
        </p:txBody>
      </p:sp>
      <p:sp>
        <p:nvSpPr>
          <p:cNvPr id="59393" name="Rectangle 2"/>
          <p:cNvSpPr/>
          <p:nvPr>
            <p:custDataLst>
              <p:tags r:id="rId1"/>
            </p:custDataLst>
          </p:nvPr>
        </p:nvSpPr>
        <p:spPr>
          <a:xfrm>
            <a:off x="914400" y="304165"/>
            <a:ext cx="7993063" cy="768350"/>
          </a:xfrm>
          <a:prstGeom prst="rect">
            <a:avLst/>
          </a:prstGeom>
          <a:noFill/>
          <a:ln w="9525">
            <a:noFill/>
          </a:ln>
        </p:spPr>
        <p:txBody>
          <a:bodyPr anchor="t">
            <a:spAutoFit/>
          </a:bodyPr>
          <a:p>
            <a:pPr lvl="0" indent="0"/>
            <a:r>
              <a:rPr lang="zh-CN" altLang="en-US" sz="4400" dirty="0">
                <a:solidFill>
                  <a:schemeClr val="bg1"/>
                </a:solidFill>
                <a:latin typeface="Arial" panose="020B0604020202020204" pitchFamily="34" charset="0"/>
                <a:ea typeface="黑体" panose="02010609060101010101" pitchFamily="49" charset="-122"/>
              </a:rPr>
              <a:t>中文大写金额数字书写规范</a:t>
            </a:r>
            <a:endParaRPr lang="zh-CN" altLang="en-US" sz="4400" dirty="0">
              <a:solidFill>
                <a:schemeClr val="bg1"/>
              </a:solidFill>
              <a:latin typeface="Arial" panose="020B0604020202020204" pitchFamily="34" charset="0"/>
              <a:ea typeface="黑体" panose="02010609060101010101" pitchFamily="49"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27330">
                                            <p:txEl>
                                              <p:pRg st="0" end="0"/>
                                            </p:txEl>
                                          </p:spTgt>
                                        </p:tgtEl>
                                        <p:attrNameLst>
                                          <p:attrName>style.visibility</p:attrName>
                                        </p:attrNameLst>
                                      </p:cBhvr>
                                      <p:to>
                                        <p:strVal val="visible"/>
                                      </p:to>
                                    </p:set>
                                    <p:animEffect transition="in" filter="checkerboard(across)">
                                      <p:cBhvr>
                                        <p:cTn id="7" dur="1000"/>
                                        <p:tgtEl>
                                          <p:spTgt spid="227330">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27330">
                                            <p:txEl>
                                              <p:pRg st="1" end="1"/>
                                            </p:txEl>
                                          </p:spTgt>
                                        </p:tgtEl>
                                        <p:attrNameLst>
                                          <p:attrName>style.visibility</p:attrName>
                                        </p:attrNameLst>
                                      </p:cBhvr>
                                      <p:to>
                                        <p:strVal val="visible"/>
                                      </p:to>
                                    </p:set>
                                    <p:animEffect transition="in" filter="checkerboard(across)">
                                      <p:cBhvr>
                                        <p:cTn id="12" dur="1000"/>
                                        <p:tgtEl>
                                          <p:spTgt spid="227330">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type.wav"/>
                                        </p:tgtEl>
                                      </p:cMediaNode>
                                    </p:audio>
                                  </p:sub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63909"/>
                                        </p:tgtEl>
                                        <p:attrNameLst>
                                          <p:attrName>style.visibility</p:attrName>
                                        </p:attrNameLst>
                                      </p:cBhvr>
                                      <p:to>
                                        <p:strVal val="visible"/>
                                      </p:to>
                                    </p:set>
                                    <p:animEffect transition="in" filter="blinds(horizontal)">
                                      <p:cBhvr>
                                        <p:cTn id="17" dur="1000"/>
                                        <p:tgtEl>
                                          <p:spTgt spid="763909"/>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763910"/>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5" presetClass="entr" presetSubtype="10" fill="hold" grpId="0" nodeType="clickEffect">
                                  <p:stCondLst>
                                    <p:cond delay="0"/>
                                  </p:stCondLst>
                                  <p:childTnLst>
                                    <p:set>
                                      <p:cBhvr>
                                        <p:cTn id="25" dur="1" fill="hold">
                                          <p:stCondLst>
                                            <p:cond delay="0"/>
                                          </p:stCondLst>
                                        </p:cTn>
                                        <p:tgtEl>
                                          <p:spTgt spid="763912"/>
                                        </p:tgtEl>
                                        <p:attrNameLst>
                                          <p:attrName>style.visibility</p:attrName>
                                        </p:attrNameLst>
                                      </p:cBhvr>
                                      <p:to>
                                        <p:strVal val="visible"/>
                                      </p:to>
                                    </p:set>
                                    <p:animEffect transition="in" filter="checkerboard(across)">
                                      <p:cBhvr>
                                        <p:cTn id="26" dur="1000"/>
                                        <p:tgtEl>
                                          <p:spTgt spid="763912"/>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639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330" grpId="0" build="p"/>
      <p:bldP spid="763909" grpId="0" bldLvl="0" animBg="1"/>
      <p:bldP spid="763910" grpId="0"/>
      <p:bldP spid="763911" grpId="0"/>
      <p:bldP spid="763912" grpId="0" bldLvl="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2"/>
          <p:cNvSpPr>
            <a:spLocks noGrp="1"/>
          </p:cNvSpPr>
          <p:nvPr>
            <p:ph type="body"/>
          </p:nvPr>
        </p:nvSpPr>
        <p:spPr>
          <a:xfrm>
            <a:off x="468313" y="1485900"/>
            <a:ext cx="7924800" cy="4535488"/>
          </a:xfrm>
        </p:spPr>
        <p:txBody>
          <a:bodyPr wrap="square" lIns="91440" tIns="45720" rIns="91440" bIns="45720" anchor="t"/>
          <a:lstStyle/>
          <a:p>
            <a:pPr lvl="0" indent="-342900" eaLnBrk="1" hangingPunct="1">
              <a:lnSpc>
                <a:spcPct val="80000"/>
              </a:lnSpc>
            </a:pPr>
            <a:r>
              <a:rPr lang="zh-CN" altLang="en-US" sz="3600" b="0" dirty="0">
                <a:ea typeface="楷体_GB2312" panose="02010609030101010101" pitchFamily="49" charset="-122"/>
              </a:rPr>
              <a:t>规范书写</a:t>
            </a:r>
            <a:endParaRPr lang="zh-CN" altLang="en-US" sz="3600" b="0" dirty="0">
              <a:ea typeface="楷体_GB2312" panose="02010609030101010101" pitchFamily="49" charset="-122"/>
            </a:endParaRPr>
          </a:p>
          <a:p>
            <a:pPr lvl="0" indent="-342900" eaLnBrk="1" hangingPunct="1">
              <a:lnSpc>
                <a:spcPct val="80000"/>
              </a:lnSpc>
            </a:pPr>
            <a:r>
              <a:rPr lang="zh-CN" altLang="en-US" b="0" dirty="0">
                <a:ea typeface="楷体_GB2312" panose="02010609030101010101" pitchFamily="49" charset="-122"/>
              </a:rPr>
              <a:t>中文大写数字金额一律用正楷或行书书写。</a:t>
            </a:r>
            <a:endParaRPr lang="zh-CN" altLang="en-US" b="0" dirty="0">
              <a:ea typeface="楷体_GB2312" panose="02010609030101010101" pitchFamily="49" charset="-122"/>
            </a:endParaRPr>
          </a:p>
          <a:p>
            <a:pPr lvl="0" indent="-342900" eaLnBrk="1" hangingPunct="1">
              <a:lnSpc>
                <a:spcPct val="80000"/>
              </a:lnSpc>
            </a:pPr>
            <a:r>
              <a:rPr lang="en-US" altLang="zh-CN" b="0" dirty="0">
                <a:ea typeface="宋体" panose="02010600030101010101" pitchFamily="2" charset="-122"/>
              </a:rPr>
              <a:t>※</a:t>
            </a:r>
            <a:r>
              <a:rPr lang="zh-CN" altLang="en-US" b="0" dirty="0">
                <a:ea typeface="楷体_GB2312" panose="02010609030101010101" pitchFamily="49" charset="-122"/>
              </a:rPr>
              <a:t>正确写法</a:t>
            </a:r>
            <a:endParaRPr lang="zh-CN" altLang="en-US" b="0" dirty="0">
              <a:ea typeface="楷体_GB2312" panose="02010609030101010101" pitchFamily="49" charset="-122"/>
            </a:endParaRPr>
          </a:p>
          <a:p>
            <a:pPr lvl="0" indent="-342900" algn="ctr" eaLnBrk="1" hangingPunct="1">
              <a:lnSpc>
                <a:spcPct val="80000"/>
              </a:lnSpc>
            </a:pPr>
            <a:r>
              <a:rPr lang="zh-CN" altLang="en-US" b="0" dirty="0">
                <a:ea typeface="楷体_GB2312" panose="02010609030101010101" pitchFamily="49" charset="-122"/>
              </a:rPr>
              <a:t>零、壹、贰、叁、肆、伍、陆、柒、捌、玖、拾、佰、仟</a:t>
            </a:r>
            <a:endParaRPr lang="zh-CN" altLang="en-US" b="0" dirty="0">
              <a:ea typeface="楷体_GB2312" panose="02010609030101010101" pitchFamily="49" charset="-122"/>
            </a:endParaRPr>
          </a:p>
          <a:p>
            <a:pPr lvl="0" indent="-342900" eaLnBrk="1" hangingPunct="1">
              <a:lnSpc>
                <a:spcPct val="80000"/>
              </a:lnSpc>
            </a:pPr>
            <a:r>
              <a:rPr lang="en-US" altLang="zh-CN" b="0" dirty="0">
                <a:ea typeface="宋体" panose="02010600030101010101" pitchFamily="2" charset="-122"/>
              </a:rPr>
              <a:t>※</a:t>
            </a:r>
            <a:r>
              <a:rPr lang="zh-CN" altLang="en-US" b="0" dirty="0">
                <a:ea typeface="楷体_GB2312" panose="02010609030101010101" pitchFamily="49" charset="-122"/>
              </a:rPr>
              <a:t>错误写法：</a:t>
            </a:r>
            <a:br>
              <a:rPr lang="zh-CN" altLang="en-US" b="0" dirty="0">
                <a:ea typeface="楷体_GB2312" panose="02010609030101010101" pitchFamily="49" charset="-122"/>
              </a:rPr>
            </a:br>
            <a:r>
              <a:rPr lang="zh-CN" altLang="en-US" b="0" dirty="0">
                <a:ea typeface="楷体_GB2312" panose="02010609030101010101" pitchFamily="49" charset="-122"/>
              </a:rPr>
              <a:t>Ｏ、一、二、三、四、五、六、七、八、</a:t>
            </a:r>
            <a:endParaRPr lang="zh-CN" altLang="en-US" b="0" dirty="0">
              <a:ea typeface="楷体_GB2312" panose="02010609030101010101" pitchFamily="49" charset="-122"/>
            </a:endParaRPr>
          </a:p>
          <a:p>
            <a:pPr lvl="0" indent="-342900" algn="ctr" eaLnBrk="1" hangingPunct="1">
              <a:lnSpc>
                <a:spcPct val="80000"/>
              </a:lnSpc>
            </a:pPr>
            <a:r>
              <a:rPr lang="zh-CN" altLang="en-US" b="0" dirty="0">
                <a:ea typeface="楷体_GB2312" panose="02010609030101010101" pitchFamily="49" charset="-122"/>
              </a:rPr>
              <a:t>九、十、百、千</a:t>
            </a:r>
            <a:endParaRPr lang="zh-CN" altLang="en-US" b="0" dirty="0">
              <a:ea typeface="楷体_GB2312" panose="02010609030101010101" pitchFamily="49" charset="-122"/>
            </a:endParaRPr>
          </a:p>
        </p:txBody>
      </p:sp>
      <p:sp>
        <p:nvSpPr>
          <p:cNvPr id="59393" name="Rectangle 2"/>
          <p:cNvSpPr/>
          <p:nvPr>
            <p:custDataLst>
              <p:tags r:id="rId1"/>
            </p:custDataLst>
          </p:nvPr>
        </p:nvSpPr>
        <p:spPr>
          <a:xfrm>
            <a:off x="914400" y="304165"/>
            <a:ext cx="7993063" cy="768350"/>
          </a:xfrm>
          <a:prstGeom prst="rect">
            <a:avLst/>
          </a:prstGeom>
          <a:noFill/>
          <a:ln w="9525">
            <a:noFill/>
          </a:ln>
        </p:spPr>
        <p:txBody>
          <a:bodyPr anchor="t">
            <a:spAutoFit/>
          </a:bodyPr>
          <a:p>
            <a:pPr lvl="0" indent="0"/>
            <a:r>
              <a:rPr lang="zh-CN" altLang="en-US" sz="4400" dirty="0">
                <a:solidFill>
                  <a:schemeClr val="bg1"/>
                </a:solidFill>
                <a:latin typeface="Arial" panose="020B0604020202020204" pitchFamily="34" charset="0"/>
                <a:ea typeface="黑体" panose="02010609060101010101" pitchFamily="49" charset="-122"/>
              </a:rPr>
              <a:t>中文大写金额数字书写规范</a:t>
            </a:r>
            <a:endParaRPr lang="zh-CN" altLang="en-US" sz="4400" dirty="0">
              <a:solidFill>
                <a:schemeClr val="bg1"/>
              </a:solidFill>
              <a:latin typeface="Arial" panose="020B0604020202020204" pitchFamily="34" charset="0"/>
              <a:ea typeface="黑体" panose="02010609060101010101" pitchFamily="49"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28354">
                                            <p:txEl>
                                              <p:pRg st="0" end="0"/>
                                            </p:txEl>
                                          </p:spTgt>
                                        </p:tgtEl>
                                        <p:attrNameLst>
                                          <p:attrName>style.visibility</p:attrName>
                                        </p:attrNameLst>
                                      </p:cBhvr>
                                      <p:to>
                                        <p:strVal val="visible"/>
                                      </p:to>
                                    </p:set>
                                    <p:animEffect transition="in" filter="checkerboard(across)">
                                      <p:cBhvr>
                                        <p:cTn id="7" dur="1000"/>
                                        <p:tgtEl>
                                          <p:spTgt spid="228354">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28354">
                                            <p:txEl>
                                              <p:pRg st="1" end="1"/>
                                            </p:txEl>
                                          </p:spTgt>
                                        </p:tgtEl>
                                        <p:attrNameLst>
                                          <p:attrName>style.visibility</p:attrName>
                                        </p:attrNameLst>
                                      </p:cBhvr>
                                      <p:to>
                                        <p:strVal val="visible"/>
                                      </p:to>
                                    </p:set>
                                    <p:animEffect transition="in" filter="checkerboard(across)">
                                      <p:cBhvr>
                                        <p:cTn id="12" dur="1000"/>
                                        <p:tgtEl>
                                          <p:spTgt spid="228354">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type.wav"/>
                                        </p:tgtEl>
                                      </p:cMediaNode>
                                    </p:audio>
                                  </p:sub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28354">
                                            <p:txEl>
                                              <p:pRg st="2" end="2"/>
                                            </p:txEl>
                                          </p:spTgt>
                                        </p:tgtEl>
                                        <p:attrNameLst>
                                          <p:attrName>style.visibility</p:attrName>
                                        </p:attrNameLst>
                                      </p:cBhvr>
                                      <p:to>
                                        <p:strVal val="visible"/>
                                      </p:to>
                                    </p:set>
                                    <p:animEffect transition="in" filter="checkerboard(across)">
                                      <p:cBhvr>
                                        <p:cTn id="17" dur="1000"/>
                                        <p:tgtEl>
                                          <p:spTgt spid="228354">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type.wav"/>
                                        </p:tgtEl>
                                      </p:cMediaNode>
                                    </p:audio>
                                  </p:sub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228354">
                                            <p:txEl>
                                              <p:pRg st="3" end="3"/>
                                            </p:txEl>
                                          </p:spTgt>
                                        </p:tgtEl>
                                        <p:attrNameLst>
                                          <p:attrName>style.visibility</p:attrName>
                                        </p:attrNameLst>
                                      </p:cBhvr>
                                      <p:to>
                                        <p:strVal val="visible"/>
                                      </p:to>
                                    </p:set>
                                    <p:animEffect transition="in" filter="checkerboard(across)">
                                      <p:cBhvr>
                                        <p:cTn id="22" dur="1000"/>
                                        <p:tgtEl>
                                          <p:spTgt spid="228354">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type.wav"/>
                                        </p:tgtEl>
                                      </p:cMediaNode>
                                    </p:audio>
                                  </p:sub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228354">
                                            <p:txEl>
                                              <p:pRg st="4" end="4"/>
                                            </p:txEl>
                                          </p:spTgt>
                                        </p:tgtEl>
                                        <p:attrNameLst>
                                          <p:attrName>style.visibility</p:attrName>
                                        </p:attrNameLst>
                                      </p:cBhvr>
                                      <p:to>
                                        <p:strVal val="visible"/>
                                      </p:to>
                                    </p:set>
                                    <p:animEffect transition="in" filter="checkerboard(across)">
                                      <p:cBhvr>
                                        <p:cTn id="27" dur="1000"/>
                                        <p:tgtEl>
                                          <p:spTgt spid="228354">
                                            <p:txEl>
                                              <p:pRg st="4" end="4"/>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2" name="type.wav"/>
                                        </p:tgtEl>
                                      </p:cMediaNode>
                                    </p:audio>
                                  </p:sub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228354">
                                            <p:txEl>
                                              <p:pRg st="5" end="5"/>
                                            </p:txEl>
                                          </p:spTgt>
                                        </p:tgtEl>
                                        <p:attrNameLst>
                                          <p:attrName>style.visibility</p:attrName>
                                        </p:attrNameLst>
                                      </p:cBhvr>
                                      <p:to>
                                        <p:strVal val="visible"/>
                                      </p:to>
                                    </p:set>
                                    <p:animEffect transition="in" filter="checkerboard(across)">
                                      <p:cBhvr>
                                        <p:cTn id="32" dur="1000"/>
                                        <p:tgtEl>
                                          <p:spTgt spid="228354">
                                            <p:txEl>
                                              <p:pRg st="5" end="5"/>
                                            </p:txEl>
                                          </p:spTgt>
                                        </p:tgtEl>
                                      </p:cBhvr>
                                    </p:animEffect>
                                  </p:childTnLst>
                                  <p:subTnLst>
                                    <p:audio>
                                      <p:cMediaNode>
                                        <p:cTn display="0" masterRel="sameClick">
                                          <p:stCondLst>
                                            <p:cond evt="begin" delay="0">
                                              <p:tn val="30"/>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354"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2"/>
          <p:cNvSpPr>
            <a:spLocks noGrp="1"/>
          </p:cNvSpPr>
          <p:nvPr>
            <p:ph type="body"/>
          </p:nvPr>
        </p:nvSpPr>
        <p:spPr>
          <a:xfrm>
            <a:off x="549275" y="1273175"/>
            <a:ext cx="7278688" cy="4406900"/>
          </a:xfrm>
        </p:spPr>
        <p:txBody>
          <a:bodyPr wrap="square" lIns="91440" tIns="45720" rIns="91440" bIns="45720" anchor="t"/>
          <a:lstStyle/>
          <a:p>
            <a:pPr lvl="0" indent="-342900" eaLnBrk="1" hangingPunct="1"/>
            <a:r>
              <a:rPr lang="zh-CN" altLang="en-US" sz="3600" b="0" dirty="0">
                <a:ea typeface="楷体_GB2312" panose="02010609030101010101" pitchFamily="49" charset="-122"/>
              </a:rPr>
              <a:t>规范书写</a:t>
            </a:r>
            <a:endParaRPr lang="zh-CN" altLang="en-US" b="0" dirty="0">
              <a:ea typeface="楷体_GB2312" panose="02010609030101010101" pitchFamily="49" charset="-122"/>
            </a:endParaRPr>
          </a:p>
        </p:txBody>
      </p:sp>
      <p:sp>
        <p:nvSpPr>
          <p:cNvPr id="765956" name="Rectangle 4"/>
          <p:cNvSpPr/>
          <p:nvPr/>
        </p:nvSpPr>
        <p:spPr>
          <a:xfrm>
            <a:off x="1042988" y="2492375"/>
            <a:ext cx="914400" cy="914400"/>
          </a:xfrm>
          <a:prstGeom prst="rect">
            <a:avLst/>
          </a:prstGeom>
          <a:noFill/>
          <a:ln w="9525" cap="flat" cmpd="sng">
            <a:solidFill>
              <a:schemeClr val="tx1"/>
            </a:solidFill>
            <a:prstDash val="solid"/>
            <a:miter/>
            <a:headEnd type="none" w="med" len="med"/>
            <a:tailEnd type="none" w="med" len="med"/>
          </a:ln>
        </p:spPr>
        <p:txBody>
          <a:bodyPr wrap="none" anchor="ctr"/>
          <a:lstStyle/>
          <a:p>
            <a:pPr lvl="0" indent="0" algn="ctr"/>
            <a:r>
              <a:rPr lang="zh-CN" altLang="en-US" sz="4000" b="1" dirty="0">
                <a:latin typeface="Tahoma" panose="020B0604030504040204" pitchFamily="34" charset="0"/>
                <a:ea typeface="华文行楷" panose="02010800040101010101" pitchFamily="2" charset="-122"/>
              </a:rPr>
              <a:t>廿</a:t>
            </a:r>
            <a:endParaRPr lang="zh-CN" altLang="en-US" sz="4000" b="1" dirty="0">
              <a:latin typeface="Tahoma" panose="020B0604030504040204" pitchFamily="34" charset="0"/>
              <a:ea typeface="华文行楷" panose="02010800040101010101" pitchFamily="2" charset="-122"/>
            </a:endParaRPr>
          </a:p>
        </p:txBody>
      </p:sp>
      <p:sp>
        <p:nvSpPr>
          <p:cNvPr id="765957" name="Rectangle 5"/>
          <p:cNvSpPr/>
          <p:nvPr/>
        </p:nvSpPr>
        <p:spPr>
          <a:xfrm>
            <a:off x="1042988" y="4437063"/>
            <a:ext cx="914400" cy="914400"/>
          </a:xfrm>
          <a:prstGeom prst="rect">
            <a:avLst/>
          </a:prstGeom>
          <a:noFill/>
          <a:ln w="9525" cap="flat" cmpd="sng">
            <a:solidFill>
              <a:schemeClr val="tx1"/>
            </a:solidFill>
            <a:prstDash val="solid"/>
            <a:miter/>
            <a:headEnd type="none" w="med" len="med"/>
            <a:tailEnd type="none" w="med" len="med"/>
          </a:ln>
        </p:spPr>
        <p:txBody>
          <a:bodyPr wrap="none" anchor="ctr"/>
          <a:lstStyle/>
          <a:p>
            <a:pPr lvl="0" indent="0" algn="ctr"/>
            <a:r>
              <a:rPr lang="zh-CN" altLang="en-US" sz="4000" b="1" dirty="0">
                <a:latin typeface="Tahoma" panose="020B0604030504040204" pitchFamily="34" charset="0"/>
                <a:ea typeface="华文行楷" panose="02010800040101010101" pitchFamily="2" charset="-122"/>
              </a:rPr>
              <a:t>贰拾</a:t>
            </a:r>
            <a:endParaRPr lang="zh-CN" altLang="en-US" sz="4000" b="1" dirty="0">
              <a:latin typeface="Tahoma" panose="020B0604030504040204" pitchFamily="34" charset="0"/>
              <a:ea typeface="华文行楷" panose="02010800040101010101" pitchFamily="2" charset="-122"/>
            </a:endParaRPr>
          </a:p>
        </p:txBody>
      </p:sp>
      <p:sp>
        <p:nvSpPr>
          <p:cNvPr id="765958" name="Rectangle 6"/>
          <p:cNvSpPr/>
          <p:nvPr/>
        </p:nvSpPr>
        <p:spPr>
          <a:xfrm>
            <a:off x="2627313" y="2492375"/>
            <a:ext cx="914400" cy="914400"/>
          </a:xfrm>
          <a:prstGeom prst="rect">
            <a:avLst/>
          </a:prstGeom>
          <a:noFill/>
          <a:ln w="9525" cap="flat" cmpd="sng">
            <a:solidFill>
              <a:schemeClr val="tx1"/>
            </a:solidFill>
            <a:prstDash val="solid"/>
            <a:miter/>
            <a:headEnd type="none" w="med" len="med"/>
            <a:tailEnd type="none" w="med" len="med"/>
          </a:ln>
        </p:spPr>
        <p:txBody>
          <a:bodyPr wrap="none" anchor="ctr"/>
          <a:lstStyle/>
          <a:p>
            <a:pPr lvl="0" indent="0" algn="ctr"/>
            <a:r>
              <a:rPr lang="zh-CN" altLang="en-US" sz="4000" b="1" dirty="0">
                <a:latin typeface="Tahoma" panose="020B0604030504040204" pitchFamily="34" charset="0"/>
                <a:ea typeface="华文行楷" panose="02010800040101010101" pitchFamily="2" charset="-122"/>
              </a:rPr>
              <a:t>卅</a:t>
            </a:r>
            <a:endParaRPr lang="zh-CN" altLang="en-US" sz="4000" b="1" dirty="0">
              <a:latin typeface="Tahoma" panose="020B0604030504040204" pitchFamily="34" charset="0"/>
              <a:ea typeface="华文行楷" panose="02010800040101010101" pitchFamily="2" charset="-122"/>
            </a:endParaRPr>
          </a:p>
        </p:txBody>
      </p:sp>
      <p:sp>
        <p:nvSpPr>
          <p:cNvPr id="765959" name="Rectangle 7"/>
          <p:cNvSpPr/>
          <p:nvPr/>
        </p:nvSpPr>
        <p:spPr>
          <a:xfrm>
            <a:off x="2627313" y="4437063"/>
            <a:ext cx="914400" cy="914400"/>
          </a:xfrm>
          <a:prstGeom prst="rect">
            <a:avLst/>
          </a:prstGeom>
          <a:noFill/>
          <a:ln w="9525" cap="flat" cmpd="sng">
            <a:solidFill>
              <a:schemeClr val="tx1"/>
            </a:solidFill>
            <a:prstDash val="solid"/>
            <a:miter/>
            <a:headEnd type="none" w="med" len="med"/>
            <a:tailEnd type="none" w="med" len="med"/>
          </a:ln>
        </p:spPr>
        <p:txBody>
          <a:bodyPr wrap="none" anchor="ctr"/>
          <a:lstStyle/>
          <a:p>
            <a:pPr lvl="0" indent="0" algn="ctr"/>
            <a:r>
              <a:rPr lang="zh-CN" altLang="en-US" sz="4000" b="1" dirty="0">
                <a:latin typeface="Tahoma" panose="020B0604030504040204" pitchFamily="34" charset="0"/>
                <a:ea typeface="华文行楷" panose="02010800040101010101" pitchFamily="2" charset="-122"/>
              </a:rPr>
              <a:t>叁拾</a:t>
            </a:r>
            <a:endParaRPr lang="zh-CN" altLang="en-US" sz="4000" b="1" dirty="0">
              <a:latin typeface="Tahoma" panose="020B0604030504040204" pitchFamily="34" charset="0"/>
              <a:ea typeface="华文行楷" panose="02010800040101010101" pitchFamily="2" charset="-122"/>
            </a:endParaRPr>
          </a:p>
        </p:txBody>
      </p:sp>
      <p:sp>
        <p:nvSpPr>
          <p:cNvPr id="765960" name="Rectangle 8"/>
          <p:cNvSpPr/>
          <p:nvPr/>
        </p:nvSpPr>
        <p:spPr>
          <a:xfrm>
            <a:off x="4356100" y="2492375"/>
            <a:ext cx="914400" cy="914400"/>
          </a:xfrm>
          <a:prstGeom prst="rect">
            <a:avLst/>
          </a:prstGeom>
          <a:noFill/>
          <a:ln w="9525" cap="flat" cmpd="sng">
            <a:solidFill>
              <a:schemeClr val="tx1"/>
            </a:solidFill>
            <a:prstDash val="solid"/>
            <a:miter/>
            <a:headEnd type="none" w="med" len="med"/>
            <a:tailEnd type="none" w="med" len="med"/>
          </a:ln>
        </p:spPr>
        <p:txBody>
          <a:bodyPr wrap="none" anchor="ctr"/>
          <a:lstStyle/>
          <a:p>
            <a:pPr lvl="0" indent="0" algn="ctr"/>
            <a:r>
              <a:rPr lang="zh-CN" altLang="en-US" sz="4000" b="1" dirty="0">
                <a:latin typeface="Tahoma" panose="020B0604030504040204" pitchFamily="34" charset="0"/>
                <a:ea typeface="华文行楷" panose="02010800040101010101" pitchFamily="2" charset="-122"/>
              </a:rPr>
              <a:t>毛</a:t>
            </a:r>
            <a:endParaRPr lang="zh-CN" altLang="en-US" sz="4000" b="1" dirty="0">
              <a:latin typeface="Tahoma" panose="020B0604030504040204" pitchFamily="34" charset="0"/>
              <a:ea typeface="华文行楷" panose="02010800040101010101" pitchFamily="2" charset="-122"/>
            </a:endParaRPr>
          </a:p>
        </p:txBody>
      </p:sp>
      <p:sp>
        <p:nvSpPr>
          <p:cNvPr id="765961" name="Rectangle 9"/>
          <p:cNvSpPr/>
          <p:nvPr/>
        </p:nvSpPr>
        <p:spPr>
          <a:xfrm>
            <a:off x="4356100" y="4437063"/>
            <a:ext cx="914400" cy="914400"/>
          </a:xfrm>
          <a:prstGeom prst="rect">
            <a:avLst/>
          </a:prstGeom>
          <a:noFill/>
          <a:ln w="9525" cap="flat" cmpd="sng">
            <a:solidFill>
              <a:schemeClr val="tx1"/>
            </a:solidFill>
            <a:prstDash val="solid"/>
            <a:miter/>
            <a:headEnd type="none" w="med" len="med"/>
            <a:tailEnd type="none" w="med" len="med"/>
          </a:ln>
        </p:spPr>
        <p:txBody>
          <a:bodyPr wrap="none" anchor="ctr"/>
          <a:lstStyle/>
          <a:p>
            <a:pPr lvl="0" indent="0" algn="ctr"/>
            <a:r>
              <a:rPr lang="zh-CN" altLang="en-US" sz="4000" b="1" dirty="0">
                <a:latin typeface="Tahoma" panose="020B0604030504040204" pitchFamily="34" charset="0"/>
                <a:ea typeface="华文行楷" panose="02010800040101010101" pitchFamily="2" charset="-122"/>
              </a:rPr>
              <a:t>角</a:t>
            </a:r>
            <a:endParaRPr lang="zh-CN" altLang="en-US" sz="4000" b="1" dirty="0">
              <a:latin typeface="Tahoma" panose="020B0604030504040204" pitchFamily="34" charset="0"/>
              <a:ea typeface="华文行楷" panose="02010800040101010101" pitchFamily="2" charset="-122"/>
            </a:endParaRPr>
          </a:p>
        </p:txBody>
      </p:sp>
      <p:sp>
        <p:nvSpPr>
          <p:cNvPr id="765962" name="Rectangle 10"/>
          <p:cNvSpPr/>
          <p:nvPr/>
        </p:nvSpPr>
        <p:spPr>
          <a:xfrm>
            <a:off x="6084888" y="2492375"/>
            <a:ext cx="914400" cy="914400"/>
          </a:xfrm>
          <a:prstGeom prst="rect">
            <a:avLst/>
          </a:prstGeom>
          <a:noFill/>
          <a:ln w="9525" cap="flat" cmpd="sng">
            <a:solidFill>
              <a:schemeClr val="tx1"/>
            </a:solidFill>
            <a:prstDash val="solid"/>
            <a:miter/>
            <a:headEnd type="none" w="med" len="med"/>
            <a:tailEnd type="none" w="med" len="med"/>
          </a:ln>
        </p:spPr>
        <p:txBody>
          <a:bodyPr wrap="none" anchor="ctr"/>
          <a:lstStyle/>
          <a:p>
            <a:pPr lvl="0" indent="0" algn="ctr"/>
            <a:r>
              <a:rPr lang="zh-CN" altLang="en-US" sz="4000" b="1" dirty="0">
                <a:latin typeface="Tahoma" panose="020B0604030504040204" pitchFamily="34" charset="0"/>
                <a:ea typeface="华文行楷" panose="02010800040101010101" pitchFamily="2" charset="-122"/>
              </a:rPr>
              <a:t>另</a:t>
            </a:r>
            <a:endParaRPr lang="zh-CN" altLang="en-US" sz="4000" b="1" dirty="0">
              <a:latin typeface="Tahoma" panose="020B0604030504040204" pitchFamily="34" charset="0"/>
              <a:ea typeface="华文行楷" panose="02010800040101010101" pitchFamily="2" charset="-122"/>
            </a:endParaRPr>
          </a:p>
        </p:txBody>
      </p:sp>
      <p:sp>
        <p:nvSpPr>
          <p:cNvPr id="765963" name="Rectangle 11"/>
          <p:cNvSpPr/>
          <p:nvPr/>
        </p:nvSpPr>
        <p:spPr>
          <a:xfrm>
            <a:off x="6084888" y="4437063"/>
            <a:ext cx="914400" cy="914400"/>
          </a:xfrm>
          <a:prstGeom prst="rect">
            <a:avLst/>
          </a:prstGeom>
          <a:noFill/>
          <a:ln w="9525" cap="flat" cmpd="sng">
            <a:solidFill>
              <a:schemeClr val="tx1"/>
            </a:solidFill>
            <a:prstDash val="solid"/>
            <a:miter/>
            <a:headEnd type="none" w="med" len="med"/>
            <a:tailEnd type="none" w="med" len="med"/>
          </a:ln>
        </p:spPr>
        <p:txBody>
          <a:bodyPr wrap="none" anchor="ctr"/>
          <a:lstStyle/>
          <a:p>
            <a:pPr lvl="0" indent="0" algn="ctr"/>
            <a:r>
              <a:rPr lang="zh-CN" altLang="en-US" sz="4000" b="1" dirty="0">
                <a:latin typeface="Tahoma" panose="020B0604030504040204" pitchFamily="34" charset="0"/>
                <a:ea typeface="华文行楷" panose="02010800040101010101" pitchFamily="2" charset="-122"/>
              </a:rPr>
              <a:t>零</a:t>
            </a:r>
            <a:endParaRPr lang="zh-CN" altLang="en-US" sz="4000" b="1" dirty="0">
              <a:latin typeface="Tahoma" panose="020B0604030504040204" pitchFamily="34" charset="0"/>
              <a:ea typeface="华文行楷" panose="02010800040101010101" pitchFamily="2" charset="-122"/>
            </a:endParaRPr>
          </a:p>
        </p:txBody>
      </p:sp>
      <p:sp>
        <p:nvSpPr>
          <p:cNvPr id="765964" name="Rectangle 12"/>
          <p:cNvSpPr/>
          <p:nvPr/>
        </p:nvSpPr>
        <p:spPr>
          <a:xfrm>
            <a:off x="7143750" y="4508500"/>
            <a:ext cx="919163" cy="762000"/>
          </a:xfrm>
          <a:prstGeom prst="rect">
            <a:avLst/>
          </a:prstGeom>
          <a:noFill/>
          <a:ln w="9525">
            <a:noFill/>
          </a:ln>
        </p:spPr>
        <p:txBody>
          <a:bodyPr anchor="ctr">
            <a:spAutoFit/>
          </a:bodyPr>
          <a:lstStyle/>
          <a:p>
            <a:pPr lvl="0" indent="0"/>
            <a:r>
              <a:rPr lang="zh-CN" altLang="en-US" sz="4400" b="1" i="1" dirty="0">
                <a:solidFill>
                  <a:srgbClr val="FF0000"/>
                </a:solidFill>
                <a:latin typeface="Tahoma" panose="020B0604030504040204" pitchFamily="34" charset="0"/>
                <a:ea typeface="黑体" panose="02010609060101010101" pitchFamily="49" charset="-122"/>
              </a:rPr>
              <a:t>√</a:t>
            </a:r>
            <a:r>
              <a:rPr lang="zh-CN" altLang="en-US" sz="4400" dirty="0">
                <a:latin typeface="Tahoma" panose="020B0604030504040204" pitchFamily="34" charset="0"/>
                <a:ea typeface="黑体" panose="02010609060101010101" pitchFamily="49" charset="-122"/>
              </a:rPr>
              <a:t> </a:t>
            </a:r>
            <a:endParaRPr lang="zh-CN" altLang="en-US" sz="4400" dirty="0">
              <a:latin typeface="Tahoma" panose="020B0604030504040204" pitchFamily="34" charset="0"/>
              <a:ea typeface="黑体" panose="02010609060101010101" pitchFamily="49" charset="-122"/>
            </a:endParaRPr>
          </a:p>
        </p:txBody>
      </p:sp>
      <p:sp>
        <p:nvSpPr>
          <p:cNvPr id="765965" name="Rectangle 13"/>
          <p:cNvSpPr/>
          <p:nvPr/>
        </p:nvSpPr>
        <p:spPr>
          <a:xfrm flipV="1">
            <a:off x="7308850" y="2565400"/>
            <a:ext cx="863600" cy="762000"/>
          </a:xfrm>
          <a:prstGeom prst="rect">
            <a:avLst/>
          </a:prstGeom>
          <a:noFill/>
          <a:ln w="9525">
            <a:noFill/>
          </a:ln>
        </p:spPr>
        <p:txBody>
          <a:bodyPr anchor="ctr">
            <a:spAutoFit/>
          </a:bodyPr>
          <a:lstStyle/>
          <a:p>
            <a:pPr lvl="0" indent="0"/>
            <a:r>
              <a:rPr lang="en-US" altLang="zh-CN" sz="4400" b="1" i="1" dirty="0">
                <a:solidFill>
                  <a:srgbClr val="FF0000"/>
                </a:solidFill>
                <a:latin typeface="Tahoma" panose="020B0604030504040204" pitchFamily="34" charset="0"/>
                <a:ea typeface="黑体" panose="02010609060101010101" pitchFamily="49" charset="-122"/>
              </a:rPr>
              <a:t>×</a:t>
            </a:r>
            <a:r>
              <a:rPr lang="en-US" altLang="zh-CN" sz="4000" dirty="0">
                <a:latin typeface="Tahoma" panose="020B0604030504040204" pitchFamily="34" charset="0"/>
                <a:ea typeface="黑体" panose="02010609060101010101" pitchFamily="49" charset="-122"/>
              </a:rPr>
              <a:t> </a:t>
            </a:r>
            <a:endParaRPr lang="en-US" altLang="zh-CN" sz="4000" dirty="0">
              <a:latin typeface="Tahoma" panose="020B0604030504040204" pitchFamily="34" charset="0"/>
              <a:ea typeface="黑体" panose="02010609060101010101" pitchFamily="49" charset="-122"/>
            </a:endParaRPr>
          </a:p>
        </p:txBody>
      </p:sp>
      <p:sp>
        <p:nvSpPr>
          <p:cNvPr id="59393" name="Rectangle 2"/>
          <p:cNvSpPr/>
          <p:nvPr>
            <p:custDataLst>
              <p:tags r:id="rId1"/>
            </p:custDataLst>
          </p:nvPr>
        </p:nvSpPr>
        <p:spPr>
          <a:xfrm>
            <a:off x="914400" y="304165"/>
            <a:ext cx="7993063" cy="768350"/>
          </a:xfrm>
          <a:prstGeom prst="rect">
            <a:avLst/>
          </a:prstGeom>
          <a:noFill/>
          <a:ln w="9525">
            <a:noFill/>
          </a:ln>
        </p:spPr>
        <p:txBody>
          <a:bodyPr anchor="t">
            <a:spAutoFit/>
          </a:bodyPr>
          <a:p>
            <a:pPr lvl="0" indent="0"/>
            <a:r>
              <a:rPr lang="zh-CN" altLang="en-US" sz="4400" dirty="0">
                <a:solidFill>
                  <a:schemeClr val="bg1"/>
                </a:solidFill>
                <a:latin typeface="Arial" panose="020B0604020202020204" pitchFamily="34" charset="0"/>
                <a:ea typeface="黑体" panose="02010609060101010101" pitchFamily="49" charset="-122"/>
              </a:rPr>
              <a:t>中文大写金额数字书写规范</a:t>
            </a:r>
            <a:endParaRPr lang="zh-CN" altLang="en-US" sz="4400" dirty="0">
              <a:solidFill>
                <a:schemeClr val="bg1"/>
              </a:solidFill>
              <a:latin typeface="Arial" panose="020B0604020202020204" pitchFamily="34" charset="0"/>
              <a:ea typeface="黑体" panose="02010609060101010101" pitchFamily="49"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65956"/>
                                        </p:tgtEl>
                                        <p:attrNameLst>
                                          <p:attrName>style.visibility</p:attrName>
                                        </p:attrNameLst>
                                      </p:cBhvr>
                                      <p:to>
                                        <p:strVal val="visible"/>
                                      </p:to>
                                    </p:set>
                                    <p:animEffect transition="in" filter="blinds(horizontal)">
                                      <p:cBhvr>
                                        <p:cTn id="7" dur="500"/>
                                        <p:tgtEl>
                                          <p:spTgt spid="76595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65958"/>
                                        </p:tgtEl>
                                        <p:attrNameLst>
                                          <p:attrName>style.visibility</p:attrName>
                                        </p:attrNameLst>
                                      </p:cBhvr>
                                      <p:to>
                                        <p:strVal val="visible"/>
                                      </p:to>
                                    </p:set>
                                    <p:animEffect transition="in" filter="blinds(horizontal)">
                                      <p:cBhvr>
                                        <p:cTn id="10" dur="500"/>
                                        <p:tgtEl>
                                          <p:spTgt spid="765958"/>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765960"/>
                                        </p:tgtEl>
                                        <p:attrNameLst>
                                          <p:attrName>style.visibility</p:attrName>
                                        </p:attrNameLst>
                                      </p:cBhvr>
                                      <p:to>
                                        <p:strVal val="visible"/>
                                      </p:to>
                                    </p:set>
                                    <p:animEffect transition="in" filter="blinds(horizontal)">
                                      <p:cBhvr>
                                        <p:cTn id="13" dur="500"/>
                                        <p:tgtEl>
                                          <p:spTgt spid="765960"/>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765962"/>
                                        </p:tgtEl>
                                        <p:attrNameLst>
                                          <p:attrName>style.visibility</p:attrName>
                                        </p:attrNameLst>
                                      </p:cBhvr>
                                      <p:to>
                                        <p:strVal val="visible"/>
                                      </p:to>
                                    </p:set>
                                    <p:animEffect transition="in" filter="blinds(horizontal)">
                                      <p:cBhvr>
                                        <p:cTn id="16" dur="500"/>
                                        <p:tgtEl>
                                          <p:spTgt spid="765962"/>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765957"/>
                                        </p:tgtEl>
                                        <p:attrNameLst>
                                          <p:attrName>style.visibility</p:attrName>
                                        </p:attrNameLst>
                                      </p:cBhvr>
                                      <p:to>
                                        <p:strVal val="visible"/>
                                      </p:to>
                                    </p:set>
                                    <p:animEffect transition="in" filter="blinds(horizontal)">
                                      <p:cBhvr>
                                        <p:cTn id="19" dur="500"/>
                                        <p:tgtEl>
                                          <p:spTgt spid="765957"/>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765959"/>
                                        </p:tgtEl>
                                        <p:attrNameLst>
                                          <p:attrName>style.visibility</p:attrName>
                                        </p:attrNameLst>
                                      </p:cBhvr>
                                      <p:to>
                                        <p:strVal val="visible"/>
                                      </p:to>
                                    </p:set>
                                    <p:animEffect transition="in" filter="blinds(horizontal)">
                                      <p:cBhvr>
                                        <p:cTn id="22" dur="500"/>
                                        <p:tgtEl>
                                          <p:spTgt spid="765959"/>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765961"/>
                                        </p:tgtEl>
                                        <p:attrNameLst>
                                          <p:attrName>style.visibility</p:attrName>
                                        </p:attrNameLst>
                                      </p:cBhvr>
                                      <p:to>
                                        <p:strVal val="visible"/>
                                      </p:to>
                                    </p:set>
                                    <p:animEffect transition="in" filter="blinds(horizontal)">
                                      <p:cBhvr>
                                        <p:cTn id="25" dur="500"/>
                                        <p:tgtEl>
                                          <p:spTgt spid="765961"/>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765963"/>
                                        </p:tgtEl>
                                        <p:attrNameLst>
                                          <p:attrName>style.visibility</p:attrName>
                                        </p:attrNameLst>
                                      </p:cBhvr>
                                      <p:to>
                                        <p:strVal val="visible"/>
                                      </p:to>
                                    </p:set>
                                    <p:animEffect transition="in" filter="blinds(horizontal)">
                                      <p:cBhvr>
                                        <p:cTn id="28" dur="500"/>
                                        <p:tgtEl>
                                          <p:spTgt spid="765963"/>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76596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7659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5956" grpId="0" bldLvl="0" animBg="1"/>
      <p:bldP spid="765957" grpId="0" bldLvl="0" animBg="1"/>
      <p:bldP spid="765958" grpId="0" bldLvl="0" animBg="1"/>
      <p:bldP spid="765959" grpId="0" bldLvl="0" animBg="1"/>
      <p:bldP spid="765960" grpId="0" bldLvl="0" animBg="1"/>
      <p:bldP spid="765961" grpId="0" bldLvl="0" animBg="1"/>
      <p:bldP spid="765962" grpId="0" bldLvl="0" animBg="1"/>
      <p:bldP spid="765963" grpId="0" bldLvl="0" animBg="1"/>
      <p:bldP spid="765964" grpId="0"/>
      <p:bldP spid="76596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2"/>
          <p:cNvSpPr>
            <a:spLocks noGrp="1"/>
          </p:cNvSpPr>
          <p:nvPr>
            <p:ph type="body"/>
          </p:nvPr>
        </p:nvSpPr>
        <p:spPr>
          <a:xfrm>
            <a:off x="468313" y="1485900"/>
            <a:ext cx="7924800" cy="4535488"/>
          </a:xfrm>
        </p:spPr>
        <p:txBody>
          <a:bodyPr wrap="square" lIns="91440" tIns="45720" rIns="91440" bIns="45720" anchor="t"/>
          <a:lstStyle/>
          <a:p>
            <a:pPr lvl="0" indent="-342900" eaLnBrk="1" hangingPunct="1"/>
            <a:r>
              <a:rPr lang="zh-CN" altLang="en-US" sz="3600" b="0" dirty="0">
                <a:ea typeface="楷体_GB2312" panose="02010609030101010101" pitchFamily="49" charset="-122"/>
              </a:rPr>
              <a:t>正确运用“整”或“正”</a:t>
            </a:r>
            <a:endParaRPr lang="zh-CN" altLang="en-US" sz="3600" b="0" dirty="0">
              <a:ea typeface="楷体_GB2312" panose="02010609030101010101" pitchFamily="49" charset="-122"/>
            </a:endParaRPr>
          </a:p>
          <a:p>
            <a:pPr lvl="0" indent="-342900" eaLnBrk="1" hangingPunct="1"/>
            <a:r>
              <a:rPr lang="en-US" altLang="zh-CN" b="0" dirty="0">
                <a:ea typeface="楷体_GB2312" panose="02010609030101010101" pitchFamily="49" charset="-122"/>
              </a:rPr>
              <a:t>※</a:t>
            </a:r>
            <a:r>
              <a:rPr lang="zh-CN" altLang="en-US" b="0" dirty="0">
                <a:ea typeface="楷体_GB2312" panose="02010609030101010101" pitchFamily="49" charset="-122"/>
              </a:rPr>
              <a:t>中文大写金额数字到“元”为止的，应当写</a:t>
            </a:r>
            <a:r>
              <a:rPr lang="zh-CN" altLang="en-US" b="0" dirty="0">
                <a:solidFill>
                  <a:schemeClr val="accent1"/>
                </a:solidFill>
                <a:ea typeface="楷体_GB2312" panose="02010609030101010101" pitchFamily="49" charset="-122"/>
              </a:rPr>
              <a:t>“整”或“正”</a:t>
            </a:r>
            <a:r>
              <a:rPr lang="zh-CN" altLang="en-US" b="0" dirty="0">
                <a:ea typeface="楷体_GB2312" panose="02010609030101010101" pitchFamily="49" charset="-122"/>
              </a:rPr>
              <a:t>字</a:t>
            </a:r>
            <a:endParaRPr lang="zh-CN" altLang="en-US" b="0" dirty="0">
              <a:ea typeface="楷体_GB2312" panose="02010609030101010101" pitchFamily="49" charset="-122"/>
            </a:endParaRPr>
          </a:p>
          <a:p>
            <a:pPr lvl="0" indent="-342900" eaLnBrk="1" hangingPunct="1"/>
            <a:r>
              <a:rPr lang="zh-CN" altLang="en-US" b="0" dirty="0">
                <a:ea typeface="楷体_GB2312" panose="02010609030101010101" pitchFamily="49" charset="-122"/>
              </a:rPr>
              <a:t>               </a:t>
            </a:r>
            <a:endParaRPr lang="zh-CN" altLang="en-US" dirty="0">
              <a:ea typeface="华文行楷" panose="02010800040101010101" pitchFamily="2" charset="-122"/>
            </a:endParaRPr>
          </a:p>
          <a:p>
            <a:pPr lvl="0" indent="-342900" eaLnBrk="1" hangingPunct="1"/>
            <a:r>
              <a:rPr lang="en-US" altLang="zh-CN" dirty="0">
                <a:ea typeface="宋体" panose="02010600030101010101" pitchFamily="2" charset="-122"/>
              </a:rPr>
              <a:t>※</a:t>
            </a:r>
            <a:r>
              <a:rPr lang="zh-CN" altLang="en-US" b="0" dirty="0">
                <a:ea typeface="楷体_GB2312" panose="02010609030101010101" pitchFamily="49" charset="-122"/>
              </a:rPr>
              <a:t>中文大写金额到“角”为止，可以在“角”之后写“整”或“正”，也可以不写</a:t>
            </a:r>
            <a:endParaRPr lang="zh-CN" altLang="en-US" b="0" dirty="0">
              <a:ea typeface="楷体_GB2312" panose="02010609030101010101" pitchFamily="49" charset="-122"/>
            </a:endParaRPr>
          </a:p>
        </p:txBody>
      </p:sp>
      <p:sp>
        <p:nvSpPr>
          <p:cNvPr id="766980" name="Rectangle 4"/>
          <p:cNvSpPr/>
          <p:nvPr/>
        </p:nvSpPr>
        <p:spPr>
          <a:xfrm>
            <a:off x="2286000" y="3048000"/>
            <a:ext cx="4248150" cy="574675"/>
          </a:xfrm>
          <a:prstGeom prst="rect">
            <a:avLst/>
          </a:prstGeom>
          <a:noFill/>
          <a:ln w="9525" cap="flat" cmpd="sng">
            <a:solidFill>
              <a:schemeClr val="tx1"/>
            </a:solidFill>
            <a:prstDash val="solid"/>
            <a:miter/>
            <a:headEnd type="none" w="med" len="med"/>
            <a:tailEnd type="none" w="med" len="med"/>
          </a:ln>
        </p:spPr>
        <p:txBody>
          <a:bodyPr wrap="none" anchor="ctr"/>
          <a:lstStyle/>
          <a:p>
            <a:pPr lvl="0" indent="0" algn="ctr"/>
            <a:r>
              <a:rPr lang="zh-CN" altLang="en-US" sz="3200" b="1" dirty="0">
                <a:latin typeface="Tahoma" panose="020B0604030504040204" pitchFamily="34" charset="0"/>
                <a:ea typeface="华文行楷" panose="02010800040101010101" pitchFamily="2" charset="-122"/>
              </a:rPr>
              <a:t>人民币伍佰捌拾叁元整</a:t>
            </a:r>
            <a:endParaRPr lang="zh-CN" altLang="en-US" sz="3200" b="1" dirty="0">
              <a:latin typeface="Tahoma" panose="020B0604030504040204" pitchFamily="34" charset="0"/>
              <a:ea typeface="华文行楷" panose="02010800040101010101" pitchFamily="2" charset="-122"/>
            </a:endParaRPr>
          </a:p>
        </p:txBody>
      </p:sp>
      <p:sp>
        <p:nvSpPr>
          <p:cNvPr id="766981" name="Rectangle 5"/>
          <p:cNvSpPr/>
          <p:nvPr/>
        </p:nvSpPr>
        <p:spPr>
          <a:xfrm>
            <a:off x="611188" y="5013325"/>
            <a:ext cx="3816350" cy="574675"/>
          </a:xfrm>
          <a:prstGeom prst="rect">
            <a:avLst/>
          </a:prstGeom>
          <a:noFill/>
          <a:ln w="9525" cap="flat" cmpd="sng">
            <a:solidFill>
              <a:schemeClr val="tx1"/>
            </a:solidFill>
            <a:prstDash val="solid"/>
            <a:miter/>
            <a:headEnd type="none" w="med" len="med"/>
            <a:tailEnd type="none" w="med" len="med"/>
          </a:ln>
        </p:spPr>
        <p:txBody>
          <a:bodyPr wrap="none" anchor="ctr"/>
          <a:lstStyle/>
          <a:p>
            <a:pPr lvl="0" indent="0" algn="ctr"/>
            <a:r>
              <a:rPr lang="zh-CN" altLang="en-US" sz="2400" b="1" dirty="0">
                <a:latin typeface="Tahoma" panose="020B0604030504040204" pitchFamily="34" charset="0"/>
                <a:ea typeface="华文行楷" panose="02010800040101010101" pitchFamily="2" charset="-122"/>
              </a:rPr>
              <a:t>人民币伍佰捌拾叁元陆角整</a:t>
            </a:r>
            <a:endParaRPr lang="zh-CN" altLang="en-US" sz="2400" b="1" dirty="0">
              <a:latin typeface="Tahoma" panose="020B0604030504040204" pitchFamily="34" charset="0"/>
              <a:ea typeface="华文行楷" panose="02010800040101010101" pitchFamily="2" charset="-122"/>
            </a:endParaRPr>
          </a:p>
        </p:txBody>
      </p:sp>
      <p:sp>
        <p:nvSpPr>
          <p:cNvPr id="766982" name="Rectangle 6"/>
          <p:cNvSpPr/>
          <p:nvPr/>
        </p:nvSpPr>
        <p:spPr>
          <a:xfrm>
            <a:off x="4787900" y="5013325"/>
            <a:ext cx="3816350" cy="574675"/>
          </a:xfrm>
          <a:prstGeom prst="rect">
            <a:avLst/>
          </a:prstGeom>
          <a:noFill/>
          <a:ln w="9525" cap="flat" cmpd="sng">
            <a:solidFill>
              <a:schemeClr val="tx1"/>
            </a:solidFill>
            <a:prstDash val="solid"/>
            <a:miter/>
            <a:headEnd type="none" w="med" len="med"/>
            <a:tailEnd type="none" w="med" len="med"/>
          </a:ln>
        </p:spPr>
        <p:txBody>
          <a:bodyPr wrap="none" anchor="ctr"/>
          <a:lstStyle/>
          <a:p>
            <a:pPr lvl="0" indent="0" algn="ctr"/>
            <a:r>
              <a:rPr lang="zh-CN" altLang="en-US" sz="2400" b="1" dirty="0">
                <a:latin typeface="Tahoma" panose="020B0604030504040204" pitchFamily="34" charset="0"/>
                <a:ea typeface="华文行楷" panose="02010800040101010101" pitchFamily="2" charset="-122"/>
              </a:rPr>
              <a:t>人民币伍佰捌拾叁元陆角</a:t>
            </a:r>
            <a:endParaRPr lang="zh-CN" altLang="en-US" sz="2400" b="1" dirty="0">
              <a:latin typeface="Tahoma" panose="020B0604030504040204" pitchFamily="34" charset="0"/>
              <a:ea typeface="华文行楷" panose="02010800040101010101" pitchFamily="2" charset="-122"/>
            </a:endParaRPr>
          </a:p>
        </p:txBody>
      </p:sp>
      <p:sp>
        <p:nvSpPr>
          <p:cNvPr id="59393" name="Rectangle 2"/>
          <p:cNvSpPr/>
          <p:nvPr>
            <p:custDataLst>
              <p:tags r:id="rId1"/>
            </p:custDataLst>
          </p:nvPr>
        </p:nvSpPr>
        <p:spPr>
          <a:xfrm>
            <a:off x="914400" y="304165"/>
            <a:ext cx="7993063" cy="768350"/>
          </a:xfrm>
          <a:prstGeom prst="rect">
            <a:avLst/>
          </a:prstGeom>
          <a:noFill/>
          <a:ln w="9525">
            <a:noFill/>
          </a:ln>
        </p:spPr>
        <p:txBody>
          <a:bodyPr anchor="t">
            <a:spAutoFit/>
          </a:bodyPr>
          <a:p>
            <a:pPr lvl="0" indent="0"/>
            <a:r>
              <a:rPr lang="zh-CN" altLang="en-US" sz="4400" dirty="0">
                <a:solidFill>
                  <a:schemeClr val="bg1"/>
                </a:solidFill>
                <a:latin typeface="Arial" panose="020B0604020202020204" pitchFamily="34" charset="0"/>
                <a:ea typeface="黑体" panose="02010609060101010101" pitchFamily="49" charset="-122"/>
              </a:rPr>
              <a:t>中文大写金额数字书写规范</a:t>
            </a:r>
            <a:endParaRPr lang="zh-CN" altLang="en-US" sz="4400" dirty="0">
              <a:solidFill>
                <a:schemeClr val="bg1"/>
              </a:solidFill>
              <a:latin typeface="Arial" panose="020B0604020202020204" pitchFamily="34" charset="0"/>
              <a:ea typeface="黑体" panose="02010609060101010101" pitchFamily="49"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30402">
                                            <p:txEl>
                                              <p:pRg st="0" end="0"/>
                                            </p:txEl>
                                          </p:spTgt>
                                        </p:tgtEl>
                                        <p:attrNameLst>
                                          <p:attrName>style.visibility</p:attrName>
                                        </p:attrNameLst>
                                      </p:cBhvr>
                                      <p:to>
                                        <p:strVal val="visible"/>
                                      </p:to>
                                    </p:set>
                                    <p:animEffect transition="in" filter="checkerboard(across)">
                                      <p:cBhvr>
                                        <p:cTn id="7" dur="1000"/>
                                        <p:tgtEl>
                                          <p:spTgt spid="230402">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30402">
                                            <p:txEl>
                                              <p:pRg st="1" end="1"/>
                                            </p:txEl>
                                          </p:spTgt>
                                        </p:tgtEl>
                                        <p:attrNameLst>
                                          <p:attrName>style.visibility</p:attrName>
                                        </p:attrNameLst>
                                      </p:cBhvr>
                                      <p:to>
                                        <p:strVal val="visible"/>
                                      </p:to>
                                    </p:set>
                                    <p:animEffect transition="in" filter="checkerboard(across)">
                                      <p:cBhvr>
                                        <p:cTn id="12" dur="1000"/>
                                        <p:tgtEl>
                                          <p:spTgt spid="230402">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type.wav"/>
                                        </p:tgtEl>
                                      </p:cMediaNode>
                                    </p:audio>
                                  </p:sub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66980"/>
                                        </p:tgtEl>
                                        <p:attrNameLst>
                                          <p:attrName>style.visibility</p:attrName>
                                        </p:attrNameLst>
                                      </p:cBhvr>
                                      <p:to>
                                        <p:strVal val="visible"/>
                                      </p:to>
                                    </p:set>
                                    <p:animEffect transition="in" filter="blinds(horizontal)">
                                      <p:cBhvr>
                                        <p:cTn id="17" dur="500"/>
                                        <p:tgtEl>
                                          <p:spTgt spid="766980"/>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230402">
                                            <p:txEl>
                                              <p:pRg st="3" end="3"/>
                                            </p:txEl>
                                          </p:spTgt>
                                        </p:tgtEl>
                                        <p:attrNameLst>
                                          <p:attrName>style.visibility</p:attrName>
                                        </p:attrNameLst>
                                      </p:cBhvr>
                                      <p:to>
                                        <p:strVal val="visible"/>
                                      </p:to>
                                    </p:set>
                                    <p:animEffect transition="in" filter="checkerboard(across)">
                                      <p:cBhvr>
                                        <p:cTn id="22" dur="1000"/>
                                        <p:tgtEl>
                                          <p:spTgt spid="230402">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type.wav"/>
                                        </p:tgtEl>
                                      </p:cMediaNode>
                                    </p:audio>
                                  </p:sub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66981"/>
                                        </p:tgtEl>
                                        <p:attrNameLst>
                                          <p:attrName>style.visibility</p:attrName>
                                        </p:attrNameLst>
                                      </p:cBhvr>
                                      <p:to>
                                        <p:strVal val="visible"/>
                                      </p:to>
                                    </p:set>
                                    <p:animEffect transition="in" filter="blinds(horizontal)">
                                      <p:cBhvr>
                                        <p:cTn id="27" dur="1000"/>
                                        <p:tgtEl>
                                          <p:spTgt spid="76698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66982"/>
                                        </p:tgtEl>
                                        <p:attrNameLst>
                                          <p:attrName>style.visibility</p:attrName>
                                        </p:attrNameLst>
                                      </p:cBhvr>
                                      <p:to>
                                        <p:strVal val="visible"/>
                                      </p:to>
                                    </p:set>
                                    <p:animEffect transition="in" filter="blinds(horizontal)">
                                      <p:cBhvr>
                                        <p:cTn id="32" dur="1000"/>
                                        <p:tgtEl>
                                          <p:spTgt spid="7669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0402" grpId="0" build="p"/>
      <p:bldP spid="766980" grpId="0" bldLvl="0" animBg="1"/>
      <p:bldP spid="766981" grpId="0" bldLvl="0" animBg="1"/>
      <p:bldP spid="766982" grpId="0" bldLvl="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2"/>
          <p:cNvSpPr>
            <a:spLocks noGrp="1"/>
          </p:cNvSpPr>
          <p:nvPr>
            <p:ph type="body"/>
          </p:nvPr>
        </p:nvSpPr>
        <p:spPr>
          <a:xfrm>
            <a:off x="468313" y="1485900"/>
            <a:ext cx="7924800" cy="4535488"/>
          </a:xfrm>
        </p:spPr>
        <p:txBody>
          <a:bodyPr wrap="square" lIns="91440" tIns="45720" rIns="91440" bIns="45720" anchor="t"/>
          <a:lstStyle/>
          <a:p>
            <a:pPr lvl="0" indent="-342900" eaLnBrk="1" hangingPunct="1"/>
            <a:r>
              <a:rPr lang="zh-CN" altLang="en-US" sz="3600" b="0" dirty="0">
                <a:ea typeface="楷体_GB2312" panose="02010609030101010101" pitchFamily="49" charset="-122"/>
              </a:rPr>
              <a:t>正确运用“整”或“正”</a:t>
            </a:r>
            <a:endParaRPr lang="zh-CN" altLang="en-US" sz="3600" b="0" dirty="0">
              <a:ea typeface="楷体_GB2312" panose="02010609030101010101" pitchFamily="49" charset="-122"/>
            </a:endParaRPr>
          </a:p>
          <a:p>
            <a:pPr lvl="0" indent="-342900" eaLnBrk="1" hangingPunct="1"/>
            <a:r>
              <a:rPr lang="en-US" altLang="zh-CN" b="0" dirty="0">
                <a:ea typeface="楷体_GB2312" panose="02010609030101010101" pitchFamily="49" charset="-122"/>
              </a:rPr>
              <a:t>※</a:t>
            </a:r>
            <a:r>
              <a:rPr lang="zh-CN" altLang="en-US" b="0" dirty="0">
                <a:ea typeface="楷体_GB2312" panose="02010609030101010101" pitchFamily="49" charset="-122"/>
              </a:rPr>
              <a:t>中文大写金额数字</a:t>
            </a:r>
            <a:r>
              <a:rPr lang="zh-CN" altLang="en-US" b="0" dirty="0">
                <a:solidFill>
                  <a:schemeClr val="accent1"/>
                </a:solidFill>
                <a:ea typeface="楷体_GB2312" panose="02010609030101010101" pitchFamily="49" charset="-122"/>
              </a:rPr>
              <a:t>有分位的，分后不写“整”或“正”字</a:t>
            </a:r>
            <a:endParaRPr lang="zh-CN" altLang="en-US" b="0" dirty="0">
              <a:solidFill>
                <a:schemeClr val="accent1"/>
              </a:solidFill>
              <a:ea typeface="楷体_GB2312" panose="02010609030101010101" pitchFamily="49" charset="-122"/>
            </a:endParaRPr>
          </a:p>
          <a:p>
            <a:pPr lvl="0" indent="-342900" eaLnBrk="1" hangingPunct="1"/>
            <a:r>
              <a:rPr lang="zh-CN" altLang="en-US" dirty="0">
                <a:ea typeface="华文行楷" panose="02010800040101010101" pitchFamily="2" charset="-122"/>
              </a:rPr>
              <a:t> </a:t>
            </a:r>
            <a:endParaRPr lang="zh-CN" altLang="en-US" sz="2400" dirty="0">
              <a:ea typeface="华文行楷" panose="02010800040101010101" pitchFamily="2" charset="-122"/>
            </a:endParaRPr>
          </a:p>
          <a:p>
            <a:pPr lvl="0" indent="-342900" eaLnBrk="1" hangingPunct="1"/>
            <a:endParaRPr lang="zh-CN" altLang="en-US" b="0" dirty="0">
              <a:ea typeface="楷体_GB2312" panose="02010609030101010101" pitchFamily="49" charset="-122"/>
            </a:endParaRPr>
          </a:p>
        </p:txBody>
      </p:sp>
      <p:sp>
        <p:nvSpPr>
          <p:cNvPr id="64515" name="AutoShape 4"/>
          <p:cNvSpPr/>
          <p:nvPr/>
        </p:nvSpPr>
        <p:spPr>
          <a:xfrm>
            <a:off x="8027988" y="6092825"/>
            <a:ext cx="719137" cy="431800"/>
          </a:xfrm>
          <a:prstGeom prst="actionButtonHome">
            <a:avLst/>
          </a:prstGeom>
          <a:solidFill>
            <a:schemeClr val="accent1"/>
          </a:solidFill>
          <a:ln w="9525">
            <a:noFill/>
          </a:ln>
        </p:spPr>
        <p:txBody>
          <a:bodyPr wrap="none" anchor="ctr"/>
          <a:lstStyle/>
          <a:p>
            <a:pPr lvl="0" indent="0" algn="r"/>
            <a:endParaRPr lang="zh-CN" altLang="en-US" b="1" dirty="0">
              <a:latin typeface="Arial" panose="020B0604020202020204" pitchFamily="34" charset="0"/>
              <a:ea typeface="宋体" panose="02010600030101010101" pitchFamily="2" charset="-122"/>
            </a:endParaRPr>
          </a:p>
        </p:txBody>
      </p:sp>
      <p:sp>
        <p:nvSpPr>
          <p:cNvPr id="768005" name="Rectangle 5"/>
          <p:cNvSpPr/>
          <p:nvPr/>
        </p:nvSpPr>
        <p:spPr>
          <a:xfrm>
            <a:off x="1619250" y="3573463"/>
            <a:ext cx="5616575" cy="792162"/>
          </a:xfrm>
          <a:prstGeom prst="rect">
            <a:avLst/>
          </a:prstGeom>
          <a:noFill/>
          <a:ln w="9525" cap="flat" cmpd="sng">
            <a:solidFill>
              <a:schemeClr val="tx1"/>
            </a:solidFill>
            <a:prstDash val="solid"/>
            <a:miter/>
            <a:headEnd type="none" w="med" len="med"/>
            <a:tailEnd type="none" w="med" len="med"/>
          </a:ln>
        </p:spPr>
        <p:txBody>
          <a:bodyPr wrap="none" anchor="ctr"/>
          <a:lstStyle/>
          <a:p>
            <a:pPr lvl="0" indent="0" algn="ctr"/>
            <a:r>
              <a:rPr lang="zh-CN" altLang="en-US" sz="3200" b="1" dirty="0">
                <a:latin typeface="Tahoma" panose="020B0604030504040204" pitchFamily="34" charset="0"/>
                <a:ea typeface="华文行楷" panose="02010800040101010101" pitchFamily="2" charset="-122"/>
              </a:rPr>
              <a:t>人民币伍佰捌拾叁元陆角柒分</a:t>
            </a:r>
            <a:endParaRPr lang="zh-CN" altLang="en-US" sz="3200" b="1" dirty="0">
              <a:latin typeface="Tahoma" panose="020B0604030504040204" pitchFamily="34" charset="0"/>
              <a:ea typeface="华文行楷" panose="02010800040101010101" pitchFamily="2" charset="-122"/>
            </a:endParaRPr>
          </a:p>
        </p:txBody>
      </p:sp>
      <p:sp>
        <p:nvSpPr>
          <p:cNvPr id="59393" name="Rectangle 2"/>
          <p:cNvSpPr/>
          <p:nvPr>
            <p:custDataLst>
              <p:tags r:id="rId1"/>
            </p:custDataLst>
          </p:nvPr>
        </p:nvSpPr>
        <p:spPr>
          <a:xfrm>
            <a:off x="914400" y="304165"/>
            <a:ext cx="7993063" cy="768350"/>
          </a:xfrm>
          <a:prstGeom prst="rect">
            <a:avLst/>
          </a:prstGeom>
          <a:noFill/>
          <a:ln w="9525">
            <a:noFill/>
          </a:ln>
        </p:spPr>
        <p:txBody>
          <a:bodyPr anchor="t">
            <a:spAutoFit/>
          </a:bodyPr>
          <a:p>
            <a:pPr lvl="0" indent="0"/>
            <a:r>
              <a:rPr lang="zh-CN" altLang="en-US" sz="4400" dirty="0">
                <a:solidFill>
                  <a:schemeClr val="bg1"/>
                </a:solidFill>
                <a:latin typeface="Arial" panose="020B0604020202020204" pitchFamily="34" charset="0"/>
                <a:ea typeface="黑体" panose="02010609060101010101" pitchFamily="49" charset="-122"/>
              </a:rPr>
              <a:t>中文大写金额数字书写规范</a:t>
            </a:r>
            <a:endParaRPr lang="zh-CN" altLang="en-US" sz="4400" dirty="0">
              <a:solidFill>
                <a:schemeClr val="bg1"/>
              </a:solidFill>
              <a:latin typeface="Arial" panose="020B0604020202020204" pitchFamily="34" charset="0"/>
              <a:ea typeface="黑体" panose="02010609060101010101" pitchFamily="49"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31426">
                                            <p:txEl>
                                              <p:pRg st="1" end="1"/>
                                            </p:txEl>
                                          </p:spTgt>
                                        </p:tgtEl>
                                        <p:attrNameLst>
                                          <p:attrName>style.visibility</p:attrName>
                                        </p:attrNameLst>
                                      </p:cBhvr>
                                      <p:to>
                                        <p:strVal val="visible"/>
                                      </p:to>
                                    </p:set>
                                    <p:animEffect transition="in" filter="checkerboard(across)">
                                      <p:cBhvr>
                                        <p:cTn id="7" dur="1000"/>
                                        <p:tgtEl>
                                          <p:spTgt spid="231426">
                                            <p:txEl>
                                              <p:pRg st="1" end="1"/>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68005"/>
                                        </p:tgtEl>
                                        <p:attrNameLst>
                                          <p:attrName>style.visibility</p:attrName>
                                        </p:attrNameLst>
                                      </p:cBhvr>
                                      <p:to>
                                        <p:strVal val="visible"/>
                                      </p:to>
                                    </p:set>
                                    <p:animEffect transition="in" filter="blinds(horizontal)">
                                      <p:cBhvr>
                                        <p:cTn id="12" dur="1000"/>
                                        <p:tgtEl>
                                          <p:spTgt spid="7680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1426" grpId="0" build="p"/>
      <p:bldP spid="768005"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2"/>
          <p:cNvSpPr>
            <a:spLocks noGrp="1"/>
          </p:cNvSpPr>
          <p:nvPr>
            <p:ph type="body"/>
          </p:nvPr>
        </p:nvSpPr>
        <p:spPr>
          <a:xfrm>
            <a:off x="468313" y="1485900"/>
            <a:ext cx="7924800" cy="4535488"/>
          </a:xfrm>
        </p:spPr>
        <p:txBody>
          <a:bodyPr wrap="square" lIns="91440" tIns="45720" rIns="91440" bIns="45720" anchor="t"/>
          <a:lstStyle/>
          <a:p>
            <a:pPr lvl="0" indent="-342900" eaLnBrk="1" hangingPunct="1"/>
            <a:r>
              <a:rPr lang="zh-CN" altLang="en-US" sz="3600" b="0" dirty="0">
                <a:ea typeface="华文行楷" panose="02010800040101010101" pitchFamily="2" charset="-122"/>
              </a:rPr>
              <a:t>正确写“零”</a:t>
            </a:r>
            <a:endParaRPr lang="zh-CN" altLang="en-US" sz="3600" b="0" dirty="0">
              <a:ea typeface="华文行楷" panose="02010800040101010101" pitchFamily="2" charset="-122"/>
            </a:endParaRPr>
          </a:p>
          <a:p>
            <a:pPr lvl="0" indent="-342900" eaLnBrk="1" hangingPunct="1"/>
            <a:r>
              <a:rPr lang="en-US" altLang="zh-CN" b="0" dirty="0">
                <a:ea typeface="楷体_GB2312" panose="02010609030101010101" pitchFamily="49" charset="-122"/>
              </a:rPr>
              <a:t>※</a:t>
            </a:r>
            <a:r>
              <a:rPr lang="zh-CN" altLang="en-US" b="0" dirty="0">
                <a:ea typeface="楷体_GB2312" panose="02010609030101010101" pitchFamily="49" charset="-122"/>
              </a:rPr>
              <a:t>中文数码（阿拉伯）金额数字中间</a:t>
            </a:r>
            <a:r>
              <a:rPr lang="zh-CN" altLang="en-US" b="0" dirty="0">
                <a:solidFill>
                  <a:schemeClr val="accent1"/>
                </a:solidFill>
                <a:ea typeface="楷体_GB2312" panose="02010609030101010101" pitchFamily="49" charset="-122"/>
              </a:rPr>
              <a:t>连续有几个“０”时，中文大写金额数字中间可以只写一个“零”字</a:t>
            </a:r>
            <a:endParaRPr lang="zh-CN" altLang="en-US" b="0" dirty="0">
              <a:solidFill>
                <a:schemeClr val="accent1"/>
              </a:solidFill>
              <a:ea typeface="楷体_GB2312" panose="02010609030101010101" pitchFamily="49" charset="-122"/>
            </a:endParaRPr>
          </a:p>
        </p:txBody>
      </p:sp>
      <p:sp>
        <p:nvSpPr>
          <p:cNvPr id="65539" name="AutoShape 4"/>
          <p:cNvSpPr/>
          <p:nvPr/>
        </p:nvSpPr>
        <p:spPr>
          <a:xfrm>
            <a:off x="8027988" y="6092825"/>
            <a:ext cx="719137" cy="431800"/>
          </a:xfrm>
          <a:prstGeom prst="actionButtonHome">
            <a:avLst/>
          </a:prstGeom>
          <a:solidFill>
            <a:schemeClr val="accent1"/>
          </a:solidFill>
          <a:ln w="9525">
            <a:noFill/>
          </a:ln>
        </p:spPr>
        <p:txBody>
          <a:bodyPr wrap="none" anchor="ctr"/>
          <a:lstStyle/>
          <a:p>
            <a:pPr lvl="0" indent="0" algn="r"/>
            <a:endParaRPr lang="zh-CN" altLang="en-US" b="1" dirty="0">
              <a:latin typeface="Arial" panose="020B0604020202020204" pitchFamily="34" charset="0"/>
              <a:ea typeface="宋体" panose="02010600030101010101" pitchFamily="2" charset="-122"/>
            </a:endParaRPr>
          </a:p>
        </p:txBody>
      </p:sp>
      <p:sp>
        <p:nvSpPr>
          <p:cNvPr id="769029" name="Rectangle 5"/>
          <p:cNvSpPr/>
          <p:nvPr/>
        </p:nvSpPr>
        <p:spPr>
          <a:xfrm>
            <a:off x="900113" y="3933825"/>
            <a:ext cx="1871662" cy="792163"/>
          </a:xfrm>
          <a:prstGeom prst="rect">
            <a:avLst/>
          </a:prstGeom>
          <a:noFill/>
          <a:ln w="9525" cap="flat" cmpd="sng">
            <a:solidFill>
              <a:schemeClr val="tx1"/>
            </a:solidFill>
            <a:prstDash val="solid"/>
            <a:miter/>
            <a:headEnd type="none" w="med" len="med"/>
            <a:tailEnd type="none" w="med" len="med"/>
          </a:ln>
        </p:spPr>
        <p:txBody>
          <a:bodyPr wrap="none" anchor="ctr"/>
          <a:lstStyle/>
          <a:p>
            <a:pPr lvl="0" indent="0" algn="ctr"/>
            <a:r>
              <a:rPr lang="en-US" altLang="zh-CN" sz="3200" b="1" dirty="0">
                <a:latin typeface="Times New Roman" panose="02020603050405020304" pitchFamily="18" charset="0"/>
                <a:ea typeface="华文行楷" panose="02010800040101010101" pitchFamily="2" charset="-122"/>
              </a:rPr>
              <a:t>¥</a:t>
            </a:r>
            <a:r>
              <a:rPr lang="en-US" altLang="zh-CN" sz="3200" b="1" dirty="0">
                <a:latin typeface="华文行楷" panose="02010800040101010101" pitchFamily="2" charset="-122"/>
                <a:ea typeface="华文行楷" panose="02010800040101010101" pitchFamily="2" charset="-122"/>
              </a:rPr>
              <a:t>20000.03</a:t>
            </a:r>
            <a:endParaRPr lang="en-US" altLang="zh-CN" sz="3200" b="1" dirty="0">
              <a:latin typeface="华文行楷" panose="02010800040101010101" pitchFamily="2" charset="-122"/>
              <a:ea typeface="华文行楷" panose="02010800040101010101" pitchFamily="2" charset="-122"/>
            </a:endParaRPr>
          </a:p>
        </p:txBody>
      </p:sp>
      <p:sp>
        <p:nvSpPr>
          <p:cNvPr id="769030" name="Rectangle 6"/>
          <p:cNvSpPr/>
          <p:nvPr/>
        </p:nvSpPr>
        <p:spPr>
          <a:xfrm>
            <a:off x="3995738" y="3933825"/>
            <a:ext cx="4176712" cy="792163"/>
          </a:xfrm>
          <a:prstGeom prst="rect">
            <a:avLst/>
          </a:prstGeom>
          <a:noFill/>
          <a:ln w="9525" cap="flat" cmpd="sng">
            <a:solidFill>
              <a:schemeClr val="tx1"/>
            </a:solidFill>
            <a:prstDash val="solid"/>
            <a:miter/>
            <a:headEnd type="none" w="med" len="med"/>
            <a:tailEnd type="none" w="med" len="med"/>
          </a:ln>
        </p:spPr>
        <p:txBody>
          <a:bodyPr wrap="none" anchor="ctr"/>
          <a:lstStyle/>
          <a:p>
            <a:pPr lvl="0" indent="0" algn="ctr"/>
            <a:r>
              <a:rPr lang="zh-CN" altLang="en-US" sz="3200" b="1" dirty="0">
                <a:latin typeface="Tahoma" panose="020B0604030504040204" pitchFamily="34" charset="0"/>
                <a:ea typeface="华文行楷" panose="02010800040101010101" pitchFamily="2" charset="-122"/>
              </a:rPr>
              <a:t>人民币贰万元零叁分</a:t>
            </a:r>
            <a:endParaRPr lang="zh-CN" altLang="en-US" sz="3200" b="1" dirty="0">
              <a:latin typeface="Tahoma" panose="020B0604030504040204" pitchFamily="34" charset="0"/>
              <a:ea typeface="华文行楷" panose="02010800040101010101" pitchFamily="2" charset="-122"/>
            </a:endParaRPr>
          </a:p>
        </p:txBody>
      </p:sp>
      <p:sp>
        <p:nvSpPr>
          <p:cNvPr id="769031" name="AutoShape 7"/>
          <p:cNvSpPr/>
          <p:nvPr/>
        </p:nvSpPr>
        <p:spPr>
          <a:xfrm>
            <a:off x="2916238" y="4076700"/>
            <a:ext cx="976312" cy="485775"/>
          </a:xfrm>
          <a:prstGeom prst="rightArrow">
            <a:avLst>
              <a:gd name="adj1" fmla="val 50000"/>
              <a:gd name="adj2" fmla="val 50086"/>
            </a:avLst>
          </a:prstGeom>
          <a:solidFill>
            <a:schemeClr val="accent1"/>
          </a:solidFill>
          <a:ln w="9525" cap="flat" cmpd="sng">
            <a:solidFill>
              <a:schemeClr val="tx1"/>
            </a:solidFill>
            <a:prstDash val="solid"/>
            <a:miter/>
            <a:headEnd type="none" w="med" len="med"/>
            <a:tailEnd type="none" w="med" len="med"/>
          </a:ln>
        </p:spPr>
        <p:txBody>
          <a:bodyPr wrap="none" anchor="ctr"/>
          <a:lstStyle/>
          <a:p>
            <a:pPr lvl="0" indent="0" algn="r"/>
            <a:endParaRPr lang="zh-CN" altLang="en-US" b="1" dirty="0">
              <a:latin typeface="Arial" panose="020B0604020202020204" pitchFamily="34" charset="0"/>
              <a:ea typeface="宋体" panose="02010600030101010101" pitchFamily="2" charset="-122"/>
            </a:endParaRPr>
          </a:p>
        </p:txBody>
      </p:sp>
      <p:sp>
        <p:nvSpPr>
          <p:cNvPr id="59393" name="Rectangle 2"/>
          <p:cNvSpPr/>
          <p:nvPr>
            <p:custDataLst>
              <p:tags r:id="rId1"/>
            </p:custDataLst>
          </p:nvPr>
        </p:nvSpPr>
        <p:spPr>
          <a:xfrm>
            <a:off x="914400" y="304165"/>
            <a:ext cx="7993063" cy="768350"/>
          </a:xfrm>
          <a:prstGeom prst="rect">
            <a:avLst/>
          </a:prstGeom>
          <a:noFill/>
          <a:ln w="9525">
            <a:noFill/>
          </a:ln>
        </p:spPr>
        <p:txBody>
          <a:bodyPr anchor="t">
            <a:spAutoFit/>
          </a:bodyPr>
          <a:p>
            <a:pPr lvl="0" indent="0"/>
            <a:r>
              <a:rPr lang="zh-CN" altLang="en-US" sz="4400" dirty="0">
                <a:solidFill>
                  <a:schemeClr val="bg1"/>
                </a:solidFill>
                <a:latin typeface="Arial" panose="020B0604020202020204" pitchFamily="34" charset="0"/>
                <a:ea typeface="黑体" panose="02010609060101010101" pitchFamily="49" charset="-122"/>
              </a:rPr>
              <a:t>中文大写金额数字书写规范</a:t>
            </a:r>
            <a:endParaRPr lang="zh-CN" altLang="en-US" sz="4400" dirty="0">
              <a:solidFill>
                <a:schemeClr val="bg1"/>
              </a:solidFill>
              <a:latin typeface="Arial" panose="020B0604020202020204" pitchFamily="34" charset="0"/>
              <a:ea typeface="黑体" panose="02010609060101010101" pitchFamily="49"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32450">
                                            <p:txEl>
                                              <p:pRg st="0" end="0"/>
                                            </p:txEl>
                                          </p:spTgt>
                                        </p:tgtEl>
                                        <p:attrNameLst>
                                          <p:attrName>style.visibility</p:attrName>
                                        </p:attrNameLst>
                                      </p:cBhvr>
                                      <p:to>
                                        <p:strVal val="visible"/>
                                      </p:to>
                                    </p:set>
                                    <p:animEffect transition="in" filter="checkerboard(across)">
                                      <p:cBhvr>
                                        <p:cTn id="7" dur="1000"/>
                                        <p:tgtEl>
                                          <p:spTgt spid="232450">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32450">
                                            <p:txEl>
                                              <p:pRg st="1" end="1"/>
                                            </p:txEl>
                                          </p:spTgt>
                                        </p:tgtEl>
                                        <p:attrNameLst>
                                          <p:attrName>style.visibility</p:attrName>
                                        </p:attrNameLst>
                                      </p:cBhvr>
                                      <p:to>
                                        <p:strVal val="visible"/>
                                      </p:to>
                                    </p:set>
                                    <p:animEffect transition="in" filter="checkerboard(across)">
                                      <p:cBhvr>
                                        <p:cTn id="12" dur="1000"/>
                                        <p:tgtEl>
                                          <p:spTgt spid="232450">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type.wav"/>
                                        </p:tgtEl>
                                      </p:cMediaNode>
                                    </p:audio>
                                  </p:sub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69029"/>
                                        </p:tgtEl>
                                        <p:attrNameLst>
                                          <p:attrName>style.visibility</p:attrName>
                                        </p:attrNameLst>
                                      </p:cBhvr>
                                      <p:to>
                                        <p:strVal val="visible"/>
                                      </p:to>
                                    </p:set>
                                    <p:animEffect transition="in" filter="blinds(horizontal)">
                                      <p:cBhvr>
                                        <p:cTn id="17" dur="1000"/>
                                        <p:tgtEl>
                                          <p:spTgt spid="76902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69031"/>
                                        </p:tgtEl>
                                        <p:attrNameLst>
                                          <p:attrName>style.visibility</p:attrName>
                                        </p:attrNameLst>
                                      </p:cBhvr>
                                      <p:to>
                                        <p:strVal val="visible"/>
                                      </p:to>
                                    </p:set>
                                    <p:animEffect transition="in" filter="blinds(horizontal)">
                                      <p:cBhvr>
                                        <p:cTn id="22" dur="1000"/>
                                        <p:tgtEl>
                                          <p:spTgt spid="769031"/>
                                        </p:tgtEl>
                                      </p:cBhvr>
                                    </p:animEffect>
                                  </p:childTnLst>
                                </p:cTn>
                              </p:par>
                            </p:childTnLst>
                          </p:cTn>
                        </p:par>
                        <p:par>
                          <p:cTn id="23" fill="hold">
                            <p:stCondLst>
                              <p:cond delay="1000"/>
                            </p:stCondLst>
                            <p:childTnLst>
                              <p:par>
                                <p:cTn id="24" presetID="3" presetClass="entr" presetSubtype="10" fill="hold" grpId="0" nodeType="afterEffect">
                                  <p:stCondLst>
                                    <p:cond delay="0"/>
                                  </p:stCondLst>
                                  <p:childTnLst>
                                    <p:set>
                                      <p:cBhvr>
                                        <p:cTn id="25" dur="1" fill="hold">
                                          <p:stCondLst>
                                            <p:cond delay="0"/>
                                          </p:stCondLst>
                                        </p:cTn>
                                        <p:tgtEl>
                                          <p:spTgt spid="769030"/>
                                        </p:tgtEl>
                                        <p:attrNameLst>
                                          <p:attrName>style.visibility</p:attrName>
                                        </p:attrNameLst>
                                      </p:cBhvr>
                                      <p:to>
                                        <p:strVal val="visible"/>
                                      </p:to>
                                    </p:set>
                                    <p:animEffect transition="in" filter="blinds(horizontal)">
                                      <p:cBhvr>
                                        <p:cTn id="26" dur="1000"/>
                                        <p:tgtEl>
                                          <p:spTgt spid="7690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450" grpId="0" build="p"/>
      <p:bldP spid="769029" grpId="0" bldLvl="0" animBg="1"/>
      <p:bldP spid="769030" grpId="0" bldLvl="0" animBg="1"/>
      <p:bldP spid="769031"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3"/>
          <p:cNvSpPr>
            <a:spLocks noGrp="1"/>
          </p:cNvSpPr>
          <p:nvPr>
            <p:ph idx="1"/>
          </p:nvPr>
        </p:nvSpPr>
        <p:spPr>
          <a:xfrm>
            <a:off x="360680" y="1183640"/>
            <a:ext cx="7626350" cy="5038725"/>
          </a:xfrm>
        </p:spPr>
        <p:txBody>
          <a:bodyPr wrap="square" lIns="91440" tIns="45720" rIns="91440" bIns="45720" anchor="t"/>
          <a:lstStyle/>
          <a:p>
            <a:pPr>
              <a:lnSpc>
                <a:spcPct val="80000"/>
              </a:lnSpc>
            </a:pPr>
            <a:r>
              <a:rPr lang="zh-CN" altLang="en-US" b="0" dirty="0">
                <a:solidFill>
                  <a:srgbClr val="0000FF"/>
                </a:solidFill>
              </a:rPr>
              <a:t>一、企业会计综合模拟实训的目的</a:t>
            </a:r>
            <a:endParaRPr lang="en-US" altLang="zh-CN" b="0" dirty="0">
              <a:solidFill>
                <a:srgbClr val="0000FF"/>
              </a:solidFill>
            </a:endParaRPr>
          </a:p>
          <a:p>
            <a:pPr>
              <a:lnSpc>
                <a:spcPct val="80000"/>
              </a:lnSpc>
            </a:pPr>
            <a:r>
              <a:rPr lang="zh-CN" altLang="en-US" sz="2400" b="0" dirty="0">
                <a:solidFill>
                  <a:srgbClr val="0000FF"/>
                </a:solidFill>
              </a:rPr>
              <a:t>  （一）模拟实训的定位</a:t>
            </a:r>
            <a:endParaRPr lang="en-US" altLang="zh-CN" sz="2400" b="0" dirty="0">
              <a:solidFill>
                <a:srgbClr val="0000FF"/>
              </a:solidFill>
            </a:endParaRPr>
          </a:p>
          <a:p>
            <a:pPr>
              <a:lnSpc>
                <a:spcPct val="80000"/>
              </a:lnSpc>
            </a:pPr>
            <a:r>
              <a:rPr lang="en-US" altLang="zh-CN" sz="2400" b="0" dirty="0">
                <a:solidFill>
                  <a:srgbClr val="0000FF"/>
                </a:solidFill>
              </a:rPr>
              <a:t>      </a:t>
            </a:r>
            <a:r>
              <a:rPr lang="zh-CN" altLang="en-US" sz="2400" b="0" dirty="0"/>
              <a:t>本课程是财会专业人员必修的实践与应用能力课程，实训过程以</a:t>
            </a:r>
            <a:r>
              <a:rPr lang="zh-CN" altLang="en-US" sz="2400" b="0" dirty="0">
                <a:solidFill>
                  <a:schemeClr val="accent1"/>
                </a:solidFill>
              </a:rPr>
              <a:t>学生自己动手为主</a:t>
            </a:r>
            <a:r>
              <a:rPr lang="zh-CN" altLang="en-US" sz="2400" b="0" dirty="0"/>
              <a:t>，以指导教师辅导为辅；让</a:t>
            </a:r>
            <a:r>
              <a:rPr lang="zh-CN" altLang="en-US" sz="2400" b="0" dirty="0">
                <a:solidFill>
                  <a:schemeClr val="accent1"/>
                </a:solidFill>
              </a:rPr>
              <a:t>学生模拟会计处理流程，形成账簿体系</a:t>
            </a:r>
            <a:r>
              <a:rPr lang="zh-CN" altLang="en-US" sz="2400" b="0" dirty="0"/>
              <a:t>，</a:t>
            </a:r>
            <a:r>
              <a:rPr lang="zh-CN" altLang="en-US" sz="2400" b="0" dirty="0">
                <a:solidFill>
                  <a:schemeClr val="accent1"/>
                </a:solidFill>
                <a:sym typeface="+mn-ea"/>
              </a:rPr>
              <a:t>全面地学会企业各岗位的会计工作，</a:t>
            </a:r>
            <a:r>
              <a:rPr lang="zh-CN" altLang="en-US" sz="2400" b="0" dirty="0"/>
              <a:t>完成教学过程。</a:t>
            </a:r>
            <a:endParaRPr lang="en-US" altLang="zh-CN" sz="2400" b="0" dirty="0"/>
          </a:p>
          <a:p>
            <a:pPr>
              <a:lnSpc>
                <a:spcPct val="80000"/>
              </a:lnSpc>
            </a:pPr>
            <a:r>
              <a:rPr lang="zh-CN" altLang="en-US" sz="2400" b="0" dirty="0">
                <a:solidFill>
                  <a:srgbClr val="0000FF"/>
                </a:solidFill>
              </a:rPr>
              <a:t>  （二）</a:t>
            </a:r>
            <a:r>
              <a:rPr lang="zh-CN" altLang="en-US" sz="2400" b="0" dirty="0">
                <a:solidFill>
                  <a:srgbClr val="0000FF"/>
                </a:solidFill>
                <a:sym typeface="+mn-ea"/>
              </a:rPr>
              <a:t>模拟实训的目标</a:t>
            </a:r>
            <a:endParaRPr lang="zh-CN" altLang="en-US" sz="2400" b="0" dirty="0">
              <a:solidFill>
                <a:srgbClr val="0000FF"/>
              </a:solidFill>
            </a:endParaRPr>
          </a:p>
          <a:p>
            <a:pPr>
              <a:lnSpc>
                <a:spcPct val="80000"/>
              </a:lnSpc>
            </a:pPr>
            <a:r>
              <a:rPr lang="zh-CN" altLang="en-US" b="0" dirty="0"/>
              <a:t>  </a:t>
            </a:r>
            <a:r>
              <a:rPr lang="en-US" altLang="zh-CN" b="0" dirty="0"/>
              <a:t>   </a:t>
            </a:r>
            <a:r>
              <a:rPr sz="2400" b="0" dirty="0"/>
              <a:t>掌握企业</a:t>
            </a:r>
            <a:r>
              <a:rPr lang="zh-CN" altLang="en-US" sz="2400" b="0" dirty="0">
                <a:solidFill>
                  <a:schemeClr val="accent1"/>
                </a:solidFill>
              </a:rPr>
              <a:t>会计制度和企业会计核算</a:t>
            </a:r>
            <a:r>
              <a:rPr sz="2400" b="0" dirty="0"/>
              <a:t>的基本程序和具体方法</a:t>
            </a:r>
            <a:r>
              <a:rPr lang="zh-CN" sz="2400" b="0" dirty="0"/>
              <a:t>，加强对学生实践能力的培养。</a:t>
            </a:r>
            <a:endParaRPr lang="zh-CN" sz="2400" b="0" dirty="0"/>
          </a:p>
          <a:p>
            <a:pPr>
              <a:lnSpc>
                <a:spcPct val="80000"/>
              </a:lnSpc>
            </a:pPr>
            <a:r>
              <a:rPr lang="zh-CN" sz="2400" b="0" dirty="0"/>
              <a:t> </a:t>
            </a:r>
            <a:r>
              <a:rPr lang="en-US" altLang="zh-CN" sz="2400" b="0" dirty="0"/>
              <a:t>     </a:t>
            </a:r>
            <a:r>
              <a:rPr lang="zh-CN" sz="2400" b="0" dirty="0"/>
              <a:t>让学生掌握填写原始凭证的方法；掌握各种业务的处理及填写记账凭证的编制方法；掌握账簿的设置和账簿登记的方法；掌握主要会计报表编制的方法；掌握会计报表分析方法等。</a:t>
            </a:r>
            <a:endParaRPr lang="zh-CN" sz="2400" b="0" dirty="0"/>
          </a:p>
          <a:p>
            <a:pPr>
              <a:lnSpc>
                <a:spcPct val="80000"/>
              </a:lnSpc>
            </a:pPr>
            <a:r>
              <a:rPr lang="zh-CN" sz="2400" b="0" dirty="0"/>
              <a:t> </a:t>
            </a:r>
            <a:r>
              <a:rPr lang="en-US" altLang="zh-CN" sz="2400" b="0" dirty="0"/>
              <a:t>     </a:t>
            </a:r>
            <a:r>
              <a:rPr lang="zh-CN" sz="2400" b="0" dirty="0"/>
              <a:t>培养学生会计职业操守和职业素养，全面提高学生的财务会计工作能力，成为理论与实际相结合的复合型专业人才。</a:t>
            </a:r>
            <a:endParaRPr lang="zh-CN" sz="2400" b="0" dirty="0"/>
          </a:p>
        </p:txBody>
      </p:sp>
      <p:sp>
        <p:nvSpPr>
          <p:cNvPr id="3" name="文本框 2"/>
          <p:cNvSpPr txBox="1"/>
          <p:nvPr>
            <p:custDataLst>
              <p:tags r:id="rId1"/>
            </p:custDataLst>
          </p:nvPr>
        </p:nvSpPr>
        <p:spPr>
          <a:xfrm>
            <a:off x="1219294" y="362327"/>
            <a:ext cx="7107144" cy="583565"/>
          </a:xfrm>
          <a:prstGeom prst="rect">
            <a:avLst/>
          </a:prstGeom>
          <a:noFill/>
        </p:spPr>
        <p:txBody>
          <a:bodyPr wrap="square">
            <a:spAutoFit/>
          </a:bodyPr>
          <a:lstStyle/>
          <a:p>
            <a:r>
              <a:rPr kumimoji="0" lang="zh-CN" altLang="en-US" sz="3200" b="1" i="0" u="none" strike="noStrike" kern="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j-cs"/>
              </a:rPr>
              <a:t>第一章 企业会计综合模拟实训总论</a:t>
            </a:r>
            <a:endParaRPr lang="zh-CN" altLang="en-US" dirty="0"/>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2"/>
          <p:cNvSpPr>
            <a:spLocks noGrp="1"/>
          </p:cNvSpPr>
          <p:nvPr>
            <p:ph type="body"/>
          </p:nvPr>
        </p:nvSpPr>
        <p:spPr>
          <a:xfrm>
            <a:off x="468313" y="1485900"/>
            <a:ext cx="7924800" cy="4535488"/>
          </a:xfrm>
        </p:spPr>
        <p:txBody>
          <a:bodyPr wrap="square" lIns="91440" tIns="45720" rIns="91440" bIns="45720" anchor="t"/>
          <a:lstStyle/>
          <a:p>
            <a:pPr lvl="0" indent="-342900" eaLnBrk="1" hangingPunct="1"/>
            <a:r>
              <a:rPr lang="zh-CN" altLang="en-US" sz="3600" b="0" dirty="0">
                <a:ea typeface="华文行楷" panose="02010800040101010101" pitchFamily="2" charset="-122"/>
              </a:rPr>
              <a:t>正确写“零”</a:t>
            </a:r>
            <a:endParaRPr lang="zh-CN" altLang="en-US" sz="3600" b="0" dirty="0">
              <a:ea typeface="华文行楷" panose="02010800040101010101" pitchFamily="2" charset="-122"/>
            </a:endParaRPr>
          </a:p>
          <a:p>
            <a:pPr lvl="0" indent="-342900" eaLnBrk="1" hangingPunct="1"/>
            <a:r>
              <a:rPr lang="en-US" altLang="zh-CN" b="0" dirty="0">
                <a:ea typeface="楷体_GB2312" panose="02010609030101010101" pitchFamily="49" charset="-122"/>
              </a:rPr>
              <a:t>※</a:t>
            </a:r>
            <a:r>
              <a:rPr lang="zh-CN" altLang="en-US" b="0" dirty="0">
                <a:ea typeface="楷体_GB2312" panose="02010609030101010101" pitchFamily="49" charset="-122"/>
              </a:rPr>
              <a:t>金额数字（阿拉伯）万位或元位是“０”，但千位、角位不是“０”时，</a:t>
            </a:r>
            <a:r>
              <a:rPr lang="zh-CN" altLang="en-US" b="0" dirty="0">
                <a:solidFill>
                  <a:schemeClr val="accent1"/>
                </a:solidFill>
                <a:ea typeface="楷体_GB2312" panose="02010609030101010101" pitchFamily="49" charset="-122"/>
              </a:rPr>
              <a:t>中文大写金额数字可以只写一个“零”字，也可以不写“零”字</a:t>
            </a:r>
            <a:endParaRPr lang="zh-CN" altLang="en-US" b="0" dirty="0">
              <a:solidFill>
                <a:schemeClr val="accent1"/>
              </a:solidFill>
              <a:ea typeface="楷体_GB2312" panose="02010609030101010101" pitchFamily="49" charset="-122"/>
            </a:endParaRPr>
          </a:p>
        </p:txBody>
      </p:sp>
      <p:sp>
        <p:nvSpPr>
          <p:cNvPr id="770052" name="Rectangle 4"/>
          <p:cNvSpPr/>
          <p:nvPr/>
        </p:nvSpPr>
        <p:spPr>
          <a:xfrm>
            <a:off x="611188" y="4652963"/>
            <a:ext cx="2160587" cy="792162"/>
          </a:xfrm>
          <a:prstGeom prst="rect">
            <a:avLst/>
          </a:prstGeom>
          <a:noFill/>
          <a:ln w="9525" cap="flat" cmpd="sng">
            <a:solidFill>
              <a:schemeClr val="tx1"/>
            </a:solidFill>
            <a:prstDash val="solid"/>
            <a:miter/>
            <a:headEnd type="none" w="med" len="med"/>
            <a:tailEnd type="none" w="med" len="med"/>
          </a:ln>
        </p:spPr>
        <p:txBody>
          <a:bodyPr wrap="none" anchor="ctr"/>
          <a:lstStyle/>
          <a:p>
            <a:pPr lvl="0" indent="0" algn="ctr"/>
            <a:r>
              <a:rPr lang="en-US" altLang="zh-CN" sz="3200" b="1" dirty="0">
                <a:latin typeface="Times New Roman" panose="02020603050405020304" pitchFamily="18" charset="0"/>
                <a:ea typeface="华文行楷" panose="02010800040101010101" pitchFamily="2" charset="-122"/>
              </a:rPr>
              <a:t>¥</a:t>
            </a:r>
            <a:r>
              <a:rPr lang="en-US" altLang="zh-CN" sz="3200" b="1" dirty="0">
                <a:latin typeface="华文行楷" panose="02010800040101010101" pitchFamily="2" charset="-122"/>
                <a:ea typeface="华文行楷" panose="02010800040101010101" pitchFamily="2" charset="-122"/>
              </a:rPr>
              <a:t>107000.53</a:t>
            </a:r>
            <a:endParaRPr lang="en-US" altLang="zh-CN" sz="3200" b="1" dirty="0">
              <a:latin typeface="华文行楷" panose="02010800040101010101" pitchFamily="2" charset="-122"/>
              <a:ea typeface="华文行楷" panose="02010800040101010101" pitchFamily="2" charset="-122"/>
            </a:endParaRPr>
          </a:p>
        </p:txBody>
      </p:sp>
      <p:sp>
        <p:nvSpPr>
          <p:cNvPr id="770053" name="Rectangle 5"/>
          <p:cNvSpPr/>
          <p:nvPr/>
        </p:nvSpPr>
        <p:spPr>
          <a:xfrm>
            <a:off x="3995738" y="4149725"/>
            <a:ext cx="4176712" cy="792163"/>
          </a:xfrm>
          <a:prstGeom prst="rect">
            <a:avLst/>
          </a:prstGeom>
          <a:noFill/>
          <a:ln w="9525" cap="flat" cmpd="sng">
            <a:solidFill>
              <a:schemeClr val="tx1"/>
            </a:solidFill>
            <a:prstDash val="solid"/>
            <a:miter/>
            <a:headEnd type="none" w="med" len="med"/>
            <a:tailEnd type="none" w="med" len="med"/>
          </a:ln>
        </p:spPr>
        <p:txBody>
          <a:bodyPr wrap="none" anchor="ctr"/>
          <a:lstStyle/>
          <a:p>
            <a:pPr lvl="0" indent="0" algn="ctr"/>
            <a:r>
              <a:rPr lang="zh-CN" altLang="en-US" sz="3000" b="1" dirty="0">
                <a:latin typeface="Tahoma" panose="020B0604030504040204" pitchFamily="34" charset="0"/>
                <a:ea typeface="华文行楷" panose="02010800040101010101" pitchFamily="2" charset="-122"/>
              </a:rPr>
              <a:t>壹拾万柒仟元零伍角叁分</a:t>
            </a:r>
            <a:endParaRPr lang="zh-CN" altLang="en-US" sz="3000" b="1" dirty="0">
              <a:latin typeface="Tahoma" panose="020B0604030504040204" pitchFamily="34" charset="0"/>
              <a:ea typeface="华文行楷" panose="02010800040101010101" pitchFamily="2" charset="-122"/>
            </a:endParaRPr>
          </a:p>
        </p:txBody>
      </p:sp>
      <p:sp>
        <p:nvSpPr>
          <p:cNvPr id="770054" name="AutoShape 6"/>
          <p:cNvSpPr/>
          <p:nvPr/>
        </p:nvSpPr>
        <p:spPr>
          <a:xfrm rot="-1961772">
            <a:off x="2881313" y="4518025"/>
            <a:ext cx="976312" cy="360363"/>
          </a:xfrm>
          <a:prstGeom prst="rightArrow">
            <a:avLst>
              <a:gd name="adj1" fmla="val 50000"/>
              <a:gd name="adj2" fmla="val 67517"/>
            </a:avLst>
          </a:prstGeom>
          <a:solidFill>
            <a:schemeClr val="accent1"/>
          </a:solidFill>
          <a:ln w="9525" cap="flat" cmpd="sng">
            <a:solidFill>
              <a:schemeClr val="tx1"/>
            </a:solidFill>
            <a:prstDash val="solid"/>
            <a:miter/>
            <a:headEnd type="none" w="med" len="med"/>
            <a:tailEnd type="none" w="med" len="med"/>
          </a:ln>
        </p:spPr>
        <p:txBody>
          <a:bodyPr wrap="none" anchor="ctr"/>
          <a:lstStyle/>
          <a:p>
            <a:pPr lvl="0" indent="0" algn="r"/>
            <a:endParaRPr lang="zh-CN" altLang="en-US" b="1" dirty="0">
              <a:latin typeface="Arial" panose="020B0604020202020204" pitchFamily="34" charset="0"/>
              <a:ea typeface="宋体" panose="02010600030101010101" pitchFamily="2" charset="-122"/>
            </a:endParaRPr>
          </a:p>
        </p:txBody>
      </p:sp>
      <p:sp>
        <p:nvSpPr>
          <p:cNvPr id="770055" name="AutoShape 7"/>
          <p:cNvSpPr/>
          <p:nvPr/>
        </p:nvSpPr>
        <p:spPr>
          <a:xfrm rot="1413441">
            <a:off x="2916238" y="5156200"/>
            <a:ext cx="976312" cy="360363"/>
          </a:xfrm>
          <a:prstGeom prst="rightArrow">
            <a:avLst>
              <a:gd name="adj1" fmla="val 50000"/>
              <a:gd name="adj2" fmla="val 67517"/>
            </a:avLst>
          </a:prstGeom>
          <a:solidFill>
            <a:schemeClr val="accent1"/>
          </a:solidFill>
          <a:ln w="9525" cap="flat" cmpd="sng">
            <a:solidFill>
              <a:schemeClr val="tx1"/>
            </a:solidFill>
            <a:prstDash val="solid"/>
            <a:miter/>
            <a:headEnd type="none" w="med" len="med"/>
            <a:tailEnd type="none" w="med" len="med"/>
          </a:ln>
        </p:spPr>
        <p:txBody>
          <a:bodyPr wrap="none" anchor="ctr"/>
          <a:lstStyle/>
          <a:p>
            <a:pPr lvl="0" indent="0" algn="r"/>
            <a:endParaRPr lang="zh-CN" altLang="en-US" b="1" dirty="0">
              <a:latin typeface="Arial" panose="020B0604020202020204" pitchFamily="34" charset="0"/>
              <a:ea typeface="宋体" panose="02010600030101010101" pitchFamily="2" charset="-122"/>
            </a:endParaRPr>
          </a:p>
        </p:txBody>
      </p:sp>
      <p:sp>
        <p:nvSpPr>
          <p:cNvPr id="770056" name="Rectangle 8"/>
          <p:cNvSpPr/>
          <p:nvPr/>
        </p:nvSpPr>
        <p:spPr>
          <a:xfrm>
            <a:off x="3995738" y="5157788"/>
            <a:ext cx="4176712" cy="792162"/>
          </a:xfrm>
          <a:prstGeom prst="rect">
            <a:avLst/>
          </a:prstGeom>
          <a:noFill/>
          <a:ln w="9525" cap="flat" cmpd="sng">
            <a:solidFill>
              <a:schemeClr val="tx1"/>
            </a:solidFill>
            <a:prstDash val="solid"/>
            <a:miter/>
            <a:headEnd type="none" w="med" len="med"/>
            <a:tailEnd type="none" w="med" len="med"/>
          </a:ln>
        </p:spPr>
        <p:txBody>
          <a:bodyPr wrap="none" anchor="ctr"/>
          <a:lstStyle/>
          <a:p>
            <a:pPr lvl="0" indent="0" algn="ctr"/>
            <a:r>
              <a:rPr lang="zh-CN" altLang="en-US" sz="3000" b="1" dirty="0">
                <a:latin typeface="Tahoma" panose="020B0604030504040204" pitchFamily="34" charset="0"/>
                <a:ea typeface="华文行楷" panose="02010800040101010101" pitchFamily="2" charset="-122"/>
              </a:rPr>
              <a:t>壹拾万零柒仟元伍角叁分</a:t>
            </a:r>
            <a:endParaRPr lang="zh-CN" altLang="en-US" sz="3000" b="1" dirty="0">
              <a:latin typeface="Tahoma" panose="020B0604030504040204" pitchFamily="34" charset="0"/>
              <a:ea typeface="华文行楷" panose="02010800040101010101" pitchFamily="2" charset="-122"/>
            </a:endParaRPr>
          </a:p>
        </p:txBody>
      </p:sp>
      <p:sp>
        <p:nvSpPr>
          <p:cNvPr id="59393" name="Rectangle 2"/>
          <p:cNvSpPr/>
          <p:nvPr>
            <p:custDataLst>
              <p:tags r:id="rId1"/>
            </p:custDataLst>
          </p:nvPr>
        </p:nvSpPr>
        <p:spPr>
          <a:xfrm>
            <a:off x="914400" y="304165"/>
            <a:ext cx="7993063" cy="768350"/>
          </a:xfrm>
          <a:prstGeom prst="rect">
            <a:avLst/>
          </a:prstGeom>
          <a:noFill/>
          <a:ln w="9525">
            <a:noFill/>
          </a:ln>
        </p:spPr>
        <p:txBody>
          <a:bodyPr anchor="t">
            <a:spAutoFit/>
          </a:bodyPr>
          <a:p>
            <a:pPr lvl="0" indent="0"/>
            <a:r>
              <a:rPr lang="zh-CN" altLang="en-US" sz="4400" dirty="0">
                <a:solidFill>
                  <a:schemeClr val="bg1"/>
                </a:solidFill>
                <a:latin typeface="Arial" panose="020B0604020202020204" pitchFamily="34" charset="0"/>
                <a:ea typeface="黑体" panose="02010609060101010101" pitchFamily="49" charset="-122"/>
              </a:rPr>
              <a:t>中文大写金额数字书写规范</a:t>
            </a:r>
            <a:endParaRPr lang="zh-CN" altLang="en-US" sz="4400" dirty="0">
              <a:solidFill>
                <a:schemeClr val="bg1"/>
              </a:solidFill>
              <a:latin typeface="Arial" panose="020B0604020202020204" pitchFamily="34" charset="0"/>
              <a:ea typeface="黑体" panose="02010609060101010101" pitchFamily="49"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33474">
                                            <p:txEl>
                                              <p:pRg st="1" end="1"/>
                                            </p:txEl>
                                          </p:spTgt>
                                        </p:tgtEl>
                                        <p:attrNameLst>
                                          <p:attrName>style.visibility</p:attrName>
                                        </p:attrNameLst>
                                      </p:cBhvr>
                                      <p:to>
                                        <p:strVal val="visible"/>
                                      </p:to>
                                    </p:set>
                                    <p:animEffect transition="in" filter="checkerboard(across)">
                                      <p:cBhvr>
                                        <p:cTn id="7" dur="1000"/>
                                        <p:tgtEl>
                                          <p:spTgt spid="233474">
                                            <p:txEl>
                                              <p:pRg st="1" end="1"/>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70052"/>
                                        </p:tgtEl>
                                        <p:attrNameLst>
                                          <p:attrName>style.visibility</p:attrName>
                                        </p:attrNameLst>
                                      </p:cBhvr>
                                      <p:to>
                                        <p:strVal val="visible"/>
                                      </p:to>
                                    </p:set>
                                    <p:animEffect transition="in" filter="blinds(horizontal)">
                                      <p:cBhvr>
                                        <p:cTn id="12" dur="1000"/>
                                        <p:tgtEl>
                                          <p:spTgt spid="77005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70054"/>
                                        </p:tgtEl>
                                        <p:attrNameLst>
                                          <p:attrName>style.visibility</p:attrName>
                                        </p:attrNameLst>
                                      </p:cBhvr>
                                      <p:to>
                                        <p:strVal val="visible"/>
                                      </p:to>
                                    </p:set>
                                    <p:animEffect transition="in" filter="blinds(horizontal)">
                                      <p:cBhvr>
                                        <p:cTn id="17" dur="1000"/>
                                        <p:tgtEl>
                                          <p:spTgt spid="770054"/>
                                        </p:tgtEl>
                                      </p:cBhvr>
                                    </p:animEffect>
                                  </p:childTnLst>
                                </p:cTn>
                              </p:par>
                            </p:childTnLst>
                          </p:cTn>
                        </p:par>
                        <p:par>
                          <p:cTn id="18" fill="hold">
                            <p:stCondLst>
                              <p:cond delay="1000"/>
                            </p:stCondLst>
                            <p:childTnLst>
                              <p:par>
                                <p:cTn id="19" presetID="3" presetClass="entr" presetSubtype="10" fill="hold" grpId="0" nodeType="afterEffect">
                                  <p:stCondLst>
                                    <p:cond delay="0"/>
                                  </p:stCondLst>
                                  <p:childTnLst>
                                    <p:set>
                                      <p:cBhvr>
                                        <p:cTn id="20" dur="1" fill="hold">
                                          <p:stCondLst>
                                            <p:cond delay="0"/>
                                          </p:stCondLst>
                                        </p:cTn>
                                        <p:tgtEl>
                                          <p:spTgt spid="770053"/>
                                        </p:tgtEl>
                                        <p:attrNameLst>
                                          <p:attrName>style.visibility</p:attrName>
                                        </p:attrNameLst>
                                      </p:cBhvr>
                                      <p:to>
                                        <p:strVal val="visible"/>
                                      </p:to>
                                    </p:set>
                                    <p:animEffect transition="in" filter="blinds(horizontal)">
                                      <p:cBhvr>
                                        <p:cTn id="21" dur="1000"/>
                                        <p:tgtEl>
                                          <p:spTgt spid="770053"/>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770055"/>
                                        </p:tgtEl>
                                        <p:attrNameLst>
                                          <p:attrName>style.visibility</p:attrName>
                                        </p:attrNameLst>
                                      </p:cBhvr>
                                      <p:to>
                                        <p:strVal val="visible"/>
                                      </p:to>
                                    </p:set>
                                    <p:animEffect transition="in" filter="blinds(horizontal)">
                                      <p:cBhvr>
                                        <p:cTn id="26" dur="1000"/>
                                        <p:tgtEl>
                                          <p:spTgt spid="770055"/>
                                        </p:tgtEl>
                                      </p:cBhvr>
                                    </p:animEffect>
                                  </p:childTnLst>
                                </p:cTn>
                              </p:par>
                            </p:childTnLst>
                          </p:cTn>
                        </p:par>
                        <p:par>
                          <p:cTn id="27" fill="hold">
                            <p:stCondLst>
                              <p:cond delay="1000"/>
                            </p:stCondLst>
                            <p:childTnLst>
                              <p:par>
                                <p:cTn id="28" presetID="3" presetClass="entr" presetSubtype="10" fill="hold" grpId="0" nodeType="afterEffect">
                                  <p:stCondLst>
                                    <p:cond delay="0"/>
                                  </p:stCondLst>
                                  <p:childTnLst>
                                    <p:set>
                                      <p:cBhvr>
                                        <p:cTn id="29" dur="1" fill="hold">
                                          <p:stCondLst>
                                            <p:cond delay="0"/>
                                          </p:stCondLst>
                                        </p:cTn>
                                        <p:tgtEl>
                                          <p:spTgt spid="770056"/>
                                        </p:tgtEl>
                                        <p:attrNameLst>
                                          <p:attrName>style.visibility</p:attrName>
                                        </p:attrNameLst>
                                      </p:cBhvr>
                                      <p:to>
                                        <p:strVal val="visible"/>
                                      </p:to>
                                    </p:set>
                                    <p:animEffect transition="in" filter="blinds(horizontal)">
                                      <p:cBhvr>
                                        <p:cTn id="30" dur="1000"/>
                                        <p:tgtEl>
                                          <p:spTgt spid="7700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3474" grpId="0" build="p"/>
      <p:bldP spid="770052" grpId="0" bldLvl="0" animBg="1"/>
      <p:bldP spid="770053" grpId="0" bldLvl="0" animBg="1"/>
      <p:bldP spid="770054" grpId="0" bldLvl="0" animBg="1"/>
      <p:bldP spid="770055" grpId="0" bldLvl="0" animBg="1"/>
      <p:bldP spid="770056" grpId="0" bldLvl="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2"/>
          <p:cNvSpPr>
            <a:spLocks noGrp="1"/>
          </p:cNvSpPr>
          <p:nvPr>
            <p:ph type="body"/>
          </p:nvPr>
        </p:nvSpPr>
        <p:spPr>
          <a:xfrm>
            <a:off x="468313" y="1485900"/>
            <a:ext cx="7924800" cy="4535488"/>
          </a:xfrm>
        </p:spPr>
        <p:txBody>
          <a:bodyPr wrap="square" lIns="91440" tIns="45720" rIns="91440" bIns="45720" anchor="t"/>
          <a:lstStyle/>
          <a:p>
            <a:pPr lvl="0" indent="-342900" eaLnBrk="1" hangingPunct="1"/>
            <a:r>
              <a:rPr lang="zh-CN" altLang="en-US" sz="3600" b="0" dirty="0">
                <a:solidFill>
                  <a:schemeClr val="accent1"/>
                </a:solidFill>
                <a:ea typeface="楷体_GB2312" panose="02010609030101010101" pitchFamily="49" charset="-122"/>
              </a:rPr>
              <a:t>表示数位的文字（拾、佰、仟、万、亿）前必须有数字</a:t>
            </a:r>
            <a:endParaRPr lang="zh-CN" altLang="en-US" sz="3200" b="0" dirty="0">
              <a:solidFill>
                <a:schemeClr val="accent1"/>
              </a:solidFill>
              <a:ea typeface="楷体_GB2312" panose="02010609030101010101" pitchFamily="49" charset="-122"/>
            </a:endParaRPr>
          </a:p>
        </p:txBody>
      </p:sp>
      <p:sp>
        <p:nvSpPr>
          <p:cNvPr id="771076" name="Rectangle 4"/>
          <p:cNvSpPr/>
          <p:nvPr/>
        </p:nvSpPr>
        <p:spPr>
          <a:xfrm>
            <a:off x="539750" y="3716338"/>
            <a:ext cx="2160588" cy="792162"/>
          </a:xfrm>
          <a:prstGeom prst="rect">
            <a:avLst/>
          </a:prstGeom>
          <a:noFill/>
          <a:ln w="9525" cap="flat" cmpd="sng">
            <a:solidFill>
              <a:schemeClr val="tx1"/>
            </a:solidFill>
            <a:prstDash val="solid"/>
            <a:miter/>
            <a:headEnd type="none" w="med" len="med"/>
            <a:tailEnd type="none" w="med" len="med"/>
          </a:ln>
        </p:spPr>
        <p:txBody>
          <a:bodyPr wrap="none" anchor="ctr"/>
          <a:lstStyle/>
          <a:p>
            <a:pPr lvl="0" indent="0" algn="ctr"/>
            <a:r>
              <a:rPr lang="en-US" altLang="zh-CN" sz="3200" b="1" dirty="0">
                <a:latin typeface="Times New Roman" panose="02020603050405020304" pitchFamily="18" charset="0"/>
                <a:ea typeface="华文行楷" panose="02010800040101010101" pitchFamily="2" charset="-122"/>
              </a:rPr>
              <a:t>¥</a:t>
            </a:r>
            <a:r>
              <a:rPr lang="en-US" altLang="zh-CN" sz="3200" b="1" dirty="0">
                <a:latin typeface="华文行楷" panose="02010800040101010101" pitchFamily="2" charset="-122"/>
                <a:ea typeface="华文行楷" panose="02010800040101010101" pitchFamily="2" charset="-122"/>
              </a:rPr>
              <a:t>16.30</a:t>
            </a:r>
            <a:endParaRPr lang="en-US" altLang="zh-CN" sz="3200" b="1" dirty="0">
              <a:latin typeface="华文行楷" panose="02010800040101010101" pitchFamily="2" charset="-122"/>
              <a:ea typeface="华文行楷" panose="02010800040101010101" pitchFamily="2" charset="-122"/>
            </a:endParaRPr>
          </a:p>
        </p:txBody>
      </p:sp>
      <p:sp>
        <p:nvSpPr>
          <p:cNvPr id="771077" name="Rectangle 5"/>
          <p:cNvSpPr/>
          <p:nvPr/>
        </p:nvSpPr>
        <p:spPr>
          <a:xfrm>
            <a:off x="3924300" y="3068638"/>
            <a:ext cx="3529013" cy="792162"/>
          </a:xfrm>
          <a:prstGeom prst="rect">
            <a:avLst/>
          </a:prstGeom>
          <a:noFill/>
          <a:ln w="9525" cap="flat" cmpd="sng">
            <a:solidFill>
              <a:schemeClr val="tx1"/>
            </a:solidFill>
            <a:prstDash val="solid"/>
            <a:miter/>
            <a:headEnd type="none" w="med" len="med"/>
            <a:tailEnd type="none" w="med" len="med"/>
          </a:ln>
        </p:spPr>
        <p:txBody>
          <a:bodyPr wrap="none" anchor="ctr"/>
          <a:lstStyle/>
          <a:p>
            <a:pPr lvl="0" indent="0" algn="ctr"/>
            <a:r>
              <a:rPr lang="zh-CN" altLang="en-US" sz="3000" b="1" dirty="0">
                <a:latin typeface="Tahoma" panose="020B0604030504040204" pitchFamily="34" charset="0"/>
                <a:ea typeface="华文行楷" panose="02010800040101010101" pitchFamily="2" charset="-122"/>
              </a:rPr>
              <a:t>拾陆元叁角整</a:t>
            </a:r>
            <a:endParaRPr lang="zh-CN" altLang="en-US" sz="3000" b="1" dirty="0">
              <a:latin typeface="Tahoma" panose="020B0604030504040204" pitchFamily="34" charset="0"/>
              <a:ea typeface="华文行楷" panose="02010800040101010101" pitchFamily="2" charset="-122"/>
            </a:endParaRPr>
          </a:p>
        </p:txBody>
      </p:sp>
      <p:sp>
        <p:nvSpPr>
          <p:cNvPr id="771078" name="Rectangle 6"/>
          <p:cNvSpPr/>
          <p:nvPr/>
        </p:nvSpPr>
        <p:spPr>
          <a:xfrm>
            <a:off x="3924300" y="4221163"/>
            <a:ext cx="3529013" cy="792162"/>
          </a:xfrm>
          <a:prstGeom prst="rect">
            <a:avLst/>
          </a:prstGeom>
          <a:noFill/>
          <a:ln w="9525" cap="flat" cmpd="sng">
            <a:solidFill>
              <a:schemeClr val="tx1"/>
            </a:solidFill>
            <a:prstDash val="solid"/>
            <a:miter/>
            <a:headEnd type="none" w="med" len="med"/>
            <a:tailEnd type="none" w="med" len="med"/>
          </a:ln>
        </p:spPr>
        <p:txBody>
          <a:bodyPr wrap="none" anchor="ctr"/>
          <a:lstStyle/>
          <a:p>
            <a:pPr lvl="0" indent="0" algn="ctr"/>
            <a:r>
              <a:rPr lang="zh-CN" altLang="en-US" sz="3000" b="1" dirty="0">
                <a:latin typeface="Tahoma" panose="020B0604030504040204" pitchFamily="34" charset="0"/>
                <a:ea typeface="华文行楷" panose="02010800040101010101" pitchFamily="2" charset="-122"/>
              </a:rPr>
              <a:t>壹拾陆元叁角整</a:t>
            </a:r>
            <a:endParaRPr lang="zh-CN" altLang="en-US" sz="3000" b="1" dirty="0">
              <a:latin typeface="Tahoma" panose="020B0604030504040204" pitchFamily="34" charset="0"/>
              <a:ea typeface="华文行楷" panose="02010800040101010101" pitchFamily="2" charset="-122"/>
            </a:endParaRPr>
          </a:p>
        </p:txBody>
      </p:sp>
      <p:sp>
        <p:nvSpPr>
          <p:cNvPr id="771079" name="Rectangle 7"/>
          <p:cNvSpPr/>
          <p:nvPr/>
        </p:nvSpPr>
        <p:spPr>
          <a:xfrm>
            <a:off x="7596188" y="4221163"/>
            <a:ext cx="919162" cy="762000"/>
          </a:xfrm>
          <a:prstGeom prst="rect">
            <a:avLst/>
          </a:prstGeom>
          <a:noFill/>
          <a:ln w="9525">
            <a:noFill/>
          </a:ln>
        </p:spPr>
        <p:txBody>
          <a:bodyPr anchor="ctr">
            <a:spAutoFit/>
          </a:bodyPr>
          <a:lstStyle/>
          <a:p>
            <a:pPr lvl="0" indent="0"/>
            <a:r>
              <a:rPr lang="zh-CN" altLang="en-US" sz="4400" b="1" i="1" dirty="0">
                <a:solidFill>
                  <a:srgbClr val="FF0000"/>
                </a:solidFill>
                <a:latin typeface="Tahoma" panose="020B0604030504040204" pitchFamily="34" charset="0"/>
                <a:ea typeface="黑体" panose="02010609060101010101" pitchFamily="49" charset="-122"/>
              </a:rPr>
              <a:t>√</a:t>
            </a:r>
            <a:r>
              <a:rPr lang="zh-CN" altLang="en-US" sz="4400" dirty="0">
                <a:latin typeface="Tahoma" panose="020B0604030504040204" pitchFamily="34" charset="0"/>
                <a:ea typeface="黑体" panose="02010609060101010101" pitchFamily="49" charset="-122"/>
              </a:rPr>
              <a:t> </a:t>
            </a:r>
            <a:endParaRPr lang="zh-CN" altLang="en-US" sz="4400" dirty="0">
              <a:latin typeface="Tahoma" panose="020B0604030504040204" pitchFamily="34" charset="0"/>
              <a:ea typeface="黑体" panose="02010609060101010101" pitchFamily="49" charset="-122"/>
            </a:endParaRPr>
          </a:p>
        </p:txBody>
      </p:sp>
      <p:sp>
        <p:nvSpPr>
          <p:cNvPr id="771080" name="Rectangle 8"/>
          <p:cNvSpPr/>
          <p:nvPr/>
        </p:nvSpPr>
        <p:spPr>
          <a:xfrm flipV="1">
            <a:off x="7596188" y="3213100"/>
            <a:ext cx="863600" cy="762000"/>
          </a:xfrm>
          <a:prstGeom prst="rect">
            <a:avLst/>
          </a:prstGeom>
          <a:noFill/>
          <a:ln w="9525">
            <a:noFill/>
          </a:ln>
        </p:spPr>
        <p:txBody>
          <a:bodyPr anchor="ctr">
            <a:spAutoFit/>
          </a:bodyPr>
          <a:lstStyle/>
          <a:p>
            <a:pPr lvl="0" indent="0"/>
            <a:r>
              <a:rPr lang="en-US" altLang="zh-CN" sz="4400" b="1" i="1" dirty="0">
                <a:solidFill>
                  <a:srgbClr val="FF0000"/>
                </a:solidFill>
                <a:latin typeface="Tahoma" panose="020B0604030504040204" pitchFamily="34" charset="0"/>
                <a:ea typeface="黑体" panose="02010609060101010101" pitchFamily="49" charset="-122"/>
              </a:rPr>
              <a:t>×</a:t>
            </a:r>
            <a:r>
              <a:rPr lang="en-US" altLang="zh-CN" sz="4000" dirty="0">
                <a:latin typeface="Tahoma" panose="020B0604030504040204" pitchFamily="34" charset="0"/>
                <a:ea typeface="黑体" panose="02010609060101010101" pitchFamily="49" charset="-122"/>
              </a:rPr>
              <a:t> </a:t>
            </a:r>
            <a:endParaRPr lang="en-US" altLang="zh-CN" sz="4000" dirty="0">
              <a:latin typeface="Tahoma" panose="020B0604030504040204" pitchFamily="34" charset="0"/>
              <a:ea typeface="黑体" panose="02010609060101010101" pitchFamily="49" charset="-122"/>
            </a:endParaRPr>
          </a:p>
        </p:txBody>
      </p:sp>
      <p:sp>
        <p:nvSpPr>
          <p:cNvPr id="771081" name="AutoShape 9"/>
          <p:cNvSpPr/>
          <p:nvPr/>
        </p:nvSpPr>
        <p:spPr>
          <a:xfrm rot="-1961772">
            <a:off x="2771775" y="3573463"/>
            <a:ext cx="976313" cy="360362"/>
          </a:xfrm>
          <a:prstGeom prst="rightArrow">
            <a:avLst>
              <a:gd name="adj1" fmla="val 50000"/>
              <a:gd name="adj2" fmla="val 67518"/>
            </a:avLst>
          </a:prstGeom>
          <a:solidFill>
            <a:schemeClr val="accent1"/>
          </a:solidFill>
          <a:ln w="9525" cap="flat" cmpd="sng">
            <a:solidFill>
              <a:schemeClr val="tx1"/>
            </a:solidFill>
            <a:prstDash val="solid"/>
            <a:miter/>
            <a:headEnd type="none" w="med" len="med"/>
            <a:tailEnd type="none" w="med" len="med"/>
          </a:ln>
        </p:spPr>
        <p:txBody>
          <a:bodyPr wrap="none" anchor="ctr"/>
          <a:lstStyle/>
          <a:p>
            <a:pPr lvl="0" indent="0" algn="r"/>
            <a:endParaRPr lang="zh-CN" altLang="en-US" b="1" dirty="0">
              <a:latin typeface="Arial" panose="020B0604020202020204" pitchFamily="34" charset="0"/>
              <a:ea typeface="宋体" panose="02010600030101010101" pitchFamily="2" charset="-122"/>
            </a:endParaRPr>
          </a:p>
        </p:txBody>
      </p:sp>
      <p:sp>
        <p:nvSpPr>
          <p:cNvPr id="771082" name="AutoShape 10"/>
          <p:cNvSpPr/>
          <p:nvPr/>
        </p:nvSpPr>
        <p:spPr>
          <a:xfrm rot="1413441">
            <a:off x="2843213" y="4365625"/>
            <a:ext cx="976312" cy="360363"/>
          </a:xfrm>
          <a:prstGeom prst="rightArrow">
            <a:avLst>
              <a:gd name="adj1" fmla="val 50000"/>
              <a:gd name="adj2" fmla="val 67517"/>
            </a:avLst>
          </a:prstGeom>
          <a:solidFill>
            <a:schemeClr val="accent1"/>
          </a:solidFill>
          <a:ln w="9525" cap="flat" cmpd="sng">
            <a:solidFill>
              <a:schemeClr val="tx1"/>
            </a:solidFill>
            <a:prstDash val="solid"/>
            <a:miter/>
            <a:headEnd type="none" w="med" len="med"/>
            <a:tailEnd type="none" w="med" len="med"/>
          </a:ln>
        </p:spPr>
        <p:txBody>
          <a:bodyPr wrap="none" anchor="ctr"/>
          <a:lstStyle/>
          <a:p>
            <a:pPr lvl="0" indent="0" algn="r"/>
            <a:endParaRPr lang="zh-CN" altLang="en-US" b="1" dirty="0">
              <a:latin typeface="Arial" panose="020B0604020202020204" pitchFamily="34" charset="0"/>
              <a:ea typeface="宋体" panose="02010600030101010101" pitchFamily="2" charset="-122"/>
            </a:endParaRPr>
          </a:p>
        </p:txBody>
      </p:sp>
      <p:sp>
        <p:nvSpPr>
          <p:cNvPr id="59393" name="Rectangle 2"/>
          <p:cNvSpPr/>
          <p:nvPr>
            <p:custDataLst>
              <p:tags r:id="rId1"/>
            </p:custDataLst>
          </p:nvPr>
        </p:nvSpPr>
        <p:spPr>
          <a:xfrm>
            <a:off x="914400" y="304165"/>
            <a:ext cx="7993063" cy="768350"/>
          </a:xfrm>
          <a:prstGeom prst="rect">
            <a:avLst/>
          </a:prstGeom>
          <a:noFill/>
          <a:ln w="9525">
            <a:noFill/>
          </a:ln>
        </p:spPr>
        <p:txBody>
          <a:bodyPr anchor="t">
            <a:spAutoFit/>
          </a:bodyPr>
          <a:p>
            <a:pPr lvl="0" indent="0"/>
            <a:r>
              <a:rPr lang="zh-CN" altLang="en-US" sz="4400" dirty="0">
                <a:solidFill>
                  <a:schemeClr val="bg1"/>
                </a:solidFill>
                <a:latin typeface="Arial" panose="020B0604020202020204" pitchFamily="34" charset="0"/>
                <a:ea typeface="黑体" panose="02010609060101010101" pitchFamily="49" charset="-122"/>
              </a:rPr>
              <a:t>中文大写金额数字书写规范</a:t>
            </a:r>
            <a:endParaRPr lang="zh-CN" altLang="en-US" sz="4400" dirty="0">
              <a:solidFill>
                <a:schemeClr val="bg1"/>
              </a:solidFill>
              <a:latin typeface="Arial" panose="020B0604020202020204" pitchFamily="34" charset="0"/>
              <a:ea typeface="黑体" panose="02010609060101010101" pitchFamily="49"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34498">
                                            <p:txEl>
                                              <p:pRg st="0" end="0"/>
                                            </p:txEl>
                                          </p:spTgt>
                                        </p:tgtEl>
                                        <p:attrNameLst>
                                          <p:attrName>style.visibility</p:attrName>
                                        </p:attrNameLst>
                                      </p:cBhvr>
                                      <p:to>
                                        <p:strVal val="visible"/>
                                      </p:to>
                                    </p:set>
                                    <p:animEffect transition="in" filter="checkerboard(across)">
                                      <p:cBhvr>
                                        <p:cTn id="7" dur="1000"/>
                                        <p:tgtEl>
                                          <p:spTgt spid="234498">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71076"/>
                                        </p:tgtEl>
                                        <p:attrNameLst>
                                          <p:attrName>style.visibility</p:attrName>
                                        </p:attrNameLst>
                                      </p:cBhvr>
                                      <p:to>
                                        <p:strVal val="visible"/>
                                      </p:to>
                                    </p:set>
                                    <p:animEffect transition="in" filter="blinds(horizontal)">
                                      <p:cBhvr>
                                        <p:cTn id="12" dur="1000"/>
                                        <p:tgtEl>
                                          <p:spTgt spid="77107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71081"/>
                                        </p:tgtEl>
                                        <p:attrNameLst>
                                          <p:attrName>style.visibility</p:attrName>
                                        </p:attrNameLst>
                                      </p:cBhvr>
                                      <p:to>
                                        <p:strVal val="visible"/>
                                      </p:to>
                                    </p:set>
                                    <p:animEffect transition="in" filter="blinds(horizontal)">
                                      <p:cBhvr>
                                        <p:cTn id="17" dur="1000"/>
                                        <p:tgtEl>
                                          <p:spTgt spid="771081"/>
                                        </p:tgtEl>
                                      </p:cBhvr>
                                    </p:animEffect>
                                  </p:childTnLst>
                                </p:cTn>
                              </p:par>
                            </p:childTnLst>
                          </p:cTn>
                        </p:par>
                        <p:par>
                          <p:cTn id="18" fill="hold">
                            <p:stCondLst>
                              <p:cond delay="1000"/>
                            </p:stCondLst>
                            <p:childTnLst>
                              <p:par>
                                <p:cTn id="19" presetID="3" presetClass="entr" presetSubtype="10" fill="hold" grpId="0" nodeType="afterEffect">
                                  <p:stCondLst>
                                    <p:cond delay="0"/>
                                  </p:stCondLst>
                                  <p:childTnLst>
                                    <p:set>
                                      <p:cBhvr>
                                        <p:cTn id="20" dur="1" fill="hold">
                                          <p:stCondLst>
                                            <p:cond delay="0"/>
                                          </p:stCondLst>
                                        </p:cTn>
                                        <p:tgtEl>
                                          <p:spTgt spid="771077"/>
                                        </p:tgtEl>
                                        <p:attrNameLst>
                                          <p:attrName>style.visibility</p:attrName>
                                        </p:attrNameLst>
                                      </p:cBhvr>
                                      <p:to>
                                        <p:strVal val="visible"/>
                                      </p:to>
                                    </p:set>
                                    <p:animEffect transition="in" filter="blinds(horizontal)">
                                      <p:cBhvr>
                                        <p:cTn id="21" dur="1000"/>
                                        <p:tgtEl>
                                          <p:spTgt spid="771077"/>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771080"/>
                                        </p:tgtEl>
                                        <p:attrNameLst>
                                          <p:attrName>style.visibility</p:attrName>
                                        </p:attrNameLst>
                                      </p:cBhvr>
                                      <p:to>
                                        <p:strVal val="visible"/>
                                      </p:to>
                                    </p:set>
                                    <p:animEffect transition="in" filter="blinds(horizontal)">
                                      <p:cBhvr>
                                        <p:cTn id="26" dur="1000"/>
                                        <p:tgtEl>
                                          <p:spTgt spid="771080"/>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771082"/>
                                        </p:tgtEl>
                                        <p:attrNameLst>
                                          <p:attrName>style.visibility</p:attrName>
                                        </p:attrNameLst>
                                      </p:cBhvr>
                                      <p:to>
                                        <p:strVal val="visible"/>
                                      </p:to>
                                    </p:set>
                                    <p:animEffect transition="in" filter="blinds(horizontal)">
                                      <p:cBhvr>
                                        <p:cTn id="31" dur="1000"/>
                                        <p:tgtEl>
                                          <p:spTgt spid="771082"/>
                                        </p:tgtEl>
                                      </p:cBhvr>
                                    </p:animEffect>
                                  </p:childTnLst>
                                </p:cTn>
                              </p:par>
                            </p:childTnLst>
                          </p:cTn>
                        </p:par>
                        <p:par>
                          <p:cTn id="32" fill="hold">
                            <p:stCondLst>
                              <p:cond delay="1000"/>
                            </p:stCondLst>
                            <p:childTnLst>
                              <p:par>
                                <p:cTn id="33" presetID="3" presetClass="entr" presetSubtype="10" fill="hold" grpId="0" nodeType="afterEffect">
                                  <p:stCondLst>
                                    <p:cond delay="0"/>
                                  </p:stCondLst>
                                  <p:childTnLst>
                                    <p:set>
                                      <p:cBhvr>
                                        <p:cTn id="34" dur="1" fill="hold">
                                          <p:stCondLst>
                                            <p:cond delay="0"/>
                                          </p:stCondLst>
                                        </p:cTn>
                                        <p:tgtEl>
                                          <p:spTgt spid="771078"/>
                                        </p:tgtEl>
                                        <p:attrNameLst>
                                          <p:attrName>style.visibility</p:attrName>
                                        </p:attrNameLst>
                                      </p:cBhvr>
                                      <p:to>
                                        <p:strVal val="visible"/>
                                      </p:to>
                                    </p:set>
                                    <p:animEffect transition="in" filter="blinds(horizontal)">
                                      <p:cBhvr>
                                        <p:cTn id="35" dur="1000"/>
                                        <p:tgtEl>
                                          <p:spTgt spid="771078"/>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771079"/>
                                        </p:tgtEl>
                                        <p:attrNameLst>
                                          <p:attrName>style.visibility</p:attrName>
                                        </p:attrNameLst>
                                      </p:cBhvr>
                                      <p:to>
                                        <p:strVal val="visible"/>
                                      </p:to>
                                    </p:set>
                                    <p:animEffect transition="in" filter="blinds(horizontal)">
                                      <p:cBhvr>
                                        <p:cTn id="40" dur="1000"/>
                                        <p:tgtEl>
                                          <p:spTgt spid="7710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4498" grpId="0" build="p"/>
      <p:bldP spid="771076" grpId="0" bldLvl="0" animBg="1"/>
      <p:bldP spid="771077" grpId="0" bldLvl="0" animBg="1"/>
      <p:bldP spid="771078" grpId="0" bldLvl="0" animBg="1"/>
      <p:bldP spid="771079" grpId="0"/>
      <p:bldP spid="771080" grpId="0"/>
      <p:bldP spid="771081" grpId="0" bldLvl="0" animBg="1"/>
      <p:bldP spid="771082" grpId="0" bldLvl="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562936" y="1600248"/>
            <a:ext cx="8590323" cy="4114692"/>
          </a:xfrm>
          <a:prstGeom prst="rect">
            <a:avLst/>
          </a:prstGeom>
        </p:spPr>
      </p:pic>
      <p:sp>
        <p:nvSpPr>
          <p:cNvPr id="5" name="Rectangle 26"/>
          <p:cNvSpPr/>
          <p:nvPr/>
        </p:nvSpPr>
        <p:spPr>
          <a:xfrm>
            <a:off x="609600" y="304800"/>
            <a:ext cx="7993063" cy="762000"/>
          </a:xfrm>
          <a:prstGeom prst="rect">
            <a:avLst/>
          </a:prstGeom>
          <a:noFill/>
          <a:ln w="9525">
            <a:noFill/>
          </a:ln>
        </p:spPr>
        <p:txBody>
          <a:bodyPr anchor="t">
            <a:spAutoFit/>
          </a:bodyPr>
          <a:lstStyle/>
          <a:p>
            <a:pPr lvl="0" indent="0" algn="ctr"/>
            <a:r>
              <a:rPr lang="zh-CN" altLang="en-US" sz="4400" dirty="0">
                <a:solidFill>
                  <a:schemeClr val="bg1"/>
                </a:solidFill>
                <a:latin typeface="Arial" panose="020B0604020202020204" pitchFamily="34" charset="0"/>
              </a:rPr>
              <a:t>练一练</a:t>
            </a:r>
            <a:endParaRPr lang="zh-CN" altLang="en-US" sz="4400" dirty="0">
              <a:solidFill>
                <a:schemeClr val="bg1"/>
              </a:solidFill>
              <a:latin typeface="Arial" panose="020B0604020202020204" pitchFamily="34" charset="0"/>
              <a:ea typeface="黑体" panose="02010609060101010101" pitchFamily="49" charset="-122"/>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306272" y="1905040"/>
            <a:ext cx="8531455" cy="3352712"/>
          </a:xfrm>
          <a:prstGeom prst="rect">
            <a:avLst/>
          </a:prstGeom>
        </p:spPr>
      </p:pic>
      <p:sp>
        <p:nvSpPr>
          <p:cNvPr id="5" name="Rectangle 26"/>
          <p:cNvSpPr/>
          <p:nvPr>
            <p:custDataLst>
              <p:tags r:id="rId2"/>
            </p:custDataLst>
          </p:nvPr>
        </p:nvSpPr>
        <p:spPr>
          <a:xfrm>
            <a:off x="609600" y="304800"/>
            <a:ext cx="7993063" cy="762000"/>
          </a:xfrm>
          <a:prstGeom prst="rect">
            <a:avLst/>
          </a:prstGeom>
          <a:noFill/>
          <a:ln w="9525">
            <a:noFill/>
          </a:ln>
        </p:spPr>
        <p:txBody>
          <a:bodyPr anchor="t">
            <a:spAutoFit/>
          </a:bodyPr>
          <a:p>
            <a:pPr lvl="0" indent="0" algn="ctr"/>
            <a:r>
              <a:rPr lang="zh-CN" altLang="en-US" sz="4400" dirty="0">
                <a:solidFill>
                  <a:schemeClr val="bg1"/>
                </a:solidFill>
                <a:latin typeface="Arial" panose="020B0604020202020204" pitchFamily="34" charset="0"/>
              </a:rPr>
              <a:t>练一练</a:t>
            </a:r>
            <a:endParaRPr lang="zh-CN" altLang="en-US" sz="4400" dirty="0">
              <a:solidFill>
                <a:schemeClr val="bg1"/>
              </a:solidFill>
              <a:latin typeface="Arial" panose="020B0604020202020204" pitchFamily="34" charset="0"/>
              <a:ea typeface="黑体" panose="02010609060101010101" pitchFamily="49" charset="-122"/>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228714" y="1447852"/>
            <a:ext cx="8269823" cy="4114692"/>
          </a:xfrm>
          <a:prstGeom prst="rect">
            <a:avLst/>
          </a:prstGeom>
        </p:spPr>
      </p:pic>
      <p:sp>
        <p:nvSpPr>
          <p:cNvPr id="5" name="Rectangle 26"/>
          <p:cNvSpPr/>
          <p:nvPr>
            <p:custDataLst>
              <p:tags r:id="rId2"/>
            </p:custDataLst>
          </p:nvPr>
        </p:nvSpPr>
        <p:spPr>
          <a:xfrm>
            <a:off x="609600" y="304800"/>
            <a:ext cx="7993063" cy="762000"/>
          </a:xfrm>
          <a:prstGeom prst="rect">
            <a:avLst/>
          </a:prstGeom>
          <a:noFill/>
          <a:ln w="9525">
            <a:noFill/>
          </a:ln>
        </p:spPr>
        <p:txBody>
          <a:bodyPr anchor="t">
            <a:spAutoFit/>
          </a:bodyPr>
          <a:lstStyle/>
          <a:p>
            <a:pPr lvl="0" indent="0" algn="ctr"/>
            <a:r>
              <a:rPr lang="zh-CN" altLang="en-US" sz="4400" dirty="0">
                <a:solidFill>
                  <a:schemeClr val="bg1"/>
                </a:solidFill>
                <a:latin typeface="Arial" panose="020B0604020202020204" pitchFamily="34" charset="0"/>
              </a:rPr>
              <a:t>练一练</a:t>
            </a:r>
            <a:endParaRPr lang="zh-CN" altLang="en-US" sz="4400" dirty="0">
              <a:solidFill>
                <a:schemeClr val="bg1"/>
              </a:solidFill>
              <a:latin typeface="Arial" panose="020B0604020202020204" pitchFamily="34" charset="0"/>
              <a:ea typeface="黑体" panose="02010609060101010101" pitchFamily="49" charset="-122"/>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457308" y="1752644"/>
            <a:ext cx="8479695" cy="3962296"/>
          </a:xfrm>
          <a:prstGeom prst="rect">
            <a:avLst/>
          </a:prstGeom>
        </p:spPr>
      </p:pic>
      <p:sp>
        <p:nvSpPr>
          <p:cNvPr id="5" name="Rectangle 26"/>
          <p:cNvSpPr/>
          <p:nvPr>
            <p:custDataLst>
              <p:tags r:id="rId2"/>
            </p:custDataLst>
          </p:nvPr>
        </p:nvSpPr>
        <p:spPr>
          <a:xfrm>
            <a:off x="609600" y="304800"/>
            <a:ext cx="7993063" cy="762000"/>
          </a:xfrm>
          <a:prstGeom prst="rect">
            <a:avLst/>
          </a:prstGeom>
          <a:noFill/>
          <a:ln w="9525">
            <a:noFill/>
          </a:ln>
        </p:spPr>
        <p:txBody>
          <a:bodyPr anchor="t">
            <a:spAutoFit/>
          </a:bodyPr>
          <a:lstStyle/>
          <a:p>
            <a:pPr lvl="0" indent="0" algn="ctr"/>
            <a:r>
              <a:rPr lang="zh-CN" altLang="en-US" sz="4400" dirty="0">
                <a:solidFill>
                  <a:schemeClr val="bg1"/>
                </a:solidFill>
                <a:latin typeface="Arial" panose="020B0604020202020204" pitchFamily="34" charset="0"/>
              </a:rPr>
              <a:t>练一练</a:t>
            </a:r>
            <a:endParaRPr lang="zh-CN" altLang="en-US" sz="4400" dirty="0">
              <a:solidFill>
                <a:schemeClr val="bg1"/>
              </a:solidFill>
              <a:latin typeface="Arial" panose="020B0604020202020204" pitchFamily="34" charset="0"/>
              <a:ea typeface="黑体" panose="02010609060101010101" pitchFamily="49" charset="-122"/>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66800" y="4114800"/>
            <a:ext cx="5541645" cy="1322070"/>
          </a:xfrm>
          <a:prstGeom prst="rect">
            <a:avLst/>
          </a:prstGeom>
          <a:noFill/>
        </p:spPr>
        <p:txBody>
          <a:bodyPr wrap="square" rtlCol="0" anchor="t">
            <a:spAutoFit/>
          </a:bodyPr>
          <a:p>
            <a:r>
              <a:rPr lang="zh-CN" altLang="en-US" sz="2000"/>
              <a:t>1.人民币叁万零陆佰玖拾捌元贰角正</a:t>
            </a:r>
            <a:endParaRPr lang="zh-CN" altLang="en-US" sz="2000"/>
          </a:p>
          <a:p>
            <a:r>
              <a:rPr lang="zh-CN" altLang="en-US" sz="2000"/>
              <a:t>2.人民币壹万零玖角捌分</a:t>
            </a:r>
            <a:endParaRPr lang="zh-CN" altLang="en-US" sz="2000"/>
          </a:p>
          <a:p>
            <a:r>
              <a:rPr lang="zh-CN" altLang="en-US" sz="2000"/>
              <a:t>3.人民币伍佰玖拾捌万柒仟零壹拾贰元整</a:t>
            </a:r>
            <a:endParaRPr lang="zh-CN" altLang="en-US" sz="2000"/>
          </a:p>
          <a:p>
            <a:r>
              <a:rPr lang="zh-CN" altLang="en-US" sz="2000"/>
              <a:t>4.人民币陆仟零壹元零贰分</a:t>
            </a:r>
            <a:endParaRPr lang="zh-CN" altLang="en-US" sz="2000"/>
          </a:p>
        </p:txBody>
      </p:sp>
      <p:sp>
        <p:nvSpPr>
          <p:cNvPr id="3" name="文本框 2"/>
          <p:cNvSpPr txBox="1"/>
          <p:nvPr/>
        </p:nvSpPr>
        <p:spPr>
          <a:xfrm>
            <a:off x="914400" y="1371600"/>
            <a:ext cx="6000750" cy="1938020"/>
          </a:xfrm>
          <a:prstGeom prst="rect">
            <a:avLst/>
          </a:prstGeom>
          <a:noFill/>
        </p:spPr>
        <p:txBody>
          <a:bodyPr wrap="square" rtlCol="0" anchor="t">
            <a:spAutoFit/>
          </a:bodyPr>
          <a:p>
            <a:r>
              <a:rPr lang="zh-CN" altLang="en-US" sz="2400"/>
              <a:t>写出以下数字的金额大写</a:t>
            </a:r>
            <a:endParaRPr lang="zh-CN" altLang="en-US" sz="2400"/>
          </a:p>
          <a:p>
            <a:r>
              <a:rPr lang="zh-CN" altLang="en-US" sz="2400"/>
              <a:t>1.</a:t>
            </a:r>
            <a:r>
              <a:rPr lang="zh-CN" altLang="en-US" sz="2400">
                <a:latin typeface="Arial" panose="020B0604020202020204" pitchFamily="34" charset="0"/>
                <a:cs typeface="Arial" panose="020B0604020202020204" pitchFamily="34" charset="0"/>
              </a:rPr>
              <a:t>¥</a:t>
            </a:r>
            <a:r>
              <a:rPr lang="zh-CN" altLang="en-US" sz="2400"/>
              <a:t>30698.2</a:t>
            </a:r>
            <a:endParaRPr lang="zh-CN" altLang="en-US" sz="2400"/>
          </a:p>
          <a:p>
            <a:r>
              <a:rPr lang="zh-CN" altLang="en-US" sz="2400"/>
              <a:t>2.</a:t>
            </a:r>
            <a:r>
              <a:rPr lang="zh-CN" altLang="en-US" sz="2400">
                <a:latin typeface="Arial" panose="020B0604020202020204" pitchFamily="34" charset="0"/>
                <a:cs typeface="Arial" panose="020B0604020202020204" pitchFamily="34" charset="0"/>
                <a:sym typeface="+mn-ea"/>
              </a:rPr>
              <a:t>¥</a:t>
            </a:r>
            <a:r>
              <a:rPr lang="zh-CN" altLang="en-US" sz="2400"/>
              <a:t>10000.98</a:t>
            </a:r>
            <a:endParaRPr lang="zh-CN" altLang="en-US" sz="2400"/>
          </a:p>
          <a:p>
            <a:r>
              <a:rPr lang="zh-CN" altLang="en-US" sz="2400"/>
              <a:t>3.</a:t>
            </a:r>
            <a:r>
              <a:rPr lang="zh-CN" altLang="en-US" sz="2400">
                <a:latin typeface="Arial" panose="020B0604020202020204" pitchFamily="34" charset="0"/>
                <a:cs typeface="Arial" panose="020B0604020202020204" pitchFamily="34" charset="0"/>
                <a:sym typeface="+mn-ea"/>
              </a:rPr>
              <a:t>¥</a:t>
            </a:r>
            <a:r>
              <a:rPr lang="zh-CN" altLang="en-US" sz="2400"/>
              <a:t>5987012</a:t>
            </a:r>
            <a:endParaRPr lang="zh-CN" altLang="en-US" sz="2400"/>
          </a:p>
          <a:p>
            <a:r>
              <a:rPr lang="zh-CN" altLang="en-US" sz="2400"/>
              <a:t>4.</a:t>
            </a:r>
            <a:r>
              <a:rPr lang="zh-CN" altLang="en-US" sz="2400">
                <a:latin typeface="Arial" panose="020B0604020202020204" pitchFamily="34" charset="0"/>
                <a:cs typeface="Arial" panose="020B0604020202020204" pitchFamily="34" charset="0"/>
                <a:sym typeface="+mn-ea"/>
              </a:rPr>
              <a:t>¥</a:t>
            </a:r>
            <a:r>
              <a:rPr lang="zh-CN" altLang="en-US" sz="2400"/>
              <a:t>6001.02</a:t>
            </a:r>
            <a:endParaRPr lang="zh-CN" altLang="en-US" sz="2400"/>
          </a:p>
        </p:txBody>
      </p:sp>
      <p:sp>
        <p:nvSpPr>
          <p:cNvPr id="5" name="Rectangle 26"/>
          <p:cNvSpPr/>
          <p:nvPr>
            <p:custDataLst>
              <p:tags r:id="rId1"/>
            </p:custDataLst>
          </p:nvPr>
        </p:nvSpPr>
        <p:spPr>
          <a:xfrm>
            <a:off x="609600" y="304800"/>
            <a:ext cx="7993063" cy="762000"/>
          </a:xfrm>
          <a:prstGeom prst="rect">
            <a:avLst/>
          </a:prstGeom>
          <a:noFill/>
          <a:ln w="9525">
            <a:noFill/>
          </a:ln>
        </p:spPr>
        <p:txBody>
          <a:bodyPr anchor="t">
            <a:spAutoFit/>
          </a:bodyPr>
          <a:lstStyle/>
          <a:p>
            <a:pPr lvl="0" indent="0" algn="ctr"/>
            <a:r>
              <a:rPr lang="zh-CN" altLang="en-US" sz="4400" dirty="0">
                <a:solidFill>
                  <a:schemeClr val="bg1"/>
                </a:solidFill>
                <a:latin typeface="Arial" panose="020B0604020202020204" pitchFamily="34" charset="0"/>
              </a:rPr>
              <a:t>练一练</a:t>
            </a:r>
            <a:endParaRPr lang="zh-CN" altLang="en-US" sz="4400" dirty="0">
              <a:solidFill>
                <a:schemeClr val="bg1"/>
              </a:solidFill>
              <a:latin typeface="Arial" panose="020B0604020202020204" pitchFamily="34" charset="0"/>
              <a:ea typeface="黑体" panose="02010609060101010101" pitchFamily="49" charset="-122"/>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3"/>
          <p:cNvSpPr>
            <a:spLocks noGrp="1"/>
          </p:cNvSpPr>
          <p:nvPr>
            <p:ph type="body"/>
          </p:nvPr>
        </p:nvSpPr>
        <p:spPr>
          <a:xfrm>
            <a:off x="533400" y="1142365"/>
            <a:ext cx="7632700" cy="5486400"/>
          </a:xfrm>
        </p:spPr>
        <p:txBody>
          <a:bodyPr wrap="square" lIns="91440" tIns="45720" rIns="91440" bIns="45720" anchor="t"/>
          <a:lstStyle/>
          <a:p>
            <a:pPr>
              <a:lnSpc>
                <a:spcPct val="80000"/>
              </a:lnSpc>
            </a:pPr>
            <a:r>
              <a:rPr lang="zh-CN" altLang="en-US" b="0" dirty="0">
                <a:solidFill>
                  <a:srgbClr val="0000FF"/>
                </a:solidFill>
                <a:sym typeface="+mn-ea"/>
              </a:rPr>
              <a:t>一、模拟实训的准备</a:t>
            </a:r>
            <a:endParaRPr lang="zh-CN" altLang="en-US" b="0" dirty="0">
              <a:solidFill>
                <a:srgbClr val="0000FF"/>
              </a:solidFill>
            </a:endParaRPr>
          </a:p>
          <a:p>
            <a:pPr>
              <a:lnSpc>
                <a:spcPct val="80000"/>
              </a:lnSpc>
            </a:pPr>
            <a:r>
              <a:rPr lang="zh-CN" altLang="en-US" sz="2400" b="0" dirty="0">
                <a:solidFill>
                  <a:srgbClr val="0000FF"/>
                </a:solidFill>
                <a:sym typeface="+mn-ea"/>
              </a:rPr>
              <a:t>（三）中文大写票据日期书写规范</a:t>
            </a:r>
            <a:endParaRPr lang="zh-CN" altLang="en-US" sz="2400" b="0" dirty="0">
              <a:solidFill>
                <a:srgbClr val="0000FF"/>
              </a:solidFill>
              <a:sym typeface="+mn-ea"/>
            </a:endParaRPr>
          </a:p>
          <a:p>
            <a:pPr lvl="0" indent="-342900">
              <a:lnSpc>
                <a:spcPct val="80000"/>
              </a:lnSpc>
            </a:pPr>
            <a:r>
              <a:rPr lang="zh-CN" altLang="en-US" sz="2000" b="0" dirty="0">
                <a:ea typeface="楷体_GB2312" panose="02010609030101010101" pitchFamily="49" charset="-122"/>
              </a:rPr>
              <a:t>   </a:t>
            </a:r>
            <a:r>
              <a:rPr lang="en-US" altLang="zh-CN" sz="2000" b="0" dirty="0">
                <a:ea typeface="楷体_GB2312" panose="02010609030101010101" pitchFamily="49" charset="-122"/>
              </a:rPr>
              <a:t>  </a:t>
            </a:r>
            <a:endParaRPr lang="zh-CN" altLang="en-US" b="0" dirty="0">
              <a:ea typeface="楷体_GB2312" panose="02010609030101010101" pitchFamily="49" charset="-122"/>
            </a:endParaRPr>
          </a:p>
        </p:txBody>
      </p:sp>
      <p:sp>
        <p:nvSpPr>
          <p:cNvPr id="9" name="文本框 8"/>
          <p:cNvSpPr txBox="1"/>
          <p:nvPr>
            <p:custDataLst>
              <p:tags r:id="rId1"/>
            </p:custDataLst>
          </p:nvPr>
        </p:nvSpPr>
        <p:spPr>
          <a:xfrm>
            <a:off x="1219294" y="362327"/>
            <a:ext cx="7107144" cy="583565"/>
          </a:xfrm>
          <a:prstGeom prst="rect">
            <a:avLst/>
          </a:prstGeom>
          <a:noFill/>
        </p:spPr>
        <p:txBody>
          <a:bodyPr wrap="square">
            <a:spAutoFit/>
          </a:bodyPr>
          <a:p>
            <a:r>
              <a:rPr kumimoji="0" lang="zh-CN" altLang="en-US" sz="3200" b="1" kern="0" cap="none" spc="0" normalizeH="0" baseline="0" noProof="0" dirty="0">
                <a:solidFill>
                  <a:srgbClr val="FFFFFF"/>
                </a:solidFill>
                <a:latin typeface="黑体" panose="02010609060101010101" pitchFamily="49" charset="-122"/>
                <a:ea typeface="黑体" panose="02010609060101010101" pitchFamily="49" charset="-122"/>
                <a:cs typeface="+mj-cs"/>
              </a:rPr>
              <a:t>第二章 模拟实训的准备和企业情况</a:t>
            </a:r>
            <a:endParaRPr lang="zh-CN" altLang="en-US" dirty="0"/>
          </a:p>
        </p:txBody>
      </p:sp>
      <p:graphicFrame>
        <p:nvGraphicFramePr>
          <p:cNvPr id="6" name="表格 5"/>
          <p:cNvGraphicFramePr/>
          <p:nvPr/>
        </p:nvGraphicFramePr>
        <p:xfrm>
          <a:off x="2032000" y="2970848"/>
          <a:ext cx="0" cy="0"/>
        </p:xfrm>
        <a:graphic>
          <a:graphicData uri="http://schemas.openxmlformats.org/drawingml/2006/table">
            <a:tbl>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pic>
        <p:nvPicPr>
          <p:cNvPr id="7" name="图片 6"/>
          <p:cNvPicPr/>
          <p:nvPr/>
        </p:nvPicPr>
        <p:blipFill>
          <a:blip r:embed="rId2"/>
          <a:stretch>
            <a:fillRect/>
          </a:stretch>
        </p:blipFill>
        <p:spPr>
          <a:xfrm>
            <a:off x="381000" y="2095500"/>
            <a:ext cx="8056880" cy="4485005"/>
          </a:xfrm>
          <a:prstGeom prst="rect">
            <a:avLst/>
          </a:prstGeom>
          <a:noFill/>
          <a:ln w="9525">
            <a:noFill/>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85763" y="990664"/>
            <a:ext cx="9315525" cy="5029068"/>
          </a:xfrm>
          <a:prstGeom prst="rect">
            <a:avLst/>
          </a:prstGeom>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09" name="Picture 2" descr="20091020103812769"/>
          <p:cNvPicPr>
            <a:picLocks noChangeAspect="1"/>
          </p:cNvPicPr>
          <p:nvPr/>
        </p:nvPicPr>
        <p:blipFill>
          <a:blip r:embed="rId1"/>
          <a:stretch>
            <a:fillRect/>
          </a:stretch>
        </p:blipFill>
        <p:spPr>
          <a:xfrm>
            <a:off x="0" y="0"/>
            <a:ext cx="9144000" cy="6858000"/>
          </a:xfrm>
          <a:prstGeom prst="rect">
            <a:avLst/>
          </a:prstGeom>
          <a:noFill/>
          <a:ln w="9525">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2"/>
          <p:cNvSpPr>
            <a:spLocks noGrp="1"/>
          </p:cNvSpPr>
          <p:nvPr>
            <p:ph idx="1"/>
          </p:nvPr>
        </p:nvSpPr>
        <p:spPr>
          <a:xfrm>
            <a:off x="539750" y="1259205"/>
            <a:ext cx="7700010" cy="5038725"/>
          </a:xfrm>
        </p:spPr>
        <p:txBody>
          <a:bodyPr wrap="square" lIns="91440" tIns="45720" rIns="91440" bIns="45720" anchor="t"/>
          <a:lstStyle/>
          <a:p>
            <a:pPr>
              <a:lnSpc>
                <a:spcPct val="80000"/>
              </a:lnSpc>
            </a:pPr>
            <a:r>
              <a:rPr lang="zh-CN" altLang="en-US" b="0" dirty="0">
                <a:solidFill>
                  <a:srgbClr val="0000FF"/>
                </a:solidFill>
                <a:sym typeface="+mn-ea"/>
              </a:rPr>
              <a:t>一、企业会计综合模拟实训的目的</a:t>
            </a:r>
            <a:endParaRPr lang="en-US" altLang="zh-CN" b="0" dirty="0">
              <a:solidFill>
                <a:srgbClr val="0000FF"/>
              </a:solidFill>
            </a:endParaRPr>
          </a:p>
          <a:p>
            <a:pPr>
              <a:lnSpc>
                <a:spcPct val="80000"/>
              </a:lnSpc>
            </a:pPr>
            <a:r>
              <a:rPr lang="zh-CN" altLang="en-US" sz="2400" b="0" dirty="0">
                <a:solidFill>
                  <a:srgbClr val="0000FF"/>
                </a:solidFill>
                <a:sym typeface="+mn-ea"/>
              </a:rPr>
              <a:t>（二）</a:t>
            </a:r>
            <a:r>
              <a:rPr lang="zh-CN" altLang="en-US" sz="2400" b="0" dirty="0">
                <a:solidFill>
                  <a:srgbClr val="0000FF"/>
                </a:solidFill>
                <a:sym typeface="+mn-ea"/>
              </a:rPr>
              <a:t>模拟实训的目标</a:t>
            </a:r>
            <a:endParaRPr sz="2400" b="0" dirty="0"/>
          </a:p>
          <a:p>
            <a:pPr>
              <a:lnSpc>
                <a:spcPct val="80000"/>
              </a:lnSpc>
            </a:pPr>
            <a:r>
              <a:rPr sz="2400" b="0" dirty="0"/>
              <a:t>（1）专业能力目标</a:t>
            </a:r>
            <a:endParaRPr sz="2400" b="0" dirty="0"/>
          </a:p>
          <a:p>
            <a:pPr>
              <a:lnSpc>
                <a:spcPct val="80000"/>
              </a:lnSpc>
            </a:pPr>
            <a:r>
              <a:rPr lang="en-US" sz="2400" b="0" dirty="0"/>
              <a:t>      </a:t>
            </a:r>
            <a:r>
              <a:rPr sz="2400" b="0" dirty="0"/>
              <a:t>巩固专业理论知识；培养学生熟练的会计核算能力；掌握设置账户、编制会计凭证、登记会计账簿、出具基本财务报表的规范操作方法；掌握成本核算的原则和内容，熟知成本费用要素归集分配程序</a:t>
            </a:r>
            <a:r>
              <a:rPr lang="zh-CN" sz="2400" b="0" dirty="0"/>
              <a:t>等等</a:t>
            </a:r>
            <a:r>
              <a:rPr sz="2400" b="0" dirty="0"/>
              <a:t>。 </a:t>
            </a:r>
            <a:endParaRPr sz="2400" b="0" dirty="0"/>
          </a:p>
          <a:p>
            <a:pPr>
              <a:lnSpc>
                <a:spcPct val="80000"/>
              </a:lnSpc>
            </a:pPr>
            <a:r>
              <a:rPr sz="2400" b="0" dirty="0"/>
              <a:t>（2）方法能力目标</a:t>
            </a:r>
            <a:endParaRPr sz="2400" b="0" dirty="0"/>
          </a:p>
          <a:p>
            <a:pPr>
              <a:lnSpc>
                <a:spcPct val="80000"/>
              </a:lnSpc>
            </a:pPr>
            <a:r>
              <a:rPr lang="en-US" sz="2400" b="0" dirty="0"/>
              <a:t>      </a:t>
            </a:r>
            <a:r>
              <a:rPr sz="2400" b="0" dirty="0"/>
              <a:t>掌握账簿的开启</a:t>
            </a:r>
            <a:r>
              <a:rPr lang="zh-CN" sz="2400" b="0" dirty="0"/>
              <a:t>、</a:t>
            </a:r>
            <a:r>
              <a:rPr sz="2400" b="0" dirty="0"/>
              <a:t>账簿的建立和期初过账；掌握凭证的分类，熟悉各种原始凭证、记账凭证的填制审核方法和要求；掌握总账、日记账、明细账的登记规则、登记方法；熟悉各种经济业务的会计处理方法；掌握“T”型账、科目汇总表的编制及要求；掌握各种不同性质的账户结账方法；熟悉不同的对账方法；掌握各类报表如资产负债表、利润表的编制；理解会计资料装订保管的重要性，掌握各种会计资料的装订方法和程序。</a:t>
            </a:r>
            <a:endParaRPr sz="2400" b="0" dirty="0"/>
          </a:p>
        </p:txBody>
      </p:sp>
      <p:sp>
        <p:nvSpPr>
          <p:cNvPr id="9" name="文本框 8"/>
          <p:cNvSpPr txBox="1"/>
          <p:nvPr>
            <p:custDataLst>
              <p:tags r:id="rId1"/>
            </p:custDataLst>
          </p:nvPr>
        </p:nvSpPr>
        <p:spPr>
          <a:xfrm>
            <a:off x="1219294" y="362327"/>
            <a:ext cx="7107144" cy="583565"/>
          </a:xfrm>
          <a:prstGeom prst="rect">
            <a:avLst/>
          </a:prstGeom>
          <a:noFill/>
        </p:spPr>
        <p:txBody>
          <a:bodyPr wrap="square">
            <a:spAutoFit/>
          </a:bodyPr>
          <a:lstStyle/>
          <a:p>
            <a:r>
              <a:rPr kumimoji="0" lang="zh-CN" altLang="en-US" sz="3200" b="1" i="0" u="none" strike="noStrike" kern="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j-cs"/>
              </a:rPr>
              <a:t>第一章 企业会计综合模拟实训总论</a:t>
            </a:r>
            <a:endParaRPr lang="zh-CN" altLang="en-US" dirty="0"/>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3" name="Picture 2" descr="空白转账支票"/>
          <p:cNvPicPr>
            <a:picLocks noChangeAspect="1"/>
          </p:cNvPicPr>
          <p:nvPr/>
        </p:nvPicPr>
        <p:blipFill>
          <a:blip r:embed="rId1"/>
          <a:stretch>
            <a:fillRect/>
          </a:stretch>
        </p:blipFill>
        <p:spPr>
          <a:xfrm>
            <a:off x="228600" y="2057400"/>
            <a:ext cx="8610600" cy="3754438"/>
          </a:xfrm>
          <a:prstGeom prst="rect">
            <a:avLst/>
          </a:prstGeom>
          <a:noFill/>
          <a:ln w="9525">
            <a:noFill/>
          </a:ln>
        </p:spPr>
      </p:pic>
      <p:sp>
        <p:nvSpPr>
          <p:cNvPr id="785411" name="AutoShape 3"/>
          <p:cNvSpPr/>
          <p:nvPr/>
        </p:nvSpPr>
        <p:spPr>
          <a:xfrm>
            <a:off x="1752600" y="1219200"/>
            <a:ext cx="3581400" cy="685800"/>
          </a:xfrm>
          <a:prstGeom prst="wedgeRoundRectCallout">
            <a:avLst>
              <a:gd name="adj1" fmla="val 32134"/>
              <a:gd name="adj2" fmla="val 162500"/>
              <a:gd name="adj3" fmla="val 16667"/>
            </a:avLst>
          </a:prstGeom>
          <a:gradFill rotWithShape="1">
            <a:gsLst>
              <a:gs pos="0">
                <a:srgbClr val="0000FF"/>
              </a:gs>
              <a:gs pos="100000">
                <a:srgbClr val="000076"/>
              </a:gs>
            </a:gsLst>
            <a:lin ang="5400000" scaled="1"/>
            <a:tileRect/>
          </a:gradFill>
          <a:ln w="9525" cap="flat" cmpd="sng">
            <a:solidFill>
              <a:srgbClr val="0000FF"/>
            </a:solidFill>
            <a:prstDash val="solid"/>
            <a:miter/>
            <a:headEnd type="none" w="med" len="med"/>
            <a:tailEnd type="none" w="med" len="med"/>
          </a:ln>
        </p:spPr>
        <p:txBody>
          <a:bodyPr anchor="ctr"/>
          <a:lstStyle/>
          <a:p>
            <a:pPr lvl="0" indent="0" algn="ctr"/>
            <a:r>
              <a:rPr lang="zh-CN" altLang="en-US" sz="2400" b="1" dirty="0">
                <a:solidFill>
                  <a:schemeClr val="bg1"/>
                </a:solidFill>
                <a:latin typeface="Arial" panose="020B0604020202020204" pitchFamily="34" charset="0"/>
                <a:ea typeface="宋体" panose="02010600030101010101" pitchFamily="2" charset="-122"/>
              </a:rPr>
              <a:t>支票的出票日期填写必须使用中文大写</a:t>
            </a:r>
            <a:endParaRPr lang="zh-CN" altLang="en-US" sz="2400" b="1" dirty="0">
              <a:solidFill>
                <a:schemeClr val="bg1"/>
              </a:solidFill>
              <a:latin typeface="Arial" panose="020B0604020202020204" pitchFamily="34" charset="0"/>
              <a:ea typeface="宋体" panose="02010600030101010101" pitchFamily="2" charset="-122"/>
            </a:endParaRPr>
          </a:p>
        </p:txBody>
      </p:sp>
      <p:sp>
        <p:nvSpPr>
          <p:cNvPr id="785412" name="AutoShape 4"/>
          <p:cNvSpPr/>
          <p:nvPr/>
        </p:nvSpPr>
        <p:spPr>
          <a:xfrm>
            <a:off x="3657600" y="3276600"/>
            <a:ext cx="2743200" cy="685800"/>
          </a:xfrm>
          <a:prstGeom prst="wedgeRoundRectCallout">
            <a:avLst>
              <a:gd name="adj1" fmla="val -4338"/>
              <a:gd name="adj2" fmla="val -100463"/>
              <a:gd name="adj3" fmla="val 16667"/>
            </a:avLst>
          </a:prstGeom>
          <a:gradFill rotWithShape="1">
            <a:gsLst>
              <a:gs pos="0">
                <a:srgbClr val="0000FF"/>
              </a:gs>
              <a:gs pos="100000">
                <a:srgbClr val="000076"/>
              </a:gs>
            </a:gsLst>
            <a:lin ang="5400000" scaled="1"/>
            <a:tileRect/>
          </a:gradFill>
          <a:ln w="9525" cap="flat" cmpd="sng">
            <a:solidFill>
              <a:srgbClr val="0000FF"/>
            </a:solidFill>
            <a:prstDash val="solid"/>
            <a:miter/>
            <a:headEnd type="none" w="med" len="med"/>
            <a:tailEnd type="none" w="med" len="med"/>
          </a:ln>
        </p:spPr>
        <p:txBody>
          <a:bodyPr anchor="ctr"/>
          <a:lstStyle/>
          <a:p>
            <a:pPr lvl="0" indent="0" algn="ctr"/>
            <a:r>
              <a:rPr lang="zh-CN" altLang="en-US" sz="2400" dirty="0">
                <a:solidFill>
                  <a:schemeClr val="bg1"/>
                </a:solidFill>
                <a:latin typeface="Arial" panose="020B0604020202020204" pitchFamily="34" charset="0"/>
                <a:ea typeface="宋体" panose="02010600030101010101" pitchFamily="2" charset="-122"/>
              </a:rPr>
              <a:t>月为壹、贰和壹拾的前面加零</a:t>
            </a:r>
            <a:endParaRPr lang="zh-CN" altLang="en-US" sz="2400" dirty="0">
              <a:solidFill>
                <a:schemeClr val="bg1"/>
              </a:solidFill>
              <a:latin typeface="Arial" panose="020B0604020202020204" pitchFamily="34" charset="0"/>
              <a:ea typeface="宋体" panose="02010600030101010101" pitchFamily="2" charset="-122"/>
            </a:endParaRPr>
          </a:p>
        </p:txBody>
      </p:sp>
      <p:sp>
        <p:nvSpPr>
          <p:cNvPr id="785413" name="AutoShape 5"/>
          <p:cNvSpPr/>
          <p:nvPr/>
        </p:nvSpPr>
        <p:spPr>
          <a:xfrm>
            <a:off x="5715000" y="1371600"/>
            <a:ext cx="3124200" cy="685800"/>
          </a:xfrm>
          <a:prstGeom prst="wedgeRoundRectCallout">
            <a:avLst>
              <a:gd name="adj1" fmla="val -47306"/>
              <a:gd name="adj2" fmla="val 138426"/>
              <a:gd name="adj3" fmla="val 16667"/>
            </a:avLst>
          </a:prstGeom>
          <a:gradFill rotWithShape="1">
            <a:gsLst>
              <a:gs pos="0">
                <a:srgbClr val="0000FF"/>
              </a:gs>
              <a:gs pos="100000">
                <a:srgbClr val="000076"/>
              </a:gs>
            </a:gsLst>
            <a:lin ang="5400000" scaled="1"/>
            <a:tileRect/>
          </a:gradFill>
          <a:ln w="9525" cap="flat" cmpd="sng">
            <a:solidFill>
              <a:srgbClr val="0000FF"/>
            </a:solidFill>
            <a:prstDash val="solid"/>
            <a:miter/>
            <a:headEnd type="none" w="med" len="med"/>
            <a:tailEnd type="none" w="med" len="med"/>
          </a:ln>
        </p:spPr>
        <p:txBody>
          <a:bodyPr anchor="ctr"/>
          <a:lstStyle/>
          <a:p>
            <a:pPr lvl="0" indent="0" algn="ctr"/>
            <a:r>
              <a:rPr lang="zh-CN" altLang="en-US" sz="2000" b="1" dirty="0">
                <a:solidFill>
                  <a:schemeClr val="bg1"/>
                </a:solidFill>
                <a:latin typeface="Arial" panose="020B0604020202020204" pitchFamily="34" charset="0"/>
                <a:ea typeface="宋体" panose="02010600030101010101" pitchFamily="2" charset="-122"/>
              </a:rPr>
              <a:t>日为壹至玖和壹拾、贰拾和叁拾的前面加零</a:t>
            </a:r>
            <a:endParaRPr lang="zh-CN" altLang="en-US" sz="2000" b="1" dirty="0">
              <a:solidFill>
                <a:schemeClr val="bg1"/>
              </a:solidFill>
              <a:latin typeface="Arial" panose="020B0604020202020204" pitchFamily="34" charset="0"/>
              <a:ea typeface="宋体" panose="02010600030101010101" pitchFamily="2" charset="-122"/>
            </a:endParaRPr>
          </a:p>
        </p:txBody>
      </p:sp>
      <p:sp>
        <p:nvSpPr>
          <p:cNvPr id="785414" name="AutoShape 6"/>
          <p:cNvSpPr/>
          <p:nvPr/>
        </p:nvSpPr>
        <p:spPr>
          <a:xfrm>
            <a:off x="0" y="3200400"/>
            <a:ext cx="2209800" cy="685800"/>
          </a:xfrm>
          <a:prstGeom prst="wedgeRoundRectCallout">
            <a:avLst>
              <a:gd name="adj1" fmla="val 4958"/>
              <a:gd name="adj2" fmla="val 103241"/>
              <a:gd name="adj3" fmla="val 16667"/>
            </a:avLst>
          </a:prstGeom>
          <a:gradFill rotWithShape="1">
            <a:gsLst>
              <a:gs pos="0">
                <a:srgbClr val="0000FF"/>
              </a:gs>
              <a:gs pos="100000">
                <a:srgbClr val="000076"/>
              </a:gs>
            </a:gsLst>
            <a:lin ang="5400000" scaled="1"/>
            <a:tileRect/>
          </a:gradFill>
          <a:ln w="9525" cap="flat" cmpd="sng">
            <a:solidFill>
              <a:srgbClr val="0000FF"/>
            </a:solidFill>
            <a:prstDash val="solid"/>
            <a:miter/>
            <a:headEnd type="none" w="med" len="med"/>
            <a:tailEnd type="none" w="med" len="med"/>
          </a:ln>
        </p:spPr>
        <p:txBody>
          <a:bodyPr anchor="ctr"/>
          <a:lstStyle/>
          <a:p>
            <a:pPr lvl="0" indent="0" algn="ctr"/>
            <a:r>
              <a:rPr lang="zh-CN" altLang="en-US" sz="2000" b="1" dirty="0">
                <a:solidFill>
                  <a:schemeClr val="bg1"/>
                </a:solidFill>
                <a:latin typeface="Arial" panose="020B0604020202020204" pitchFamily="34" charset="0"/>
                <a:ea typeface="宋体" panose="02010600030101010101" pitchFamily="2" charset="-122"/>
              </a:rPr>
              <a:t>存根联日期填写</a:t>
            </a:r>
            <a:endParaRPr lang="zh-CN" altLang="en-US" sz="2000" b="1" dirty="0">
              <a:solidFill>
                <a:schemeClr val="bg1"/>
              </a:solidFill>
              <a:latin typeface="Arial" panose="020B0604020202020204" pitchFamily="34" charset="0"/>
              <a:ea typeface="宋体" panose="02010600030101010101" pitchFamily="2" charset="-122"/>
            </a:endParaRPr>
          </a:p>
          <a:p>
            <a:pPr lvl="0" indent="0" algn="ctr"/>
            <a:r>
              <a:rPr lang="zh-CN" altLang="en-US" sz="2000" b="1" dirty="0">
                <a:solidFill>
                  <a:schemeClr val="bg1"/>
                </a:solidFill>
                <a:latin typeface="Arial" panose="020B0604020202020204" pitchFamily="34" charset="0"/>
                <a:ea typeface="宋体" panose="02010600030101010101" pitchFamily="2" charset="-122"/>
              </a:rPr>
              <a:t>不必大写</a:t>
            </a:r>
            <a:endParaRPr lang="zh-CN" altLang="en-US" sz="2000" b="1" dirty="0">
              <a:solidFill>
                <a:schemeClr val="bg1"/>
              </a:solidFill>
              <a:latin typeface="Arial" panose="020B0604020202020204" pitchFamily="34" charset="0"/>
              <a:ea typeface="宋体" panose="02010600030101010101" pitchFamily="2" charset="-122"/>
            </a:endParaRPr>
          </a:p>
        </p:txBody>
      </p:sp>
      <p:sp>
        <p:nvSpPr>
          <p:cNvPr id="785415" name="Text Box 7"/>
          <p:cNvSpPr txBox="1">
            <a:spLocks noChangeArrowheads="1"/>
          </p:cNvSpPr>
          <p:nvPr/>
        </p:nvSpPr>
        <p:spPr bwMode="auto">
          <a:xfrm>
            <a:off x="3505200" y="4648200"/>
            <a:ext cx="3276600" cy="701675"/>
          </a:xfrm>
          <a:prstGeom prst="rect">
            <a:avLst/>
          </a:prstGeom>
          <a:gradFill rotWithShape="1">
            <a:gsLst>
              <a:gs pos="0">
                <a:srgbClr val="760000"/>
              </a:gs>
              <a:gs pos="50000">
                <a:srgbClr val="FF0000">
                  <a:alpha val="70000"/>
                </a:srgbClr>
              </a:gs>
              <a:gs pos="100000">
                <a:srgbClr val="760000"/>
              </a:gs>
            </a:gsLst>
            <a:lin ang="5400000" scaled="1"/>
          </a:gradFill>
          <a:ln>
            <a:noFill/>
          </a:ln>
        </p:spPr>
        <p:txBody>
          <a:bodyPr>
            <a:spAutoFit/>
          </a:bodyPr>
          <a:lstStyle/>
          <a:p>
            <a:pPr marL="0" marR="0" lvl="0" indent="0" algn="ctr"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2000" b="1"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rPr>
              <a:t>付款行名称及账号应写单位全称，不得简写</a:t>
            </a:r>
            <a:endParaRPr kumimoji="0" lang="zh-CN" altLang="en-US" sz="2000" b="1"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785416" name="Line 8"/>
          <p:cNvSpPr/>
          <p:nvPr/>
        </p:nvSpPr>
        <p:spPr>
          <a:xfrm flipV="1">
            <a:off x="5715000" y="2819400"/>
            <a:ext cx="1828800" cy="1828800"/>
          </a:xfrm>
          <a:prstGeom prst="line">
            <a:avLst/>
          </a:prstGeom>
          <a:ln w="38100" cap="flat" cmpd="sng">
            <a:solidFill>
              <a:srgbClr val="FF0000"/>
            </a:solidFill>
            <a:prstDash val="solid"/>
            <a:round/>
            <a:headEnd type="none" w="med" len="med"/>
            <a:tailEnd type="triangle" w="med" len="med"/>
          </a:ln>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 fill="hold" grpId="0" nodeType="clickEffect">
                                  <p:stCondLst>
                                    <p:cond delay="0"/>
                                  </p:stCondLst>
                                  <p:childTnLst>
                                    <p:set>
                                      <p:cBhvr>
                                        <p:cTn id="6" dur="1" fill="hold">
                                          <p:stCondLst>
                                            <p:cond delay="0"/>
                                          </p:stCondLst>
                                        </p:cTn>
                                        <p:tgtEl>
                                          <p:spTgt spid="785411"/>
                                        </p:tgtEl>
                                        <p:attrNameLst>
                                          <p:attrName>style.visibility</p:attrName>
                                        </p:attrNameLst>
                                      </p:cBhvr>
                                      <p:to>
                                        <p:strVal val="visible"/>
                                      </p:to>
                                    </p:set>
                                    <p:anim calcmode="lin" valueType="num">
                                      <p:cBhvr>
                                        <p:cTn id="7" dur="500" fill="hold"/>
                                        <p:tgtEl>
                                          <p:spTgt spid="785411"/>
                                        </p:tgtEl>
                                        <p:attrNameLst>
                                          <p:attrName>ppt_x</p:attrName>
                                        </p:attrNameLst>
                                      </p:cBhvr>
                                      <p:tavLst>
                                        <p:tav tm="0">
                                          <p:val>
                                            <p:strVal val="#ppt_x"/>
                                          </p:val>
                                        </p:tav>
                                        <p:tav tm="100000">
                                          <p:val>
                                            <p:strVal val="#ppt_x"/>
                                          </p:val>
                                        </p:tav>
                                      </p:tavLst>
                                    </p:anim>
                                    <p:anim calcmode="lin" valueType="num">
                                      <p:cBhvr>
                                        <p:cTn id="8" dur="500" fill="hold"/>
                                        <p:tgtEl>
                                          <p:spTgt spid="785411"/>
                                        </p:tgtEl>
                                        <p:attrNameLst>
                                          <p:attrName>ppt_y</p:attrName>
                                        </p:attrNameLst>
                                      </p:cBhvr>
                                      <p:tavLst>
                                        <p:tav tm="0">
                                          <p:val>
                                            <p:strVal val="#ppt_y-#ppt_h/2"/>
                                          </p:val>
                                        </p:tav>
                                        <p:tav tm="100000">
                                          <p:val>
                                            <p:strVal val="#ppt_y"/>
                                          </p:val>
                                        </p:tav>
                                      </p:tavLst>
                                    </p:anim>
                                    <p:anim calcmode="lin" valueType="num">
                                      <p:cBhvr>
                                        <p:cTn id="9" dur="500" fill="hold"/>
                                        <p:tgtEl>
                                          <p:spTgt spid="785411"/>
                                        </p:tgtEl>
                                        <p:attrNameLst>
                                          <p:attrName>ppt_w</p:attrName>
                                        </p:attrNameLst>
                                      </p:cBhvr>
                                      <p:tavLst>
                                        <p:tav tm="0">
                                          <p:val>
                                            <p:strVal val="#ppt_w"/>
                                          </p:val>
                                        </p:tav>
                                        <p:tav tm="100000">
                                          <p:val>
                                            <p:strVal val="#ppt_w"/>
                                          </p:val>
                                        </p:tav>
                                      </p:tavLst>
                                    </p:anim>
                                    <p:anim calcmode="lin" valueType="num">
                                      <p:cBhvr>
                                        <p:cTn id="10" dur="500" fill="hold"/>
                                        <p:tgtEl>
                                          <p:spTgt spid="785411"/>
                                        </p:tgtEl>
                                        <p:attrNameLst>
                                          <p:attrName>ppt_h</p:attrName>
                                        </p:attrNameLst>
                                      </p:cBhvr>
                                      <p:tavLst>
                                        <p:tav tm="0">
                                          <p:val>
                                            <p:fltVal val="0"/>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17" presetClass="entr" presetSubtype="4" fill="hold" grpId="0" nodeType="clickEffect">
                                  <p:stCondLst>
                                    <p:cond delay="0"/>
                                  </p:stCondLst>
                                  <p:childTnLst>
                                    <p:set>
                                      <p:cBhvr>
                                        <p:cTn id="14" dur="1" fill="hold">
                                          <p:stCondLst>
                                            <p:cond delay="0"/>
                                          </p:stCondLst>
                                        </p:cTn>
                                        <p:tgtEl>
                                          <p:spTgt spid="785412"/>
                                        </p:tgtEl>
                                        <p:attrNameLst>
                                          <p:attrName>style.visibility</p:attrName>
                                        </p:attrNameLst>
                                      </p:cBhvr>
                                      <p:to>
                                        <p:strVal val="visible"/>
                                      </p:to>
                                    </p:set>
                                    <p:anim calcmode="lin" valueType="num">
                                      <p:cBhvr>
                                        <p:cTn id="15" dur="500" fill="hold"/>
                                        <p:tgtEl>
                                          <p:spTgt spid="785412"/>
                                        </p:tgtEl>
                                        <p:attrNameLst>
                                          <p:attrName>ppt_x</p:attrName>
                                        </p:attrNameLst>
                                      </p:cBhvr>
                                      <p:tavLst>
                                        <p:tav tm="0">
                                          <p:val>
                                            <p:strVal val="#ppt_x"/>
                                          </p:val>
                                        </p:tav>
                                        <p:tav tm="100000">
                                          <p:val>
                                            <p:strVal val="#ppt_x"/>
                                          </p:val>
                                        </p:tav>
                                      </p:tavLst>
                                    </p:anim>
                                    <p:anim calcmode="lin" valueType="num">
                                      <p:cBhvr>
                                        <p:cTn id="16" dur="500" fill="hold"/>
                                        <p:tgtEl>
                                          <p:spTgt spid="785412"/>
                                        </p:tgtEl>
                                        <p:attrNameLst>
                                          <p:attrName>ppt_y</p:attrName>
                                        </p:attrNameLst>
                                      </p:cBhvr>
                                      <p:tavLst>
                                        <p:tav tm="0">
                                          <p:val>
                                            <p:strVal val="#ppt_y+#ppt_h/2"/>
                                          </p:val>
                                        </p:tav>
                                        <p:tav tm="100000">
                                          <p:val>
                                            <p:strVal val="#ppt_y"/>
                                          </p:val>
                                        </p:tav>
                                      </p:tavLst>
                                    </p:anim>
                                    <p:anim calcmode="lin" valueType="num">
                                      <p:cBhvr>
                                        <p:cTn id="17" dur="500" fill="hold"/>
                                        <p:tgtEl>
                                          <p:spTgt spid="785412"/>
                                        </p:tgtEl>
                                        <p:attrNameLst>
                                          <p:attrName>ppt_w</p:attrName>
                                        </p:attrNameLst>
                                      </p:cBhvr>
                                      <p:tavLst>
                                        <p:tav tm="0">
                                          <p:val>
                                            <p:strVal val="#ppt_w"/>
                                          </p:val>
                                        </p:tav>
                                        <p:tav tm="100000">
                                          <p:val>
                                            <p:strVal val="#ppt_w"/>
                                          </p:val>
                                        </p:tav>
                                      </p:tavLst>
                                    </p:anim>
                                    <p:anim calcmode="lin" valueType="num">
                                      <p:cBhvr>
                                        <p:cTn id="18" dur="500" fill="hold"/>
                                        <p:tgtEl>
                                          <p:spTgt spid="785412"/>
                                        </p:tgtEl>
                                        <p:attrNameLst>
                                          <p:attrName>ppt_h</p:attrName>
                                        </p:attrNameLst>
                                      </p:cBhvr>
                                      <p:tavLst>
                                        <p:tav tm="0">
                                          <p:val>
                                            <p:fltVal val="0"/>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7" presetClass="entr" presetSubtype="1" fill="hold" grpId="0" nodeType="clickEffect">
                                  <p:stCondLst>
                                    <p:cond delay="0"/>
                                  </p:stCondLst>
                                  <p:childTnLst>
                                    <p:set>
                                      <p:cBhvr>
                                        <p:cTn id="22" dur="1" fill="hold">
                                          <p:stCondLst>
                                            <p:cond delay="0"/>
                                          </p:stCondLst>
                                        </p:cTn>
                                        <p:tgtEl>
                                          <p:spTgt spid="785413"/>
                                        </p:tgtEl>
                                        <p:attrNameLst>
                                          <p:attrName>style.visibility</p:attrName>
                                        </p:attrNameLst>
                                      </p:cBhvr>
                                      <p:to>
                                        <p:strVal val="visible"/>
                                      </p:to>
                                    </p:set>
                                    <p:anim calcmode="lin" valueType="num">
                                      <p:cBhvr>
                                        <p:cTn id="23" dur="500" fill="hold"/>
                                        <p:tgtEl>
                                          <p:spTgt spid="785413"/>
                                        </p:tgtEl>
                                        <p:attrNameLst>
                                          <p:attrName>ppt_x</p:attrName>
                                        </p:attrNameLst>
                                      </p:cBhvr>
                                      <p:tavLst>
                                        <p:tav tm="0">
                                          <p:val>
                                            <p:strVal val="#ppt_x"/>
                                          </p:val>
                                        </p:tav>
                                        <p:tav tm="100000">
                                          <p:val>
                                            <p:strVal val="#ppt_x"/>
                                          </p:val>
                                        </p:tav>
                                      </p:tavLst>
                                    </p:anim>
                                    <p:anim calcmode="lin" valueType="num">
                                      <p:cBhvr>
                                        <p:cTn id="24" dur="500" fill="hold"/>
                                        <p:tgtEl>
                                          <p:spTgt spid="785413"/>
                                        </p:tgtEl>
                                        <p:attrNameLst>
                                          <p:attrName>ppt_y</p:attrName>
                                        </p:attrNameLst>
                                      </p:cBhvr>
                                      <p:tavLst>
                                        <p:tav tm="0">
                                          <p:val>
                                            <p:strVal val="#ppt_y-#ppt_h/2"/>
                                          </p:val>
                                        </p:tav>
                                        <p:tav tm="100000">
                                          <p:val>
                                            <p:strVal val="#ppt_y"/>
                                          </p:val>
                                        </p:tav>
                                      </p:tavLst>
                                    </p:anim>
                                    <p:anim calcmode="lin" valueType="num">
                                      <p:cBhvr>
                                        <p:cTn id="25" dur="500" fill="hold"/>
                                        <p:tgtEl>
                                          <p:spTgt spid="785413"/>
                                        </p:tgtEl>
                                        <p:attrNameLst>
                                          <p:attrName>ppt_w</p:attrName>
                                        </p:attrNameLst>
                                      </p:cBhvr>
                                      <p:tavLst>
                                        <p:tav tm="0">
                                          <p:val>
                                            <p:strVal val="#ppt_w"/>
                                          </p:val>
                                        </p:tav>
                                        <p:tav tm="100000">
                                          <p:val>
                                            <p:strVal val="#ppt_w"/>
                                          </p:val>
                                        </p:tav>
                                      </p:tavLst>
                                    </p:anim>
                                    <p:anim calcmode="lin" valueType="num">
                                      <p:cBhvr>
                                        <p:cTn id="26" dur="500" fill="hold"/>
                                        <p:tgtEl>
                                          <p:spTgt spid="785413"/>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1" fill="hold" grpId="0" nodeType="clickEffect">
                                  <p:stCondLst>
                                    <p:cond delay="0"/>
                                  </p:stCondLst>
                                  <p:childTnLst>
                                    <p:set>
                                      <p:cBhvr>
                                        <p:cTn id="30" dur="1" fill="hold">
                                          <p:stCondLst>
                                            <p:cond delay="0"/>
                                          </p:stCondLst>
                                        </p:cTn>
                                        <p:tgtEl>
                                          <p:spTgt spid="785414"/>
                                        </p:tgtEl>
                                        <p:attrNameLst>
                                          <p:attrName>style.visibility</p:attrName>
                                        </p:attrNameLst>
                                      </p:cBhvr>
                                      <p:to>
                                        <p:strVal val="visible"/>
                                      </p:to>
                                    </p:set>
                                    <p:anim calcmode="lin" valueType="num">
                                      <p:cBhvr>
                                        <p:cTn id="31" dur="500" fill="hold"/>
                                        <p:tgtEl>
                                          <p:spTgt spid="785414"/>
                                        </p:tgtEl>
                                        <p:attrNameLst>
                                          <p:attrName>ppt_x</p:attrName>
                                        </p:attrNameLst>
                                      </p:cBhvr>
                                      <p:tavLst>
                                        <p:tav tm="0">
                                          <p:val>
                                            <p:strVal val="#ppt_x"/>
                                          </p:val>
                                        </p:tav>
                                        <p:tav tm="100000">
                                          <p:val>
                                            <p:strVal val="#ppt_x"/>
                                          </p:val>
                                        </p:tav>
                                      </p:tavLst>
                                    </p:anim>
                                    <p:anim calcmode="lin" valueType="num">
                                      <p:cBhvr>
                                        <p:cTn id="32" dur="500" fill="hold"/>
                                        <p:tgtEl>
                                          <p:spTgt spid="785414"/>
                                        </p:tgtEl>
                                        <p:attrNameLst>
                                          <p:attrName>ppt_y</p:attrName>
                                        </p:attrNameLst>
                                      </p:cBhvr>
                                      <p:tavLst>
                                        <p:tav tm="0">
                                          <p:val>
                                            <p:strVal val="#ppt_y-#ppt_h/2"/>
                                          </p:val>
                                        </p:tav>
                                        <p:tav tm="100000">
                                          <p:val>
                                            <p:strVal val="#ppt_y"/>
                                          </p:val>
                                        </p:tav>
                                      </p:tavLst>
                                    </p:anim>
                                    <p:anim calcmode="lin" valueType="num">
                                      <p:cBhvr>
                                        <p:cTn id="33" dur="500" fill="hold"/>
                                        <p:tgtEl>
                                          <p:spTgt spid="785414"/>
                                        </p:tgtEl>
                                        <p:attrNameLst>
                                          <p:attrName>ppt_w</p:attrName>
                                        </p:attrNameLst>
                                      </p:cBhvr>
                                      <p:tavLst>
                                        <p:tav tm="0">
                                          <p:val>
                                            <p:strVal val="#ppt_w"/>
                                          </p:val>
                                        </p:tav>
                                        <p:tav tm="100000">
                                          <p:val>
                                            <p:strVal val="#ppt_w"/>
                                          </p:val>
                                        </p:tav>
                                      </p:tavLst>
                                    </p:anim>
                                    <p:anim calcmode="lin" valueType="num">
                                      <p:cBhvr>
                                        <p:cTn id="34" dur="500" fill="hold"/>
                                        <p:tgtEl>
                                          <p:spTgt spid="785414"/>
                                        </p:tgtEl>
                                        <p:attrNameLst>
                                          <p:attrName>ppt_h</p:attrName>
                                        </p:attrNameLst>
                                      </p:cBhvr>
                                      <p:tavLst>
                                        <p:tav tm="0">
                                          <p:val>
                                            <p:fltVal val="0"/>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3" presetClass="exit" presetSubtype="10" fill="hold" grpId="1" nodeType="clickEffect">
                                  <p:stCondLst>
                                    <p:cond delay="0"/>
                                  </p:stCondLst>
                                  <p:childTnLst>
                                    <p:animEffect transition="out" filter="blinds(horizontal)">
                                      <p:cBhvr>
                                        <p:cTn id="38" dur="500"/>
                                        <p:tgtEl>
                                          <p:spTgt spid="785411"/>
                                        </p:tgtEl>
                                      </p:cBhvr>
                                    </p:animEffect>
                                    <p:set>
                                      <p:cBhvr>
                                        <p:cTn id="39" dur="1" fill="hold">
                                          <p:stCondLst>
                                            <p:cond delay="499"/>
                                          </p:stCondLst>
                                        </p:cTn>
                                        <p:tgtEl>
                                          <p:spTgt spid="785411"/>
                                        </p:tgtEl>
                                        <p:attrNameLst>
                                          <p:attrName>style.visibility</p:attrName>
                                        </p:attrNameLst>
                                      </p:cBhvr>
                                      <p:to>
                                        <p:strVal val="hidden"/>
                                      </p:to>
                                    </p:set>
                                  </p:childTnLst>
                                </p:cTn>
                              </p:par>
                              <p:par>
                                <p:cTn id="40" presetID="3" presetClass="exit" presetSubtype="10" fill="hold" grpId="1" nodeType="withEffect">
                                  <p:stCondLst>
                                    <p:cond delay="0"/>
                                  </p:stCondLst>
                                  <p:childTnLst>
                                    <p:animEffect transition="out" filter="blinds(horizontal)">
                                      <p:cBhvr>
                                        <p:cTn id="41" dur="500"/>
                                        <p:tgtEl>
                                          <p:spTgt spid="785413"/>
                                        </p:tgtEl>
                                      </p:cBhvr>
                                    </p:animEffect>
                                    <p:set>
                                      <p:cBhvr>
                                        <p:cTn id="42" dur="1" fill="hold">
                                          <p:stCondLst>
                                            <p:cond delay="499"/>
                                          </p:stCondLst>
                                        </p:cTn>
                                        <p:tgtEl>
                                          <p:spTgt spid="785413"/>
                                        </p:tgtEl>
                                        <p:attrNameLst>
                                          <p:attrName>style.visibility</p:attrName>
                                        </p:attrNameLst>
                                      </p:cBhvr>
                                      <p:to>
                                        <p:strVal val="hidden"/>
                                      </p:to>
                                    </p:set>
                                  </p:childTnLst>
                                </p:cTn>
                              </p:par>
                              <p:par>
                                <p:cTn id="43" presetID="3" presetClass="exit" presetSubtype="10" fill="hold" grpId="1" nodeType="withEffect">
                                  <p:stCondLst>
                                    <p:cond delay="0"/>
                                  </p:stCondLst>
                                  <p:childTnLst>
                                    <p:animEffect transition="out" filter="blinds(horizontal)">
                                      <p:cBhvr>
                                        <p:cTn id="44" dur="500"/>
                                        <p:tgtEl>
                                          <p:spTgt spid="785412"/>
                                        </p:tgtEl>
                                      </p:cBhvr>
                                    </p:animEffect>
                                    <p:set>
                                      <p:cBhvr>
                                        <p:cTn id="45" dur="1" fill="hold">
                                          <p:stCondLst>
                                            <p:cond delay="499"/>
                                          </p:stCondLst>
                                        </p:cTn>
                                        <p:tgtEl>
                                          <p:spTgt spid="785412"/>
                                        </p:tgtEl>
                                        <p:attrNameLst>
                                          <p:attrName>style.visibility</p:attrName>
                                        </p:attrNameLst>
                                      </p:cBhvr>
                                      <p:to>
                                        <p:strVal val="hidden"/>
                                      </p:to>
                                    </p:set>
                                  </p:childTnLst>
                                </p:cTn>
                              </p:par>
                              <p:par>
                                <p:cTn id="46" presetID="3" presetClass="exit" presetSubtype="10" fill="hold" grpId="1" nodeType="withEffect">
                                  <p:stCondLst>
                                    <p:cond delay="0"/>
                                  </p:stCondLst>
                                  <p:childTnLst>
                                    <p:animEffect transition="out" filter="blinds(horizontal)">
                                      <p:cBhvr>
                                        <p:cTn id="47" dur="500"/>
                                        <p:tgtEl>
                                          <p:spTgt spid="785414"/>
                                        </p:tgtEl>
                                      </p:cBhvr>
                                    </p:animEffect>
                                    <p:set>
                                      <p:cBhvr>
                                        <p:cTn id="48" dur="1" fill="hold">
                                          <p:stCondLst>
                                            <p:cond delay="499"/>
                                          </p:stCondLst>
                                        </p:cTn>
                                        <p:tgtEl>
                                          <p:spTgt spid="785414"/>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17" presetClass="entr" presetSubtype="4" fill="hold" nodeType="clickEffect">
                                  <p:stCondLst>
                                    <p:cond delay="0"/>
                                  </p:stCondLst>
                                  <p:childTnLst>
                                    <p:set>
                                      <p:cBhvr>
                                        <p:cTn id="52" dur="1" fill="hold">
                                          <p:stCondLst>
                                            <p:cond delay="0"/>
                                          </p:stCondLst>
                                        </p:cTn>
                                        <p:tgtEl>
                                          <p:spTgt spid="785415"/>
                                        </p:tgtEl>
                                        <p:attrNameLst>
                                          <p:attrName>style.visibility</p:attrName>
                                        </p:attrNameLst>
                                      </p:cBhvr>
                                      <p:to>
                                        <p:strVal val="visible"/>
                                      </p:to>
                                    </p:set>
                                    <p:anim calcmode="lin" valueType="num">
                                      <p:cBhvr>
                                        <p:cTn id="53" dur="500" fill="hold"/>
                                        <p:tgtEl>
                                          <p:spTgt spid="785415"/>
                                        </p:tgtEl>
                                        <p:attrNameLst>
                                          <p:attrName>ppt_x</p:attrName>
                                        </p:attrNameLst>
                                      </p:cBhvr>
                                      <p:tavLst>
                                        <p:tav tm="0">
                                          <p:val>
                                            <p:strVal val="#ppt_x"/>
                                          </p:val>
                                        </p:tav>
                                        <p:tav tm="100000">
                                          <p:val>
                                            <p:strVal val="#ppt_x"/>
                                          </p:val>
                                        </p:tav>
                                      </p:tavLst>
                                    </p:anim>
                                    <p:anim calcmode="lin" valueType="num">
                                      <p:cBhvr>
                                        <p:cTn id="54" dur="500" fill="hold"/>
                                        <p:tgtEl>
                                          <p:spTgt spid="785415"/>
                                        </p:tgtEl>
                                        <p:attrNameLst>
                                          <p:attrName>ppt_y</p:attrName>
                                        </p:attrNameLst>
                                      </p:cBhvr>
                                      <p:tavLst>
                                        <p:tav tm="0">
                                          <p:val>
                                            <p:strVal val="#ppt_y+#ppt_h/2"/>
                                          </p:val>
                                        </p:tav>
                                        <p:tav tm="100000">
                                          <p:val>
                                            <p:strVal val="#ppt_y"/>
                                          </p:val>
                                        </p:tav>
                                      </p:tavLst>
                                    </p:anim>
                                    <p:anim calcmode="lin" valueType="num">
                                      <p:cBhvr>
                                        <p:cTn id="55" dur="500" fill="hold"/>
                                        <p:tgtEl>
                                          <p:spTgt spid="785415"/>
                                        </p:tgtEl>
                                        <p:attrNameLst>
                                          <p:attrName>ppt_w</p:attrName>
                                        </p:attrNameLst>
                                      </p:cBhvr>
                                      <p:tavLst>
                                        <p:tav tm="0">
                                          <p:val>
                                            <p:strVal val="#ppt_w"/>
                                          </p:val>
                                        </p:tav>
                                        <p:tav tm="100000">
                                          <p:val>
                                            <p:strVal val="#ppt_w"/>
                                          </p:val>
                                        </p:tav>
                                      </p:tavLst>
                                    </p:anim>
                                    <p:anim calcmode="lin" valueType="num">
                                      <p:cBhvr>
                                        <p:cTn id="56" dur="500" fill="hold"/>
                                        <p:tgtEl>
                                          <p:spTgt spid="785415"/>
                                        </p:tgtEl>
                                        <p:attrNameLst>
                                          <p:attrName>ppt_h</p:attrName>
                                        </p:attrNameLst>
                                      </p:cBhvr>
                                      <p:tavLst>
                                        <p:tav tm="0">
                                          <p:val>
                                            <p:fltVal val="0"/>
                                          </p:val>
                                        </p:tav>
                                        <p:tav tm="100000">
                                          <p:val>
                                            <p:strVal val="#ppt_h"/>
                                          </p:val>
                                        </p:tav>
                                      </p:tavLst>
                                    </p:anim>
                                  </p:childTnLst>
                                </p:cTn>
                              </p:par>
                            </p:childTnLst>
                          </p:cTn>
                        </p:par>
                      </p:childTnLst>
                    </p:cTn>
                  </p:par>
                  <p:par>
                    <p:cTn id="57" fill="hold">
                      <p:stCondLst>
                        <p:cond delay="indefinite"/>
                      </p:stCondLst>
                      <p:childTnLst>
                        <p:par>
                          <p:cTn id="58" fill="hold">
                            <p:stCondLst>
                              <p:cond delay="0"/>
                            </p:stCondLst>
                            <p:childTnLst>
                              <p:par>
                                <p:cTn id="59" presetID="17" presetClass="entr" presetSubtype="4" fill="hold" nodeType="clickEffect">
                                  <p:stCondLst>
                                    <p:cond delay="0"/>
                                  </p:stCondLst>
                                  <p:childTnLst>
                                    <p:set>
                                      <p:cBhvr>
                                        <p:cTn id="60" dur="1" fill="hold">
                                          <p:stCondLst>
                                            <p:cond delay="0"/>
                                          </p:stCondLst>
                                        </p:cTn>
                                        <p:tgtEl>
                                          <p:spTgt spid="785416"/>
                                        </p:tgtEl>
                                        <p:attrNameLst>
                                          <p:attrName>style.visibility</p:attrName>
                                        </p:attrNameLst>
                                      </p:cBhvr>
                                      <p:to>
                                        <p:strVal val="visible"/>
                                      </p:to>
                                    </p:set>
                                    <p:anim calcmode="lin" valueType="num">
                                      <p:cBhvr>
                                        <p:cTn id="61" dur="500" fill="hold"/>
                                        <p:tgtEl>
                                          <p:spTgt spid="785416"/>
                                        </p:tgtEl>
                                        <p:attrNameLst>
                                          <p:attrName>ppt_x</p:attrName>
                                        </p:attrNameLst>
                                      </p:cBhvr>
                                      <p:tavLst>
                                        <p:tav tm="0">
                                          <p:val>
                                            <p:strVal val="#ppt_x"/>
                                          </p:val>
                                        </p:tav>
                                        <p:tav tm="100000">
                                          <p:val>
                                            <p:strVal val="#ppt_x"/>
                                          </p:val>
                                        </p:tav>
                                      </p:tavLst>
                                    </p:anim>
                                    <p:anim calcmode="lin" valueType="num">
                                      <p:cBhvr>
                                        <p:cTn id="62" dur="500" fill="hold"/>
                                        <p:tgtEl>
                                          <p:spTgt spid="785416"/>
                                        </p:tgtEl>
                                        <p:attrNameLst>
                                          <p:attrName>ppt_y</p:attrName>
                                        </p:attrNameLst>
                                      </p:cBhvr>
                                      <p:tavLst>
                                        <p:tav tm="0">
                                          <p:val>
                                            <p:strVal val="#ppt_y+#ppt_h/2"/>
                                          </p:val>
                                        </p:tav>
                                        <p:tav tm="100000">
                                          <p:val>
                                            <p:strVal val="#ppt_y"/>
                                          </p:val>
                                        </p:tav>
                                      </p:tavLst>
                                    </p:anim>
                                    <p:anim calcmode="lin" valueType="num">
                                      <p:cBhvr>
                                        <p:cTn id="63" dur="500" fill="hold"/>
                                        <p:tgtEl>
                                          <p:spTgt spid="785416"/>
                                        </p:tgtEl>
                                        <p:attrNameLst>
                                          <p:attrName>ppt_w</p:attrName>
                                        </p:attrNameLst>
                                      </p:cBhvr>
                                      <p:tavLst>
                                        <p:tav tm="0">
                                          <p:val>
                                            <p:strVal val="#ppt_w"/>
                                          </p:val>
                                        </p:tav>
                                        <p:tav tm="100000">
                                          <p:val>
                                            <p:strVal val="#ppt_w"/>
                                          </p:val>
                                        </p:tav>
                                      </p:tavLst>
                                    </p:anim>
                                    <p:anim calcmode="lin" valueType="num">
                                      <p:cBhvr>
                                        <p:cTn id="64" dur="500" fill="hold"/>
                                        <p:tgtEl>
                                          <p:spTgt spid="785416"/>
                                        </p:tgtEl>
                                        <p:attrNameLst>
                                          <p:attrName>ppt_h</p:attrName>
                                        </p:attrNameLst>
                                      </p:cBhvr>
                                      <p:tavLst>
                                        <p:tav tm="0">
                                          <p:val>
                                            <p:fltVal val="0"/>
                                          </p:val>
                                        </p:tav>
                                        <p:tav tm="100000">
                                          <p:val>
                                            <p:strVal val="#ppt_h"/>
                                          </p:val>
                                        </p:tav>
                                      </p:tavLst>
                                    </p:anim>
                                  </p:childTnLst>
                                </p:cTn>
                              </p:par>
                            </p:childTnLst>
                          </p:cTn>
                        </p:par>
                      </p:childTnLst>
                    </p:cTn>
                  </p:par>
                  <p:par>
                    <p:cTn id="65" fill="hold">
                      <p:stCondLst>
                        <p:cond delay="indefinite"/>
                      </p:stCondLst>
                      <p:childTnLst>
                        <p:par>
                          <p:cTn id="66" fill="hold">
                            <p:stCondLst>
                              <p:cond delay="0"/>
                            </p:stCondLst>
                            <p:childTnLst>
                              <p:par>
                                <p:cTn id="67" presetID="3" presetClass="exit" presetSubtype="10" fill="hold" nodeType="clickEffect">
                                  <p:stCondLst>
                                    <p:cond delay="0"/>
                                  </p:stCondLst>
                                  <p:childTnLst>
                                    <p:animEffect transition="out" filter="blinds(horizontal)">
                                      <p:cBhvr>
                                        <p:cTn id="68" dur="500"/>
                                        <p:tgtEl>
                                          <p:spTgt spid="785415"/>
                                        </p:tgtEl>
                                      </p:cBhvr>
                                    </p:animEffect>
                                    <p:set>
                                      <p:cBhvr>
                                        <p:cTn id="69" dur="1" fill="hold">
                                          <p:stCondLst>
                                            <p:cond delay="499"/>
                                          </p:stCondLst>
                                        </p:cTn>
                                        <p:tgtEl>
                                          <p:spTgt spid="785415"/>
                                        </p:tgtEl>
                                        <p:attrNameLst>
                                          <p:attrName>style.visibility</p:attrName>
                                        </p:attrNameLst>
                                      </p:cBhvr>
                                      <p:to>
                                        <p:strVal val="hidden"/>
                                      </p:to>
                                    </p:set>
                                  </p:childTnLst>
                                </p:cTn>
                              </p:par>
                              <p:par>
                                <p:cTn id="70" presetID="3" presetClass="exit" presetSubtype="10" fill="hold" nodeType="withEffect">
                                  <p:stCondLst>
                                    <p:cond delay="0"/>
                                  </p:stCondLst>
                                  <p:childTnLst>
                                    <p:animEffect transition="out" filter="blinds(horizontal)">
                                      <p:cBhvr>
                                        <p:cTn id="71" dur="500"/>
                                        <p:tgtEl>
                                          <p:spTgt spid="785416"/>
                                        </p:tgtEl>
                                      </p:cBhvr>
                                    </p:animEffect>
                                    <p:set>
                                      <p:cBhvr>
                                        <p:cTn id="72" dur="1" fill="hold">
                                          <p:stCondLst>
                                            <p:cond delay="499"/>
                                          </p:stCondLst>
                                        </p:cTn>
                                        <p:tgtEl>
                                          <p:spTgt spid="7854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5411" grpId="0" bldLvl="0" animBg="1"/>
      <p:bldP spid="785411" grpId="1" bldLvl="0" animBg="1"/>
      <p:bldP spid="785412" grpId="0" bldLvl="0" animBg="1"/>
      <p:bldP spid="785412" grpId="1" bldLvl="0" animBg="1"/>
      <p:bldP spid="785413" grpId="0" bldLvl="0" animBg="1"/>
      <p:bldP spid="785413" grpId="1" bldLvl="0" animBg="1"/>
      <p:bldP spid="785414" grpId="0" bldLvl="0" animBg="1"/>
      <p:bldP spid="785414" grpId="1" bldLvl="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2"/>
          <p:cNvSpPr>
            <a:spLocks noGrp="1"/>
          </p:cNvSpPr>
          <p:nvPr>
            <p:ph type="body"/>
          </p:nvPr>
        </p:nvSpPr>
        <p:spPr>
          <a:xfrm>
            <a:off x="250825" y="1485900"/>
            <a:ext cx="8424863" cy="4535488"/>
          </a:xfrm>
        </p:spPr>
        <p:txBody>
          <a:bodyPr wrap="square" lIns="91440" tIns="45720" rIns="91440" bIns="45720" anchor="t"/>
          <a:lstStyle/>
          <a:p>
            <a:pPr lvl="0" indent="-342900" eaLnBrk="1" hangingPunct="1">
              <a:lnSpc>
                <a:spcPct val="150000"/>
              </a:lnSpc>
            </a:pPr>
            <a:r>
              <a:rPr lang="zh-CN" altLang="en-US" sz="3600" b="0" dirty="0">
                <a:ea typeface="楷体_GB2312" panose="02010609030101010101" pitchFamily="49" charset="-122"/>
              </a:rPr>
              <a:t>票据的出票日期必须使用中文大写</a:t>
            </a:r>
            <a:endParaRPr lang="zh-CN" altLang="en-US" sz="3600" b="0" dirty="0">
              <a:ea typeface="楷体_GB2312" panose="02010609030101010101" pitchFamily="49" charset="-122"/>
            </a:endParaRPr>
          </a:p>
          <a:p>
            <a:pPr lvl="0" indent="-342900" eaLnBrk="1" hangingPunct="1">
              <a:lnSpc>
                <a:spcPct val="150000"/>
              </a:lnSpc>
            </a:pPr>
            <a:r>
              <a:rPr lang="en-US" altLang="zh-CN" b="0" dirty="0">
                <a:ea typeface="宋体" panose="02010600030101010101" pitchFamily="2" charset="-122"/>
              </a:rPr>
              <a:t>※</a:t>
            </a:r>
            <a:r>
              <a:rPr lang="zh-CN" altLang="en-US" b="0" dirty="0">
                <a:solidFill>
                  <a:schemeClr val="accent1"/>
                </a:solidFill>
                <a:ea typeface="楷体_GB2312" panose="02010609030101010101" pitchFamily="49" charset="-122"/>
              </a:rPr>
              <a:t>月为壹、贰和壹拾的</a:t>
            </a:r>
            <a:r>
              <a:rPr lang="zh-CN" altLang="en-US" b="0" dirty="0">
                <a:ea typeface="楷体_GB2312" panose="02010609030101010101" pitchFamily="49" charset="-122"/>
              </a:rPr>
              <a:t>，</a:t>
            </a:r>
            <a:r>
              <a:rPr lang="zh-CN" altLang="en-US" b="0" dirty="0">
                <a:solidFill>
                  <a:schemeClr val="accent1"/>
                </a:solidFill>
                <a:ea typeface="楷体_GB2312" panose="02010609030101010101" pitchFamily="49" charset="-122"/>
              </a:rPr>
              <a:t>日为壹至玖和壹拾、贰拾、叁拾的，应在其前面加“零”</a:t>
            </a:r>
            <a:endParaRPr lang="zh-CN" altLang="en-US" b="0" dirty="0">
              <a:solidFill>
                <a:schemeClr val="accent1"/>
              </a:solidFill>
              <a:ea typeface="楷体_GB2312" panose="02010609030101010101" pitchFamily="49" charset="-122"/>
            </a:endParaRPr>
          </a:p>
          <a:p>
            <a:pPr lvl="0" indent="-342900" eaLnBrk="1" hangingPunct="1">
              <a:lnSpc>
                <a:spcPct val="150000"/>
              </a:lnSpc>
            </a:pPr>
            <a:r>
              <a:rPr lang="en-US" altLang="zh-CN" b="0" dirty="0">
                <a:ea typeface="宋体" panose="02010600030101010101" pitchFamily="2" charset="-122"/>
              </a:rPr>
              <a:t>※</a:t>
            </a:r>
            <a:r>
              <a:rPr lang="zh-CN" altLang="en-US" b="0" dirty="0">
                <a:solidFill>
                  <a:schemeClr val="accent1"/>
                </a:solidFill>
                <a:ea typeface="楷体_GB2312" panose="02010609030101010101" pitchFamily="49" charset="-122"/>
              </a:rPr>
              <a:t>日为拾壹至拾玖的，应在其前加“壹”</a:t>
            </a:r>
            <a:r>
              <a:rPr lang="zh-CN" altLang="en-US" b="0" dirty="0">
                <a:ea typeface="楷体_GB2312" panose="02010609030101010101" pitchFamily="49" charset="-122"/>
              </a:rPr>
              <a:t>。</a:t>
            </a:r>
            <a:endParaRPr lang="zh-CN" altLang="en-US" b="0" dirty="0">
              <a:ea typeface="楷体_GB2312" panose="02010609030101010101" pitchFamily="49" charset="-122"/>
            </a:endParaRPr>
          </a:p>
        </p:txBody>
      </p:sp>
      <p:sp>
        <p:nvSpPr>
          <p:cNvPr id="70658" name="Rectangle 3"/>
          <p:cNvSpPr/>
          <p:nvPr/>
        </p:nvSpPr>
        <p:spPr>
          <a:xfrm>
            <a:off x="838200" y="304165"/>
            <a:ext cx="7993063" cy="706755"/>
          </a:xfrm>
          <a:prstGeom prst="rect">
            <a:avLst/>
          </a:prstGeom>
          <a:noFill/>
          <a:ln w="9525">
            <a:noFill/>
          </a:ln>
        </p:spPr>
        <p:txBody>
          <a:bodyPr anchor="t">
            <a:spAutoFit/>
          </a:bodyPr>
          <a:lstStyle/>
          <a:p>
            <a:pPr lvl="0" indent="0"/>
            <a:r>
              <a:rPr lang="zh-CN" altLang="en-US" sz="4000" dirty="0">
                <a:solidFill>
                  <a:schemeClr val="bg1"/>
                </a:solidFill>
                <a:latin typeface="Arial" panose="020B0604020202020204" pitchFamily="34" charset="0"/>
                <a:ea typeface="黑体" panose="02010609060101010101" pitchFamily="49" charset="-122"/>
              </a:rPr>
              <a:t>中文大写票据日期书写规范</a:t>
            </a:r>
            <a:endParaRPr lang="zh-CN" altLang="en-US" sz="4000" dirty="0">
              <a:solidFill>
                <a:schemeClr val="bg1"/>
              </a:solidFill>
              <a:latin typeface="Arial" panose="020B0604020202020204" pitchFamily="34" charset="0"/>
              <a:ea typeface="黑体" panose="02010609060101010101" pitchFamily="49" charset="-122"/>
            </a:endParaRPr>
          </a:p>
        </p:txBody>
      </p:sp>
      <p:sp>
        <p:nvSpPr>
          <p:cNvPr id="70659" name="AutoShape 4"/>
          <p:cNvSpPr/>
          <p:nvPr/>
        </p:nvSpPr>
        <p:spPr>
          <a:xfrm>
            <a:off x="8027988" y="6092825"/>
            <a:ext cx="719137" cy="431800"/>
          </a:xfrm>
          <a:prstGeom prst="actionButtonHome">
            <a:avLst/>
          </a:prstGeom>
          <a:solidFill>
            <a:schemeClr val="accent1"/>
          </a:solidFill>
          <a:ln w="9525">
            <a:noFill/>
          </a:ln>
        </p:spPr>
        <p:txBody>
          <a:bodyPr wrap="none" anchor="ctr"/>
          <a:lstStyle/>
          <a:p>
            <a:pPr lvl="0" indent="0" algn="r"/>
            <a:endParaRPr lang="zh-CN" altLang="en-US" b="1" dirty="0">
              <a:latin typeface="Arial" panose="020B0604020202020204" pitchFamily="34" charset="0"/>
              <a:ea typeface="宋体" panose="02010600030101010101" pitchFamily="2"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38594">
                                            <p:txEl>
                                              <p:pRg st="0" end="0"/>
                                            </p:txEl>
                                          </p:spTgt>
                                        </p:tgtEl>
                                        <p:attrNameLst>
                                          <p:attrName>style.visibility</p:attrName>
                                        </p:attrNameLst>
                                      </p:cBhvr>
                                      <p:to>
                                        <p:strVal val="visible"/>
                                      </p:to>
                                    </p:set>
                                    <p:animEffect transition="in" filter="checkerboard(across)">
                                      <p:cBhvr>
                                        <p:cTn id="7" dur="1000"/>
                                        <p:tgtEl>
                                          <p:spTgt spid="238594">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1" name="type.wav"/>
                                        </p:tgtEl>
                                      </p:cMediaNode>
                                    </p:audio>
                                  </p:sub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38594">
                                            <p:txEl>
                                              <p:pRg st="1" end="1"/>
                                            </p:txEl>
                                          </p:spTgt>
                                        </p:tgtEl>
                                        <p:attrNameLst>
                                          <p:attrName>style.visibility</p:attrName>
                                        </p:attrNameLst>
                                      </p:cBhvr>
                                      <p:to>
                                        <p:strVal val="visible"/>
                                      </p:to>
                                    </p:set>
                                    <p:animEffect transition="in" filter="checkerboard(across)">
                                      <p:cBhvr>
                                        <p:cTn id="12" dur="1000"/>
                                        <p:tgtEl>
                                          <p:spTgt spid="238594">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1" name="type.wav"/>
                                        </p:tgtEl>
                                      </p:cMediaNode>
                                    </p:audio>
                                  </p:sub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38594">
                                            <p:txEl>
                                              <p:pRg st="2" end="2"/>
                                            </p:txEl>
                                          </p:spTgt>
                                        </p:tgtEl>
                                        <p:attrNameLst>
                                          <p:attrName>style.visibility</p:attrName>
                                        </p:attrNameLst>
                                      </p:cBhvr>
                                      <p:to>
                                        <p:strVal val="visible"/>
                                      </p:to>
                                    </p:set>
                                    <p:animEffect transition="in" filter="checkerboard(across)">
                                      <p:cBhvr>
                                        <p:cTn id="17" dur="1000"/>
                                        <p:tgtEl>
                                          <p:spTgt spid="238594">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1"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8594"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685902" y="1905040"/>
            <a:ext cx="7961116" cy="3200316"/>
          </a:xfrm>
          <a:prstGeom prst="rect">
            <a:avLst/>
          </a:prstGeom>
        </p:spPr>
      </p:pic>
      <p:sp>
        <p:nvSpPr>
          <p:cNvPr id="7" name="Rectangle 26"/>
          <p:cNvSpPr/>
          <p:nvPr/>
        </p:nvSpPr>
        <p:spPr>
          <a:xfrm>
            <a:off x="609600" y="304800"/>
            <a:ext cx="7993063" cy="762000"/>
          </a:xfrm>
          <a:prstGeom prst="rect">
            <a:avLst/>
          </a:prstGeom>
          <a:noFill/>
          <a:ln w="9525">
            <a:noFill/>
          </a:ln>
        </p:spPr>
        <p:txBody>
          <a:bodyPr anchor="t">
            <a:spAutoFit/>
          </a:bodyPr>
          <a:lstStyle/>
          <a:p>
            <a:pPr lvl="0" indent="0" algn="ctr"/>
            <a:r>
              <a:rPr lang="zh-CN" altLang="en-US" sz="4400" dirty="0">
                <a:solidFill>
                  <a:schemeClr val="bg1"/>
                </a:solidFill>
                <a:latin typeface="Arial" panose="020B0604020202020204" pitchFamily="34" charset="0"/>
              </a:rPr>
              <a:t>练一练</a:t>
            </a:r>
            <a:endParaRPr lang="zh-CN" altLang="en-US" sz="4400" dirty="0">
              <a:solidFill>
                <a:schemeClr val="bg1"/>
              </a:solidFill>
              <a:latin typeface="Arial" panose="020B0604020202020204" pitchFamily="34" charset="0"/>
              <a:ea typeface="黑体" panose="02010609060101010101" pitchFamily="49" charset="-122"/>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609704" y="1371654"/>
            <a:ext cx="8154674" cy="4267088"/>
          </a:xfrm>
          <a:prstGeom prst="rect">
            <a:avLst/>
          </a:prstGeom>
        </p:spPr>
      </p:pic>
      <p:sp>
        <p:nvSpPr>
          <p:cNvPr id="7" name="Rectangle 26"/>
          <p:cNvSpPr/>
          <p:nvPr>
            <p:custDataLst>
              <p:tags r:id="rId2"/>
            </p:custDataLst>
          </p:nvPr>
        </p:nvSpPr>
        <p:spPr>
          <a:xfrm>
            <a:off x="609600" y="304800"/>
            <a:ext cx="7993063" cy="762000"/>
          </a:xfrm>
          <a:prstGeom prst="rect">
            <a:avLst/>
          </a:prstGeom>
          <a:noFill/>
          <a:ln w="9525">
            <a:noFill/>
          </a:ln>
        </p:spPr>
        <p:txBody>
          <a:bodyPr anchor="t">
            <a:spAutoFit/>
          </a:bodyPr>
          <a:p>
            <a:pPr lvl="0" indent="0" algn="ctr"/>
            <a:r>
              <a:rPr lang="zh-CN" altLang="en-US" sz="4400" dirty="0">
                <a:solidFill>
                  <a:schemeClr val="bg1"/>
                </a:solidFill>
                <a:latin typeface="Arial" panose="020B0604020202020204" pitchFamily="34" charset="0"/>
              </a:rPr>
              <a:t>练一练</a:t>
            </a:r>
            <a:endParaRPr lang="zh-CN" altLang="en-US" sz="4400" dirty="0">
              <a:solidFill>
                <a:schemeClr val="bg1"/>
              </a:solidFill>
              <a:latin typeface="Arial" panose="020B0604020202020204" pitchFamily="34" charset="0"/>
              <a:ea typeface="黑体" panose="02010609060101010101" pitchFamily="49" charset="-122"/>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685902" y="1524050"/>
            <a:ext cx="8331753" cy="4038494"/>
          </a:xfrm>
          <a:prstGeom prst="rect">
            <a:avLst/>
          </a:prstGeom>
        </p:spPr>
      </p:pic>
      <p:sp>
        <p:nvSpPr>
          <p:cNvPr id="7" name="Rectangle 26"/>
          <p:cNvSpPr/>
          <p:nvPr>
            <p:custDataLst>
              <p:tags r:id="rId2"/>
            </p:custDataLst>
          </p:nvPr>
        </p:nvSpPr>
        <p:spPr>
          <a:xfrm>
            <a:off x="609600" y="304800"/>
            <a:ext cx="7993063" cy="762000"/>
          </a:xfrm>
          <a:prstGeom prst="rect">
            <a:avLst/>
          </a:prstGeom>
          <a:noFill/>
          <a:ln w="9525">
            <a:noFill/>
          </a:ln>
        </p:spPr>
        <p:txBody>
          <a:bodyPr anchor="t">
            <a:spAutoFit/>
          </a:bodyPr>
          <a:lstStyle/>
          <a:p>
            <a:pPr lvl="0" indent="0" algn="ctr"/>
            <a:r>
              <a:rPr lang="zh-CN" altLang="en-US" sz="4400" dirty="0">
                <a:solidFill>
                  <a:schemeClr val="bg1"/>
                </a:solidFill>
                <a:latin typeface="Arial" panose="020B0604020202020204" pitchFamily="34" charset="0"/>
              </a:rPr>
              <a:t>练一练</a:t>
            </a:r>
            <a:endParaRPr lang="zh-CN" altLang="en-US" sz="4400" dirty="0">
              <a:solidFill>
                <a:schemeClr val="bg1"/>
              </a:solidFill>
              <a:latin typeface="Arial" panose="020B0604020202020204" pitchFamily="34" charset="0"/>
              <a:ea typeface="黑体" panose="02010609060101010101" pitchFamily="49" charset="-122"/>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533505" y="1371654"/>
            <a:ext cx="8459537" cy="4343286"/>
          </a:xfrm>
          <a:prstGeom prst="rect">
            <a:avLst/>
          </a:prstGeom>
        </p:spPr>
      </p:pic>
      <p:sp>
        <p:nvSpPr>
          <p:cNvPr id="7" name="Rectangle 26"/>
          <p:cNvSpPr/>
          <p:nvPr>
            <p:custDataLst>
              <p:tags r:id="rId2"/>
            </p:custDataLst>
          </p:nvPr>
        </p:nvSpPr>
        <p:spPr>
          <a:xfrm>
            <a:off x="609600" y="304800"/>
            <a:ext cx="7993063" cy="762000"/>
          </a:xfrm>
          <a:prstGeom prst="rect">
            <a:avLst/>
          </a:prstGeom>
          <a:noFill/>
          <a:ln w="9525">
            <a:noFill/>
          </a:ln>
        </p:spPr>
        <p:txBody>
          <a:bodyPr anchor="t">
            <a:spAutoFit/>
          </a:bodyPr>
          <a:lstStyle/>
          <a:p>
            <a:pPr lvl="0" indent="0" algn="ctr"/>
            <a:r>
              <a:rPr lang="zh-CN" altLang="en-US" sz="4400" dirty="0">
                <a:solidFill>
                  <a:schemeClr val="bg1"/>
                </a:solidFill>
                <a:latin typeface="Arial" panose="020B0604020202020204" pitchFamily="34" charset="0"/>
              </a:rPr>
              <a:t>练一练</a:t>
            </a:r>
            <a:endParaRPr lang="zh-CN" altLang="en-US" sz="4400" dirty="0">
              <a:solidFill>
                <a:schemeClr val="bg1"/>
              </a:solidFill>
              <a:latin typeface="Arial" panose="020B0604020202020204" pitchFamily="34" charset="0"/>
              <a:ea typeface="黑体" panose="02010609060101010101" pitchFamily="49" charset="-122"/>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762100" y="1371654"/>
            <a:ext cx="7695998" cy="3639999"/>
          </a:xfrm>
          <a:prstGeom prst="rect">
            <a:avLst/>
          </a:prstGeom>
        </p:spPr>
      </p:pic>
      <p:sp>
        <p:nvSpPr>
          <p:cNvPr id="7" name="Rectangle 26"/>
          <p:cNvSpPr/>
          <p:nvPr>
            <p:custDataLst>
              <p:tags r:id="rId2"/>
            </p:custDataLst>
          </p:nvPr>
        </p:nvSpPr>
        <p:spPr>
          <a:xfrm>
            <a:off x="609600" y="304800"/>
            <a:ext cx="7993063" cy="762000"/>
          </a:xfrm>
          <a:prstGeom prst="rect">
            <a:avLst/>
          </a:prstGeom>
          <a:noFill/>
          <a:ln w="9525">
            <a:noFill/>
          </a:ln>
        </p:spPr>
        <p:txBody>
          <a:bodyPr anchor="t">
            <a:spAutoFit/>
          </a:bodyPr>
          <a:lstStyle/>
          <a:p>
            <a:pPr lvl="0" indent="0" algn="ctr"/>
            <a:r>
              <a:rPr lang="zh-CN" altLang="en-US" sz="4400" dirty="0">
                <a:solidFill>
                  <a:schemeClr val="bg1"/>
                </a:solidFill>
                <a:latin typeface="Arial" panose="020B0604020202020204" pitchFamily="34" charset="0"/>
              </a:rPr>
              <a:t>练一练</a:t>
            </a:r>
            <a:endParaRPr lang="zh-CN" altLang="en-US" sz="4400" dirty="0">
              <a:solidFill>
                <a:schemeClr val="bg1"/>
              </a:solidFill>
              <a:latin typeface="Arial" panose="020B0604020202020204" pitchFamily="34" charset="0"/>
              <a:ea typeface="黑体" panose="02010609060101010101" pitchFamily="49" charset="-122"/>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4147" name="Rectangle 3"/>
          <p:cNvSpPr/>
          <p:nvPr/>
        </p:nvSpPr>
        <p:spPr>
          <a:xfrm>
            <a:off x="538163" y="1844675"/>
            <a:ext cx="2232025" cy="792163"/>
          </a:xfrm>
          <a:prstGeom prst="rect">
            <a:avLst/>
          </a:prstGeom>
          <a:noFill/>
          <a:ln w="9525" cap="flat" cmpd="sng">
            <a:solidFill>
              <a:schemeClr val="tx1"/>
            </a:solidFill>
            <a:prstDash val="solid"/>
            <a:miter/>
            <a:headEnd type="none" w="med" len="med"/>
            <a:tailEnd type="none" w="med" len="med"/>
          </a:ln>
        </p:spPr>
        <p:txBody>
          <a:bodyPr wrap="none" anchor="ctr"/>
          <a:lstStyle/>
          <a:p>
            <a:pPr lvl="0" indent="0" algn="ctr"/>
            <a:r>
              <a:rPr lang="zh-CN" altLang="en-US" sz="3200" b="1" dirty="0">
                <a:latin typeface="楷体_GB2312" panose="02010609030101010101" pitchFamily="49" charset="-122"/>
                <a:ea typeface="楷体_GB2312" panose="02010609030101010101" pitchFamily="49" charset="-122"/>
              </a:rPr>
              <a:t>１月</a:t>
            </a:r>
            <a:r>
              <a:rPr lang="en-US" altLang="zh-CN" sz="3200" b="1" dirty="0">
                <a:latin typeface="楷体_GB2312" panose="02010609030101010101" pitchFamily="49" charset="-122"/>
                <a:ea typeface="楷体_GB2312" panose="02010609030101010101" pitchFamily="49" charset="-122"/>
              </a:rPr>
              <a:t>15</a:t>
            </a:r>
            <a:r>
              <a:rPr lang="zh-CN" altLang="en-US" sz="3200" b="1" dirty="0">
                <a:latin typeface="楷体_GB2312" panose="02010609030101010101" pitchFamily="49" charset="-122"/>
                <a:ea typeface="楷体_GB2312" panose="02010609030101010101" pitchFamily="49" charset="-122"/>
              </a:rPr>
              <a:t>日</a:t>
            </a:r>
            <a:endParaRPr lang="zh-CN" altLang="en-US" sz="3200" b="1" dirty="0">
              <a:latin typeface="楷体_GB2312" panose="02010609030101010101" pitchFamily="49" charset="-122"/>
              <a:ea typeface="楷体_GB2312" panose="02010609030101010101" pitchFamily="49" charset="-122"/>
            </a:endParaRPr>
          </a:p>
        </p:txBody>
      </p:sp>
      <p:sp>
        <p:nvSpPr>
          <p:cNvPr id="774148" name="Rectangle 4"/>
          <p:cNvSpPr/>
          <p:nvPr/>
        </p:nvSpPr>
        <p:spPr>
          <a:xfrm>
            <a:off x="3419475" y="1844675"/>
            <a:ext cx="5040313" cy="792163"/>
          </a:xfrm>
          <a:prstGeom prst="rect">
            <a:avLst/>
          </a:prstGeom>
          <a:noFill/>
          <a:ln w="9525" cap="flat" cmpd="sng">
            <a:solidFill>
              <a:schemeClr val="tx1"/>
            </a:solidFill>
            <a:prstDash val="solid"/>
            <a:miter/>
            <a:headEnd type="none" w="med" len="med"/>
            <a:tailEnd type="none" w="med" len="med"/>
          </a:ln>
        </p:spPr>
        <p:txBody>
          <a:bodyPr wrap="none" anchor="ctr"/>
          <a:lstStyle/>
          <a:p>
            <a:pPr lvl="0" indent="0" algn="ctr"/>
            <a:r>
              <a:rPr lang="zh-CN" altLang="en-US" sz="3200" b="1" dirty="0">
                <a:latin typeface="Tahoma" panose="020B0604030504040204" pitchFamily="34" charset="0"/>
                <a:ea typeface="华文行楷" panose="02010800040101010101" pitchFamily="2" charset="-122"/>
              </a:rPr>
              <a:t>零壹月壹拾伍日</a:t>
            </a:r>
            <a:endParaRPr lang="zh-CN" altLang="en-US" sz="3200" b="1" dirty="0">
              <a:latin typeface="Tahoma" panose="020B0604030504040204" pitchFamily="34" charset="0"/>
              <a:ea typeface="华文行楷" panose="02010800040101010101" pitchFamily="2" charset="-122"/>
            </a:endParaRPr>
          </a:p>
        </p:txBody>
      </p:sp>
      <p:sp>
        <p:nvSpPr>
          <p:cNvPr id="774149" name="Rectangle 5"/>
          <p:cNvSpPr/>
          <p:nvPr/>
        </p:nvSpPr>
        <p:spPr>
          <a:xfrm>
            <a:off x="466725" y="3429000"/>
            <a:ext cx="2232025" cy="792163"/>
          </a:xfrm>
          <a:prstGeom prst="rect">
            <a:avLst/>
          </a:prstGeom>
          <a:noFill/>
          <a:ln w="9525" cap="flat" cmpd="sng">
            <a:solidFill>
              <a:schemeClr val="tx1"/>
            </a:solidFill>
            <a:prstDash val="solid"/>
            <a:miter/>
            <a:headEnd type="none" w="med" len="med"/>
            <a:tailEnd type="none" w="med" len="med"/>
          </a:ln>
        </p:spPr>
        <p:txBody>
          <a:bodyPr wrap="none" anchor="ctr"/>
          <a:lstStyle/>
          <a:p>
            <a:pPr lvl="0" indent="0" algn="ctr"/>
            <a:r>
              <a:rPr lang="en-US" altLang="zh-CN" sz="3200" b="1" dirty="0">
                <a:latin typeface="楷体_GB2312" panose="02010609030101010101" pitchFamily="49" charset="-122"/>
                <a:ea typeface="楷体_GB2312" panose="02010609030101010101" pitchFamily="49" charset="-122"/>
              </a:rPr>
              <a:t>10</a:t>
            </a:r>
            <a:r>
              <a:rPr lang="zh-CN" altLang="en-US" sz="3200" b="1" dirty="0">
                <a:latin typeface="楷体_GB2312" panose="02010609030101010101" pitchFamily="49" charset="-122"/>
                <a:ea typeface="楷体_GB2312" panose="02010609030101010101" pitchFamily="49" charset="-122"/>
              </a:rPr>
              <a:t>月</a:t>
            </a:r>
            <a:r>
              <a:rPr lang="en-US" altLang="zh-CN" sz="3200" b="1" dirty="0">
                <a:latin typeface="楷体_GB2312" panose="02010609030101010101" pitchFamily="49" charset="-122"/>
                <a:ea typeface="楷体_GB2312" panose="02010609030101010101" pitchFamily="49" charset="-122"/>
              </a:rPr>
              <a:t>20</a:t>
            </a:r>
            <a:r>
              <a:rPr lang="zh-CN" altLang="en-US" sz="3200" b="1" dirty="0">
                <a:latin typeface="Times New Roman" panose="02020603050405020304" pitchFamily="18" charset="0"/>
                <a:ea typeface="楷体_GB2312" panose="02010609030101010101" pitchFamily="49" charset="-122"/>
              </a:rPr>
              <a:t>日</a:t>
            </a:r>
            <a:endParaRPr lang="zh-CN" altLang="en-US" sz="3200" b="1" dirty="0">
              <a:latin typeface="Times New Roman" panose="02020603050405020304" pitchFamily="18" charset="0"/>
              <a:ea typeface="楷体_GB2312" panose="02010609030101010101" pitchFamily="49" charset="-122"/>
            </a:endParaRPr>
          </a:p>
        </p:txBody>
      </p:sp>
      <p:sp>
        <p:nvSpPr>
          <p:cNvPr id="774150" name="Rectangle 6"/>
          <p:cNvSpPr/>
          <p:nvPr/>
        </p:nvSpPr>
        <p:spPr>
          <a:xfrm>
            <a:off x="3348038" y="3429000"/>
            <a:ext cx="5040312" cy="792163"/>
          </a:xfrm>
          <a:prstGeom prst="rect">
            <a:avLst/>
          </a:prstGeom>
          <a:noFill/>
          <a:ln w="9525" cap="flat" cmpd="sng">
            <a:solidFill>
              <a:schemeClr val="tx1"/>
            </a:solidFill>
            <a:prstDash val="solid"/>
            <a:miter/>
            <a:headEnd type="none" w="med" len="med"/>
            <a:tailEnd type="none" w="med" len="med"/>
          </a:ln>
        </p:spPr>
        <p:txBody>
          <a:bodyPr wrap="none" anchor="ctr"/>
          <a:lstStyle/>
          <a:p>
            <a:pPr lvl="0" indent="0" algn="ctr"/>
            <a:r>
              <a:rPr lang="zh-CN" altLang="en-US" sz="3200" b="1" dirty="0">
                <a:latin typeface="Tahoma" panose="020B0604030504040204" pitchFamily="34" charset="0"/>
                <a:ea typeface="华文行楷" panose="02010800040101010101" pitchFamily="2" charset="-122"/>
              </a:rPr>
              <a:t>壹拾月贰拾日</a:t>
            </a:r>
            <a:endParaRPr lang="zh-CN" altLang="en-US" sz="3200" b="1" dirty="0">
              <a:latin typeface="Tahoma" panose="020B0604030504040204" pitchFamily="34" charset="0"/>
              <a:ea typeface="华文行楷" panose="02010800040101010101" pitchFamily="2" charset="-122"/>
            </a:endParaRPr>
          </a:p>
        </p:txBody>
      </p:sp>
      <p:sp>
        <p:nvSpPr>
          <p:cNvPr id="2" name="Rectangle 5"/>
          <p:cNvSpPr/>
          <p:nvPr/>
        </p:nvSpPr>
        <p:spPr>
          <a:xfrm>
            <a:off x="466725" y="4679156"/>
            <a:ext cx="2809909" cy="792163"/>
          </a:xfrm>
          <a:prstGeom prst="rect">
            <a:avLst/>
          </a:prstGeom>
          <a:noFill/>
          <a:ln w="9525" cap="flat" cmpd="sng">
            <a:solidFill>
              <a:schemeClr val="tx1"/>
            </a:solidFill>
            <a:prstDash val="solid"/>
            <a:miter/>
            <a:headEnd type="none" w="med" len="med"/>
            <a:tailEnd type="none" w="med" len="med"/>
          </a:ln>
        </p:spPr>
        <p:txBody>
          <a:bodyPr wrap="none" anchor="ctr"/>
          <a:lstStyle/>
          <a:p>
            <a:pPr lvl="0" indent="0" algn="ctr"/>
            <a:r>
              <a:rPr lang="en-US" altLang="zh-CN" sz="3200" b="1" dirty="0">
                <a:latin typeface="楷体_GB2312" panose="02010609030101010101" pitchFamily="49" charset="-122"/>
                <a:ea typeface="楷体_GB2312" panose="02010609030101010101" pitchFamily="49" charset="-122"/>
              </a:rPr>
              <a:t>2009</a:t>
            </a:r>
            <a:r>
              <a:rPr lang="zh-CN" altLang="en-US" sz="3200" b="1" dirty="0">
                <a:latin typeface="楷体_GB2312" panose="02010609030101010101" pitchFamily="49" charset="-122"/>
                <a:ea typeface="楷体_GB2312" panose="02010609030101010101" pitchFamily="49" charset="-122"/>
              </a:rPr>
              <a:t>年</a:t>
            </a:r>
            <a:r>
              <a:rPr lang="en-US" altLang="zh-CN" sz="3200" b="1" dirty="0">
                <a:latin typeface="楷体_GB2312" panose="02010609030101010101" pitchFamily="49" charset="-122"/>
                <a:ea typeface="楷体_GB2312" panose="02010609030101010101" pitchFamily="49" charset="-122"/>
              </a:rPr>
              <a:t>4</a:t>
            </a:r>
            <a:r>
              <a:rPr lang="zh-CN" altLang="en-US" sz="3200" b="1" dirty="0">
                <a:latin typeface="楷体_GB2312" panose="02010609030101010101" pitchFamily="49" charset="-122"/>
                <a:ea typeface="楷体_GB2312" panose="02010609030101010101" pitchFamily="49" charset="-122"/>
              </a:rPr>
              <a:t>月</a:t>
            </a:r>
            <a:r>
              <a:rPr lang="en-US" altLang="zh-CN" sz="3200" b="1" dirty="0">
                <a:latin typeface="楷体_GB2312" panose="02010609030101010101" pitchFamily="49" charset="-122"/>
                <a:ea typeface="楷体_GB2312" panose="02010609030101010101" pitchFamily="49" charset="-122"/>
              </a:rPr>
              <a:t>9</a:t>
            </a:r>
            <a:r>
              <a:rPr lang="zh-CN" altLang="en-US" sz="3200" b="1" dirty="0">
                <a:latin typeface="Times New Roman" panose="02020603050405020304" pitchFamily="18" charset="0"/>
                <a:ea typeface="楷体_GB2312" panose="02010609030101010101" pitchFamily="49" charset="-122"/>
              </a:rPr>
              <a:t>日</a:t>
            </a:r>
            <a:endParaRPr lang="zh-CN" altLang="en-US" sz="3200" b="1" dirty="0">
              <a:latin typeface="Times New Roman" panose="02020603050405020304" pitchFamily="18" charset="0"/>
              <a:ea typeface="楷体_GB2312" panose="02010609030101010101" pitchFamily="49" charset="-122"/>
            </a:endParaRPr>
          </a:p>
        </p:txBody>
      </p:sp>
      <p:sp>
        <p:nvSpPr>
          <p:cNvPr id="3" name="Rectangle 6"/>
          <p:cNvSpPr/>
          <p:nvPr/>
        </p:nvSpPr>
        <p:spPr>
          <a:xfrm>
            <a:off x="3348038" y="4680565"/>
            <a:ext cx="5040312" cy="792163"/>
          </a:xfrm>
          <a:prstGeom prst="rect">
            <a:avLst/>
          </a:prstGeom>
          <a:noFill/>
          <a:ln w="9525" cap="flat" cmpd="sng">
            <a:solidFill>
              <a:schemeClr val="tx1"/>
            </a:solidFill>
            <a:prstDash val="solid"/>
            <a:miter/>
            <a:headEnd type="none" w="med" len="med"/>
            <a:tailEnd type="none" w="med" len="med"/>
          </a:ln>
        </p:spPr>
        <p:txBody>
          <a:bodyPr wrap="none" anchor="ctr"/>
          <a:lstStyle/>
          <a:p>
            <a:pPr lvl="0" algn="ctr"/>
            <a:r>
              <a:rPr lang="zh-CN" altLang="en-US" sz="3200" b="1" dirty="0">
                <a:latin typeface="Tahoma" panose="020B0604030504040204" pitchFamily="34" charset="0"/>
                <a:ea typeface="华文行楷" panose="02010800040101010101" pitchFamily="2" charset="-122"/>
              </a:rPr>
              <a:t>贰零零玖年零肆月零玖日</a:t>
            </a:r>
            <a:endParaRPr lang="zh-CN" altLang="en-US" sz="3200" b="1" dirty="0">
              <a:latin typeface="Tahoma" panose="020B0604030504040204" pitchFamily="34" charset="0"/>
              <a:ea typeface="华文行楷" panose="02010800040101010101" pitchFamily="2" charset="-122"/>
            </a:endParaRPr>
          </a:p>
        </p:txBody>
      </p:sp>
      <p:sp>
        <p:nvSpPr>
          <p:cNvPr id="7" name="Rectangle 26"/>
          <p:cNvSpPr/>
          <p:nvPr>
            <p:custDataLst>
              <p:tags r:id="rId1"/>
            </p:custDataLst>
          </p:nvPr>
        </p:nvSpPr>
        <p:spPr>
          <a:xfrm>
            <a:off x="609600" y="304800"/>
            <a:ext cx="7993063" cy="762000"/>
          </a:xfrm>
          <a:prstGeom prst="rect">
            <a:avLst/>
          </a:prstGeom>
          <a:noFill/>
          <a:ln w="9525">
            <a:noFill/>
          </a:ln>
        </p:spPr>
        <p:txBody>
          <a:bodyPr anchor="t">
            <a:spAutoFit/>
          </a:bodyPr>
          <a:lstStyle/>
          <a:p>
            <a:pPr lvl="0" indent="0" algn="ctr"/>
            <a:r>
              <a:rPr lang="zh-CN" altLang="en-US" sz="4400" dirty="0">
                <a:solidFill>
                  <a:schemeClr val="bg1"/>
                </a:solidFill>
                <a:latin typeface="Arial" panose="020B0604020202020204" pitchFamily="34" charset="0"/>
              </a:rPr>
              <a:t>练一练</a:t>
            </a:r>
            <a:endParaRPr lang="zh-CN" altLang="en-US" sz="4400" dirty="0">
              <a:solidFill>
                <a:schemeClr val="bg1"/>
              </a:solidFill>
              <a:latin typeface="Arial" panose="020B0604020202020204" pitchFamily="34" charset="0"/>
              <a:ea typeface="黑体" panose="02010609060101010101" pitchFamily="49"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74147"/>
                                        </p:tgtEl>
                                        <p:attrNameLst>
                                          <p:attrName>style.visibility</p:attrName>
                                        </p:attrNameLst>
                                      </p:cBhvr>
                                      <p:to>
                                        <p:strVal val="visible"/>
                                      </p:to>
                                    </p:set>
                                    <p:animEffect transition="in" filter="blinds(horizontal)">
                                      <p:cBhvr>
                                        <p:cTn id="7" dur="1000"/>
                                        <p:tgtEl>
                                          <p:spTgt spid="77414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74148"/>
                                        </p:tgtEl>
                                        <p:attrNameLst>
                                          <p:attrName>style.visibility</p:attrName>
                                        </p:attrNameLst>
                                      </p:cBhvr>
                                      <p:to>
                                        <p:strVal val="visible"/>
                                      </p:to>
                                    </p:set>
                                    <p:animEffect transition="in" filter="blinds(horizontal)">
                                      <p:cBhvr>
                                        <p:cTn id="12" dur="1000"/>
                                        <p:tgtEl>
                                          <p:spTgt spid="77414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74149"/>
                                        </p:tgtEl>
                                        <p:attrNameLst>
                                          <p:attrName>style.visibility</p:attrName>
                                        </p:attrNameLst>
                                      </p:cBhvr>
                                      <p:to>
                                        <p:strVal val="visible"/>
                                      </p:to>
                                    </p:set>
                                    <p:animEffect transition="in" filter="blinds(horizontal)">
                                      <p:cBhvr>
                                        <p:cTn id="17" dur="1000"/>
                                        <p:tgtEl>
                                          <p:spTgt spid="77414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74150"/>
                                        </p:tgtEl>
                                        <p:attrNameLst>
                                          <p:attrName>style.visibility</p:attrName>
                                        </p:attrNameLst>
                                      </p:cBhvr>
                                      <p:to>
                                        <p:strVal val="visible"/>
                                      </p:to>
                                    </p:set>
                                    <p:animEffect transition="in" filter="blinds(horizontal)">
                                      <p:cBhvr>
                                        <p:cTn id="22" dur="1000"/>
                                        <p:tgtEl>
                                          <p:spTgt spid="77415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linds(horizontal)">
                                      <p:cBhvr>
                                        <p:cTn id="27" dur="10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blinds(horizontal)">
                                      <p:cBhvr>
                                        <p:cTn id="3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4147" grpId="0" bldLvl="0" animBg="1"/>
      <p:bldP spid="774148" grpId="0" bldLvl="0" animBg="1"/>
      <p:bldP spid="774149" grpId="0" bldLvl="0" animBg="1"/>
      <p:bldP spid="774150" grpId="0" bldLvl="0" animBg="1"/>
      <p:bldP spid="2" grpId="0" bldLvl="0" animBg="1"/>
      <p:bldP spid="3" grpId="0" bldLvl="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2"/>
          <p:cNvSpPr>
            <a:spLocks noGrp="1"/>
          </p:cNvSpPr>
          <p:nvPr>
            <p:ph type="body"/>
          </p:nvPr>
        </p:nvSpPr>
        <p:spPr>
          <a:xfrm>
            <a:off x="-76200" y="1295400"/>
            <a:ext cx="8296910" cy="4394200"/>
          </a:xfrm>
        </p:spPr>
        <p:txBody>
          <a:bodyPr wrap="square" lIns="91440" tIns="45720" rIns="91440" bIns="45720" anchor="t"/>
          <a:lstStyle/>
          <a:p>
            <a:pPr lvl="0" indent="-342900" eaLnBrk="1" hangingPunct="1"/>
            <a:r>
              <a:rPr lang="en-US" altLang="zh-CN" b="0" dirty="0">
                <a:ea typeface="+mn-lt"/>
                <a:cs typeface="+mn-lt"/>
              </a:rPr>
              <a:t>      </a:t>
            </a:r>
            <a:r>
              <a:rPr lang="zh-CN" altLang="en-US" b="0" dirty="0">
                <a:ea typeface="+mn-lt"/>
                <a:cs typeface="+mn-lt"/>
              </a:rPr>
              <a:t>中兴公司于</a:t>
            </a:r>
            <a:r>
              <a:rPr lang="en-US" altLang="zh-CN" b="0" dirty="0">
                <a:ea typeface="+mn-lt"/>
                <a:cs typeface="+mn-lt"/>
              </a:rPr>
              <a:t>2007 </a:t>
            </a:r>
            <a:r>
              <a:rPr lang="zh-CN" altLang="en-US" b="0" dirty="0">
                <a:ea typeface="+mn-lt"/>
                <a:cs typeface="+mn-lt"/>
              </a:rPr>
              <a:t>年</a:t>
            </a:r>
            <a:r>
              <a:rPr lang="en-US" altLang="zh-CN" b="0" dirty="0">
                <a:ea typeface="+mn-lt"/>
                <a:cs typeface="+mn-lt"/>
              </a:rPr>
              <a:t>1</a:t>
            </a:r>
            <a:r>
              <a:rPr lang="zh-CN" altLang="en-US" b="0" dirty="0">
                <a:ea typeface="+mn-lt"/>
                <a:cs typeface="+mn-lt"/>
              </a:rPr>
              <a:t>月</a:t>
            </a:r>
            <a:r>
              <a:rPr lang="en-US" altLang="zh-CN" b="0" dirty="0">
                <a:ea typeface="+mn-lt"/>
                <a:cs typeface="+mn-lt"/>
              </a:rPr>
              <a:t>15</a:t>
            </a:r>
            <a:r>
              <a:rPr lang="zh-CN" altLang="en-US" b="0" dirty="0">
                <a:ea typeface="+mn-lt"/>
                <a:cs typeface="+mn-lt"/>
              </a:rPr>
              <a:t>日开出转账支票</a:t>
            </a:r>
            <a:r>
              <a:rPr lang="en-US" altLang="zh-CN" b="0" dirty="0">
                <a:ea typeface="+mn-lt"/>
                <a:cs typeface="+mn-lt"/>
              </a:rPr>
              <a:t>1</a:t>
            </a:r>
            <a:r>
              <a:rPr lang="zh-CN" altLang="en-US" b="0" dirty="0">
                <a:ea typeface="+mn-lt"/>
                <a:cs typeface="+mn-lt"/>
              </a:rPr>
              <a:t>张，人民币</a:t>
            </a:r>
            <a:r>
              <a:rPr lang="en-US" altLang="zh-CN" b="0" dirty="0">
                <a:ea typeface="+mn-lt"/>
                <a:cs typeface="+mn-lt"/>
              </a:rPr>
              <a:t>1107800</a:t>
            </a:r>
            <a:r>
              <a:rPr lang="zh-CN" altLang="en-US" b="0" dirty="0">
                <a:ea typeface="+mn-lt"/>
                <a:cs typeface="+mn-lt"/>
              </a:rPr>
              <a:t>元</a:t>
            </a:r>
            <a:endParaRPr lang="zh-CN" altLang="en-US" b="0" dirty="0">
              <a:ea typeface="+mn-lt"/>
              <a:cs typeface="+mn-lt"/>
            </a:endParaRPr>
          </a:p>
        </p:txBody>
      </p:sp>
      <p:sp>
        <p:nvSpPr>
          <p:cNvPr id="72706" name="Rectangle 3"/>
          <p:cNvSpPr/>
          <p:nvPr/>
        </p:nvSpPr>
        <p:spPr>
          <a:xfrm>
            <a:off x="1219200" y="228600"/>
            <a:ext cx="6480175" cy="762000"/>
          </a:xfrm>
          <a:prstGeom prst="rect">
            <a:avLst/>
          </a:prstGeom>
          <a:noFill/>
          <a:ln w="9525">
            <a:noFill/>
          </a:ln>
        </p:spPr>
        <p:txBody>
          <a:bodyPr anchor="t">
            <a:spAutoFit/>
          </a:bodyPr>
          <a:lstStyle/>
          <a:p>
            <a:pPr lvl="0" indent="0"/>
            <a:r>
              <a:rPr lang="zh-CN" altLang="en-US" sz="4400" dirty="0">
                <a:solidFill>
                  <a:schemeClr val="bg1"/>
                </a:solidFill>
                <a:latin typeface="Arial" panose="020B0604020202020204" pitchFamily="34" charset="0"/>
                <a:ea typeface="黑体" panose="02010609060101010101" pitchFamily="49" charset="-122"/>
              </a:rPr>
              <a:t>中文大写数字书写案例</a:t>
            </a:r>
            <a:endParaRPr lang="zh-CN" altLang="en-US" sz="4400" dirty="0">
              <a:solidFill>
                <a:schemeClr val="bg1"/>
              </a:solidFill>
              <a:latin typeface="Arial" panose="020B0604020202020204" pitchFamily="34" charset="0"/>
              <a:ea typeface="黑体" panose="02010609060101010101" pitchFamily="49" charset="-122"/>
            </a:endParaRPr>
          </a:p>
        </p:txBody>
      </p:sp>
      <p:pic>
        <p:nvPicPr>
          <p:cNvPr id="775172" name="Picture 4"/>
          <p:cNvPicPr>
            <a:picLocks noChangeAspect="1"/>
          </p:cNvPicPr>
          <p:nvPr/>
        </p:nvPicPr>
        <p:blipFill>
          <a:blip r:embed="rId1">
            <a:lum bright="-42001" contrast="66000"/>
          </a:blip>
          <a:stretch>
            <a:fillRect/>
          </a:stretch>
        </p:blipFill>
        <p:spPr>
          <a:xfrm>
            <a:off x="539750" y="2257425"/>
            <a:ext cx="8064500" cy="4203065"/>
          </a:xfrm>
          <a:prstGeom prst="rect">
            <a:avLst/>
          </a:prstGeom>
          <a:noFill/>
          <a:ln w="9525">
            <a:noFill/>
          </a:ln>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0642">
                                            <p:txEl>
                                              <p:pRg st="0" end="0"/>
                                            </p:txEl>
                                          </p:spTgt>
                                        </p:tgtEl>
                                        <p:attrNameLst>
                                          <p:attrName>style.visibility</p:attrName>
                                        </p:attrNameLst>
                                      </p:cBhvr>
                                      <p:to>
                                        <p:strVal val="visible"/>
                                      </p:to>
                                    </p:set>
                                    <p:animEffect transition="in" filter="blinds(horizontal)">
                                      <p:cBhvr>
                                        <p:cTn id="7" dur="1000"/>
                                        <p:tgtEl>
                                          <p:spTgt spid="24064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775172"/>
                                        </p:tgtEl>
                                        <p:attrNameLst>
                                          <p:attrName>style.visibility</p:attrName>
                                        </p:attrNameLst>
                                      </p:cBhvr>
                                      <p:to>
                                        <p:strVal val="visible"/>
                                      </p:to>
                                    </p:set>
                                    <p:animEffect transition="in" filter="box(out)">
                                      <p:cBhvr>
                                        <p:cTn id="12" dur="2000"/>
                                        <p:tgtEl>
                                          <p:spTgt spid="775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0642" grpId="0"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3418" y="2438426"/>
            <a:ext cx="9144000" cy="3925340"/>
          </a:xfrm>
          <a:prstGeom prst="rect">
            <a:avLst/>
          </a:prstGeom>
        </p:spPr>
      </p:pic>
      <p:sp>
        <p:nvSpPr>
          <p:cNvPr id="5" name="文本框 4"/>
          <p:cNvSpPr txBox="1"/>
          <p:nvPr/>
        </p:nvSpPr>
        <p:spPr>
          <a:xfrm>
            <a:off x="838298" y="1295456"/>
            <a:ext cx="7467404" cy="953135"/>
          </a:xfrm>
          <a:prstGeom prst="rect">
            <a:avLst/>
          </a:prstGeom>
          <a:noFill/>
        </p:spPr>
        <p:txBody>
          <a:bodyPr wrap="square">
            <a:spAutoFit/>
          </a:bodyPr>
          <a:lstStyle/>
          <a:p>
            <a:r>
              <a:rPr lang="en-US" altLang="zh-CN" sz="2800" b="1" dirty="0">
                <a:latin typeface="+mn-lt"/>
                <a:ea typeface="+mn-lt"/>
                <a:cs typeface="+mn-lt"/>
              </a:rPr>
              <a:t>2018 </a:t>
            </a:r>
            <a:r>
              <a:rPr lang="zh-CN" altLang="en-US" sz="2800" b="1" dirty="0">
                <a:latin typeface="+mn-lt"/>
                <a:ea typeface="+mn-lt"/>
                <a:cs typeface="+mn-lt"/>
              </a:rPr>
              <a:t>年</a:t>
            </a:r>
            <a:r>
              <a:rPr lang="en-US" altLang="zh-CN" sz="2800" b="1" dirty="0">
                <a:latin typeface="+mn-lt"/>
                <a:ea typeface="+mn-lt"/>
                <a:cs typeface="+mn-lt"/>
              </a:rPr>
              <a:t>10</a:t>
            </a:r>
            <a:r>
              <a:rPr lang="zh-CN" altLang="en-US" sz="2800" b="1" dirty="0">
                <a:latin typeface="+mn-lt"/>
                <a:ea typeface="+mn-lt"/>
                <a:cs typeface="+mn-lt"/>
              </a:rPr>
              <a:t>月</a:t>
            </a:r>
            <a:r>
              <a:rPr lang="en-US" altLang="zh-CN" sz="2800" b="1" dirty="0">
                <a:latin typeface="+mn-lt"/>
                <a:ea typeface="+mn-lt"/>
                <a:cs typeface="+mn-lt"/>
              </a:rPr>
              <a:t>19</a:t>
            </a:r>
            <a:r>
              <a:rPr lang="zh-CN" altLang="en-US" sz="2800" b="1" dirty="0">
                <a:latin typeface="+mn-lt"/>
                <a:ea typeface="+mn-lt"/>
                <a:cs typeface="+mn-lt"/>
              </a:rPr>
              <a:t>日开出转账支票</a:t>
            </a:r>
            <a:r>
              <a:rPr lang="en-US" altLang="zh-CN" sz="2800" b="1" dirty="0">
                <a:latin typeface="+mn-lt"/>
                <a:ea typeface="+mn-lt"/>
                <a:cs typeface="+mn-lt"/>
              </a:rPr>
              <a:t>1 </a:t>
            </a:r>
            <a:r>
              <a:rPr lang="zh-CN" altLang="en-US" sz="2800" b="1" dirty="0">
                <a:latin typeface="+mn-lt"/>
                <a:ea typeface="+mn-lt"/>
                <a:cs typeface="+mn-lt"/>
              </a:rPr>
              <a:t>张，人民币</a:t>
            </a:r>
            <a:r>
              <a:rPr lang="en-US" altLang="zh-CN" sz="2800" b="1" dirty="0">
                <a:latin typeface="+mn-lt"/>
                <a:ea typeface="+mn-lt"/>
                <a:cs typeface="+mn-lt"/>
              </a:rPr>
              <a:t>4353204.20</a:t>
            </a:r>
            <a:r>
              <a:rPr lang="zh-CN" altLang="en-US" sz="2800" b="1" dirty="0">
                <a:latin typeface="+mn-lt"/>
                <a:ea typeface="+mn-lt"/>
                <a:cs typeface="+mn-lt"/>
              </a:rPr>
              <a:t>元</a:t>
            </a:r>
            <a:endParaRPr lang="zh-CN" altLang="en-US" sz="2800" b="1" dirty="0">
              <a:latin typeface="+mn-lt"/>
              <a:ea typeface="+mn-lt"/>
              <a:cs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2"/>
          <p:cNvSpPr>
            <a:spLocks noGrp="1"/>
          </p:cNvSpPr>
          <p:nvPr>
            <p:ph idx="1"/>
          </p:nvPr>
        </p:nvSpPr>
        <p:spPr>
          <a:xfrm>
            <a:off x="539750" y="1259205"/>
            <a:ext cx="7700010" cy="5038725"/>
          </a:xfrm>
        </p:spPr>
        <p:txBody>
          <a:bodyPr wrap="square" lIns="91440" tIns="45720" rIns="91440" bIns="45720" anchor="t"/>
          <a:lstStyle/>
          <a:p>
            <a:pPr>
              <a:lnSpc>
                <a:spcPct val="80000"/>
              </a:lnSpc>
            </a:pPr>
            <a:r>
              <a:rPr lang="zh-CN" altLang="en-US" b="0" dirty="0">
                <a:solidFill>
                  <a:srgbClr val="0000FF"/>
                </a:solidFill>
                <a:sym typeface="+mn-ea"/>
              </a:rPr>
              <a:t>一、企业会计综合模拟实训的目的</a:t>
            </a:r>
            <a:endParaRPr lang="en-US" altLang="zh-CN" b="0" dirty="0">
              <a:solidFill>
                <a:srgbClr val="0000FF"/>
              </a:solidFill>
            </a:endParaRPr>
          </a:p>
          <a:p>
            <a:pPr>
              <a:lnSpc>
                <a:spcPct val="80000"/>
              </a:lnSpc>
            </a:pPr>
            <a:r>
              <a:rPr lang="zh-CN" altLang="en-US" sz="2400" b="0" dirty="0">
                <a:solidFill>
                  <a:srgbClr val="0000FF"/>
                </a:solidFill>
                <a:sym typeface="+mn-ea"/>
              </a:rPr>
              <a:t>（二）</a:t>
            </a:r>
            <a:r>
              <a:rPr lang="zh-CN" altLang="en-US" sz="2400" b="0" dirty="0">
                <a:solidFill>
                  <a:srgbClr val="0000FF"/>
                </a:solidFill>
                <a:sym typeface="+mn-ea"/>
              </a:rPr>
              <a:t>模拟实训的目标</a:t>
            </a:r>
            <a:r>
              <a:rPr lang="en-US" altLang="zh-CN" sz="2400" b="0" dirty="0"/>
              <a:t> </a:t>
            </a:r>
            <a:endParaRPr lang="en-US" altLang="zh-CN" sz="2400" b="0" dirty="0"/>
          </a:p>
          <a:p>
            <a:pPr>
              <a:lnSpc>
                <a:spcPct val="80000"/>
              </a:lnSpc>
            </a:pPr>
            <a:r>
              <a:rPr sz="2400" b="0" dirty="0"/>
              <a:t>（3）社会能力目标</a:t>
            </a:r>
            <a:endParaRPr sz="2400" b="0" dirty="0"/>
          </a:p>
          <a:p>
            <a:pPr>
              <a:lnSpc>
                <a:spcPct val="80000"/>
              </a:lnSpc>
            </a:pPr>
            <a:r>
              <a:rPr lang="en-US" sz="2400" b="0" dirty="0"/>
              <a:t>      </a:t>
            </a:r>
            <a:r>
              <a:rPr sz="2400" b="0" dirty="0"/>
              <a:t>培养学生爱岗敬业，诚实守信，严守秘密，明辨是非的优秀职业素质；帮助学生提前进入职业角色，实现学校到工作岗位的零距离对接；培养学生严守准则，不做假账、小心谨慎的工作作风；使学生深刻体会到会计工作的严谨性、规范性，以提高学生分析问题、解决问题的能力，形成会计责任观念。</a:t>
            </a:r>
            <a:endParaRPr sz="2400" b="0" dirty="0"/>
          </a:p>
        </p:txBody>
      </p:sp>
      <p:sp>
        <p:nvSpPr>
          <p:cNvPr id="9" name="文本框 8"/>
          <p:cNvSpPr txBox="1"/>
          <p:nvPr>
            <p:custDataLst>
              <p:tags r:id="rId1"/>
            </p:custDataLst>
          </p:nvPr>
        </p:nvSpPr>
        <p:spPr>
          <a:xfrm>
            <a:off x="1219294" y="362327"/>
            <a:ext cx="7107144" cy="583565"/>
          </a:xfrm>
          <a:prstGeom prst="rect">
            <a:avLst/>
          </a:prstGeom>
          <a:noFill/>
        </p:spPr>
        <p:txBody>
          <a:bodyPr wrap="square">
            <a:spAutoFit/>
          </a:bodyPr>
          <a:lstStyle/>
          <a:p>
            <a:r>
              <a:rPr kumimoji="0" lang="zh-CN" altLang="en-US" sz="3200" b="1" i="0" u="none" strike="noStrike" kern="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j-cs"/>
              </a:rPr>
              <a:t>第一章 企业会计综合模拟实训总论</a:t>
            </a:r>
            <a:endParaRPr lang="zh-CN" altLang="en-US" dirty="0"/>
          </a:p>
        </p:txBody>
      </p:sp>
    </p:spTree>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76318" y="1143060"/>
            <a:ext cx="9156434" cy="4648078"/>
          </a:xfrm>
          <a:prstGeom prst="rect">
            <a:avLst/>
          </a:prstGeom>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381110" y="914466"/>
            <a:ext cx="8535574" cy="5029068"/>
          </a:xfrm>
          <a:prstGeom prst="rect">
            <a:avLst/>
          </a:prstGeom>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p:cNvSpPr>
          <p:nvPr>
            <p:ph idx="1"/>
          </p:nvPr>
        </p:nvSpPr>
        <p:spPr>
          <a:xfrm>
            <a:off x="457200" y="1219200"/>
            <a:ext cx="7871460" cy="5257800"/>
          </a:xfrm>
        </p:spPr>
        <p:txBody>
          <a:bodyPr wrap="square" lIns="91440" tIns="45720" rIns="91440" bIns="45720" anchor="t"/>
          <a:lstStyle/>
          <a:p>
            <a:pPr>
              <a:lnSpc>
                <a:spcPct val="80000"/>
              </a:lnSpc>
            </a:pPr>
            <a:r>
              <a:rPr lang="zh-CN" altLang="en-US" b="0" dirty="0">
                <a:solidFill>
                  <a:srgbClr val="0000FF"/>
                </a:solidFill>
              </a:rPr>
              <a:t>二、模拟实训企业概况</a:t>
            </a:r>
            <a:endParaRPr lang="zh-CN" altLang="en-US" b="0" dirty="0">
              <a:solidFill>
                <a:srgbClr val="0000FF"/>
              </a:solidFill>
            </a:endParaRPr>
          </a:p>
          <a:p>
            <a:pPr>
              <a:lnSpc>
                <a:spcPct val="80000"/>
              </a:lnSpc>
            </a:pPr>
            <a:r>
              <a:rPr lang="zh-CN" altLang="en-US" sz="2400" b="0" dirty="0">
                <a:solidFill>
                  <a:srgbClr val="0000FF"/>
                </a:solidFill>
              </a:rPr>
              <a:t>（一）企业基本情况</a:t>
            </a:r>
            <a:endParaRPr lang="zh-CN" altLang="en-US" sz="2400" b="0" dirty="0">
              <a:solidFill>
                <a:srgbClr val="0000FF"/>
              </a:solidFill>
            </a:endParaRPr>
          </a:p>
          <a:p>
            <a:pPr>
              <a:lnSpc>
                <a:spcPct val="80000"/>
              </a:lnSpc>
            </a:pPr>
            <a:r>
              <a:rPr sz="2400" b="0" dirty="0"/>
              <a:t>企业名称：苏州安昆科技股份有限公司</a:t>
            </a:r>
            <a:endParaRPr sz="2400" b="0" dirty="0"/>
          </a:p>
          <a:p>
            <a:pPr>
              <a:lnSpc>
                <a:spcPct val="80000"/>
              </a:lnSpc>
            </a:pPr>
            <a:r>
              <a:rPr sz="2400" b="0" dirty="0"/>
              <a:t>注册地址：江苏省苏州市吴中区阳光东路88号</a:t>
            </a:r>
            <a:endParaRPr sz="2400" b="0" dirty="0"/>
          </a:p>
          <a:p>
            <a:pPr>
              <a:lnSpc>
                <a:spcPct val="80000"/>
              </a:lnSpc>
            </a:pPr>
            <a:r>
              <a:rPr sz="2400" b="0" dirty="0"/>
              <a:t>法定代表人：安东阳</a:t>
            </a:r>
            <a:endParaRPr sz="2400" b="0" dirty="0"/>
          </a:p>
          <a:p>
            <a:pPr>
              <a:lnSpc>
                <a:spcPct val="80000"/>
              </a:lnSpc>
            </a:pPr>
            <a:r>
              <a:rPr sz="2400" b="0" dirty="0"/>
              <a:t>注册资金：2000万元人民币</a:t>
            </a:r>
            <a:endParaRPr sz="2400" b="0" dirty="0"/>
          </a:p>
          <a:p>
            <a:pPr>
              <a:lnSpc>
                <a:spcPct val="80000"/>
              </a:lnSpc>
            </a:pPr>
            <a:r>
              <a:rPr sz="2400" b="0" dirty="0"/>
              <a:t>企业类型：股份有限公司</a:t>
            </a:r>
            <a:endParaRPr sz="2400" b="0" dirty="0"/>
          </a:p>
          <a:p>
            <a:pPr>
              <a:lnSpc>
                <a:spcPct val="80000"/>
              </a:lnSpc>
            </a:pPr>
            <a:r>
              <a:rPr sz="2400" b="0" dirty="0"/>
              <a:t>行    业：制造业</a:t>
            </a:r>
            <a:endParaRPr sz="2400" b="0" dirty="0"/>
          </a:p>
          <a:p>
            <a:pPr>
              <a:lnSpc>
                <a:spcPct val="80000"/>
              </a:lnSpc>
            </a:pPr>
            <a:r>
              <a:rPr sz="2400" b="0" dirty="0"/>
              <a:t>记账本位币：人民币（元）</a:t>
            </a:r>
            <a:endParaRPr sz="2400" b="0" dirty="0"/>
          </a:p>
          <a:p>
            <a:pPr>
              <a:lnSpc>
                <a:spcPct val="80000"/>
              </a:lnSpc>
            </a:pPr>
            <a:r>
              <a:rPr sz="2400" b="0" dirty="0"/>
              <a:t>经营范围：生产销售普通机床和数控机床</a:t>
            </a:r>
            <a:endParaRPr sz="2400" b="0" dirty="0"/>
          </a:p>
          <a:p>
            <a:pPr>
              <a:lnSpc>
                <a:spcPct val="80000"/>
              </a:lnSpc>
            </a:pPr>
            <a:r>
              <a:rPr sz="2400" b="0" dirty="0"/>
              <a:t>统一社会信用代码（纳税人识别号）：91320411114185458</a:t>
            </a:r>
            <a:endParaRPr sz="2400" b="0" dirty="0"/>
          </a:p>
          <a:p>
            <a:pPr>
              <a:lnSpc>
                <a:spcPct val="80000"/>
              </a:lnSpc>
            </a:pPr>
            <a:r>
              <a:rPr sz="2400" b="0" dirty="0"/>
              <a:t>基本存款账户：中国工商银行苏州市吴中支行，账号0200002356487219763</a:t>
            </a:r>
            <a:endParaRPr sz="2400" b="0" dirty="0"/>
          </a:p>
        </p:txBody>
      </p:sp>
      <p:sp>
        <p:nvSpPr>
          <p:cNvPr id="9" name="文本框 8"/>
          <p:cNvSpPr txBox="1"/>
          <p:nvPr>
            <p:custDataLst>
              <p:tags r:id="rId1"/>
            </p:custDataLst>
          </p:nvPr>
        </p:nvSpPr>
        <p:spPr>
          <a:xfrm>
            <a:off x="1219294" y="362327"/>
            <a:ext cx="7107144" cy="583565"/>
          </a:xfrm>
          <a:prstGeom prst="rect">
            <a:avLst/>
          </a:prstGeom>
          <a:noFill/>
        </p:spPr>
        <p:txBody>
          <a:bodyPr wrap="square">
            <a:spAutoFit/>
          </a:bodyPr>
          <a:lstStyle/>
          <a:p>
            <a:r>
              <a:rPr kumimoji="0" lang="zh-CN" altLang="en-US" sz="3200" b="1" kern="0" cap="none" spc="0" normalizeH="0" baseline="0" noProof="0" dirty="0">
                <a:solidFill>
                  <a:srgbClr val="FFFFFF"/>
                </a:solidFill>
                <a:latin typeface="黑体" panose="02010609060101010101" pitchFamily="49" charset="-122"/>
                <a:ea typeface="黑体" panose="02010609060101010101" pitchFamily="49" charset="-122"/>
                <a:cs typeface="+mj-cs"/>
              </a:rPr>
              <a:t>第二章 模拟实训的准备和企业情况</a:t>
            </a:r>
            <a:endParaRPr lang="zh-CN" altLang="en-US"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p:cNvSpPr>
          <p:nvPr>
            <p:ph idx="1"/>
          </p:nvPr>
        </p:nvSpPr>
        <p:spPr>
          <a:xfrm>
            <a:off x="457200" y="1219200"/>
            <a:ext cx="7616825" cy="5257800"/>
          </a:xfrm>
        </p:spPr>
        <p:txBody>
          <a:bodyPr wrap="square" lIns="91440" tIns="45720" rIns="91440" bIns="45720" anchor="t"/>
          <a:lstStyle/>
          <a:p>
            <a:pPr>
              <a:lnSpc>
                <a:spcPct val="80000"/>
              </a:lnSpc>
            </a:pPr>
            <a:r>
              <a:rPr lang="zh-CN" altLang="en-US" b="0" dirty="0">
                <a:solidFill>
                  <a:srgbClr val="0000FF"/>
                </a:solidFill>
              </a:rPr>
              <a:t>二、模拟实训企业概况</a:t>
            </a:r>
            <a:endParaRPr lang="zh-CN" altLang="en-US" b="0" dirty="0">
              <a:solidFill>
                <a:srgbClr val="0000FF"/>
              </a:solidFill>
            </a:endParaRPr>
          </a:p>
          <a:p>
            <a:pPr>
              <a:lnSpc>
                <a:spcPct val="80000"/>
              </a:lnSpc>
            </a:pPr>
            <a:r>
              <a:rPr lang="zh-CN" altLang="en-US" sz="2400" b="0" dirty="0">
                <a:solidFill>
                  <a:srgbClr val="0000FF"/>
                </a:solidFill>
              </a:rPr>
              <a:t>（二）企业组织架构</a:t>
            </a:r>
            <a:endParaRPr lang="zh-CN" altLang="en-US" sz="2400" b="0" dirty="0">
              <a:solidFill>
                <a:srgbClr val="0000FF"/>
              </a:solidFill>
            </a:endParaRPr>
          </a:p>
          <a:p>
            <a:pPr>
              <a:lnSpc>
                <a:spcPct val="80000"/>
              </a:lnSpc>
            </a:pPr>
            <a:r>
              <a:rPr lang="en-US" sz="2400" b="0" dirty="0"/>
              <a:t>      </a:t>
            </a:r>
            <a:r>
              <a:rPr sz="2400" b="0" dirty="0"/>
              <a:t>公司主要部门包括总经理办公室、党政办、行政办、工会、人事部、财务部、采购部门、市场营销部门、仓管部门、生产部门等。</a:t>
            </a:r>
            <a:endParaRPr sz="2400" b="0" dirty="0"/>
          </a:p>
          <a:p>
            <a:pPr>
              <a:lnSpc>
                <a:spcPct val="80000"/>
              </a:lnSpc>
            </a:pPr>
            <a:r>
              <a:rPr lang="en-US" sz="2400" b="0" dirty="0"/>
              <a:t>      </a:t>
            </a:r>
            <a:r>
              <a:rPr sz="2400" b="0" dirty="0"/>
              <a:t>仓管部门下属有2个仓库，分别是原料仓库和产品仓库。</a:t>
            </a:r>
            <a:endParaRPr sz="2400" b="0" dirty="0"/>
          </a:p>
          <a:p>
            <a:pPr>
              <a:lnSpc>
                <a:spcPct val="80000"/>
              </a:lnSpc>
            </a:pPr>
            <a:r>
              <a:rPr lang="en-US" sz="2400" b="0" dirty="0"/>
              <a:t>      </a:t>
            </a:r>
            <a:r>
              <a:rPr sz="2400" b="0" dirty="0"/>
              <a:t>生产部门下属有3个基本生产车间和2个辅助生产车间，其中基本生产车间分别是铸造车间、锻造车间和装配车间，2个辅助生产车间是机修车间和动力车间。</a:t>
            </a:r>
            <a:endParaRPr sz="2400" b="0" dirty="0"/>
          </a:p>
        </p:txBody>
      </p:sp>
      <p:sp>
        <p:nvSpPr>
          <p:cNvPr id="9" name="文本框 8"/>
          <p:cNvSpPr txBox="1"/>
          <p:nvPr>
            <p:custDataLst>
              <p:tags r:id="rId1"/>
            </p:custDataLst>
          </p:nvPr>
        </p:nvSpPr>
        <p:spPr>
          <a:xfrm>
            <a:off x="1219294" y="362327"/>
            <a:ext cx="7107144" cy="583565"/>
          </a:xfrm>
          <a:prstGeom prst="rect">
            <a:avLst/>
          </a:prstGeom>
          <a:noFill/>
        </p:spPr>
        <p:txBody>
          <a:bodyPr wrap="square">
            <a:spAutoFit/>
          </a:bodyPr>
          <a:lstStyle/>
          <a:p>
            <a:r>
              <a:rPr kumimoji="0" lang="zh-CN" altLang="en-US" sz="3200" b="1" kern="0" cap="none" spc="0" normalizeH="0" baseline="0" noProof="0" dirty="0">
                <a:solidFill>
                  <a:srgbClr val="FFFFFF"/>
                </a:solidFill>
                <a:latin typeface="黑体" panose="02010609060101010101" pitchFamily="49" charset="-122"/>
                <a:ea typeface="黑体" panose="02010609060101010101" pitchFamily="49" charset="-122"/>
                <a:cs typeface="+mj-cs"/>
              </a:rPr>
              <a:t>第二章 模拟实训的准备和企业情况</a:t>
            </a:r>
            <a:endParaRPr lang="zh-CN" altLang="en-US"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p:cNvSpPr>
          <p:nvPr>
            <p:ph idx="1"/>
          </p:nvPr>
        </p:nvSpPr>
        <p:spPr>
          <a:xfrm>
            <a:off x="457200" y="1219200"/>
            <a:ext cx="7616825" cy="5257800"/>
          </a:xfrm>
        </p:spPr>
        <p:txBody>
          <a:bodyPr wrap="square" lIns="91440" tIns="45720" rIns="91440" bIns="45720" anchor="t"/>
          <a:lstStyle/>
          <a:p>
            <a:pPr>
              <a:lnSpc>
                <a:spcPct val="80000"/>
              </a:lnSpc>
            </a:pPr>
            <a:r>
              <a:rPr lang="zh-CN" altLang="en-US" b="0" dirty="0">
                <a:solidFill>
                  <a:srgbClr val="0000FF"/>
                </a:solidFill>
              </a:rPr>
              <a:t>二、模拟实训企业概况</a:t>
            </a:r>
            <a:endParaRPr lang="zh-CN" altLang="en-US" b="0" dirty="0">
              <a:solidFill>
                <a:srgbClr val="0000FF"/>
              </a:solidFill>
            </a:endParaRPr>
          </a:p>
          <a:p>
            <a:pPr>
              <a:lnSpc>
                <a:spcPct val="80000"/>
              </a:lnSpc>
            </a:pPr>
            <a:r>
              <a:rPr lang="zh-CN" altLang="en-US" sz="2400" b="0" dirty="0">
                <a:solidFill>
                  <a:srgbClr val="0000FF"/>
                </a:solidFill>
              </a:rPr>
              <a:t>（三）会计岗位设置及职责</a:t>
            </a:r>
            <a:endParaRPr lang="zh-CN" altLang="en-US" sz="2400" b="0" dirty="0">
              <a:solidFill>
                <a:srgbClr val="0000FF"/>
              </a:solidFill>
            </a:endParaRPr>
          </a:p>
          <a:p>
            <a:pPr algn="l">
              <a:lnSpc>
                <a:spcPct val="80000"/>
              </a:lnSpc>
            </a:pPr>
            <a:r>
              <a:rPr sz="2400" b="0" dirty="0"/>
              <a:t>1.财务总监（财务经理）</a:t>
            </a:r>
            <a:endParaRPr sz="2400" b="0" dirty="0"/>
          </a:p>
          <a:p>
            <a:pPr algn="l">
              <a:lnSpc>
                <a:spcPct val="80000"/>
              </a:lnSpc>
            </a:pPr>
            <a:r>
              <a:rPr sz="2400" b="0" dirty="0"/>
              <a:t>2.会计主管</a:t>
            </a:r>
            <a:endParaRPr sz="2400" b="0" dirty="0"/>
          </a:p>
          <a:p>
            <a:pPr algn="l">
              <a:lnSpc>
                <a:spcPct val="80000"/>
              </a:lnSpc>
            </a:pPr>
            <a:r>
              <a:rPr sz="2400" b="0" dirty="0"/>
              <a:t>3.会计核算岗</a:t>
            </a:r>
            <a:endParaRPr sz="2400" b="0" dirty="0"/>
          </a:p>
          <a:p>
            <a:pPr algn="l">
              <a:lnSpc>
                <a:spcPct val="80000"/>
              </a:lnSpc>
            </a:pPr>
            <a:r>
              <a:rPr sz="2400" b="0" dirty="0"/>
              <a:t>4.出纳</a:t>
            </a:r>
            <a:endParaRPr sz="2400" b="0" dirty="0"/>
          </a:p>
          <a:p>
            <a:pPr algn="l">
              <a:lnSpc>
                <a:spcPct val="80000"/>
              </a:lnSpc>
            </a:pPr>
            <a:endParaRPr sz="2400" b="0" dirty="0"/>
          </a:p>
        </p:txBody>
      </p:sp>
      <p:sp>
        <p:nvSpPr>
          <p:cNvPr id="9" name="文本框 8"/>
          <p:cNvSpPr txBox="1"/>
          <p:nvPr>
            <p:custDataLst>
              <p:tags r:id="rId1"/>
            </p:custDataLst>
          </p:nvPr>
        </p:nvSpPr>
        <p:spPr>
          <a:xfrm>
            <a:off x="1219294" y="362327"/>
            <a:ext cx="7107144" cy="583565"/>
          </a:xfrm>
          <a:prstGeom prst="rect">
            <a:avLst/>
          </a:prstGeom>
          <a:noFill/>
        </p:spPr>
        <p:txBody>
          <a:bodyPr wrap="square">
            <a:spAutoFit/>
          </a:bodyPr>
          <a:lstStyle/>
          <a:p>
            <a:r>
              <a:rPr kumimoji="0" lang="zh-CN" altLang="en-US" sz="3200" b="1" kern="0" cap="none" spc="0" normalizeH="0" baseline="0" noProof="0" dirty="0">
                <a:solidFill>
                  <a:srgbClr val="FFFFFF"/>
                </a:solidFill>
                <a:latin typeface="黑体" panose="02010609060101010101" pitchFamily="49" charset="-122"/>
                <a:ea typeface="黑体" panose="02010609060101010101" pitchFamily="49" charset="-122"/>
                <a:cs typeface="+mj-cs"/>
              </a:rPr>
              <a:t>第二章 模拟实训的准备和企业情况</a:t>
            </a:r>
            <a:endParaRPr lang="zh-CN" altLang="en-US"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p:cNvSpPr>
          <p:nvPr>
            <p:ph idx="1"/>
          </p:nvPr>
        </p:nvSpPr>
        <p:spPr>
          <a:xfrm>
            <a:off x="457200" y="1219200"/>
            <a:ext cx="7616825" cy="5257800"/>
          </a:xfrm>
        </p:spPr>
        <p:txBody>
          <a:bodyPr wrap="square" lIns="91440" tIns="45720" rIns="91440" bIns="45720" anchor="t"/>
          <a:lstStyle/>
          <a:p>
            <a:pPr>
              <a:lnSpc>
                <a:spcPct val="80000"/>
              </a:lnSpc>
            </a:pPr>
            <a:r>
              <a:rPr lang="zh-CN" altLang="en-US" b="0" dirty="0">
                <a:solidFill>
                  <a:srgbClr val="0000FF"/>
                </a:solidFill>
              </a:rPr>
              <a:t>二、模拟实训企业概况</a:t>
            </a:r>
            <a:endParaRPr lang="zh-CN" altLang="en-US" b="0" dirty="0">
              <a:solidFill>
                <a:srgbClr val="0000FF"/>
              </a:solidFill>
            </a:endParaRPr>
          </a:p>
          <a:p>
            <a:pPr>
              <a:lnSpc>
                <a:spcPct val="80000"/>
              </a:lnSpc>
            </a:pPr>
            <a:r>
              <a:rPr lang="zh-CN" altLang="en-US" sz="2400" b="0" dirty="0">
                <a:solidFill>
                  <a:srgbClr val="0000FF"/>
                </a:solidFill>
              </a:rPr>
              <a:t>（四）企业的生产情况</a:t>
            </a:r>
            <a:endParaRPr lang="zh-CN" altLang="en-US" sz="2400" b="0" dirty="0">
              <a:solidFill>
                <a:srgbClr val="0000FF"/>
              </a:solidFill>
            </a:endParaRPr>
          </a:p>
          <a:p>
            <a:pPr algn="l">
              <a:lnSpc>
                <a:spcPct val="80000"/>
              </a:lnSpc>
            </a:pPr>
            <a:r>
              <a:rPr lang="en-US" sz="2400" b="0" dirty="0"/>
              <a:t>      </a:t>
            </a:r>
            <a:r>
              <a:rPr sz="2400" b="0" dirty="0"/>
              <a:t>苏州安昆科技股份有限公司的生产类型是连续式多步骤生产，生产用原材料从生产开始时一次投入，产品的生产关工序集中在各个基本生产车间内完成，辅助生产成车间主要为保证生产运营正常进行而向基本生产车间和行政管理部门等单位提供劳务。</a:t>
            </a:r>
            <a:endParaRPr sz="2400" b="0" dirty="0"/>
          </a:p>
          <a:p>
            <a:pPr algn="l">
              <a:lnSpc>
                <a:spcPct val="80000"/>
              </a:lnSpc>
            </a:pPr>
            <a:r>
              <a:rPr lang="en-US" sz="2400" b="0" dirty="0"/>
              <a:t>  </a:t>
            </a:r>
            <a:r>
              <a:rPr sz="2400" b="0" dirty="0"/>
              <a:t>3个基本生产车间：铸造车间、锻造车间和装配车间</a:t>
            </a:r>
            <a:endParaRPr sz="2400" b="0" dirty="0"/>
          </a:p>
          <a:p>
            <a:pPr algn="l">
              <a:lnSpc>
                <a:spcPct val="80000"/>
              </a:lnSpc>
            </a:pPr>
            <a:r>
              <a:rPr lang="en-US" sz="2400" b="0" dirty="0"/>
              <a:t>  </a:t>
            </a:r>
            <a:r>
              <a:rPr sz="2400" b="0" dirty="0"/>
              <a:t>2个辅助生产车间：机修车间和动力车间</a:t>
            </a:r>
            <a:endParaRPr sz="2400" b="0" dirty="0"/>
          </a:p>
          <a:p>
            <a:pPr algn="l">
              <a:lnSpc>
                <a:spcPct val="80000"/>
              </a:lnSpc>
            </a:pPr>
            <a:r>
              <a:rPr lang="en-US" sz="2400" b="0" dirty="0"/>
              <a:t>      </a:t>
            </a:r>
            <a:r>
              <a:rPr sz="2400" b="0" dirty="0"/>
              <a:t>辅助生产车间机修车间，主要负责对全公司机器设备的维修；动力车间主要负责对全公司的生产和运营提供动力支持。</a:t>
            </a:r>
            <a:endParaRPr sz="2400" b="0" dirty="0"/>
          </a:p>
        </p:txBody>
      </p:sp>
      <p:sp>
        <p:nvSpPr>
          <p:cNvPr id="9" name="文本框 8"/>
          <p:cNvSpPr txBox="1"/>
          <p:nvPr>
            <p:custDataLst>
              <p:tags r:id="rId1"/>
            </p:custDataLst>
          </p:nvPr>
        </p:nvSpPr>
        <p:spPr>
          <a:xfrm>
            <a:off x="1219294" y="362327"/>
            <a:ext cx="7107144" cy="583565"/>
          </a:xfrm>
          <a:prstGeom prst="rect">
            <a:avLst/>
          </a:prstGeom>
          <a:noFill/>
        </p:spPr>
        <p:txBody>
          <a:bodyPr wrap="square">
            <a:spAutoFit/>
          </a:bodyPr>
          <a:lstStyle/>
          <a:p>
            <a:r>
              <a:rPr kumimoji="0" lang="zh-CN" altLang="en-US" sz="3200" b="1" kern="0" cap="none" spc="0" normalizeH="0" baseline="0" noProof="0" dirty="0">
                <a:solidFill>
                  <a:srgbClr val="FFFFFF"/>
                </a:solidFill>
                <a:latin typeface="黑体" panose="02010609060101010101" pitchFamily="49" charset="-122"/>
                <a:ea typeface="黑体" panose="02010609060101010101" pitchFamily="49" charset="-122"/>
                <a:cs typeface="+mj-cs"/>
              </a:rPr>
              <a:t>第二章 模拟实训的准备和企业情况</a:t>
            </a:r>
            <a:endParaRPr lang="zh-CN" altLang="en-US"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p:cNvSpPr>
          <p:nvPr>
            <p:ph idx="1"/>
          </p:nvPr>
        </p:nvSpPr>
        <p:spPr>
          <a:xfrm>
            <a:off x="457200" y="1219200"/>
            <a:ext cx="7616825" cy="5257800"/>
          </a:xfrm>
        </p:spPr>
        <p:txBody>
          <a:bodyPr wrap="square" lIns="91440" tIns="45720" rIns="91440" bIns="45720" anchor="t"/>
          <a:lstStyle/>
          <a:p>
            <a:pPr>
              <a:lnSpc>
                <a:spcPct val="80000"/>
              </a:lnSpc>
            </a:pPr>
            <a:r>
              <a:rPr lang="zh-CN" altLang="en-US" b="0" dirty="0">
                <a:solidFill>
                  <a:srgbClr val="0000FF"/>
                </a:solidFill>
              </a:rPr>
              <a:t>二、模拟实训企业概况</a:t>
            </a:r>
            <a:endParaRPr lang="zh-CN" altLang="en-US" b="0" dirty="0">
              <a:solidFill>
                <a:srgbClr val="0000FF"/>
              </a:solidFill>
            </a:endParaRPr>
          </a:p>
          <a:p>
            <a:pPr>
              <a:lnSpc>
                <a:spcPct val="80000"/>
              </a:lnSpc>
            </a:pPr>
            <a:r>
              <a:rPr lang="zh-CN" altLang="en-US" sz="2400" b="0" dirty="0">
                <a:solidFill>
                  <a:srgbClr val="0000FF"/>
                </a:solidFill>
              </a:rPr>
              <a:t>（四）企业的生产情况</a:t>
            </a:r>
            <a:endParaRPr lang="zh-CN" altLang="en-US" sz="2400" b="0" dirty="0">
              <a:solidFill>
                <a:srgbClr val="0000FF"/>
              </a:solidFill>
            </a:endParaRPr>
          </a:p>
          <a:p>
            <a:pPr algn="l">
              <a:lnSpc>
                <a:spcPct val="80000"/>
              </a:lnSpc>
            </a:pPr>
            <a:endParaRPr sz="2400" b="0" dirty="0"/>
          </a:p>
        </p:txBody>
      </p:sp>
      <p:sp>
        <p:nvSpPr>
          <p:cNvPr id="9" name="文本框 8"/>
          <p:cNvSpPr txBox="1"/>
          <p:nvPr>
            <p:custDataLst>
              <p:tags r:id="rId1"/>
            </p:custDataLst>
          </p:nvPr>
        </p:nvSpPr>
        <p:spPr>
          <a:xfrm>
            <a:off x="1219294" y="362327"/>
            <a:ext cx="7107144" cy="583565"/>
          </a:xfrm>
          <a:prstGeom prst="rect">
            <a:avLst/>
          </a:prstGeom>
          <a:noFill/>
        </p:spPr>
        <p:txBody>
          <a:bodyPr wrap="square">
            <a:spAutoFit/>
          </a:bodyPr>
          <a:lstStyle/>
          <a:p>
            <a:r>
              <a:rPr kumimoji="0" lang="zh-CN" altLang="en-US" sz="3200" b="1" kern="0" cap="none" spc="0" normalizeH="0" baseline="0" noProof="0" dirty="0">
                <a:solidFill>
                  <a:srgbClr val="FFFFFF"/>
                </a:solidFill>
                <a:latin typeface="黑体" panose="02010609060101010101" pitchFamily="49" charset="-122"/>
                <a:ea typeface="黑体" panose="02010609060101010101" pitchFamily="49" charset="-122"/>
                <a:cs typeface="+mj-cs"/>
              </a:rPr>
              <a:t>第二章 模拟实训的准备和企业情况</a:t>
            </a:r>
            <a:endParaRPr lang="zh-CN" altLang="en-US" dirty="0"/>
          </a:p>
        </p:txBody>
      </p:sp>
      <p:pic>
        <p:nvPicPr>
          <p:cNvPr id="1073744068" name="图片 1073744067"/>
          <p:cNvPicPr>
            <a:picLocks noChangeAspect="1"/>
          </p:cNvPicPr>
          <p:nvPr>
            <p:custDataLst>
              <p:tags r:id="rId2"/>
            </p:custDataLst>
          </p:nvPr>
        </p:nvPicPr>
        <p:blipFill>
          <a:blip r:embed="rId3"/>
          <a:stretch>
            <a:fillRect/>
          </a:stretch>
        </p:blipFill>
        <p:spPr>
          <a:xfrm>
            <a:off x="609600" y="2286000"/>
            <a:ext cx="7306310" cy="3192145"/>
          </a:xfrm>
          <a:prstGeom prst="rect">
            <a:avLst/>
          </a:prstGeom>
          <a:noFill/>
          <a:ln w="9525">
            <a:noFill/>
          </a:ln>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p:cNvSpPr>
          <p:nvPr>
            <p:ph idx="1"/>
          </p:nvPr>
        </p:nvSpPr>
        <p:spPr>
          <a:xfrm>
            <a:off x="457200" y="1219200"/>
            <a:ext cx="7616825" cy="5257800"/>
          </a:xfrm>
        </p:spPr>
        <p:txBody>
          <a:bodyPr wrap="square" lIns="91440" tIns="45720" rIns="91440" bIns="45720" anchor="t"/>
          <a:lstStyle/>
          <a:p>
            <a:pPr>
              <a:lnSpc>
                <a:spcPct val="80000"/>
              </a:lnSpc>
            </a:pPr>
            <a:r>
              <a:rPr lang="zh-CN" altLang="en-US" b="0" dirty="0">
                <a:solidFill>
                  <a:srgbClr val="0000FF"/>
                </a:solidFill>
              </a:rPr>
              <a:t>二、模拟实训企业概况</a:t>
            </a:r>
            <a:endParaRPr lang="zh-CN" altLang="en-US" b="0" dirty="0">
              <a:solidFill>
                <a:srgbClr val="0000FF"/>
              </a:solidFill>
            </a:endParaRPr>
          </a:p>
          <a:p>
            <a:pPr>
              <a:lnSpc>
                <a:spcPct val="80000"/>
              </a:lnSpc>
            </a:pPr>
            <a:r>
              <a:rPr lang="zh-CN" altLang="en-US" sz="2400" b="0" dirty="0">
                <a:solidFill>
                  <a:srgbClr val="0000FF"/>
                </a:solidFill>
              </a:rPr>
              <a:t>（五）企业的会计政策</a:t>
            </a:r>
            <a:endParaRPr lang="zh-CN" altLang="en-US" sz="2400" b="0" dirty="0">
              <a:solidFill>
                <a:srgbClr val="0000FF"/>
              </a:solidFill>
            </a:endParaRPr>
          </a:p>
          <a:p>
            <a:pPr>
              <a:lnSpc>
                <a:spcPct val="80000"/>
              </a:lnSpc>
            </a:pPr>
            <a:r>
              <a:rPr lang="en-US" sz="2400" b="0" dirty="0"/>
              <a:t>     </a:t>
            </a:r>
            <a:r>
              <a:rPr sz="2000" b="0" dirty="0"/>
              <a:t>1.账务处理程序</a:t>
            </a:r>
            <a:endParaRPr sz="2000" b="0" dirty="0"/>
          </a:p>
          <a:p>
            <a:pPr>
              <a:lnSpc>
                <a:spcPct val="80000"/>
              </a:lnSpc>
            </a:pPr>
            <a:r>
              <a:rPr lang="en-US" sz="2000" b="0" dirty="0"/>
              <a:t>      </a:t>
            </a:r>
            <a:r>
              <a:rPr sz="2000" b="0" dirty="0"/>
              <a:t>2.记账凭证的分类</a:t>
            </a:r>
            <a:endParaRPr sz="2000" b="0" dirty="0"/>
          </a:p>
          <a:p>
            <a:pPr>
              <a:lnSpc>
                <a:spcPct val="80000"/>
              </a:lnSpc>
            </a:pPr>
            <a:r>
              <a:rPr lang="en-US" sz="2000" b="0" dirty="0"/>
              <a:t>      </a:t>
            </a:r>
            <a:r>
              <a:rPr sz="2000" b="0" dirty="0"/>
              <a:t>3.备用金核算方法</a:t>
            </a:r>
            <a:endParaRPr sz="2000" b="0" dirty="0"/>
          </a:p>
          <a:p>
            <a:pPr>
              <a:lnSpc>
                <a:spcPct val="80000"/>
              </a:lnSpc>
            </a:pPr>
            <a:r>
              <a:rPr lang="en-US" sz="2000" b="0" dirty="0"/>
              <a:t>      </a:t>
            </a:r>
            <a:r>
              <a:rPr sz="2000" b="0" dirty="0"/>
              <a:t>4.存货的核算方法</a:t>
            </a:r>
            <a:endParaRPr sz="2000" b="0" dirty="0"/>
          </a:p>
          <a:p>
            <a:pPr>
              <a:lnSpc>
                <a:spcPct val="80000"/>
              </a:lnSpc>
            </a:pPr>
            <a:r>
              <a:rPr lang="en-US" sz="2000" b="0" dirty="0"/>
              <a:t>      </a:t>
            </a:r>
            <a:r>
              <a:rPr sz="2000" b="0" dirty="0"/>
              <a:t>5.成本费用的核算方法</a:t>
            </a:r>
            <a:endParaRPr sz="2000" b="0" dirty="0"/>
          </a:p>
          <a:p>
            <a:pPr>
              <a:lnSpc>
                <a:spcPct val="80000"/>
              </a:lnSpc>
            </a:pPr>
            <a:r>
              <a:rPr lang="en-US" sz="2000" b="0" dirty="0"/>
              <a:t>      6.固定资产核算方法   </a:t>
            </a:r>
            <a:endParaRPr lang="en-US" sz="2000" b="0" dirty="0"/>
          </a:p>
          <a:p>
            <a:pPr>
              <a:lnSpc>
                <a:spcPct val="80000"/>
              </a:lnSpc>
            </a:pPr>
            <a:r>
              <a:rPr lang="en-US" sz="2000" b="0" dirty="0"/>
              <a:t>      7.无形资产核算办法</a:t>
            </a:r>
            <a:endParaRPr lang="en-US" sz="2000" b="0" dirty="0"/>
          </a:p>
          <a:p>
            <a:pPr>
              <a:lnSpc>
                <a:spcPct val="80000"/>
              </a:lnSpc>
            </a:pPr>
            <a:r>
              <a:rPr lang="en-US" sz="2000" b="0" dirty="0"/>
              <a:t>      8.资产减值核算方法</a:t>
            </a:r>
            <a:endParaRPr lang="en-US" sz="2000" b="0" dirty="0"/>
          </a:p>
          <a:p>
            <a:pPr>
              <a:lnSpc>
                <a:spcPct val="80000"/>
              </a:lnSpc>
            </a:pPr>
            <a:r>
              <a:rPr lang="en-US" sz="2000" b="0" dirty="0"/>
              <a:t>      9.职工薪酬核算方法 </a:t>
            </a:r>
            <a:endParaRPr lang="en-US" sz="2000" b="0" dirty="0"/>
          </a:p>
          <a:p>
            <a:pPr>
              <a:lnSpc>
                <a:spcPct val="80000"/>
              </a:lnSpc>
            </a:pPr>
            <a:r>
              <a:rPr lang="en-US" sz="2000" b="0" dirty="0"/>
              <a:t>     10.所得税费用的核算   </a:t>
            </a:r>
            <a:endParaRPr lang="en-US" sz="2000" b="0" dirty="0"/>
          </a:p>
          <a:p>
            <a:pPr>
              <a:lnSpc>
                <a:spcPct val="80000"/>
              </a:lnSpc>
            </a:pPr>
            <a:r>
              <a:rPr lang="en-US" sz="2000" b="0" dirty="0"/>
              <a:t>     11.税金及附件的计算   </a:t>
            </a:r>
            <a:endParaRPr lang="en-US" sz="2000" b="0" dirty="0"/>
          </a:p>
          <a:p>
            <a:pPr>
              <a:lnSpc>
                <a:spcPct val="80000"/>
              </a:lnSpc>
            </a:pPr>
            <a:r>
              <a:rPr lang="en-US" sz="2000" b="0" dirty="0"/>
              <a:t>     12.借款利息的处理</a:t>
            </a:r>
            <a:endParaRPr lang="en-US" sz="2000" b="0" dirty="0"/>
          </a:p>
          <a:p>
            <a:pPr>
              <a:lnSpc>
                <a:spcPct val="80000"/>
              </a:lnSpc>
            </a:pPr>
            <a:r>
              <a:rPr lang="en-US" sz="2000" b="0" dirty="0"/>
              <a:t>     13.利润分配的处理</a:t>
            </a:r>
            <a:endParaRPr lang="en-US" sz="2000" b="0" dirty="0"/>
          </a:p>
          <a:p>
            <a:pPr>
              <a:lnSpc>
                <a:spcPct val="80000"/>
              </a:lnSpc>
            </a:pPr>
            <a:r>
              <a:rPr lang="en-US" sz="2000" b="0" dirty="0"/>
              <a:t>     14.其他事项</a:t>
            </a:r>
            <a:endParaRPr lang="en-US" sz="2000" b="0" dirty="0"/>
          </a:p>
        </p:txBody>
      </p:sp>
      <p:sp>
        <p:nvSpPr>
          <p:cNvPr id="9" name="文本框 8"/>
          <p:cNvSpPr txBox="1"/>
          <p:nvPr>
            <p:custDataLst>
              <p:tags r:id="rId1"/>
            </p:custDataLst>
          </p:nvPr>
        </p:nvSpPr>
        <p:spPr>
          <a:xfrm>
            <a:off x="1219294" y="362327"/>
            <a:ext cx="7107144" cy="583565"/>
          </a:xfrm>
          <a:prstGeom prst="rect">
            <a:avLst/>
          </a:prstGeom>
          <a:noFill/>
        </p:spPr>
        <p:txBody>
          <a:bodyPr wrap="square">
            <a:spAutoFit/>
          </a:bodyPr>
          <a:lstStyle/>
          <a:p>
            <a:r>
              <a:rPr kumimoji="0" lang="zh-CN" altLang="en-US" sz="3200" b="1" kern="0" cap="none" spc="0" normalizeH="0" baseline="0" noProof="0" dirty="0">
                <a:solidFill>
                  <a:srgbClr val="FFFFFF"/>
                </a:solidFill>
                <a:latin typeface="黑体" panose="02010609060101010101" pitchFamily="49" charset="-122"/>
                <a:ea typeface="黑体" panose="02010609060101010101" pitchFamily="49" charset="-122"/>
                <a:cs typeface="+mj-cs"/>
              </a:rPr>
              <a:t>第二章 模拟实训的准备和企业情况</a:t>
            </a:r>
            <a:endParaRPr lang="zh-CN" altLang="en-US"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39750" y="1259205"/>
            <a:ext cx="7567930" cy="5038725"/>
          </a:xfrm>
        </p:spPr>
        <p:txBody>
          <a:bodyPr/>
          <a:p>
            <a:r>
              <a:rPr lang="zh-CN" altLang="en-US" b="0" dirty="0">
                <a:solidFill>
                  <a:srgbClr val="0000FF"/>
                </a:solidFill>
              </a:rPr>
              <a:t>【思政元素】</a:t>
            </a:r>
            <a:endParaRPr lang="zh-CN" altLang="en-US" b="0" dirty="0">
              <a:solidFill>
                <a:srgbClr val="0000FF"/>
              </a:solidFill>
            </a:endParaRPr>
          </a:p>
          <a:p>
            <a:pPr algn="l">
              <a:buSzTx/>
            </a:pPr>
            <a:r>
              <a:rPr lang="en-US" altLang="zh-CN"/>
              <a:t>       </a:t>
            </a:r>
            <a:r>
              <a:rPr lang="zh-CN" altLang="en-US"/>
              <a:t>46岁的马某某是乌鲁木齐A商贸有限公司、石河子市B商贸有限公司的会计。43岁的陆某某是新疆昌吉C物流有限公司法定代表人。让两个人联系在一起的，不是实际的生意往来，而是互相“帮忙”虚开增值税发票，数额之大令人咋舌。石河子市人民法院依法公开审理了此案。</a:t>
            </a:r>
            <a:endParaRPr lang="zh-CN" altLang="en-US"/>
          </a:p>
        </p:txBody>
      </p:sp>
      <p:sp>
        <p:nvSpPr>
          <p:cNvPr id="9" name="文本框 8"/>
          <p:cNvSpPr txBox="1"/>
          <p:nvPr>
            <p:custDataLst>
              <p:tags r:id="rId1"/>
            </p:custDataLst>
          </p:nvPr>
        </p:nvSpPr>
        <p:spPr>
          <a:xfrm>
            <a:off x="1219294" y="362327"/>
            <a:ext cx="7107144" cy="583565"/>
          </a:xfrm>
          <a:prstGeom prst="rect">
            <a:avLst/>
          </a:prstGeom>
          <a:noFill/>
        </p:spPr>
        <p:txBody>
          <a:bodyPr wrap="square">
            <a:spAutoFit/>
          </a:bodyPr>
          <a:p>
            <a:r>
              <a:rPr kumimoji="0" lang="zh-CN" altLang="en-US" sz="3200" b="1" kern="0" cap="none" spc="0" normalizeH="0" baseline="0" noProof="0" dirty="0">
                <a:solidFill>
                  <a:srgbClr val="FFFFFF"/>
                </a:solidFill>
                <a:latin typeface="黑体" panose="02010609060101010101" pitchFamily="49" charset="-122"/>
                <a:ea typeface="黑体" panose="02010609060101010101" pitchFamily="49" charset="-122"/>
                <a:cs typeface="+mj-cs"/>
              </a:rPr>
              <a:t>第二章 模拟实训的准备和企业情况</a:t>
            </a:r>
            <a:endParaRPr lang="zh-CN" altLang="en-US"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09" name="Rectangle 3"/>
          <p:cNvSpPr>
            <a:spLocks noGrp="1"/>
          </p:cNvSpPr>
          <p:nvPr>
            <p:ph idx="1"/>
          </p:nvPr>
        </p:nvSpPr>
        <p:spPr/>
        <p:txBody>
          <a:bodyPr wrap="square" lIns="91440" tIns="45720" rIns="91440" bIns="45720" anchor="t"/>
          <a:lstStyle/>
          <a:p>
            <a:pPr>
              <a:buFont typeface="Wingdings 2" panose="05020102010507070707" pitchFamily="18" charset="2"/>
              <a:buChar char="•"/>
            </a:pPr>
            <a:endParaRPr lang="zh-CN" altLang="en-US" sz="4000" dirty="0"/>
          </a:p>
          <a:p>
            <a:pPr>
              <a:buFont typeface="Wingdings 2" panose="05020102010507070707" pitchFamily="18" charset="2"/>
              <a:buChar char="•"/>
            </a:pPr>
            <a:endParaRPr lang="zh-CN" altLang="en-US" sz="4000" dirty="0"/>
          </a:p>
          <a:p>
            <a:pPr>
              <a:buFont typeface="Wingdings 2" panose="05020102010507070707" pitchFamily="18" charset="2"/>
              <a:buChar char="•"/>
            </a:pPr>
            <a:endParaRPr lang="zh-CN" altLang="en-US" sz="4000" dirty="0">
              <a:solidFill>
                <a:srgbClr val="000066"/>
              </a:solidFill>
            </a:endParaRPr>
          </a:p>
        </p:txBody>
      </p:sp>
      <p:sp>
        <p:nvSpPr>
          <p:cNvPr id="171010" name="Rectangle 1026"/>
          <p:cNvSpPr txBox="1"/>
          <p:nvPr/>
        </p:nvSpPr>
        <p:spPr>
          <a:xfrm>
            <a:off x="323850" y="2349500"/>
            <a:ext cx="8572500" cy="1714500"/>
          </a:xfrm>
          <a:prstGeom prst="rect">
            <a:avLst/>
          </a:prstGeom>
          <a:solidFill>
            <a:srgbClr val="00FFFF"/>
          </a:solidFill>
          <a:ln w="9525"/>
          <a:scene3d>
            <a:camera prst="legacyObliqueBottomLeft">
              <a:rot lat="0" lon="0" rev="0"/>
            </a:camera>
            <a:lightRig rig="legacyFlat3" dir="t"/>
          </a:scene3d>
          <a:sp3d extrusionH="430200" prstMaterial="legacyMatte">
            <a:bevelT w="13500" h="13500" prst="angle"/>
            <a:bevelB w="13500" h="13500" prst="angle"/>
            <a:extrusionClr>
              <a:srgbClr val="00FFFF"/>
            </a:extrusionClr>
          </a:sp3d>
        </p:spPr>
        <p:txBody>
          <a:bodyPr anchor="ctr">
            <a:flatTx/>
          </a:bodyPr>
          <a:lstStyle/>
          <a:p>
            <a:pPr lvl="0" algn="ctr">
              <a:lnSpc>
                <a:spcPct val="90000"/>
              </a:lnSpc>
            </a:pPr>
            <a:r>
              <a:rPr lang="zh-CN" altLang="en-US" sz="6000" dirty="0">
                <a:solidFill>
                  <a:srgbClr val="000066"/>
                </a:solidFill>
                <a:latin typeface="Arial" panose="020B0604020202020204" pitchFamily="34" charset="0"/>
                <a:ea typeface="隶书" panose="02010509060101010101" pitchFamily="49" charset="-122"/>
              </a:rPr>
              <a:t>第三章 </a:t>
            </a:r>
            <a:endParaRPr lang="zh-CN" altLang="en-US" sz="6000" dirty="0">
              <a:solidFill>
                <a:srgbClr val="000066"/>
              </a:solidFill>
              <a:latin typeface="Arial" panose="020B0604020202020204" pitchFamily="34" charset="0"/>
              <a:ea typeface="隶书" panose="02010509060101010101" pitchFamily="49" charset="-122"/>
            </a:endParaRPr>
          </a:p>
          <a:p>
            <a:pPr lvl="0" algn="ctr">
              <a:lnSpc>
                <a:spcPct val="90000"/>
              </a:lnSpc>
            </a:pPr>
            <a:r>
              <a:rPr lang="zh-CN" altLang="en-US" sz="6000" dirty="0">
                <a:solidFill>
                  <a:srgbClr val="000066"/>
                </a:solidFill>
                <a:latin typeface="Arial" panose="020B0604020202020204" pitchFamily="34" charset="0"/>
                <a:ea typeface="隶书" panose="02010509060101010101" pitchFamily="49" charset="-122"/>
              </a:rPr>
              <a:t>模拟企业期初建账</a:t>
            </a:r>
            <a:endParaRPr lang="zh-CN" altLang="en-US" sz="6000" dirty="0">
              <a:solidFill>
                <a:srgbClr val="000066"/>
              </a:solidFill>
              <a:latin typeface="Arial" panose="020B0604020202020204" pitchFamily="34" charset="0"/>
              <a:ea typeface="隶书" panose="02010509060101010101" pitchFamily="49" charset="-122"/>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3"/>
          <p:cNvSpPr>
            <a:spLocks noGrp="1"/>
          </p:cNvSpPr>
          <p:nvPr>
            <p:ph idx="1"/>
          </p:nvPr>
        </p:nvSpPr>
        <p:spPr/>
        <p:txBody>
          <a:bodyPr wrap="square" lIns="91440" tIns="45720" rIns="91440" bIns="45720" anchor="t"/>
          <a:lstStyle/>
          <a:p>
            <a:pPr algn="l">
              <a:lnSpc>
                <a:spcPct val="80000"/>
              </a:lnSpc>
              <a:buSzTx/>
            </a:pPr>
            <a:r>
              <a:rPr lang="zh-CN" altLang="en-US" sz="2800" b="0" dirty="0">
                <a:solidFill>
                  <a:srgbClr val="0000FF"/>
                </a:solidFill>
                <a:sym typeface="+mn-ea"/>
              </a:rPr>
              <a:t>二、企业会计综合模拟实训的条件</a:t>
            </a:r>
            <a:endParaRPr lang="zh-CN" altLang="en-US" sz="2800" b="0" dirty="0">
              <a:solidFill>
                <a:srgbClr val="0000FF"/>
              </a:solidFill>
            </a:endParaRPr>
          </a:p>
          <a:p>
            <a:pPr algn="l">
              <a:lnSpc>
                <a:spcPct val="80000"/>
              </a:lnSpc>
              <a:buSzTx/>
            </a:pPr>
            <a:r>
              <a:rPr lang="zh-CN" altLang="en-US" sz="2400" b="0" dirty="0">
                <a:solidFill>
                  <a:srgbClr val="0000FF"/>
                </a:solidFill>
              </a:rPr>
              <a:t>（一）师资条件</a:t>
            </a:r>
            <a:endParaRPr lang="zh-CN" altLang="en-US" sz="2400" b="0" dirty="0">
              <a:solidFill>
                <a:srgbClr val="0000FF"/>
              </a:solidFill>
            </a:endParaRPr>
          </a:p>
          <a:p>
            <a:r>
              <a:rPr lang="zh-CN" altLang="en-US" sz="2400" b="0" dirty="0"/>
              <a:t> </a:t>
            </a:r>
            <a:r>
              <a:rPr lang="zh-CN" sz="2400" b="0" dirty="0"/>
              <a:t> </a:t>
            </a:r>
            <a:r>
              <a:rPr lang="en-US" altLang="zh-CN" sz="2400" b="0" dirty="0"/>
              <a:t>    </a:t>
            </a:r>
            <a:r>
              <a:rPr lang="zh-CN" sz="2400" b="0" dirty="0"/>
              <a:t>实训指导老师须精通专业课程，并充分关注新会计法规，新会计准则以及税务法规的新变化等。建议应由同时具有财会本科以上学历和中级以上技术职称的教师或财会工作者担任。</a:t>
            </a:r>
            <a:r>
              <a:rPr lang="zh-CN" altLang="en-US" sz="2400" b="0" dirty="0"/>
              <a:t> </a:t>
            </a:r>
            <a:endParaRPr lang="zh-CN" altLang="en-US" sz="2400" b="0" dirty="0"/>
          </a:p>
          <a:p>
            <a:pPr algn="l">
              <a:lnSpc>
                <a:spcPct val="80000"/>
              </a:lnSpc>
              <a:buSzTx/>
            </a:pPr>
            <a:r>
              <a:rPr lang="zh-CN" altLang="en-US" sz="2400" b="0" dirty="0">
                <a:solidFill>
                  <a:srgbClr val="0000FF"/>
                </a:solidFill>
                <a:sym typeface="+mn-ea"/>
              </a:rPr>
              <a:t>（二）软硬件条件</a:t>
            </a:r>
            <a:endParaRPr lang="zh-CN" altLang="en-US" sz="2400" b="0" dirty="0">
              <a:solidFill>
                <a:srgbClr val="0000FF"/>
              </a:solidFill>
            </a:endParaRPr>
          </a:p>
          <a:p>
            <a:r>
              <a:rPr lang="en-US" altLang="zh-CN" sz="2400" b="0" dirty="0">
                <a:sym typeface="+mn-ea"/>
              </a:rPr>
              <a:t> （1）实验室</a:t>
            </a:r>
            <a:endParaRPr lang="en-US" altLang="zh-CN" sz="2400" b="0" dirty="0">
              <a:sym typeface="+mn-ea"/>
            </a:endParaRPr>
          </a:p>
          <a:p>
            <a:r>
              <a:rPr lang="en-US" altLang="zh-CN" sz="2400" b="0" dirty="0">
                <a:sym typeface="+mn-ea"/>
              </a:rPr>
              <a:t> （2）模拟实训的实验用品：</a:t>
            </a:r>
            <a:endParaRPr lang="en-US" altLang="zh-CN" sz="2400" b="0" dirty="0">
              <a:sym typeface="+mn-ea"/>
            </a:endParaRPr>
          </a:p>
          <a:p>
            <a:r>
              <a:rPr lang="en-US" altLang="zh-CN" sz="2400" b="0" dirty="0">
                <a:sym typeface="+mn-ea"/>
              </a:rPr>
              <a:t>  实训耗材：通用记账凭证、科目汇总表、账页等；</a:t>
            </a:r>
            <a:endParaRPr lang="en-US" altLang="zh-CN" sz="2400" b="0" dirty="0">
              <a:sym typeface="+mn-ea"/>
            </a:endParaRPr>
          </a:p>
          <a:p>
            <a:r>
              <a:rPr lang="en-US" altLang="zh-CN" sz="2400" b="0" dirty="0">
                <a:sym typeface="+mn-ea"/>
              </a:rPr>
              <a:t>  实训工具：直尺、剪刀、红笔、黑笔、胶水、夹子、别针或大头针、装订线等。 </a:t>
            </a:r>
            <a:endParaRPr lang="en-US" altLang="zh-CN" sz="2400" b="0" dirty="0"/>
          </a:p>
          <a:p>
            <a:endParaRPr lang="zh-CN" altLang="en-US" sz="2400" b="0" dirty="0"/>
          </a:p>
        </p:txBody>
      </p:sp>
      <p:sp>
        <p:nvSpPr>
          <p:cNvPr id="9" name="文本框 8"/>
          <p:cNvSpPr txBox="1"/>
          <p:nvPr>
            <p:custDataLst>
              <p:tags r:id="rId1"/>
            </p:custDataLst>
          </p:nvPr>
        </p:nvSpPr>
        <p:spPr>
          <a:xfrm>
            <a:off x="1219294" y="362327"/>
            <a:ext cx="7107144" cy="583565"/>
          </a:xfrm>
          <a:prstGeom prst="rect">
            <a:avLst/>
          </a:prstGeom>
          <a:noFill/>
        </p:spPr>
        <p:txBody>
          <a:bodyPr wrap="square">
            <a:spAutoFit/>
          </a:bodyPr>
          <a:lstStyle/>
          <a:p>
            <a:r>
              <a:rPr kumimoji="0" lang="zh-CN" altLang="en-US" sz="3200" b="1" i="0" u="none" strike="noStrike" kern="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j-cs"/>
              </a:rPr>
              <a:t>第一章 企业会计综合模拟实训总论</a:t>
            </a:r>
            <a:endParaRPr lang="zh-CN" altLang="en-US" dirty="0"/>
          </a:p>
        </p:txBody>
      </p:sp>
    </p:spTree>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2"/>
          <p:cNvSpPr>
            <a:spLocks noGrp="1"/>
          </p:cNvSpPr>
          <p:nvPr>
            <p:ph idx="1"/>
          </p:nvPr>
        </p:nvSpPr>
        <p:spPr/>
        <p:txBody>
          <a:bodyPr wrap="square" lIns="91440" tIns="45720" rIns="91440" bIns="45720" anchor="t"/>
          <a:lstStyle/>
          <a:p>
            <a:pPr eaLnBrk="1" hangingPunct="1"/>
            <a:endParaRPr lang="zh-CN" altLang="zh-CN" dirty="0"/>
          </a:p>
        </p:txBody>
      </p:sp>
      <p:grpSp>
        <p:nvGrpSpPr>
          <p:cNvPr id="2" name="Group 3"/>
          <p:cNvGrpSpPr/>
          <p:nvPr/>
        </p:nvGrpSpPr>
        <p:grpSpPr>
          <a:xfrm>
            <a:off x="2133600" y="2100580"/>
            <a:ext cx="5376545" cy="1064977"/>
            <a:chOff x="0" y="0"/>
            <a:chExt cx="2976" cy="432"/>
          </a:xfrm>
        </p:grpSpPr>
        <p:sp>
          <p:nvSpPr>
            <p:cNvPr id="5124" name="AutoShape 4"/>
            <p:cNvSpPr>
              <a:spLocks noChangeArrowheads="1"/>
            </p:cNvSpPr>
            <p:nvPr/>
          </p:nvSpPr>
          <p:spPr bwMode="auto">
            <a:xfrm>
              <a:off x="240" y="75"/>
              <a:ext cx="2736" cy="288"/>
            </a:xfrm>
            <a:prstGeom prst="roundRect">
              <a:avLst>
                <a:gd name="adj" fmla="val 16667"/>
              </a:avLst>
            </a:prstGeom>
            <a:gradFill rotWithShape="1">
              <a:gsLst>
                <a:gs pos="0">
                  <a:schemeClr val="accent2">
                    <a:gamma/>
                    <a:tint val="21176"/>
                    <a:invGamma/>
                  </a:schemeClr>
                </a:gs>
                <a:gs pos="100000">
                  <a:schemeClr val="accent2"/>
                </a:gs>
              </a:gsLst>
              <a:lin ang="0" scaled="1"/>
            </a:gradFill>
            <a:ln w="12700" cmpd="sng">
              <a:solidFill>
                <a:schemeClr val="bg1"/>
              </a:solidFill>
              <a:round/>
            </a:ln>
            <a:effectLst>
              <a:outerShdw dist="99190" dir="238833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chemeClr val="tx1"/>
                </a:solidFill>
                <a:effectLst/>
                <a:uLnTx/>
                <a:uFillTx/>
                <a:cs typeface="+mn-cs"/>
              </a:endParaRPr>
            </a:p>
          </p:txBody>
        </p:sp>
        <p:sp>
          <p:nvSpPr>
            <p:cNvPr id="5125" name="AutoShape 5"/>
            <p:cNvSpPr>
              <a:spLocks noChangeArrowheads="1"/>
            </p:cNvSpPr>
            <p:nvPr/>
          </p:nvSpPr>
          <p:spPr bwMode="auto">
            <a:xfrm>
              <a:off x="0" y="0"/>
              <a:ext cx="432" cy="432"/>
            </a:xfrm>
            <a:prstGeom prst="diamond">
              <a:avLst/>
            </a:prstGeom>
            <a:solidFill>
              <a:schemeClr val="accent2"/>
            </a:solidFill>
            <a:ln w="25400" cmpd="sng">
              <a:solidFill>
                <a:schemeClr val="bg1"/>
              </a:solidFill>
              <a:miter lim="800000"/>
            </a:ln>
            <a:effectLst>
              <a:outerShdw dist="63500" dir="221219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chemeClr val="tx1"/>
                </a:solidFill>
                <a:effectLst/>
                <a:uLnTx/>
                <a:uFillTx/>
                <a:cs typeface="+mn-cs"/>
              </a:endParaRPr>
            </a:p>
          </p:txBody>
        </p:sp>
        <p:sp>
          <p:nvSpPr>
            <p:cNvPr id="98309" name="Text Box 6"/>
            <p:cNvSpPr txBox="1"/>
            <p:nvPr/>
          </p:nvSpPr>
          <p:spPr>
            <a:xfrm>
              <a:off x="384" y="110"/>
              <a:ext cx="2160" cy="237"/>
            </a:xfrm>
            <a:prstGeom prst="rect">
              <a:avLst/>
            </a:prstGeom>
            <a:noFill/>
            <a:ln w="9525">
              <a:noFill/>
            </a:ln>
          </p:spPr>
          <p:txBody>
            <a:bodyPr anchor="t">
              <a:spAutoFit/>
            </a:bodyPr>
            <a:lstStyle/>
            <a:p>
              <a:pPr lvl="0" algn="l" eaLnBrk="0" hangingPunct="0">
                <a:buClrTx/>
                <a:buSzTx/>
                <a:buFontTx/>
              </a:pPr>
              <a:r>
                <a:rPr lang="zh-CN" altLang="en-US" sz="3200" b="1" dirty="0">
                  <a:cs typeface="+mn-ea"/>
                </a:rPr>
                <a:t>账簿种类及建账流程</a:t>
              </a:r>
              <a:endParaRPr lang="zh-CN" altLang="en-US" sz="3200" b="1" dirty="0">
                <a:cs typeface="+mn-ea"/>
              </a:endParaRPr>
            </a:p>
          </p:txBody>
        </p:sp>
        <p:sp>
          <p:nvSpPr>
            <p:cNvPr id="98310" name="Text Box 7"/>
            <p:cNvSpPr txBox="1"/>
            <p:nvPr/>
          </p:nvSpPr>
          <p:spPr>
            <a:xfrm>
              <a:off x="150" y="62"/>
              <a:ext cx="116" cy="230"/>
            </a:xfrm>
            <a:prstGeom prst="rect">
              <a:avLst/>
            </a:prstGeom>
            <a:noFill/>
            <a:ln w="9525">
              <a:noFill/>
            </a:ln>
          </p:spPr>
          <p:txBody>
            <a:bodyPr wrap="square" anchor="t">
              <a:spAutoFit/>
            </a:bodyPr>
            <a:lstStyle/>
            <a:p>
              <a:pPr lvl="0" indent="0" algn="ctr" eaLnBrk="0" hangingPunct="0"/>
              <a:endParaRPr lang="en-US" altLang="zh-CN" sz="3200" b="1" dirty="0">
                <a:solidFill>
                  <a:schemeClr val="bg1"/>
                </a:solidFill>
              </a:endParaRPr>
            </a:p>
          </p:txBody>
        </p:sp>
      </p:grpSp>
      <p:grpSp>
        <p:nvGrpSpPr>
          <p:cNvPr id="3" name="Group 13"/>
          <p:cNvGrpSpPr/>
          <p:nvPr/>
        </p:nvGrpSpPr>
        <p:grpSpPr>
          <a:xfrm>
            <a:off x="2133600" y="3705860"/>
            <a:ext cx="5376545" cy="1065530"/>
            <a:chOff x="0" y="0"/>
            <a:chExt cx="2976" cy="432"/>
          </a:xfrm>
        </p:grpSpPr>
        <p:sp>
          <p:nvSpPr>
            <p:cNvPr id="5134" name="AutoShape 14"/>
            <p:cNvSpPr>
              <a:spLocks noChangeArrowheads="1"/>
            </p:cNvSpPr>
            <p:nvPr/>
          </p:nvSpPr>
          <p:spPr bwMode="auto">
            <a:xfrm>
              <a:off x="240" y="75"/>
              <a:ext cx="2736" cy="288"/>
            </a:xfrm>
            <a:prstGeom prst="roundRect">
              <a:avLst>
                <a:gd name="adj" fmla="val 16667"/>
              </a:avLst>
            </a:prstGeom>
            <a:gradFill rotWithShape="1">
              <a:gsLst>
                <a:gs pos="0">
                  <a:schemeClr val="tx2">
                    <a:gamma/>
                    <a:tint val="21176"/>
                    <a:invGamma/>
                  </a:schemeClr>
                </a:gs>
                <a:gs pos="100000">
                  <a:schemeClr val="tx2"/>
                </a:gs>
              </a:gsLst>
              <a:lin ang="0" scaled="1"/>
            </a:gradFill>
            <a:ln w="12700" cmpd="sng">
              <a:solidFill>
                <a:schemeClr val="bg1"/>
              </a:solidFill>
              <a:round/>
            </a:ln>
            <a:effectLst>
              <a:outerShdw dist="99190" dir="238833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chemeClr val="tx1"/>
                </a:solidFill>
                <a:effectLst/>
                <a:uLnTx/>
                <a:uFillTx/>
                <a:cs typeface="+mn-cs"/>
              </a:endParaRPr>
            </a:p>
          </p:txBody>
        </p:sp>
        <p:sp>
          <p:nvSpPr>
            <p:cNvPr id="5135" name="AutoShape 15"/>
            <p:cNvSpPr>
              <a:spLocks noChangeArrowheads="1"/>
            </p:cNvSpPr>
            <p:nvPr/>
          </p:nvSpPr>
          <p:spPr bwMode="auto">
            <a:xfrm>
              <a:off x="0" y="0"/>
              <a:ext cx="432" cy="432"/>
            </a:xfrm>
            <a:prstGeom prst="diamond">
              <a:avLst/>
            </a:prstGeom>
            <a:solidFill>
              <a:schemeClr val="hlink"/>
            </a:solidFill>
            <a:ln w="25400" cmpd="sng">
              <a:solidFill>
                <a:schemeClr val="bg1"/>
              </a:solidFill>
              <a:miter lim="800000"/>
            </a:ln>
            <a:effectLst>
              <a:outerShdw dist="63500" dir="221219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chemeClr val="tx1"/>
                </a:solidFill>
                <a:effectLst/>
                <a:uLnTx/>
                <a:uFillTx/>
                <a:cs typeface="+mn-cs"/>
              </a:endParaRPr>
            </a:p>
          </p:txBody>
        </p:sp>
        <p:sp>
          <p:nvSpPr>
            <p:cNvPr id="98314" name="Text Box 16"/>
            <p:cNvSpPr txBox="1"/>
            <p:nvPr/>
          </p:nvSpPr>
          <p:spPr>
            <a:xfrm>
              <a:off x="384" y="110"/>
              <a:ext cx="2160" cy="237"/>
            </a:xfrm>
            <a:prstGeom prst="rect">
              <a:avLst/>
            </a:prstGeom>
            <a:noFill/>
            <a:ln w="9525">
              <a:noFill/>
            </a:ln>
          </p:spPr>
          <p:txBody>
            <a:bodyPr anchor="t">
              <a:spAutoFit/>
            </a:bodyPr>
            <a:lstStyle/>
            <a:p>
              <a:pPr lvl="0" indent="0" eaLnBrk="0" hangingPunct="0"/>
              <a:r>
                <a:rPr lang="zh-CN" altLang="en-US" sz="3200" b="1" dirty="0">
                  <a:cs typeface="黑体" panose="02010609060101010101" pitchFamily="49" charset="-122"/>
                </a:rPr>
                <a:t>   建账资料</a:t>
              </a:r>
              <a:endParaRPr lang="zh-CN" altLang="en-US" sz="3200" b="1" dirty="0">
                <a:cs typeface="黑体" panose="02010609060101010101" pitchFamily="49" charset="-122"/>
              </a:endParaRPr>
            </a:p>
          </p:txBody>
        </p:sp>
        <p:sp>
          <p:nvSpPr>
            <p:cNvPr id="98315" name="Text Box 17"/>
            <p:cNvSpPr txBox="1"/>
            <p:nvPr/>
          </p:nvSpPr>
          <p:spPr>
            <a:xfrm>
              <a:off x="150" y="62"/>
              <a:ext cx="116" cy="230"/>
            </a:xfrm>
            <a:prstGeom prst="rect">
              <a:avLst/>
            </a:prstGeom>
            <a:noFill/>
            <a:ln w="9525">
              <a:noFill/>
            </a:ln>
          </p:spPr>
          <p:txBody>
            <a:bodyPr wrap="square" anchor="t">
              <a:spAutoFit/>
            </a:bodyPr>
            <a:lstStyle/>
            <a:p>
              <a:pPr lvl="0" indent="0" algn="ctr" eaLnBrk="0" hangingPunct="0"/>
              <a:endParaRPr lang="en-US" altLang="zh-CN" sz="3200" b="1" dirty="0">
                <a:solidFill>
                  <a:schemeClr val="bg1"/>
                </a:solidFill>
              </a:endParaRPr>
            </a:p>
          </p:txBody>
        </p:sp>
      </p:grpSp>
      <p:sp>
        <p:nvSpPr>
          <p:cNvPr id="98316" name="Rectangle 18"/>
          <p:cNvSpPr txBox="1">
            <a:spLocks noGrp="1"/>
          </p:cNvSpPr>
          <p:nvPr>
            <p:ph type="title"/>
          </p:nvPr>
        </p:nvSpPr>
        <p:spPr>
          <a:xfrm>
            <a:off x="1079500" y="358775"/>
            <a:ext cx="7086600" cy="583565"/>
          </a:xfrm>
          <a:noFill/>
        </p:spPr>
        <p:txBody>
          <a:bodyPr wrap="square" lIns="91440" tIns="45720" rIns="91440" bIns="45720" anchor="t">
            <a:spAutoFit/>
          </a:bodyPr>
          <a:lstStyle/>
          <a:p>
            <a:pPr lvl="0" algn="l" defTabSz="914400" eaLnBrk="1" hangingPunct="1">
              <a:buClrTx/>
              <a:buSzTx/>
              <a:buFontTx/>
            </a:pPr>
            <a:r>
              <a:rPr lang="zh-CN" altLang="en-US" b="1" noProof="0" dirty="0">
                <a:solidFill>
                  <a:srgbClr val="FFFFFF"/>
                </a:solidFill>
                <a:latin typeface="黑体" panose="02010609060101010101" pitchFamily="49" charset="-122"/>
                <a:ea typeface="黑体" panose="02010609060101010101" pitchFamily="49" charset="-122"/>
                <a:sym typeface="+mn-ea"/>
              </a:rPr>
              <a:t>第三章 模拟企业期初建账</a:t>
            </a:r>
            <a:endParaRPr lang="zh-CN" altLang="en-US" b="1" noProof="0" dirty="0">
              <a:solidFill>
                <a:srgbClr val="FFFFFF"/>
              </a:solidFill>
              <a:latin typeface="黑体" panose="02010609060101010101" pitchFamily="49" charset="-122"/>
              <a:ea typeface="黑体" panose="02010609060101010101"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p:cNvSpPr>
          <p:nvPr>
            <p:ph idx="1"/>
          </p:nvPr>
        </p:nvSpPr>
        <p:spPr>
          <a:xfrm>
            <a:off x="152400" y="1143000"/>
            <a:ext cx="8090535" cy="5038725"/>
          </a:xfrm>
        </p:spPr>
        <p:txBody>
          <a:bodyPr wrap="square" lIns="91440" tIns="45720" rIns="91440" bIns="45720" anchor="t"/>
          <a:lstStyle/>
          <a:p>
            <a:pPr lvl="0" indent="-342900" algn="l">
              <a:lnSpc>
                <a:spcPct val="80000"/>
              </a:lnSpc>
              <a:buSzTx/>
              <a:buNone/>
            </a:pPr>
            <a:r>
              <a:rPr lang="zh-CN" altLang="en-US" b="0" dirty="0">
                <a:solidFill>
                  <a:srgbClr val="0000FF"/>
                </a:solidFill>
                <a:sym typeface="+mn-ea"/>
              </a:rPr>
              <a:t>一、</a:t>
            </a:r>
            <a:r>
              <a:rPr lang="zh-CN" altLang="en-US" b="0" dirty="0">
                <a:solidFill>
                  <a:srgbClr val="0000FF"/>
                </a:solidFill>
                <a:sym typeface="+mn-ea"/>
              </a:rPr>
              <a:t>账簿种类及建账流程</a:t>
            </a:r>
            <a:endParaRPr lang="zh-CN" altLang="en-US" b="0" dirty="0">
              <a:solidFill>
                <a:srgbClr val="0000FF"/>
              </a:solidFill>
            </a:endParaRPr>
          </a:p>
          <a:p>
            <a:pPr lvl="0" indent="-342900" algn="l">
              <a:lnSpc>
                <a:spcPct val="80000"/>
              </a:lnSpc>
              <a:buSzTx/>
            </a:pPr>
            <a:r>
              <a:rPr lang="zh-CN" altLang="en-US" b="0" dirty="0">
                <a:solidFill>
                  <a:srgbClr val="0000FF"/>
                </a:solidFill>
                <a:sym typeface="+mn-ea"/>
              </a:rPr>
              <a:t>（一）账簿种类</a:t>
            </a:r>
            <a:endParaRPr lang="zh-CN" altLang="en-US" b="0" dirty="0">
              <a:solidFill>
                <a:srgbClr val="0000FF"/>
              </a:solidFill>
            </a:endParaRPr>
          </a:p>
          <a:p>
            <a:pPr marL="0" indent="0" eaLnBrk="1" hangingPunct="1">
              <a:spcBef>
                <a:spcPct val="0"/>
              </a:spcBef>
            </a:pPr>
            <a:r>
              <a:rPr lang="en-US" altLang="zh-CN" sz="2400" b="0" dirty="0">
                <a:solidFill>
                  <a:srgbClr val="29E54D"/>
                </a:solidFill>
              </a:rPr>
              <a:t>     </a:t>
            </a:r>
            <a:r>
              <a:rPr lang="zh-CN" altLang="en-US" sz="2400" b="0" dirty="0">
                <a:solidFill>
                  <a:srgbClr val="29E54D"/>
                </a:solidFill>
              </a:rPr>
              <a:t>账簿按其用途</a:t>
            </a:r>
            <a:r>
              <a:rPr lang="zh-CN" altLang="en-US" sz="2400" b="0" dirty="0"/>
              <a:t>可分为序时账簿、分类账簿和备查账簿。</a:t>
            </a:r>
            <a:endParaRPr lang="zh-CN" altLang="en-US" sz="2400" b="0" dirty="0"/>
          </a:p>
        </p:txBody>
      </p:sp>
      <p:grpSp>
        <p:nvGrpSpPr>
          <p:cNvPr id="2" name="Group 3"/>
          <p:cNvGrpSpPr/>
          <p:nvPr/>
        </p:nvGrpSpPr>
        <p:grpSpPr>
          <a:xfrm>
            <a:off x="531495" y="3427095"/>
            <a:ext cx="1730375" cy="2087563"/>
            <a:chOff x="0" y="0"/>
            <a:chExt cx="1440" cy="1833"/>
          </a:xfrm>
        </p:grpSpPr>
        <p:sp>
          <p:nvSpPr>
            <p:cNvPr id="10244" name="AutoShape 4"/>
            <p:cNvSpPr>
              <a:spLocks noChangeArrowheads="1"/>
            </p:cNvSpPr>
            <p:nvPr/>
          </p:nvSpPr>
          <p:spPr bwMode="auto">
            <a:xfrm>
              <a:off x="0" y="0"/>
              <a:ext cx="1440" cy="1833"/>
            </a:xfrm>
            <a:prstGeom prst="cube">
              <a:avLst>
                <a:gd name="adj" fmla="val 2958"/>
              </a:avLst>
            </a:prstGeom>
            <a:gradFill rotWithShape="1">
              <a:gsLst>
                <a:gs pos="0">
                  <a:srgbClr val="578F62"/>
                </a:gs>
                <a:gs pos="100000">
                  <a:srgbClr val="201535">
                    <a:alpha val="39999"/>
                  </a:srgbClr>
                </a:gs>
              </a:gsLst>
              <a:lin ang="5400000" scaled="1"/>
            </a:gradFill>
            <a:ln w="9525">
              <a:noFill/>
              <a:miter lim="800000"/>
            </a:ln>
            <a:effectLst>
              <a:outerShdw dist="107763" dir="2700000" algn="ctr" rotWithShape="0">
                <a:srgbClr val="C0C0C0">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04452" name="Text Box 5"/>
            <p:cNvSpPr txBox="1"/>
            <p:nvPr/>
          </p:nvSpPr>
          <p:spPr>
            <a:xfrm>
              <a:off x="180" y="273"/>
              <a:ext cx="1082" cy="468"/>
            </a:xfrm>
            <a:prstGeom prst="rect">
              <a:avLst/>
            </a:prstGeom>
            <a:gradFill rotWithShape="1">
              <a:gsLst>
                <a:gs pos="0">
                  <a:srgbClr val="FF99CC">
                    <a:alpha val="50998"/>
                  </a:srgbClr>
                </a:gs>
                <a:gs pos="100000">
                  <a:srgbClr val="B17D96"/>
                </a:gs>
              </a:gsLst>
              <a:lin ang="5400000" scaled="1"/>
              <a:tileRect/>
            </a:gradFill>
            <a:ln w="9525">
              <a:noFill/>
            </a:ln>
            <a:effectLst>
              <a:outerShdw dist="107763" dir="2699999" algn="ctr" rotWithShape="0">
                <a:srgbClr val="C0C0C0">
                  <a:alpha val="50000"/>
                </a:srgbClr>
              </a:outerShdw>
            </a:effectLst>
          </p:spPr>
          <p:txBody>
            <a:bodyPr wrap="none" anchor="ctr"/>
            <a:lstStyle/>
            <a:p>
              <a:pPr lvl="0" indent="0" algn="ctr"/>
              <a:r>
                <a:rPr lang="zh-CN" altLang="en-US" sz="2000" b="1" dirty="0">
                  <a:solidFill>
                    <a:schemeClr val="bg1"/>
                  </a:solidFill>
                  <a:latin typeface="楷体_GB2312" panose="02010609030101010101" pitchFamily="49" charset="-122"/>
                  <a:ea typeface="楷体_GB2312" panose="02010609030101010101" pitchFamily="49" charset="-122"/>
                </a:rPr>
                <a:t>账 簿</a:t>
              </a:r>
              <a:endParaRPr lang="zh-CN" altLang="en-US" dirty="0">
                <a:latin typeface="Arial" panose="020B0604020202020204" pitchFamily="34" charset="0"/>
                <a:ea typeface="宋体" panose="02010600030101010101" pitchFamily="2" charset="-122"/>
              </a:endParaRPr>
            </a:p>
          </p:txBody>
        </p:sp>
      </p:grpSp>
      <p:grpSp>
        <p:nvGrpSpPr>
          <p:cNvPr id="3" name="Group 6"/>
          <p:cNvGrpSpPr/>
          <p:nvPr/>
        </p:nvGrpSpPr>
        <p:grpSpPr>
          <a:xfrm>
            <a:off x="2331720" y="3066733"/>
            <a:ext cx="863600" cy="2808287"/>
            <a:chOff x="0" y="0"/>
            <a:chExt cx="499" cy="998"/>
          </a:xfrm>
        </p:grpSpPr>
        <p:sp>
          <p:nvSpPr>
            <p:cNvPr id="10247" name="Line 7"/>
            <p:cNvSpPr>
              <a:spLocks noChangeShapeType="1"/>
            </p:cNvSpPr>
            <p:nvPr/>
          </p:nvSpPr>
          <p:spPr bwMode="auto">
            <a:xfrm>
              <a:off x="0" y="499"/>
              <a:ext cx="499" cy="0"/>
            </a:xfrm>
            <a:prstGeom prst="line">
              <a:avLst/>
            </a:prstGeom>
            <a:noFill/>
            <a:ln w="50800" cmpd="sng">
              <a:solidFill>
                <a:srgbClr val="FF6600"/>
              </a:solidFill>
              <a:round/>
              <a:tailEnd type="triangle" w="med" len="med"/>
            </a:ln>
            <a:effectLst>
              <a:outerShdw dist="107763" dir="2700000" algn="ctr" rotWithShape="0">
                <a:srgbClr val="C0C0C0">
                  <a:alpha val="50000"/>
                </a:srgb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0248" name="AutoShape 8"/>
            <p:cNvSpPr/>
            <p:nvPr/>
          </p:nvSpPr>
          <p:spPr bwMode="auto">
            <a:xfrm>
              <a:off x="272" y="0"/>
              <a:ext cx="182" cy="998"/>
            </a:xfrm>
            <a:prstGeom prst="leftBracket">
              <a:avLst>
                <a:gd name="adj" fmla="val 45696"/>
              </a:avLst>
            </a:prstGeom>
            <a:noFill/>
            <a:ln w="50800" cmpd="sng">
              <a:solidFill>
                <a:srgbClr val="FF6600"/>
              </a:solidFill>
              <a:round/>
              <a:headEnd type="triangle" w="med" len="med"/>
              <a:tailEnd type="triangle" w="med" len="med"/>
            </a:ln>
            <a:effectLst>
              <a:outerShdw dist="107763" dir="2700000" algn="ctr" rotWithShape="0">
                <a:srgbClr val="C0C0C0">
                  <a:alpha val="50000"/>
                </a:srgb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grpSp>
      <p:sp>
        <p:nvSpPr>
          <p:cNvPr id="10249" name="Rectangle 9"/>
          <p:cNvSpPr/>
          <p:nvPr/>
        </p:nvSpPr>
        <p:spPr>
          <a:xfrm>
            <a:off x="3266758" y="5635308"/>
            <a:ext cx="2447925" cy="457200"/>
          </a:xfrm>
          <a:prstGeom prst="rect">
            <a:avLst/>
          </a:prstGeom>
          <a:gradFill rotWithShape="1">
            <a:gsLst>
              <a:gs pos="0">
                <a:srgbClr val="93C052"/>
              </a:gs>
              <a:gs pos="100000">
                <a:srgbClr val="B4D386"/>
              </a:gs>
            </a:gsLst>
            <a:lin ang="5400000" scaled="1"/>
            <a:tileRect/>
          </a:gradFill>
          <a:ln w="25400" cap="flat" cmpd="sng">
            <a:solidFill>
              <a:schemeClr val="bg1"/>
            </a:solidFill>
            <a:prstDash val="solid"/>
            <a:miter/>
            <a:headEnd type="none" w="med" len="med"/>
            <a:tailEnd type="none" w="med" len="med"/>
          </a:ln>
        </p:spPr>
        <p:txBody>
          <a:bodyPr wrap="none" anchor="ctr"/>
          <a:lstStyle/>
          <a:p>
            <a:pPr lvl="0" indent="0" algn="ctr" eaLnBrk="0" hangingPunct="0"/>
            <a:r>
              <a:rPr lang="zh-CN" altLang="en-US" sz="2000" b="1" dirty="0">
                <a:solidFill>
                  <a:schemeClr val="bg1"/>
                </a:solidFill>
                <a:latin typeface="Arial" panose="020B0604020202020204" pitchFamily="34" charset="0"/>
                <a:ea typeface="楷体_GB2312" panose="02010609030101010101" pitchFamily="49" charset="-122"/>
              </a:rPr>
              <a:t>备查账簿</a:t>
            </a:r>
            <a:endParaRPr lang="zh-CN" altLang="en-US" dirty="0">
              <a:latin typeface="Arial" panose="020B0604020202020204" pitchFamily="34" charset="0"/>
              <a:ea typeface="宋体" panose="02010600030101010101" pitchFamily="2" charset="-122"/>
            </a:endParaRPr>
          </a:p>
        </p:txBody>
      </p:sp>
      <p:sp>
        <p:nvSpPr>
          <p:cNvPr id="10250" name="Rectangle 10"/>
          <p:cNvSpPr/>
          <p:nvPr/>
        </p:nvSpPr>
        <p:spPr>
          <a:xfrm>
            <a:off x="3266758" y="4292283"/>
            <a:ext cx="2447925" cy="396875"/>
          </a:xfrm>
          <a:prstGeom prst="rect">
            <a:avLst/>
          </a:prstGeom>
          <a:gradFill rotWithShape="1">
            <a:gsLst>
              <a:gs pos="0">
                <a:srgbClr val="93C052"/>
              </a:gs>
              <a:gs pos="100000">
                <a:srgbClr val="B4D386"/>
              </a:gs>
            </a:gsLst>
            <a:lin ang="5400000" scaled="1"/>
            <a:tileRect/>
          </a:gradFill>
          <a:ln w="25400" cap="flat" cmpd="sng">
            <a:solidFill>
              <a:schemeClr val="bg1"/>
            </a:solidFill>
            <a:prstDash val="solid"/>
            <a:miter/>
            <a:headEnd type="none" w="med" len="med"/>
            <a:tailEnd type="none" w="med" len="med"/>
          </a:ln>
        </p:spPr>
        <p:txBody>
          <a:bodyPr wrap="none" anchor="ctr"/>
          <a:lstStyle/>
          <a:p>
            <a:pPr lvl="0" indent="0" algn="ctr" eaLnBrk="0" hangingPunct="0"/>
            <a:r>
              <a:rPr lang="zh-CN" altLang="en-US" sz="2000" b="1" dirty="0">
                <a:solidFill>
                  <a:schemeClr val="bg1"/>
                </a:solidFill>
                <a:latin typeface="Arial" panose="020B0604020202020204" pitchFamily="34" charset="0"/>
                <a:ea typeface="楷体_GB2312" panose="02010609030101010101" pitchFamily="49" charset="-122"/>
              </a:rPr>
              <a:t>分类账簿</a:t>
            </a:r>
            <a:endParaRPr lang="zh-CN" altLang="en-US" dirty="0">
              <a:latin typeface="Arial" panose="020B0604020202020204" pitchFamily="34" charset="0"/>
              <a:ea typeface="宋体" panose="02010600030101010101" pitchFamily="2" charset="-122"/>
            </a:endParaRPr>
          </a:p>
        </p:txBody>
      </p:sp>
      <p:sp>
        <p:nvSpPr>
          <p:cNvPr id="10251" name="Rectangle 11"/>
          <p:cNvSpPr/>
          <p:nvPr/>
        </p:nvSpPr>
        <p:spPr>
          <a:xfrm>
            <a:off x="3266758" y="2887345"/>
            <a:ext cx="2447925" cy="396875"/>
          </a:xfrm>
          <a:prstGeom prst="rect">
            <a:avLst/>
          </a:prstGeom>
          <a:gradFill rotWithShape="1">
            <a:gsLst>
              <a:gs pos="0">
                <a:srgbClr val="93C052"/>
              </a:gs>
              <a:gs pos="100000">
                <a:srgbClr val="B4D386"/>
              </a:gs>
            </a:gsLst>
            <a:lin ang="5400000" scaled="1"/>
            <a:tileRect/>
          </a:gradFill>
          <a:ln w="25400" cap="flat" cmpd="sng">
            <a:solidFill>
              <a:schemeClr val="bg1"/>
            </a:solidFill>
            <a:prstDash val="solid"/>
            <a:miter/>
            <a:headEnd type="none" w="med" len="med"/>
            <a:tailEnd type="none" w="med" len="med"/>
          </a:ln>
        </p:spPr>
        <p:txBody>
          <a:bodyPr wrap="none" anchor="ctr"/>
          <a:lstStyle/>
          <a:p>
            <a:pPr lvl="0" indent="0" algn="ctr" eaLnBrk="0" hangingPunct="0"/>
            <a:r>
              <a:rPr lang="zh-CN" altLang="en-US" sz="2000" b="1" dirty="0">
                <a:solidFill>
                  <a:schemeClr val="bg1"/>
                </a:solidFill>
                <a:latin typeface="Arial" panose="020B0604020202020204" pitchFamily="34" charset="0"/>
                <a:ea typeface="楷体_GB2312" panose="02010609030101010101" pitchFamily="49" charset="-122"/>
              </a:rPr>
              <a:t>序时账簿</a:t>
            </a:r>
            <a:endParaRPr lang="zh-CN" altLang="en-US" dirty="0">
              <a:latin typeface="Arial" panose="020B0604020202020204" pitchFamily="34" charset="0"/>
              <a:ea typeface="宋体" panose="02010600030101010101" pitchFamily="2" charset="-122"/>
            </a:endParaRPr>
          </a:p>
        </p:txBody>
      </p:sp>
      <p:sp>
        <p:nvSpPr>
          <p:cNvPr id="10252" name="Line 12"/>
          <p:cNvSpPr>
            <a:spLocks noChangeShapeType="1"/>
          </p:cNvSpPr>
          <p:nvPr/>
        </p:nvSpPr>
        <p:spPr bwMode="auto">
          <a:xfrm>
            <a:off x="5787708" y="3066733"/>
            <a:ext cx="936625" cy="0"/>
          </a:xfrm>
          <a:prstGeom prst="line">
            <a:avLst/>
          </a:prstGeom>
          <a:noFill/>
          <a:ln w="63500" cmpd="sng">
            <a:solidFill>
              <a:srgbClr val="FA5534"/>
            </a:solidFill>
            <a:round/>
            <a:tailEnd type="triangle" w="med" len="med"/>
          </a:ln>
          <a:effectLst>
            <a:outerShdw dist="107763" dir="2700000" algn="ctr" rotWithShape="0">
              <a:srgbClr val="C0C0C0">
                <a:alpha val="50000"/>
              </a:srgb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grpSp>
        <p:nvGrpSpPr>
          <p:cNvPr id="4" name="Group 14"/>
          <p:cNvGrpSpPr/>
          <p:nvPr/>
        </p:nvGrpSpPr>
        <p:grpSpPr>
          <a:xfrm>
            <a:off x="6800533" y="2712720"/>
            <a:ext cx="1216025" cy="1236663"/>
            <a:chOff x="0" y="0"/>
            <a:chExt cx="1440" cy="1833"/>
          </a:xfrm>
        </p:grpSpPr>
        <p:sp>
          <p:nvSpPr>
            <p:cNvPr id="104461" name="AutoShape 15"/>
            <p:cNvSpPr/>
            <p:nvPr/>
          </p:nvSpPr>
          <p:spPr>
            <a:xfrm>
              <a:off x="0" y="0"/>
              <a:ext cx="1440" cy="1833"/>
            </a:xfrm>
            <a:prstGeom prst="cube">
              <a:avLst>
                <a:gd name="adj" fmla="val 2958"/>
              </a:avLst>
            </a:prstGeom>
            <a:solidFill>
              <a:srgbClr val="C0C0C0"/>
            </a:solidFill>
            <a:ln w="9525">
              <a:noFill/>
            </a:ln>
          </p:spPr>
          <p:txBody>
            <a:bodyPr wrap="none" anchor="ctr"/>
            <a:lstStyle/>
            <a:p>
              <a:pPr lvl="0" indent="0"/>
              <a:endParaRPr lang="zh-CN" altLang="en-US" dirty="0">
                <a:latin typeface="Arial" panose="020B0604020202020204" pitchFamily="34" charset="0"/>
                <a:ea typeface="黑体" panose="02010609060101010101" pitchFamily="49" charset="-122"/>
              </a:endParaRPr>
            </a:p>
          </p:txBody>
        </p:sp>
        <p:sp>
          <p:nvSpPr>
            <p:cNvPr id="104462" name="Text Box 16"/>
            <p:cNvSpPr txBox="1"/>
            <p:nvPr/>
          </p:nvSpPr>
          <p:spPr>
            <a:xfrm>
              <a:off x="180" y="273"/>
              <a:ext cx="1080" cy="468"/>
            </a:xfrm>
            <a:prstGeom prst="rect">
              <a:avLst/>
            </a:prstGeom>
            <a:gradFill rotWithShape="1">
              <a:gsLst>
                <a:gs pos="0">
                  <a:srgbClr val="FF99CC">
                    <a:alpha val="50998"/>
                  </a:srgbClr>
                </a:gs>
                <a:gs pos="100000">
                  <a:srgbClr val="B17D96"/>
                </a:gs>
              </a:gsLst>
              <a:lin ang="5400000" scaled="1"/>
              <a:tileRect/>
            </a:gradFill>
            <a:ln w="9525">
              <a:noFill/>
            </a:ln>
          </p:spPr>
          <p:txBody>
            <a:bodyPr wrap="none" anchor="ctr"/>
            <a:lstStyle/>
            <a:p>
              <a:pPr lvl="0" indent="0" algn="ctr" eaLnBrk="0" hangingPunct="0"/>
              <a:r>
                <a:rPr lang="zh-CN" altLang="en-US" sz="2000" b="1" dirty="0">
                  <a:solidFill>
                    <a:schemeClr val="bg1"/>
                  </a:solidFill>
                  <a:latin typeface="楷体_GB2312" panose="02010609030101010101" pitchFamily="49" charset="-122"/>
                  <a:ea typeface="楷体_GB2312" panose="02010609030101010101" pitchFamily="49" charset="-122"/>
                </a:rPr>
                <a:t>日记账</a:t>
              </a:r>
              <a:endParaRPr lang="zh-CN" altLang="en-US" dirty="0">
                <a:latin typeface="Arial" panose="020B0604020202020204" pitchFamily="34" charset="0"/>
                <a:ea typeface="宋体" panose="02010600030101010101" pitchFamily="2" charset="-122"/>
              </a:endParaRPr>
            </a:p>
          </p:txBody>
        </p:sp>
      </p:grpSp>
      <p:grpSp>
        <p:nvGrpSpPr>
          <p:cNvPr id="5" name="Group 17"/>
          <p:cNvGrpSpPr/>
          <p:nvPr/>
        </p:nvGrpSpPr>
        <p:grpSpPr>
          <a:xfrm>
            <a:off x="6467158" y="3744595"/>
            <a:ext cx="1281112" cy="1214438"/>
            <a:chOff x="0" y="0"/>
            <a:chExt cx="1440" cy="1833"/>
          </a:xfrm>
        </p:grpSpPr>
        <p:sp>
          <p:nvSpPr>
            <p:cNvPr id="104464" name="AutoShape 18"/>
            <p:cNvSpPr/>
            <p:nvPr/>
          </p:nvSpPr>
          <p:spPr>
            <a:xfrm>
              <a:off x="0" y="0"/>
              <a:ext cx="1440" cy="1833"/>
            </a:xfrm>
            <a:prstGeom prst="cube">
              <a:avLst>
                <a:gd name="adj" fmla="val 2958"/>
              </a:avLst>
            </a:prstGeom>
            <a:solidFill>
              <a:srgbClr val="C0C0C0"/>
            </a:solidFill>
            <a:ln w="9525">
              <a:noFill/>
            </a:ln>
          </p:spPr>
          <p:txBody>
            <a:bodyPr wrap="none" anchor="ctr"/>
            <a:lstStyle/>
            <a:p>
              <a:pPr lvl="0" indent="0"/>
              <a:endParaRPr lang="zh-CN" altLang="en-US" dirty="0">
                <a:latin typeface="Arial" panose="020B0604020202020204" pitchFamily="34" charset="0"/>
                <a:ea typeface="黑体" panose="02010609060101010101" pitchFamily="49" charset="-122"/>
              </a:endParaRPr>
            </a:p>
          </p:txBody>
        </p:sp>
        <p:sp>
          <p:nvSpPr>
            <p:cNvPr id="104465" name="Text Box 19"/>
            <p:cNvSpPr txBox="1"/>
            <p:nvPr/>
          </p:nvSpPr>
          <p:spPr>
            <a:xfrm>
              <a:off x="180" y="273"/>
              <a:ext cx="1080" cy="468"/>
            </a:xfrm>
            <a:prstGeom prst="rect">
              <a:avLst/>
            </a:prstGeom>
            <a:gradFill rotWithShape="1">
              <a:gsLst>
                <a:gs pos="0">
                  <a:srgbClr val="FF99CC">
                    <a:alpha val="50998"/>
                  </a:srgbClr>
                </a:gs>
                <a:gs pos="100000">
                  <a:srgbClr val="B17D96"/>
                </a:gs>
              </a:gsLst>
              <a:lin ang="5400000" scaled="1"/>
              <a:tileRect/>
            </a:gradFill>
            <a:ln w="9525">
              <a:noFill/>
            </a:ln>
          </p:spPr>
          <p:txBody>
            <a:bodyPr wrap="none" anchor="ctr"/>
            <a:lstStyle/>
            <a:p>
              <a:pPr lvl="0" indent="0" algn="ctr" eaLnBrk="0" hangingPunct="0"/>
              <a:r>
                <a:rPr lang="zh-CN" altLang="en-US" sz="2000" b="1" dirty="0">
                  <a:solidFill>
                    <a:schemeClr val="bg1"/>
                  </a:solidFill>
                  <a:latin typeface="楷体_GB2312" panose="02010609030101010101" pitchFamily="49" charset="-122"/>
                  <a:ea typeface="楷体_GB2312" panose="02010609030101010101" pitchFamily="49" charset="-122"/>
                </a:rPr>
                <a:t>总 账</a:t>
              </a:r>
              <a:endParaRPr lang="zh-CN" altLang="en-US" dirty="0">
                <a:latin typeface="Arial" panose="020B0604020202020204" pitchFamily="34" charset="0"/>
                <a:ea typeface="宋体" panose="02010600030101010101" pitchFamily="2" charset="-122"/>
              </a:endParaRPr>
            </a:p>
          </p:txBody>
        </p:sp>
      </p:grpSp>
      <p:grpSp>
        <p:nvGrpSpPr>
          <p:cNvPr id="6" name="Group 20"/>
          <p:cNvGrpSpPr/>
          <p:nvPr/>
        </p:nvGrpSpPr>
        <p:grpSpPr>
          <a:xfrm>
            <a:off x="6678295" y="4470083"/>
            <a:ext cx="1273175" cy="1192212"/>
            <a:chOff x="0" y="0"/>
            <a:chExt cx="1440" cy="1833"/>
          </a:xfrm>
        </p:grpSpPr>
        <p:sp>
          <p:nvSpPr>
            <p:cNvPr id="104467" name="AutoShape 21"/>
            <p:cNvSpPr/>
            <p:nvPr/>
          </p:nvSpPr>
          <p:spPr>
            <a:xfrm>
              <a:off x="0" y="0"/>
              <a:ext cx="1440" cy="1833"/>
            </a:xfrm>
            <a:prstGeom prst="cube">
              <a:avLst>
                <a:gd name="adj" fmla="val 2958"/>
              </a:avLst>
            </a:prstGeom>
            <a:solidFill>
              <a:srgbClr val="C0C0C0"/>
            </a:solidFill>
            <a:ln w="9525">
              <a:noFill/>
            </a:ln>
          </p:spPr>
          <p:txBody>
            <a:bodyPr wrap="none" anchor="ctr"/>
            <a:lstStyle/>
            <a:p>
              <a:pPr lvl="0" indent="0"/>
              <a:endParaRPr lang="zh-CN" altLang="en-US" dirty="0">
                <a:latin typeface="Arial" panose="020B0604020202020204" pitchFamily="34" charset="0"/>
                <a:ea typeface="黑体" panose="02010609060101010101" pitchFamily="49" charset="-122"/>
              </a:endParaRPr>
            </a:p>
          </p:txBody>
        </p:sp>
        <p:sp>
          <p:nvSpPr>
            <p:cNvPr id="104468" name="Text Box 22"/>
            <p:cNvSpPr txBox="1"/>
            <p:nvPr/>
          </p:nvSpPr>
          <p:spPr>
            <a:xfrm>
              <a:off x="180" y="273"/>
              <a:ext cx="1080" cy="468"/>
            </a:xfrm>
            <a:prstGeom prst="rect">
              <a:avLst/>
            </a:prstGeom>
            <a:gradFill rotWithShape="1">
              <a:gsLst>
                <a:gs pos="0">
                  <a:srgbClr val="FF99CC">
                    <a:alpha val="50998"/>
                  </a:srgbClr>
                </a:gs>
                <a:gs pos="100000">
                  <a:srgbClr val="B17D96"/>
                </a:gs>
              </a:gsLst>
              <a:lin ang="5400000" scaled="1"/>
              <a:tileRect/>
            </a:gradFill>
            <a:ln w="9525">
              <a:noFill/>
            </a:ln>
          </p:spPr>
          <p:txBody>
            <a:bodyPr wrap="none" anchor="ctr"/>
            <a:lstStyle/>
            <a:p>
              <a:pPr lvl="0" indent="0" algn="ctr" eaLnBrk="0" hangingPunct="0"/>
              <a:r>
                <a:rPr lang="zh-CN" altLang="en-US" sz="2000" b="1" dirty="0">
                  <a:solidFill>
                    <a:schemeClr val="bg1"/>
                  </a:solidFill>
                  <a:latin typeface="楷体_GB2312" panose="02010609030101010101" pitchFamily="49" charset="-122"/>
                  <a:ea typeface="楷体_GB2312" panose="02010609030101010101" pitchFamily="49" charset="-122"/>
                </a:rPr>
                <a:t>明细账</a:t>
              </a:r>
              <a:endParaRPr lang="zh-CN" altLang="en-US" dirty="0">
                <a:latin typeface="Arial" panose="020B0604020202020204" pitchFamily="34" charset="0"/>
                <a:ea typeface="宋体" panose="02010600030101010101" pitchFamily="2" charset="-122"/>
              </a:endParaRPr>
            </a:p>
          </p:txBody>
        </p:sp>
      </p:grpSp>
      <p:grpSp>
        <p:nvGrpSpPr>
          <p:cNvPr id="7" name="Group 26"/>
          <p:cNvGrpSpPr/>
          <p:nvPr/>
        </p:nvGrpSpPr>
        <p:grpSpPr>
          <a:xfrm>
            <a:off x="5830570" y="3931920"/>
            <a:ext cx="604838" cy="1079500"/>
            <a:chOff x="0" y="0"/>
            <a:chExt cx="381" cy="680"/>
          </a:xfrm>
        </p:grpSpPr>
        <p:sp>
          <p:nvSpPr>
            <p:cNvPr id="10267" name="Line 27"/>
            <p:cNvSpPr>
              <a:spLocks noChangeShapeType="1"/>
            </p:cNvSpPr>
            <p:nvPr/>
          </p:nvSpPr>
          <p:spPr bwMode="auto">
            <a:xfrm flipH="1">
              <a:off x="0" y="363"/>
              <a:ext cx="195" cy="0"/>
            </a:xfrm>
            <a:prstGeom prst="line">
              <a:avLst/>
            </a:prstGeom>
            <a:noFill/>
            <a:ln w="63500" cmpd="sng">
              <a:solidFill>
                <a:srgbClr val="FA5534"/>
              </a:solidFill>
              <a:round/>
            </a:ln>
            <a:effectLst>
              <a:outerShdw dist="107763" dir="2700000" algn="ctr" rotWithShape="0">
                <a:srgbClr val="C0C0C0">
                  <a:alpha val="50000"/>
                </a:srgb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0268" name="AutoShape 28"/>
            <p:cNvSpPr/>
            <p:nvPr/>
          </p:nvSpPr>
          <p:spPr bwMode="auto">
            <a:xfrm>
              <a:off x="192" y="0"/>
              <a:ext cx="189" cy="680"/>
            </a:xfrm>
            <a:prstGeom prst="leftBracket">
              <a:avLst>
                <a:gd name="adj" fmla="val 29982"/>
              </a:avLst>
            </a:prstGeom>
            <a:noFill/>
            <a:ln w="50800" cmpd="sng">
              <a:solidFill>
                <a:srgbClr val="FF6600"/>
              </a:solidFill>
              <a:round/>
              <a:headEnd type="triangle" w="med" len="med"/>
              <a:tailEnd type="triangle" w="med" len="med"/>
            </a:ln>
            <a:effectLst>
              <a:outerShdw dist="107763" dir="2700000" algn="ctr" rotWithShape="0">
                <a:srgbClr val="C0C0C0">
                  <a:alpha val="50000"/>
                </a:srgb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grpSp>
      <p:sp>
        <p:nvSpPr>
          <p:cNvPr id="98316" name="Rectangle 18"/>
          <p:cNvSpPr txBox="1">
            <a:spLocks noGrp="1"/>
          </p:cNvSpPr>
          <p:nvPr>
            <p:custDataLst>
              <p:tags r:id="rId1"/>
            </p:custDataLst>
          </p:nvPr>
        </p:nvSpPr>
        <p:spPr>
          <a:xfrm>
            <a:off x="1079500" y="358775"/>
            <a:ext cx="7086600" cy="583565"/>
          </a:xfrm>
          <a:prstGeom prst="rect">
            <a:avLst/>
          </a:prstGeom>
          <a:noFill/>
          <a:ln w="9525">
            <a:noFill/>
          </a:ln>
        </p:spPr>
        <p:txBody>
          <a:bodyPr wrap="square" lIns="91440" tIns="45720" rIns="91440" bIns="45720" anchor="t">
            <a:spAutoFit/>
          </a:bodyP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lvl="0" algn="l" defTabSz="914400" eaLnBrk="1" hangingPunct="1">
              <a:buClrTx/>
              <a:buSzTx/>
              <a:buFontTx/>
            </a:pPr>
            <a:r>
              <a:rPr lang="zh-CN" altLang="en-US" b="1" noProof="0" dirty="0">
                <a:solidFill>
                  <a:srgbClr val="FFFFFF"/>
                </a:solidFill>
                <a:latin typeface="黑体" panose="02010609060101010101" pitchFamily="49" charset="-122"/>
                <a:ea typeface="黑体" panose="02010609060101010101" pitchFamily="49" charset="-122"/>
                <a:sym typeface="+mn-ea"/>
              </a:rPr>
              <a:t>第三章 模拟企业期初建账</a:t>
            </a:r>
            <a:endParaRPr lang="zh-CN" altLang="en-US" b="1" noProof="0" dirty="0">
              <a:solidFill>
                <a:srgbClr val="FFFFFF"/>
              </a:solidFill>
              <a:latin typeface="黑体" panose="02010609060101010101" pitchFamily="49" charset="-122"/>
              <a:ea typeface="黑体" panose="02010609060101010101"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10242">
                                            <p:txEl>
                                              <p:pRg st="0" end="0"/>
                                            </p:txEl>
                                          </p:spTgt>
                                        </p:tgtEl>
                                        <p:attrNameLst>
                                          <p:attrName>style.visibility</p:attrName>
                                        </p:attrNameLst>
                                      </p:cBhvr>
                                      <p:to>
                                        <p:strVal val="visible"/>
                                      </p:to>
                                    </p:set>
                                    <p:anim calcmode="discrete" valueType="clr">
                                      <p:cBhvr override="childStyle">
                                        <p:cTn id="7" dur="80"/>
                                        <p:tgtEl>
                                          <p:spTgt spid="10242">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242">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0242">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10242">
                                            <p:txEl>
                                              <p:pRg st="1" end="1"/>
                                            </p:txEl>
                                          </p:spTgt>
                                        </p:tgtEl>
                                        <p:attrNameLst>
                                          <p:attrName>style.visibility</p:attrName>
                                        </p:attrNameLst>
                                      </p:cBhvr>
                                      <p:to>
                                        <p:strVal val="visible"/>
                                      </p:to>
                                    </p:set>
                                    <p:anim calcmode="discrete" valueType="clr">
                                      <p:cBhvr override="childStyle">
                                        <p:cTn id="14" dur="80"/>
                                        <p:tgtEl>
                                          <p:spTgt spid="10242">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0242">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10242">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10242">
                                            <p:txEl>
                                              <p:pRg st="2" end="2"/>
                                            </p:txEl>
                                          </p:spTgt>
                                        </p:tgtEl>
                                        <p:attrNameLst>
                                          <p:attrName>style.visibility</p:attrName>
                                        </p:attrNameLst>
                                      </p:cBhvr>
                                      <p:to>
                                        <p:strVal val="visible"/>
                                      </p:to>
                                    </p:set>
                                    <p:anim calcmode="discrete" valueType="clr">
                                      <p:cBhvr override="childStyle">
                                        <p:cTn id="21" dur="80"/>
                                        <p:tgtEl>
                                          <p:spTgt spid="10242">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10242">
                                            <p:txEl>
                                              <p:p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10242">
                                            <p:txEl>
                                              <p:pRg st="2" end="2"/>
                                            </p:txEl>
                                          </p:spTgt>
                                        </p:tgtEl>
                                        <p:attrNameLst>
                                          <p:attrName>fill.type</p:attrName>
                                        </p:attrNameLst>
                                      </p:cBhvr>
                                      <p:to>
                                        <p:strVal val="solid"/>
                                      </p:to>
                                    </p:set>
                                  </p:childTnLst>
                                </p:cTn>
                              </p:par>
                            </p:childTnLst>
                          </p:cTn>
                        </p:par>
                        <p:par>
                          <p:cTn id="24" fill="hold">
                            <p:stCondLst>
                              <p:cond delay="1199"/>
                            </p:stCondLst>
                            <p:childTnLst>
                              <p:par>
                                <p:cTn id="25" presetID="1" presetClass="entr" presetSubtype="0" fill="hold" nodeType="afterEffect">
                                  <p:stCondLst>
                                    <p:cond delay="0"/>
                                  </p:stCondLst>
                                  <p:childTnLst>
                                    <p:set>
                                      <p:cBhvr>
                                        <p:cTn id="26" dur="1" fill="hold">
                                          <p:stCondLst>
                                            <p:cond delay="499"/>
                                          </p:stCondLst>
                                        </p:cTn>
                                        <p:tgtEl>
                                          <p:spTgt spid="2"/>
                                        </p:tgtEl>
                                        <p:attrNameLst>
                                          <p:attrName>style.visibility</p:attrName>
                                        </p:attrNameLst>
                                      </p:cBhvr>
                                      <p:to>
                                        <p:strVal val="visible"/>
                                      </p:to>
                                    </p:set>
                                  </p:childTnLst>
                                </p:cTn>
                              </p:par>
                            </p:childTnLst>
                          </p:cTn>
                        </p:par>
                        <p:par>
                          <p:cTn id="27" fill="hold">
                            <p:stCondLst>
                              <p:cond delay="1699"/>
                            </p:stCondLst>
                            <p:childTnLst>
                              <p:par>
                                <p:cTn id="28" presetID="17" presetClass="entr" presetSubtype="10"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p:cTn id="30" dur="500" fill="hold"/>
                                        <p:tgtEl>
                                          <p:spTgt spid="3"/>
                                        </p:tgtEl>
                                        <p:attrNameLst>
                                          <p:attrName>ppt_w</p:attrName>
                                        </p:attrNameLst>
                                      </p:cBhvr>
                                      <p:tavLst>
                                        <p:tav tm="0">
                                          <p:val>
                                            <p:fltVal val="0"/>
                                          </p:val>
                                        </p:tav>
                                        <p:tav tm="100000">
                                          <p:val>
                                            <p:strVal val="#ppt_w"/>
                                          </p:val>
                                        </p:tav>
                                      </p:tavLst>
                                    </p:anim>
                                    <p:anim calcmode="lin" valueType="num">
                                      <p:cBhvr>
                                        <p:cTn id="31" dur="500" fill="hold"/>
                                        <p:tgtEl>
                                          <p:spTgt spid="3"/>
                                        </p:tgtEl>
                                        <p:attrNameLst>
                                          <p:attrName>ppt_h</p:attrName>
                                        </p:attrNameLst>
                                      </p:cBhvr>
                                      <p:tavLst>
                                        <p:tav tm="0">
                                          <p:val>
                                            <p:strVal val="#ppt_h"/>
                                          </p:val>
                                        </p:tav>
                                        <p:tav tm="100000">
                                          <p:val>
                                            <p:strVal val="#ppt_h"/>
                                          </p:val>
                                        </p:tav>
                                      </p:tavLst>
                                    </p:anim>
                                  </p:childTnLst>
                                </p:cTn>
                              </p:par>
                            </p:childTnLst>
                          </p:cTn>
                        </p:par>
                        <p:par>
                          <p:cTn id="32" fill="hold">
                            <p:stCondLst>
                              <p:cond delay="2199"/>
                            </p:stCondLst>
                            <p:childTnLst>
                              <p:par>
                                <p:cTn id="33" presetID="17" presetClass="entr" presetSubtype="10" fill="hold" grpId="0" nodeType="afterEffect">
                                  <p:stCondLst>
                                    <p:cond delay="0"/>
                                  </p:stCondLst>
                                  <p:childTnLst>
                                    <p:set>
                                      <p:cBhvr>
                                        <p:cTn id="34" dur="1" fill="hold">
                                          <p:stCondLst>
                                            <p:cond delay="0"/>
                                          </p:stCondLst>
                                        </p:cTn>
                                        <p:tgtEl>
                                          <p:spTgt spid="10251"/>
                                        </p:tgtEl>
                                        <p:attrNameLst>
                                          <p:attrName>style.visibility</p:attrName>
                                        </p:attrNameLst>
                                      </p:cBhvr>
                                      <p:to>
                                        <p:strVal val="visible"/>
                                      </p:to>
                                    </p:set>
                                    <p:anim calcmode="lin" valueType="num">
                                      <p:cBhvr>
                                        <p:cTn id="35" dur="500" fill="hold"/>
                                        <p:tgtEl>
                                          <p:spTgt spid="10251"/>
                                        </p:tgtEl>
                                        <p:attrNameLst>
                                          <p:attrName>ppt_w</p:attrName>
                                        </p:attrNameLst>
                                      </p:cBhvr>
                                      <p:tavLst>
                                        <p:tav tm="0">
                                          <p:val>
                                            <p:fltVal val="0"/>
                                          </p:val>
                                        </p:tav>
                                        <p:tav tm="100000">
                                          <p:val>
                                            <p:strVal val="#ppt_w"/>
                                          </p:val>
                                        </p:tav>
                                      </p:tavLst>
                                    </p:anim>
                                    <p:anim calcmode="lin" valueType="num">
                                      <p:cBhvr>
                                        <p:cTn id="36" dur="500" fill="hold"/>
                                        <p:tgtEl>
                                          <p:spTgt spid="10251"/>
                                        </p:tgtEl>
                                        <p:attrNameLst>
                                          <p:attrName>ppt_h</p:attrName>
                                        </p:attrNameLst>
                                      </p:cBhvr>
                                      <p:tavLst>
                                        <p:tav tm="0">
                                          <p:val>
                                            <p:strVal val="#ppt_h"/>
                                          </p:val>
                                        </p:tav>
                                        <p:tav tm="100000">
                                          <p:val>
                                            <p:strVal val="#ppt_h"/>
                                          </p:val>
                                        </p:tav>
                                      </p:tavLst>
                                    </p:anim>
                                  </p:childTnLst>
                                </p:cTn>
                              </p:par>
                            </p:childTnLst>
                          </p:cTn>
                        </p:par>
                        <p:par>
                          <p:cTn id="37" fill="hold">
                            <p:stCondLst>
                              <p:cond delay="2699"/>
                            </p:stCondLst>
                            <p:childTnLst>
                              <p:par>
                                <p:cTn id="38" presetID="17" presetClass="entr" presetSubtype="10" fill="hold" grpId="0" nodeType="afterEffect">
                                  <p:stCondLst>
                                    <p:cond delay="0"/>
                                  </p:stCondLst>
                                  <p:childTnLst>
                                    <p:set>
                                      <p:cBhvr>
                                        <p:cTn id="39" dur="1" fill="hold">
                                          <p:stCondLst>
                                            <p:cond delay="0"/>
                                          </p:stCondLst>
                                        </p:cTn>
                                        <p:tgtEl>
                                          <p:spTgt spid="10250"/>
                                        </p:tgtEl>
                                        <p:attrNameLst>
                                          <p:attrName>style.visibility</p:attrName>
                                        </p:attrNameLst>
                                      </p:cBhvr>
                                      <p:to>
                                        <p:strVal val="visible"/>
                                      </p:to>
                                    </p:set>
                                    <p:anim calcmode="lin" valueType="num">
                                      <p:cBhvr>
                                        <p:cTn id="40" dur="500" fill="hold"/>
                                        <p:tgtEl>
                                          <p:spTgt spid="10250"/>
                                        </p:tgtEl>
                                        <p:attrNameLst>
                                          <p:attrName>ppt_w</p:attrName>
                                        </p:attrNameLst>
                                      </p:cBhvr>
                                      <p:tavLst>
                                        <p:tav tm="0">
                                          <p:val>
                                            <p:fltVal val="0"/>
                                          </p:val>
                                        </p:tav>
                                        <p:tav tm="100000">
                                          <p:val>
                                            <p:strVal val="#ppt_w"/>
                                          </p:val>
                                        </p:tav>
                                      </p:tavLst>
                                    </p:anim>
                                    <p:anim calcmode="lin" valueType="num">
                                      <p:cBhvr>
                                        <p:cTn id="41" dur="500" fill="hold"/>
                                        <p:tgtEl>
                                          <p:spTgt spid="10250"/>
                                        </p:tgtEl>
                                        <p:attrNameLst>
                                          <p:attrName>ppt_h</p:attrName>
                                        </p:attrNameLst>
                                      </p:cBhvr>
                                      <p:tavLst>
                                        <p:tav tm="0">
                                          <p:val>
                                            <p:strVal val="#ppt_h"/>
                                          </p:val>
                                        </p:tav>
                                        <p:tav tm="100000">
                                          <p:val>
                                            <p:strVal val="#ppt_h"/>
                                          </p:val>
                                        </p:tav>
                                      </p:tavLst>
                                    </p:anim>
                                  </p:childTnLst>
                                </p:cTn>
                              </p:par>
                            </p:childTnLst>
                          </p:cTn>
                        </p:par>
                        <p:par>
                          <p:cTn id="42" fill="hold">
                            <p:stCondLst>
                              <p:cond delay="3199"/>
                            </p:stCondLst>
                            <p:childTnLst>
                              <p:par>
                                <p:cTn id="43" presetID="17" presetClass="entr" presetSubtype="10" fill="hold" grpId="0" nodeType="afterEffect">
                                  <p:stCondLst>
                                    <p:cond delay="0"/>
                                  </p:stCondLst>
                                  <p:childTnLst>
                                    <p:set>
                                      <p:cBhvr>
                                        <p:cTn id="44" dur="1" fill="hold">
                                          <p:stCondLst>
                                            <p:cond delay="0"/>
                                          </p:stCondLst>
                                        </p:cTn>
                                        <p:tgtEl>
                                          <p:spTgt spid="10249"/>
                                        </p:tgtEl>
                                        <p:attrNameLst>
                                          <p:attrName>style.visibility</p:attrName>
                                        </p:attrNameLst>
                                      </p:cBhvr>
                                      <p:to>
                                        <p:strVal val="visible"/>
                                      </p:to>
                                    </p:set>
                                    <p:anim calcmode="lin" valueType="num">
                                      <p:cBhvr>
                                        <p:cTn id="45" dur="500" fill="hold"/>
                                        <p:tgtEl>
                                          <p:spTgt spid="10249"/>
                                        </p:tgtEl>
                                        <p:attrNameLst>
                                          <p:attrName>ppt_w</p:attrName>
                                        </p:attrNameLst>
                                      </p:cBhvr>
                                      <p:tavLst>
                                        <p:tav tm="0">
                                          <p:val>
                                            <p:fltVal val="0"/>
                                          </p:val>
                                        </p:tav>
                                        <p:tav tm="100000">
                                          <p:val>
                                            <p:strVal val="#ppt_w"/>
                                          </p:val>
                                        </p:tav>
                                      </p:tavLst>
                                    </p:anim>
                                    <p:anim calcmode="lin" valueType="num">
                                      <p:cBhvr>
                                        <p:cTn id="46" dur="500" fill="hold"/>
                                        <p:tgtEl>
                                          <p:spTgt spid="10249"/>
                                        </p:tgtEl>
                                        <p:attrNameLst>
                                          <p:attrName>ppt_h</p:attrName>
                                        </p:attrNameLst>
                                      </p:cBhvr>
                                      <p:tavLst>
                                        <p:tav tm="0">
                                          <p:val>
                                            <p:strVal val="#ppt_h"/>
                                          </p:val>
                                        </p:tav>
                                        <p:tav tm="100000">
                                          <p:val>
                                            <p:strVal val="#ppt_h"/>
                                          </p:val>
                                        </p:tav>
                                      </p:tavLst>
                                    </p:anim>
                                  </p:childTnLst>
                                </p:cTn>
                              </p:par>
                            </p:childTnLst>
                          </p:cTn>
                        </p:par>
                        <p:par>
                          <p:cTn id="47" fill="hold">
                            <p:stCondLst>
                              <p:cond delay="3699"/>
                            </p:stCondLst>
                            <p:childTnLst>
                              <p:par>
                                <p:cTn id="48" presetID="12" presetClass="entr" presetSubtype="8" fill="hold" nodeType="afterEffect">
                                  <p:stCondLst>
                                    <p:cond delay="0"/>
                                  </p:stCondLst>
                                  <p:childTnLst>
                                    <p:set>
                                      <p:cBhvr>
                                        <p:cTn id="49" dur="1" fill="hold">
                                          <p:stCondLst>
                                            <p:cond delay="0"/>
                                          </p:stCondLst>
                                        </p:cTn>
                                        <p:tgtEl>
                                          <p:spTgt spid="10252"/>
                                        </p:tgtEl>
                                        <p:attrNameLst>
                                          <p:attrName>style.visibility</p:attrName>
                                        </p:attrNameLst>
                                      </p:cBhvr>
                                      <p:to>
                                        <p:strVal val="visible"/>
                                      </p:to>
                                    </p:set>
                                    <p:animEffect transition="in" filter="slide(fromLeft)">
                                      <p:cBhvr>
                                        <p:cTn id="50" dur="500"/>
                                        <p:tgtEl>
                                          <p:spTgt spid="10252"/>
                                        </p:tgtEl>
                                      </p:cBhvr>
                                    </p:animEffect>
                                  </p:childTnLst>
                                </p:cTn>
                              </p:par>
                            </p:childTnLst>
                          </p:cTn>
                        </p:par>
                        <p:par>
                          <p:cTn id="51" fill="hold">
                            <p:stCondLst>
                              <p:cond delay="4199"/>
                            </p:stCondLst>
                            <p:childTnLst>
                              <p:par>
                                <p:cTn id="52" presetID="1" presetClass="entr" presetSubtype="0" fill="hold" nodeType="afterEffect">
                                  <p:stCondLst>
                                    <p:cond delay="0"/>
                                  </p:stCondLst>
                                  <p:childTnLst>
                                    <p:set>
                                      <p:cBhvr>
                                        <p:cTn id="53" dur="1" fill="hold">
                                          <p:stCondLst>
                                            <p:cond delay="499"/>
                                          </p:stCondLst>
                                        </p:cTn>
                                        <p:tgtEl>
                                          <p:spTgt spid="4"/>
                                        </p:tgtEl>
                                        <p:attrNameLst>
                                          <p:attrName>style.visibility</p:attrName>
                                        </p:attrNameLst>
                                      </p:cBhvr>
                                      <p:to>
                                        <p:strVal val="visible"/>
                                      </p:to>
                                    </p:set>
                                  </p:childTnLst>
                                </p:cTn>
                              </p:par>
                            </p:childTnLst>
                          </p:cTn>
                        </p:par>
                        <p:par>
                          <p:cTn id="54" fill="hold">
                            <p:stCondLst>
                              <p:cond delay="4699"/>
                            </p:stCondLst>
                            <p:childTnLst>
                              <p:par>
                                <p:cTn id="55" presetID="12" presetClass="entr" presetSubtype="8" fill="hold" nodeType="afterEffect">
                                  <p:stCondLst>
                                    <p:cond delay="0"/>
                                  </p:stCondLst>
                                  <p:childTnLst>
                                    <p:set>
                                      <p:cBhvr>
                                        <p:cTn id="56" dur="1" fill="hold">
                                          <p:stCondLst>
                                            <p:cond delay="0"/>
                                          </p:stCondLst>
                                        </p:cTn>
                                        <p:tgtEl>
                                          <p:spTgt spid="7"/>
                                        </p:tgtEl>
                                        <p:attrNameLst>
                                          <p:attrName>style.visibility</p:attrName>
                                        </p:attrNameLst>
                                      </p:cBhvr>
                                      <p:to>
                                        <p:strVal val="visible"/>
                                      </p:to>
                                    </p:set>
                                    <p:animEffect transition="in" filter="slide(fromLeft)">
                                      <p:cBhvr>
                                        <p:cTn id="57" dur="500"/>
                                        <p:tgtEl>
                                          <p:spTgt spid="7"/>
                                        </p:tgtEl>
                                      </p:cBhvr>
                                    </p:animEffect>
                                  </p:childTnLst>
                                </p:cTn>
                              </p:par>
                            </p:childTnLst>
                          </p:cTn>
                        </p:par>
                        <p:par>
                          <p:cTn id="58" fill="hold">
                            <p:stCondLst>
                              <p:cond delay="5199"/>
                            </p:stCondLst>
                            <p:childTnLst>
                              <p:par>
                                <p:cTn id="59" presetID="1" presetClass="entr" presetSubtype="0" fill="hold" nodeType="afterEffect">
                                  <p:stCondLst>
                                    <p:cond delay="0"/>
                                  </p:stCondLst>
                                  <p:childTnLst>
                                    <p:set>
                                      <p:cBhvr>
                                        <p:cTn id="60" dur="1" fill="hold">
                                          <p:stCondLst>
                                            <p:cond delay="499"/>
                                          </p:stCondLst>
                                        </p:cTn>
                                        <p:tgtEl>
                                          <p:spTgt spid="6"/>
                                        </p:tgtEl>
                                        <p:attrNameLst>
                                          <p:attrName>style.visibility</p:attrName>
                                        </p:attrNameLst>
                                      </p:cBhvr>
                                      <p:to>
                                        <p:strVal val="visible"/>
                                      </p:to>
                                    </p:set>
                                  </p:childTnLst>
                                </p:cTn>
                              </p:par>
                            </p:childTnLst>
                          </p:cTn>
                        </p:par>
                        <p:par>
                          <p:cTn id="61" fill="hold">
                            <p:stCondLst>
                              <p:cond delay="5699"/>
                            </p:stCondLst>
                            <p:childTnLst>
                              <p:par>
                                <p:cTn id="62" presetID="1" presetClass="entr" presetSubtype="0" fill="hold" nodeType="afterEffect">
                                  <p:stCondLst>
                                    <p:cond delay="0"/>
                                  </p:stCondLst>
                                  <p:childTnLst>
                                    <p:set>
                                      <p:cBhvr>
                                        <p:cTn id="63" dur="1" fill="hold">
                                          <p:stCondLst>
                                            <p:cond delay="499"/>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9" grpId="0" bldLvl="0" animBg="1"/>
      <p:bldP spid="10250" grpId="0" bldLvl="0" animBg="1"/>
      <p:bldP spid="10251" grpId="0" bldLvl="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图示 7"/>
          <p:cNvGraphicFramePr/>
          <p:nvPr/>
        </p:nvGraphicFramePr>
        <p:xfrm>
          <a:off x="501015" y="2591435"/>
          <a:ext cx="7659370" cy="344487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105475" name="Rectangle 9"/>
          <p:cNvSpPr/>
          <p:nvPr/>
        </p:nvSpPr>
        <p:spPr>
          <a:xfrm>
            <a:off x="304800" y="1119505"/>
            <a:ext cx="4857115" cy="868680"/>
          </a:xfrm>
          <a:prstGeom prst="rect">
            <a:avLst/>
          </a:prstGeom>
          <a:noFill/>
          <a:ln w="9525">
            <a:noFill/>
          </a:ln>
          <a:effectLst>
            <a:prstShdw prst="shdw12" dir="16200000">
              <a:schemeClr val="bg2">
                <a:alpha val="50000"/>
              </a:schemeClr>
            </a:prstShdw>
          </a:effectLst>
        </p:spPr>
        <p:txBody>
          <a:bodyPr wrap="none" anchor="t">
            <a:noAutofit/>
          </a:bodyPr>
          <a:lstStyle/>
          <a:p>
            <a:pPr lvl="0" indent="-342900" algn="l">
              <a:lnSpc>
                <a:spcPct val="130000"/>
              </a:lnSpc>
              <a:buSzTx/>
              <a:buNone/>
            </a:pPr>
            <a:r>
              <a:rPr lang="zh-CN" altLang="en-US" sz="2800" dirty="0">
                <a:solidFill>
                  <a:srgbClr val="0000FF"/>
                </a:solidFill>
                <a:sym typeface="+mn-ea"/>
              </a:rPr>
              <a:t>一、</a:t>
            </a:r>
            <a:r>
              <a:rPr lang="zh-CN" altLang="en-US" sz="2800" dirty="0">
                <a:solidFill>
                  <a:srgbClr val="0000FF"/>
                </a:solidFill>
                <a:sym typeface="+mn-ea"/>
              </a:rPr>
              <a:t>账簿种类及建账流程</a:t>
            </a:r>
            <a:endParaRPr lang="zh-CN" altLang="en-US" sz="2800" b="0" dirty="0">
              <a:solidFill>
                <a:srgbClr val="0000FF"/>
              </a:solidFill>
            </a:endParaRPr>
          </a:p>
          <a:p>
            <a:pPr lvl="0" indent="-342900" algn="l">
              <a:lnSpc>
                <a:spcPct val="130000"/>
              </a:lnSpc>
              <a:buSzTx/>
            </a:pPr>
            <a:r>
              <a:rPr lang="zh-CN" altLang="en-US" sz="2800" dirty="0">
                <a:solidFill>
                  <a:srgbClr val="0000FF"/>
                </a:solidFill>
                <a:sym typeface="+mn-ea"/>
              </a:rPr>
              <a:t>（二）建账流程</a:t>
            </a:r>
            <a:endParaRPr lang="zh-CN" altLang="en-US" sz="2400" dirty="0">
              <a:solidFill>
                <a:srgbClr val="29E54D"/>
              </a:solidFill>
              <a:latin typeface="黑体" panose="02010609060101010101" pitchFamily="49" charset="-122"/>
              <a:ea typeface="黑体" panose="02010609060101010101" pitchFamily="49" charset="-122"/>
            </a:endParaRPr>
          </a:p>
        </p:txBody>
      </p:sp>
      <p:sp>
        <p:nvSpPr>
          <p:cNvPr id="98316" name="Rectangle 18"/>
          <p:cNvSpPr txBox="1">
            <a:spLocks noGrp="1"/>
          </p:cNvSpPr>
          <p:nvPr>
            <p:custDataLst>
              <p:tags r:id="rId6"/>
            </p:custDataLst>
          </p:nvPr>
        </p:nvSpPr>
        <p:spPr>
          <a:xfrm>
            <a:off x="1079500" y="358775"/>
            <a:ext cx="7086600" cy="583565"/>
          </a:xfrm>
          <a:prstGeom prst="rect">
            <a:avLst/>
          </a:prstGeom>
          <a:noFill/>
          <a:ln w="9525">
            <a:noFill/>
          </a:ln>
        </p:spPr>
        <p:txBody>
          <a:bodyPr wrap="square" lIns="91440" tIns="45720" rIns="91440" bIns="45720" anchor="t">
            <a:spAutoFit/>
          </a:bodyP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lvl="0" algn="l" defTabSz="914400" eaLnBrk="1" hangingPunct="1">
              <a:buClrTx/>
              <a:buSzTx/>
              <a:buFontTx/>
            </a:pPr>
            <a:r>
              <a:rPr lang="zh-CN" altLang="en-US" b="1" noProof="0" dirty="0">
                <a:solidFill>
                  <a:srgbClr val="FFFFFF"/>
                </a:solidFill>
                <a:latin typeface="黑体" panose="02010609060101010101" pitchFamily="49" charset="-122"/>
                <a:ea typeface="黑体" panose="02010609060101010101" pitchFamily="49" charset="-122"/>
                <a:sym typeface="+mn-ea"/>
              </a:rPr>
              <a:t>第三章 模拟企业期初建账</a:t>
            </a:r>
            <a:endParaRPr lang="zh-CN" altLang="en-US" b="1" noProof="0" dirty="0">
              <a:solidFill>
                <a:srgbClr val="FFFFFF"/>
              </a:solidFill>
              <a:latin typeface="黑体" panose="02010609060101010101" pitchFamily="49" charset="-122"/>
              <a:ea typeface="黑体" panose="02010609060101010101" pitchFamily="49" charset="-122"/>
              <a:sym typeface="+mn-ea"/>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p:cNvSpPr>
          <p:nvPr>
            <p:ph idx="1"/>
          </p:nvPr>
        </p:nvSpPr>
        <p:spPr>
          <a:xfrm>
            <a:off x="533400" y="1066800"/>
            <a:ext cx="7558088" cy="914400"/>
          </a:xfrm>
        </p:spPr>
        <p:txBody>
          <a:bodyPr wrap="square" lIns="91440" tIns="45720" rIns="91440" bIns="45720" anchor="t"/>
          <a:lstStyle/>
          <a:p>
            <a:pPr marL="0" indent="0"/>
            <a:r>
              <a:rPr lang="en-US" altLang="zh-CN" sz="2400" dirty="0"/>
              <a:t>1.</a:t>
            </a:r>
            <a:r>
              <a:rPr lang="zh-CN" altLang="en-US" sz="2400" dirty="0"/>
              <a:t>填写账簿启用表</a:t>
            </a:r>
            <a:endParaRPr lang="zh-CN" altLang="en-US" sz="2400" b="0" dirty="0"/>
          </a:p>
          <a:p>
            <a:pPr marL="0" indent="0" eaLnBrk="1" hangingPunct="1">
              <a:lnSpc>
                <a:spcPct val="90000"/>
              </a:lnSpc>
              <a:spcBef>
                <a:spcPct val="0"/>
              </a:spcBef>
            </a:pPr>
            <a:r>
              <a:rPr lang="en-US" altLang="zh-CN" sz="2400" b="0" dirty="0"/>
              <a:t>    </a:t>
            </a:r>
            <a:r>
              <a:rPr lang="zh-CN" altLang="en-US" sz="2400" b="0" dirty="0"/>
              <a:t>启用账簿必须在账簿的扉页上填列</a:t>
            </a:r>
            <a:r>
              <a:rPr lang="zh-CN" altLang="en-US" sz="2400" b="0" dirty="0">
                <a:latin typeface="Arial" panose="020B0604020202020204" pitchFamily="34" charset="0"/>
              </a:rPr>
              <a:t>“</a:t>
            </a:r>
            <a:r>
              <a:rPr lang="zh-CN" altLang="en-US" sz="2400" b="0" dirty="0"/>
              <a:t>账簿启用及接交表</a:t>
            </a:r>
            <a:r>
              <a:rPr lang="zh-CN" altLang="en-US" sz="2400" b="0" dirty="0">
                <a:latin typeface="Arial" panose="020B0604020202020204" pitchFamily="34" charset="0"/>
              </a:rPr>
              <a:t>”</a:t>
            </a:r>
            <a:r>
              <a:rPr lang="zh-CN" altLang="en-US" sz="2400" b="0" dirty="0"/>
              <a:t>，</a:t>
            </a:r>
            <a:r>
              <a:rPr lang="zh-CN" altLang="en-US" sz="2400" b="0" dirty="0">
                <a:solidFill>
                  <a:srgbClr val="29E54D"/>
                </a:solidFill>
              </a:rPr>
              <a:t>（注意使用蓝黑或碳素水笔）</a:t>
            </a:r>
            <a:r>
              <a:rPr lang="zh-CN" altLang="en-US" sz="2400" b="0" dirty="0"/>
              <a:t>填列方法如下：</a:t>
            </a:r>
            <a:r>
              <a:rPr lang="zh-CN" altLang="en-US" dirty="0"/>
              <a:t> </a:t>
            </a:r>
            <a:endParaRPr lang="zh-CN" altLang="en-US" dirty="0"/>
          </a:p>
          <a:p>
            <a:pPr marL="0" indent="0" eaLnBrk="1" hangingPunct="1">
              <a:lnSpc>
                <a:spcPct val="90000"/>
              </a:lnSpc>
              <a:spcBef>
                <a:spcPct val="0"/>
              </a:spcBef>
            </a:pPr>
            <a:endParaRPr lang="en-US" altLang="zh-CN" dirty="0"/>
          </a:p>
        </p:txBody>
      </p:sp>
      <p:pic>
        <p:nvPicPr>
          <p:cNvPr id="14339" name="Picture 3"/>
          <p:cNvPicPr>
            <a:picLocks noChangeAspect="1"/>
          </p:cNvPicPr>
          <p:nvPr/>
        </p:nvPicPr>
        <p:blipFill>
          <a:blip r:embed="rId1"/>
          <a:stretch>
            <a:fillRect/>
          </a:stretch>
        </p:blipFill>
        <p:spPr>
          <a:xfrm>
            <a:off x="202565" y="2183765"/>
            <a:ext cx="8580755" cy="4458335"/>
          </a:xfrm>
          <a:prstGeom prst="rect">
            <a:avLst/>
          </a:prstGeom>
          <a:noFill/>
          <a:ln w="9525">
            <a:noFill/>
          </a:ln>
        </p:spPr>
      </p:pic>
      <p:sp>
        <p:nvSpPr>
          <p:cNvPr id="98316" name="Rectangle 18"/>
          <p:cNvSpPr txBox="1">
            <a:spLocks noGrp="1"/>
          </p:cNvSpPr>
          <p:nvPr>
            <p:custDataLst>
              <p:tags r:id="rId2"/>
            </p:custDataLst>
          </p:nvPr>
        </p:nvSpPr>
        <p:spPr>
          <a:xfrm>
            <a:off x="1079500" y="358775"/>
            <a:ext cx="7086600" cy="583565"/>
          </a:xfrm>
          <a:prstGeom prst="rect">
            <a:avLst/>
          </a:prstGeom>
          <a:noFill/>
          <a:ln w="9525">
            <a:noFill/>
          </a:ln>
        </p:spPr>
        <p:txBody>
          <a:bodyPr wrap="square" lIns="91440" tIns="45720" rIns="91440" bIns="45720" anchor="t">
            <a:spAutoFit/>
          </a:bodyP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lvl="0" algn="l" defTabSz="914400" eaLnBrk="1" hangingPunct="1">
              <a:buClrTx/>
              <a:buSzTx/>
              <a:buFontTx/>
            </a:pPr>
            <a:r>
              <a:rPr lang="zh-CN" altLang="en-US" b="1" noProof="0" dirty="0">
                <a:solidFill>
                  <a:srgbClr val="FFFFFF"/>
                </a:solidFill>
                <a:latin typeface="黑体" panose="02010609060101010101" pitchFamily="49" charset="-122"/>
                <a:ea typeface="黑体" panose="02010609060101010101" pitchFamily="49" charset="-122"/>
                <a:sym typeface="+mn-ea"/>
              </a:rPr>
              <a:t>第三章 模拟企业期初建账</a:t>
            </a:r>
            <a:endParaRPr lang="zh-CN" altLang="en-US" b="1" noProof="0" dirty="0">
              <a:solidFill>
                <a:srgbClr val="FFFFFF"/>
              </a:solidFill>
              <a:latin typeface="黑体" panose="02010609060101010101" pitchFamily="49" charset="-122"/>
              <a:ea typeface="黑体" panose="02010609060101010101"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Effect transition="in" filter="blinds(horizontal)">
                                      <p:cBhvr>
                                        <p:cTn id="7" dur="500"/>
                                        <p:tgtEl>
                                          <p:spTgt spid="1433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338">
                                            <p:txEl>
                                              <p:pRg st="1" end="1"/>
                                            </p:txEl>
                                          </p:spTgt>
                                        </p:tgtEl>
                                        <p:attrNameLst>
                                          <p:attrName>style.visibility</p:attrName>
                                        </p:attrNameLst>
                                      </p:cBhvr>
                                      <p:to>
                                        <p:strVal val="visible"/>
                                      </p:to>
                                    </p:set>
                                    <p:animEffect transition="in" filter="blinds(horizontal)">
                                      <p:cBhvr>
                                        <p:cTn id="12" dur="500"/>
                                        <p:tgtEl>
                                          <p:spTgt spid="1433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4339"/>
                                        </p:tgtEl>
                                        <p:attrNameLst>
                                          <p:attrName>style.visibility</p:attrName>
                                        </p:attrNameLst>
                                      </p:cBhvr>
                                      <p:to>
                                        <p:strVal val="visible"/>
                                      </p:to>
                                    </p:set>
                                    <p:animEffect transition="in" filter="strips(downLeft)">
                                      <p:cBhvr>
                                        <p:cTn id="17" dur="500"/>
                                        <p:tgtEl>
                                          <p:spTgt spid="143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p:cNvSpPr>
          <p:nvPr>
            <p:ph idx="1"/>
          </p:nvPr>
        </p:nvSpPr>
        <p:spPr>
          <a:xfrm>
            <a:off x="457200" y="1143000"/>
            <a:ext cx="7558088" cy="914400"/>
          </a:xfrm>
        </p:spPr>
        <p:txBody>
          <a:bodyPr wrap="square" lIns="91440" tIns="45720" rIns="91440" bIns="45720" anchor="t"/>
          <a:lstStyle/>
          <a:p>
            <a:pPr marL="0" indent="0"/>
            <a:r>
              <a:rPr lang="en-US" altLang="zh-CN" sz="2400" dirty="0"/>
              <a:t>1.</a:t>
            </a:r>
            <a:r>
              <a:rPr lang="zh-CN" altLang="en-US" sz="2400" dirty="0"/>
              <a:t>填写账簿启用表</a:t>
            </a:r>
            <a:endParaRPr lang="zh-CN" altLang="en-US" sz="2400" b="0" dirty="0"/>
          </a:p>
          <a:p>
            <a:pPr marL="0" indent="0" eaLnBrk="1" hangingPunct="1">
              <a:lnSpc>
                <a:spcPct val="90000"/>
              </a:lnSpc>
              <a:spcBef>
                <a:spcPct val="0"/>
              </a:spcBef>
            </a:pPr>
            <a:r>
              <a:rPr lang="en-US" altLang="zh-CN" sz="2400" b="0" dirty="0"/>
              <a:t>   </a:t>
            </a:r>
            <a:r>
              <a:rPr lang="zh-CN" altLang="en-US" sz="2400" dirty="0">
                <a:latin typeface="黑体" panose="02010609060101010101" pitchFamily="49" charset="-122"/>
                <a:ea typeface="黑体" panose="02010609060101010101" pitchFamily="49" charset="-122"/>
                <a:sym typeface="+mn-ea"/>
              </a:rPr>
              <a:t>启用会计账簿扉页时，应按以下规定填写：</a:t>
            </a:r>
            <a:br>
              <a:rPr lang="zh-CN" altLang="en-US" sz="2400" dirty="0">
                <a:latin typeface="黑体" panose="02010609060101010101" pitchFamily="49" charset="-122"/>
                <a:ea typeface="黑体" panose="02010609060101010101" pitchFamily="49" charset="-122"/>
                <a:sym typeface="+mn-ea"/>
              </a:rPr>
            </a:br>
            <a:r>
              <a:rPr lang="zh-CN" altLang="en-US" sz="2400" dirty="0">
                <a:latin typeface="Arial" panose="020B0604020202020204" pitchFamily="34" charset="0"/>
                <a:ea typeface="黑体" panose="02010609060101010101" pitchFamily="49" charset="-122"/>
                <a:sym typeface="+mn-ea"/>
              </a:rPr>
              <a:t>    </a:t>
            </a:r>
            <a:r>
              <a:rPr lang="en-US" altLang="zh-CN" sz="2400" dirty="0">
                <a:latin typeface="Arial" panose="020B0604020202020204" pitchFamily="34" charset="0"/>
                <a:ea typeface="黑体" panose="02010609060101010101" pitchFamily="49" charset="-122"/>
                <a:sym typeface="+mn-ea"/>
              </a:rPr>
              <a:t>  </a:t>
            </a:r>
            <a:r>
              <a:rPr lang="zh-CN" altLang="en-US" sz="2400" dirty="0">
                <a:latin typeface="黑体" panose="02010609060101010101" pitchFamily="49" charset="-122"/>
                <a:ea typeface="黑体" panose="02010609060101010101" pitchFamily="49" charset="-122"/>
                <a:sym typeface="+mn-ea"/>
              </a:rPr>
              <a:t>账簿扉页上应写明</a:t>
            </a:r>
            <a:r>
              <a:rPr lang="zh-CN" altLang="en-US" sz="2400" dirty="0">
                <a:solidFill>
                  <a:schemeClr val="accent1"/>
                </a:solidFill>
                <a:latin typeface="黑体" panose="02010609060101010101" pitchFamily="49" charset="-122"/>
                <a:ea typeface="黑体" panose="02010609060101010101" pitchFamily="49" charset="-122"/>
                <a:sym typeface="+mn-ea"/>
              </a:rPr>
              <a:t>单位名称、账簿名称、账簿编码、账簿页数、启用日期、</a:t>
            </a:r>
            <a:r>
              <a:rPr lang="zh-CN" altLang="en-US" sz="2400" dirty="0">
                <a:latin typeface="黑体" panose="02010609060101010101" pitchFamily="49" charset="-122"/>
                <a:ea typeface="黑体" panose="02010609060101010101" pitchFamily="49" charset="-122"/>
                <a:sym typeface="+mn-ea"/>
              </a:rPr>
              <a:t>记账人员、会计主管人员和会计机构负责人姓名，并加盖名章和公章。记账人员或会计主管人员调动工作时，</a:t>
            </a:r>
            <a:r>
              <a:rPr lang="zh-CN" altLang="en-US" sz="2400" dirty="0">
                <a:solidFill>
                  <a:schemeClr val="accent1"/>
                </a:solidFill>
                <a:latin typeface="黑体" panose="02010609060101010101" pitchFamily="49" charset="-122"/>
                <a:ea typeface="黑体" panose="02010609060101010101" pitchFamily="49" charset="-122"/>
                <a:sym typeface="+mn-ea"/>
              </a:rPr>
              <a:t>如实填写交接记录，</a:t>
            </a:r>
            <a:r>
              <a:rPr lang="zh-CN" altLang="en-US" sz="2400" dirty="0">
                <a:latin typeface="黑体" panose="02010609060101010101" pitchFamily="49" charset="-122"/>
                <a:ea typeface="黑体" panose="02010609060101010101" pitchFamily="49" charset="-122"/>
                <a:sym typeface="+mn-ea"/>
              </a:rPr>
              <a:t>应当注明交接日期、接办人员和监交人员姓名，并由交接双方签名或者盖章。</a:t>
            </a:r>
            <a:br>
              <a:rPr lang="zh-CN" altLang="en-US" sz="2400" dirty="0">
                <a:latin typeface="黑体" panose="02010609060101010101" pitchFamily="49" charset="-122"/>
                <a:ea typeface="黑体" panose="02010609060101010101" pitchFamily="49" charset="-122"/>
                <a:sym typeface="+mn-ea"/>
              </a:rPr>
            </a:br>
            <a:r>
              <a:rPr lang="zh-CN" altLang="en-US" sz="2400" dirty="0">
                <a:latin typeface="Arial" panose="020B0604020202020204" pitchFamily="34" charset="0"/>
                <a:ea typeface="黑体" panose="02010609060101010101" pitchFamily="49" charset="-122"/>
                <a:sym typeface="+mn-ea"/>
              </a:rPr>
              <a:t>  </a:t>
            </a:r>
            <a:r>
              <a:rPr lang="en-US" altLang="zh-CN" sz="2400" dirty="0">
                <a:latin typeface="Arial" panose="020B0604020202020204" pitchFamily="34" charset="0"/>
                <a:ea typeface="黑体" panose="02010609060101010101" pitchFamily="49" charset="-122"/>
                <a:sym typeface="+mn-ea"/>
              </a:rPr>
              <a:t>  </a:t>
            </a:r>
            <a:r>
              <a:rPr lang="zh-CN" altLang="en-US" sz="2400" dirty="0">
                <a:latin typeface="Arial" panose="020B0604020202020204" pitchFamily="34" charset="0"/>
                <a:ea typeface="黑体" panose="02010609060101010101" pitchFamily="49" charset="-122"/>
                <a:sym typeface="+mn-ea"/>
              </a:rPr>
              <a:t> </a:t>
            </a:r>
            <a:r>
              <a:rPr lang="zh-CN" altLang="en-US" sz="2400" dirty="0">
                <a:latin typeface="黑体" panose="02010609060101010101" pitchFamily="49" charset="-122"/>
                <a:ea typeface="黑体" panose="02010609060101010101" pitchFamily="49" charset="-122"/>
                <a:sym typeface="+mn-ea"/>
              </a:rPr>
              <a:t>购买并粘贴印花税票。</a:t>
            </a:r>
            <a:r>
              <a:rPr lang="zh-CN" altLang="en-US" dirty="0"/>
              <a:t> </a:t>
            </a:r>
            <a:endParaRPr lang="zh-CN" altLang="en-US" dirty="0"/>
          </a:p>
          <a:p>
            <a:pPr marL="0" indent="0" eaLnBrk="1" hangingPunct="1">
              <a:lnSpc>
                <a:spcPct val="90000"/>
              </a:lnSpc>
              <a:spcBef>
                <a:spcPct val="0"/>
              </a:spcBef>
            </a:pPr>
            <a:endParaRPr lang="en-US" altLang="zh-CN" dirty="0"/>
          </a:p>
        </p:txBody>
      </p:sp>
      <p:sp>
        <p:nvSpPr>
          <p:cNvPr id="98316" name="Rectangle 18"/>
          <p:cNvSpPr txBox="1">
            <a:spLocks noGrp="1"/>
          </p:cNvSpPr>
          <p:nvPr>
            <p:custDataLst>
              <p:tags r:id="rId1"/>
            </p:custDataLst>
          </p:nvPr>
        </p:nvSpPr>
        <p:spPr>
          <a:xfrm>
            <a:off x="1079500" y="358775"/>
            <a:ext cx="7086600" cy="583565"/>
          </a:xfrm>
          <a:prstGeom prst="rect">
            <a:avLst/>
          </a:prstGeom>
          <a:noFill/>
          <a:ln w="9525">
            <a:noFill/>
          </a:ln>
        </p:spPr>
        <p:txBody>
          <a:bodyPr wrap="square" lIns="91440" tIns="45720" rIns="91440" bIns="45720" anchor="t">
            <a:spAutoFit/>
          </a:bodyP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lvl="0" algn="l" defTabSz="914400" eaLnBrk="1" hangingPunct="1">
              <a:buClrTx/>
              <a:buSzTx/>
              <a:buFontTx/>
            </a:pPr>
            <a:r>
              <a:rPr lang="zh-CN" altLang="en-US" b="1" noProof="0" dirty="0">
                <a:solidFill>
                  <a:srgbClr val="FFFFFF"/>
                </a:solidFill>
                <a:latin typeface="黑体" panose="02010609060101010101" pitchFamily="49" charset="-122"/>
                <a:ea typeface="黑体" panose="02010609060101010101" pitchFamily="49" charset="-122"/>
                <a:sym typeface="+mn-ea"/>
              </a:rPr>
              <a:t>第三章 模拟企业期初建账</a:t>
            </a:r>
            <a:endParaRPr lang="zh-CN" altLang="en-US" b="1" noProof="0" dirty="0">
              <a:solidFill>
                <a:srgbClr val="FFFFFF"/>
              </a:solidFill>
              <a:latin typeface="黑体" panose="02010609060101010101" pitchFamily="49" charset="-122"/>
              <a:ea typeface="黑体" panose="02010609060101010101" pitchFamily="49" charset="-122"/>
              <a:sym typeface="+mn-ea"/>
            </a:endParaRPr>
          </a:p>
        </p:txBody>
      </p:sp>
      <p:pic>
        <p:nvPicPr>
          <p:cNvPr id="1073743910" name="图片 1073743909" descr="总帐"/>
          <p:cNvPicPr>
            <a:picLocks noChangeAspect="1"/>
          </p:cNvPicPr>
          <p:nvPr>
            <p:custDataLst>
              <p:tags r:id="rId2"/>
            </p:custDataLst>
          </p:nvPr>
        </p:nvPicPr>
        <p:blipFill>
          <a:blip r:embed="rId3"/>
          <a:stretch>
            <a:fillRect/>
          </a:stretch>
        </p:blipFill>
        <p:spPr>
          <a:xfrm>
            <a:off x="1447800" y="4267200"/>
            <a:ext cx="6207760" cy="250698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Effect transition="in" filter="blinds(horizontal)">
                                      <p:cBhvr>
                                        <p:cTn id="7" dur="500"/>
                                        <p:tgtEl>
                                          <p:spTgt spid="1433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338">
                                            <p:txEl>
                                              <p:pRg st="1" end="1"/>
                                            </p:txEl>
                                          </p:spTgt>
                                        </p:tgtEl>
                                        <p:attrNameLst>
                                          <p:attrName>style.visibility</p:attrName>
                                        </p:attrNameLst>
                                      </p:cBhvr>
                                      <p:to>
                                        <p:strVal val="visible"/>
                                      </p:to>
                                    </p:set>
                                    <p:animEffect transition="in" filter="blinds(horizontal)">
                                      <p:cBhvr>
                                        <p:cTn id="12" dur="500"/>
                                        <p:tgtEl>
                                          <p:spTgt spid="1433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p:cNvSpPr>
          <p:nvPr>
            <p:ph idx="1"/>
          </p:nvPr>
        </p:nvSpPr>
        <p:spPr>
          <a:xfrm>
            <a:off x="533400" y="1066800"/>
            <a:ext cx="7558088" cy="914400"/>
          </a:xfrm>
        </p:spPr>
        <p:txBody>
          <a:bodyPr wrap="square" lIns="91440" tIns="45720" rIns="91440" bIns="45720" anchor="t"/>
          <a:lstStyle/>
          <a:p>
            <a:pPr marL="0" indent="0"/>
            <a:r>
              <a:rPr lang="en-US" altLang="zh-CN" dirty="0"/>
              <a:t>2.</a:t>
            </a:r>
            <a:r>
              <a:rPr lang="zh-CN" altLang="en-US" dirty="0"/>
              <a:t>设立账户并登记期初余额</a:t>
            </a:r>
            <a:endParaRPr lang="zh-CN" altLang="en-US" dirty="0"/>
          </a:p>
          <a:p>
            <a:pPr marL="0" indent="0" eaLnBrk="1" hangingPunct="1">
              <a:lnSpc>
                <a:spcPct val="90000"/>
              </a:lnSpc>
              <a:spcBef>
                <a:spcPct val="0"/>
              </a:spcBef>
            </a:pPr>
            <a:r>
              <a:rPr lang="zh-CN" altLang="en-US" sz="2400" dirty="0"/>
              <a:t>（</a:t>
            </a:r>
            <a:r>
              <a:rPr lang="en-US" altLang="zh-CN" sz="2400" dirty="0"/>
              <a:t>1</a:t>
            </a:r>
            <a:r>
              <a:rPr lang="zh-CN" altLang="en-US" sz="2400" dirty="0"/>
              <a:t>）总分类账 </a:t>
            </a:r>
            <a:endParaRPr lang="zh-CN" altLang="en-US" sz="2400" dirty="0"/>
          </a:p>
          <a:p>
            <a:pPr marL="0" indent="0" eaLnBrk="1" hangingPunct="1">
              <a:lnSpc>
                <a:spcPct val="90000"/>
              </a:lnSpc>
              <a:spcBef>
                <a:spcPct val="0"/>
              </a:spcBef>
            </a:pPr>
            <a:r>
              <a:rPr lang="en-US" altLang="zh-CN" sz="2400" dirty="0"/>
              <a:t>    </a:t>
            </a:r>
            <a:r>
              <a:rPr lang="zh-CN" altLang="en-US" sz="2400" dirty="0"/>
              <a:t>总分类账的外部形式一般采用订本式账簿，内部格式采用三栏式账页格式。</a:t>
            </a:r>
            <a:endParaRPr lang="zh-CN" altLang="en-US" sz="2400" dirty="0"/>
          </a:p>
          <a:p>
            <a:pPr marL="0" indent="0" eaLnBrk="1" hangingPunct="1">
              <a:lnSpc>
                <a:spcPct val="90000"/>
              </a:lnSpc>
              <a:spcBef>
                <a:spcPct val="0"/>
              </a:spcBef>
            </a:pPr>
            <a:endParaRPr lang="zh-CN" altLang="en-US" sz="2400" dirty="0"/>
          </a:p>
        </p:txBody>
      </p:sp>
      <p:sp>
        <p:nvSpPr>
          <p:cNvPr id="98316" name="Rectangle 18"/>
          <p:cNvSpPr txBox="1">
            <a:spLocks noGrp="1"/>
          </p:cNvSpPr>
          <p:nvPr>
            <p:custDataLst>
              <p:tags r:id="rId1"/>
            </p:custDataLst>
          </p:nvPr>
        </p:nvSpPr>
        <p:spPr>
          <a:xfrm>
            <a:off x="1079500" y="358775"/>
            <a:ext cx="7086600" cy="583565"/>
          </a:xfrm>
          <a:prstGeom prst="rect">
            <a:avLst/>
          </a:prstGeom>
          <a:noFill/>
          <a:ln w="9525">
            <a:noFill/>
          </a:ln>
        </p:spPr>
        <p:txBody>
          <a:bodyPr wrap="square" lIns="91440" tIns="45720" rIns="91440" bIns="45720" anchor="t">
            <a:spAutoFit/>
          </a:bodyP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lvl="0" algn="l" defTabSz="914400" eaLnBrk="1" hangingPunct="1">
              <a:buClrTx/>
              <a:buSzTx/>
              <a:buFontTx/>
            </a:pPr>
            <a:r>
              <a:rPr lang="zh-CN" altLang="en-US" b="1" noProof="0" dirty="0">
                <a:solidFill>
                  <a:srgbClr val="FFFFFF"/>
                </a:solidFill>
                <a:latin typeface="黑体" panose="02010609060101010101" pitchFamily="49" charset="-122"/>
                <a:ea typeface="黑体" panose="02010609060101010101" pitchFamily="49" charset="-122"/>
                <a:sym typeface="+mn-ea"/>
              </a:rPr>
              <a:t>第三章 模拟企业期初建账</a:t>
            </a:r>
            <a:endParaRPr lang="zh-CN" altLang="en-US" b="1" noProof="0" dirty="0">
              <a:solidFill>
                <a:srgbClr val="FFFFFF"/>
              </a:solidFill>
              <a:latin typeface="黑体" panose="02010609060101010101" pitchFamily="49" charset="-122"/>
              <a:ea typeface="黑体" panose="02010609060101010101" pitchFamily="49" charset="-122"/>
              <a:sym typeface="+mn-ea"/>
            </a:endParaRPr>
          </a:p>
        </p:txBody>
      </p:sp>
      <p:pic>
        <p:nvPicPr>
          <p:cNvPr id="1073743925" name="图片 1073743924"/>
          <p:cNvPicPr>
            <a:picLocks noChangeAspect="1"/>
          </p:cNvPicPr>
          <p:nvPr>
            <p:custDataLst>
              <p:tags r:id="rId2"/>
            </p:custDataLst>
          </p:nvPr>
        </p:nvPicPr>
        <p:blipFill>
          <a:blip r:embed="rId3"/>
          <a:stretch>
            <a:fillRect/>
          </a:stretch>
        </p:blipFill>
        <p:spPr>
          <a:xfrm>
            <a:off x="609600" y="2819400"/>
            <a:ext cx="7795260" cy="305371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Effect transition="in" filter="blinds(horizontal)">
                                      <p:cBhvr>
                                        <p:cTn id="7" dur="500"/>
                                        <p:tgtEl>
                                          <p:spTgt spid="1433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338">
                                            <p:txEl>
                                              <p:pRg st="1" end="1"/>
                                            </p:txEl>
                                          </p:spTgt>
                                        </p:tgtEl>
                                        <p:attrNameLst>
                                          <p:attrName>style.visibility</p:attrName>
                                        </p:attrNameLst>
                                      </p:cBhvr>
                                      <p:to>
                                        <p:strVal val="visible"/>
                                      </p:to>
                                    </p:set>
                                    <p:animEffect transition="in" filter="blinds(horizontal)">
                                      <p:cBhvr>
                                        <p:cTn id="12" dur="500"/>
                                        <p:tgtEl>
                                          <p:spTgt spid="1433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338">
                                            <p:txEl>
                                              <p:pRg st="2" end="2"/>
                                            </p:txEl>
                                          </p:spTgt>
                                        </p:tgtEl>
                                        <p:attrNameLst>
                                          <p:attrName>style.visibility</p:attrName>
                                        </p:attrNameLst>
                                      </p:cBhvr>
                                      <p:to>
                                        <p:strVal val="visible"/>
                                      </p:to>
                                    </p:set>
                                    <p:animEffect transition="in" filter="blinds(horizontal)">
                                      <p:cBhvr>
                                        <p:cTn id="17" dur="500"/>
                                        <p:tgtEl>
                                          <p:spTgt spid="1433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p:cNvSpPr>
          <p:nvPr>
            <p:ph idx="1"/>
          </p:nvPr>
        </p:nvSpPr>
        <p:spPr>
          <a:xfrm>
            <a:off x="533400" y="1066800"/>
            <a:ext cx="7558088" cy="914400"/>
          </a:xfrm>
        </p:spPr>
        <p:txBody>
          <a:bodyPr wrap="square" lIns="91440" tIns="45720" rIns="91440" bIns="45720" anchor="t"/>
          <a:lstStyle/>
          <a:p>
            <a:pPr marL="0" indent="0"/>
            <a:r>
              <a:rPr lang="en-US" altLang="zh-CN" dirty="0"/>
              <a:t>2.</a:t>
            </a:r>
            <a:r>
              <a:rPr lang="zh-CN" altLang="en-US" dirty="0"/>
              <a:t>设立账户并登记期初余额</a:t>
            </a:r>
            <a:endParaRPr lang="zh-CN" altLang="en-US" dirty="0"/>
          </a:p>
          <a:p>
            <a:pPr marL="0" indent="0" eaLnBrk="1" hangingPunct="1">
              <a:lnSpc>
                <a:spcPct val="90000"/>
              </a:lnSpc>
              <a:spcBef>
                <a:spcPct val="0"/>
              </a:spcBef>
            </a:pPr>
            <a:r>
              <a:rPr lang="zh-CN" altLang="en-US" sz="2400" dirty="0"/>
              <a:t>（</a:t>
            </a:r>
            <a:r>
              <a:rPr lang="en-US" altLang="zh-CN" sz="2400" dirty="0"/>
              <a:t>1</a:t>
            </a:r>
            <a:r>
              <a:rPr lang="zh-CN" altLang="en-US" sz="2400" dirty="0"/>
              <a:t>）总分类账 </a:t>
            </a:r>
            <a:endParaRPr lang="zh-CN" altLang="en-US" sz="2400" dirty="0"/>
          </a:p>
          <a:p>
            <a:pPr marL="0" indent="0" eaLnBrk="1" hangingPunct="1">
              <a:lnSpc>
                <a:spcPct val="90000"/>
              </a:lnSpc>
              <a:spcBef>
                <a:spcPct val="0"/>
              </a:spcBef>
            </a:pPr>
            <a:r>
              <a:rPr lang="en-US" altLang="zh-CN" sz="2400" dirty="0"/>
              <a:t>    </a:t>
            </a:r>
            <a:r>
              <a:rPr lang="zh-CN" altLang="en-US" sz="2400" dirty="0"/>
              <a:t>在登记总账科目的期初余额时，摘要栏的填写因各单位账务处理程序不相同，摘要填写的内容也不相同，一般应在摘要栏填写“期初余额”、“上月结转”、“上年结转”等。如下图所示：</a:t>
            </a:r>
            <a:endParaRPr lang="zh-CN" altLang="en-US" sz="2400" dirty="0"/>
          </a:p>
          <a:p>
            <a:pPr marL="0" indent="0" eaLnBrk="1" hangingPunct="1">
              <a:lnSpc>
                <a:spcPct val="90000"/>
              </a:lnSpc>
              <a:spcBef>
                <a:spcPct val="0"/>
              </a:spcBef>
            </a:pPr>
            <a:endParaRPr lang="zh-CN" altLang="en-US" sz="2400" dirty="0"/>
          </a:p>
        </p:txBody>
      </p:sp>
      <p:sp>
        <p:nvSpPr>
          <p:cNvPr id="98316" name="Rectangle 18"/>
          <p:cNvSpPr txBox="1">
            <a:spLocks noGrp="1"/>
          </p:cNvSpPr>
          <p:nvPr>
            <p:custDataLst>
              <p:tags r:id="rId1"/>
            </p:custDataLst>
          </p:nvPr>
        </p:nvSpPr>
        <p:spPr>
          <a:xfrm>
            <a:off x="1079500" y="358775"/>
            <a:ext cx="7086600" cy="583565"/>
          </a:xfrm>
          <a:prstGeom prst="rect">
            <a:avLst/>
          </a:prstGeom>
          <a:noFill/>
          <a:ln w="9525">
            <a:noFill/>
          </a:ln>
        </p:spPr>
        <p:txBody>
          <a:bodyPr wrap="square" lIns="91440" tIns="45720" rIns="91440" bIns="45720" anchor="t">
            <a:spAutoFit/>
          </a:bodyP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lvl="0" algn="l" defTabSz="914400" eaLnBrk="1" hangingPunct="1">
              <a:buClrTx/>
              <a:buSzTx/>
              <a:buFontTx/>
            </a:pPr>
            <a:r>
              <a:rPr lang="zh-CN" altLang="en-US" b="1" noProof="0" dirty="0">
                <a:solidFill>
                  <a:srgbClr val="FFFFFF"/>
                </a:solidFill>
                <a:latin typeface="黑体" panose="02010609060101010101" pitchFamily="49" charset="-122"/>
                <a:ea typeface="黑体" panose="02010609060101010101" pitchFamily="49" charset="-122"/>
                <a:sym typeface="+mn-ea"/>
              </a:rPr>
              <a:t>第三章 模拟企业期初建账</a:t>
            </a:r>
            <a:endParaRPr lang="zh-CN" altLang="en-US" b="1" noProof="0" dirty="0">
              <a:solidFill>
                <a:srgbClr val="FFFFFF"/>
              </a:solidFill>
              <a:latin typeface="黑体" panose="02010609060101010101" pitchFamily="49" charset="-122"/>
              <a:ea typeface="黑体" panose="02010609060101010101" pitchFamily="49" charset="-122"/>
              <a:sym typeface="+mn-ea"/>
            </a:endParaRPr>
          </a:p>
        </p:txBody>
      </p:sp>
      <p:pic>
        <p:nvPicPr>
          <p:cNvPr id="1073743926" name="图片 1"/>
          <p:cNvPicPr>
            <a:picLocks noChangeAspect="1"/>
          </p:cNvPicPr>
          <p:nvPr>
            <p:custDataLst>
              <p:tags r:id="rId2"/>
            </p:custDataLst>
          </p:nvPr>
        </p:nvPicPr>
        <p:blipFill>
          <a:blip r:embed="rId3"/>
          <a:stretch>
            <a:fillRect/>
          </a:stretch>
        </p:blipFill>
        <p:spPr>
          <a:xfrm>
            <a:off x="457200" y="3276600"/>
            <a:ext cx="8090535" cy="33210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Effect transition="in" filter="blinds(horizontal)">
                                      <p:cBhvr>
                                        <p:cTn id="7" dur="500"/>
                                        <p:tgtEl>
                                          <p:spTgt spid="1433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338">
                                            <p:txEl>
                                              <p:pRg st="1" end="1"/>
                                            </p:txEl>
                                          </p:spTgt>
                                        </p:tgtEl>
                                        <p:attrNameLst>
                                          <p:attrName>style.visibility</p:attrName>
                                        </p:attrNameLst>
                                      </p:cBhvr>
                                      <p:to>
                                        <p:strVal val="visible"/>
                                      </p:to>
                                    </p:set>
                                    <p:animEffect transition="in" filter="blinds(horizontal)">
                                      <p:cBhvr>
                                        <p:cTn id="12" dur="500"/>
                                        <p:tgtEl>
                                          <p:spTgt spid="1433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338">
                                            <p:txEl>
                                              <p:pRg st="2" end="2"/>
                                            </p:txEl>
                                          </p:spTgt>
                                        </p:tgtEl>
                                        <p:attrNameLst>
                                          <p:attrName>style.visibility</p:attrName>
                                        </p:attrNameLst>
                                      </p:cBhvr>
                                      <p:to>
                                        <p:strVal val="visible"/>
                                      </p:to>
                                    </p:set>
                                    <p:animEffect transition="in" filter="blinds(horizontal)">
                                      <p:cBhvr>
                                        <p:cTn id="17" dur="500"/>
                                        <p:tgtEl>
                                          <p:spTgt spid="1433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p:cNvSpPr>
          <p:nvPr>
            <p:ph idx="1"/>
          </p:nvPr>
        </p:nvSpPr>
        <p:spPr>
          <a:xfrm>
            <a:off x="533400" y="1066800"/>
            <a:ext cx="7558088" cy="914400"/>
          </a:xfrm>
        </p:spPr>
        <p:txBody>
          <a:bodyPr wrap="square" lIns="91440" tIns="45720" rIns="91440" bIns="45720" anchor="t"/>
          <a:lstStyle/>
          <a:p>
            <a:pPr marL="0" indent="0"/>
            <a:r>
              <a:rPr lang="en-US" altLang="zh-CN" dirty="0"/>
              <a:t>2.</a:t>
            </a:r>
            <a:r>
              <a:rPr lang="zh-CN" altLang="en-US" dirty="0"/>
              <a:t>设立账户并登记期初余额</a:t>
            </a:r>
            <a:endParaRPr lang="zh-CN" altLang="en-US" dirty="0"/>
          </a:p>
          <a:p>
            <a:pPr marL="0" indent="0" eaLnBrk="1" hangingPunct="1">
              <a:lnSpc>
                <a:spcPct val="90000"/>
              </a:lnSpc>
              <a:spcBef>
                <a:spcPct val="0"/>
              </a:spcBef>
            </a:pPr>
            <a:r>
              <a:rPr lang="zh-CN" altLang="en-US" sz="2400" dirty="0"/>
              <a:t>（</a:t>
            </a:r>
            <a:r>
              <a:rPr lang="en-US" altLang="zh-CN" sz="2400" dirty="0"/>
              <a:t>2</a:t>
            </a:r>
            <a:r>
              <a:rPr lang="zh-CN" altLang="en-US" sz="2400" dirty="0"/>
              <a:t>）日记账 </a:t>
            </a:r>
            <a:endParaRPr lang="zh-CN" altLang="en-US" sz="2400" dirty="0"/>
          </a:p>
          <a:p>
            <a:pPr marL="0" indent="0" eaLnBrk="1" hangingPunct="1">
              <a:lnSpc>
                <a:spcPct val="90000"/>
              </a:lnSpc>
              <a:spcBef>
                <a:spcPct val="0"/>
              </a:spcBef>
            </a:pPr>
            <a:r>
              <a:rPr lang="en-US" altLang="zh-CN" sz="2400" dirty="0"/>
              <a:t>    </a:t>
            </a:r>
            <a:r>
              <a:rPr lang="zh-CN" altLang="en-US" sz="2400" dirty="0"/>
              <a:t>现金日记账和银行存款日记账必须采用定本式账簿，一般采用三栏式。</a:t>
            </a:r>
            <a:endParaRPr lang="zh-CN" altLang="en-US" sz="2400" dirty="0"/>
          </a:p>
          <a:p>
            <a:pPr marL="0" indent="0" eaLnBrk="1" hangingPunct="1">
              <a:lnSpc>
                <a:spcPct val="90000"/>
              </a:lnSpc>
              <a:spcBef>
                <a:spcPct val="0"/>
              </a:spcBef>
            </a:pPr>
            <a:endParaRPr lang="zh-CN" altLang="en-US" sz="2400" dirty="0"/>
          </a:p>
        </p:txBody>
      </p:sp>
      <p:sp>
        <p:nvSpPr>
          <p:cNvPr id="98316" name="Rectangle 18"/>
          <p:cNvSpPr txBox="1">
            <a:spLocks noGrp="1"/>
          </p:cNvSpPr>
          <p:nvPr>
            <p:custDataLst>
              <p:tags r:id="rId1"/>
            </p:custDataLst>
          </p:nvPr>
        </p:nvSpPr>
        <p:spPr>
          <a:xfrm>
            <a:off x="1079500" y="358775"/>
            <a:ext cx="7086600" cy="583565"/>
          </a:xfrm>
          <a:prstGeom prst="rect">
            <a:avLst/>
          </a:prstGeom>
          <a:noFill/>
          <a:ln w="9525">
            <a:noFill/>
          </a:ln>
        </p:spPr>
        <p:txBody>
          <a:bodyPr wrap="square" lIns="91440" tIns="45720" rIns="91440" bIns="45720" anchor="t">
            <a:spAutoFit/>
          </a:bodyP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lvl="0" algn="l" defTabSz="914400" eaLnBrk="1" hangingPunct="1">
              <a:buClrTx/>
              <a:buSzTx/>
              <a:buFontTx/>
            </a:pPr>
            <a:r>
              <a:rPr lang="zh-CN" altLang="en-US" b="1" noProof="0" dirty="0">
                <a:solidFill>
                  <a:srgbClr val="FFFFFF"/>
                </a:solidFill>
                <a:latin typeface="黑体" panose="02010609060101010101" pitchFamily="49" charset="-122"/>
                <a:ea typeface="黑体" panose="02010609060101010101" pitchFamily="49" charset="-122"/>
                <a:sym typeface="+mn-ea"/>
              </a:rPr>
              <a:t>第三章 模拟企业期初建账</a:t>
            </a:r>
            <a:endParaRPr lang="zh-CN" altLang="en-US" b="1" noProof="0" dirty="0">
              <a:solidFill>
                <a:srgbClr val="FFFFFF"/>
              </a:solidFill>
              <a:latin typeface="黑体" panose="02010609060101010101" pitchFamily="49" charset="-122"/>
              <a:ea typeface="黑体" panose="02010609060101010101" pitchFamily="49" charset="-122"/>
              <a:sym typeface="+mn-ea"/>
            </a:endParaRPr>
          </a:p>
        </p:txBody>
      </p:sp>
      <p:pic>
        <p:nvPicPr>
          <p:cNvPr id="1073743927" name="图片 1073743926"/>
          <p:cNvPicPr>
            <a:picLocks noChangeAspect="1"/>
          </p:cNvPicPr>
          <p:nvPr>
            <p:custDataLst>
              <p:tags r:id="rId2"/>
            </p:custDataLst>
          </p:nvPr>
        </p:nvPicPr>
        <p:blipFill>
          <a:blip r:embed="rId3"/>
          <a:stretch>
            <a:fillRect/>
          </a:stretch>
        </p:blipFill>
        <p:spPr>
          <a:xfrm>
            <a:off x="533400" y="2667000"/>
            <a:ext cx="8384540" cy="33559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Effect transition="in" filter="blinds(horizontal)">
                                      <p:cBhvr>
                                        <p:cTn id="7" dur="500"/>
                                        <p:tgtEl>
                                          <p:spTgt spid="1433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338">
                                            <p:txEl>
                                              <p:pRg st="1" end="1"/>
                                            </p:txEl>
                                          </p:spTgt>
                                        </p:tgtEl>
                                        <p:attrNameLst>
                                          <p:attrName>style.visibility</p:attrName>
                                        </p:attrNameLst>
                                      </p:cBhvr>
                                      <p:to>
                                        <p:strVal val="visible"/>
                                      </p:to>
                                    </p:set>
                                    <p:animEffect transition="in" filter="blinds(horizontal)">
                                      <p:cBhvr>
                                        <p:cTn id="12" dur="500"/>
                                        <p:tgtEl>
                                          <p:spTgt spid="1433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338">
                                            <p:txEl>
                                              <p:pRg st="2" end="2"/>
                                            </p:txEl>
                                          </p:spTgt>
                                        </p:tgtEl>
                                        <p:attrNameLst>
                                          <p:attrName>style.visibility</p:attrName>
                                        </p:attrNameLst>
                                      </p:cBhvr>
                                      <p:to>
                                        <p:strVal val="visible"/>
                                      </p:to>
                                    </p:set>
                                    <p:animEffect transition="in" filter="blinds(horizontal)">
                                      <p:cBhvr>
                                        <p:cTn id="17" dur="500"/>
                                        <p:tgtEl>
                                          <p:spTgt spid="1433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p:cNvSpPr>
          <p:nvPr>
            <p:ph idx="1"/>
          </p:nvPr>
        </p:nvSpPr>
        <p:spPr>
          <a:xfrm>
            <a:off x="533400" y="1066800"/>
            <a:ext cx="7558088" cy="914400"/>
          </a:xfrm>
        </p:spPr>
        <p:txBody>
          <a:bodyPr wrap="square" lIns="91440" tIns="45720" rIns="91440" bIns="45720" anchor="t"/>
          <a:lstStyle/>
          <a:p>
            <a:pPr marL="0" indent="0"/>
            <a:r>
              <a:rPr lang="en-US" altLang="zh-CN" dirty="0"/>
              <a:t>2.</a:t>
            </a:r>
            <a:r>
              <a:rPr lang="zh-CN" altLang="en-US" dirty="0"/>
              <a:t>设立账户并登记期初余额</a:t>
            </a:r>
            <a:endParaRPr lang="zh-CN" altLang="en-US" dirty="0"/>
          </a:p>
          <a:p>
            <a:pPr marL="0" indent="0" eaLnBrk="1" hangingPunct="1">
              <a:lnSpc>
                <a:spcPct val="90000"/>
              </a:lnSpc>
              <a:spcBef>
                <a:spcPct val="0"/>
              </a:spcBef>
            </a:pPr>
            <a:r>
              <a:rPr lang="zh-CN" altLang="en-US" sz="2400" dirty="0"/>
              <a:t>（</a:t>
            </a:r>
            <a:r>
              <a:rPr lang="en-US" altLang="zh-CN" sz="2400" dirty="0"/>
              <a:t>2</a:t>
            </a:r>
            <a:r>
              <a:rPr lang="zh-CN" altLang="en-US" sz="2400" dirty="0"/>
              <a:t>）日记账 </a:t>
            </a:r>
            <a:endParaRPr lang="zh-CN" altLang="en-US" sz="2400" dirty="0"/>
          </a:p>
          <a:p>
            <a:pPr marL="0" indent="0" eaLnBrk="1" hangingPunct="1">
              <a:lnSpc>
                <a:spcPct val="90000"/>
              </a:lnSpc>
              <a:spcBef>
                <a:spcPct val="0"/>
              </a:spcBef>
            </a:pPr>
            <a:r>
              <a:rPr lang="en-US" altLang="zh-CN" sz="2400" dirty="0"/>
              <a:t>    </a:t>
            </a:r>
            <a:r>
              <a:rPr lang="zh-CN" altLang="en-US" sz="2400" dirty="0"/>
              <a:t>在现金日记账启用以后，在首页的账页上，要结转上一会计期间的期末余额作为当前会计期间的期初余额。一般应在摘要栏填写“期初余额”、“上月结转”、“上年结转”等。如下图所示：</a:t>
            </a:r>
            <a:endParaRPr lang="zh-CN" altLang="en-US" sz="2400" dirty="0"/>
          </a:p>
        </p:txBody>
      </p:sp>
      <p:sp>
        <p:nvSpPr>
          <p:cNvPr id="98316" name="Rectangle 18"/>
          <p:cNvSpPr txBox="1">
            <a:spLocks noGrp="1"/>
          </p:cNvSpPr>
          <p:nvPr>
            <p:custDataLst>
              <p:tags r:id="rId1"/>
            </p:custDataLst>
          </p:nvPr>
        </p:nvSpPr>
        <p:spPr>
          <a:xfrm>
            <a:off x="1079500" y="358775"/>
            <a:ext cx="7086600" cy="583565"/>
          </a:xfrm>
          <a:prstGeom prst="rect">
            <a:avLst/>
          </a:prstGeom>
          <a:noFill/>
          <a:ln w="9525">
            <a:noFill/>
          </a:ln>
        </p:spPr>
        <p:txBody>
          <a:bodyPr wrap="square" lIns="91440" tIns="45720" rIns="91440" bIns="45720" anchor="t">
            <a:spAutoFit/>
          </a:bodyP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lvl="0" algn="l" defTabSz="914400" eaLnBrk="1" hangingPunct="1">
              <a:buClrTx/>
              <a:buSzTx/>
              <a:buFontTx/>
            </a:pPr>
            <a:r>
              <a:rPr lang="zh-CN" altLang="en-US" b="1" noProof="0" dirty="0">
                <a:solidFill>
                  <a:srgbClr val="FFFFFF"/>
                </a:solidFill>
                <a:latin typeface="黑体" panose="02010609060101010101" pitchFamily="49" charset="-122"/>
                <a:ea typeface="黑体" panose="02010609060101010101" pitchFamily="49" charset="-122"/>
                <a:sym typeface="+mn-ea"/>
              </a:rPr>
              <a:t>第三章 模拟企业期初建账</a:t>
            </a:r>
            <a:endParaRPr lang="zh-CN" altLang="en-US" b="1" noProof="0" dirty="0">
              <a:solidFill>
                <a:srgbClr val="FFFFFF"/>
              </a:solidFill>
              <a:latin typeface="黑体" panose="02010609060101010101" pitchFamily="49" charset="-122"/>
              <a:ea typeface="黑体" panose="02010609060101010101" pitchFamily="49" charset="-122"/>
              <a:sym typeface="+mn-ea"/>
            </a:endParaRPr>
          </a:p>
        </p:txBody>
      </p:sp>
      <p:pic>
        <p:nvPicPr>
          <p:cNvPr id="1073743928" name="图片 1073743927"/>
          <p:cNvPicPr>
            <a:picLocks noChangeAspect="1"/>
          </p:cNvPicPr>
          <p:nvPr>
            <p:custDataLst>
              <p:tags r:id="rId2"/>
            </p:custDataLst>
          </p:nvPr>
        </p:nvPicPr>
        <p:blipFill>
          <a:blip r:embed="rId3"/>
          <a:stretch>
            <a:fillRect/>
          </a:stretch>
        </p:blipFill>
        <p:spPr>
          <a:xfrm>
            <a:off x="1371600" y="3200400"/>
            <a:ext cx="6117590" cy="342836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Effect transition="in" filter="blinds(horizontal)">
                                      <p:cBhvr>
                                        <p:cTn id="7" dur="500"/>
                                        <p:tgtEl>
                                          <p:spTgt spid="1433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338">
                                            <p:txEl>
                                              <p:pRg st="1" end="1"/>
                                            </p:txEl>
                                          </p:spTgt>
                                        </p:tgtEl>
                                        <p:attrNameLst>
                                          <p:attrName>style.visibility</p:attrName>
                                        </p:attrNameLst>
                                      </p:cBhvr>
                                      <p:to>
                                        <p:strVal val="visible"/>
                                      </p:to>
                                    </p:set>
                                    <p:animEffect transition="in" filter="blinds(horizontal)">
                                      <p:cBhvr>
                                        <p:cTn id="12" dur="500"/>
                                        <p:tgtEl>
                                          <p:spTgt spid="1433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338">
                                            <p:txEl>
                                              <p:pRg st="2" end="2"/>
                                            </p:txEl>
                                          </p:spTgt>
                                        </p:tgtEl>
                                        <p:attrNameLst>
                                          <p:attrName>style.visibility</p:attrName>
                                        </p:attrNameLst>
                                      </p:cBhvr>
                                      <p:to>
                                        <p:strVal val="visible"/>
                                      </p:to>
                                    </p:set>
                                    <p:animEffect transition="in" filter="blinds(horizontal)">
                                      <p:cBhvr>
                                        <p:cTn id="17" dur="500"/>
                                        <p:tgtEl>
                                          <p:spTgt spid="1433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p:cNvSpPr>
          <p:nvPr>
            <p:ph idx="1"/>
          </p:nvPr>
        </p:nvSpPr>
        <p:spPr>
          <a:xfrm>
            <a:off x="533400" y="1066800"/>
            <a:ext cx="7558088" cy="914400"/>
          </a:xfrm>
        </p:spPr>
        <p:txBody>
          <a:bodyPr wrap="square" lIns="91440" tIns="45720" rIns="91440" bIns="45720" anchor="t"/>
          <a:lstStyle/>
          <a:p>
            <a:pPr marL="0" indent="0"/>
            <a:r>
              <a:rPr lang="en-US" altLang="zh-CN" dirty="0"/>
              <a:t>2.</a:t>
            </a:r>
            <a:r>
              <a:rPr lang="zh-CN" altLang="en-US" dirty="0"/>
              <a:t>设立账户并登记期初余额</a:t>
            </a:r>
            <a:endParaRPr lang="zh-CN" altLang="en-US" dirty="0"/>
          </a:p>
          <a:p>
            <a:pPr marL="0" indent="0" eaLnBrk="1" hangingPunct="1">
              <a:lnSpc>
                <a:spcPct val="90000"/>
              </a:lnSpc>
              <a:spcBef>
                <a:spcPct val="0"/>
              </a:spcBef>
            </a:pPr>
            <a:r>
              <a:rPr lang="zh-CN" altLang="en-US" sz="2400" dirty="0"/>
              <a:t>（</a:t>
            </a:r>
            <a:r>
              <a:rPr lang="en-US" altLang="zh-CN" sz="2400" dirty="0"/>
              <a:t>2</a:t>
            </a:r>
            <a:r>
              <a:rPr lang="zh-CN" altLang="en-US" sz="2400" dirty="0"/>
              <a:t>）日记账 </a:t>
            </a:r>
            <a:endParaRPr lang="zh-CN" altLang="en-US" sz="2400" dirty="0"/>
          </a:p>
          <a:p>
            <a:pPr marL="0" indent="0" eaLnBrk="1" hangingPunct="1">
              <a:lnSpc>
                <a:spcPct val="90000"/>
              </a:lnSpc>
              <a:spcBef>
                <a:spcPct val="0"/>
              </a:spcBef>
            </a:pPr>
            <a:r>
              <a:rPr lang="en-US" altLang="zh-CN" sz="2400" dirty="0"/>
              <a:t>    </a:t>
            </a:r>
            <a:r>
              <a:rPr lang="zh-CN" altLang="en-US" sz="2400" dirty="0"/>
              <a:t>银行存款日记账是用来核算和监督银行存款每日的收入、支出和结余情况的账簿。</a:t>
            </a:r>
            <a:endParaRPr lang="zh-CN" altLang="en-US" sz="2400" dirty="0"/>
          </a:p>
          <a:p>
            <a:pPr marL="0" indent="0" eaLnBrk="1" hangingPunct="1">
              <a:lnSpc>
                <a:spcPct val="90000"/>
              </a:lnSpc>
              <a:spcBef>
                <a:spcPct val="0"/>
              </a:spcBef>
            </a:pPr>
            <a:endParaRPr lang="zh-CN" altLang="en-US" sz="2400" dirty="0"/>
          </a:p>
        </p:txBody>
      </p:sp>
      <p:sp>
        <p:nvSpPr>
          <p:cNvPr id="98316" name="Rectangle 18"/>
          <p:cNvSpPr txBox="1">
            <a:spLocks noGrp="1"/>
          </p:cNvSpPr>
          <p:nvPr>
            <p:custDataLst>
              <p:tags r:id="rId1"/>
            </p:custDataLst>
          </p:nvPr>
        </p:nvSpPr>
        <p:spPr>
          <a:xfrm>
            <a:off x="1079500" y="358775"/>
            <a:ext cx="7086600" cy="583565"/>
          </a:xfrm>
          <a:prstGeom prst="rect">
            <a:avLst/>
          </a:prstGeom>
          <a:noFill/>
          <a:ln w="9525">
            <a:noFill/>
          </a:ln>
        </p:spPr>
        <p:txBody>
          <a:bodyPr wrap="square" lIns="91440" tIns="45720" rIns="91440" bIns="45720" anchor="t">
            <a:spAutoFit/>
          </a:bodyP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lvl="0" algn="l" defTabSz="914400" eaLnBrk="1" hangingPunct="1">
              <a:buClrTx/>
              <a:buSzTx/>
              <a:buFontTx/>
            </a:pPr>
            <a:r>
              <a:rPr lang="zh-CN" altLang="en-US" b="1" noProof="0" dirty="0">
                <a:solidFill>
                  <a:srgbClr val="FFFFFF"/>
                </a:solidFill>
                <a:latin typeface="黑体" panose="02010609060101010101" pitchFamily="49" charset="-122"/>
                <a:ea typeface="黑体" panose="02010609060101010101" pitchFamily="49" charset="-122"/>
                <a:sym typeface="+mn-ea"/>
              </a:rPr>
              <a:t>第三章 模拟企业期初建账</a:t>
            </a:r>
            <a:endParaRPr lang="zh-CN" altLang="en-US" b="1" noProof="0" dirty="0">
              <a:solidFill>
                <a:srgbClr val="FFFFFF"/>
              </a:solidFill>
              <a:latin typeface="黑体" panose="02010609060101010101" pitchFamily="49" charset="-122"/>
              <a:ea typeface="黑体" panose="02010609060101010101" pitchFamily="49" charset="-122"/>
              <a:sym typeface="+mn-ea"/>
            </a:endParaRPr>
          </a:p>
        </p:txBody>
      </p:sp>
      <p:pic>
        <p:nvPicPr>
          <p:cNvPr id="1073743929" name="图片 1073743928"/>
          <p:cNvPicPr>
            <a:picLocks noChangeAspect="1"/>
          </p:cNvPicPr>
          <p:nvPr>
            <p:custDataLst>
              <p:tags r:id="rId2"/>
            </p:custDataLst>
          </p:nvPr>
        </p:nvPicPr>
        <p:blipFill>
          <a:blip r:embed="rId3"/>
          <a:stretch>
            <a:fillRect/>
          </a:stretch>
        </p:blipFill>
        <p:spPr>
          <a:xfrm>
            <a:off x="304800" y="2667000"/>
            <a:ext cx="8519160" cy="378714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Effect transition="in" filter="blinds(horizontal)">
                                      <p:cBhvr>
                                        <p:cTn id="7" dur="500"/>
                                        <p:tgtEl>
                                          <p:spTgt spid="1433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338">
                                            <p:txEl>
                                              <p:pRg st="1" end="1"/>
                                            </p:txEl>
                                          </p:spTgt>
                                        </p:tgtEl>
                                        <p:attrNameLst>
                                          <p:attrName>style.visibility</p:attrName>
                                        </p:attrNameLst>
                                      </p:cBhvr>
                                      <p:to>
                                        <p:strVal val="visible"/>
                                      </p:to>
                                    </p:set>
                                    <p:animEffect transition="in" filter="blinds(horizontal)">
                                      <p:cBhvr>
                                        <p:cTn id="12" dur="500"/>
                                        <p:tgtEl>
                                          <p:spTgt spid="1433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338">
                                            <p:txEl>
                                              <p:pRg st="2" end="2"/>
                                            </p:txEl>
                                          </p:spTgt>
                                        </p:tgtEl>
                                        <p:attrNameLst>
                                          <p:attrName>style.visibility</p:attrName>
                                        </p:attrNameLst>
                                      </p:cBhvr>
                                      <p:to>
                                        <p:strVal val="visible"/>
                                      </p:to>
                                    </p:set>
                                    <p:animEffect transition="in" filter="blinds(horizontal)">
                                      <p:cBhvr>
                                        <p:cTn id="17" dur="500"/>
                                        <p:tgtEl>
                                          <p:spTgt spid="1433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3"/>
          <p:cNvSpPr>
            <a:spLocks noGrp="1"/>
          </p:cNvSpPr>
          <p:nvPr>
            <p:ph idx="1"/>
          </p:nvPr>
        </p:nvSpPr>
        <p:spPr/>
        <p:txBody>
          <a:bodyPr wrap="square" lIns="91440" tIns="45720" rIns="91440" bIns="45720" anchor="t"/>
          <a:lstStyle/>
          <a:p>
            <a:pPr algn="l">
              <a:lnSpc>
                <a:spcPct val="80000"/>
              </a:lnSpc>
              <a:buSzTx/>
            </a:pPr>
            <a:r>
              <a:rPr lang="zh-CN" altLang="en-US" sz="2800" b="0" dirty="0">
                <a:solidFill>
                  <a:srgbClr val="0000FF"/>
                </a:solidFill>
                <a:sym typeface="+mn-ea"/>
              </a:rPr>
              <a:t>三、企业会计综合模拟实训的教学组织</a:t>
            </a:r>
            <a:endParaRPr lang="zh-CN" altLang="en-US" sz="2800" b="0" dirty="0">
              <a:solidFill>
                <a:srgbClr val="0000FF"/>
              </a:solidFill>
            </a:endParaRPr>
          </a:p>
          <a:p>
            <a:pPr algn="l">
              <a:lnSpc>
                <a:spcPct val="80000"/>
              </a:lnSpc>
              <a:buSzTx/>
            </a:pPr>
            <a:r>
              <a:rPr lang="zh-CN" altLang="en-US" sz="2400" b="0" dirty="0">
                <a:solidFill>
                  <a:srgbClr val="0000FF"/>
                </a:solidFill>
              </a:rPr>
              <a:t>（一）教学方法</a:t>
            </a:r>
            <a:endParaRPr lang="zh-CN" altLang="en-US" sz="2400" b="0" dirty="0">
              <a:solidFill>
                <a:srgbClr val="0000FF"/>
              </a:solidFill>
            </a:endParaRPr>
          </a:p>
          <a:p>
            <a:r>
              <a:rPr lang="zh-CN" altLang="en-US" sz="2400" b="0" dirty="0"/>
              <a:t> </a:t>
            </a:r>
            <a:r>
              <a:rPr lang="zh-CN" sz="2400" b="0" dirty="0"/>
              <a:t> </a:t>
            </a:r>
            <a:r>
              <a:rPr lang="en-US" altLang="zh-CN" sz="2400" b="0" dirty="0"/>
              <a:t>1.应立足于加强学生实际操作能力的培养，建议采用项目教学</a:t>
            </a:r>
            <a:r>
              <a:rPr lang="zh-CN" altLang="en-US" sz="2400" b="0" dirty="0"/>
              <a:t>；</a:t>
            </a:r>
            <a:endParaRPr lang="zh-CN" altLang="en-US" sz="2400" b="0" dirty="0"/>
          </a:p>
          <a:p>
            <a:r>
              <a:rPr lang="en-US" altLang="zh-CN" sz="2400" b="0" dirty="0"/>
              <a:t>  2.创设工作情景，建议加大实践实操的容量，紧密结合职业技能证书的考证</a:t>
            </a:r>
            <a:r>
              <a:rPr lang="zh-CN" altLang="en-US" sz="2400" b="0" dirty="0"/>
              <a:t>；</a:t>
            </a:r>
            <a:endParaRPr lang="zh-CN" altLang="en-US" sz="2400" b="0" dirty="0"/>
          </a:p>
          <a:p>
            <a:r>
              <a:rPr lang="zh-CN" altLang="en-US" sz="2400" b="0" dirty="0"/>
              <a:t> </a:t>
            </a:r>
            <a:r>
              <a:rPr lang="en-US" altLang="zh-CN" sz="2400" b="0" dirty="0"/>
              <a:t> 3.重视本专业领域新的法律规定、新技术、新内容发展趋势，以贴近企业、贴近生产</a:t>
            </a:r>
            <a:r>
              <a:rPr lang="zh-CN" altLang="en-US" sz="2400" b="0" dirty="0"/>
              <a:t>；</a:t>
            </a:r>
            <a:endParaRPr lang="zh-CN" altLang="en-US" sz="2400" b="0" dirty="0"/>
          </a:p>
          <a:p>
            <a:r>
              <a:rPr lang="en-US" altLang="zh-CN" sz="2400" b="0" dirty="0"/>
              <a:t>  4.积极引导学生提升职业素养，提高职业道德。</a:t>
            </a:r>
            <a:endParaRPr lang="en-US" altLang="zh-CN" sz="2400" b="0" dirty="0"/>
          </a:p>
          <a:p>
            <a:r>
              <a:rPr lang="en-US" altLang="zh-CN" sz="2400" b="0" dirty="0"/>
              <a:t>      同时，实训中注重思政元素的融合，结合会计从业人员的职场实务工作，帮助学生树立社会主义核心价值观，增强正确的认识并建立正确的人生观、价值观，自觉提高时代使命感，投身民族复兴大业中</a:t>
            </a:r>
            <a:r>
              <a:rPr lang="zh-CN" altLang="en-US" sz="2400" b="0" dirty="0"/>
              <a:t>。</a:t>
            </a:r>
            <a:endParaRPr lang="en-US" altLang="zh-CN" sz="2400" b="0" dirty="0"/>
          </a:p>
          <a:p>
            <a:endParaRPr lang="zh-CN" altLang="en-US" sz="2400" b="0" dirty="0"/>
          </a:p>
        </p:txBody>
      </p:sp>
      <p:sp>
        <p:nvSpPr>
          <p:cNvPr id="9" name="文本框 8"/>
          <p:cNvSpPr txBox="1"/>
          <p:nvPr>
            <p:custDataLst>
              <p:tags r:id="rId1"/>
            </p:custDataLst>
          </p:nvPr>
        </p:nvSpPr>
        <p:spPr>
          <a:xfrm>
            <a:off x="1219294" y="362327"/>
            <a:ext cx="7107144" cy="583565"/>
          </a:xfrm>
          <a:prstGeom prst="rect">
            <a:avLst/>
          </a:prstGeom>
          <a:noFill/>
        </p:spPr>
        <p:txBody>
          <a:bodyPr wrap="square">
            <a:spAutoFit/>
          </a:bodyPr>
          <a:lstStyle/>
          <a:p>
            <a:r>
              <a:rPr kumimoji="0" lang="zh-CN" altLang="en-US" sz="3200" b="1" i="0" u="none" strike="noStrike" kern="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j-cs"/>
              </a:rPr>
              <a:t>第一章 企业会计综合模拟实训总论</a:t>
            </a:r>
            <a:endParaRPr lang="zh-CN" altLang="en-US" dirty="0"/>
          </a:p>
        </p:txBody>
      </p:sp>
    </p:spTree>
  </p:cSld>
  <p:clrMapOvr>
    <a:masterClrMapping/>
  </p:clrMapOvr>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p:cNvSpPr>
          <p:nvPr>
            <p:ph idx="1"/>
          </p:nvPr>
        </p:nvSpPr>
        <p:spPr>
          <a:xfrm>
            <a:off x="533400" y="1066800"/>
            <a:ext cx="7558088" cy="914400"/>
          </a:xfrm>
        </p:spPr>
        <p:txBody>
          <a:bodyPr wrap="square" lIns="91440" tIns="45720" rIns="91440" bIns="45720" anchor="t"/>
          <a:lstStyle/>
          <a:p>
            <a:pPr marL="0" indent="0"/>
            <a:r>
              <a:rPr lang="en-US" altLang="zh-CN" dirty="0"/>
              <a:t>2.</a:t>
            </a:r>
            <a:r>
              <a:rPr lang="zh-CN" altLang="en-US" dirty="0"/>
              <a:t>设立账户并登记期初余额</a:t>
            </a:r>
            <a:endParaRPr lang="zh-CN" altLang="en-US" dirty="0"/>
          </a:p>
          <a:p>
            <a:pPr marL="0" indent="0" eaLnBrk="1" hangingPunct="1">
              <a:lnSpc>
                <a:spcPct val="90000"/>
              </a:lnSpc>
              <a:spcBef>
                <a:spcPct val="0"/>
              </a:spcBef>
            </a:pPr>
            <a:r>
              <a:rPr lang="zh-CN" altLang="en-US" sz="2400" dirty="0"/>
              <a:t>（</a:t>
            </a:r>
            <a:r>
              <a:rPr lang="en-US" altLang="zh-CN" sz="2400" dirty="0"/>
              <a:t>2</a:t>
            </a:r>
            <a:r>
              <a:rPr lang="zh-CN" altLang="en-US" sz="2400" dirty="0"/>
              <a:t>）日记账 </a:t>
            </a:r>
            <a:endParaRPr lang="zh-CN" altLang="en-US" sz="2400" dirty="0"/>
          </a:p>
          <a:p>
            <a:pPr marL="0" indent="0" eaLnBrk="1" hangingPunct="1">
              <a:lnSpc>
                <a:spcPct val="90000"/>
              </a:lnSpc>
              <a:spcBef>
                <a:spcPct val="0"/>
              </a:spcBef>
            </a:pPr>
            <a:r>
              <a:rPr lang="en-US" altLang="zh-CN" sz="2400" dirty="0"/>
              <a:t>    </a:t>
            </a:r>
            <a:r>
              <a:rPr lang="zh-CN" altLang="en-US" sz="2400" dirty="0"/>
              <a:t>在账簿启用以后，在每一本银行存款日记账的首页的账页上面，要结转上一会计期间的期末余额作为当前会计期间的期初余额。一般应在摘要栏填写“期初余额”、“上月结转”、“上年结转”等。如下图所示： </a:t>
            </a:r>
            <a:endParaRPr lang="zh-CN" altLang="en-US" sz="2400" dirty="0"/>
          </a:p>
          <a:p>
            <a:pPr marL="0" indent="0" eaLnBrk="1" hangingPunct="1">
              <a:lnSpc>
                <a:spcPct val="90000"/>
              </a:lnSpc>
              <a:spcBef>
                <a:spcPct val="0"/>
              </a:spcBef>
            </a:pPr>
            <a:endParaRPr lang="zh-CN" altLang="en-US" sz="2400" dirty="0"/>
          </a:p>
        </p:txBody>
      </p:sp>
      <p:sp>
        <p:nvSpPr>
          <p:cNvPr id="98316" name="Rectangle 18"/>
          <p:cNvSpPr txBox="1">
            <a:spLocks noGrp="1"/>
          </p:cNvSpPr>
          <p:nvPr>
            <p:custDataLst>
              <p:tags r:id="rId1"/>
            </p:custDataLst>
          </p:nvPr>
        </p:nvSpPr>
        <p:spPr>
          <a:xfrm>
            <a:off x="1079500" y="358775"/>
            <a:ext cx="7086600" cy="583565"/>
          </a:xfrm>
          <a:prstGeom prst="rect">
            <a:avLst/>
          </a:prstGeom>
          <a:noFill/>
          <a:ln w="9525">
            <a:noFill/>
          </a:ln>
        </p:spPr>
        <p:txBody>
          <a:bodyPr wrap="square" lIns="91440" tIns="45720" rIns="91440" bIns="45720" anchor="t">
            <a:spAutoFit/>
          </a:bodyP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lvl="0" algn="l" defTabSz="914400" eaLnBrk="1" hangingPunct="1">
              <a:buClrTx/>
              <a:buSzTx/>
              <a:buFontTx/>
            </a:pPr>
            <a:r>
              <a:rPr lang="zh-CN" altLang="en-US" b="1" noProof="0" dirty="0">
                <a:solidFill>
                  <a:srgbClr val="FFFFFF"/>
                </a:solidFill>
                <a:latin typeface="黑体" panose="02010609060101010101" pitchFamily="49" charset="-122"/>
                <a:ea typeface="黑体" panose="02010609060101010101" pitchFamily="49" charset="-122"/>
                <a:sym typeface="+mn-ea"/>
              </a:rPr>
              <a:t>第三章 模拟企业期初建账</a:t>
            </a:r>
            <a:endParaRPr lang="zh-CN" altLang="en-US" b="1" noProof="0" dirty="0">
              <a:solidFill>
                <a:srgbClr val="FFFFFF"/>
              </a:solidFill>
              <a:latin typeface="黑体" panose="02010609060101010101" pitchFamily="49" charset="-122"/>
              <a:ea typeface="黑体" panose="02010609060101010101" pitchFamily="49" charset="-122"/>
              <a:sym typeface="+mn-ea"/>
            </a:endParaRPr>
          </a:p>
        </p:txBody>
      </p:sp>
      <p:pic>
        <p:nvPicPr>
          <p:cNvPr id="1073743930" name="图片 1"/>
          <p:cNvPicPr>
            <a:picLocks noChangeAspect="1"/>
          </p:cNvPicPr>
          <p:nvPr>
            <p:custDataLst>
              <p:tags r:id="rId2"/>
            </p:custDataLst>
          </p:nvPr>
        </p:nvPicPr>
        <p:blipFill>
          <a:blip r:embed="rId3"/>
          <a:stretch>
            <a:fillRect/>
          </a:stretch>
        </p:blipFill>
        <p:spPr>
          <a:xfrm>
            <a:off x="1066800" y="3200400"/>
            <a:ext cx="6800215" cy="315785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Effect transition="in" filter="blinds(horizontal)">
                                      <p:cBhvr>
                                        <p:cTn id="7" dur="500"/>
                                        <p:tgtEl>
                                          <p:spTgt spid="1433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338">
                                            <p:txEl>
                                              <p:pRg st="1" end="1"/>
                                            </p:txEl>
                                          </p:spTgt>
                                        </p:tgtEl>
                                        <p:attrNameLst>
                                          <p:attrName>style.visibility</p:attrName>
                                        </p:attrNameLst>
                                      </p:cBhvr>
                                      <p:to>
                                        <p:strVal val="visible"/>
                                      </p:to>
                                    </p:set>
                                    <p:animEffect transition="in" filter="blinds(horizontal)">
                                      <p:cBhvr>
                                        <p:cTn id="12" dur="500"/>
                                        <p:tgtEl>
                                          <p:spTgt spid="1433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338">
                                            <p:txEl>
                                              <p:pRg st="2" end="2"/>
                                            </p:txEl>
                                          </p:spTgt>
                                        </p:tgtEl>
                                        <p:attrNameLst>
                                          <p:attrName>style.visibility</p:attrName>
                                        </p:attrNameLst>
                                      </p:cBhvr>
                                      <p:to>
                                        <p:strVal val="visible"/>
                                      </p:to>
                                    </p:set>
                                    <p:animEffect transition="in" filter="blinds(horizontal)">
                                      <p:cBhvr>
                                        <p:cTn id="17" dur="500"/>
                                        <p:tgtEl>
                                          <p:spTgt spid="1433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p:cNvSpPr>
          <p:nvPr>
            <p:ph idx="1"/>
          </p:nvPr>
        </p:nvSpPr>
        <p:spPr>
          <a:xfrm>
            <a:off x="533400" y="991235"/>
            <a:ext cx="7558088" cy="914400"/>
          </a:xfrm>
        </p:spPr>
        <p:txBody>
          <a:bodyPr wrap="square" lIns="91440" tIns="45720" rIns="91440" bIns="45720" anchor="t"/>
          <a:lstStyle/>
          <a:p>
            <a:pPr marL="0" indent="0"/>
            <a:r>
              <a:rPr lang="en-US" altLang="zh-CN" dirty="0"/>
              <a:t>2.</a:t>
            </a:r>
            <a:r>
              <a:rPr lang="zh-CN" altLang="en-US" dirty="0"/>
              <a:t>设立账户并登记期初余额</a:t>
            </a:r>
            <a:endParaRPr lang="zh-CN" altLang="en-US" dirty="0"/>
          </a:p>
          <a:p>
            <a:pPr marL="0" indent="0" eaLnBrk="1" hangingPunct="1">
              <a:lnSpc>
                <a:spcPct val="90000"/>
              </a:lnSpc>
              <a:spcBef>
                <a:spcPct val="0"/>
              </a:spcBef>
            </a:pPr>
            <a:r>
              <a:rPr lang="zh-CN" altLang="en-US" sz="2400" dirty="0"/>
              <a:t>（</a:t>
            </a:r>
            <a:r>
              <a:rPr lang="en-US" altLang="zh-CN" sz="2400" dirty="0"/>
              <a:t>3</a:t>
            </a:r>
            <a:r>
              <a:rPr lang="zh-CN" altLang="en-US" sz="2400" dirty="0"/>
              <a:t>）明细账 </a:t>
            </a:r>
            <a:endParaRPr lang="zh-CN" altLang="en-US" sz="2400" dirty="0"/>
          </a:p>
          <a:p>
            <a:pPr marL="0" indent="0" eaLnBrk="1" hangingPunct="1">
              <a:lnSpc>
                <a:spcPct val="90000"/>
              </a:lnSpc>
              <a:spcBef>
                <a:spcPct val="0"/>
              </a:spcBef>
            </a:pPr>
            <a:r>
              <a:rPr lang="en-US" altLang="zh-CN" sz="2400" dirty="0"/>
              <a:t>    </a:t>
            </a:r>
            <a:r>
              <a:rPr lang="zh-CN" altLang="en-US" sz="2400" dirty="0"/>
              <a:t>明细分类账一般采用活页式账簿，有三栏式、数量金额式、多栏式等多种账页格式，相同格式的账页装订成册。三栏式、数量金额式和多栏式账页格式如下图所示</a:t>
            </a:r>
            <a:r>
              <a:rPr lang="zh-CN" altLang="en-US" sz="2400" dirty="0"/>
              <a:t>： </a:t>
            </a:r>
            <a:endParaRPr lang="zh-CN" altLang="en-US" sz="2400" dirty="0"/>
          </a:p>
          <a:p>
            <a:pPr marL="0" indent="0" eaLnBrk="1" hangingPunct="1">
              <a:lnSpc>
                <a:spcPct val="90000"/>
              </a:lnSpc>
              <a:spcBef>
                <a:spcPct val="0"/>
              </a:spcBef>
            </a:pPr>
            <a:endParaRPr lang="zh-CN" altLang="en-US" sz="2400" dirty="0"/>
          </a:p>
        </p:txBody>
      </p:sp>
      <p:sp>
        <p:nvSpPr>
          <p:cNvPr id="98316" name="Rectangle 18"/>
          <p:cNvSpPr txBox="1">
            <a:spLocks noGrp="1"/>
          </p:cNvSpPr>
          <p:nvPr>
            <p:custDataLst>
              <p:tags r:id="rId1"/>
            </p:custDataLst>
          </p:nvPr>
        </p:nvSpPr>
        <p:spPr>
          <a:xfrm>
            <a:off x="1079500" y="358775"/>
            <a:ext cx="7086600" cy="583565"/>
          </a:xfrm>
          <a:prstGeom prst="rect">
            <a:avLst/>
          </a:prstGeom>
          <a:noFill/>
          <a:ln w="9525">
            <a:noFill/>
          </a:ln>
        </p:spPr>
        <p:txBody>
          <a:bodyPr wrap="square" lIns="91440" tIns="45720" rIns="91440" bIns="45720" anchor="t">
            <a:spAutoFit/>
          </a:bodyP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lvl="0" algn="l" defTabSz="914400" eaLnBrk="1" hangingPunct="1">
              <a:buClrTx/>
              <a:buSzTx/>
              <a:buFontTx/>
            </a:pPr>
            <a:r>
              <a:rPr lang="zh-CN" altLang="en-US" b="1" noProof="0" dirty="0">
                <a:solidFill>
                  <a:srgbClr val="FFFFFF"/>
                </a:solidFill>
                <a:latin typeface="黑体" panose="02010609060101010101" pitchFamily="49" charset="-122"/>
                <a:ea typeface="黑体" panose="02010609060101010101" pitchFamily="49" charset="-122"/>
                <a:sym typeface="+mn-ea"/>
              </a:rPr>
              <a:t>第三章 模拟企业期初建账</a:t>
            </a:r>
            <a:endParaRPr lang="zh-CN" altLang="en-US" b="1" noProof="0" dirty="0">
              <a:solidFill>
                <a:srgbClr val="FFFFFF"/>
              </a:solidFill>
              <a:latin typeface="黑体" panose="02010609060101010101" pitchFamily="49" charset="-122"/>
              <a:ea typeface="黑体" panose="02010609060101010101" pitchFamily="49" charset="-122"/>
              <a:sym typeface="+mn-ea"/>
            </a:endParaRPr>
          </a:p>
        </p:txBody>
      </p:sp>
      <p:pic>
        <p:nvPicPr>
          <p:cNvPr id="1073743933" name="图片 1073743932"/>
          <p:cNvPicPr>
            <a:picLocks noChangeAspect="1"/>
          </p:cNvPicPr>
          <p:nvPr>
            <p:custDataLst>
              <p:tags r:id="rId2"/>
            </p:custDataLst>
          </p:nvPr>
        </p:nvPicPr>
        <p:blipFill>
          <a:blip r:embed="rId3"/>
          <a:stretch>
            <a:fillRect/>
          </a:stretch>
        </p:blipFill>
        <p:spPr>
          <a:xfrm>
            <a:off x="988060" y="2743200"/>
            <a:ext cx="6864350" cy="378269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Effect transition="in" filter="blinds(horizontal)">
                                      <p:cBhvr>
                                        <p:cTn id="7" dur="500"/>
                                        <p:tgtEl>
                                          <p:spTgt spid="1433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338">
                                            <p:txEl>
                                              <p:pRg st="1" end="1"/>
                                            </p:txEl>
                                          </p:spTgt>
                                        </p:tgtEl>
                                        <p:attrNameLst>
                                          <p:attrName>style.visibility</p:attrName>
                                        </p:attrNameLst>
                                      </p:cBhvr>
                                      <p:to>
                                        <p:strVal val="visible"/>
                                      </p:to>
                                    </p:set>
                                    <p:animEffect transition="in" filter="blinds(horizontal)">
                                      <p:cBhvr>
                                        <p:cTn id="12" dur="500"/>
                                        <p:tgtEl>
                                          <p:spTgt spid="1433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338">
                                            <p:txEl>
                                              <p:pRg st="2" end="2"/>
                                            </p:txEl>
                                          </p:spTgt>
                                        </p:tgtEl>
                                        <p:attrNameLst>
                                          <p:attrName>style.visibility</p:attrName>
                                        </p:attrNameLst>
                                      </p:cBhvr>
                                      <p:to>
                                        <p:strVal val="visible"/>
                                      </p:to>
                                    </p:set>
                                    <p:animEffect transition="in" filter="blinds(horizontal)">
                                      <p:cBhvr>
                                        <p:cTn id="17" dur="500"/>
                                        <p:tgtEl>
                                          <p:spTgt spid="1433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p:cNvSpPr>
          <p:nvPr>
            <p:ph idx="1"/>
          </p:nvPr>
        </p:nvSpPr>
        <p:spPr>
          <a:xfrm>
            <a:off x="533400" y="991235"/>
            <a:ext cx="7558088" cy="914400"/>
          </a:xfrm>
        </p:spPr>
        <p:txBody>
          <a:bodyPr wrap="square" lIns="91440" tIns="45720" rIns="91440" bIns="45720" anchor="t"/>
          <a:lstStyle/>
          <a:p>
            <a:pPr marL="0" indent="0"/>
            <a:r>
              <a:rPr lang="en-US" altLang="zh-CN" dirty="0"/>
              <a:t>2.</a:t>
            </a:r>
            <a:r>
              <a:rPr lang="zh-CN" altLang="en-US" dirty="0"/>
              <a:t>设立账户并登记期初余额</a:t>
            </a:r>
            <a:endParaRPr lang="zh-CN" altLang="en-US" dirty="0"/>
          </a:p>
          <a:p>
            <a:pPr marL="0" indent="0" eaLnBrk="1" hangingPunct="1">
              <a:lnSpc>
                <a:spcPct val="90000"/>
              </a:lnSpc>
              <a:spcBef>
                <a:spcPct val="0"/>
              </a:spcBef>
            </a:pPr>
            <a:r>
              <a:rPr lang="zh-CN" altLang="en-US" sz="2400" dirty="0"/>
              <a:t>（</a:t>
            </a:r>
            <a:r>
              <a:rPr lang="en-US" altLang="zh-CN" sz="2400" dirty="0"/>
              <a:t>3</a:t>
            </a:r>
            <a:r>
              <a:rPr lang="zh-CN" altLang="en-US" sz="2400" dirty="0"/>
              <a:t>）明细账 </a:t>
            </a:r>
            <a:endParaRPr lang="zh-CN" altLang="en-US" sz="2400" dirty="0"/>
          </a:p>
          <a:p>
            <a:pPr marL="0" indent="0" eaLnBrk="1" hangingPunct="1">
              <a:lnSpc>
                <a:spcPct val="90000"/>
              </a:lnSpc>
              <a:spcBef>
                <a:spcPct val="0"/>
              </a:spcBef>
            </a:pPr>
            <a:r>
              <a:rPr lang="en-US" altLang="zh-CN" sz="2400" dirty="0"/>
              <a:t>    </a:t>
            </a:r>
            <a:r>
              <a:rPr lang="zh-CN" altLang="en-US" sz="2400" dirty="0"/>
              <a:t> </a:t>
            </a:r>
            <a:endParaRPr lang="zh-CN" altLang="en-US" sz="2400" dirty="0"/>
          </a:p>
          <a:p>
            <a:pPr marL="0" indent="0" eaLnBrk="1" hangingPunct="1">
              <a:lnSpc>
                <a:spcPct val="90000"/>
              </a:lnSpc>
              <a:spcBef>
                <a:spcPct val="0"/>
              </a:spcBef>
            </a:pPr>
            <a:endParaRPr lang="zh-CN" altLang="en-US" sz="2400" dirty="0"/>
          </a:p>
        </p:txBody>
      </p:sp>
      <p:sp>
        <p:nvSpPr>
          <p:cNvPr id="98316" name="Rectangle 18"/>
          <p:cNvSpPr txBox="1">
            <a:spLocks noGrp="1"/>
          </p:cNvSpPr>
          <p:nvPr>
            <p:custDataLst>
              <p:tags r:id="rId1"/>
            </p:custDataLst>
          </p:nvPr>
        </p:nvSpPr>
        <p:spPr>
          <a:xfrm>
            <a:off x="1079500" y="358775"/>
            <a:ext cx="7086600" cy="583565"/>
          </a:xfrm>
          <a:prstGeom prst="rect">
            <a:avLst/>
          </a:prstGeom>
          <a:noFill/>
          <a:ln w="9525">
            <a:noFill/>
          </a:ln>
        </p:spPr>
        <p:txBody>
          <a:bodyPr wrap="square" lIns="91440" tIns="45720" rIns="91440" bIns="45720" anchor="t">
            <a:spAutoFit/>
          </a:bodyP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lvl="0" algn="l" defTabSz="914400" eaLnBrk="1" hangingPunct="1">
              <a:buClrTx/>
              <a:buSzTx/>
              <a:buFontTx/>
            </a:pPr>
            <a:r>
              <a:rPr lang="zh-CN" altLang="en-US" b="1" noProof="0" dirty="0">
                <a:solidFill>
                  <a:srgbClr val="FFFFFF"/>
                </a:solidFill>
                <a:latin typeface="黑体" panose="02010609060101010101" pitchFamily="49" charset="-122"/>
                <a:ea typeface="黑体" panose="02010609060101010101" pitchFamily="49" charset="-122"/>
                <a:sym typeface="+mn-ea"/>
              </a:rPr>
              <a:t>第三章 模拟企业期初建账</a:t>
            </a:r>
            <a:endParaRPr lang="zh-CN" altLang="en-US" b="1" noProof="0" dirty="0">
              <a:solidFill>
                <a:srgbClr val="FFFFFF"/>
              </a:solidFill>
              <a:latin typeface="黑体" panose="02010609060101010101" pitchFamily="49" charset="-122"/>
              <a:ea typeface="黑体" panose="02010609060101010101" pitchFamily="49" charset="-122"/>
              <a:sym typeface="+mn-ea"/>
            </a:endParaRPr>
          </a:p>
        </p:txBody>
      </p:sp>
      <p:pic>
        <p:nvPicPr>
          <p:cNvPr id="1073743934" name="图片 1"/>
          <p:cNvPicPr>
            <a:picLocks noChangeAspect="1"/>
          </p:cNvPicPr>
          <p:nvPr>
            <p:custDataLst>
              <p:tags r:id="rId2"/>
            </p:custDataLst>
          </p:nvPr>
        </p:nvPicPr>
        <p:blipFill>
          <a:blip r:embed="rId3"/>
          <a:stretch>
            <a:fillRect/>
          </a:stretch>
        </p:blipFill>
        <p:spPr>
          <a:xfrm>
            <a:off x="893445" y="2133600"/>
            <a:ext cx="7458075" cy="330390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Effect transition="in" filter="blinds(horizontal)">
                                      <p:cBhvr>
                                        <p:cTn id="7" dur="500"/>
                                        <p:tgtEl>
                                          <p:spTgt spid="1433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338">
                                            <p:txEl>
                                              <p:pRg st="1" end="1"/>
                                            </p:txEl>
                                          </p:spTgt>
                                        </p:tgtEl>
                                        <p:attrNameLst>
                                          <p:attrName>style.visibility</p:attrName>
                                        </p:attrNameLst>
                                      </p:cBhvr>
                                      <p:to>
                                        <p:strVal val="visible"/>
                                      </p:to>
                                    </p:set>
                                    <p:animEffect transition="in" filter="blinds(horizontal)">
                                      <p:cBhvr>
                                        <p:cTn id="12" dur="500"/>
                                        <p:tgtEl>
                                          <p:spTgt spid="1433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338">
                                            <p:txEl>
                                              <p:pRg st="2" end="2"/>
                                            </p:txEl>
                                          </p:spTgt>
                                        </p:tgtEl>
                                        <p:attrNameLst>
                                          <p:attrName>style.visibility</p:attrName>
                                        </p:attrNameLst>
                                      </p:cBhvr>
                                      <p:to>
                                        <p:strVal val="visible"/>
                                      </p:to>
                                    </p:set>
                                    <p:animEffect transition="in" filter="blinds(horizontal)">
                                      <p:cBhvr>
                                        <p:cTn id="17" dur="500"/>
                                        <p:tgtEl>
                                          <p:spTgt spid="1433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p:cNvSpPr>
          <p:nvPr>
            <p:ph idx="1"/>
          </p:nvPr>
        </p:nvSpPr>
        <p:spPr>
          <a:xfrm>
            <a:off x="533400" y="991235"/>
            <a:ext cx="7558088" cy="914400"/>
          </a:xfrm>
        </p:spPr>
        <p:txBody>
          <a:bodyPr wrap="square" lIns="91440" tIns="45720" rIns="91440" bIns="45720" anchor="t"/>
          <a:lstStyle/>
          <a:p>
            <a:pPr marL="0" indent="0"/>
            <a:r>
              <a:rPr lang="en-US" altLang="zh-CN" dirty="0"/>
              <a:t>2.</a:t>
            </a:r>
            <a:r>
              <a:rPr lang="zh-CN" altLang="en-US" dirty="0"/>
              <a:t>设立账户并登记期初余额</a:t>
            </a:r>
            <a:endParaRPr lang="zh-CN" altLang="en-US" dirty="0"/>
          </a:p>
          <a:p>
            <a:pPr marL="0" indent="0" eaLnBrk="1" hangingPunct="1">
              <a:lnSpc>
                <a:spcPct val="90000"/>
              </a:lnSpc>
              <a:spcBef>
                <a:spcPct val="0"/>
              </a:spcBef>
            </a:pPr>
            <a:r>
              <a:rPr lang="zh-CN" altLang="en-US" sz="2400" dirty="0"/>
              <a:t>（</a:t>
            </a:r>
            <a:r>
              <a:rPr lang="en-US" altLang="zh-CN" sz="2400" dirty="0"/>
              <a:t>3</a:t>
            </a:r>
            <a:r>
              <a:rPr lang="zh-CN" altLang="en-US" sz="2400" dirty="0"/>
              <a:t>）明细账 </a:t>
            </a:r>
            <a:endParaRPr lang="zh-CN" altLang="en-US" sz="2400" dirty="0"/>
          </a:p>
          <a:p>
            <a:pPr marL="0" indent="0" eaLnBrk="1" hangingPunct="1">
              <a:lnSpc>
                <a:spcPct val="90000"/>
              </a:lnSpc>
              <a:spcBef>
                <a:spcPct val="0"/>
              </a:spcBef>
            </a:pPr>
            <a:r>
              <a:rPr lang="en-US" altLang="zh-CN" sz="2400" dirty="0"/>
              <a:t>    </a:t>
            </a:r>
            <a:r>
              <a:rPr lang="zh-CN" altLang="en-US" sz="2400" dirty="0"/>
              <a:t> </a:t>
            </a:r>
            <a:endParaRPr lang="zh-CN" altLang="en-US" sz="2400" dirty="0"/>
          </a:p>
          <a:p>
            <a:pPr marL="0" indent="0" eaLnBrk="1" hangingPunct="1">
              <a:lnSpc>
                <a:spcPct val="90000"/>
              </a:lnSpc>
              <a:spcBef>
                <a:spcPct val="0"/>
              </a:spcBef>
            </a:pPr>
            <a:endParaRPr lang="zh-CN" altLang="en-US" sz="2400" dirty="0"/>
          </a:p>
        </p:txBody>
      </p:sp>
      <p:sp>
        <p:nvSpPr>
          <p:cNvPr id="98316" name="Rectangle 18"/>
          <p:cNvSpPr txBox="1">
            <a:spLocks noGrp="1"/>
          </p:cNvSpPr>
          <p:nvPr>
            <p:custDataLst>
              <p:tags r:id="rId1"/>
            </p:custDataLst>
          </p:nvPr>
        </p:nvSpPr>
        <p:spPr>
          <a:xfrm>
            <a:off x="1079500" y="358775"/>
            <a:ext cx="7086600" cy="583565"/>
          </a:xfrm>
          <a:prstGeom prst="rect">
            <a:avLst/>
          </a:prstGeom>
          <a:noFill/>
          <a:ln w="9525">
            <a:noFill/>
          </a:ln>
        </p:spPr>
        <p:txBody>
          <a:bodyPr wrap="square" lIns="91440" tIns="45720" rIns="91440" bIns="45720" anchor="t">
            <a:spAutoFit/>
          </a:bodyP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lvl="0" algn="l" defTabSz="914400" eaLnBrk="1" hangingPunct="1">
              <a:buClrTx/>
              <a:buSzTx/>
              <a:buFontTx/>
            </a:pPr>
            <a:r>
              <a:rPr lang="zh-CN" altLang="en-US" b="1" noProof="0" dirty="0">
                <a:solidFill>
                  <a:srgbClr val="FFFFFF"/>
                </a:solidFill>
                <a:latin typeface="黑体" panose="02010609060101010101" pitchFamily="49" charset="-122"/>
                <a:ea typeface="黑体" panose="02010609060101010101" pitchFamily="49" charset="-122"/>
                <a:sym typeface="+mn-ea"/>
              </a:rPr>
              <a:t>第三章 模拟企业期初建账</a:t>
            </a:r>
            <a:endParaRPr lang="zh-CN" altLang="en-US" b="1" noProof="0" dirty="0">
              <a:solidFill>
                <a:srgbClr val="FFFFFF"/>
              </a:solidFill>
              <a:latin typeface="黑体" panose="02010609060101010101" pitchFamily="49" charset="-122"/>
              <a:ea typeface="黑体" panose="02010609060101010101" pitchFamily="49" charset="-122"/>
              <a:sym typeface="+mn-ea"/>
            </a:endParaRPr>
          </a:p>
        </p:txBody>
      </p:sp>
      <p:pic>
        <p:nvPicPr>
          <p:cNvPr id="1073743934" name="图片 1"/>
          <p:cNvPicPr>
            <a:picLocks noChangeAspect="1"/>
          </p:cNvPicPr>
          <p:nvPr>
            <p:custDataLst>
              <p:tags r:id="rId2"/>
            </p:custDataLst>
          </p:nvPr>
        </p:nvPicPr>
        <p:blipFill>
          <a:blip r:embed="rId3"/>
          <a:stretch>
            <a:fillRect/>
          </a:stretch>
        </p:blipFill>
        <p:spPr>
          <a:xfrm>
            <a:off x="914400" y="1752600"/>
            <a:ext cx="7458075" cy="2472690"/>
          </a:xfrm>
          <a:prstGeom prst="rect">
            <a:avLst/>
          </a:prstGeom>
          <a:noFill/>
          <a:ln w="9525">
            <a:noFill/>
          </a:ln>
        </p:spPr>
      </p:pic>
      <p:pic>
        <p:nvPicPr>
          <p:cNvPr id="1073743935" name="图片 1"/>
          <p:cNvPicPr>
            <a:picLocks noChangeAspect="1"/>
          </p:cNvPicPr>
          <p:nvPr>
            <p:custDataLst>
              <p:tags r:id="rId4"/>
            </p:custDataLst>
          </p:nvPr>
        </p:nvPicPr>
        <p:blipFill>
          <a:blip r:embed="rId5"/>
          <a:stretch>
            <a:fillRect/>
          </a:stretch>
        </p:blipFill>
        <p:spPr>
          <a:xfrm>
            <a:off x="1036955" y="3962400"/>
            <a:ext cx="7335520" cy="280924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Effect transition="in" filter="blinds(horizontal)">
                                      <p:cBhvr>
                                        <p:cTn id="7" dur="500"/>
                                        <p:tgtEl>
                                          <p:spTgt spid="1433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338">
                                            <p:txEl>
                                              <p:pRg st="1" end="1"/>
                                            </p:txEl>
                                          </p:spTgt>
                                        </p:tgtEl>
                                        <p:attrNameLst>
                                          <p:attrName>style.visibility</p:attrName>
                                        </p:attrNameLst>
                                      </p:cBhvr>
                                      <p:to>
                                        <p:strVal val="visible"/>
                                      </p:to>
                                    </p:set>
                                    <p:animEffect transition="in" filter="blinds(horizontal)">
                                      <p:cBhvr>
                                        <p:cTn id="12" dur="500"/>
                                        <p:tgtEl>
                                          <p:spTgt spid="1433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338">
                                            <p:txEl>
                                              <p:pRg st="2" end="2"/>
                                            </p:txEl>
                                          </p:spTgt>
                                        </p:tgtEl>
                                        <p:attrNameLst>
                                          <p:attrName>style.visibility</p:attrName>
                                        </p:attrNameLst>
                                      </p:cBhvr>
                                      <p:to>
                                        <p:strVal val="visible"/>
                                      </p:to>
                                    </p:set>
                                    <p:animEffect transition="in" filter="blinds(horizontal)">
                                      <p:cBhvr>
                                        <p:cTn id="17" dur="500"/>
                                        <p:tgtEl>
                                          <p:spTgt spid="1433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p:cNvSpPr>
          <p:nvPr>
            <p:ph idx="1"/>
          </p:nvPr>
        </p:nvSpPr>
        <p:spPr>
          <a:xfrm>
            <a:off x="533400" y="991235"/>
            <a:ext cx="7558088" cy="914400"/>
          </a:xfrm>
        </p:spPr>
        <p:txBody>
          <a:bodyPr wrap="square" lIns="91440" tIns="45720" rIns="91440" bIns="45720" anchor="t"/>
          <a:lstStyle/>
          <a:p>
            <a:pPr marL="0" indent="0"/>
            <a:r>
              <a:rPr lang="en-US" altLang="zh-CN" dirty="0"/>
              <a:t>2.</a:t>
            </a:r>
            <a:r>
              <a:rPr lang="zh-CN" altLang="en-US" dirty="0"/>
              <a:t>设立账户并登记期初余额</a:t>
            </a:r>
            <a:endParaRPr lang="zh-CN" altLang="en-US" dirty="0"/>
          </a:p>
          <a:p>
            <a:pPr marL="0" indent="0" eaLnBrk="1" hangingPunct="1">
              <a:lnSpc>
                <a:spcPct val="90000"/>
              </a:lnSpc>
              <a:spcBef>
                <a:spcPct val="0"/>
              </a:spcBef>
            </a:pPr>
            <a:r>
              <a:rPr lang="zh-CN" altLang="en-US" sz="2400" dirty="0"/>
              <a:t>（</a:t>
            </a:r>
            <a:r>
              <a:rPr lang="en-US" altLang="zh-CN" sz="2400" dirty="0"/>
              <a:t>3</a:t>
            </a:r>
            <a:r>
              <a:rPr lang="zh-CN" altLang="en-US" sz="2400" dirty="0"/>
              <a:t>）明细账 </a:t>
            </a:r>
            <a:endParaRPr lang="zh-CN" altLang="en-US" sz="2400" dirty="0"/>
          </a:p>
          <a:p>
            <a:pPr marL="0" indent="0" eaLnBrk="1" hangingPunct="1">
              <a:lnSpc>
                <a:spcPct val="90000"/>
              </a:lnSpc>
              <a:spcBef>
                <a:spcPct val="0"/>
              </a:spcBef>
            </a:pPr>
            <a:r>
              <a:rPr lang="en-US" altLang="zh-CN" sz="2400" dirty="0"/>
              <a:t>    </a:t>
            </a:r>
            <a:r>
              <a:rPr lang="zh-CN" altLang="en-US" sz="2400" dirty="0"/>
              <a:t> </a:t>
            </a:r>
            <a:endParaRPr lang="zh-CN" altLang="en-US" sz="2400" dirty="0"/>
          </a:p>
          <a:p>
            <a:pPr marL="0" indent="0" eaLnBrk="1" hangingPunct="1">
              <a:lnSpc>
                <a:spcPct val="90000"/>
              </a:lnSpc>
              <a:spcBef>
                <a:spcPct val="0"/>
              </a:spcBef>
            </a:pPr>
            <a:endParaRPr lang="zh-CN" altLang="en-US" sz="2400" dirty="0"/>
          </a:p>
        </p:txBody>
      </p:sp>
      <p:sp>
        <p:nvSpPr>
          <p:cNvPr id="98316" name="Rectangle 18"/>
          <p:cNvSpPr txBox="1">
            <a:spLocks noGrp="1"/>
          </p:cNvSpPr>
          <p:nvPr>
            <p:custDataLst>
              <p:tags r:id="rId1"/>
            </p:custDataLst>
          </p:nvPr>
        </p:nvSpPr>
        <p:spPr>
          <a:xfrm>
            <a:off x="1079500" y="358775"/>
            <a:ext cx="7086600" cy="583565"/>
          </a:xfrm>
          <a:prstGeom prst="rect">
            <a:avLst/>
          </a:prstGeom>
          <a:noFill/>
          <a:ln w="9525">
            <a:noFill/>
          </a:ln>
        </p:spPr>
        <p:txBody>
          <a:bodyPr wrap="square" lIns="91440" tIns="45720" rIns="91440" bIns="45720" anchor="t">
            <a:spAutoFit/>
          </a:bodyP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lvl="0" algn="l" defTabSz="914400" eaLnBrk="1" hangingPunct="1">
              <a:buClrTx/>
              <a:buSzTx/>
              <a:buFontTx/>
            </a:pPr>
            <a:r>
              <a:rPr lang="zh-CN" altLang="en-US" b="1" noProof="0" dirty="0">
                <a:solidFill>
                  <a:srgbClr val="FFFFFF"/>
                </a:solidFill>
                <a:latin typeface="黑体" panose="02010609060101010101" pitchFamily="49" charset="-122"/>
                <a:ea typeface="黑体" panose="02010609060101010101" pitchFamily="49" charset="-122"/>
                <a:sym typeface="+mn-ea"/>
              </a:rPr>
              <a:t>第三章 模拟企业期初建账</a:t>
            </a:r>
            <a:endParaRPr lang="zh-CN" altLang="en-US" b="1" noProof="0" dirty="0">
              <a:solidFill>
                <a:srgbClr val="FFFFFF"/>
              </a:solidFill>
              <a:latin typeface="黑体" panose="02010609060101010101" pitchFamily="49" charset="-122"/>
              <a:ea typeface="黑体" panose="02010609060101010101" pitchFamily="49" charset="-122"/>
              <a:sym typeface="+mn-ea"/>
            </a:endParaRPr>
          </a:p>
        </p:txBody>
      </p:sp>
      <p:pic>
        <p:nvPicPr>
          <p:cNvPr id="1073743936" name="图片 1"/>
          <p:cNvPicPr>
            <a:picLocks noChangeAspect="1"/>
          </p:cNvPicPr>
          <p:nvPr>
            <p:custDataLst>
              <p:tags r:id="rId2"/>
            </p:custDataLst>
          </p:nvPr>
        </p:nvPicPr>
        <p:blipFill>
          <a:blip r:embed="rId3"/>
          <a:stretch>
            <a:fillRect/>
          </a:stretch>
        </p:blipFill>
        <p:spPr>
          <a:xfrm>
            <a:off x="993140" y="1766570"/>
            <a:ext cx="6911340" cy="2459990"/>
          </a:xfrm>
          <a:prstGeom prst="rect">
            <a:avLst/>
          </a:prstGeom>
          <a:noFill/>
          <a:ln w="9525">
            <a:noFill/>
          </a:ln>
        </p:spPr>
      </p:pic>
      <p:pic>
        <p:nvPicPr>
          <p:cNvPr id="1073743938" name="图片 1073743937"/>
          <p:cNvPicPr>
            <a:picLocks noChangeAspect="1"/>
          </p:cNvPicPr>
          <p:nvPr>
            <p:custDataLst>
              <p:tags r:id="rId4"/>
            </p:custDataLst>
          </p:nvPr>
        </p:nvPicPr>
        <p:blipFill>
          <a:blip r:embed="rId5"/>
          <a:stretch>
            <a:fillRect/>
          </a:stretch>
        </p:blipFill>
        <p:spPr>
          <a:xfrm>
            <a:off x="934085" y="4114800"/>
            <a:ext cx="7157085" cy="238252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Effect transition="in" filter="blinds(horizontal)">
                                      <p:cBhvr>
                                        <p:cTn id="7" dur="500"/>
                                        <p:tgtEl>
                                          <p:spTgt spid="1433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338">
                                            <p:txEl>
                                              <p:pRg st="1" end="1"/>
                                            </p:txEl>
                                          </p:spTgt>
                                        </p:tgtEl>
                                        <p:attrNameLst>
                                          <p:attrName>style.visibility</p:attrName>
                                        </p:attrNameLst>
                                      </p:cBhvr>
                                      <p:to>
                                        <p:strVal val="visible"/>
                                      </p:to>
                                    </p:set>
                                    <p:animEffect transition="in" filter="blinds(horizontal)">
                                      <p:cBhvr>
                                        <p:cTn id="12" dur="500"/>
                                        <p:tgtEl>
                                          <p:spTgt spid="1433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338">
                                            <p:txEl>
                                              <p:pRg st="2" end="2"/>
                                            </p:txEl>
                                          </p:spTgt>
                                        </p:tgtEl>
                                        <p:attrNameLst>
                                          <p:attrName>style.visibility</p:attrName>
                                        </p:attrNameLst>
                                      </p:cBhvr>
                                      <p:to>
                                        <p:strVal val="visible"/>
                                      </p:to>
                                    </p:set>
                                    <p:animEffect transition="in" filter="blinds(horizontal)">
                                      <p:cBhvr>
                                        <p:cTn id="17" dur="500"/>
                                        <p:tgtEl>
                                          <p:spTgt spid="1433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p:cNvSpPr>
          <p:nvPr>
            <p:ph idx="1"/>
          </p:nvPr>
        </p:nvSpPr>
        <p:spPr>
          <a:xfrm>
            <a:off x="533400" y="991235"/>
            <a:ext cx="7558088" cy="914400"/>
          </a:xfrm>
        </p:spPr>
        <p:txBody>
          <a:bodyPr wrap="square" lIns="91440" tIns="45720" rIns="91440" bIns="45720" anchor="t"/>
          <a:lstStyle/>
          <a:p>
            <a:pPr marL="0" indent="0"/>
            <a:r>
              <a:rPr lang="en-US" altLang="zh-CN" dirty="0"/>
              <a:t>2.</a:t>
            </a:r>
            <a:r>
              <a:rPr lang="zh-CN" altLang="en-US" dirty="0"/>
              <a:t>设立账户并登记期初余额</a:t>
            </a:r>
            <a:endParaRPr lang="zh-CN" altLang="en-US" dirty="0"/>
          </a:p>
          <a:p>
            <a:pPr marL="0" indent="0" eaLnBrk="1" hangingPunct="1">
              <a:lnSpc>
                <a:spcPct val="90000"/>
              </a:lnSpc>
              <a:spcBef>
                <a:spcPct val="0"/>
              </a:spcBef>
            </a:pPr>
            <a:r>
              <a:rPr lang="zh-CN" altLang="en-US" sz="2400" dirty="0"/>
              <a:t>（</a:t>
            </a:r>
            <a:r>
              <a:rPr lang="en-US" altLang="zh-CN" sz="2400" dirty="0"/>
              <a:t>3</a:t>
            </a:r>
            <a:r>
              <a:rPr lang="zh-CN" altLang="en-US" sz="2400" dirty="0"/>
              <a:t>）明细账 </a:t>
            </a:r>
            <a:endParaRPr lang="zh-CN" altLang="en-US" sz="2400" dirty="0"/>
          </a:p>
          <a:p>
            <a:pPr marL="0" indent="0" eaLnBrk="1" hangingPunct="1">
              <a:lnSpc>
                <a:spcPct val="90000"/>
              </a:lnSpc>
              <a:spcBef>
                <a:spcPct val="0"/>
              </a:spcBef>
            </a:pPr>
            <a:r>
              <a:rPr lang="en-US" altLang="zh-CN" sz="2400" dirty="0"/>
              <a:t>    </a:t>
            </a:r>
            <a:r>
              <a:rPr lang="zh-CN" altLang="en-US" sz="2400" dirty="0"/>
              <a:t> </a:t>
            </a:r>
            <a:endParaRPr lang="zh-CN" altLang="en-US" sz="2400" dirty="0"/>
          </a:p>
          <a:p>
            <a:pPr marL="0" indent="0" eaLnBrk="1" hangingPunct="1">
              <a:lnSpc>
                <a:spcPct val="90000"/>
              </a:lnSpc>
              <a:spcBef>
                <a:spcPct val="0"/>
              </a:spcBef>
            </a:pPr>
            <a:endParaRPr lang="zh-CN" altLang="en-US" sz="2400" dirty="0"/>
          </a:p>
        </p:txBody>
      </p:sp>
      <p:sp>
        <p:nvSpPr>
          <p:cNvPr id="98316" name="Rectangle 18"/>
          <p:cNvSpPr txBox="1">
            <a:spLocks noGrp="1"/>
          </p:cNvSpPr>
          <p:nvPr>
            <p:custDataLst>
              <p:tags r:id="rId1"/>
            </p:custDataLst>
          </p:nvPr>
        </p:nvSpPr>
        <p:spPr>
          <a:xfrm>
            <a:off x="1079500" y="358775"/>
            <a:ext cx="7086600" cy="583565"/>
          </a:xfrm>
          <a:prstGeom prst="rect">
            <a:avLst/>
          </a:prstGeom>
          <a:noFill/>
          <a:ln w="9525">
            <a:noFill/>
          </a:ln>
        </p:spPr>
        <p:txBody>
          <a:bodyPr wrap="square" lIns="91440" tIns="45720" rIns="91440" bIns="45720" anchor="t">
            <a:spAutoFit/>
          </a:bodyP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lvl="0" algn="l" defTabSz="914400" eaLnBrk="1" hangingPunct="1">
              <a:buClrTx/>
              <a:buSzTx/>
              <a:buFontTx/>
            </a:pPr>
            <a:r>
              <a:rPr lang="zh-CN" altLang="en-US" b="1" noProof="0" dirty="0">
                <a:solidFill>
                  <a:srgbClr val="FFFFFF"/>
                </a:solidFill>
                <a:latin typeface="黑体" panose="02010609060101010101" pitchFamily="49" charset="-122"/>
                <a:ea typeface="黑体" panose="02010609060101010101" pitchFamily="49" charset="-122"/>
                <a:sym typeface="+mn-ea"/>
              </a:rPr>
              <a:t>第三章 模拟企业期初建账</a:t>
            </a:r>
            <a:endParaRPr lang="zh-CN" altLang="en-US" b="1" noProof="0" dirty="0">
              <a:solidFill>
                <a:srgbClr val="FFFFFF"/>
              </a:solidFill>
              <a:latin typeface="黑体" panose="02010609060101010101" pitchFamily="49" charset="-122"/>
              <a:ea typeface="黑体" panose="02010609060101010101" pitchFamily="49" charset="-122"/>
              <a:sym typeface="+mn-ea"/>
            </a:endParaRPr>
          </a:p>
        </p:txBody>
      </p:sp>
      <p:pic>
        <p:nvPicPr>
          <p:cNvPr id="1073743947" name="图片 1073743946"/>
          <p:cNvPicPr>
            <a:picLocks noChangeAspect="1"/>
          </p:cNvPicPr>
          <p:nvPr>
            <p:custDataLst>
              <p:tags r:id="rId2"/>
            </p:custDataLst>
          </p:nvPr>
        </p:nvPicPr>
        <p:blipFill>
          <a:blip r:embed="rId3"/>
          <a:stretch>
            <a:fillRect/>
          </a:stretch>
        </p:blipFill>
        <p:spPr>
          <a:xfrm>
            <a:off x="1524000" y="1828800"/>
            <a:ext cx="6409055" cy="2186940"/>
          </a:xfrm>
          <a:prstGeom prst="rect">
            <a:avLst/>
          </a:prstGeom>
          <a:noFill/>
          <a:ln w="9525">
            <a:noFill/>
          </a:ln>
        </p:spPr>
      </p:pic>
      <p:pic>
        <p:nvPicPr>
          <p:cNvPr id="1073743948" name="图片 1073743947"/>
          <p:cNvPicPr>
            <a:picLocks noChangeAspect="1"/>
          </p:cNvPicPr>
          <p:nvPr>
            <p:custDataLst>
              <p:tags r:id="rId4"/>
            </p:custDataLst>
          </p:nvPr>
        </p:nvPicPr>
        <p:blipFill>
          <a:blip r:embed="rId5"/>
          <a:stretch>
            <a:fillRect/>
          </a:stretch>
        </p:blipFill>
        <p:spPr>
          <a:xfrm>
            <a:off x="838200" y="4419600"/>
            <a:ext cx="7719695" cy="154813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Effect transition="in" filter="blinds(horizontal)">
                                      <p:cBhvr>
                                        <p:cTn id="7" dur="500"/>
                                        <p:tgtEl>
                                          <p:spTgt spid="1433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338">
                                            <p:txEl>
                                              <p:pRg st="1" end="1"/>
                                            </p:txEl>
                                          </p:spTgt>
                                        </p:tgtEl>
                                        <p:attrNameLst>
                                          <p:attrName>style.visibility</p:attrName>
                                        </p:attrNameLst>
                                      </p:cBhvr>
                                      <p:to>
                                        <p:strVal val="visible"/>
                                      </p:to>
                                    </p:set>
                                    <p:animEffect transition="in" filter="blinds(horizontal)">
                                      <p:cBhvr>
                                        <p:cTn id="12" dur="500"/>
                                        <p:tgtEl>
                                          <p:spTgt spid="1433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338">
                                            <p:txEl>
                                              <p:pRg st="2" end="2"/>
                                            </p:txEl>
                                          </p:spTgt>
                                        </p:tgtEl>
                                        <p:attrNameLst>
                                          <p:attrName>style.visibility</p:attrName>
                                        </p:attrNameLst>
                                      </p:cBhvr>
                                      <p:to>
                                        <p:strVal val="visible"/>
                                      </p:to>
                                    </p:set>
                                    <p:animEffect transition="in" filter="blinds(horizontal)">
                                      <p:cBhvr>
                                        <p:cTn id="17" dur="500"/>
                                        <p:tgtEl>
                                          <p:spTgt spid="1433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p:cNvSpPr>
          <p:nvPr>
            <p:ph idx="1"/>
          </p:nvPr>
        </p:nvSpPr>
        <p:spPr>
          <a:xfrm>
            <a:off x="533400" y="991235"/>
            <a:ext cx="7558088" cy="914400"/>
          </a:xfrm>
        </p:spPr>
        <p:txBody>
          <a:bodyPr wrap="square" lIns="91440" tIns="45720" rIns="91440" bIns="45720" anchor="t"/>
          <a:lstStyle/>
          <a:p>
            <a:pPr marL="0" indent="0"/>
            <a:r>
              <a:rPr lang="en-US" altLang="zh-CN" dirty="0"/>
              <a:t>2.</a:t>
            </a:r>
            <a:r>
              <a:rPr lang="zh-CN" altLang="en-US" dirty="0"/>
              <a:t>设立账户并登记期初余额</a:t>
            </a:r>
            <a:endParaRPr lang="zh-CN" altLang="en-US" dirty="0"/>
          </a:p>
          <a:p>
            <a:pPr marL="0" indent="0" eaLnBrk="1" hangingPunct="1">
              <a:lnSpc>
                <a:spcPct val="90000"/>
              </a:lnSpc>
              <a:spcBef>
                <a:spcPct val="0"/>
              </a:spcBef>
            </a:pPr>
            <a:r>
              <a:rPr lang="en-US" altLang="zh-CN" sz="2400" dirty="0"/>
              <a:t>    </a:t>
            </a:r>
            <a:r>
              <a:rPr lang="zh-CN" altLang="en-US" sz="2400" dirty="0"/>
              <a:t> </a:t>
            </a:r>
            <a:endParaRPr lang="zh-CN" altLang="en-US" sz="2400" dirty="0"/>
          </a:p>
          <a:p>
            <a:pPr marL="0" indent="0" eaLnBrk="1" hangingPunct="1">
              <a:lnSpc>
                <a:spcPct val="90000"/>
              </a:lnSpc>
              <a:spcBef>
                <a:spcPct val="0"/>
              </a:spcBef>
            </a:pPr>
            <a:endParaRPr lang="zh-CN" altLang="en-US" sz="2400" dirty="0"/>
          </a:p>
        </p:txBody>
      </p:sp>
      <p:sp>
        <p:nvSpPr>
          <p:cNvPr id="98316" name="Rectangle 18"/>
          <p:cNvSpPr txBox="1">
            <a:spLocks noGrp="1"/>
          </p:cNvSpPr>
          <p:nvPr>
            <p:custDataLst>
              <p:tags r:id="rId1"/>
            </p:custDataLst>
          </p:nvPr>
        </p:nvSpPr>
        <p:spPr>
          <a:xfrm>
            <a:off x="1079500" y="358775"/>
            <a:ext cx="7086600" cy="583565"/>
          </a:xfrm>
          <a:prstGeom prst="rect">
            <a:avLst/>
          </a:prstGeom>
          <a:noFill/>
          <a:ln w="9525">
            <a:noFill/>
          </a:ln>
        </p:spPr>
        <p:txBody>
          <a:bodyPr wrap="square" lIns="91440" tIns="45720" rIns="91440" bIns="45720" anchor="t">
            <a:spAutoFit/>
          </a:bodyP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lvl="0" algn="l" defTabSz="914400" eaLnBrk="1" hangingPunct="1">
              <a:buClrTx/>
              <a:buSzTx/>
              <a:buFontTx/>
            </a:pPr>
            <a:r>
              <a:rPr lang="zh-CN" altLang="en-US" b="1" noProof="0" dirty="0">
                <a:solidFill>
                  <a:srgbClr val="FFFFFF"/>
                </a:solidFill>
                <a:latin typeface="黑体" panose="02010609060101010101" pitchFamily="49" charset="-122"/>
                <a:ea typeface="黑体" panose="02010609060101010101" pitchFamily="49" charset="-122"/>
                <a:sym typeface="+mn-ea"/>
              </a:rPr>
              <a:t>第三章 模拟企业期初建账</a:t>
            </a:r>
            <a:endParaRPr lang="zh-CN" altLang="en-US" b="1" noProof="0" dirty="0">
              <a:solidFill>
                <a:srgbClr val="FFFFFF"/>
              </a:solidFill>
              <a:latin typeface="黑体" panose="02010609060101010101" pitchFamily="49" charset="-122"/>
              <a:ea typeface="黑体" panose="02010609060101010101" pitchFamily="49" charset="-122"/>
              <a:sym typeface="+mn-ea"/>
            </a:endParaRPr>
          </a:p>
        </p:txBody>
      </p:sp>
      <p:pic>
        <p:nvPicPr>
          <p:cNvPr id="1073743973" name="图片 1073743972"/>
          <p:cNvPicPr>
            <a:picLocks noChangeAspect="1"/>
          </p:cNvPicPr>
          <p:nvPr>
            <p:custDataLst>
              <p:tags r:id="rId2"/>
            </p:custDataLst>
          </p:nvPr>
        </p:nvPicPr>
        <p:blipFill>
          <a:blip r:embed="rId3"/>
          <a:stretch>
            <a:fillRect/>
          </a:stretch>
        </p:blipFill>
        <p:spPr>
          <a:xfrm>
            <a:off x="1079500" y="1752600"/>
            <a:ext cx="7150100" cy="442722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Effect transition="in" filter="blinds(horizontal)">
                                      <p:cBhvr>
                                        <p:cTn id="7" dur="500"/>
                                        <p:tgtEl>
                                          <p:spTgt spid="1433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1" name="图片 21505" descr="总账"/>
          <p:cNvPicPr>
            <a:picLocks noChangeAspect="1"/>
          </p:cNvPicPr>
          <p:nvPr/>
        </p:nvPicPr>
        <p:blipFill>
          <a:blip r:embed="rId1"/>
          <a:srcRect l="2733" t="3268" r="5499" b="43074"/>
          <a:stretch>
            <a:fillRect/>
          </a:stretch>
        </p:blipFill>
        <p:spPr>
          <a:xfrm>
            <a:off x="0" y="385763"/>
            <a:ext cx="9144000" cy="5938837"/>
          </a:xfrm>
          <a:prstGeom prst="rect">
            <a:avLst/>
          </a:prstGeom>
          <a:noFill/>
          <a:ln w="9525">
            <a:noFill/>
          </a:ln>
        </p:spPr>
      </p:pic>
      <p:sp>
        <p:nvSpPr>
          <p:cNvPr id="21507" name="文本框 21506"/>
          <p:cNvSpPr txBox="1"/>
          <p:nvPr/>
        </p:nvSpPr>
        <p:spPr>
          <a:xfrm>
            <a:off x="6875463" y="908050"/>
            <a:ext cx="1296987" cy="366713"/>
          </a:xfrm>
          <a:prstGeom prst="rect">
            <a:avLst/>
          </a:prstGeom>
          <a:noFill/>
          <a:ln w="9525">
            <a:noFill/>
          </a:ln>
        </p:spPr>
        <p:txBody>
          <a:bodyPr anchor="t">
            <a:spAutoFit/>
          </a:bodyPr>
          <a:lstStyle/>
          <a:p>
            <a:pPr lvl="0" indent="0">
              <a:spcBef>
                <a:spcPct val="50000"/>
              </a:spcBef>
            </a:pPr>
            <a:r>
              <a:rPr lang="zh-CN" altLang="en-US" b="1" dirty="0">
                <a:latin typeface="Arial" panose="020B0604020202020204" pitchFamily="34" charset="0"/>
                <a:ea typeface="黑体" panose="02010609060101010101" pitchFamily="49" charset="-122"/>
              </a:rPr>
              <a:t>库存现金</a:t>
            </a:r>
            <a:endParaRPr lang="zh-CN" altLang="en-US" b="1" dirty="0">
              <a:latin typeface="Arial" panose="020B0604020202020204" pitchFamily="34" charset="0"/>
              <a:ea typeface="黑体" panose="02010609060101010101" pitchFamily="49" charset="-122"/>
            </a:endParaRPr>
          </a:p>
        </p:txBody>
      </p:sp>
      <p:sp>
        <p:nvSpPr>
          <p:cNvPr id="21508" name="文本框 21507"/>
          <p:cNvSpPr txBox="1"/>
          <p:nvPr/>
        </p:nvSpPr>
        <p:spPr>
          <a:xfrm>
            <a:off x="107950" y="2333625"/>
            <a:ext cx="647700" cy="274638"/>
          </a:xfrm>
          <a:prstGeom prst="rect">
            <a:avLst/>
          </a:prstGeom>
          <a:noFill/>
          <a:ln w="9525">
            <a:noFill/>
          </a:ln>
        </p:spPr>
        <p:txBody>
          <a:bodyPr lIns="0" tIns="0" rIns="0" bIns="0" anchor="t">
            <a:spAutoFit/>
          </a:bodyPr>
          <a:lstStyle/>
          <a:p>
            <a:pPr lvl="0" indent="0">
              <a:spcBef>
                <a:spcPct val="50000"/>
              </a:spcBef>
            </a:pPr>
            <a:r>
              <a:rPr lang="en-US" altLang="zh-CN" b="1" dirty="0">
                <a:latin typeface="Arial" panose="020B0604020202020204" pitchFamily="34" charset="0"/>
                <a:ea typeface="黑体" panose="02010609060101010101" pitchFamily="49" charset="-122"/>
              </a:rPr>
              <a:t>12 1</a:t>
            </a:r>
            <a:endParaRPr lang="en-US" altLang="zh-CN" b="1" dirty="0">
              <a:latin typeface="Arial" panose="020B0604020202020204" pitchFamily="34" charset="0"/>
              <a:ea typeface="黑体" panose="02010609060101010101" pitchFamily="49" charset="-122"/>
            </a:endParaRPr>
          </a:p>
        </p:txBody>
      </p:sp>
      <p:sp>
        <p:nvSpPr>
          <p:cNvPr id="21509" name="文本框 21508"/>
          <p:cNvSpPr txBox="1"/>
          <p:nvPr/>
        </p:nvSpPr>
        <p:spPr>
          <a:xfrm>
            <a:off x="1619250" y="2316163"/>
            <a:ext cx="1079500" cy="274637"/>
          </a:xfrm>
          <a:prstGeom prst="rect">
            <a:avLst/>
          </a:prstGeom>
          <a:noFill/>
          <a:ln w="9525">
            <a:noFill/>
          </a:ln>
        </p:spPr>
        <p:txBody>
          <a:bodyPr lIns="0" tIns="0" rIns="0" bIns="0" anchor="t">
            <a:spAutoFit/>
          </a:bodyPr>
          <a:lstStyle/>
          <a:p>
            <a:pPr lvl="0" indent="0">
              <a:spcBef>
                <a:spcPct val="50000"/>
              </a:spcBef>
            </a:pPr>
            <a:r>
              <a:rPr lang="zh-CN" altLang="en-US" b="1" dirty="0">
                <a:latin typeface="Arial" panose="020B0604020202020204" pitchFamily="34" charset="0"/>
                <a:ea typeface="黑体" panose="02010609060101010101" pitchFamily="49" charset="-122"/>
              </a:rPr>
              <a:t>上月结转</a:t>
            </a:r>
            <a:endParaRPr lang="zh-CN" altLang="en-US" b="1" dirty="0">
              <a:latin typeface="Arial" panose="020B0604020202020204" pitchFamily="34" charset="0"/>
              <a:ea typeface="黑体" panose="02010609060101010101" pitchFamily="49" charset="-122"/>
            </a:endParaRPr>
          </a:p>
        </p:txBody>
      </p:sp>
      <p:sp>
        <p:nvSpPr>
          <p:cNvPr id="21510" name="文本框 21509"/>
          <p:cNvSpPr txBox="1"/>
          <p:nvPr/>
        </p:nvSpPr>
        <p:spPr>
          <a:xfrm>
            <a:off x="6991350" y="2276475"/>
            <a:ext cx="287338" cy="246063"/>
          </a:xfrm>
          <a:prstGeom prst="rect">
            <a:avLst/>
          </a:prstGeom>
          <a:noFill/>
          <a:ln w="9525">
            <a:noFill/>
          </a:ln>
        </p:spPr>
        <p:txBody>
          <a:bodyPr lIns="0" tIns="0" rIns="0" bIns="0" anchor="t">
            <a:spAutoFit/>
          </a:bodyPr>
          <a:lstStyle/>
          <a:p>
            <a:pPr lvl="0" indent="0">
              <a:spcBef>
                <a:spcPct val="50000"/>
              </a:spcBef>
            </a:pPr>
            <a:r>
              <a:rPr lang="zh-CN" altLang="en-US" sz="1600" b="1" dirty="0">
                <a:latin typeface="Arial" panose="020B0604020202020204" pitchFamily="34" charset="0"/>
                <a:ea typeface="黑体" panose="02010609060101010101" pitchFamily="49" charset="-122"/>
              </a:rPr>
              <a:t>借</a:t>
            </a:r>
            <a:endParaRPr lang="zh-CN" altLang="en-US" b="1" dirty="0">
              <a:latin typeface="Arial" panose="020B0604020202020204" pitchFamily="34" charset="0"/>
              <a:ea typeface="黑体" panose="02010609060101010101" pitchFamily="49" charset="-122"/>
            </a:endParaRPr>
          </a:p>
        </p:txBody>
      </p:sp>
      <p:sp>
        <p:nvSpPr>
          <p:cNvPr id="21511" name="文本框 21510"/>
          <p:cNvSpPr txBox="1"/>
          <p:nvPr/>
        </p:nvSpPr>
        <p:spPr>
          <a:xfrm>
            <a:off x="7988300" y="2298700"/>
            <a:ext cx="1079500" cy="369332"/>
          </a:xfrm>
          <a:prstGeom prst="rect">
            <a:avLst/>
          </a:prstGeom>
          <a:noFill/>
          <a:ln w="9525">
            <a:noFill/>
          </a:ln>
        </p:spPr>
        <p:txBody>
          <a:bodyPr lIns="0" tIns="0" rIns="0" bIns="0" anchor="t">
            <a:spAutoFit/>
          </a:bodyPr>
          <a:lstStyle/>
          <a:p>
            <a:pPr lvl="0" indent="0">
              <a:spcBef>
                <a:spcPct val="50000"/>
              </a:spcBef>
            </a:pPr>
            <a:r>
              <a:rPr lang="en-US" altLang="zh-CN" sz="2400" b="1" dirty="0" smtClean="0">
                <a:latin typeface="Arial" panose="020B0604020202020204" pitchFamily="34" charset="0"/>
              </a:rPr>
              <a:t>370000</a:t>
            </a:r>
            <a:endParaRPr lang="en-US" altLang="zh-CN" sz="1900" b="1" dirty="0">
              <a:latin typeface="Arial" panose="020B0604020202020204" pitchFamily="34" charset="0"/>
              <a:ea typeface="黑体" panose="02010609060101010101" pitchFamily="49" charset="-122"/>
            </a:endParaRPr>
          </a:p>
        </p:txBody>
      </p:sp>
      <p:sp>
        <p:nvSpPr>
          <p:cNvPr id="21512" name="文本框 21511"/>
          <p:cNvSpPr txBox="1"/>
          <p:nvPr/>
        </p:nvSpPr>
        <p:spPr>
          <a:xfrm>
            <a:off x="152400" y="1447852"/>
            <a:ext cx="381106" cy="184666"/>
          </a:xfrm>
          <a:prstGeom prst="rect">
            <a:avLst/>
          </a:prstGeom>
          <a:noFill/>
          <a:ln w="9525">
            <a:noFill/>
          </a:ln>
        </p:spPr>
        <p:txBody>
          <a:bodyPr wrap="square" lIns="0" tIns="0" rIns="0" bIns="0" anchor="t">
            <a:spAutoFit/>
          </a:bodyPr>
          <a:lstStyle/>
          <a:p>
            <a:pPr lvl="0" indent="0">
              <a:spcBef>
                <a:spcPct val="50000"/>
              </a:spcBef>
            </a:pPr>
            <a:r>
              <a:rPr lang="en-US" altLang="zh-CN" sz="1200" b="1" dirty="0" smtClean="0">
                <a:latin typeface="Arial" panose="020B0604020202020204" pitchFamily="34" charset="0"/>
                <a:ea typeface="黑体" panose="02010609060101010101" pitchFamily="49" charset="-122"/>
              </a:rPr>
              <a:t>2019</a:t>
            </a:r>
            <a:endParaRPr lang="en-US" altLang="zh-CN" sz="1200" b="1" dirty="0">
              <a:latin typeface="Arial" panose="020B0604020202020204" pitchFamily="34" charset="0"/>
              <a:ea typeface="黑体" panose="02010609060101010101" pitchFamily="49" charset="-122"/>
            </a:endParaRPr>
          </a:p>
        </p:txBody>
      </p:sp>
      <mc:AlternateContent xmlns:mc="http://schemas.openxmlformats.org/markup-compatibility/2006" xmlns:p14="http://schemas.microsoft.com/office/powerpoint/2010/main">
        <mc:Choice Requires="p14">
          <p:contentPart r:id="rId2" p14:bwMode="auto">
            <p14:nvContentPartPr>
              <p14:cNvPr id="2" name="墨迹 1"/>
              <p14:cNvContentPartPr/>
              <p14:nvPr/>
            </p14:nvContentPartPr>
            <p14:xfrm>
              <a:off x="8001000" y="2161073"/>
              <a:ext cx="937800" cy="285840"/>
            </p14:xfrm>
          </p:contentPart>
        </mc:Choice>
        <mc:Fallback xmlns="">
          <p:pic>
            <p:nvPicPr>
              <p:cNvPr id="2" name="墨迹 1"/>
            </p:nvPicPr>
            <p:blipFill>
              <a:blip r:embed="rId3"/>
            </p:blipFill>
            <p:spPr>
              <a:xfrm>
                <a:off x="8001000" y="2161073"/>
                <a:ext cx="937800" cy="285840"/>
              </a:xfrm>
              <a:prstGeom prst="rect"/>
            </p:spPr>
          </p:pic>
        </mc:Fallback>
      </mc:AlternateContent>
      <p:pic>
        <p:nvPicPr>
          <p:cNvPr id="6" name="图片 5"/>
          <p:cNvPicPr>
            <a:picLocks noChangeAspect="1"/>
          </p:cNvPicPr>
          <p:nvPr/>
        </p:nvPicPr>
        <p:blipFill>
          <a:blip r:embed="rId4"/>
          <a:stretch>
            <a:fillRect/>
          </a:stretch>
        </p:blipFill>
        <p:spPr>
          <a:xfrm>
            <a:off x="1066800" y="3049588"/>
            <a:ext cx="7543800" cy="33147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507"/>
                                        </p:tgtEl>
                                        <p:attrNameLst>
                                          <p:attrName>style.visibility</p:attrName>
                                        </p:attrNameLst>
                                      </p:cBhvr>
                                      <p:to>
                                        <p:strVal val="visible"/>
                                      </p:to>
                                    </p:set>
                                    <p:animEffect transition="in" filter="wipe(left)">
                                      <p:cBhvr>
                                        <p:cTn id="7" dur="500"/>
                                        <p:tgtEl>
                                          <p:spTgt spid="2150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1512"/>
                                        </p:tgtEl>
                                        <p:attrNameLst>
                                          <p:attrName>style.visibility</p:attrName>
                                        </p:attrNameLst>
                                      </p:cBhvr>
                                      <p:to>
                                        <p:strVal val="visible"/>
                                      </p:to>
                                    </p:set>
                                    <p:animEffect transition="in" filter="wipe(left)">
                                      <p:cBhvr>
                                        <p:cTn id="12" dur="500"/>
                                        <p:tgtEl>
                                          <p:spTgt spid="215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1508"/>
                                        </p:tgtEl>
                                        <p:attrNameLst>
                                          <p:attrName>style.visibility</p:attrName>
                                        </p:attrNameLst>
                                      </p:cBhvr>
                                      <p:to>
                                        <p:strVal val="visible"/>
                                      </p:to>
                                    </p:set>
                                    <p:animEffect transition="in" filter="wipe(left)">
                                      <p:cBhvr>
                                        <p:cTn id="17" dur="500"/>
                                        <p:tgtEl>
                                          <p:spTgt spid="2150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1509"/>
                                        </p:tgtEl>
                                        <p:attrNameLst>
                                          <p:attrName>style.visibility</p:attrName>
                                        </p:attrNameLst>
                                      </p:cBhvr>
                                      <p:to>
                                        <p:strVal val="visible"/>
                                      </p:to>
                                    </p:set>
                                    <p:animEffect transition="in" filter="wipe(left)">
                                      <p:cBhvr>
                                        <p:cTn id="22" dur="500"/>
                                        <p:tgtEl>
                                          <p:spTgt spid="2150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1510"/>
                                        </p:tgtEl>
                                        <p:attrNameLst>
                                          <p:attrName>style.visibility</p:attrName>
                                        </p:attrNameLst>
                                      </p:cBhvr>
                                      <p:to>
                                        <p:strVal val="visible"/>
                                      </p:to>
                                    </p:set>
                                    <p:animEffect transition="in" filter="wipe(left)">
                                      <p:cBhvr>
                                        <p:cTn id="27" dur="500"/>
                                        <p:tgtEl>
                                          <p:spTgt spid="215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1511">
                                            <p:txEl>
                                              <p:pRg st="0" end="0"/>
                                            </p:txEl>
                                          </p:spTgt>
                                        </p:tgtEl>
                                        <p:attrNameLst>
                                          <p:attrName>style.visibility</p:attrName>
                                        </p:attrNameLst>
                                      </p:cBhvr>
                                      <p:to>
                                        <p:strVal val="visible"/>
                                      </p:to>
                                    </p:set>
                                    <p:animEffect transition="in" filter="wipe(left)">
                                      <p:cBhvr>
                                        <p:cTn id="32" dur="500"/>
                                        <p:tgtEl>
                                          <p:spTgt spid="21511">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fill="hold"/>
                                        <p:tgtEl>
                                          <p:spTgt spid="2"/>
                                        </p:tgtEl>
                                        <p:attrNameLst>
                                          <p:attrName>ppt_x</p:attrName>
                                        </p:attrNameLst>
                                      </p:cBhvr>
                                      <p:tavLst>
                                        <p:tav tm="0">
                                          <p:val>
                                            <p:strVal val="#ppt_x"/>
                                          </p:val>
                                        </p:tav>
                                        <p:tav tm="100000">
                                          <p:val>
                                            <p:strVal val="#ppt_x"/>
                                          </p:val>
                                        </p:tav>
                                      </p:tavLst>
                                    </p:anim>
                                    <p:anim calcmode="lin" valueType="num">
                                      <p:cBhvr additive="base">
                                        <p:cTn id="3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ppt_x"/>
                                          </p:val>
                                        </p:tav>
                                        <p:tav tm="100000">
                                          <p:val>
                                            <p:strVal val="#ppt_x"/>
                                          </p:val>
                                        </p:tav>
                                      </p:tavLst>
                                    </p:anim>
                                    <p:anim calcmode="lin" valueType="num">
                                      <p:cBhvr additive="base">
                                        <p:cTn id="4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p:bldP spid="21508" grpId="0"/>
      <p:bldP spid="21509" grpId="0"/>
      <p:bldP spid="21510" grpId="0"/>
      <p:bldP spid="21512"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2"/>
          <p:cNvSpPr>
            <a:spLocks noGrp="1"/>
          </p:cNvSpPr>
          <p:nvPr>
            <p:ph idx="4294967295"/>
          </p:nvPr>
        </p:nvSpPr>
        <p:spPr>
          <a:xfrm>
            <a:off x="539750" y="1183323"/>
            <a:ext cx="7558088" cy="5038725"/>
          </a:xfrm>
        </p:spPr>
        <p:txBody>
          <a:bodyPr wrap="square" lIns="91440" tIns="45720" rIns="91440" bIns="45720" anchor="t"/>
          <a:lstStyle/>
          <a:p>
            <a:pPr lvl="0" indent="-342900" algn="l">
              <a:lnSpc>
                <a:spcPct val="80000"/>
              </a:lnSpc>
              <a:buSzTx/>
              <a:buNone/>
            </a:pPr>
            <a:r>
              <a:rPr lang="zh-CN" altLang="en-US" b="0" dirty="0">
                <a:solidFill>
                  <a:srgbClr val="0000FF"/>
                </a:solidFill>
              </a:rPr>
              <a:t>二、</a:t>
            </a:r>
            <a:r>
              <a:rPr lang="zh-CN" altLang="en-US" b="0" dirty="0">
                <a:solidFill>
                  <a:srgbClr val="0000FF"/>
                </a:solidFill>
                <a:sym typeface="+mn-ea"/>
              </a:rPr>
              <a:t>建账资料</a:t>
            </a:r>
            <a:endParaRPr lang="zh-CN" altLang="en-US" b="0" dirty="0">
              <a:solidFill>
                <a:srgbClr val="0000FF"/>
              </a:solidFill>
            </a:endParaRPr>
          </a:p>
          <a:p>
            <a:pPr lvl="0" indent="-342900" algn="l">
              <a:lnSpc>
                <a:spcPct val="80000"/>
              </a:lnSpc>
              <a:buSzTx/>
            </a:pPr>
            <a:r>
              <a:rPr lang="zh-CN" altLang="en-US" sz="2400" b="0" dirty="0">
                <a:solidFill>
                  <a:srgbClr val="0000FF"/>
                </a:solidFill>
              </a:rPr>
              <a:t>（二）建账流程</a:t>
            </a:r>
            <a:endParaRPr lang="zh-CN" altLang="en-US" sz="2400" b="0" dirty="0">
              <a:solidFill>
                <a:srgbClr val="0000FF"/>
              </a:solidFill>
            </a:endParaRPr>
          </a:p>
          <a:p>
            <a:pPr lvl="0" indent="-342900" eaLnBrk="1" hangingPunct="1"/>
            <a:r>
              <a:rPr lang="zh-CN" altLang="en-US" sz="2400" dirty="0"/>
              <a:t> </a:t>
            </a:r>
            <a:r>
              <a:rPr sz="2400" dirty="0"/>
              <a:t>1.总账科目表</a:t>
            </a:r>
            <a:endParaRPr sz="2400" dirty="0"/>
          </a:p>
          <a:p>
            <a:pPr lvl="0" indent="-342900" eaLnBrk="1" hangingPunct="1"/>
            <a:r>
              <a:rPr lang="en-US" altLang="zh-CN" sz="2400" dirty="0"/>
              <a:t> </a:t>
            </a:r>
            <a:r>
              <a:rPr sz="2400" dirty="0"/>
              <a:t>2.明细分类账户期初余额</a:t>
            </a:r>
            <a:endParaRPr sz="2400" dirty="0"/>
          </a:p>
          <a:p>
            <a:pPr lvl="0" indent="-342900" eaLnBrk="1" hangingPunct="1"/>
            <a:r>
              <a:rPr lang="en-US" sz="2400" dirty="0"/>
              <a:t> </a:t>
            </a:r>
            <a:r>
              <a:rPr sz="2400" dirty="0"/>
              <a:t>3.存货明细账户期初余额</a:t>
            </a:r>
            <a:endParaRPr sz="2400" dirty="0"/>
          </a:p>
          <a:p>
            <a:pPr lvl="0" indent="-342900" eaLnBrk="1" hangingPunct="1"/>
            <a:r>
              <a:rPr lang="zh-CN" altLang="en-US" sz="2400" dirty="0"/>
              <a:t> </a:t>
            </a:r>
            <a:r>
              <a:rPr sz="2400" dirty="0"/>
              <a:t>4.材料成本差异明细账户期初余额</a:t>
            </a:r>
            <a:endParaRPr sz="2400" dirty="0"/>
          </a:p>
          <a:p>
            <a:pPr lvl="0" indent="-342900" eaLnBrk="1" hangingPunct="1"/>
            <a:r>
              <a:rPr lang="zh-CN" altLang="en-US" sz="2400" dirty="0"/>
              <a:t> </a:t>
            </a:r>
            <a:r>
              <a:rPr sz="2400" dirty="0"/>
              <a:t>5.生产成本明细账户期初余额</a:t>
            </a:r>
            <a:endParaRPr sz="2400" dirty="0"/>
          </a:p>
          <a:p>
            <a:pPr lvl="0" indent="-342900" eaLnBrk="1" hangingPunct="1"/>
            <a:r>
              <a:rPr lang="zh-CN" altLang="en-US" sz="2400" dirty="0"/>
              <a:t> </a:t>
            </a:r>
            <a:r>
              <a:rPr sz="2400" dirty="0"/>
              <a:t>6.固定资产明细账户期初余额</a:t>
            </a:r>
            <a:endParaRPr sz="2400" dirty="0"/>
          </a:p>
          <a:p>
            <a:pPr lvl="0" indent="-342900" eaLnBrk="1" hangingPunct="1"/>
            <a:r>
              <a:rPr lang="en-US" sz="2400" dirty="0"/>
              <a:t> </a:t>
            </a:r>
            <a:r>
              <a:rPr sz="2400" dirty="0"/>
              <a:t>7.车间产品定额工时表</a:t>
            </a:r>
            <a:endParaRPr sz="2400" dirty="0"/>
          </a:p>
          <a:p>
            <a:pPr lvl="0" indent="-342900" eaLnBrk="1" hangingPunct="1"/>
            <a:r>
              <a:rPr lang="en-US" sz="2400" dirty="0"/>
              <a:t> </a:t>
            </a:r>
            <a:r>
              <a:rPr sz="2400" dirty="0"/>
              <a:t>8.12月份产量记录表</a:t>
            </a:r>
            <a:endParaRPr sz="2400" dirty="0"/>
          </a:p>
          <a:p>
            <a:pPr lvl="0" indent="-342900" eaLnBrk="1" hangingPunct="1"/>
            <a:r>
              <a:rPr lang="en-US" sz="2400" dirty="0"/>
              <a:t> </a:t>
            </a:r>
            <a:r>
              <a:rPr sz="2400" dirty="0"/>
              <a:t>9.资产负债表年初余额表</a:t>
            </a:r>
            <a:endParaRPr sz="2400" dirty="0"/>
          </a:p>
          <a:p>
            <a:pPr lvl="0" indent="-342900" eaLnBrk="1" hangingPunct="1"/>
            <a:r>
              <a:rPr lang="en-US" sz="2400" dirty="0"/>
              <a:t> </a:t>
            </a:r>
            <a:r>
              <a:rPr sz="2400" dirty="0"/>
              <a:t>10.损益类账户累计发生额</a:t>
            </a:r>
            <a:endParaRPr sz="2400" dirty="0"/>
          </a:p>
        </p:txBody>
      </p:sp>
      <p:sp>
        <p:nvSpPr>
          <p:cNvPr id="98316" name="Rectangle 18"/>
          <p:cNvSpPr txBox="1">
            <a:spLocks noGrp="1"/>
          </p:cNvSpPr>
          <p:nvPr>
            <p:custDataLst>
              <p:tags r:id="rId1"/>
            </p:custDataLst>
          </p:nvPr>
        </p:nvSpPr>
        <p:spPr>
          <a:xfrm>
            <a:off x="1079500" y="358775"/>
            <a:ext cx="7086600" cy="583565"/>
          </a:xfrm>
          <a:prstGeom prst="rect">
            <a:avLst/>
          </a:prstGeom>
          <a:noFill/>
          <a:ln w="9525">
            <a:noFill/>
          </a:ln>
        </p:spPr>
        <p:txBody>
          <a:bodyPr wrap="square" lIns="91440" tIns="45720" rIns="91440" bIns="45720" anchor="t">
            <a:spAutoFit/>
          </a:bodyP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lvl="0" algn="l" defTabSz="914400" eaLnBrk="1" hangingPunct="1">
              <a:buClrTx/>
              <a:buSzTx/>
              <a:buFontTx/>
            </a:pPr>
            <a:r>
              <a:rPr lang="zh-CN" altLang="en-US" b="1" noProof="0" dirty="0">
                <a:solidFill>
                  <a:srgbClr val="FFFFFF"/>
                </a:solidFill>
                <a:latin typeface="黑体" panose="02010609060101010101" pitchFamily="49" charset="-122"/>
                <a:ea typeface="黑体" panose="02010609060101010101" pitchFamily="49" charset="-122"/>
                <a:sym typeface="+mn-ea"/>
              </a:rPr>
              <a:t>第三章 模拟企业期初建账</a:t>
            </a:r>
            <a:endParaRPr lang="zh-CN" altLang="en-US" b="1" noProof="0" dirty="0">
              <a:solidFill>
                <a:srgbClr val="FFFFFF"/>
              </a:solidFill>
              <a:latin typeface="黑体" panose="02010609060101010101" pitchFamily="49" charset="-122"/>
              <a:ea typeface="黑体" panose="02010609060101010101" pitchFamily="49" charset="-122"/>
              <a:sym typeface="+mn-ea"/>
            </a:endParaRP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2"/>
          <p:cNvSpPr>
            <a:spLocks noGrp="1"/>
          </p:cNvSpPr>
          <p:nvPr>
            <p:ph idx="4294967295"/>
          </p:nvPr>
        </p:nvSpPr>
        <p:spPr>
          <a:xfrm>
            <a:off x="381000" y="1066800"/>
            <a:ext cx="8166100" cy="5038725"/>
          </a:xfrm>
        </p:spPr>
        <p:txBody>
          <a:bodyPr wrap="square" lIns="91440" tIns="45720" rIns="91440" bIns="45720" anchor="t"/>
          <a:lstStyle/>
          <a:p>
            <a:pPr lvl="0" indent="-342900" algn="l">
              <a:lnSpc>
                <a:spcPct val="80000"/>
              </a:lnSpc>
              <a:buSzTx/>
              <a:buNone/>
            </a:pPr>
            <a:r>
              <a:rPr lang="zh-CN" altLang="en-US" b="0" dirty="0">
                <a:solidFill>
                  <a:srgbClr val="0000FF"/>
                </a:solidFill>
                <a:sym typeface="+mn-ea"/>
              </a:rPr>
              <a:t>【思政元素】</a:t>
            </a:r>
            <a:endParaRPr lang="zh-CN" altLang="en-US" b="0" dirty="0">
              <a:solidFill>
                <a:srgbClr val="0000FF"/>
              </a:solidFill>
            </a:endParaRPr>
          </a:p>
          <a:p>
            <a:pPr algn="l">
              <a:buSzTx/>
            </a:pPr>
            <a:r>
              <a:rPr lang="en-US" altLang="zh-CN">
                <a:sym typeface="+mn-ea"/>
              </a:rPr>
              <a:t>     </a:t>
            </a:r>
            <a:r>
              <a:rPr sz="2400">
                <a:sym typeface="+mn-ea"/>
              </a:rPr>
              <a:t>杨纪琬是中国注册会计师协会首任会长。中国官方发表的《杨纪瑰同志生平》中称他为“新中国会计界公认的一代名师”，为中国会计制度和会计准则的建设、会计理论、会计教育和注册会计师事业的发展，贡献毕生精力，做出了巨大而杰出的贡献。他始终坚持理论联系实际，在他的学术报告、学术论文中，言谈举止、字里行间强劲地显示出实践的足迹。他不唯上，不唯书，勤于思考，勇于坚持，敢于放弃，充分体现了“知不足”、“知困”、“知难”、“业精于勤”、“自强不息”的精神。杨纪琬教授一生紧紧追随着中国会计事业，对于中国会计制度和会计理论建设做出了卓越的贡献。杨纪琬教授创建的会计理论，他的治学精神，他为中国会计事业所做出的不朽业绩将永留史册。</a:t>
            </a:r>
            <a:endParaRPr sz="2400">
              <a:sym typeface="+mn-ea"/>
            </a:endParaRPr>
          </a:p>
        </p:txBody>
      </p:sp>
      <p:sp>
        <p:nvSpPr>
          <p:cNvPr id="98316" name="Rectangle 18"/>
          <p:cNvSpPr txBox="1">
            <a:spLocks noGrp="1"/>
          </p:cNvSpPr>
          <p:nvPr>
            <p:custDataLst>
              <p:tags r:id="rId1"/>
            </p:custDataLst>
          </p:nvPr>
        </p:nvSpPr>
        <p:spPr>
          <a:xfrm>
            <a:off x="1079500" y="358775"/>
            <a:ext cx="7086600" cy="583565"/>
          </a:xfrm>
          <a:prstGeom prst="rect">
            <a:avLst/>
          </a:prstGeom>
          <a:noFill/>
          <a:ln w="9525">
            <a:noFill/>
          </a:ln>
        </p:spPr>
        <p:txBody>
          <a:bodyPr wrap="square" lIns="91440" tIns="45720" rIns="91440" bIns="45720" anchor="t">
            <a:spAutoFit/>
          </a:bodyP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3200">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3200">
                <a:solidFill>
                  <a:schemeClr val="bg1"/>
                </a:solidFill>
                <a:latin typeface="黑体" panose="02010609060101010101" pitchFamily="49" charset="-122"/>
                <a:ea typeface="黑体" panose="02010609060101010101" pitchFamily="49" charset="-122"/>
              </a:defRPr>
            </a:lvl9pPr>
          </a:lstStyle>
          <a:p>
            <a:pPr lvl="0" algn="l" defTabSz="914400" eaLnBrk="1" hangingPunct="1">
              <a:buClrTx/>
              <a:buSzTx/>
              <a:buFontTx/>
            </a:pPr>
            <a:r>
              <a:rPr lang="zh-CN" altLang="en-US" b="1" noProof="0" dirty="0">
                <a:solidFill>
                  <a:srgbClr val="FFFFFF"/>
                </a:solidFill>
                <a:latin typeface="黑体" panose="02010609060101010101" pitchFamily="49" charset="-122"/>
                <a:ea typeface="黑体" panose="02010609060101010101" pitchFamily="49" charset="-122"/>
                <a:sym typeface="+mn-ea"/>
              </a:rPr>
              <a:t>第三章 模拟企业期初建账</a:t>
            </a:r>
            <a:endParaRPr lang="zh-CN" altLang="en-US" b="1" noProof="0" dirty="0">
              <a:solidFill>
                <a:srgbClr val="FFFFFF"/>
              </a:solidFill>
              <a:latin typeface="黑体" panose="02010609060101010101" pitchFamily="49" charset="-122"/>
              <a:ea typeface="黑体" panose="02010609060101010101" pitchFamily="49" charset="-122"/>
              <a:sym typeface="+mn-ea"/>
            </a:endParaRPr>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UNIT_TABLE_BEAUTIFY" val="smartTable{92cc2044-5323-4738-935a-4f4611eee7c1}"/>
  <p:tag name="TABLE_RECT" val="36*68.6548*648*430.9"/>
  <p:tag name="TABLE_EMPHASIZE_COLOR" val="6579300"/>
  <p:tag name="TABLE_ONEKEY_SKIN_IDX" val="0"/>
  <p:tag name="TABLE_SKINIDX" val="-1"/>
  <p:tag name="TABLE_COLORIDX" val="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UNIT_TABLE_BEAUTIFY" val="smartTable{f83c41c5-df8e-4c3b-9de8-36cbe698801d}"/>
  <p:tag name="TABLE_RECT" val="151.23*172.93*466.5*320.35"/>
  <p:tag name="TABLE_EMPHASIZE_COLOR" val="6579300"/>
  <p:tag name="TABLE_ONEKEY_SKIN_IDX" val="0"/>
  <p:tag name="TABLE_SKINIDX" val="-1"/>
  <p:tag name="TABLE_COLORIDX" val="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UNIT_TABLE_BEAUTIFY" val="smartTable{7f4390d5-aaec-463c-8405-b2c5117ebca8}"/>
  <p:tag name="TABLE_RECT" val="68.65*82.4923*582.7*419.85"/>
  <p:tag name="TABLE_EMPHASIZE_COLOR" val="6579300"/>
  <p:tag name="TABLE_ONEKEY_SKIN_IDX" val="0"/>
  <p:tag name="TABLE_SKINIDX" val="-1"/>
  <p:tag name="TABLE_COLORIDX" val="l"/>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BEAUTIFY_FLAG" val=""/>
</p:tagLst>
</file>

<file path=ppt/tags/tag246.xml><?xml version="1.0" encoding="utf-8"?>
<p:tagLst xmlns:p="http://schemas.openxmlformats.org/presentationml/2006/main">
  <p:tag name="KSO_WM_BEAUTIFY_FLAG" val=""/>
</p:tagLst>
</file>

<file path=ppt/tags/tag247.xml><?xml version="1.0" encoding="utf-8"?>
<p:tagLst xmlns:p="http://schemas.openxmlformats.org/presentationml/2006/main">
  <p:tag name="KSO_WM_BEAUTIFY_FLAG" val=""/>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PP_MARK_KEY" val="72fbfdf1-0972-4be9-b2c4-236ec8659a9c"/>
  <p:tag name="COMMONDATA" val="eyJoZGlkIjoiNjZmMzFhMTExZjE3NTA3MGE4MmM5MWQ2MmMzN2NiZDkifQ=="/>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 name="KSO_WM_UNIT_TABLE_BEAUTIFY" val="smartTable{f6033035-7548-4f55-b8d1-6382859a19f2}"/>
  <p:tag name="TABLE_ENDDRAG_ORIGIN_RECT" val="499*187"/>
  <p:tag name="TABLE_ENDDRAG_RECT" val="46*324*499*187"/>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sample">
  <a:themeElements>
    <a:clrScheme name="sample 3">
      <a:dk1>
        <a:srgbClr val="003366"/>
      </a:dk1>
      <a:lt1>
        <a:srgbClr val="FFFFFF"/>
      </a:lt1>
      <a:dk2>
        <a:srgbClr val="5086C2"/>
      </a:dk2>
      <a:lt2>
        <a:srgbClr val="C0C0C0"/>
      </a:lt2>
      <a:accent1>
        <a:srgbClr val="DE8848"/>
      </a:accent1>
      <a:accent2>
        <a:srgbClr val="85BA54"/>
      </a:accent2>
      <a:accent3>
        <a:srgbClr val="FFFFFF"/>
      </a:accent3>
      <a:accent4>
        <a:srgbClr val="002A56"/>
      </a:accent4>
      <a:accent5>
        <a:srgbClr val="ECC3B1"/>
      </a:accent5>
      <a:accent6>
        <a:srgbClr val="78A84B"/>
      </a:accent6>
      <a:hlink>
        <a:srgbClr val="4C59D2"/>
      </a:hlink>
      <a:folHlink>
        <a:srgbClr val="A0B5C4"/>
      </a:folHlink>
    </a:clrScheme>
    <a:fontScheme name="sample">
      <a:majorFont>
        <a:latin typeface="黑体"/>
        <a:ea typeface="黑体"/>
        <a:cs typeface=""/>
      </a:majorFont>
      <a:minorFont>
        <a:latin typeface="黑体"/>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sample 1">
        <a:dk1>
          <a:srgbClr val="48806B"/>
        </a:dk1>
        <a:lt1>
          <a:srgbClr val="FFFFFF"/>
        </a:lt1>
        <a:dk2>
          <a:srgbClr val="77956D"/>
        </a:dk2>
        <a:lt2>
          <a:srgbClr val="C0C0C0"/>
        </a:lt2>
        <a:accent1>
          <a:srgbClr val="6BB9C3"/>
        </a:accent1>
        <a:accent2>
          <a:srgbClr val="E7BA15"/>
        </a:accent2>
        <a:accent3>
          <a:srgbClr val="FFFFFF"/>
        </a:accent3>
        <a:accent4>
          <a:srgbClr val="3C6C5A"/>
        </a:accent4>
        <a:accent5>
          <a:srgbClr val="BAD9DE"/>
        </a:accent5>
        <a:accent6>
          <a:srgbClr val="D1A812"/>
        </a:accent6>
        <a:hlink>
          <a:srgbClr val="76C14D"/>
        </a:hlink>
        <a:folHlink>
          <a:srgbClr val="B0C29C"/>
        </a:folHlink>
      </a:clrScheme>
      <a:clrMap bg1="lt1" tx1="dk1" bg2="lt2" tx2="dk2" accent1="accent1" accent2="accent2" accent3="accent3" accent4="accent4" accent5="accent5" accent6="accent6" hlink="hlink" folHlink="folHlink"/>
    </a:extraClrScheme>
    <a:extraClrScheme>
      <a:clrScheme name="sample 2">
        <a:dk1>
          <a:srgbClr val="5F5F5F"/>
        </a:dk1>
        <a:lt1>
          <a:srgbClr val="FFFFFF"/>
        </a:lt1>
        <a:dk2>
          <a:srgbClr val="8D8D8D"/>
        </a:dk2>
        <a:lt2>
          <a:srgbClr val="C0C0C0"/>
        </a:lt2>
        <a:accent1>
          <a:srgbClr val="8EC072"/>
        </a:accent1>
        <a:accent2>
          <a:srgbClr val="5DB8CD"/>
        </a:accent2>
        <a:accent3>
          <a:srgbClr val="FFFFFF"/>
        </a:accent3>
        <a:accent4>
          <a:srgbClr val="505050"/>
        </a:accent4>
        <a:accent5>
          <a:srgbClr val="C6DCBC"/>
        </a:accent5>
        <a:accent6>
          <a:srgbClr val="53A6BA"/>
        </a:accent6>
        <a:hlink>
          <a:srgbClr val="D68B40"/>
        </a:hlink>
        <a:folHlink>
          <a:srgbClr val="D5D179"/>
        </a:folHlink>
      </a:clrScheme>
      <a:clrMap bg1="lt1" tx1="dk1" bg2="lt2" tx2="dk2" accent1="accent1" accent2="accent2" accent3="accent3" accent4="accent4" accent5="accent5" accent6="accent6" hlink="hlink" folHlink="folHlink"/>
    </a:extraClrScheme>
    <a:extraClrScheme>
      <a:clrScheme name="sample 3">
        <a:dk1>
          <a:srgbClr val="003366"/>
        </a:dk1>
        <a:lt1>
          <a:srgbClr val="FFFFFF"/>
        </a:lt1>
        <a:dk2>
          <a:srgbClr val="5086C2"/>
        </a:dk2>
        <a:lt2>
          <a:srgbClr val="C0C0C0"/>
        </a:lt2>
        <a:accent1>
          <a:srgbClr val="DE8848"/>
        </a:accent1>
        <a:accent2>
          <a:srgbClr val="85BA54"/>
        </a:accent2>
        <a:accent3>
          <a:srgbClr val="FFFFFF"/>
        </a:accent3>
        <a:accent4>
          <a:srgbClr val="002A56"/>
        </a:accent4>
        <a:accent5>
          <a:srgbClr val="ECC3B1"/>
        </a:accent5>
        <a:accent6>
          <a:srgbClr val="78A84B"/>
        </a:accent6>
        <a:hlink>
          <a:srgbClr val="4C59D2"/>
        </a:hlink>
        <a:folHlink>
          <a:srgbClr val="A0B5C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29246</Words>
  <Application>WPS 演示</Application>
  <PresentationFormat>全屏显示(4:3)</PresentationFormat>
  <Paragraphs>2682</Paragraphs>
  <Slides>219</Slides>
  <Notes>12</Notes>
  <HiddenSlides>4</HiddenSlides>
  <MMClips>0</MMClips>
  <ScaleCrop>false</ScaleCrop>
  <HeadingPairs>
    <vt:vector size="8" baseType="variant">
      <vt:variant>
        <vt:lpstr>已用的字体</vt:lpstr>
      </vt:variant>
      <vt:variant>
        <vt:i4>24</vt:i4>
      </vt:variant>
      <vt:variant>
        <vt:lpstr>主题</vt:lpstr>
      </vt:variant>
      <vt:variant>
        <vt:i4>1</vt:i4>
      </vt:variant>
      <vt:variant>
        <vt:lpstr>嵌入 OLE 服务器</vt:lpstr>
      </vt:variant>
      <vt:variant>
        <vt:i4>7</vt:i4>
      </vt:variant>
      <vt:variant>
        <vt:lpstr>幻灯片标题</vt:lpstr>
      </vt:variant>
      <vt:variant>
        <vt:i4>219</vt:i4>
      </vt:variant>
    </vt:vector>
  </HeadingPairs>
  <TitlesOfParts>
    <vt:vector size="251" baseType="lpstr">
      <vt:lpstr>Arial</vt:lpstr>
      <vt:lpstr>宋体</vt:lpstr>
      <vt:lpstr>Wingdings</vt:lpstr>
      <vt:lpstr>黑体</vt:lpstr>
      <vt:lpstr>Times New Roman</vt:lpstr>
      <vt:lpstr>Gulim</vt:lpstr>
      <vt:lpstr>微软雅黑</vt:lpstr>
      <vt:lpstr>Wingdings 2</vt:lpstr>
      <vt:lpstr>隶书</vt:lpstr>
      <vt:lpstr>Arial Unicode MS</vt:lpstr>
      <vt:lpstr>楷体_GB2312</vt:lpstr>
      <vt:lpstr>新宋体</vt:lpstr>
      <vt:lpstr>华文行楷</vt:lpstr>
      <vt:lpstr>Tahoma</vt:lpstr>
      <vt:lpstr>Marlett</vt:lpstr>
      <vt:lpstr>Times New Roman</vt:lpstr>
      <vt:lpstr>Franklin Gothic Book</vt:lpstr>
      <vt:lpstr>华文中宋</vt:lpstr>
      <vt:lpstr>Calibri</vt:lpstr>
      <vt:lpstr>华文隶书</vt:lpstr>
      <vt:lpstr>HY헤드라인M</vt:lpstr>
      <vt:lpstr>Segoe Print</vt:lpstr>
      <vt:lpstr>华文细黑</vt:lpstr>
      <vt:lpstr>华文新魏</vt:lpstr>
      <vt:lpstr>sample</vt:lpstr>
      <vt:lpstr>Excel.Sheet.8</vt:lpstr>
      <vt:lpstr>Excel.Sheet.8</vt:lpstr>
      <vt:lpstr>Excel.Sheet.8</vt:lpstr>
      <vt:lpstr>Excel.Sheet.8</vt:lpstr>
      <vt:lpstr>Excel.Sheet.8</vt:lpstr>
      <vt:lpstr>Excel.Sheet.8</vt:lpstr>
      <vt:lpstr>Excel.Sheet.8</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“1”的书写的注意事项：</vt:lpstr>
      <vt:lpstr>“2”的书写的注意事项：</vt:lpstr>
      <vt:lpstr>“3”的书写的注意事项：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第三章 模拟企业期初建账</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第三章 模拟企业期初建账</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练一练</vt:lpstr>
      <vt:lpstr>PowerPoint 演示文稿</vt:lpstr>
      <vt:lpstr>PowerPoint 演示文稿</vt:lpstr>
      <vt:lpstr>PowerPoint 演示文稿</vt:lpstr>
      <vt:lpstr>PowerPoint 演示文稿</vt:lpstr>
      <vt:lpstr>PowerPoint 演示文稿</vt:lpstr>
      <vt:lpstr>第五章 模拟企业会计账簿的登记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第五章 模拟企业会计账簿的登记</vt:lpstr>
      <vt:lpstr>一、试算平衡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Sung Ha, Park</dc:creator>
  <cp:lastModifiedBy>王木木</cp:lastModifiedBy>
  <cp:revision>504</cp:revision>
  <dcterms:created xsi:type="dcterms:W3CDTF">2004-08-26T06:30:00Z</dcterms:created>
  <dcterms:modified xsi:type="dcterms:W3CDTF">2023-06-28T09:10:12Z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37F7DA132D4B4B65A35EAE8594BFCAD6_13</vt:lpwstr>
  </property>
</Properties>
</file>