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17"/>
  </p:notesMasterIdLst>
  <p:sldIdLst>
    <p:sldId id="1369" r:id="rId3"/>
    <p:sldId id="1341" r:id="rId4"/>
    <p:sldId id="1342" r:id="rId5"/>
    <p:sldId id="1343" r:id="rId6"/>
    <p:sldId id="1344" r:id="rId7"/>
    <p:sldId id="1345" r:id="rId8"/>
    <p:sldId id="1346" r:id="rId9"/>
    <p:sldId id="1347" r:id="rId10"/>
    <p:sldId id="1348" r:id="rId11"/>
    <p:sldId id="1349" r:id="rId12"/>
    <p:sldId id="1350" r:id="rId13"/>
    <p:sldId id="1351" r:id="rId14"/>
    <p:sldId id="1353" r:id="rId15"/>
    <p:sldId id="1131" r:id="rId16"/>
  </p:sldIdLst>
  <p:sldSz cx="9144000" cy="5143500" type="screen16x9"/>
  <p:notesSz cx="7104063" cy="10234613"/>
  <p:custDataLst>
    <p:tags r:id="rId18"/>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95B3D7"/>
    <a:srgbClr val="0081E2"/>
    <a:srgbClr val="5BB9FF"/>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71" autoAdjust="0"/>
    <p:restoredTop sz="99419" autoAdjust="0"/>
  </p:normalViewPr>
  <p:slideViewPr>
    <p:cSldViewPr snapToGrid="0">
      <p:cViewPr>
        <p:scale>
          <a:sx n="66" d="100"/>
          <a:sy n="66" d="100"/>
        </p:scale>
        <p:origin x="-1488" y="-552"/>
      </p:cViewPr>
      <p:guideLst>
        <p:guide orient="horz" pos="1456"/>
        <p:guide orient="horz" pos="2981"/>
        <p:guide orient="horz" pos="1119"/>
        <p:guide pos="2883"/>
        <p:guide pos="672"/>
        <p:guide pos="5599"/>
        <p:guide pos="2265"/>
      </p:guideLst>
    </p:cSldViewPr>
  </p:slideViewPr>
  <p:notesTextViewPr>
    <p:cViewPr>
      <p:scale>
        <a:sx n="1" d="1"/>
        <a:sy n="1" d="1"/>
      </p:scale>
      <p:origin x="0" y="0"/>
    </p:cViewPr>
  </p:notesTextViewPr>
  <p:sorterViewPr>
    <p:cViewPr>
      <p:scale>
        <a:sx n="100" d="100"/>
        <a:sy n="100" d="100"/>
      </p:scale>
      <p:origin x="0" y="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14</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8" Type="http://schemas.openxmlformats.org/officeDocument/2006/relationships/tags" Target="../tags/tag73.xml"/><Relationship Id="rId3" Type="http://schemas.openxmlformats.org/officeDocument/2006/relationships/tags" Target="../tags/tag68.xml"/><Relationship Id="rId7" Type="http://schemas.openxmlformats.org/officeDocument/2006/relationships/tags" Target="../tags/tag72.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tags" Target="../tags/tag71.xml"/><Relationship Id="rId5" Type="http://schemas.openxmlformats.org/officeDocument/2006/relationships/tags" Target="../tags/tag70.xml"/><Relationship Id="rId4" Type="http://schemas.openxmlformats.org/officeDocument/2006/relationships/tags" Target="../tags/tag69.xml"/><Relationship Id="rId9"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8" Type="http://schemas.openxmlformats.org/officeDocument/2006/relationships/tags" Target="../tags/tag81.xml"/><Relationship Id="rId3" Type="http://schemas.openxmlformats.org/officeDocument/2006/relationships/tags" Target="../tags/tag76.xml"/><Relationship Id="rId7" Type="http://schemas.openxmlformats.org/officeDocument/2006/relationships/tags" Target="../tags/tag80.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9"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tags" Target="../tags/tag84.xml"/><Relationship Id="rId7" Type="http://schemas.openxmlformats.org/officeDocument/2006/relationships/slideLayout" Target="../slideLayouts/slideLayout17.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90.xml"/><Relationship Id="rId7" Type="http://schemas.openxmlformats.org/officeDocument/2006/relationships/slideLayout" Target="../slideLayouts/slideLayout17.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94.xml"/></Relationships>
</file>

<file path=ppt/slides/_rels/slide2.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s/_rels/slide3.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Layout" Target="../slideLayouts/slideLayout17.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s/_rels/slide4.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slideLayout" Target="../slideLayouts/slideLayout17.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s>
</file>

<file path=ppt/slides/_rels/slide5.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slideLayout" Target="../slideLayouts/slideLayout17.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s/_rels/slide6.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slideLayout" Target="../slideLayouts/slideLayout17.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s>
</file>

<file path=ppt/slides/_rels/slide7.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slideLayout" Target="../slideLayouts/slideLayout17.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s>
</file>

<file path=ppt/slides/_rels/slide8.xml.rels><?xml version="1.0" encoding="UTF-8" standalone="yes"?>
<Relationships xmlns="http://schemas.openxmlformats.org/package/2006/relationships"><Relationship Id="rId8" Type="http://schemas.openxmlformats.org/officeDocument/2006/relationships/tags" Target="../tags/tag59.xml"/><Relationship Id="rId3" Type="http://schemas.openxmlformats.org/officeDocument/2006/relationships/tags" Target="../tags/tag54.xml"/><Relationship Id="rId7" Type="http://schemas.openxmlformats.org/officeDocument/2006/relationships/tags" Target="../tags/tag58.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 Id="rId9"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tags" Target="../tags/tag62.xml"/><Relationship Id="rId7" Type="http://schemas.openxmlformats.org/officeDocument/2006/relationships/slideLayout" Target="../slideLayouts/slideLayout17.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02</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558928" y="2357441"/>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资本公积</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33257596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二、资本公积的账务</a:t>
            </a:r>
            <a:r>
              <a:rPr lang="zh-CN" altLang="en-US" sz="1800" b="1" dirty="0" smtClean="0">
                <a:solidFill>
                  <a:srgbClr val="084CA1"/>
                </a:solidFill>
                <a:ea typeface="微软雅黑"/>
                <a:cs typeface="+mn-ea"/>
                <a:sym typeface="+mn-lt"/>
              </a:rPr>
              <a:t>处理</a:t>
            </a:r>
            <a:endParaRPr lang="zh-CN" altLang="en-US" sz="1800" b="1" dirty="0">
              <a:solidFill>
                <a:srgbClr val="084CA1"/>
              </a:solidFill>
              <a:ea typeface="微软雅黑"/>
              <a:cs typeface="+mn-ea"/>
              <a:sym typeface="+mn-lt"/>
            </a:endParaRPr>
          </a:p>
        </p:txBody>
      </p:sp>
      <p:sp>
        <p:nvSpPr>
          <p:cNvPr id="20" name="矩形 19"/>
          <p:cNvSpPr/>
          <p:nvPr/>
        </p:nvSpPr>
        <p:spPr>
          <a:xfrm>
            <a:off x="943219" y="1124732"/>
            <a:ext cx="3382689"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（一）资本溢价（或股本溢价）</a:t>
            </a:r>
          </a:p>
        </p:txBody>
      </p:sp>
      <p:sp>
        <p:nvSpPr>
          <p:cNvPr id="21" name="矩形 20"/>
          <p:cNvSpPr/>
          <p:nvPr/>
        </p:nvSpPr>
        <p:spPr>
          <a:xfrm>
            <a:off x="1194363" y="1499018"/>
            <a:ext cx="124909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股本溢价</a:t>
            </a:r>
            <a:endParaRPr lang="zh-CN" altLang="zh-CN" sz="1800" dirty="0">
              <a:ea typeface="微软雅黑"/>
              <a:cs typeface="+mn-ea"/>
            </a:endParaRPr>
          </a:p>
        </p:txBody>
      </p:sp>
      <p:sp>
        <p:nvSpPr>
          <p:cNvPr id="12" name="矩形 11"/>
          <p:cNvSpPr/>
          <p:nvPr>
            <p:custDataLst>
              <p:tags r:id="rId7"/>
            </p:custDataLst>
          </p:nvPr>
        </p:nvSpPr>
        <p:spPr>
          <a:xfrm>
            <a:off x="753090" y="1888401"/>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3" name="矩形 12"/>
          <p:cNvSpPr/>
          <p:nvPr>
            <p:custDataLst>
              <p:tags r:id="rId8"/>
            </p:custDataLst>
          </p:nvPr>
        </p:nvSpPr>
        <p:spPr>
          <a:xfrm>
            <a:off x="753090" y="3697100"/>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nvSpPr>
        <p:spPr>
          <a:xfrm>
            <a:off x="790447" y="1997712"/>
            <a:ext cx="7928955" cy="1737510"/>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smtClean="0">
                <a:solidFill>
                  <a:srgbClr val="C00000"/>
                </a:solidFill>
                <a:latin typeface="微软雅黑" pitchFamily="34" charset="-122"/>
                <a:ea typeface="微软雅黑" pitchFamily="34" charset="-122"/>
              </a:rPr>
              <a:t>2】</a:t>
            </a:r>
            <a:r>
              <a:rPr lang="zh-CN" altLang="en-US" sz="1800" dirty="0">
                <a:ea typeface="微软雅黑"/>
                <a:cs typeface="+mn-ea"/>
              </a:rPr>
              <a:t>甲股份有限公司委托乙证券公司发行普通股，股票面值总额</a:t>
            </a:r>
            <a:r>
              <a:rPr lang="en-US" altLang="zh-CN" sz="1800" dirty="0">
                <a:ea typeface="微软雅黑"/>
                <a:cs typeface="+mn-ea"/>
              </a:rPr>
              <a:t>4 000</a:t>
            </a:r>
            <a:r>
              <a:rPr lang="zh-CN" altLang="en-US" sz="1800" dirty="0">
                <a:ea typeface="微软雅黑"/>
                <a:cs typeface="+mn-ea"/>
              </a:rPr>
              <a:t>万元，发行总额</a:t>
            </a:r>
            <a:r>
              <a:rPr lang="en-US" altLang="zh-CN" sz="1800" dirty="0">
                <a:ea typeface="微软雅黑"/>
                <a:cs typeface="+mn-ea"/>
              </a:rPr>
              <a:t>16 000</a:t>
            </a:r>
            <a:r>
              <a:rPr lang="zh-CN" altLang="en-US" sz="1800" dirty="0">
                <a:ea typeface="微软雅黑"/>
                <a:cs typeface="+mn-ea"/>
              </a:rPr>
              <a:t>万元，发行费按发行总额的</a:t>
            </a:r>
            <a:r>
              <a:rPr lang="en-US" altLang="zh-CN" sz="1800" dirty="0">
                <a:ea typeface="微软雅黑"/>
                <a:cs typeface="+mn-ea"/>
              </a:rPr>
              <a:t>2</a:t>
            </a:r>
            <a:r>
              <a:rPr lang="zh-CN" altLang="en-US" sz="1800" dirty="0">
                <a:ea typeface="微软雅黑"/>
                <a:cs typeface="+mn-ea"/>
              </a:rPr>
              <a:t>％计算（不考虑其他因素），股票发行净收入全部收到。  </a:t>
            </a:r>
          </a:p>
          <a:p>
            <a:r>
              <a:rPr lang="zh-CN" altLang="en-US" sz="1800" dirty="0">
                <a:ea typeface="微软雅黑"/>
                <a:cs typeface="+mn-ea"/>
              </a:rPr>
              <a:t>甲股份有限公司编制如下会计分录：（分录计量单位为万元</a:t>
            </a:r>
            <a:r>
              <a:rPr lang="zh-CN" altLang="en-US" sz="1800" dirty="0" smtClean="0">
                <a:ea typeface="微软雅黑"/>
                <a:cs typeface="+mn-ea"/>
              </a:rPr>
              <a:t>）</a:t>
            </a:r>
            <a:endParaRPr lang="en-US" altLang="zh-CN" sz="1800" dirty="0" smtClean="0">
              <a:ea typeface="微软雅黑"/>
              <a:cs typeface="+mn-ea"/>
            </a:endParaRPr>
          </a:p>
          <a:p>
            <a:r>
              <a:rPr lang="zh-CN" altLang="en-US" sz="1800" dirty="0">
                <a:ea typeface="微软雅黑"/>
                <a:cs typeface="+mn-ea"/>
              </a:rPr>
              <a:t>应计入资本公积的金额＝</a:t>
            </a:r>
            <a:r>
              <a:rPr lang="en-US" altLang="zh-CN" sz="1800" dirty="0">
                <a:ea typeface="微软雅黑"/>
                <a:cs typeface="+mn-ea"/>
              </a:rPr>
              <a:t>16 000</a:t>
            </a:r>
            <a:r>
              <a:rPr lang="zh-CN" altLang="en-US" sz="1800" dirty="0">
                <a:ea typeface="微软雅黑"/>
                <a:cs typeface="+mn-ea"/>
              </a:rPr>
              <a:t>－</a:t>
            </a:r>
            <a:r>
              <a:rPr lang="en-US" altLang="zh-CN" sz="1800" dirty="0">
                <a:ea typeface="微软雅黑"/>
                <a:cs typeface="+mn-ea"/>
              </a:rPr>
              <a:t>4 000</a:t>
            </a:r>
            <a:r>
              <a:rPr lang="zh-CN" altLang="en-US" sz="1800" dirty="0">
                <a:ea typeface="微软雅黑"/>
                <a:cs typeface="+mn-ea"/>
              </a:rPr>
              <a:t>－</a:t>
            </a:r>
            <a:r>
              <a:rPr lang="en-US" altLang="zh-CN" sz="1800" dirty="0">
                <a:ea typeface="微软雅黑"/>
                <a:cs typeface="+mn-ea"/>
              </a:rPr>
              <a:t>16 000×2</a:t>
            </a:r>
            <a:r>
              <a:rPr lang="zh-CN" altLang="en-US" sz="1800" dirty="0">
                <a:ea typeface="微软雅黑"/>
                <a:cs typeface="+mn-ea"/>
              </a:rPr>
              <a:t>％＝</a:t>
            </a:r>
            <a:r>
              <a:rPr lang="en-US" altLang="zh-CN" sz="1800" dirty="0">
                <a:ea typeface="微软雅黑"/>
                <a:cs typeface="+mn-ea"/>
              </a:rPr>
              <a:t>11 680</a:t>
            </a:r>
            <a:r>
              <a:rPr lang="zh-CN" altLang="en-US" sz="1800" dirty="0">
                <a:ea typeface="微软雅黑"/>
                <a:cs typeface="+mn-ea"/>
              </a:rPr>
              <a:t>（万元），相关分录如下：</a:t>
            </a:r>
          </a:p>
        </p:txBody>
      </p:sp>
      <p:sp>
        <p:nvSpPr>
          <p:cNvPr id="16" name="矩形 15"/>
          <p:cNvSpPr/>
          <p:nvPr/>
        </p:nvSpPr>
        <p:spPr>
          <a:xfrm>
            <a:off x="943219" y="3832082"/>
            <a:ext cx="6986770" cy="1183512"/>
          </a:xfrm>
          <a:prstGeom prst="rect">
            <a:avLst/>
          </a:prstGeom>
        </p:spPr>
        <p:txBody>
          <a:bodyPr wrap="square" lIns="74787" tIns="37393" rIns="74787" bIns="37393">
            <a:spAutoFit/>
          </a:bodyPr>
          <a:lstStyle/>
          <a:p>
            <a:r>
              <a:rPr lang="zh-CN" altLang="en-US" sz="1800" dirty="0">
                <a:ea typeface="微软雅黑"/>
                <a:cs typeface="+mn-ea"/>
              </a:rPr>
              <a:t>（</a:t>
            </a:r>
            <a:r>
              <a:rPr lang="en-US" altLang="zh-CN" sz="1800" dirty="0">
                <a:ea typeface="微软雅黑"/>
                <a:cs typeface="+mn-ea"/>
              </a:rPr>
              <a:t>1</a:t>
            </a:r>
            <a:r>
              <a:rPr lang="zh-CN" altLang="en-US" sz="1800" dirty="0">
                <a:ea typeface="微软雅黑"/>
                <a:cs typeface="+mn-ea"/>
              </a:rPr>
              <a:t>）</a:t>
            </a:r>
          </a:p>
          <a:p>
            <a:r>
              <a:rPr lang="zh-CN" altLang="en-US" sz="1800" dirty="0">
                <a:ea typeface="微软雅黑"/>
                <a:cs typeface="+mn-ea"/>
              </a:rPr>
              <a:t>借：银行存款　　　　　　　　　　　　</a:t>
            </a:r>
            <a:r>
              <a:rPr lang="en-US" altLang="zh-CN" sz="1800" dirty="0">
                <a:ea typeface="微软雅黑"/>
                <a:cs typeface="+mn-ea"/>
              </a:rPr>
              <a:t>16 000</a:t>
            </a:r>
          </a:p>
          <a:p>
            <a:r>
              <a:rPr lang="zh-CN" altLang="en-US" sz="1800" dirty="0" smtClean="0">
                <a:ea typeface="微软雅黑"/>
                <a:cs typeface="+mn-ea"/>
              </a:rPr>
              <a:t>         贷</a:t>
            </a:r>
            <a:r>
              <a:rPr lang="zh-CN" altLang="en-US" sz="1800" dirty="0">
                <a:ea typeface="微软雅黑"/>
                <a:cs typeface="+mn-ea"/>
              </a:rPr>
              <a:t>：股本                                                 </a:t>
            </a:r>
            <a:r>
              <a:rPr lang="zh-CN" altLang="en-US" sz="1800" dirty="0" smtClean="0">
                <a:ea typeface="微软雅黑"/>
                <a:cs typeface="+mn-ea"/>
              </a:rPr>
              <a:t>               </a:t>
            </a:r>
            <a:r>
              <a:rPr lang="en-US" altLang="zh-CN" sz="1800" dirty="0">
                <a:ea typeface="微软雅黑"/>
                <a:cs typeface="+mn-ea"/>
              </a:rPr>
              <a:t>4 000</a:t>
            </a:r>
          </a:p>
          <a:p>
            <a:r>
              <a:rPr lang="zh-CN" altLang="en-US" sz="1800" dirty="0" smtClean="0">
                <a:ea typeface="微软雅黑"/>
                <a:cs typeface="+mn-ea"/>
              </a:rPr>
              <a:t>                  资本</a:t>
            </a:r>
            <a:r>
              <a:rPr lang="zh-CN" altLang="en-US" sz="1800" dirty="0">
                <a:ea typeface="微软雅黑"/>
                <a:cs typeface="+mn-ea"/>
              </a:rPr>
              <a:t>公积</a:t>
            </a:r>
            <a:r>
              <a:rPr lang="en-US" altLang="zh-CN" sz="1800" dirty="0">
                <a:ea typeface="微软雅黑"/>
                <a:cs typeface="+mn-ea"/>
              </a:rPr>
              <a:t>——</a:t>
            </a:r>
            <a:r>
              <a:rPr lang="zh-CN" altLang="en-US" sz="1800" dirty="0">
                <a:ea typeface="微软雅黑"/>
                <a:cs typeface="+mn-ea"/>
              </a:rPr>
              <a:t>资本溢价                            </a:t>
            </a:r>
            <a:r>
              <a:rPr lang="en-US" altLang="zh-CN" sz="1800" dirty="0">
                <a:ea typeface="微软雅黑"/>
                <a:cs typeface="+mn-ea"/>
              </a:rPr>
              <a:t>12 000</a:t>
            </a:r>
          </a:p>
        </p:txBody>
      </p:sp>
    </p:spTree>
    <p:custDataLst>
      <p:tags r:id="rId1"/>
    </p:custDataLst>
    <p:extLst>
      <p:ext uri="{BB962C8B-B14F-4D97-AF65-F5344CB8AC3E}">
        <p14:creationId xmlns:p14="http://schemas.microsoft.com/office/powerpoint/2010/main" val="35104191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二、资本公积的账务</a:t>
            </a:r>
            <a:r>
              <a:rPr lang="zh-CN" altLang="en-US" sz="1800" b="1" dirty="0" smtClean="0">
                <a:solidFill>
                  <a:srgbClr val="084CA1"/>
                </a:solidFill>
                <a:ea typeface="微软雅黑"/>
                <a:cs typeface="+mn-ea"/>
                <a:sym typeface="+mn-lt"/>
              </a:rPr>
              <a:t>处理</a:t>
            </a:r>
            <a:endParaRPr lang="zh-CN" altLang="en-US" sz="1800" b="1" dirty="0">
              <a:solidFill>
                <a:srgbClr val="084CA1"/>
              </a:solidFill>
              <a:ea typeface="微软雅黑"/>
              <a:cs typeface="+mn-ea"/>
              <a:sym typeface="+mn-lt"/>
            </a:endParaRPr>
          </a:p>
        </p:txBody>
      </p:sp>
      <p:sp>
        <p:nvSpPr>
          <p:cNvPr id="20" name="矩形 19"/>
          <p:cNvSpPr/>
          <p:nvPr/>
        </p:nvSpPr>
        <p:spPr>
          <a:xfrm>
            <a:off x="943219" y="1124732"/>
            <a:ext cx="3382689"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（一）资本溢价（或股本溢价）</a:t>
            </a:r>
          </a:p>
        </p:txBody>
      </p:sp>
      <p:sp>
        <p:nvSpPr>
          <p:cNvPr id="21" name="矩形 20"/>
          <p:cNvSpPr/>
          <p:nvPr/>
        </p:nvSpPr>
        <p:spPr>
          <a:xfrm>
            <a:off x="1194363" y="1499018"/>
            <a:ext cx="124909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股本溢价</a:t>
            </a:r>
            <a:endParaRPr lang="zh-CN" altLang="zh-CN" sz="1800" dirty="0">
              <a:ea typeface="微软雅黑"/>
              <a:cs typeface="+mn-ea"/>
            </a:endParaRPr>
          </a:p>
        </p:txBody>
      </p:sp>
      <p:sp>
        <p:nvSpPr>
          <p:cNvPr id="12" name="矩形 11"/>
          <p:cNvSpPr/>
          <p:nvPr>
            <p:custDataLst>
              <p:tags r:id="rId7"/>
            </p:custDataLst>
          </p:nvPr>
        </p:nvSpPr>
        <p:spPr>
          <a:xfrm>
            <a:off x="753090" y="1888401"/>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3" name="矩形 12"/>
          <p:cNvSpPr/>
          <p:nvPr>
            <p:custDataLst>
              <p:tags r:id="rId8"/>
            </p:custDataLst>
          </p:nvPr>
        </p:nvSpPr>
        <p:spPr>
          <a:xfrm>
            <a:off x="753090" y="2927858"/>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nvSpPr>
        <p:spPr>
          <a:xfrm>
            <a:off x="790447" y="1997712"/>
            <a:ext cx="7928955" cy="906513"/>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smtClean="0">
                <a:solidFill>
                  <a:srgbClr val="C00000"/>
                </a:solidFill>
                <a:latin typeface="微软雅黑" pitchFamily="34" charset="-122"/>
                <a:ea typeface="微软雅黑" pitchFamily="34" charset="-122"/>
              </a:rPr>
              <a:t>2】</a:t>
            </a:r>
            <a:r>
              <a:rPr lang="zh-CN" altLang="en-US" sz="1800" dirty="0">
                <a:ea typeface="微软雅黑"/>
                <a:cs typeface="+mn-ea"/>
              </a:rPr>
              <a:t>甲股份有限公司委托乙证券公司发行普通股，股票面值总额</a:t>
            </a:r>
            <a:r>
              <a:rPr lang="en-US" altLang="zh-CN" sz="1800" dirty="0">
                <a:ea typeface="微软雅黑"/>
                <a:cs typeface="+mn-ea"/>
              </a:rPr>
              <a:t>4 000</a:t>
            </a:r>
            <a:r>
              <a:rPr lang="zh-CN" altLang="en-US" sz="1800" dirty="0">
                <a:ea typeface="微软雅黑"/>
                <a:cs typeface="+mn-ea"/>
              </a:rPr>
              <a:t>万元，发行总额</a:t>
            </a:r>
            <a:r>
              <a:rPr lang="en-US" altLang="zh-CN" sz="1800" dirty="0">
                <a:ea typeface="微软雅黑"/>
                <a:cs typeface="+mn-ea"/>
              </a:rPr>
              <a:t>16 000</a:t>
            </a:r>
            <a:r>
              <a:rPr lang="zh-CN" altLang="en-US" sz="1800" dirty="0">
                <a:ea typeface="微软雅黑"/>
                <a:cs typeface="+mn-ea"/>
              </a:rPr>
              <a:t>万元，发行费按发行总额的</a:t>
            </a:r>
            <a:r>
              <a:rPr lang="en-US" altLang="zh-CN" sz="1800" dirty="0">
                <a:ea typeface="微软雅黑"/>
                <a:cs typeface="+mn-ea"/>
              </a:rPr>
              <a:t>2</a:t>
            </a:r>
            <a:r>
              <a:rPr lang="zh-CN" altLang="en-US" sz="1800" dirty="0">
                <a:ea typeface="微软雅黑"/>
                <a:cs typeface="+mn-ea"/>
              </a:rPr>
              <a:t>％计算（不考虑其他因素），股票发行净收入全部收到。  </a:t>
            </a:r>
          </a:p>
        </p:txBody>
      </p:sp>
      <p:sp>
        <p:nvSpPr>
          <p:cNvPr id="16" name="矩形 15"/>
          <p:cNvSpPr/>
          <p:nvPr/>
        </p:nvSpPr>
        <p:spPr>
          <a:xfrm>
            <a:off x="943219" y="3004784"/>
            <a:ext cx="8070152" cy="2014509"/>
          </a:xfrm>
          <a:prstGeom prst="rect">
            <a:avLst/>
          </a:prstGeom>
        </p:spPr>
        <p:txBody>
          <a:bodyPr wrap="square" lIns="74787" tIns="37393" rIns="74787" bIns="37393">
            <a:spAutoFit/>
          </a:bodyPr>
          <a:lstStyle/>
          <a:p>
            <a:r>
              <a:rPr lang="zh-CN" altLang="en-US" sz="1800" dirty="0">
                <a:ea typeface="微软雅黑"/>
                <a:cs typeface="+mn-ea"/>
              </a:rPr>
              <a:t>（</a:t>
            </a:r>
            <a:r>
              <a:rPr lang="en-US" altLang="zh-CN" sz="1800" dirty="0">
                <a:ea typeface="微软雅黑"/>
                <a:cs typeface="+mn-ea"/>
              </a:rPr>
              <a:t>2</a:t>
            </a:r>
            <a:r>
              <a:rPr lang="zh-CN" altLang="en-US" sz="1800" dirty="0">
                <a:ea typeface="微软雅黑"/>
                <a:cs typeface="+mn-ea"/>
              </a:rPr>
              <a:t>）</a:t>
            </a:r>
          </a:p>
          <a:p>
            <a:r>
              <a:rPr lang="zh-CN" altLang="en-US" sz="1800" dirty="0">
                <a:ea typeface="微软雅黑"/>
                <a:cs typeface="+mn-ea"/>
              </a:rPr>
              <a:t>借：资本公积</a:t>
            </a:r>
            <a:r>
              <a:rPr lang="en-US" altLang="zh-CN" sz="1800" dirty="0">
                <a:ea typeface="微软雅黑"/>
                <a:cs typeface="+mn-ea"/>
              </a:rPr>
              <a:t>——</a:t>
            </a:r>
            <a:r>
              <a:rPr lang="zh-CN" altLang="en-US" sz="1800" dirty="0">
                <a:ea typeface="微软雅黑"/>
                <a:cs typeface="+mn-ea"/>
              </a:rPr>
              <a:t>资本溢价            </a:t>
            </a:r>
            <a:r>
              <a:rPr lang="en-US" altLang="zh-CN" sz="1800" dirty="0">
                <a:ea typeface="微软雅黑"/>
                <a:cs typeface="+mn-ea"/>
              </a:rPr>
              <a:t>320</a:t>
            </a:r>
          </a:p>
          <a:p>
            <a:r>
              <a:rPr lang="zh-CN" altLang="en-US" sz="1800" dirty="0" smtClean="0">
                <a:ea typeface="微软雅黑"/>
                <a:cs typeface="+mn-ea"/>
              </a:rPr>
              <a:t>        贷</a:t>
            </a:r>
            <a:r>
              <a:rPr lang="zh-CN" altLang="en-US" sz="1800" dirty="0">
                <a:ea typeface="微软雅黑"/>
                <a:cs typeface="+mn-ea"/>
              </a:rPr>
              <a:t>：银行存款                                                </a:t>
            </a:r>
            <a:r>
              <a:rPr lang="en-US" altLang="zh-CN" sz="1800" dirty="0">
                <a:ea typeface="微软雅黑"/>
                <a:cs typeface="+mn-ea"/>
              </a:rPr>
              <a:t>320</a:t>
            </a:r>
          </a:p>
          <a:p>
            <a:r>
              <a:rPr lang="zh-CN" altLang="en-US" sz="1800" dirty="0">
                <a:ea typeface="微软雅黑"/>
                <a:cs typeface="+mn-ea"/>
              </a:rPr>
              <a:t>以上分录也可以合并为一笔分录：</a:t>
            </a:r>
          </a:p>
          <a:p>
            <a:r>
              <a:rPr lang="zh-CN" altLang="en-US" sz="1800" dirty="0">
                <a:ea typeface="微软雅黑"/>
                <a:cs typeface="+mn-ea"/>
              </a:rPr>
              <a:t>借：银行存款                         </a:t>
            </a:r>
            <a:r>
              <a:rPr lang="en-US" altLang="zh-CN" sz="1800" dirty="0">
                <a:ea typeface="微软雅黑"/>
                <a:cs typeface="+mn-ea"/>
              </a:rPr>
              <a:t>15 680</a:t>
            </a:r>
            <a:r>
              <a:rPr lang="zh-CN" altLang="en-US" sz="1800" dirty="0">
                <a:ea typeface="微软雅黑"/>
                <a:cs typeface="+mn-ea"/>
              </a:rPr>
              <a:t>（</a:t>
            </a:r>
            <a:r>
              <a:rPr lang="en-US" altLang="zh-CN" sz="1800" dirty="0">
                <a:ea typeface="微软雅黑"/>
                <a:cs typeface="+mn-ea"/>
              </a:rPr>
              <a:t>16 000-320</a:t>
            </a:r>
            <a:r>
              <a:rPr lang="zh-CN" altLang="en-US" sz="1800" dirty="0">
                <a:ea typeface="微软雅黑"/>
                <a:cs typeface="+mn-ea"/>
              </a:rPr>
              <a:t>）</a:t>
            </a:r>
          </a:p>
          <a:p>
            <a:r>
              <a:rPr lang="zh-CN" altLang="en-US" sz="1800" dirty="0" smtClean="0">
                <a:ea typeface="微软雅黑"/>
                <a:cs typeface="+mn-ea"/>
              </a:rPr>
              <a:t>         贷</a:t>
            </a:r>
            <a:r>
              <a:rPr lang="zh-CN" altLang="en-US" sz="1800" dirty="0">
                <a:ea typeface="微软雅黑"/>
                <a:cs typeface="+mn-ea"/>
              </a:rPr>
              <a:t>：股本                                                   </a:t>
            </a:r>
            <a:r>
              <a:rPr lang="zh-CN" altLang="en-US" sz="1800" dirty="0" smtClean="0">
                <a:ea typeface="微软雅黑"/>
                <a:cs typeface="+mn-ea"/>
              </a:rPr>
              <a:t>              </a:t>
            </a:r>
            <a:r>
              <a:rPr lang="en-US" altLang="zh-CN" sz="1800" dirty="0" smtClean="0">
                <a:ea typeface="微软雅黑"/>
                <a:cs typeface="+mn-ea"/>
              </a:rPr>
              <a:t>4 </a:t>
            </a:r>
            <a:r>
              <a:rPr lang="en-US" altLang="zh-CN" sz="1800" dirty="0">
                <a:ea typeface="微软雅黑"/>
                <a:cs typeface="+mn-ea"/>
              </a:rPr>
              <a:t>000</a:t>
            </a:r>
          </a:p>
          <a:p>
            <a:r>
              <a:rPr lang="zh-CN" altLang="en-US" sz="1800" dirty="0" smtClean="0">
                <a:ea typeface="微软雅黑"/>
                <a:cs typeface="+mn-ea"/>
              </a:rPr>
              <a:t>                  资本</a:t>
            </a:r>
            <a:r>
              <a:rPr lang="zh-CN" altLang="en-US" sz="1800" dirty="0">
                <a:ea typeface="微软雅黑"/>
                <a:cs typeface="+mn-ea"/>
              </a:rPr>
              <a:t>公积</a:t>
            </a:r>
            <a:r>
              <a:rPr lang="en-US" altLang="zh-CN" sz="1800" dirty="0">
                <a:ea typeface="微软雅黑"/>
                <a:cs typeface="+mn-ea"/>
              </a:rPr>
              <a:t>——</a:t>
            </a:r>
            <a:r>
              <a:rPr lang="zh-CN" altLang="en-US" sz="1800" dirty="0">
                <a:ea typeface="微软雅黑"/>
                <a:cs typeface="+mn-ea"/>
              </a:rPr>
              <a:t>资本溢价                             </a:t>
            </a:r>
            <a:r>
              <a:rPr lang="en-US" altLang="zh-CN" sz="1800" dirty="0">
                <a:ea typeface="微软雅黑"/>
                <a:cs typeface="+mn-ea"/>
              </a:rPr>
              <a:t>11 680</a:t>
            </a:r>
          </a:p>
        </p:txBody>
      </p:sp>
    </p:spTree>
    <p:custDataLst>
      <p:tags r:id="rId1"/>
    </p:custDataLst>
    <p:extLst>
      <p:ext uri="{BB962C8B-B14F-4D97-AF65-F5344CB8AC3E}">
        <p14:creationId xmlns:p14="http://schemas.microsoft.com/office/powerpoint/2010/main" val="3540016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二、资本公积的账务</a:t>
            </a:r>
            <a:r>
              <a:rPr lang="zh-CN" altLang="en-US" sz="1800" b="1" dirty="0" smtClean="0">
                <a:solidFill>
                  <a:srgbClr val="084CA1"/>
                </a:solidFill>
                <a:ea typeface="微软雅黑"/>
                <a:cs typeface="+mn-ea"/>
                <a:sym typeface="+mn-lt"/>
              </a:rPr>
              <a:t>处理</a:t>
            </a:r>
            <a:endParaRPr lang="zh-CN" altLang="en-US" sz="1800" b="1" dirty="0">
              <a:solidFill>
                <a:srgbClr val="084CA1"/>
              </a:solidFill>
              <a:ea typeface="微软雅黑"/>
              <a:cs typeface="+mn-ea"/>
              <a:sym typeface="+mn-lt"/>
            </a:endParaRPr>
          </a:p>
        </p:txBody>
      </p:sp>
      <p:sp>
        <p:nvSpPr>
          <p:cNvPr id="20" name="矩形 19"/>
          <p:cNvSpPr/>
          <p:nvPr/>
        </p:nvSpPr>
        <p:spPr>
          <a:xfrm>
            <a:off x="943219" y="1124732"/>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（二）其他资本公积的核算</a:t>
            </a:r>
          </a:p>
        </p:txBody>
      </p:sp>
      <p:sp>
        <p:nvSpPr>
          <p:cNvPr id="15" name="矩形 14"/>
          <p:cNvSpPr/>
          <p:nvPr/>
        </p:nvSpPr>
        <p:spPr>
          <a:xfrm>
            <a:off x="1395236" y="1564089"/>
            <a:ext cx="6181222" cy="1754326"/>
          </a:xfrm>
          <a:prstGeom prst="rect">
            <a:avLst/>
          </a:prstGeom>
        </p:spPr>
        <p:txBody>
          <a:bodyPr wrap="square">
            <a:spAutoFit/>
          </a:bodyPr>
          <a:lstStyle/>
          <a:p>
            <a:pPr>
              <a:lnSpc>
                <a:spcPct val="150000"/>
              </a:lnSpc>
            </a:pPr>
            <a:r>
              <a:rPr lang="zh-CN" altLang="en-US" sz="1800" b="1" dirty="0">
                <a:solidFill>
                  <a:srgbClr val="C00000"/>
                </a:solidFill>
                <a:latin typeface="微软雅黑" pitchFamily="34" charset="-122"/>
                <a:ea typeface="微软雅黑" pitchFamily="34" charset="-122"/>
              </a:rPr>
              <a:t>其他资本公积</a:t>
            </a:r>
            <a:r>
              <a:rPr lang="zh-CN" altLang="en-US" sz="1800" dirty="0">
                <a:latin typeface="微软雅黑" pitchFamily="34" charset="-122"/>
                <a:ea typeface="微软雅黑" pitchFamily="34" charset="-122"/>
              </a:rPr>
              <a:t>：是指股本溢价（或资本溢价）以外的资本公积，主要是直接计入所有者权益的利得和损失。本书以被投资单位所有者权益的其他变动产生的利得或损失为例，介绍相关的其他资本公积的核算。</a:t>
            </a:r>
            <a:endParaRPr lang="zh-CN" altLang="zh-CN" sz="1800" dirty="0">
              <a:latin typeface="微软雅黑" pitchFamily="34" charset="-122"/>
              <a:ea typeface="微软雅黑" pitchFamily="34" charset="-122"/>
            </a:endParaRPr>
          </a:p>
        </p:txBody>
      </p:sp>
      <p:sp>
        <p:nvSpPr>
          <p:cNvPr id="17" name="TextBox 16"/>
          <p:cNvSpPr txBox="1"/>
          <p:nvPr/>
        </p:nvSpPr>
        <p:spPr>
          <a:xfrm>
            <a:off x="1523694" y="3768026"/>
            <a:ext cx="1504139" cy="507831"/>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权益法核算</a:t>
            </a:r>
          </a:p>
        </p:txBody>
      </p:sp>
      <p:sp>
        <p:nvSpPr>
          <p:cNvPr id="18" name="TextBox 17"/>
          <p:cNvSpPr txBox="1"/>
          <p:nvPr/>
        </p:nvSpPr>
        <p:spPr>
          <a:xfrm>
            <a:off x="3248977" y="3549138"/>
            <a:ext cx="4733879"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长期股权投资</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所有者权益其他</a:t>
            </a:r>
            <a:r>
              <a:rPr lang="zh-CN" altLang="en-US" sz="1800" dirty="0" smtClean="0">
                <a:latin typeface="微软雅黑" pitchFamily="34" charset="-122"/>
                <a:ea typeface="微软雅黑" pitchFamily="34" charset="-122"/>
                <a:cs typeface="+mn-ea"/>
              </a:rPr>
              <a:t>变动</a:t>
            </a:r>
            <a:endParaRPr lang="en-US" altLang="zh-CN" sz="1800" dirty="0" smtClean="0">
              <a:latin typeface="微软雅黑" pitchFamily="34" charset="-122"/>
              <a:ea typeface="微软雅黑" pitchFamily="34" charset="-122"/>
              <a:cs typeface="+mn-ea"/>
            </a:endParaRPr>
          </a:p>
          <a:p>
            <a:pPr>
              <a:lnSpc>
                <a:spcPct val="150000"/>
              </a:lnSpc>
            </a:pPr>
            <a:r>
              <a:rPr lang="en-US" altLang="zh-CN" sz="1800" dirty="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贷</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资本公积</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其他资本公积</a:t>
            </a:r>
          </a:p>
        </p:txBody>
      </p:sp>
      <p:sp>
        <p:nvSpPr>
          <p:cNvPr id="22" name="圆角矩形 21"/>
          <p:cNvSpPr/>
          <p:nvPr/>
        </p:nvSpPr>
        <p:spPr>
          <a:xfrm>
            <a:off x="3241597" y="3614660"/>
            <a:ext cx="4741259" cy="79228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23" name="组合 22"/>
          <p:cNvGrpSpPr/>
          <p:nvPr/>
        </p:nvGrpSpPr>
        <p:grpSpPr>
          <a:xfrm>
            <a:off x="3032954" y="3989714"/>
            <a:ext cx="275887" cy="112092"/>
            <a:chOff x="4386755" y="665994"/>
            <a:chExt cx="275887" cy="112092"/>
          </a:xfrm>
        </p:grpSpPr>
        <p:cxnSp>
          <p:nvCxnSpPr>
            <p:cNvPr id="24" name="Straight Connector 14"/>
            <p:cNvCxnSpPr/>
            <p:nvPr/>
          </p:nvCxnSpPr>
          <p:spPr>
            <a:xfrm flipH="1">
              <a:off x="4386755" y="728946"/>
              <a:ext cx="208643" cy="136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5"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Tree>
    <p:custDataLst>
      <p:tags r:id="rId1"/>
    </p:custDataLst>
    <p:extLst>
      <p:ext uri="{BB962C8B-B14F-4D97-AF65-F5344CB8AC3E}">
        <p14:creationId xmlns:p14="http://schemas.microsoft.com/office/powerpoint/2010/main" val="12744454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二、资本公积的账务</a:t>
            </a:r>
            <a:r>
              <a:rPr lang="zh-CN" altLang="en-US" sz="1800" b="1" dirty="0" smtClean="0">
                <a:solidFill>
                  <a:srgbClr val="084CA1"/>
                </a:solidFill>
                <a:ea typeface="微软雅黑"/>
                <a:cs typeface="+mn-ea"/>
                <a:sym typeface="+mn-lt"/>
              </a:rPr>
              <a:t>处理</a:t>
            </a:r>
            <a:endParaRPr lang="zh-CN" altLang="en-US" sz="1800" b="1" dirty="0">
              <a:solidFill>
                <a:srgbClr val="084CA1"/>
              </a:solidFill>
              <a:ea typeface="微软雅黑"/>
              <a:cs typeface="+mn-ea"/>
              <a:sym typeface="+mn-lt"/>
            </a:endParaRPr>
          </a:p>
        </p:txBody>
      </p:sp>
      <p:sp>
        <p:nvSpPr>
          <p:cNvPr id="20" name="矩形 19"/>
          <p:cNvSpPr/>
          <p:nvPr/>
        </p:nvSpPr>
        <p:spPr>
          <a:xfrm>
            <a:off x="943219" y="1124732"/>
            <a:ext cx="3382689"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（三）资本公积转增资本的核算</a:t>
            </a:r>
          </a:p>
        </p:txBody>
      </p:sp>
      <p:sp>
        <p:nvSpPr>
          <p:cNvPr id="15" name="矩形 14"/>
          <p:cNvSpPr/>
          <p:nvPr/>
        </p:nvSpPr>
        <p:spPr>
          <a:xfrm>
            <a:off x="1569404" y="1709229"/>
            <a:ext cx="5731278" cy="1338828"/>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经股东大会或类似机构决议，用资本公积转增资本时，应冲减资本公积，将转增金额计入“实收资本”（或股本）科目。</a:t>
            </a:r>
            <a:endParaRPr lang="zh-CN" altLang="zh-CN" sz="1800" dirty="0">
              <a:latin typeface="微软雅黑" pitchFamily="34" charset="-122"/>
              <a:ea typeface="微软雅黑" pitchFamily="34" charset="-122"/>
            </a:endParaRPr>
          </a:p>
        </p:txBody>
      </p:sp>
      <p:pic>
        <p:nvPicPr>
          <p:cNvPr id="205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841671" y="3253219"/>
            <a:ext cx="2918022" cy="1814137"/>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28389667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199769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一、资本公</a:t>
            </a:r>
            <a:r>
              <a:rPr lang="zh-CN" altLang="en-US" sz="1800" b="1" dirty="0" smtClean="0">
                <a:solidFill>
                  <a:srgbClr val="084CA1"/>
                </a:solidFill>
                <a:ea typeface="微软雅黑"/>
                <a:cs typeface="+mn-ea"/>
                <a:sym typeface="+mn-lt"/>
              </a:rPr>
              <a:t>积</a:t>
            </a:r>
            <a:r>
              <a:rPr lang="zh-CN" altLang="en-US" sz="1800" b="1" dirty="0">
                <a:solidFill>
                  <a:srgbClr val="084CA1"/>
                </a:solidFill>
                <a:ea typeface="微软雅黑"/>
                <a:cs typeface="+mn-ea"/>
                <a:sym typeface="+mn-lt"/>
              </a:rPr>
              <a:t>概述</a:t>
            </a:r>
          </a:p>
        </p:txBody>
      </p:sp>
      <p:sp>
        <p:nvSpPr>
          <p:cNvPr id="20" name="矩形 19"/>
          <p:cNvSpPr/>
          <p:nvPr/>
        </p:nvSpPr>
        <p:spPr>
          <a:xfrm>
            <a:off x="943219" y="1124732"/>
            <a:ext cx="2194864" cy="352515"/>
          </a:xfrm>
          <a:prstGeom prst="rect">
            <a:avLst/>
          </a:prstGeom>
        </p:spPr>
        <p:txBody>
          <a:bodyPr wrap="none" lIns="74787" tIns="37393" rIns="74787" bIns="37393">
            <a:spAutoFit/>
          </a:bodyPr>
          <a:lstStyle/>
          <a:p>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en-US" altLang="zh-CN" sz="1800" b="1" dirty="0">
                <a:solidFill>
                  <a:srgbClr val="084CA1"/>
                </a:solidFill>
                <a:ea typeface="微软雅黑"/>
                <a:cs typeface="+mn-ea"/>
                <a:sym typeface="+mn-lt"/>
              </a:rPr>
              <a:t>) </a:t>
            </a:r>
            <a:r>
              <a:rPr lang="zh-CN" altLang="en-US" sz="1800" b="1" dirty="0">
                <a:solidFill>
                  <a:srgbClr val="084CA1"/>
                </a:solidFill>
                <a:ea typeface="微软雅黑"/>
                <a:cs typeface="+mn-ea"/>
                <a:sym typeface="+mn-lt"/>
              </a:rPr>
              <a:t>资本公积的来源</a:t>
            </a:r>
          </a:p>
        </p:txBody>
      </p:sp>
      <p:sp>
        <p:nvSpPr>
          <p:cNvPr id="13" name="矩形 12"/>
          <p:cNvSpPr/>
          <p:nvPr/>
        </p:nvSpPr>
        <p:spPr>
          <a:xfrm>
            <a:off x="806390" y="1695388"/>
            <a:ext cx="7726049" cy="646331"/>
          </a:xfrm>
          <a:prstGeom prst="rect">
            <a:avLst/>
          </a:prstGeom>
        </p:spPr>
        <p:txBody>
          <a:bodyPr wrap="square">
            <a:spAutoFit/>
          </a:bodyPr>
          <a:lstStyle/>
          <a:p>
            <a:r>
              <a:rPr lang="zh-CN" altLang="en-US" sz="1800" b="1" dirty="0" smtClean="0">
                <a:solidFill>
                  <a:srgbClr val="C00000"/>
                </a:solidFill>
                <a:latin typeface="微软雅黑" pitchFamily="34" charset="-122"/>
                <a:ea typeface="微软雅黑" pitchFamily="34" charset="-122"/>
              </a:rPr>
              <a:t>资本公积</a:t>
            </a:r>
            <a:r>
              <a:rPr lang="zh-CN" altLang="en-US" sz="1800" dirty="0">
                <a:latin typeface="微软雅黑" pitchFamily="34" charset="-122"/>
                <a:ea typeface="微软雅黑" pitchFamily="34" charset="-122"/>
              </a:rPr>
              <a:t>：是企业收到的投资者的超出其在企业注册资本所占份额，以及直接计入所有者权益的利得和损失等</a:t>
            </a:r>
            <a:r>
              <a:rPr lang="zh-CN" altLang="en-US"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grpSp>
        <p:nvGrpSpPr>
          <p:cNvPr id="37" name="组合 36"/>
          <p:cNvGrpSpPr/>
          <p:nvPr/>
        </p:nvGrpSpPr>
        <p:grpSpPr>
          <a:xfrm>
            <a:off x="1621414" y="2686012"/>
            <a:ext cx="6096000" cy="1786130"/>
            <a:chOff x="1535038" y="2946449"/>
            <a:chExt cx="6096000" cy="1786130"/>
          </a:xfrm>
        </p:grpSpPr>
        <p:sp>
          <p:nvSpPr>
            <p:cNvPr id="38" name="形状 37"/>
            <p:cNvSpPr/>
            <p:nvPr/>
          </p:nvSpPr>
          <p:spPr>
            <a:xfrm>
              <a:off x="1535038" y="2946449"/>
              <a:ext cx="6096000" cy="1786130"/>
            </a:xfrm>
            <a:prstGeom prst="leftRightRibbon">
              <a:avLst/>
            </a:prstGeom>
            <a:solidFill>
              <a:srgbClr val="E6E6D4"/>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txBody>
            <a:bodyPr/>
            <a:lstStyle/>
            <a:p>
              <a:endParaRPr lang="zh-CN" altLang="en-US"/>
            </a:p>
          </p:txBody>
        </p:sp>
        <p:sp>
          <p:nvSpPr>
            <p:cNvPr id="39" name="任意多边形 38"/>
            <p:cNvSpPr/>
            <p:nvPr/>
          </p:nvSpPr>
          <p:spPr>
            <a:xfrm>
              <a:off x="2266558" y="3147618"/>
              <a:ext cx="2011680" cy="1094975"/>
            </a:xfrm>
            <a:custGeom>
              <a:avLst/>
              <a:gdLst>
                <a:gd name="connsiteX0" fmla="*/ 0 w 2011680"/>
                <a:gd name="connsiteY0" fmla="*/ 0 h 1194816"/>
                <a:gd name="connsiteX1" fmla="*/ 2011680 w 2011680"/>
                <a:gd name="connsiteY1" fmla="*/ 0 h 1194816"/>
                <a:gd name="connsiteX2" fmla="*/ 2011680 w 2011680"/>
                <a:gd name="connsiteY2" fmla="*/ 1194816 h 1194816"/>
                <a:gd name="connsiteX3" fmla="*/ 0 w 2011680"/>
                <a:gd name="connsiteY3" fmla="*/ 1194816 h 1194816"/>
                <a:gd name="connsiteX4" fmla="*/ 0 w 2011680"/>
                <a:gd name="connsiteY4" fmla="*/ 0 h 1194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1680" h="1194816">
                  <a:moveTo>
                    <a:pt x="0" y="0"/>
                  </a:moveTo>
                  <a:lnTo>
                    <a:pt x="2011680" y="0"/>
                  </a:lnTo>
                  <a:lnTo>
                    <a:pt x="2011680" y="1194816"/>
                  </a:lnTo>
                  <a:lnTo>
                    <a:pt x="0" y="1194816"/>
                  </a:lnTo>
                  <a:lnTo>
                    <a:pt x="0" y="0"/>
                  </a:lnTo>
                  <a:close/>
                </a:path>
              </a:pathLst>
            </a:custGeom>
            <a:noFill/>
            <a:ln>
              <a:noFill/>
            </a:ln>
            <a:sp3d/>
          </p:spPr>
          <p:style>
            <a:lnRef idx="0">
              <a:scrgbClr r="0" g="0" b="0"/>
            </a:lnRef>
            <a:fillRef idx="3">
              <a:scrgbClr r="0" g="0" b="0"/>
            </a:fillRef>
            <a:effectRef idx="2">
              <a:schemeClr val="accent1">
                <a:hueOff val="0"/>
                <a:satOff val="0"/>
                <a:lumOff val="0"/>
                <a:alphaOff val="0"/>
              </a:schemeClr>
            </a:effectRef>
            <a:fontRef idx="minor">
              <a:schemeClr val="lt1"/>
            </a:fontRef>
          </p:style>
          <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资本（股本）溢价</a:t>
              </a:r>
              <a:endParaRPr lang="zh-CN" altLang="en-US" sz="1800" kern="1200" dirty="0">
                <a:solidFill>
                  <a:schemeClr val="tx1"/>
                </a:solidFill>
                <a:latin typeface="微软雅黑" pitchFamily="34" charset="-122"/>
                <a:ea typeface="微软雅黑" pitchFamily="34" charset="-122"/>
              </a:endParaRPr>
            </a:p>
          </p:txBody>
        </p:sp>
        <p:sp>
          <p:nvSpPr>
            <p:cNvPr id="40" name="任意多边形 39"/>
            <p:cNvSpPr/>
            <p:nvPr/>
          </p:nvSpPr>
          <p:spPr>
            <a:xfrm>
              <a:off x="4583038" y="3537762"/>
              <a:ext cx="2377440" cy="920855"/>
            </a:xfrm>
            <a:custGeom>
              <a:avLst/>
              <a:gdLst>
                <a:gd name="connsiteX0" fmla="*/ 0 w 2377440"/>
                <a:gd name="connsiteY0" fmla="*/ 0 h 1194816"/>
                <a:gd name="connsiteX1" fmla="*/ 2377440 w 2377440"/>
                <a:gd name="connsiteY1" fmla="*/ 0 h 1194816"/>
                <a:gd name="connsiteX2" fmla="*/ 2377440 w 2377440"/>
                <a:gd name="connsiteY2" fmla="*/ 1194816 h 1194816"/>
                <a:gd name="connsiteX3" fmla="*/ 0 w 2377440"/>
                <a:gd name="connsiteY3" fmla="*/ 1194816 h 1194816"/>
                <a:gd name="connsiteX4" fmla="*/ 0 w 2377440"/>
                <a:gd name="connsiteY4" fmla="*/ 0 h 1194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7440" h="1194816">
                  <a:moveTo>
                    <a:pt x="0" y="0"/>
                  </a:moveTo>
                  <a:lnTo>
                    <a:pt x="2377440" y="0"/>
                  </a:lnTo>
                  <a:lnTo>
                    <a:pt x="2377440" y="1194816"/>
                  </a:lnTo>
                  <a:lnTo>
                    <a:pt x="0" y="1194816"/>
                  </a:lnTo>
                  <a:lnTo>
                    <a:pt x="0" y="0"/>
                  </a:lnTo>
                  <a:close/>
                </a:path>
              </a:pathLst>
            </a:custGeom>
            <a:noFill/>
            <a:ln>
              <a:noFill/>
            </a:ln>
            <a:sp3d/>
          </p:spPr>
          <p:style>
            <a:lnRef idx="0">
              <a:scrgbClr r="0" g="0" b="0"/>
            </a:lnRef>
            <a:fillRef idx="3">
              <a:scrgbClr r="0" g="0" b="0"/>
            </a:fillRef>
            <a:effectRef idx="2">
              <a:schemeClr val="accent1">
                <a:hueOff val="0"/>
                <a:satOff val="0"/>
                <a:lumOff val="0"/>
                <a:alphaOff val="0"/>
              </a:schemeClr>
            </a:effectRef>
            <a:fontRef idx="minor">
              <a:schemeClr val="lt1"/>
            </a:fontRef>
          </p:style>
          <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zh-CN" altLang="en-US" sz="1800" dirty="0">
                  <a:solidFill>
                    <a:schemeClr val="tx1"/>
                  </a:solidFill>
                  <a:latin typeface="微软雅黑" pitchFamily="34" charset="-122"/>
                  <a:ea typeface="微软雅黑" pitchFamily="34" charset="-122"/>
                </a:rPr>
                <a:t>直接计入所有者权益的利得和损失</a:t>
              </a:r>
              <a:endParaRPr lang="zh-CN" altLang="en-US" sz="1800" kern="1200" dirty="0">
                <a:solidFill>
                  <a:schemeClr val="tx1"/>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26872802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199769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一、资本公</a:t>
            </a:r>
            <a:r>
              <a:rPr lang="zh-CN" altLang="en-US" sz="1800" b="1" dirty="0" smtClean="0">
                <a:solidFill>
                  <a:srgbClr val="084CA1"/>
                </a:solidFill>
                <a:ea typeface="微软雅黑"/>
                <a:cs typeface="+mn-ea"/>
                <a:sym typeface="+mn-lt"/>
              </a:rPr>
              <a:t>积</a:t>
            </a:r>
            <a:r>
              <a:rPr lang="zh-CN" altLang="en-US" sz="1800" b="1" dirty="0">
                <a:solidFill>
                  <a:srgbClr val="084CA1"/>
                </a:solidFill>
                <a:ea typeface="微软雅黑"/>
                <a:cs typeface="+mn-ea"/>
                <a:sym typeface="+mn-lt"/>
              </a:rPr>
              <a:t>概述</a:t>
            </a:r>
          </a:p>
        </p:txBody>
      </p:sp>
      <p:sp>
        <p:nvSpPr>
          <p:cNvPr id="20" name="矩形 19"/>
          <p:cNvSpPr/>
          <p:nvPr/>
        </p:nvSpPr>
        <p:spPr>
          <a:xfrm>
            <a:off x="943219" y="1124732"/>
            <a:ext cx="2194864" cy="352515"/>
          </a:xfrm>
          <a:prstGeom prst="rect">
            <a:avLst/>
          </a:prstGeom>
        </p:spPr>
        <p:txBody>
          <a:bodyPr wrap="none" lIns="74787" tIns="37393" rIns="74787" bIns="37393">
            <a:spAutoFit/>
          </a:bodyPr>
          <a:lstStyle/>
          <a:p>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en-US" altLang="zh-CN" sz="1800" b="1" dirty="0">
                <a:solidFill>
                  <a:srgbClr val="084CA1"/>
                </a:solidFill>
                <a:ea typeface="微软雅黑"/>
                <a:cs typeface="+mn-ea"/>
                <a:sym typeface="+mn-lt"/>
              </a:rPr>
              <a:t>) </a:t>
            </a:r>
            <a:r>
              <a:rPr lang="zh-CN" altLang="en-US" sz="1800" b="1" dirty="0">
                <a:solidFill>
                  <a:srgbClr val="084CA1"/>
                </a:solidFill>
                <a:ea typeface="微软雅黑"/>
                <a:cs typeface="+mn-ea"/>
                <a:sym typeface="+mn-lt"/>
              </a:rPr>
              <a:t>资本公积的来源</a:t>
            </a:r>
          </a:p>
        </p:txBody>
      </p:sp>
      <p:sp>
        <p:nvSpPr>
          <p:cNvPr id="13" name="矩形 12"/>
          <p:cNvSpPr/>
          <p:nvPr/>
        </p:nvSpPr>
        <p:spPr>
          <a:xfrm>
            <a:off x="806390" y="1695388"/>
            <a:ext cx="7726049" cy="646331"/>
          </a:xfrm>
          <a:prstGeom prst="rect">
            <a:avLst/>
          </a:prstGeom>
        </p:spPr>
        <p:txBody>
          <a:bodyPr wrap="square">
            <a:spAutoFit/>
          </a:bodyPr>
          <a:lstStyle/>
          <a:p>
            <a:r>
              <a:rPr lang="zh-CN" altLang="en-US" sz="1800" b="1" dirty="0" smtClean="0">
                <a:solidFill>
                  <a:srgbClr val="C00000"/>
                </a:solidFill>
                <a:latin typeface="微软雅黑" pitchFamily="34" charset="-122"/>
                <a:ea typeface="微软雅黑" pitchFamily="34" charset="-122"/>
              </a:rPr>
              <a:t>资本溢</a:t>
            </a:r>
            <a:r>
              <a:rPr lang="zh-CN" altLang="en-US" sz="1800" b="1" dirty="0">
                <a:solidFill>
                  <a:srgbClr val="C00000"/>
                </a:solidFill>
                <a:latin typeface="微软雅黑" pitchFamily="34" charset="-122"/>
                <a:ea typeface="微软雅黑" pitchFamily="34" charset="-122"/>
              </a:rPr>
              <a:t>价</a:t>
            </a:r>
            <a:r>
              <a:rPr lang="zh-CN" altLang="en-US" sz="1800" dirty="0" smtClean="0">
                <a:latin typeface="微软雅黑" pitchFamily="34" charset="-122"/>
                <a:ea typeface="微软雅黑" pitchFamily="34" charset="-122"/>
              </a:rPr>
              <a:t>：企业</a:t>
            </a:r>
            <a:r>
              <a:rPr lang="zh-CN" altLang="en-US" sz="1800" dirty="0">
                <a:latin typeface="微软雅黑" pitchFamily="34" charset="-122"/>
                <a:ea typeface="微软雅黑" pitchFamily="34" charset="-122"/>
              </a:rPr>
              <a:t>收到投资者的超出其在企业注册资本（或股本）中所占份额的投资。</a:t>
            </a:r>
            <a:endParaRPr lang="zh-CN" altLang="zh-CN" sz="1800" dirty="0">
              <a:latin typeface="微软雅黑" pitchFamily="34" charset="-122"/>
              <a:ea typeface="微软雅黑" pitchFamily="34" charset="-122"/>
            </a:endParaRPr>
          </a:p>
        </p:txBody>
      </p:sp>
      <p:sp>
        <p:nvSpPr>
          <p:cNvPr id="14" name="饼形 13"/>
          <p:cNvSpPr/>
          <p:nvPr/>
        </p:nvSpPr>
        <p:spPr bwMode="auto">
          <a:xfrm rot="20291812">
            <a:off x="1580686" y="2606918"/>
            <a:ext cx="1857375" cy="1857375"/>
          </a:xfrm>
          <a:prstGeom prst="pie">
            <a:avLst>
              <a:gd name="adj1" fmla="val 8798056"/>
              <a:gd name="adj2" fmla="val 16200000"/>
            </a:avLst>
          </a:prstGeom>
          <a:solidFill>
            <a:srgbClr val="E6E6D4"/>
          </a:solidFill>
          <a:ln>
            <a:noFill/>
          </a:ln>
        </p:spPr>
        <p:txBody>
          <a:bodyPr rtlCol="0" anchor="ctr"/>
          <a:lstStyle/>
          <a:p>
            <a:pPr algn="ctr"/>
            <a:endParaRPr lang="zh-CN" altLang="en-US" dirty="0"/>
          </a:p>
        </p:txBody>
      </p:sp>
      <p:sp>
        <p:nvSpPr>
          <p:cNvPr id="15" name="饼形 14"/>
          <p:cNvSpPr/>
          <p:nvPr/>
        </p:nvSpPr>
        <p:spPr bwMode="auto">
          <a:xfrm rot="9532008" flipV="1">
            <a:off x="1701626" y="2567449"/>
            <a:ext cx="1857375" cy="1857375"/>
          </a:xfrm>
          <a:prstGeom prst="pie">
            <a:avLst>
              <a:gd name="adj1" fmla="val 9576518"/>
              <a:gd name="adj2" fmla="val 16200000"/>
            </a:avLst>
          </a:prstGeom>
          <a:solidFill>
            <a:srgbClr val="E6E6D4"/>
          </a:solidFill>
          <a:ln>
            <a:noFill/>
          </a:ln>
        </p:spPr>
        <p:txBody>
          <a:bodyPr rtlCol="0" anchor="ctr"/>
          <a:lstStyle/>
          <a:p>
            <a:pPr algn="ctr"/>
            <a:endParaRPr lang="zh-CN" altLang="en-US"/>
          </a:p>
        </p:txBody>
      </p:sp>
      <p:cxnSp>
        <p:nvCxnSpPr>
          <p:cNvPr id="17" name="直接连接符 16"/>
          <p:cNvCxnSpPr/>
          <p:nvPr/>
        </p:nvCxnSpPr>
        <p:spPr>
          <a:xfrm flipV="1">
            <a:off x="3331575" y="2655322"/>
            <a:ext cx="196201" cy="22707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3527776" y="2655322"/>
            <a:ext cx="3781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905927" y="2290316"/>
            <a:ext cx="0" cy="83025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905927" y="2491367"/>
            <a:ext cx="1569660" cy="369332"/>
          </a:xfrm>
          <a:prstGeom prst="rect">
            <a:avLst/>
          </a:prstGeom>
          <a:noFill/>
        </p:spPr>
        <p:txBody>
          <a:bodyPr wrap="none" rtlCol="0">
            <a:spAutoFit/>
          </a:bodyPr>
          <a:lstStyle/>
          <a:p>
            <a:r>
              <a:rPr lang="zh-CN" altLang="en-US" sz="1800" b="1" dirty="0">
                <a:solidFill>
                  <a:srgbClr val="084CA1"/>
                </a:solidFill>
                <a:latin typeface="微软雅黑" pitchFamily="34" charset="-122"/>
                <a:ea typeface="微软雅黑" pitchFamily="34" charset="-122"/>
              </a:rPr>
              <a:t>溢价发行股票</a:t>
            </a:r>
          </a:p>
        </p:txBody>
      </p:sp>
      <p:sp>
        <p:nvSpPr>
          <p:cNvPr id="27" name="饼形 26"/>
          <p:cNvSpPr/>
          <p:nvPr/>
        </p:nvSpPr>
        <p:spPr bwMode="auto">
          <a:xfrm rot="12775525">
            <a:off x="1658646" y="2702515"/>
            <a:ext cx="1857375" cy="1857375"/>
          </a:xfrm>
          <a:prstGeom prst="pie">
            <a:avLst>
              <a:gd name="adj1" fmla="val 8798056"/>
              <a:gd name="adj2" fmla="val 16200000"/>
            </a:avLst>
          </a:prstGeom>
          <a:solidFill>
            <a:srgbClr val="E6E6D4"/>
          </a:solidFill>
          <a:ln>
            <a:noFill/>
          </a:ln>
        </p:spPr>
        <p:txBody>
          <a:bodyPr rtlCol="0" anchor="ctr"/>
          <a:lstStyle/>
          <a:p>
            <a:pPr algn="ctr"/>
            <a:endParaRPr lang="zh-CN" altLang="en-US"/>
          </a:p>
        </p:txBody>
      </p:sp>
      <p:cxnSp>
        <p:nvCxnSpPr>
          <p:cNvPr id="28" name="直接连接符 27"/>
          <p:cNvCxnSpPr/>
          <p:nvPr/>
        </p:nvCxnSpPr>
        <p:spPr>
          <a:xfrm flipH="1" flipV="1">
            <a:off x="3388887" y="4095939"/>
            <a:ext cx="282906" cy="22707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71793" y="4323011"/>
            <a:ext cx="3781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049943" y="4010703"/>
            <a:ext cx="1" cy="686489"/>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049943" y="4141542"/>
            <a:ext cx="2276585" cy="369332"/>
          </a:xfrm>
          <a:prstGeom prst="rect">
            <a:avLst/>
          </a:prstGeom>
          <a:noFill/>
        </p:spPr>
        <p:txBody>
          <a:bodyPr wrap="none" rtlCol="0">
            <a:spAutoFit/>
          </a:bodyPr>
          <a:lstStyle/>
          <a:p>
            <a:r>
              <a:rPr lang="zh-CN" altLang="en-US" sz="1800" b="1" dirty="0">
                <a:solidFill>
                  <a:srgbClr val="084CA1"/>
                </a:solidFill>
                <a:latin typeface="微软雅黑" pitchFamily="34" charset="-122"/>
                <a:ea typeface="微软雅黑" pitchFamily="34" charset="-122"/>
              </a:rPr>
              <a:t>投资者超额缴入资本</a:t>
            </a:r>
          </a:p>
        </p:txBody>
      </p:sp>
      <p:sp>
        <p:nvSpPr>
          <p:cNvPr id="33" name="TextBox 32"/>
          <p:cNvSpPr txBox="1"/>
          <p:nvPr/>
        </p:nvSpPr>
        <p:spPr>
          <a:xfrm>
            <a:off x="1875436" y="3350939"/>
            <a:ext cx="1217000" cy="400110"/>
          </a:xfrm>
          <a:prstGeom prst="rect">
            <a:avLst/>
          </a:prstGeom>
          <a:noFill/>
        </p:spPr>
        <p:txBody>
          <a:bodyPr wrap="none" rtlCol="0">
            <a:spAutoFit/>
          </a:bodyPr>
          <a:lstStyle/>
          <a:p>
            <a:r>
              <a:rPr lang="zh-CN" altLang="en-US" sz="2000" b="1" dirty="0" smtClean="0">
                <a:solidFill>
                  <a:srgbClr val="C00000"/>
                </a:solidFill>
              </a:rPr>
              <a:t>形成原因</a:t>
            </a:r>
            <a:endParaRPr lang="zh-CN" altLang="en-US" sz="2000" b="1" dirty="0">
              <a:solidFill>
                <a:srgbClr val="C00000"/>
              </a:solidFill>
            </a:endParaRPr>
          </a:p>
        </p:txBody>
      </p:sp>
    </p:spTree>
    <p:custDataLst>
      <p:tags r:id="rId1"/>
    </p:custDataLst>
    <p:extLst>
      <p:ext uri="{BB962C8B-B14F-4D97-AF65-F5344CB8AC3E}">
        <p14:creationId xmlns:p14="http://schemas.microsoft.com/office/powerpoint/2010/main" val="14822115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199769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一、资本公</a:t>
            </a:r>
            <a:r>
              <a:rPr lang="zh-CN" altLang="en-US" sz="1800" b="1" dirty="0" smtClean="0">
                <a:solidFill>
                  <a:srgbClr val="084CA1"/>
                </a:solidFill>
                <a:ea typeface="微软雅黑"/>
                <a:cs typeface="+mn-ea"/>
                <a:sym typeface="+mn-lt"/>
              </a:rPr>
              <a:t>积</a:t>
            </a:r>
            <a:r>
              <a:rPr lang="zh-CN" altLang="en-US" sz="1800" b="1" dirty="0">
                <a:solidFill>
                  <a:srgbClr val="084CA1"/>
                </a:solidFill>
                <a:ea typeface="微软雅黑"/>
                <a:cs typeface="+mn-ea"/>
                <a:sym typeface="+mn-lt"/>
              </a:rPr>
              <a:t>概述</a:t>
            </a:r>
          </a:p>
        </p:txBody>
      </p:sp>
      <p:sp>
        <p:nvSpPr>
          <p:cNvPr id="20" name="矩形 19"/>
          <p:cNvSpPr/>
          <p:nvPr/>
        </p:nvSpPr>
        <p:spPr>
          <a:xfrm>
            <a:off x="943219" y="1124732"/>
            <a:ext cx="2194864" cy="352515"/>
          </a:xfrm>
          <a:prstGeom prst="rect">
            <a:avLst/>
          </a:prstGeom>
        </p:spPr>
        <p:txBody>
          <a:bodyPr wrap="none" lIns="74787" tIns="37393" rIns="74787" bIns="37393">
            <a:spAutoFit/>
          </a:bodyPr>
          <a:lstStyle/>
          <a:p>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en-US" altLang="zh-CN" sz="1800" b="1" dirty="0">
                <a:solidFill>
                  <a:srgbClr val="084CA1"/>
                </a:solidFill>
                <a:ea typeface="微软雅黑"/>
                <a:cs typeface="+mn-ea"/>
                <a:sym typeface="+mn-lt"/>
              </a:rPr>
              <a:t>) </a:t>
            </a:r>
            <a:r>
              <a:rPr lang="zh-CN" altLang="en-US" sz="1800" b="1" dirty="0">
                <a:solidFill>
                  <a:srgbClr val="084CA1"/>
                </a:solidFill>
                <a:ea typeface="微软雅黑"/>
                <a:cs typeface="+mn-ea"/>
                <a:sym typeface="+mn-lt"/>
              </a:rPr>
              <a:t>资本公积的来源</a:t>
            </a:r>
          </a:p>
        </p:txBody>
      </p:sp>
      <p:sp>
        <p:nvSpPr>
          <p:cNvPr id="13" name="矩形 12"/>
          <p:cNvSpPr/>
          <p:nvPr/>
        </p:nvSpPr>
        <p:spPr>
          <a:xfrm>
            <a:off x="806390" y="1695388"/>
            <a:ext cx="7726049" cy="646331"/>
          </a:xfrm>
          <a:prstGeom prst="rect">
            <a:avLst/>
          </a:prstGeom>
        </p:spPr>
        <p:txBody>
          <a:bodyPr wrap="square">
            <a:spAutoFit/>
          </a:bodyPr>
          <a:lstStyle/>
          <a:p>
            <a:r>
              <a:rPr lang="zh-CN" altLang="en-US" sz="1800" b="1" dirty="0" smtClean="0">
                <a:solidFill>
                  <a:srgbClr val="C00000"/>
                </a:solidFill>
                <a:latin typeface="微软雅黑" pitchFamily="34" charset="-122"/>
                <a:ea typeface="微软雅黑" pitchFamily="34" charset="-122"/>
              </a:rPr>
              <a:t>直接</a:t>
            </a:r>
            <a:r>
              <a:rPr lang="zh-CN" altLang="en-US" sz="1800" b="1" dirty="0">
                <a:solidFill>
                  <a:srgbClr val="C00000"/>
                </a:solidFill>
                <a:latin typeface="微软雅黑" pitchFamily="34" charset="-122"/>
                <a:ea typeface="微软雅黑" pitchFamily="34" charset="-122"/>
              </a:rPr>
              <a:t>计入所有者权益的利得和损失</a:t>
            </a:r>
            <a:r>
              <a:rPr lang="zh-CN" altLang="en-US" sz="1800" dirty="0" smtClean="0">
                <a:latin typeface="微软雅黑" pitchFamily="34" charset="-122"/>
                <a:ea typeface="微软雅黑" pitchFamily="34" charset="-122"/>
              </a:rPr>
              <a:t>：指</a:t>
            </a:r>
            <a:r>
              <a:rPr lang="zh-CN" altLang="en-US" sz="1800" dirty="0">
                <a:latin typeface="微软雅黑" pitchFamily="34" charset="-122"/>
                <a:ea typeface="微软雅黑" pitchFamily="34" charset="-122"/>
              </a:rPr>
              <a:t>不应计入当期损益、会导致所有者权益发生变动、与所有者投入资本或向所有者分配利润无关的利得或</a:t>
            </a:r>
            <a:r>
              <a:rPr lang="zh-CN" altLang="en-US" sz="1800" dirty="0" smtClean="0">
                <a:latin typeface="微软雅黑" pitchFamily="34" charset="-122"/>
                <a:ea typeface="微软雅黑" pitchFamily="34" charset="-122"/>
              </a:rPr>
              <a:t>损失。</a:t>
            </a:r>
            <a:endParaRPr lang="zh-CN" altLang="zh-CN" sz="1800" dirty="0">
              <a:latin typeface="微软雅黑" pitchFamily="34" charset="-122"/>
              <a:ea typeface="微软雅黑" pitchFamily="34" charset="-122"/>
            </a:endParaRPr>
          </a:p>
        </p:txBody>
      </p:sp>
      <p:sp>
        <p:nvSpPr>
          <p:cNvPr id="23" name="chain-links_68872"/>
          <p:cNvSpPr>
            <a:spLocks noChangeAspect="1"/>
          </p:cNvSpPr>
          <p:nvPr/>
        </p:nvSpPr>
        <p:spPr bwMode="auto">
          <a:xfrm>
            <a:off x="1022835" y="2439436"/>
            <a:ext cx="449339" cy="638473"/>
          </a:xfrm>
          <a:custGeom>
            <a:avLst/>
            <a:gdLst>
              <a:gd name="connsiteX0" fmla="*/ 148905 w 426314"/>
              <a:gd name="connsiteY0" fmla="*/ 296101 h 605756"/>
              <a:gd name="connsiteX1" fmla="*/ 157077 w 426314"/>
              <a:gd name="connsiteY1" fmla="*/ 305336 h 605756"/>
              <a:gd name="connsiteX2" fmla="*/ 137830 w 426314"/>
              <a:gd name="connsiteY2" fmla="*/ 344102 h 605756"/>
              <a:gd name="connsiteX3" fmla="*/ 118690 w 426314"/>
              <a:gd name="connsiteY3" fmla="*/ 359028 h 605756"/>
              <a:gd name="connsiteX4" fmla="*/ 100626 w 426314"/>
              <a:gd name="connsiteY4" fmla="*/ 376102 h 605756"/>
              <a:gd name="connsiteX5" fmla="*/ 57293 w 426314"/>
              <a:gd name="connsiteY5" fmla="*/ 463298 h 605756"/>
              <a:gd name="connsiteX6" fmla="*/ 92669 w 426314"/>
              <a:gd name="connsiteY6" fmla="*/ 544910 h 605756"/>
              <a:gd name="connsiteX7" fmla="*/ 93744 w 426314"/>
              <a:gd name="connsiteY7" fmla="*/ 545340 h 605756"/>
              <a:gd name="connsiteX8" fmla="*/ 94712 w 426314"/>
              <a:gd name="connsiteY8" fmla="*/ 545877 h 605756"/>
              <a:gd name="connsiteX9" fmla="*/ 181055 w 426314"/>
              <a:gd name="connsiteY9" fmla="*/ 524078 h 605756"/>
              <a:gd name="connsiteX10" fmla="*/ 223743 w 426314"/>
              <a:gd name="connsiteY10" fmla="*/ 436559 h 605756"/>
              <a:gd name="connsiteX11" fmla="*/ 226324 w 426314"/>
              <a:gd name="connsiteY11" fmla="*/ 411861 h 605756"/>
              <a:gd name="connsiteX12" fmla="*/ 226431 w 426314"/>
              <a:gd name="connsiteY12" fmla="*/ 387700 h 605756"/>
              <a:gd name="connsiteX13" fmla="*/ 245463 w 426314"/>
              <a:gd name="connsiteY13" fmla="*/ 348719 h 605756"/>
              <a:gd name="connsiteX14" fmla="*/ 257721 w 426314"/>
              <a:gd name="connsiteY14" fmla="*/ 349578 h 605756"/>
              <a:gd name="connsiteX15" fmla="*/ 271592 w 426314"/>
              <a:gd name="connsiteY15" fmla="*/ 459862 h 605756"/>
              <a:gd name="connsiteX16" fmla="*/ 228905 w 426314"/>
              <a:gd name="connsiteY16" fmla="*/ 547380 h 605756"/>
              <a:gd name="connsiteX17" fmla="*/ 71379 w 426314"/>
              <a:gd name="connsiteY17" fmla="*/ 593663 h 605756"/>
              <a:gd name="connsiteX18" fmla="*/ 70196 w 426314"/>
              <a:gd name="connsiteY18" fmla="*/ 593126 h 605756"/>
              <a:gd name="connsiteX19" fmla="*/ 69014 w 426314"/>
              <a:gd name="connsiteY19" fmla="*/ 592481 h 605756"/>
              <a:gd name="connsiteX20" fmla="*/ 9552 w 426314"/>
              <a:gd name="connsiteY20" fmla="*/ 439674 h 605756"/>
              <a:gd name="connsiteX21" fmla="*/ 52992 w 426314"/>
              <a:gd name="connsiteY21" fmla="*/ 352478 h 605756"/>
              <a:gd name="connsiteX22" fmla="*/ 148905 w 426314"/>
              <a:gd name="connsiteY22" fmla="*/ 296101 h 605756"/>
              <a:gd name="connsiteX23" fmla="*/ 267867 w 426314"/>
              <a:gd name="connsiteY23" fmla="*/ 165141 h 605756"/>
              <a:gd name="connsiteX24" fmla="*/ 287980 w 426314"/>
              <a:gd name="connsiteY24" fmla="*/ 174806 h 605756"/>
              <a:gd name="connsiteX25" fmla="*/ 294218 w 426314"/>
              <a:gd name="connsiteY25" fmla="*/ 192956 h 605756"/>
              <a:gd name="connsiteX26" fmla="*/ 176550 w 426314"/>
              <a:gd name="connsiteY26" fmla="*/ 434374 h 605756"/>
              <a:gd name="connsiteX27" fmla="*/ 158372 w 426314"/>
              <a:gd name="connsiteY27" fmla="*/ 440603 h 605756"/>
              <a:gd name="connsiteX28" fmla="*/ 138367 w 426314"/>
              <a:gd name="connsiteY28" fmla="*/ 430830 h 605756"/>
              <a:gd name="connsiteX29" fmla="*/ 132128 w 426314"/>
              <a:gd name="connsiteY29" fmla="*/ 412788 h 605756"/>
              <a:gd name="connsiteX30" fmla="*/ 249797 w 426314"/>
              <a:gd name="connsiteY30" fmla="*/ 171370 h 605756"/>
              <a:gd name="connsiteX31" fmla="*/ 267867 w 426314"/>
              <a:gd name="connsiteY31" fmla="*/ 165141 h 605756"/>
              <a:gd name="connsiteX32" fmla="*/ 309732 w 426314"/>
              <a:gd name="connsiteY32" fmla="*/ 280 h 605756"/>
              <a:gd name="connsiteX33" fmla="*/ 354874 w 426314"/>
              <a:gd name="connsiteY33" fmla="*/ 12045 h 605756"/>
              <a:gd name="connsiteX34" fmla="*/ 356057 w 426314"/>
              <a:gd name="connsiteY34" fmla="*/ 12689 h 605756"/>
              <a:gd name="connsiteX35" fmla="*/ 357240 w 426314"/>
              <a:gd name="connsiteY35" fmla="*/ 13226 h 605756"/>
              <a:gd name="connsiteX36" fmla="*/ 416716 w 426314"/>
              <a:gd name="connsiteY36" fmla="*/ 166141 h 605756"/>
              <a:gd name="connsiteX37" fmla="*/ 373373 w 426314"/>
              <a:gd name="connsiteY37" fmla="*/ 253230 h 605756"/>
              <a:gd name="connsiteX38" fmla="*/ 277330 w 426314"/>
              <a:gd name="connsiteY38" fmla="*/ 309607 h 605756"/>
              <a:gd name="connsiteX39" fmla="*/ 269157 w 426314"/>
              <a:gd name="connsiteY39" fmla="*/ 300479 h 605756"/>
              <a:gd name="connsiteX40" fmla="*/ 288516 w 426314"/>
              <a:gd name="connsiteY40" fmla="*/ 261606 h 605756"/>
              <a:gd name="connsiteX41" fmla="*/ 307660 w 426314"/>
              <a:gd name="connsiteY41" fmla="*/ 246787 h 605756"/>
              <a:gd name="connsiteX42" fmla="*/ 325728 w 426314"/>
              <a:gd name="connsiteY42" fmla="*/ 229606 h 605756"/>
              <a:gd name="connsiteX43" fmla="*/ 369071 w 426314"/>
              <a:gd name="connsiteY43" fmla="*/ 142410 h 605756"/>
              <a:gd name="connsiteX44" fmla="*/ 333579 w 426314"/>
              <a:gd name="connsiteY44" fmla="*/ 60905 h 605756"/>
              <a:gd name="connsiteX45" fmla="*/ 332611 w 426314"/>
              <a:gd name="connsiteY45" fmla="*/ 60368 h 605756"/>
              <a:gd name="connsiteX46" fmla="*/ 331536 w 426314"/>
              <a:gd name="connsiteY46" fmla="*/ 59938 h 605756"/>
              <a:gd name="connsiteX47" fmla="*/ 245173 w 426314"/>
              <a:gd name="connsiteY47" fmla="*/ 81630 h 605756"/>
              <a:gd name="connsiteX48" fmla="*/ 202583 w 426314"/>
              <a:gd name="connsiteY48" fmla="*/ 169148 h 605756"/>
              <a:gd name="connsiteX49" fmla="*/ 200002 w 426314"/>
              <a:gd name="connsiteY49" fmla="*/ 193954 h 605756"/>
              <a:gd name="connsiteX50" fmla="*/ 199894 w 426314"/>
              <a:gd name="connsiteY50" fmla="*/ 218115 h 605756"/>
              <a:gd name="connsiteX51" fmla="*/ 180858 w 426314"/>
              <a:gd name="connsiteY51" fmla="*/ 257096 h 605756"/>
              <a:gd name="connsiteX52" fmla="*/ 168597 w 426314"/>
              <a:gd name="connsiteY52" fmla="*/ 256237 h 605756"/>
              <a:gd name="connsiteX53" fmla="*/ 154615 w 426314"/>
              <a:gd name="connsiteY53" fmla="*/ 145953 h 605756"/>
              <a:gd name="connsiteX54" fmla="*/ 197313 w 426314"/>
              <a:gd name="connsiteY54" fmla="*/ 58328 h 605756"/>
              <a:gd name="connsiteX55" fmla="*/ 309732 w 426314"/>
              <a:gd name="connsiteY55" fmla="*/ 280 h 60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6314" h="605756">
                <a:moveTo>
                  <a:pt x="148905" y="296101"/>
                </a:moveTo>
                <a:cubicBezTo>
                  <a:pt x="153314" y="295886"/>
                  <a:pt x="159873" y="299645"/>
                  <a:pt x="157077" y="305336"/>
                </a:cubicBezTo>
                <a:cubicBezTo>
                  <a:pt x="151378" y="316933"/>
                  <a:pt x="141809" y="335940"/>
                  <a:pt x="137830" y="344102"/>
                </a:cubicBezTo>
                <a:cubicBezTo>
                  <a:pt x="134174" y="351404"/>
                  <a:pt x="123207" y="356558"/>
                  <a:pt x="118690" y="359028"/>
                </a:cubicBezTo>
                <a:cubicBezTo>
                  <a:pt x="110841" y="363109"/>
                  <a:pt x="104282" y="368800"/>
                  <a:pt x="100626" y="376102"/>
                </a:cubicBezTo>
                <a:lnTo>
                  <a:pt x="57293" y="463298"/>
                </a:lnTo>
                <a:cubicBezTo>
                  <a:pt x="43100" y="491755"/>
                  <a:pt x="65035" y="531165"/>
                  <a:pt x="92669" y="544910"/>
                </a:cubicBezTo>
                <a:cubicBezTo>
                  <a:pt x="92992" y="545017"/>
                  <a:pt x="93422" y="545232"/>
                  <a:pt x="93744" y="545340"/>
                </a:cubicBezTo>
                <a:cubicBezTo>
                  <a:pt x="94067" y="545554"/>
                  <a:pt x="94390" y="545769"/>
                  <a:pt x="94712" y="545877"/>
                </a:cubicBezTo>
                <a:cubicBezTo>
                  <a:pt x="122454" y="559407"/>
                  <a:pt x="167185" y="552642"/>
                  <a:pt x="181055" y="524078"/>
                </a:cubicBezTo>
                <a:lnTo>
                  <a:pt x="223743" y="436559"/>
                </a:lnTo>
                <a:cubicBezTo>
                  <a:pt x="227292" y="429150"/>
                  <a:pt x="227829" y="420559"/>
                  <a:pt x="226324" y="411861"/>
                </a:cubicBezTo>
                <a:cubicBezTo>
                  <a:pt x="225464" y="406814"/>
                  <a:pt x="222776" y="395002"/>
                  <a:pt x="226431" y="387700"/>
                </a:cubicBezTo>
                <a:cubicBezTo>
                  <a:pt x="230410" y="379538"/>
                  <a:pt x="239765" y="360317"/>
                  <a:pt x="245463" y="348719"/>
                </a:cubicBezTo>
                <a:cubicBezTo>
                  <a:pt x="248152" y="343028"/>
                  <a:pt x="255248" y="345927"/>
                  <a:pt x="257721" y="349578"/>
                </a:cubicBezTo>
                <a:cubicBezTo>
                  <a:pt x="278797" y="381257"/>
                  <a:pt x="289119" y="423995"/>
                  <a:pt x="271592" y="459862"/>
                </a:cubicBezTo>
                <a:lnTo>
                  <a:pt x="228905" y="547380"/>
                </a:lnTo>
                <a:cubicBezTo>
                  <a:pt x="203636" y="599354"/>
                  <a:pt x="128583" y="621475"/>
                  <a:pt x="71379" y="593663"/>
                </a:cubicBezTo>
                <a:cubicBezTo>
                  <a:pt x="71057" y="593448"/>
                  <a:pt x="70626" y="593233"/>
                  <a:pt x="70196" y="593126"/>
                </a:cubicBezTo>
                <a:cubicBezTo>
                  <a:pt x="69874" y="592911"/>
                  <a:pt x="69444" y="592696"/>
                  <a:pt x="69014" y="592481"/>
                </a:cubicBezTo>
                <a:cubicBezTo>
                  <a:pt x="12132" y="564239"/>
                  <a:pt x="-16147" y="491433"/>
                  <a:pt x="9552" y="439674"/>
                </a:cubicBezTo>
                <a:lnTo>
                  <a:pt x="52992" y="352478"/>
                </a:lnTo>
                <a:cubicBezTo>
                  <a:pt x="70734" y="316719"/>
                  <a:pt x="110949" y="298785"/>
                  <a:pt x="148905" y="296101"/>
                </a:cubicBezTo>
                <a:close/>
                <a:moveTo>
                  <a:pt x="267867" y="165141"/>
                </a:moveTo>
                <a:lnTo>
                  <a:pt x="287980" y="174806"/>
                </a:lnTo>
                <a:cubicBezTo>
                  <a:pt x="294648" y="178136"/>
                  <a:pt x="297445" y="186190"/>
                  <a:pt x="294218" y="192956"/>
                </a:cubicBezTo>
                <a:lnTo>
                  <a:pt x="176550" y="434374"/>
                </a:lnTo>
                <a:cubicBezTo>
                  <a:pt x="173323" y="441032"/>
                  <a:pt x="165149" y="443932"/>
                  <a:pt x="158372" y="440603"/>
                </a:cubicBezTo>
                <a:lnTo>
                  <a:pt x="138367" y="430830"/>
                </a:lnTo>
                <a:cubicBezTo>
                  <a:pt x="131591" y="427608"/>
                  <a:pt x="128794" y="419447"/>
                  <a:pt x="132128" y="412788"/>
                </a:cubicBezTo>
                <a:lnTo>
                  <a:pt x="249797" y="171370"/>
                </a:lnTo>
                <a:cubicBezTo>
                  <a:pt x="253024" y="164604"/>
                  <a:pt x="261198" y="161812"/>
                  <a:pt x="267867" y="165141"/>
                </a:cubicBezTo>
                <a:close/>
                <a:moveTo>
                  <a:pt x="309732" y="280"/>
                </a:moveTo>
                <a:cubicBezTo>
                  <a:pt x="325197" y="1300"/>
                  <a:pt x="340597" y="5119"/>
                  <a:pt x="354874" y="12045"/>
                </a:cubicBezTo>
                <a:cubicBezTo>
                  <a:pt x="355305" y="12260"/>
                  <a:pt x="355627" y="12475"/>
                  <a:pt x="356057" y="12689"/>
                </a:cubicBezTo>
                <a:cubicBezTo>
                  <a:pt x="356488" y="12904"/>
                  <a:pt x="356918" y="13119"/>
                  <a:pt x="357240" y="13226"/>
                </a:cubicBezTo>
                <a:cubicBezTo>
                  <a:pt x="414135" y="41468"/>
                  <a:pt x="442528" y="114382"/>
                  <a:pt x="416716" y="166141"/>
                </a:cubicBezTo>
                <a:lnTo>
                  <a:pt x="373373" y="253230"/>
                </a:lnTo>
                <a:cubicBezTo>
                  <a:pt x="355520" y="288989"/>
                  <a:pt x="315403" y="307030"/>
                  <a:pt x="277330" y="309607"/>
                </a:cubicBezTo>
                <a:cubicBezTo>
                  <a:pt x="273028" y="309929"/>
                  <a:pt x="266360" y="306063"/>
                  <a:pt x="269157" y="300479"/>
                </a:cubicBezTo>
                <a:cubicBezTo>
                  <a:pt x="274964" y="288882"/>
                  <a:pt x="284536" y="269767"/>
                  <a:pt x="288516" y="261606"/>
                </a:cubicBezTo>
                <a:cubicBezTo>
                  <a:pt x="292065" y="254304"/>
                  <a:pt x="303143" y="249149"/>
                  <a:pt x="307660" y="246787"/>
                </a:cubicBezTo>
                <a:cubicBezTo>
                  <a:pt x="315511" y="242599"/>
                  <a:pt x="321964" y="237015"/>
                  <a:pt x="325728" y="229606"/>
                </a:cubicBezTo>
                <a:lnTo>
                  <a:pt x="369071" y="142410"/>
                </a:lnTo>
                <a:cubicBezTo>
                  <a:pt x="383268" y="114060"/>
                  <a:pt x="361220" y="74543"/>
                  <a:pt x="333579" y="60905"/>
                </a:cubicBezTo>
                <a:cubicBezTo>
                  <a:pt x="333257" y="60690"/>
                  <a:pt x="332934" y="60583"/>
                  <a:pt x="332611" y="60368"/>
                </a:cubicBezTo>
                <a:cubicBezTo>
                  <a:pt x="332289" y="60261"/>
                  <a:pt x="331966" y="60046"/>
                  <a:pt x="331536" y="59938"/>
                </a:cubicBezTo>
                <a:cubicBezTo>
                  <a:pt x="303788" y="46408"/>
                  <a:pt x="259154" y="53066"/>
                  <a:pt x="245173" y="81630"/>
                </a:cubicBezTo>
                <a:lnTo>
                  <a:pt x="202583" y="169148"/>
                </a:lnTo>
                <a:cubicBezTo>
                  <a:pt x="198926" y="176558"/>
                  <a:pt x="198496" y="185148"/>
                  <a:pt x="200002" y="193954"/>
                </a:cubicBezTo>
                <a:cubicBezTo>
                  <a:pt x="200862" y="199001"/>
                  <a:pt x="203443" y="210813"/>
                  <a:pt x="199894" y="218115"/>
                </a:cubicBezTo>
                <a:cubicBezTo>
                  <a:pt x="195807" y="226277"/>
                  <a:pt x="186558" y="245498"/>
                  <a:pt x="180858" y="257096"/>
                </a:cubicBezTo>
                <a:cubicBezTo>
                  <a:pt x="178061" y="262680"/>
                  <a:pt x="170963" y="259780"/>
                  <a:pt x="168597" y="256237"/>
                </a:cubicBezTo>
                <a:cubicBezTo>
                  <a:pt x="147409" y="224558"/>
                  <a:pt x="137192" y="181820"/>
                  <a:pt x="154615" y="145953"/>
                </a:cubicBezTo>
                <a:lnTo>
                  <a:pt x="197313" y="58328"/>
                </a:lnTo>
                <a:cubicBezTo>
                  <a:pt x="216350" y="19347"/>
                  <a:pt x="263336" y="-2781"/>
                  <a:pt x="309732" y="280"/>
                </a:cubicBezTo>
                <a:close/>
              </a:path>
            </a:pathLst>
          </a:custGeom>
          <a:solidFill>
            <a:schemeClr val="accent1"/>
          </a:solidFill>
          <a:ln>
            <a:noFill/>
          </a:ln>
        </p:spPr>
        <p:txBody>
          <a:bodyPr/>
          <a:lstStyle/>
          <a:p>
            <a:endParaRPr lang="zh-CN" altLang="en-US"/>
          </a:p>
        </p:txBody>
      </p:sp>
      <p:sp>
        <p:nvSpPr>
          <p:cNvPr id="25" name="矩形 24"/>
          <p:cNvSpPr/>
          <p:nvPr/>
        </p:nvSpPr>
        <p:spPr>
          <a:xfrm>
            <a:off x="1224945" y="2705282"/>
            <a:ext cx="2148345" cy="369332"/>
          </a:xfrm>
          <a:prstGeom prst="rect">
            <a:avLst/>
          </a:prstGeom>
        </p:spPr>
        <p:txBody>
          <a:bodyPr wrap="none">
            <a:spAutoFit/>
          </a:bodyPr>
          <a:lstStyle/>
          <a:p>
            <a:r>
              <a:rPr lang="zh-CN" altLang="zh-CN" sz="1800" b="1" dirty="0">
                <a:solidFill>
                  <a:srgbClr val="084CA1"/>
                </a:solidFill>
                <a:ea typeface="微软雅黑"/>
                <a:cs typeface="+mn-ea"/>
              </a:rPr>
              <a:t>【相关知识</a:t>
            </a:r>
            <a:r>
              <a:rPr lang="zh-CN" altLang="zh-CN" sz="1800" b="1" dirty="0" smtClean="0">
                <a:solidFill>
                  <a:srgbClr val="084CA1"/>
                </a:solidFill>
                <a:ea typeface="微软雅黑"/>
                <a:cs typeface="+mn-ea"/>
              </a:rPr>
              <a:t>链接</a:t>
            </a:r>
            <a:r>
              <a:rPr lang="en-US" altLang="zh-CN" sz="1800" b="1" dirty="0" smtClean="0">
                <a:solidFill>
                  <a:srgbClr val="084CA1"/>
                </a:solidFill>
                <a:ea typeface="微软雅黑"/>
                <a:cs typeface="+mn-ea"/>
              </a:rPr>
              <a:t>1</a:t>
            </a:r>
            <a:r>
              <a:rPr lang="zh-CN" altLang="zh-CN" sz="1800" b="1" dirty="0" smtClean="0">
                <a:solidFill>
                  <a:srgbClr val="084CA1"/>
                </a:solidFill>
                <a:ea typeface="微软雅黑"/>
                <a:cs typeface="+mn-ea"/>
              </a:rPr>
              <a:t>】</a:t>
            </a:r>
            <a:endParaRPr lang="zh-CN" altLang="en-US" sz="1800" b="1" dirty="0">
              <a:solidFill>
                <a:srgbClr val="084CA1"/>
              </a:solidFill>
              <a:ea typeface="微软雅黑"/>
              <a:cs typeface="+mn-ea"/>
            </a:endParaRPr>
          </a:p>
        </p:txBody>
      </p:sp>
      <p:sp>
        <p:nvSpPr>
          <p:cNvPr id="26" name="矩形 25"/>
          <p:cNvSpPr/>
          <p:nvPr/>
        </p:nvSpPr>
        <p:spPr>
          <a:xfrm>
            <a:off x="1250774" y="3153831"/>
            <a:ext cx="6993340" cy="1754326"/>
          </a:xfrm>
          <a:prstGeom prst="rect">
            <a:avLst/>
          </a:prstGeom>
          <a:ln w="28575">
            <a:solidFill>
              <a:srgbClr val="084CA1"/>
            </a:solidFill>
            <a:prstDash val="sysDash"/>
          </a:ln>
        </p:spPr>
        <p:txBody>
          <a:bodyPr wrap="square">
            <a:spAutoFit/>
          </a:bodyPr>
          <a:lstStyle/>
          <a:p>
            <a:pPr>
              <a:lnSpc>
                <a:spcPct val="150000"/>
              </a:lnSpc>
            </a:pPr>
            <a:r>
              <a:rPr lang="zh-CN" altLang="en-US" sz="1800" dirty="0">
                <a:ea typeface="微软雅黑"/>
                <a:cs typeface="+mn-ea"/>
              </a:rPr>
              <a:t>利得和损失包括直接计入所有者权益的利得和损失和直接计入利润的利得和损失。直接计入所有者权益的利得、损失一般通过“资本公积”科目核算，直接计入利润的利得、损失一般通过“营业外收入”、“营业外支出”科目核算。</a:t>
            </a:r>
            <a:endParaRPr lang="zh-CN" altLang="zh-CN" sz="1800" dirty="0">
              <a:ea typeface="微软雅黑"/>
              <a:cs typeface="+mn-ea"/>
            </a:endParaRPr>
          </a:p>
        </p:txBody>
      </p:sp>
    </p:spTree>
    <p:custDataLst>
      <p:tags r:id="rId1"/>
    </p:custDataLst>
    <p:extLst>
      <p:ext uri="{BB962C8B-B14F-4D97-AF65-F5344CB8AC3E}">
        <p14:creationId xmlns:p14="http://schemas.microsoft.com/office/powerpoint/2010/main" val="975114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199769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一、资本公</a:t>
            </a:r>
            <a:r>
              <a:rPr lang="zh-CN" altLang="en-US" sz="1800" b="1" dirty="0" smtClean="0">
                <a:solidFill>
                  <a:srgbClr val="084CA1"/>
                </a:solidFill>
                <a:ea typeface="微软雅黑"/>
                <a:cs typeface="+mn-ea"/>
                <a:sym typeface="+mn-lt"/>
              </a:rPr>
              <a:t>积</a:t>
            </a:r>
            <a:r>
              <a:rPr lang="zh-CN" altLang="en-US" sz="1800" b="1" dirty="0">
                <a:solidFill>
                  <a:srgbClr val="084CA1"/>
                </a:solidFill>
                <a:ea typeface="微软雅黑"/>
                <a:cs typeface="+mn-ea"/>
                <a:sym typeface="+mn-lt"/>
              </a:rPr>
              <a:t>概述</a:t>
            </a:r>
          </a:p>
        </p:txBody>
      </p:sp>
      <p:sp>
        <p:nvSpPr>
          <p:cNvPr id="20" name="矩形 19"/>
          <p:cNvSpPr/>
          <p:nvPr/>
        </p:nvSpPr>
        <p:spPr>
          <a:xfrm>
            <a:off x="943219" y="1124732"/>
            <a:ext cx="5921845" cy="352515"/>
          </a:xfrm>
          <a:prstGeom prst="rect">
            <a:avLst/>
          </a:prstGeom>
        </p:spPr>
        <p:txBody>
          <a:bodyPr wrap="none" lIns="74787" tIns="37393" rIns="74787" bIns="37393">
            <a:spAutoFit/>
          </a:bodyPr>
          <a:lstStyle/>
          <a:p>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en-US" altLang="zh-CN" sz="1800" b="1" dirty="0">
                <a:solidFill>
                  <a:srgbClr val="084CA1"/>
                </a:solidFill>
                <a:ea typeface="微软雅黑"/>
                <a:cs typeface="+mn-ea"/>
                <a:sym typeface="+mn-lt"/>
              </a:rPr>
              <a:t>)	</a:t>
            </a:r>
            <a:r>
              <a:rPr lang="zh-CN" altLang="en-US" sz="1800" b="1" dirty="0">
                <a:solidFill>
                  <a:srgbClr val="084CA1"/>
                </a:solidFill>
                <a:ea typeface="微软雅黑"/>
                <a:cs typeface="+mn-ea"/>
                <a:sym typeface="+mn-lt"/>
              </a:rPr>
              <a:t>资本公积与实收资本（或股本）、留存收益的区别</a:t>
            </a:r>
          </a:p>
        </p:txBody>
      </p:sp>
      <p:sp>
        <p:nvSpPr>
          <p:cNvPr id="14" name="矩形 13"/>
          <p:cNvSpPr/>
          <p:nvPr/>
        </p:nvSpPr>
        <p:spPr>
          <a:xfrm>
            <a:off x="1194363" y="1528046"/>
            <a:ext cx="4249914"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资本公积与实收资本（或股本）的区别</a:t>
            </a:r>
            <a:endParaRPr lang="zh-CN" altLang="zh-CN" sz="1800" dirty="0">
              <a:ea typeface="微软雅黑"/>
              <a:cs typeface="+mn-ea"/>
            </a:endParaRPr>
          </a:p>
        </p:txBody>
      </p:sp>
      <p:graphicFrame>
        <p:nvGraphicFramePr>
          <p:cNvPr id="15" name="表格 14"/>
          <p:cNvGraphicFramePr>
            <a:graphicFrameLocks noGrp="1"/>
          </p:cNvGraphicFramePr>
          <p:nvPr>
            <p:extLst>
              <p:ext uri="{D42A27DB-BD31-4B8C-83A1-F6EECF244321}">
                <p14:modId xmlns:p14="http://schemas.microsoft.com/office/powerpoint/2010/main" val="366155834"/>
              </p:ext>
            </p:extLst>
          </p:nvPr>
        </p:nvGraphicFramePr>
        <p:xfrm>
          <a:off x="513688" y="2040281"/>
          <a:ext cx="8216346" cy="2713445"/>
        </p:xfrm>
        <a:graphic>
          <a:graphicData uri="http://schemas.openxmlformats.org/drawingml/2006/table">
            <a:tbl>
              <a:tblPr firstRow="1" bandRow="1">
                <a:tableStyleId>{69CF1AB2-1976-4502-BF36-3FF5EA218861}</a:tableStyleId>
              </a:tblPr>
              <a:tblGrid>
                <a:gridCol w="1184570"/>
                <a:gridCol w="4297525"/>
                <a:gridCol w="2734251"/>
              </a:tblGrid>
              <a:tr h="610325">
                <a:tc>
                  <a:txBody>
                    <a:bodyPr/>
                    <a:lstStyle/>
                    <a:p>
                      <a:pPr algn="ctr">
                        <a:lnSpc>
                          <a:spcPct val="150000"/>
                        </a:lnSpc>
                      </a:pPr>
                      <a:endParaRPr lang="zh-CN" altLang="en-US" sz="1800" b="0" dirty="0">
                        <a:solidFill>
                          <a:schemeClr val="tx1"/>
                        </a:solidFill>
                        <a:latin typeface="微软雅黑" pitchFamily="34" charset="-122"/>
                        <a:ea typeface="微软雅黑" pitchFamily="34" charset="-122"/>
                        <a:cs typeface="+mn-ea"/>
                      </a:endParaRPr>
                    </a:p>
                  </a:txBody>
                  <a:tcPr anchor="ctr">
                    <a:lnR w="12700" cap="flat" cmpd="sng" algn="ctr">
                      <a:solidFill>
                        <a:srgbClr val="084CA1"/>
                      </a:solidFill>
                      <a:prstDash val="solid"/>
                      <a:round/>
                      <a:headEnd type="none" w="med" len="med"/>
                      <a:tailEnd type="none" w="med" len="med"/>
                    </a:lnR>
                    <a:lnB w="12700" cap="flat" cmpd="sng" algn="ctr">
                      <a:solidFill>
                        <a:srgbClr val="084CA1"/>
                      </a:solidFill>
                      <a:prstDash val="solid"/>
                      <a:round/>
                      <a:headEnd type="none" w="med" len="med"/>
                      <a:tailEnd type="none" w="med" len="med"/>
                    </a:lnB>
                    <a:lnTlToBr w="12700" cap="flat" cmpd="sng" algn="ctr">
                      <a:solidFill>
                        <a:srgbClr val="084CA1"/>
                      </a:solidFill>
                      <a:prstDash val="solid"/>
                      <a:round/>
                      <a:headEnd type="none" w="med" len="med"/>
                      <a:tailEnd type="none" w="med" len="med"/>
                    </a:lnTlToBr>
                    <a:noFill/>
                  </a:tcPr>
                </a:tc>
                <a:tc>
                  <a:txBody>
                    <a:bodyPr/>
                    <a:lstStyle/>
                    <a:p>
                      <a:pPr algn="ctr">
                        <a:lnSpc>
                          <a:spcPct val="150000"/>
                        </a:lnSpc>
                      </a:pPr>
                      <a:r>
                        <a:rPr lang="zh-CN" altLang="en-US" sz="1800" dirty="0" smtClean="0">
                          <a:latin typeface="微软雅黑" pitchFamily="34" charset="-122"/>
                          <a:ea typeface="微软雅黑" pitchFamily="34" charset="-122"/>
                        </a:rPr>
                        <a:t>实收资本（或股本）</a:t>
                      </a:r>
                      <a:endParaRPr lang="zh-CN" altLang="en-US" sz="1800" b="0" dirty="0">
                        <a:solidFill>
                          <a:schemeClr val="tx1"/>
                        </a:solidFill>
                        <a:latin typeface="微软雅黑" pitchFamily="34" charset="-122"/>
                        <a:ea typeface="微软雅黑" pitchFamily="34" charset="-122"/>
                        <a:cs typeface="+mn-ea"/>
                      </a:endParaRPr>
                    </a:p>
                  </a:txBody>
                  <a:tcPr anchor="ctr">
                    <a:lnL w="12700" cap="flat" cmpd="sng" algn="ctr">
                      <a:solidFill>
                        <a:srgbClr val="084CA1"/>
                      </a:solidFill>
                      <a:prstDash val="solid"/>
                      <a:round/>
                      <a:headEnd type="none" w="med" len="med"/>
                      <a:tailEnd type="none" w="med" len="med"/>
                    </a:lnL>
                    <a:lnR w="12700" cap="flat" cmpd="sng" algn="ctr">
                      <a:solidFill>
                        <a:srgbClr val="084CA1"/>
                      </a:solidFill>
                      <a:prstDash val="solid"/>
                      <a:round/>
                      <a:headEnd type="none" w="med" len="med"/>
                      <a:tailEnd type="none" w="med" len="med"/>
                    </a:lnR>
                    <a:lnB w="12700" cap="flat" cmpd="sng" algn="ctr">
                      <a:solidFill>
                        <a:srgbClr val="084CA1"/>
                      </a:solidFill>
                      <a:prstDash val="solid"/>
                      <a:round/>
                      <a:headEnd type="none" w="med" len="med"/>
                      <a:tailEnd type="none" w="med" len="med"/>
                    </a:lnB>
                    <a:noFill/>
                  </a:tcPr>
                </a:tc>
                <a:tc>
                  <a:txBody>
                    <a:bodyPr/>
                    <a:lstStyle/>
                    <a:p>
                      <a:pPr algn="ctr">
                        <a:lnSpc>
                          <a:spcPct val="150000"/>
                        </a:lnSpc>
                      </a:pPr>
                      <a:r>
                        <a:rPr lang="zh-CN" altLang="en-US" sz="1800" dirty="0" smtClean="0">
                          <a:latin typeface="微软雅黑" pitchFamily="34" charset="-122"/>
                          <a:ea typeface="微软雅黑" pitchFamily="34" charset="-122"/>
                        </a:rPr>
                        <a:t>资本公积</a:t>
                      </a:r>
                      <a:endParaRPr lang="zh-CN" altLang="en-US" sz="1800" b="0" dirty="0">
                        <a:solidFill>
                          <a:schemeClr val="tx1"/>
                        </a:solidFill>
                        <a:latin typeface="微软雅黑" pitchFamily="34" charset="-122"/>
                        <a:ea typeface="微软雅黑" pitchFamily="34" charset="-122"/>
                        <a:cs typeface="+mn-ea"/>
                      </a:endParaRPr>
                    </a:p>
                  </a:txBody>
                  <a:tcPr anchor="ctr">
                    <a:lnL w="12700" cap="flat" cmpd="sng" algn="ctr">
                      <a:solidFill>
                        <a:srgbClr val="084CA1"/>
                      </a:solidFill>
                      <a:prstDash val="solid"/>
                      <a:round/>
                      <a:headEnd type="none" w="med" len="med"/>
                      <a:tailEnd type="none" w="med" len="med"/>
                    </a:lnL>
                    <a:lnB w="12700" cap="flat" cmpd="sng" algn="ctr">
                      <a:solidFill>
                        <a:srgbClr val="084CA1"/>
                      </a:solidFill>
                      <a:prstDash val="solid"/>
                      <a:round/>
                      <a:headEnd type="none" w="med" len="med"/>
                      <a:tailEnd type="none" w="med" len="med"/>
                    </a:lnB>
                    <a:noFill/>
                  </a:tcPr>
                </a:tc>
              </a:tr>
              <a:tr h="664278">
                <a:tc>
                  <a:txBody>
                    <a:bodyPr/>
                    <a:lstStyle/>
                    <a:p>
                      <a:pPr algn="ctr">
                        <a:lnSpc>
                          <a:spcPct val="100000"/>
                        </a:lnSpc>
                      </a:pPr>
                      <a:r>
                        <a:rPr lang="zh-CN" altLang="en-US" sz="1800" dirty="0" smtClean="0">
                          <a:latin typeface="微软雅黑" pitchFamily="34" charset="-122"/>
                          <a:ea typeface="微软雅黑" pitchFamily="34" charset="-122"/>
                        </a:rPr>
                        <a:t>从来源和性质看</a:t>
                      </a:r>
                      <a:endParaRPr lang="zh-CN" altLang="en-US" sz="1800" b="0" dirty="0">
                        <a:solidFill>
                          <a:schemeClr val="tx1"/>
                        </a:solidFill>
                        <a:latin typeface="微软雅黑" pitchFamily="34" charset="-122"/>
                        <a:ea typeface="微软雅黑" pitchFamily="34" charset="-122"/>
                        <a:cs typeface="+mn-ea"/>
                      </a:endParaRPr>
                    </a:p>
                  </a:txBody>
                  <a:tcPr anchor="ctr">
                    <a:lnR w="12700" cap="flat" cmpd="sng" algn="ctr">
                      <a:solidFill>
                        <a:srgbClr val="084CA1"/>
                      </a:solidFill>
                      <a:prstDash val="solid"/>
                      <a:round/>
                      <a:headEnd type="none" w="med" len="med"/>
                      <a:tailEnd type="none" w="med" len="med"/>
                    </a:lnR>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noFill/>
                  </a:tcPr>
                </a:tc>
                <a:tc>
                  <a:txBody>
                    <a:bodyPr/>
                    <a:lstStyle/>
                    <a:p>
                      <a:pPr algn="l">
                        <a:lnSpc>
                          <a:spcPct val="100000"/>
                        </a:lnSpc>
                      </a:pPr>
                      <a:r>
                        <a:rPr lang="zh-CN" altLang="en-US" sz="1800" dirty="0" smtClean="0">
                          <a:latin typeface="微软雅黑" pitchFamily="34" charset="-122"/>
                          <a:ea typeface="微软雅黑" pitchFamily="34" charset="-122"/>
                        </a:rPr>
                        <a:t>是企业按照章程规定或合同、协议约定，接受投资者投入企业的资本</a:t>
                      </a:r>
                      <a:endParaRPr lang="zh-CN" altLang="en-US" sz="1800" b="0" dirty="0">
                        <a:solidFill>
                          <a:schemeClr val="tx1"/>
                        </a:solidFill>
                        <a:latin typeface="微软雅黑" pitchFamily="34" charset="-122"/>
                        <a:ea typeface="微软雅黑" pitchFamily="34" charset="-122"/>
                        <a:cs typeface="+mn-ea"/>
                      </a:endParaRPr>
                    </a:p>
                  </a:txBody>
                  <a:tcPr anchor="ctr">
                    <a:lnL w="12700" cap="flat" cmpd="sng" algn="ctr">
                      <a:solidFill>
                        <a:srgbClr val="084CA1"/>
                      </a:solidFill>
                      <a:prstDash val="solid"/>
                      <a:round/>
                      <a:headEnd type="none" w="med" len="med"/>
                      <a:tailEnd type="none" w="med" len="med"/>
                    </a:lnL>
                    <a:lnR w="12700" cap="flat" cmpd="sng" algn="ctr">
                      <a:solidFill>
                        <a:srgbClr val="084CA1"/>
                      </a:solidFill>
                      <a:prstDash val="solid"/>
                      <a:round/>
                      <a:headEnd type="none" w="med" len="med"/>
                      <a:tailEnd type="none" w="med" len="med"/>
                    </a:lnR>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noFill/>
                  </a:tcPr>
                </a:tc>
                <a:tc>
                  <a:txBody>
                    <a:bodyPr/>
                    <a:lstStyle/>
                    <a:p>
                      <a:pPr algn="l">
                        <a:lnSpc>
                          <a:spcPct val="100000"/>
                        </a:lnSpc>
                      </a:pPr>
                      <a:r>
                        <a:rPr lang="zh-CN" altLang="en-US" sz="1800" dirty="0" smtClean="0">
                          <a:latin typeface="微软雅黑" pitchFamily="34" charset="-122"/>
                          <a:ea typeface="微软雅黑" pitchFamily="34" charset="-122"/>
                        </a:rPr>
                        <a:t>是投资者的出资中超出其再注册资本中所占份额的部分</a:t>
                      </a:r>
                      <a:endParaRPr lang="zh-CN" altLang="en-US" sz="1800" b="0" dirty="0">
                        <a:solidFill>
                          <a:schemeClr val="tx1"/>
                        </a:solidFill>
                        <a:latin typeface="微软雅黑" pitchFamily="34" charset="-122"/>
                        <a:ea typeface="微软雅黑" pitchFamily="34" charset="-122"/>
                        <a:cs typeface="+mn-ea"/>
                      </a:endParaRPr>
                    </a:p>
                  </a:txBody>
                  <a:tcPr anchor="ctr">
                    <a:lnL w="12700" cap="flat" cmpd="sng" algn="ctr">
                      <a:solidFill>
                        <a:srgbClr val="084CA1"/>
                      </a:solidFill>
                      <a:prstDash val="solid"/>
                      <a:round/>
                      <a:headEnd type="none" w="med" len="med"/>
                      <a:tailEnd type="none" w="med" len="med"/>
                    </a:lnL>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noFill/>
                  </a:tcPr>
                </a:tc>
              </a:tr>
              <a:tr h="965840">
                <a:tc>
                  <a:txBody>
                    <a:bodyPr/>
                    <a:lstStyle/>
                    <a:p>
                      <a:pPr algn="ctr">
                        <a:lnSpc>
                          <a:spcPct val="100000"/>
                        </a:lnSpc>
                      </a:pPr>
                      <a:r>
                        <a:rPr lang="zh-CN" altLang="en-US" sz="1800" dirty="0" smtClean="0">
                          <a:latin typeface="微软雅黑" pitchFamily="34" charset="-122"/>
                          <a:ea typeface="微软雅黑" pitchFamily="34" charset="-122"/>
                        </a:rPr>
                        <a:t>从用途看</a:t>
                      </a:r>
                      <a:endParaRPr lang="en-US" altLang="zh-CN" sz="1800" b="0" dirty="0" smtClean="0">
                        <a:solidFill>
                          <a:schemeClr val="tx1"/>
                        </a:solidFill>
                        <a:latin typeface="微软雅黑" pitchFamily="34" charset="-122"/>
                        <a:ea typeface="微软雅黑" pitchFamily="34" charset="-122"/>
                        <a:cs typeface="+mn-ea"/>
                      </a:endParaRPr>
                    </a:p>
                  </a:txBody>
                  <a:tcPr anchor="ctr">
                    <a:lnR w="12700" cap="flat" cmpd="sng" algn="ctr">
                      <a:solidFill>
                        <a:srgbClr val="084CA1"/>
                      </a:solidFill>
                      <a:prstDash val="solid"/>
                      <a:round/>
                      <a:headEnd type="none" w="med" len="med"/>
                      <a:tailEnd type="none" w="med" len="med"/>
                    </a:lnR>
                    <a:lnT w="12700" cap="flat" cmpd="sng" algn="ctr">
                      <a:solidFill>
                        <a:srgbClr val="084CA1"/>
                      </a:solidFill>
                      <a:prstDash val="solid"/>
                      <a:round/>
                      <a:headEnd type="none" w="med" len="med"/>
                      <a:tailEnd type="none" w="med" len="med"/>
                    </a:lnT>
                    <a:noFill/>
                  </a:tcPr>
                </a:tc>
                <a:tc>
                  <a:txBody>
                    <a:bodyPr/>
                    <a:lstStyle/>
                    <a:p>
                      <a:pPr algn="l">
                        <a:lnSpc>
                          <a:spcPct val="100000"/>
                        </a:lnSpc>
                      </a:pPr>
                      <a:r>
                        <a:rPr lang="zh-CN" altLang="en-US" sz="1800" dirty="0" smtClean="0">
                          <a:latin typeface="微软雅黑" pitchFamily="34" charset="-122"/>
                          <a:ea typeface="微软雅黑" pitchFamily="34" charset="-122"/>
                        </a:rPr>
                        <a:t>是确定所有者参与企业财务经营决策的基础，也是企业进行利润分配或股利分配的依据，同时还是企业清算时确定所有者对净资产的要求权的依据</a:t>
                      </a:r>
                      <a:endParaRPr lang="zh-CN" altLang="en-US" sz="1800" b="0" dirty="0">
                        <a:solidFill>
                          <a:schemeClr val="tx1"/>
                        </a:solidFill>
                        <a:latin typeface="微软雅黑" pitchFamily="34" charset="-122"/>
                        <a:ea typeface="微软雅黑" pitchFamily="34" charset="-122"/>
                        <a:cs typeface="+mn-ea"/>
                      </a:endParaRPr>
                    </a:p>
                  </a:txBody>
                  <a:tcPr anchor="ctr">
                    <a:lnL w="12700" cap="flat" cmpd="sng" algn="ctr">
                      <a:solidFill>
                        <a:srgbClr val="084CA1"/>
                      </a:solidFill>
                      <a:prstDash val="solid"/>
                      <a:round/>
                      <a:headEnd type="none" w="med" len="med"/>
                      <a:tailEnd type="none" w="med" len="med"/>
                    </a:lnL>
                    <a:lnR w="12700" cap="flat" cmpd="sng" algn="ctr">
                      <a:solidFill>
                        <a:srgbClr val="084CA1"/>
                      </a:solidFill>
                      <a:prstDash val="solid"/>
                      <a:round/>
                      <a:headEnd type="none" w="med" len="med"/>
                      <a:tailEnd type="none" w="med" len="med"/>
                    </a:lnR>
                    <a:lnT w="12700" cap="flat" cmpd="sng" algn="ctr">
                      <a:solidFill>
                        <a:srgbClr val="084CA1"/>
                      </a:solidFill>
                      <a:prstDash val="solid"/>
                      <a:round/>
                      <a:headEnd type="none" w="med" len="med"/>
                      <a:tailEnd type="none" w="med" len="med"/>
                    </a:lnT>
                    <a:noFill/>
                  </a:tcPr>
                </a:tc>
                <a:tc>
                  <a:txBody>
                    <a:bodyPr/>
                    <a:lstStyle/>
                    <a:p>
                      <a:pPr algn="l">
                        <a:lnSpc>
                          <a:spcPct val="100000"/>
                        </a:lnSpc>
                      </a:pPr>
                      <a:r>
                        <a:rPr lang="zh-CN" altLang="en-US" sz="1800" dirty="0" smtClean="0">
                          <a:latin typeface="微软雅黑" pitchFamily="34" charset="-122"/>
                          <a:ea typeface="微软雅黑" pitchFamily="34" charset="-122"/>
                        </a:rPr>
                        <a:t>用来转增资本（或股本）</a:t>
                      </a:r>
                      <a:endParaRPr lang="zh-CN" altLang="en-US" sz="1800" b="0" dirty="0">
                        <a:solidFill>
                          <a:schemeClr val="tx1"/>
                        </a:solidFill>
                        <a:latin typeface="微软雅黑" pitchFamily="34" charset="-122"/>
                        <a:ea typeface="微软雅黑" pitchFamily="34" charset="-122"/>
                        <a:cs typeface="+mn-ea"/>
                      </a:endParaRPr>
                    </a:p>
                  </a:txBody>
                  <a:tcPr anchor="ctr">
                    <a:lnL w="12700" cap="flat" cmpd="sng" algn="ctr">
                      <a:solidFill>
                        <a:srgbClr val="084CA1"/>
                      </a:solidFill>
                      <a:prstDash val="solid"/>
                      <a:round/>
                      <a:headEnd type="none" w="med" len="med"/>
                      <a:tailEnd type="none" w="med" len="med"/>
                    </a:lnL>
                    <a:lnT w="12700" cap="flat" cmpd="sng" algn="ctr">
                      <a:solidFill>
                        <a:srgbClr val="084CA1"/>
                      </a:solidFill>
                      <a:prstDash val="solid"/>
                      <a:round/>
                      <a:headEnd type="none" w="med" len="med"/>
                      <a:tailEnd type="none" w="med" len="med"/>
                    </a:lnT>
                    <a:noFill/>
                  </a:tcPr>
                </a:tc>
              </a:tr>
            </a:tbl>
          </a:graphicData>
        </a:graphic>
      </p:graphicFrame>
    </p:spTree>
    <p:custDataLst>
      <p:tags r:id="rId1"/>
    </p:custDataLst>
    <p:extLst>
      <p:ext uri="{BB962C8B-B14F-4D97-AF65-F5344CB8AC3E}">
        <p14:creationId xmlns:p14="http://schemas.microsoft.com/office/powerpoint/2010/main" val="41533461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199769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一、资本公</a:t>
            </a:r>
            <a:r>
              <a:rPr lang="zh-CN" altLang="en-US" sz="1800" b="1" dirty="0" smtClean="0">
                <a:solidFill>
                  <a:srgbClr val="084CA1"/>
                </a:solidFill>
                <a:ea typeface="微软雅黑"/>
                <a:cs typeface="+mn-ea"/>
                <a:sym typeface="+mn-lt"/>
              </a:rPr>
              <a:t>积</a:t>
            </a:r>
            <a:r>
              <a:rPr lang="zh-CN" altLang="en-US" sz="1800" b="1" dirty="0">
                <a:solidFill>
                  <a:srgbClr val="084CA1"/>
                </a:solidFill>
                <a:ea typeface="微软雅黑"/>
                <a:cs typeface="+mn-ea"/>
                <a:sym typeface="+mn-lt"/>
              </a:rPr>
              <a:t>概述</a:t>
            </a:r>
          </a:p>
        </p:txBody>
      </p:sp>
      <p:sp>
        <p:nvSpPr>
          <p:cNvPr id="20" name="矩形 19"/>
          <p:cNvSpPr/>
          <p:nvPr/>
        </p:nvSpPr>
        <p:spPr>
          <a:xfrm>
            <a:off x="943219" y="1124732"/>
            <a:ext cx="5921845" cy="352515"/>
          </a:xfrm>
          <a:prstGeom prst="rect">
            <a:avLst/>
          </a:prstGeom>
        </p:spPr>
        <p:txBody>
          <a:bodyPr wrap="none" lIns="74787" tIns="37393" rIns="74787" bIns="37393">
            <a:spAutoFit/>
          </a:bodyPr>
          <a:lstStyle/>
          <a:p>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en-US" altLang="zh-CN" sz="1800" b="1" dirty="0">
                <a:solidFill>
                  <a:srgbClr val="084CA1"/>
                </a:solidFill>
                <a:ea typeface="微软雅黑"/>
                <a:cs typeface="+mn-ea"/>
                <a:sym typeface="+mn-lt"/>
              </a:rPr>
              <a:t>)	</a:t>
            </a:r>
            <a:r>
              <a:rPr lang="zh-CN" altLang="en-US" sz="1800" b="1" dirty="0">
                <a:solidFill>
                  <a:srgbClr val="084CA1"/>
                </a:solidFill>
                <a:ea typeface="微软雅黑"/>
                <a:cs typeface="+mn-ea"/>
                <a:sym typeface="+mn-lt"/>
              </a:rPr>
              <a:t>资本公积与实收资本（或股本）、留存收益的区别</a:t>
            </a:r>
          </a:p>
        </p:txBody>
      </p:sp>
      <p:sp>
        <p:nvSpPr>
          <p:cNvPr id="14" name="矩形 13"/>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资本公积与留存收益的区别</a:t>
            </a:r>
            <a:endParaRPr lang="zh-CN" altLang="zh-CN" sz="1800" dirty="0">
              <a:ea typeface="微软雅黑"/>
              <a:cs typeface="+mn-ea"/>
            </a:endParaRPr>
          </a:p>
        </p:txBody>
      </p:sp>
      <p:sp>
        <p:nvSpPr>
          <p:cNvPr id="26" name="饼形 25"/>
          <p:cNvSpPr/>
          <p:nvPr/>
        </p:nvSpPr>
        <p:spPr bwMode="auto">
          <a:xfrm rot="20291812">
            <a:off x="1377424" y="2408161"/>
            <a:ext cx="1857375" cy="1857375"/>
          </a:xfrm>
          <a:prstGeom prst="pie">
            <a:avLst>
              <a:gd name="adj1" fmla="val 8798056"/>
              <a:gd name="adj2" fmla="val 16200000"/>
            </a:avLst>
          </a:prstGeom>
          <a:solidFill>
            <a:srgbClr val="E6E6D4"/>
          </a:solidFill>
          <a:ln>
            <a:noFill/>
          </a:ln>
        </p:spPr>
        <p:txBody>
          <a:bodyPr rtlCol="0" anchor="ctr"/>
          <a:lstStyle/>
          <a:p>
            <a:pPr algn="ctr"/>
            <a:endParaRPr lang="zh-CN" altLang="en-US" dirty="0"/>
          </a:p>
        </p:txBody>
      </p:sp>
      <p:sp>
        <p:nvSpPr>
          <p:cNvPr id="27" name="饼形 26"/>
          <p:cNvSpPr/>
          <p:nvPr/>
        </p:nvSpPr>
        <p:spPr bwMode="auto">
          <a:xfrm rot="9532008" flipV="1">
            <a:off x="1498364" y="2368692"/>
            <a:ext cx="1857375" cy="1857375"/>
          </a:xfrm>
          <a:prstGeom prst="pie">
            <a:avLst>
              <a:gd name="adj1" fmla="val 9576518"/>
              <a:gd name="adj2" fmla="val 16200000"/>
            </a:avLst>
          </a:prstGeom>
          <a:solidFill>
            <a:srgbClr val="E6E6D4"/>
          </a:solidFill>
          <a:ln>
            <a:noFill/>
          </a:ln>
        </p:spPr>
        <p:txBody>
          <a:bodyPr rtlCol="0" anchor="ctr"/>
          <a:lstStyle/>
          <a:p>
            <a:pPr algn="ctr"/>
            <a:endParaRPr lang="zh-CN" altLang="en-US"/>
          </a:p>
        </p:txBody>
      </p:sp>
      <p:cxnSp>
        <p:nvCxnSpPr>
          <p:cNvPr id="29" name="直接连接符 28"/>
          <p:cNvCxnSpPr/>
          <p:nvPr/>
        </p:nvCxnSpPr>
        <p:spPr>
          <a:xfrm flipV="1">
            <a:off x="3128313" y="2456565"/>
            <a:ext cx="196201" cy="22707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324514" y="2456565"/>
            <a:ext cx="3781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3702665" y="2091559"/>
            <a:ext cx="0" cy="1288336"/>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702665" y="2089414"/>
            <a:ext cx="1107996" cy="369332"/>
          </a:xfrm>
          <a:prstGeom prst="rect">
            <a:avLst/>
          </a:prstGeom>
          <a:noFill/>
        </p:spPr>
        <p:txBody>
          <a:bodyPr wrap="none" rtlCol="0">
            <a:spAutoFit/>
          </a:bodyPr>
          <a:lstStyle/>
          <a:p>
            <a:r>
              <a:rPr lang="zh-CN" altLang="en-US" sz="1800" b="1" dirty="0">
                <a:solidFill>
                  <a:srgbClr val="084CA1"/>
                </a:solidFill>
                <a:latin typeface="微软雅黑" pitchFamily="34" charset="-122"/>
                <a:ea typeface="微软雅黑" pitchFamily="34" charset="-122"/>
              </a:rPr>
              <a:t>留存收益</a:t>
            </a:r>
          </a:p>
        </p:txBody>
      </p:sp>
      <p:sp>
        <p:nvSpPr>
          <p:cNvPr id="33" name="饼形 32"/>
          <p:cNvSpPr/>
          <p:nvPr/>
        </p:nvSpPr>
        <p:spPr bwMode="auto">
          <a:xfrm rot="12775525">
            <a:off x="1455384" y="2503758"/>
            <a:ext cx="1857375" cy="1857375"/>
          </a:xfrm>
          <a:prstGeom prst="pie">
            <a:avLst>
              <a:gd name="adj1" fmla="val 8798056"/>
              <a:gd name="adj2" fmla="val 16200000"/>
            </a:avLst>
          </a:prstGeom>
          <a:solidFill>
            <a:srgbClr val="E6E6D4"/>
          </a:solidFill>
          <a:ln>
            <a:noFill/>
          </a:ln>
        </p:spPr>
        <p:txBody>
          <a:bodyPr rtlCol="0" anchor="ctr"/>
          <a:lstStyle/>
          <a:p>
            <a:pPr algn="ctr"/>
            <a:endParaRPr lang="zh-CN" altLang="en-US"/>
          </a:p>
        </p:txBody>
      </p:sp>
      <p:cxnSp>
        <p:nvCxnSpPr>
          <p:cNvPr id="34" name="直接连接符 33"/>
          <p:cNvCxnSpPr/>
          <p:nvPr/>
        </p:nvCxnSpPr>
        <p:spPr>
          <a:xfrm flipH="1" flipV="1">
            <a:off x="3185625" y="3897182"/>
            <a:ext cx="282906" cy="227072"/>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468531" y="4124254"/>
            <a:ext cx="3781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3846681" y="3811944"/>
            <a:ext cx="1" cy="127560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846681" y="3812159"/>
            <a:ext cx="1107996" cy="369332"/>
          </a:xfrm>
          <a:prstGeom prst="rect">
            <a:avLst/>
          </a:prstGeom>
          <a:noFill/>
        </p:spPr>
        <p:txBody>
          <a:bodyPr wrap="none" rtlCol="0">
            <a:spAutoFit/>
          </a:bodyPr>
          <a:lstStyle/>
          <a:p>
            <a:r>
              <a:rPr lang="zh-CN" altLang="en-US" sz="1800" b="1" dirty="0">
                <a:solidFill>
                  <a:srgbClr val="084CA1"/>
                </a:solidFill>
                <a:latin typeface="微软雅黑" pitchFamily="34" charset="-122"/>
                <a:ea typeface="微软雅黑" pitchFamily="34" charset="-122"/>
              </a:rPr>
              <a:t>留存收益</a:t>
            </a:r>
          </a:p>
        </p:txBody>
      </p:sp>
      <p:sp>
        <p:nvSpPr>
          <p:cNvPr id="38" name="TextBox 37"/>
          <p:cNvSpPr txBox="1"/>
          <p:nvPr/>
        </p:nvSpPr>
        <p:spPr>
          <a:xfrm>
            <a:off x="1759258" y="3152182"/>
            <a:ext cx="1217000" cy="400110"/>
          </a:xfrm>
          <a:prstGeom prst="rect">
            <a:avLst/>
          </a:prstGeom>
          <a:noFill/>
        </p:spPr>
        <p:txBody>
          <a:bodyPr wrap="none" rtlCol="0">
            <a:spAutoFit/>
          </a:bodyPr>
          <a:lstStyle/>
          <a:p>
            <a:r>
              <a:rPr lang="zh-CN" altLang="en-US" sz="2000" b="1" dirty="0" smtClean="0">
                <a:solidFill>
                  <a:srgbClr val="C00000"/>
                </a:solidFill>
              </a:rPr>
              <a:t>来源不同</a:t>
            </a:r>
            <a:endParaRPr lang="zh-CN" altLang="en-US" sz="2000" b="1" dirty="0">
              <a:solidFill>
                <a:srgbClr val="C00000"/>
              </a:solidFill>
            </a:endParaRPr>
          </a:p>
        </p:txBody>
      </p:sp>
      <p:sp>
        <p:nvSpPr>
          <p:cNvPr id="39" name="TextBox 38"/>
          <p:cNvSpPr txBox="1"/>
          <p:nvPr/>
        </p:nvSpPr>
        <p:spPr>
          <a:xfrm>
            <a:off x="3846682" y="2456565"/>
            <a:ext cx="3195149" cy="874407"/>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rPr>
              <a:t>来源于企业生产经营活动实现的利润</a:t>
            </a:r>
          </a:p>
        </p:txBody>
      </p:sp>
      <p:sp>
        <p:nvSpPr>
          <p:cNvPr id="40" name="TextBox 39"/>
          <p:cNvSpPr txBox="1"/>
          <p:nvPr/>
        </p:nvSpPr>
        <p:spPr>
          <a:xfrm>
            <a:off x="3904141" y="4213142"/>
            <a:ext cx="3686830" cy="923330"/>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rPr>
              <a:t>来源不是企业实现的利润，而主要来自资本溢价（或股本溢价）等</a:t>
            </a:r>
          </a:p>
        </p:txBody>
      </p:sp>
    </p:spTree>
    <p:custDataLst>
      <p:tags r:id="rId1"/>
    </p:custDataLst>
    <p:extLst>
      <p:ext uri="{BB962C8B-B14F-4D97-AF65-F5344CB8AC3E}">
        <p14:creationId xmlns:p14="http://schemas.microsoft.com/office/powerpoint/2010/main" val="28572338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二、资本公积的账务</a:t>
            </a:r>
            <a:r>
              <a:rPr lang="zh-CN" altLang="en-US" sz="1800" b="1" dirty="0" smtClean="0">
                <a:solidFill>
                  <a:srgbClr val="084CA1"/>
                </a:solidFill>
                <a:ea typeface="微软雅黑"/>
                <a:cs typeface="+mn-ea"/>
                <a:sym typeface="+mn-lt"/>
              </a:rPr>
              <a:t>处理</a:t>
            </a:r>
            <a:endParaRPr lang="zh-CN" altLang="en-US" sz="1800" b="1" dirty="0">
              <a:solidFill>
                <a:srgbClr val="084CA1"/>
              </a:solidFill>
              <a:ea typeface="微软雅黑"/>
              <a:cs typeface="+mn-ea"/>
              <a:sym typeface="+mn-lt"/>
            </a:endParaRPr>
          </a:p>
        </p:txBody>
      </p:sp>
      <p:cxnSp>
        <p:nvCxnSpPr>
          <p:cNvPr id="24" name="直接连接符 23"/>
          <p:cNvCxnSpPr/>
          <p:nvPr/>
        </p:nvCxnSpPr>
        <p:spPr>
          <a:xfrm>
            <a:off x="2035520" y="2840370"/>
            <a:ext cx="4929635" cy="14796"/>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4396114" y="2855166"/>
            <a:ext cx="0" cy="188329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992822" y="2471038"/>
            <a:ext cx="646331" cy="369332"/>
          </a:xfrm>
          <a:prstGeom prst="rect">
            <a:avLst/>
          </a:prstGeom>
          <a:noFill/>
        </p:spPr>
        <p:txBody>
          <a:bodyPr wrap="none" rtlCol="0">
            <a:spAutoFit/>
          </a:bodyPr>
          <a:lstStyle/>
          <a:p>
            <a:r>
              <a:rPr lang="zh-CN" altLang="en-US" sz="1800" dirty="0" smtClean="0">
                <a:latin typeface="微软雅黑" pitchFamily="34" charset="-122"/>
                <a:ea typeface="微软雅黑" pitchFamily="34" charset="-122"/>
              </a:rPr>
              <a:t>借方</a:t>
            </a:r>
            <a:endParaRPr lang="zh-CN" altLang="en-US" sz="1800" dirty="0">
              <a:latin typeface="微软雅黑" pitchFamily="34" charset="-122"/>
              <a:ea typeface="微软雅黑" pitchFamily="34" charset="-122"/>
            </a:endParaRPr>
          </a:p>
        </p:txBody>
      </p:sp>
      <p:sp>
        <p:nvSpPr>
          <p:cNvPr id="41" name="TextBox 40"/>
          <p:cNvSpPr txBox="1"/>
          <p:nvPr/>
        </p:nvSpPr>
        <p:spPr>
          <a:xfrm>
            <a:off x="6357645" y="2483691"/>
            <a:ext cx="646331" cy="369332"/>
          </a:xfrm>
          <a:prstGeom prst="rect">
            <a:avLst/>
          </a:prstGeom>
          <a:noFill/>
        </p:spPr>
        <p:txBody>
          <a:bodyPr wrap="none" rtlCol="0">
            <a:spAutoFit/>
          </a:bodyPr>
          <a:lstStyle/>
          <a:p>
            <a:r>
              <a:rPr lang="zh-CN" altLang="en-US" sz="1800" dirty="0" smtClean="0">
                <a:latin typeface="微软雅黑" pitchFamily="34" charset="-122"/>
                <a:ea typeface="微软雅黑" pitchFamily="34" charset="-122"/>
              </a:rPr>
              <a:t>贷方</a:t>
            </a:r>
            <a:endParaRPr lang="zh-CN" altLang="en-US" sz="1800" dirty="0">
              <a:latin typeface="微软雅黑" pitchFamily="34" charset="-122"/>
              <a:ea typeface="微软雅黑" pitchFamily="34" charset="-122"/>
            </a:endParaRPr>
          </a:p>
        </p:txBody>
      </p:sp>
      <p:sp>
        <p:nvSpPr>
          <p:cNvPr id="42" name="TextBox 41"/>
          <p:cNvSpPr txBox="1"/>
          <p:nvPr/>
        </p:nvSpPr>
        <p:spPr>
          <a:xfrm>
            <a:off x="3750210" y="2431510"/>
            <a:ext cx="1266826"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资本公积</a:t>
            </a:r>
            <a:endParaRPr lang="zh-CN" altLang="en-US" sz="1800" b="1" dirty="0">
              <a:solidFill>
                <a:srgbClr val="084CA1"/>
              </a:solidFill>
              <a:latin typeface="微软雅黑" pitchFamily="34" charset="-122"/>
              <a:ea typeface="微软雅黑" pitchFamily="34" charset="-122"/>
            </a:endParaRPr>
          </a:p>
        </p:txBody>
      </p:sp>
      <p:sp>
        <p:nvSpPr>
          <p:cNvPr id="43" name="TextBox 42"/>
          <p:cNvSpPr txBox="1"/>
          <p:nvPr/>
        </p:nvSpPr>
        <p:spPr>
          <a:xfrm>
            <a:off x="2035520" y="2947947"/>
            <a:ext cx="2352981" cy="923330"/>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企业依法减少的资本公积</a:t>
            </a:r>
            <a:endParaRPr lang="en-US" altLang="zh-CN" sz="1800" dirty="0" smtClean="0">
              <a:latin typeface="微软雅黑" pitchFamily="34" charset="-122"/>
              <a:ea typeface="微软雅黑" pitchFamily="34" charset="-122"/>
            </a:endParaRPr>
          </a:p>
        </p:txBody>
      </p:sp>
      <p:sp>
        <p:nvSpPr>
          <p:cNvPr id="44" name="TextBox 43"/>
          <p:cNvSpPr txBox="1"/>
          <p:nvPr/>
        </p:nvSpPr>
        <p:spPr>
          <a:xfrm>
            <a:off x="4396114" y="2947947"/>
            <a:ext cx="2569041" cy="923330"/>
          </a:xfrm>
          <a:prstGeom prst="rect">
            <a:avLst/>
          </a:prstGeom>
          <a:noFill/>
        </p:spPr>
        <p:txBody>
          <a:bodyPr wrap="square" rtlCol="0">
            <a:spAutoFit/>
          </a:bodyPr>
          <a:lstStyle/>
          <a:p>
            <a:pPr algn="r">
              <a:lnSpc>
                <a:spcPct val="150000"/>
              </a:lnSpc>
            </a:pPr>
            <a:r>
              <a:rPr lang="zh-CN" altLang="en-US" sz="1800" dirty="0" smtClean="0">
                <a:latin typeface="微软雅黑" pitchFamily="34" charset="-122"/>
                <a:ea typeface="微软雅黑" pitchFamily="34" charset="-122"/>
              </a:rPr>
              <a:t>投资者投资产生的资本或股本溢价</a:t>
            </a:r>
            <a:endParaRPr lang="zh-CN" altLang="en-US" sz="1800" dirty="0">
              <a:latin typeface="微软雅黑" pitchFamily="34" charset="-122"/>
              <a:ea typeface="微软雅黑" pitchFamily="34" charset="-122"/>
            </a:endParaRPr>
          </a:p>
        </p:txBody>
      </p:sp>
      <p:cxnSp>
        <p:nvCxnSpPr>
          <p:cNvPr id="45" name="直接连接符 44"/>
          <p:cNvCxnSpPr/>
          <p:nvPr/>
        </p:nvCxnSpPr>
        <p:spPr>
          <a:xfrm>
            <a:off x="2035520" y="3953854"/>
            <a:ext cx="4929635"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388501" y="3953854"/>
            <a:ext cx="2576654" cy="923330"/>
          </a:xfrm>
          <a:prstGeom prst="rect">
            <a:avLst/>
          </a:prstGeom>
          <a:noFill/>
        </p:spPr>
        <p:txBody>
          <a:bodyPr wrap="square" rtlCol="0">
            <a:spAutoFit/>
          </a:bodyPr>
          <a:lstStyle/>
          <a:p>
            <a:pPr algn="r">
              <a:lnSpc>
                <a:spcPct val="150000"/>
              </a:lnSpc>
            </a:pPr>
            <a:r>
              <a:rPr lang="zh-CN" altLang="en-US" sz="1800" dirty="0" smtClean="0">
                <a:latin typeface="微软雅黑" pitchFamily="34" charset="-122"/>
                <a:ea typeface="微软雅黑" pitchFamily="34" charset="-122"/>
              </a:rPr>
              <a:t>期末余额：企业资本公积的</a:t>
            </a:r>
            <a:r>
              <a:rPr lang="zh-CN" altLang="en-US" sz="1800" dirty="0">
                <a:latin typeface="微软雅黑" pitchFamily="34" charset="-122"/>
                <a:ea typeface="微软雅黑" pitchFamily="34" charset="-122"/>
              </a:rPr>
              <a:t>累计</a:t>
            </a:r>
            <a:r>
              <a:rPr lang="zh-CN" altLang="en-US" sz="1800" dirty="0" smtClean="0">
                <a:latin typeface="微软雅黑" pitchFamily="34" charset="-122"/>
                <a:ea typeface="微软雅黑" pitchFamily="34" charset="-122"/>
              </a:rPr>
              <a:t>数</a:t>
            </a:r>
            <a:endParaRPr lang="zh-CN" altLang="en-US" sz="1800" dirty="0">
              <a:latin typeface="微软雅黑" pitchFamily="34" charset="-122"/>
              <a:ea typeface="微软雅黑" pitchFamily="34" charset="-122"/>
            </a:endParaRPr>
          </a:p>
        </p:txBody>
      </p:sp>
      <p:sp>
        <p:nvSpPr>
          <p:cNvPr id="47" name="线形标注 1 46"/>
          <p:cNvSpPr/>
          <p:nvPr/>
        </p:nvSpPr>
        <p:spPr>
          <a:xfrm>
            <a:off x="5676828" y="1601725"/>
            <a:ext cx="1584176" cy="589727"/>
          </a:xfrm>
          <a:prstGeom prst="borderCallout1">
            <a:avLst/>
          </a:prstGeom>
          <a:no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资本（股本）溢价</a:t>
            </a:r>
            <a:endParaRPr lang="zh-CN" altLang="en-US" sz="1800" b="1" dirty="0">
              <a:solidFill>
                <a:srgbClr val="C00000"/>
              </a:solidFill>
              <a:latin typeface="微软雅黑" pitchFamily="34" charset="-122"/>
              <a:ea typeface="微软雅黑" pitchFamily="34" charset="-122"/>
            </a:endParaRPr>
          </a:p>
        </p:txBody>
      </p:sp>
      <p:sp>
        <p:nvSpPr>
          <p:cNvPr id="48" name="线形标注 1 47"/>
          <p:cNvSpPr/>
          <p:nvPr/>
        </p:nvSpPr>
        <p:spPr>
          <a:xfrm flipH="1">
            <a:off x="1647172" y="1601725"/>
            <a:ext cx="1564429" cy="589727"/>
          </a:xfrm>
          <a:prstGeom prst="borderCallout1">
            <a:avLst/>
          </a:prstGeom>
          <a:no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其他资本公积</a:t>
            </a:r>
            <a:endParaRPr lang="zh-CN" altLang="en-US" sz="1800" b="1" dirty="0">
              <a:solidFill>
                <a:srgbClr val="C00000"/>
              </a:solidFill>
              <a:latin typeface="微软雅黑" pitchFamily="34" charset="-122"/>
              <a:ea typeface="微软雅黑" pitchFamily="34" charset="-122"/>
            </a:endParaRPr>
          </a:p>
        </p:txBody>
      </p:sp>
      <p:sp>
        <p:nvSpPr>
          <p:cNvPr id="49" name="TextBox 48"/>
          <p:cNvSpPr txBox="1"/>
          <p:nvPr/>
        </p:nvSpPr>
        <p:spPr>
          <a:xfrm>
            <a:off x="3842116" y="1928338"/>
            <a:ext cx="1107996" cy="369332"/>
          </a:xfrm>
          <a:prstGeom prst="rect">
            <a:avLst/>
          </a:prstGeom>
          <a:noFill/>
        </p:spPr>
        <p:txBody>
          <a:bodyPr wrap="none" rtlCol="0">
            <a:spAutoFit/>
          </a:bodyPr>
          <a:lstStyle/>
          <a:p>
            <a:r>
              <a:rPr lang="zh-CN" altLang="en-US" sz="1800" b="1" dirty="0" smtClean="0">
                <a:solidFill>
                  <a:srgbClr val="C00000"/>
                </a:solidFill>
                <a:latin typeface="微软雅黑" pitchFamily="34" charset="-122"/>
                <a:ea typeface="微软雅黑" pitchFamily="34" charset="-122"/>
              </a:rPr>
              <a:t>二级科目</a:t>
            </a:r>
            <a:endParaRPr lang="zh-CN" altLang="en-US" sz="1800" b="1"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4138024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二、资本公积的账务</a:t>
            </a:r>
            <a:r>
              <a:rPr lang="zh-CN" altLang="en-US" sz="1800" b="1" dirty="0" smtClean="0">
                <a:solidFill>
                  <a:srgbClr val="084CA1"/>
                </a:solidFill>
                <a:ea typeface="微软雅黑"/>
                <a:cs typeface="+mn-ea"/>
                <a:sym typeface="+mn-lt"/>
              </a:rPr>
              <a:t>处理</a:t>
            </a:r>
            <a:endParaRPr lang="zh-CN" altLang="en-US" sz="1800" b="1" dirty="0">
              <a:solidFill>
                <a:srgbClr val="084CA1"/>
              </a:solidFill>
              <a:ea typeface="微软雅黑"/>
              <a:cs typeface="+mn-ea"/>
              <a:sym typeface="+mn-lt"/>
            </a:endParaRPr>
          </a:p>
        </p:txBody>
      </p:sp>
      <p:sp>
        <p:nvSpPr>
          <p:cNvPr id="20" name="矩形 19"/>
          <p:cNvSpPr/>
          <p:nvPr/>
        </p:nvSpPr>
        <p:spPr>
          <a:xfrm>
            <a:off x="943219" y="1124732"/>
            <a:ext cx="3382689"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（一）资本溢价（或股本溢价）</a:t>
            </a:r>
          </a:p>
        </p:txBody>
      </p:sp>
      <p:sp>
        <p:nvSpPr>
          <p:cNvPr id="21" name="矩形 20"/>
          <p:cNvSpPr/>
          <p:nvPr/>
        </p:nvSpPr>
        <p:spPr>
          <a:xfrm>
            <a:off x="1194363" y="1499018"/>
            <a:ext cx="1249092"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资本溢价</a:t>
            </a:r>
            <a:endParaRPr lang="zh-CN" altLang="zh-CN" sz="1800" dirty="0">
              <a:ea typeface="微软雅黑"/>
              <a:cs typeface="+mn-ea"/>
            </a:endParaRPr>
          </a:p>
        </p:txBody>
      </p:sp>
      <p:sp>
        <p:nvSpPr>
          <p:cNvPr id="22" name="矩形 21"/>
          <p:cNvSpPr/>
          <p:nvPr>
            <p:custDataLst>
              <p:tags r:id="rId7"/>
            </p:custDataLst>
          </p:nvPr>
        </p:nvSpPr>
        <p:spPr>
          <a:xfrm>
            <a:off x="753090" y="1888401"/>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3" name="矩形 22"/>
          <p:cNvSpPr/>
          <p:nvPr>
            <p:custDataLst>
              <p:tags r:id="rId8"/>
            </p:custDataLst>
          </p:nvPr>
        </p:nvSpPr>
        <p:spPr>
          <a:xfrm>
            <a:off x="753090" y="397286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6" name="矩形 25"/>
          <p:cNvSpPr/>
          <p:nvPr/>
        </p:nvSpPr>
        <p:spPr>
          <a:xfrm>
            <a:off x="790447" y="1997712"/>
            <a:ext cx="7928955" cy="2014509"/>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smtClean="0">
                <a:solidFill>
                  <a:srgbClr val="C00000"/>
                </a:solidFill>
                <a:latin typeface="微软雅黑" pitchFamily="34" charset="-122"/>
                <a:ea typeface="微软雅黑" pitchFamily="34" charset="-122"/>
              </a:rPr>
              <a:t>1】</a:t>
            </a:r>
            <a:r>
              <a:rPr lang="zh-CN" altLang="en-US" sz="1800" dirty="0" smtClean="0">
                <a:ea typeface="微软雅黑"/>
                <a:cs typeface="+mn-ea"/>
              </a:rPr>
              <a:t>东方</a:t>
            </a:r>
            <a:r>
              <a:rPr lang="zh-CN" altLang="en-US" sz="1800" dirty="0">
                <a:ea typeface="微软雅黑"/>
                <a:cs typeface="+mn-ea"/>
              </a:rPr>
              <a:t>有限责任公司已创立</a:t>
            </a:r>
            <a:r>
              <a:rPr lang="en-US" altLang="zh-CN" sz="1800" dirty="0">
                <a:ea typeface="微软雅黑"/>
                <a:cs typeface="+mn-ea"/>
              </a:rPr>
              <a:t>5</a:t>
            </a:r>
            <a:r>
              <a:rPr lang="zh-CN" altLang="en-US" sz="1800" dirty="0">
                <a:ea typeface="微软雅黑"/>
                <a:cs typeface="+mn-ea"/>
              </a:rPr>
              <a:t>年，注册资本为</a:t>
            </a:r>
            <a:r>
              <a:rPr lang="en-US" altLang="zh-CN" sz="1800" dirty="0">
                <a:ea typeface="微软雅黑"/>
                <a:cs typeface="+mn-ea"/>
              </a:rPr>
              <a:t>800</a:t>
            </a:r>
            <a:r>
              <a:rPr lang="zh-CN" altLang="en-US" sz="1800" dirty="0">
                <a:ea typeface="微软雅黑"/>
                <a:cs typeface="+mn-ea"/>
              </a:rPr>
              <a:t>万元，现有一新投资者甲有意出资向该企业投资，准备占有东方公司注册资本的</a:t>
            </a:r>
            <a:r>
              <a:rPr lang="en-US" altLang="zh-CN" sz="1800" dirty="0">
                <a:ea typeface="微软雅黑"/>
                <a:cs typeface="+mn-ea"/>
              </a:rPr>
              <a:t>20</a:t>
            </a:r>
            <a:r>
              <a:rPr lang="zh-CN" altLang="en-US" sz="1800" dirty="0">
                <a:ea typeface="微软雅黑"/>
                <a:cs typeface="+mn-ea"/>
              </a:rPr>
              <a:t>％，东方公司也准备增资</a:t>
            </a:r>
            <a:r>
              <a:rPr lang="en-US" altLang="zh-CN" sz="1800" dirty="0">
                <a:ea typeface="微软雅黑"/>
                <a:cs typeface="+mn-ea"/>
              </a:rPr>
              <a:t>200</a:t>
            </a:r>
            <a:r>
              <a:rPr lang="zh-CN" altLang="en-US" sz="1800" dirty="0">
                <a:ea typeface="微软雅黑"/>
                <a:cs typeface="+mn-ea"/>
              </a:rPr>
              <a:t>万元，使其注册资本扩充到</a:t>
            </a:r>
            <a:r>
              <a:rPr lang="en-US" altLang="zh-CN" sz="1800" dirty="0">
                <a:ea typeface="微软雅黑"/>
                <a:cs typeface="+mn-ea"/>
              </a:rPr>
              <a:t>1 000</a:t>
            </a:r>
            <a:r>
              <a:rPr lang="zh-CN" altLang="en-US" sz="1800" dirty="0">
                <a:ea typeface="微软雅黑"/>
                <a:cs typeface="+mn-ea"/>
              </a:rPr>
              <a:t>万元。东方公司已同意甲向公司投资并占有</a:t>
            </a:r>
            <a:r>
              <a:rPr lang="en-US" altLang="zh-CN" sz="1800" dirty="0">
                <a:ea typeface="微软雅黑"/>
                <a:cs typeface="+mn-ea"/>
              </a:rPr>
              <a:t>20</a:t>
            </a:r>
            <a:r>
              <a:rPr lang="zh-CN" altLang="en-US" sz="1800" dirty="0">
                <a:ea typeface="微软雅黑"/>
                <a:cs typeface="+mn-ea"/>
              </a:rPr>
              <a:t>％的投资比例。经协商，甲以现金</a:t>
            </a:r>
            <a:r>
              <a:rPr lang="en-US" altLang="zh-CN" sz="1800" dirty="0">
                <a:ea typeface="微软雅黑"/>
                <a:cs typeface="+mn-ea"/>
              </a:rPr>
              <a:t>180</a:t>
            </a:r>
            <a:r>
              <a:rPr lang="zh-CN" altLang="en-US" sz="1800" dirty="0">
                <a:ea typeface="微软雅黑"/>
                <a:cs typeface="+mn-ea"/>
              </a:rPr>
              <a:t>万元和一套生产线设备向公司投资，经双方确定生产线设备的价值为</a:t>
            </a:r>
            <a:r>
              <a:rPr lang="en-US" altLang="zh-CN" sz="1800" dirty="0">
                <a:ea typeface="微软雅黑"/>
                <a:cs typeface="+mn-ea"/>
              </a:rPr>
              <a:t>270</a:t>
            </a:r>
            <a:r>
              <a:rPr lang="zh-CN" altLang="en-US" sz="1800" dirty="0">
                <a:ea typeface="微软雅黑"/>
                <a:cs typeface="+mn-ea"/>
              </a:rPr>
              <a:t>万元。东方公司已将现金收存银行，生产线设备已交付车间使用。有关增资手续已办妥。假设不考虑其他因素，东方公司编制如下会计分录：</a:t>
            </a:r>
          </a:p>
        </p:txBody>
      </p:sp>
      <p:sp>
        <p:nvSpPr>
          <p:cNvPr id="27" name="矩形 26"/>
          <p:cNvSpPr/>
          <p:nvPr/>
        </p:nvSpPr>
        <p:spPr>
          <a:xfrm>
            <a:off x="943219" y="4006250"/>
            <a:ext cx="6986770" cy="1183512"/>
          </a:xfrm>
          <a:prstGeom prst="rect">
            <a:avLst/>
          </a:prstGeom>
        </p:spPr>
        <p:txBody>
          <a:bodyPr wrap="square" lIns="74787" tIns="37393" rIns="74787" bIns="37393">
            <a:spAutoFit/>
          </a:bodyPr>
          <a:lstStyle/>
          <a:p>
            <a:r>
              <a:rPr lang="zh-CN" altLang="en-US" sz="1800" dirty="0">
                <a:ea typeface="微软雅黑"/>
                <a:cs typeface="+mn-ea"/>
              </a:rPr>
              <a:t>借：银行存款　                       </a:t>
            </a:r>
            <a:r>
              <a:rPr lang="en-US" altLang="zh-CN" sz="1800" dirty="0">
                <a:ea typeface="微软雅黑"/>
                <a:cs typeface="+mn-ea"/>
              </a:rPr>
              <a:t>1 800 000</a:t>
            </a:r>
          </a:p>
          <a:p>
            <a:r>
              <a:rPr lang="zh-CN" altLang="en-US" sz="1800" dirty="0">
                <a:ea typeface="微软雅黑"/>
                <a:cs typeface="+mn-ea"/>
              </a:rPr>
              <a:t>　 </a:t>
            </a:r>
            <a:r>
              <a:rPr lang="zh-CN" altLang="en-US" sz="1800" dirty="0" smtClean="0">
                <a:ea typeface="微软雅黑"/>
                <a:cs typeface="+mn-ea"/>
              </a:rPr>
              <a:t>   </a:t>
            </a:r>
            <a:r>
              <a:rPr lang="zh-CN" altLang="en-US" sz="1800" dirty="0">
                <a:ea typeface="微软雅黑"/>
                <a:cs typeface="+mn-ea"/>
              </a:rPr>
              <a:t>固定资产       　                </a:t>
            </a:r>
            <a:r>
              <a:rPr lang="en-US" altLang="zh-CN" sz="1800" dirty="0">
                <a:ea typeface="微软雅黑"/>
                <a:cs typeface="+mn-ea"/>
              </a:rPr>
              <a:t>2 700 000</a:t>
            </a:r>
          </a:p>
          <a:p>
            <a:r>
              <a:rPr lang="zh-CN" altLang="en-US" sz="1800" dirty="0">
                <a:ea typeface="微软雅黑"/>
                <a:cs typeface="+mn-ea"/>
              </a:rPr>
              <a:t>　　贷：实收资本</a:t>
            </a:r>
            <a:r>
              <a:rPr lang="en-US" altLang="zh-CN" sz="1800" dirty="0">
                <a:ea typeface="微软雅黑"/>
                <a:cs typeface="+mn-ea"/>
              </a:rPr>
              <a:t>——</a:t>
            </a:r>
            <a:r>
              <a:rPr lang="zh-CN" altLang="en-US" sz="1800" dirty="0">
                <a:ea typeface="微软雅黑"/>
                <a:cs typeface="+mn-ea"/>
              </a:rPr>
              <a:t>甲                              </a:t>
            </a:r>
            <a:r>
              <a:rPr lang="en-US" altLang="zh-CN" sz="1800" dirty="0">
                <a:ea typeface="微软雅黑"/>
                <a:cs typeface="+mn-ea"/>
              </a:rPr>
              <a:t>2 000 000</a:t>
            </a:r>
          </a:p>
          <a:p>
            <a:r>
              <a:rPr lang="zh-CN" altLang="en-US" sz="1800" dirty="0">
                <a:ea typeface="微软雅黑"/>
                <a:cs typeface="+mn-ea"/>
              </a:rPr>
              <a:t>　　 </a:t>
            </a:r>
            <a:r>
              <a:rPr lang="zh-CN" altLang="en-US" sz="1800" dirty="0" smtClean="0">
                <a:ea typeface="微软雅黑"/>
                <a:cs typeface="+mn-ea"/>
              </a:rPr>
              <a:t>       </a:t>
            </a:r>
            <a:r>
              <a:rPr lang="zh-CN" altLang="en-US" sz="1800" dirty="0">
                <a:ea typeface="微软雅黑"/>
                <a:cs typeface="+mn-ea"/>
              </a:rPr>
              <a:t>资本公积</a:t>
            </a:r>
            <a:r>
              <a:rPr lang="en-US" altLang="zh-CN" sz="1800" dirty="0">
                <a:ea typeface="微软雅黑"/>
                <a:cs typeface="+mn-ea"/>
              </a:rPr>
              <a:t>——</a:t>
            </a:r>
            <a:r>
              <a:rPr lang="zh-CN" altLang="en-US" sz="1800" dirty="0">
                <a:ea typeface="微软雅黑"/>
                <a:cs typeface="+mn-ea"/>
              </a:rPr>
              <a:t>资本溢价                  </a:t>
            </a:r>
            <a:r>
              <a:rPr lang="en-US" altLang="zh-CN" sz="1800" dirty="0" smtClean="0">
                <a:ea typeface="微软雅黑"/>
                <a:cs typeface="+mn-ea"/>
              </a:rPr>
              <a:t>2 </a:t>
            </a:r>
            <a:r>
              <a:rPr lang="en-US" altLang="zh-CN" sz="1800" dirty="0">
                <a:ea typeface="微软雅黑"/>
                <a:cs typeface="+mn-ea"/>
              </a:rPr>
              <a:t>500 000</a:t>
            </a:r>
          </a:p>
        </p:txBody>
      </p:sp>
      <p:sp>
        <p:nvSpPr>
          <p:cNvPr id="29" name="圆角矩形标注 28"/>
          <p:cNvSpPr/>
          <p:nvPr/>
        </p:nvSpPr>
        <p:spPr>
          <a:xfrm>
            <a:off x="5227844" y="3972866"/>
            <a:ext cx="3538798" cy="538056"/>
          </a:xfrm>
          <a:prstGeom prst="wedgeRoundRectCallout">
            <a:avLst>
              <a:gd name="adj1" fmla="val -32659"/>
              <a:gd name="adj2" fmla="val 70387"/>
              <a:gd name="adj3" fmla="val 16667"/>
            </a:avLst>
          </a:prstGeom>
          <a:noFill/>
          <a:ln w="19050">
            <a:solidFill>
              <a:srgbClr val="EF704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800" dirty="0">
                <a:solidFill>
                  <a:schemeClr val="tx1"/>
                </a:solidFill>
                <a:latin typeface="微软雅黑" pitchFamily="34" charset="-122"/>
                <a:ea typeface="微软雅黑" pitchFamily="34" charset="-122"/>
              </a:rPr>
              <a:t>10 000 000×20</a:t>
            </a:r>
            <a:r>
              <a:rPr lang="zh-CN" altLang="en-US" sz="1800" dirty="0">
                <a:solidFill>
                  <a:schemeClr val="tx1"/>
                </a:solidFill>
                <a:latin typeface="微软雅黑" pitchFamily="34" charset="-122"/>
                <a:ea typeface="微软雅黑" pitchFamily="34" charset="-122"/>
              </a:rPr>
              <a:t>％＝</a:t>
            </a:r>
            <a:r>
              <a:rPr lang="en-US" altLang="zh-CN" sz="1800" dirty="0">
                <a:solidFill>
                  <a:schemeClr val="tx1"/>
                </a:solidFill>
                <a:latin typeface="微软雅黑" pitchFamily="34" charset="-122"/>
                <a:ea typeface="微软雅黑" pitchFamily="34" charset="-122"/>
              </a:rPr>
              <a:t>2 000 000</a:t>
            </a:r>
            <a:endParaRPr lang="zh-CN" altLang="en-US" sz="1800" dirty="0">
              <a:solidFill>
                <a:schemeClr val="tx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12829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资本公积</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二、资本公积的账务</a:t>
            </a:r>
            <a:r>
              <a:rPr lang="zh-CN" altLang="en-US" sz="1800" b="1" dirty="0" smtClean="0">
                <a:solidFill>
                  <a:srgbClr val="084CA1"/>
                </a:solidFill>
                <a:ea typeface="微软雅黑"/>
                <a:cs typeface="+mn-ea"/>
                <a:sym typeface="+mn-lt"/>
              </a:rPr>
              <a:t>处理</a:t>
            </a:r>
            <a:endParaRPr lang="zh-CN" altLang="en-US" sz="1800" b="1" dirty="0">
              <a:solidFill>
                <a:srgbClr val="084CA1"/>
              </a:solidFill>
              <a:ea typeface="微软雅黑"/>
              <a:cs typeface="+mn-ea"/>
              <a:sym typeface="+mn-lt"/>
            </a:endParaRPr>
          </a:p>
        </p:txBody>
      </p:sp>
      <p:sp>
        <p:nvSpPr>
          <p:cNvPr id="20" name="矩形 19"/>
          <p:cNvSpPr/>
          <p:nvPr/>
        </p:nvSpPr>
        <p:spPr>
          <a:xfrm>
            <a:off x="943219" y="1124732"/>
            <a:ext cx="3382689"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（一）资本溢价（或股本溢价）</a:t>
            </a:r>
          </a:p>
        </p:txBody>
      </p:sp>
      <p:sp>
        <p:nvSpPr>
          <p:cNvPr id="21" name="矩形 20"/>
          <p:cNvSpPr/>
          <p:nvPr/>
        </p:nvSpPr>
        <p:spPr>
          <a:xfrm>
            <a:off x="1194363" y="1499018"/>
            <a:ext cx="124909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股本溢价</a:t>
            </a:r>
            <a:endParaRPr lang="zh-CN" altLang="zh-CN" sz="1800" dirty="0">
              <a:ea typeface="微软雅黑"/>
              <a:cs typeface="+mn-ea"/>
            </a:endParaRPr>
          </a:p>
        </p:txBody>
      </p:sp>
      <p:sp>
        <p:nvSpPr>
          <p:cNvPr id="15" name="矩形 14"/>
          <p:cNvSpPr/>
          <p:nvPr/>
        </p:nvSpPr>
        <p:spPr>
          <a:xfrm>
            <a:off x="1395236" y="2028537"/>
            <a:ext cx="6181222" cy="923330"/>
          </a:xfrm>
          <a:prstGeom prst="rect">
            <a:avLst/>
          </a:prstGeom>
        </p:spPr>
        <p:txBody>
          <a:bodyPr wrap="square">
            <a:spAutoFit/>
          </a:bodyPr>
          <a:lstStyle/>
          <a:p>
            <a:pPr>
              <a:lnSpc>
                <a:spcPct val="150000"/>
              </a:lnSpc>
            </a:pPr>
            <a:r>
              <a:rPr lang="zh-CN" altLang="en-US" sz="1800" b="1" dirty="0">
                <a:solidFill>
                  <a:srgbClr val="C00000"/>
                </a:solidFill>
                <a:latin typeface="微软雅黑" pitchFamily="34" charset="-122"/>
                <a:ea typeface="微软雅黑" pitchFamily="34" charset="-122"/>
              </a:rPr>
              <a:t>股本溢</a:t>
            </a:r>
            <a:r>
              <a:rPr lang="zh-CN" altLang="en-US" sz="1800" b="1" dirty="0" smtClean="0">
                <a:solidFill>
                  <a:srgbClr val="C00000"/>
                </a:solidFill>
                <a:latin typeface="微软雅黑" pitchFamily="34" charset="-122"/>
                <a:ea typeface="微软雅黑" pitchFamily="34" charset="-122"/>
              </a:rPr>
              <a:t>价</a:t>
            </a:r>
            <a:r>
              <a:rPr lang="zh-CN" altLang="en-US" sz="1800" dirty="0" smtClean="0">
                <a:latin typeface="微软雅黑" pitchFamily="34" charset="-122"/>
                <a:ea typeface="微软雅黑" pitchFamily="34" charset="-122"/>
              </a:rPr>
              <a:t>：主要</a:t>
            </a:r>
            <a:r>
              <a:rPr lang="zh-CN" altLang="en-US" sz="1800" dirty="0">
                <a:latin typeface="微软雅黑" pitchFamily="34" charset="-122"/>
                <a:ea typeface="微软雅黑" pitchFamily="34" charset="-122"/>
              </a:rPr>
              <a:t>指股份有限公司溢价发行股票而产生的，股票发行收入超过所发股票面值的部分扣除发行费后的余额。</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81503168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7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6772</TotalTime>
  <Words>1161</Words>
  <Application>Microsoft Office PowerPoint</Application>
  <PresentationFormat>全屏显示(16:9)</PresentationFormat>
  <Paragraphs>121</Paragraphs>
  <Slides>14</Slides>
  <Notes>1</Notes>
  <HiddenSlides>0</HiddenSlides>
  <MMClips>0</MMClips>
  <ScaleCrop>false</ScaleCrop>
  <HeadingPairs>
    <vt:vector size="4" baseType="variant">
      <vt:variant>
        <vt:lpstr>主题</vt:lpstr>
      </vt:variant>
      <vt:variant>
        <vt:i4>2</vt:i4>
      </vt:variant>
      <vt:variant>
        <vt:lpstr>幻灯片标题</vt:lpstr>
      </vt:variant>
      <vt:variant>
        <vt:i4>14</vt:i4>
      </vt:variant>
    </vt:vector>
  </HeadingPairs>
  <TitlesOfParts>
    <vt:vector size="16"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481</cp:revision>
  <dcterms:created xsi:type="dcterms:W3CDTF">2018-01-31T05:19:00Z</dcterms:created>
  <dcterms:modified xsi:type="dcterms:W3CDTF">2018-08-23T05:53:43Z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