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8" d="100"/>
          <a:sy n="58" d="100"/>
        </p:scale>
        <p:origin x="90" y="7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490855"/>
            <a:ext cx="10515600" cy="835025"/>
          </a:xfrm>
        </p:spPr>
        <p:txBody>
          <a:bodyPr>
            <a:norm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第九章 应收款管理系统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89000" y="1447165"/>
            <a:ext cx="106095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内容概述：</a:t>
            </a: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应收款管理系统是企业会计信息系统中的一个非常重要的子系统，其以发票、费用单及其他应收单等原始单据为依据，记录销售业务及其他业务所形成的往来款项，处理应收账款的收回、坏账、转账等情况，同时也提供了票据处理功能，主要用于核算和管理客户往来款项。根据输入单据或其他子系统传递过来的单据记录应收账款，处理应收项目的收款及转账业务并生成凭证且向总账管理系统传递，对应收票据进行记录和管理，处理外币业务及汇兑损益业务，其他查询和分析业务等。不难看出，该子系统业务功能与其他子系统特别是销售管理系统存在密切关系，一般而言，销售管理系统向应收款管理系统提供已复核的销售发票、销售调拨单及代垫费用单，在应收款系统中对发票进行审核并进行收款结算处理且生成凭证。</a:t>
            </a: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74040" y="499745"/>
            <a:ext cx="11043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2.科目设置</a:t>
            </a:r>
          </a:p>
        </p:txBody>
      </p:sp>
      <p:graphicFrame>
        <p:nvGraphicFramePr>
          <p:cNvPr id="2" name="表格 -1"/>
          <p:cNvGraphicFramePr/>
          <p:nvPr/>
        </p:nvGraphicFramePr>
        <p:xfrm>
          <a:off x="1013460" y="1381760"/>
          <a:ext cx="9966960" cy="4053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83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8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67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科目类别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设置方式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730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基本科目设置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应收科目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（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本币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1122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7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预收科目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（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本币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2203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67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销售收入科目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：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6001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67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cap="flat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税金科目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：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2221010</a:t>
                      </a:r>
                      <a:r>
                        <a:rPr lang="en-US" altLang="zh-CN" sz="2000" b="0">
                          <a:latin typeface="Calibri" panose="020F0502020204030204" charset="0"/>
                          <a:cs typeface="Calibri" panose="020F0502020204030204" charset="0"/>
                        </a:rPr>
                        <a:t>2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6730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结算方式科目设置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现金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（人民币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1001</a:t>
                      </a:r>
                      <a:endParaRPr lang="zh-CN" altLang="en-US" sz="2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67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现金支票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（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人民币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100201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67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转账支票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（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人民币</a:t>
                      </a:r>
                      <a:r>
                        <a:rPr lang="zh-CN" alt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）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100201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977265" y="960120"/>
            <a:ext cx="10175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表9-1                                                                             科目设置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图片 1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490" y="954405"/>
            <a:ext cx="9927590" cy="44811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8275" y="5725160"/>
            <a:ext cx="11886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/>
              <a:t>图9-3基础科目设置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253490" y="124460"/>
            <a:ext cx="99517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 </a:t>
            </a:r>
            <a:r>
              <a:rPr lang="zh-CN" altLang="en-US" sz="2400"/>
              <a:t>执行“设置”-“初始设置”命令，进入“初始设置”窗口，单击“增加”按钮。按实验要求进行相应设置。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图片 1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205" y="184785"/>
            <a:ext cx="9746615" cy="50584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520" y="5243195"/>
            <a:ext cx="11781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/>
              <a:t>图9-4结算方式科目设置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3405" y="525780"/>
            <a:ext cx="11294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3.坏账准备设置</a:t>
            </a:r>
          </a:p>
        </p:txBody>
      </p:sp>
      <p:graphicFrame>
        <p:nvGraphicFramePr>
          <p:cNvPr id="4" name="表格 -1"/>
          <p:cNvGraphicFramePr/>
          <p:nvPr/>
        </p:nvGraphicFramePr>
        <p:xfrm>
          <a:off x="684530" y="1441450"/>
          <a:ext cx="11007090" cy="30416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035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3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83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控制参数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参数设置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3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提取比例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0.5</a:t>
                      </a:r>
                      <a:r>
                        <a:rPr lang="en-US" altLang="zh-CN" sz="2400" b="0">
                          <a:latin typeface="Calibri" panose="020F0502020204030204" charset="0"/>
                          <a:cs typeface="Calibri" panose="020F0502020204030204" charset="0"/>
                        </a:rPr>
                        <a:t>%</a:t>
                      </a:r>
                      <a:endParaRPr lang="en-US" altLang="zh-CN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83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坏账准备期初余额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10000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83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坏账准备科目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1231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83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对方科目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660207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12470" y="986155"/>
            <a:ext cx="109512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表9-2                                                                      坏账准备参数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图片 1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935" y="573405"/>
            <a:ext cx="10189845" cy="48437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5105" y="5567680"/>
            <a:ext cx="117811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/>
              <a:t>图9-5坏账准备设置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9935" y="174625"/>
            <a:ext cx="109512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执行“设置”-“初始设置”命令，进入“初始设置”窗口，按实验要求进行相应设置。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6545" y="249555"/>
            <a:ext cx="117017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4.账期内账龄区间及逾期账龄区间设置</a:t>
            </a:r>
          </a:p>
          <a:p>
            <a:r>
              <a:rPr lang="zh-CN" altLang="en-US" sz="2400"/>
              <a:t>表9-3                                                             账龄区间</a:t>
            </a:r>
          </a:p>
        </p:txBody>
      </p:sp>
      <p:graphicFrame>
        <p:nvGraphicFramePr>
          <p:cNvPr id="3" name="表格 -1"/>
          <p:cNvGraphicFramePr/>
          <p:nvPr/>
        </p:nvGraphicFramePr>
        <p:xfrm>
          <a:off x="296545" y="1019175"/>
          <a:ext cx="11382375" cy="37909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9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4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94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81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起止天数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总天数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81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01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2400" b="0">
                          <a:latin typeface="Calibri" panose="020F0502020204030204" charset="0"/>
                          <a:cs typeface="Calibri" panose="020F0502020204030204" charset="0"/>
                        </a:rPr>
                        <a:t>-30</a:t>
                      </a:r>
                      <a:endParaRPr lang="en-US" altLang="zh-CN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81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02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</a:t>
                      </a:r>
                      <a:r>
                        <a:rPr lang="en-US" altLang="zh-CN" sz="2400" b="0">
                          <a:latin typeface="Calibri" panose="020F0502020204030204" charset="0"/>
                          <a:cs typeface="Calibri" panose="020F0502020204030204" charset="0"/>
                        </a:rPr>
                        <a:t>-60</a:t>
                      </a:r>
                      <a:endParaRPr lang="en-US" altLang="zh-CN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81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03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61</a:t>
                      </a:r>
                      <a:r>
                        <a:rPr lang="en-US" altLang="zh-CN" sz="2400" b="0">
                          <a:latin typeface="Calibri" panose="020F0502020204030204" charset="0"/>
                          <a:cs typeface="Calibri" panose="020F0502020204030204" charset="0"/>
                        </a:rPr>
                        <a:t>-90</a:t>
                      </a:r>
                      <a:endParaRPr lang="en-US" altLang="zh-CN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90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81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04</a:t>
                      </a: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91</a:t>
                      </a: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以上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4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图片 1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830" y="701675"/>
            <a:ext cx="9584055" cy="48990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6085" y="5600700"/>
            <a:ext cx="11609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图9-6账期内账龄区间设置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2590" y="302895"/>
            <a:ext cx="11386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执行“设置”-“初始设置”命令，进入“初始设置”窗口，按实验要求进行相应设置。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960" y="275590"/>
            <a:ext cx="11306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只需输入序号01的“总天数”30，然后按回车键进入下一序号“总天数”。</a:t>
            </a:r>
          </a:p>
        </p:txBody>
      </p:sp>
      <p:pic>
        <p:nvPicPr>
          <p:cNvPr id="139" name="图片 1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95" y="735965"/>
            <a:ext cx="10866120" cy="5211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7200" y="6028055"/>
            <a:ext cx="108724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/>
              <a:t>图9-7逾期账龄区间设置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0510" y="249555"/>
            <a:ext cx="1153096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5.计量单位组设置</a:t>
            </a:r>
          </a:p>
          <a:p>
            <a:r>
              <a:rPr lang="zh-CN" altLang="en-US" sz="2000"/>
              <a:t>本实验设置计量单位组编码为“01”，计量单位组名称为“无换算关系”，计量单位组类别为“无换算率”。</a:t>
            </a:r>
          </a:p>
          <a:p>
            <a:r>
              <a:rPr lang="zh-CN" altLang="en-US" sz="2000"/>
              <a:t>在“企业应用平台”中，执行“基础设置”-“基础档案”-“存货”-“计量单位”命令，进入“计量单位-计量单位组”窗口，单击“分组”按钮，打开“计量单位组”对话框，单击“增加”按钮，按实验要求输入计量单位组信息并保存。</a:t>
            </a:r>
          </a:p>
        </p:txBody>
      </p:sp>
      <p:pic>
        <p:nvPicPr>
          <p:cNvPr id="140" name="图片 1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3465" y="2187575"/>
            <a:ext cx="7171055" cy="41421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1795" y="6330950"/>
            <a:ext cx="11254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图9-8计量单位组设置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7810" y="196850"/>
            <a:ext cx="114515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6.计量单位设置</a:t>
            </a:r>
          </a:p>
          <a:p>
            <a:r>
              <a:rPr lang="zh-CN" altLang="en-US" sz="2400"/>
              <a:t>表9-4                                                             计量单位设置</a:t>
            </a:r>
          </a:p>
        </p:txBody>
      </p:sp>
      <p:graphicFrame>
        <p:nvGraphicFramePr>
          <p:cNvPr id="3" name="表格 -1"/>
          <p:cNvGraphicFramePr/>
          <p:nvPr/>
        </p:nvGraphicFramePr>
        <p:xfrm>
          <a:off x="256540" y="1025525"/>
          <a:ext cx="11645265" cy="4178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817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17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81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356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计量单位编码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计量单位名称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计量单位组名称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56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01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套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无换算关系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56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02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件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无换算关系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56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03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组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无换算关系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56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04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千米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无换算关系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96240" y="565150"/>
            <a:ext cx="110566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实验目标：</a:t>
            </a:r>
          </a:p>
          <a:p>
            <a:r>
              <a:rPr lang="zh-CN" altLang="en-US" sz="2400"/>
              <a:t>1.掌握用友网络财务软件中应收款管理系统的相关内容。</a:t>
            </a:r>
          </a:p>
          <a:p>
            <a:endParaRPr lang="zh-CN" altLang="en-US" sz="2400"/>
          </a:p>
          <a:p>
            <a:r>
              <a:rPr lang="zh-CN" altLang="en-US" sz="2400"/>
              <a:t>2.掌握应收款管理系统初始化、日常业务处理及月末处理的操作。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215" y="223520"/>
            <a:ext cx="115576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 </a:t>
            </a:r>
            <a:r>
              <a:rPr lang="zh-CN" altLang="en-US" sz="2400"/>
              <a:t>在“企业应用平台”中，执行“基础设置”-“基础档案”-“存货”-“计量单位”命令，进入“计量单位-计量单位组”窗口，选择左侧“无换算关系”计量单位组，单击“单位”按钮，打开“计量单位”对话框，单击“增加”按钮，按实验要求输入单位信息。如图9-9所示。</a:t>
            </a:r>
          </a:p>
        </p:txBody>
      </p:sp>
      <p:pic>
        <p:nvPicPr>
          <p:cNvPr id="141" name="图片 1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835" y="1791970"/>
            <a:ext cx="8849995" cy="43668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11935" y="6264910"/>
            <a:ext cx="8819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图9-9计量单位设置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215" y="302260"/>
            <a:ext cx="116103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7.存货分类设置</a:t>
            </a:r>
          </a:p>
          <a:p>
            <a:r>
              <a:rPr lang="zh-CN" altLang="en-US" sz="2400"/>
              <a:t>表9-5                                                           存货分类设置</a:t>
            </a:r>
          </a:p>
        </p:txBody>
      </p:sp>
      <p:graphicFrame>
        <p:nvGraphicFramePr>
          <p:cNvPr id="3" name="表格 -1"/>
          <p:cNvGraphicFramePr/>
          <p:nvPr/>
        </p:nvGraphicFramePr>
        <p:xfrm>
          <a:off x="461010" y="1123950"/>
          <a:ext cx="11362690" cy="54673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1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1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4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存货类别编码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存货类别名称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4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原材料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4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101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电器元件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4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10101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电磁阀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4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10102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接线箱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4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102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主轴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4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103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叶轮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4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产成品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4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电动机</a:t>
                      </a: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Ⅰ</a:t>
                      </a:r>
                      <a:r>
                        <a:rPr lang="zh-CN" altLang="en-US" sz="2400" b="0">
                          <a:latin typeface="Calibri" panose="020F0502020204030204" charset="0"/>
                          <a:cs typeface="Calibri" panose="020F0502020204030204" charset="0"/>
                        </a:rPr>
                        <a:t>型</a:t>
                      </a:r>
                      <a:endParaRPr lang="zh-CN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4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202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电动机</a:t>
                      </a: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Ⅱ</a:t>
                      </a:r>
                      <a:r>
                        <a:rPr lang="zh-CN" altLang="en-US" sz="2400" b="0">
                          <a:latin typeface="Calibri" panose="020F0502020204030204" charset="0"/>
                          <a:cs typeface="Calibri" panose="020F0502020204030204" charset="0"/>
                        </a:rPr>
                        <a:t>型</a:t>
                      </a:r>
                      <a:endParaRPr lang="zh-CN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4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辅助材料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4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301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铜芯线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4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302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防水胶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4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303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轴承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4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2400" b="0">
                          <a:latin typeface="Calibri" panose="020F0502020204030204" charset="0"/>
                          <a:cs typeface="Calibri" panose="020F0502020204030204" charset="0"/>
                        </a:rPr>
                        <a:t>9</a:t>
                      </a:r>
                      <a:endParaRPr lang="en-US" altLang="zh-CN" sz="24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应税劳务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8460" y="315595"/>
            <a:ext cx="115836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        </a:t>
            </a:r>
            <a:r>
              <a:rPr lang="zh-CN" altLang="en-US" sz="2000"/>
              <a:t>在“企业应用平台”中，执行“基础设置”-“基础档案”-“存货”-“存货分类”命令，进入“存货分类”窗口，按实验要求输入相关信息。如图9-10所示。</a:t>
            </a:r>
          </a:p>
        </p:txBody>
      </p:sp>
      <p:pic>
        <p:nvPicPr>
          <p:cNvPr id="142" name="图片 1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1022350"/>
            <a:ext cx="9955530" cy="54400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88085" y="6462395"/>
            <a:ext cx="9964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图9-10存货分类设置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1770" y="144145"/>
            <a:ext cx="117151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8.存货档案设置</a:t>
            </a:r>
          </a:p>
          <a:p>
            <a:r>
              <a:rPr lang="zh-CN" altLang="en-US"/>
              <a:t>表9-6                                                                                             存货档案</a:t>
            </a:r>
          </a:p>
        </p:txBody>
      </p:sp>
      <p:graphicFrame>
        <p:nvGraphicFramePr>
          <p:cNvPr id="3" name="表格 -1"/>
          <p:cNvGraphicFramePr/>
          <p:nvPr/>
        </p:nvGraphicFramePr>
        <p:xfrm>
          <a:off x="306070" y="869950"/>
          <a:ext cx="11601450" cy="56686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84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5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84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95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11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84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35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4843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686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存货编码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存货名称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所属类别编码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计量单位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税率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存货属性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参考成本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参考售价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6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01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GB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级</a:t>
                      </a:r>
                      <a:r>
                        <a:rPr lang="zh-CN" alt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电磁阀</a:t>
                      </a:r>
                      <a:endParaRPr lang="zh-CN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0101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组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%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外购</a:t>
                      </a:r>
                      <a:r>
                        <a:rPr lang="zh-CN" alt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、内销、生产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耗用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800</a:t>
                      </a:r>
                      <a:endParaRPr lang="en-US" altLang="zh-CN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1100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86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02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HX-6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型接线箱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10102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套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%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外购</a:t>
                      </a:r>
                      <a:r>
                        <a:rPr lang="zh-CN" alt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、内销、生产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耗用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880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86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03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L26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mm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主轴</a:t>
                      </a:r>
                      <a:endParaRPr lang="zh-CN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102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件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%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外购</a:t>
                      </a:r>
                      <a:r>
                        <a:rPr lang="zh-CN" alt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、内销、生产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耗用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92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04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ɸ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</a:t>
                      </a: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mm</a:t>
                      </a:r>
                      <a:r>
                        <a:rPr lang="zh-CN" alt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叶轮</a:t>
                      </a:r>
                      <a:endParaRPr lang="zh-CN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103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件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%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外购</a:t>
                      </a:r>
                      <a:r>
                        <a:rPr lang="zh-CN" alt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、内销、生产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耗用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94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5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电动机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Ⅰ</a:t>
                      </a:r>
                      <a:r>
                        <a:rPr lang="zh-CN" alt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型</a:t>
                      </a:r>
                      <a:endParaRPr lang="zh-CN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201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组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17%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内销、自制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3600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4500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86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06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ɸ20mm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铜芯线</a:t>
                      </a:r>
                      <a:endParaRPr lang="zh-CN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301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千米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%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内销、</a:t>
                      </a:r>
                      <a:r>
                        <a:rPr lang="zh-CN" alt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外购</a:t>
                      </a:r>
                      <a:endParaRPr lang="zh-CN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280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320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86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7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L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580</a:t>
                      </a: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mm</a:t>
                      </a:r>
                      <a:r>
                        <a:rPr lang="zh-CN" alt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轴承</a:t>
                      </a:r>
                      <a:endParaRPr lang="zh-CN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303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套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%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外购</a:t>
                      </a:r>
                      <a:r>
                        <a:rPr lang="zh-CN" alt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、内销、生产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耗用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686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08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运输费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千米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r>
                        <a:rPr lang="en-US" altLang="zh-CN" sz="1800" b="0">
                          <a:latin typeface="Calibri" panose="020F0502020204030204" charset="0"/>
                          <a:cs typeface="Calibri" panose="020F0502020204030204" charset="0"/>
                        </a:rPr>
                        <a:t>%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内销、外购、</a:t>
                      </a:r>
                      <a:r>
                        <a:rPr lang="zh-CN" alt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应税劳务</a:t>
                      </a:r>
                      <a:endParaRPr lang="zh-CN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590" y="262890"/>
            <a:ext cx="114649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</a:t>
            </a:r>
            <a:r>
              <a:rPr lang="zh-CN" altLang="en-US"/>
              <a:t>在“企业应用平台”中，执行“基础设置”-“基础档案”-“存货”-“存货档案”命令，进入“存货档案”窗口，单击“增加”按钮，弹出“增加存货档案”窗口，按实验要求输入相关信息。以存货01为例，先录入“基本”项，再录入“成本”等其他项，录入完毕后单击“保存并新增”按钮。如图9-11所示。</a:t>
            </a:r>
          </a:p>
        </p:txBody>
      </p:sp>
      <p:pic>
        <p:nvPicPr>
          <p:cNvPr id="143" name="图片 1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685" y="1184910"/>
            <a:ext cx="10134600" cy="52031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38555" y="6489065"/>
            <a:ext cx="10174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图9-11存货档案设置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7180" y="288925"/>
            <a:ext cx="11570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全部信息资料输入完毕，单击保存并退出。如图9-12所示。</a:t>
            </a:r>
          </a:p>
        </p:txBody>
      </p:sp>
      <p:pic>
        <p:nvPicPr>
          <p:cNvPr id="144" name="图片 1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" y="700405"/>
            <a:ext cx="10715625" cy="54571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2735" y="6370320"/>
            <a:ext cx="10741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图9-12存货档案设置结果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7810" y="196850"/>
            <a:ext cx="1166241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9.期初余额录入</a:t>
            </a:r>
          </a:p>
          <a:p>
            <a:r>
              <a:rPr lang="zh-CN" altLang="en-US" sz="2400"/>
              <a:t>（1）2016年6月16日，销售部李丽向武汉商贸公司出售ɸ150mm叶轮一批，数量124件，单价145元（含税），开具普通发票一张，金额17980元。</a:t>
            </a:r>
          </a:p>
          <a:p>
            <a:r>
              <a:rPr lang="zh-CN" altLang="en-US" sz="2400"/>
              <a:t>（2）2016年7月25日，销售部孙明向长沙贸易公司出售L260mm主轴一批，数量12件，单价494元（不含税），开具增值税专用发票一张，金额6936元。另代垫运费856元，其中运输里程80公里，单价100元。</a:t>
            </a:r>
          </a:p>
          <a:p>
            <a:r>
              <a:rPr lang="zh-CN" altLang="en-US" sz="2400"/>
              <a:t>执行“业务工作”-“应收款管理”-“设置”-“期初余额”命令，打开“期初余额-查询”对话框，单击“确定”按钮，进入“期初余额明细表”窗口，单击“增加”按钮，打开“单据类别”对话框。选择单据名称为“销售发票”，单据类型“销售普通发票”、“正向”，单击“确定”按钮，进入“期初销售发票-销售普通发票”窗口。单击“增加”按钮，输入开票日期“2016-6-16”，客户名称“武汉商贸公司”，销售部门“销售部”，科目“1122”。选择货物名称“ɸ150mm叶轮”，输入数量“124”，单价“145”金额自动算出，单击“保存”按钮。如图9-13所示。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图片 1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" y="97155"/>
            <a:ext cx="10627995" cy="61645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0890" y="6330950"/>
            <a:ext cx="105435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图9-13开具销售普通发票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9885" y="210185"/>
            <a:ext cx="113861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</a:t>
            </a:r>
            <a:r>
              <a:rPr lang="zh-CN" altLang="en-US"/>
              <a:t>同理，打开“单据类别”对话框，选择单据名称为“销售发票”，单据类型“销售专用发票”、“正向”，单击“确定”按钮，进入“期初销售发票-销售专用发票”窗口。根据实验要求输入增值税专用发票。如图9-14所示。</a:t>
            </a:r>
          </a:p>
        </p:txBody>
      </p:sp>
      <p:pic>
        <p:nvPicPr>
          <p:cNvPr id="146" name="图片 1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" y="1132205"/>
            <a:ext cx="11106150" cy="52304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11985" y="6462395"/>
            <a:ext cx="8371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图9-14开具销售专用发票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6550" y="236220"/>
            <a:ext cx="115042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</a:t>
            </a:r>
            <a:r>
              <a:rPr lang="zh-CN" altLang="en-US"/>
              <a:t>同理，打开“单据类别”对话框，选择单据名称为“应收单”，单据类型“其他应收单”、 “正向”，单击“确定”按钮，进入“单据录入-应收单”窗口。根据实验要求输入期初其他应收单。如图9-15所示。</a:t>
            </a:r>
          </a:p>
        </p:txBody>
      </p:sp>
      <p:pic>
        <p:nvPicPr>
          <p:cNvPr id="147" name="图片 1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015" y="881380"/>
            <a:ext cx="10252075" cy="55689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6635" y="6528435"/>
            <a:ext cx="10320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图9-15开具应收单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9755" y="578485"/>
            <a:ext cx="1092581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/>
              <a:t>实验内容：</a:t>
            </a:r>
          </a:p>
          <a:p>
            <a:pPr algn="just"/>
            <a:r>
              <a:rPr lang="zh-CN" altLang="en-US" sz="2400" b="1"/>
              <a:t>1.初始化</a:t>
            </a:r>
          </a:p>
          <a:p>
            <a:pPr algn="just"/>
            <a:r>
              <a:rPr lang="zh-CN" altLang="en-US" sz="2400"/>
              <a:t>（1）账套参数设置</a:t>
            </a:r>
          </a:p>
          <a:p>
            <a:pPr algn="just"/>
            <a:r>
              <a:rPr lang="zh-CN" altLang="en-US" sz="2400"/>
              <a:t>选择应收账款的核销方式、设置控制科目的依据、设置存货销售科目的依据、预收款的核销方式、制单方式、计算汇兑损益的方式、坏账处理的方式、核算代垫费用的单据类型、是否显示现金折扣、录入发票是否显示提示信息等。</a:t>
            </a:r>
          </a:p>
          <a:p>
            <a:pPr algn="just"/>
            <a:r>
              <a:rPr lang="zh-CN" altLang="en-US" sz="2400"/>
              <a:t>（2）初始设置</a:t>
            </a:r>
          </a:p>
          <a:p>
            <a:pPr algn="just"/>
            <a:r>
              <a:rPr lang="zh-CN" altLang="en-US" sz="2400"/>
              <a:t>包括设置科目、坏账准备、账龄区间、报警级别、存货分类和档案、单据类型、期初余额录入等。</a:t>
            </a:r>
          </a:p>
          <a:p>
            <a:pPr algn="just"/>
            <a:endParaRPr lang="zh-CN" altLang="en-US" sz="2400"/>
          </a:p>
          <a:p>
            <a:pPr algn="just"/>
            <a:r>
              <a:rPr lang="zh-CN" altLang="en-US" sz="2400" b="1"/>
              <a:t>2.日常处理</a:t>
            </a:r>
          </a:p>
          <a:p>
            <a:pPr algn="just"/>
            <a:r>
              <a:rPr lang="zh-CN" altLang="en-US" sz="2400"/>
              <a:t>包括应收处理、票据管理、坏账处理、制单处理、查询统计等操作。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4475" y="183515"/>
            <a:ext cx="116363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</a:t>
            </a:r>
            <a:r>
              <a:rPr lang="zh-CN" altLang="en-US"/>
              <a:t>输入期初余额完毕，退出后重新进入“期初余额-查询”。在“期初余额明细表”窗口中，单击“对账”按钮，进入“期初对账”窗口，查看应收款管理系统与总账管理系统的期初余额是否平衡，此处对账差额应为零，即两个系统的客户往来科目的期初余额应完全一致。如图9-16所示。</a:t>
            </a:r>
          </a:p>
        </p:txBody>
      </p:sp>
      <p:pic>
        <p:nvPicPr>
          <p:cNvPr id="148" name="图片 1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" y="1105535"/>
            <a:ext cx="11384280" cy="52057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1165" y="6344285"/>
            <a:ext cx="11306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图9-16期初对账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105" y="157480"/>
            <a:ext cx="117544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10.输入开户银行信息</a:t>
            </a:r>
          </a:p>
          <a:p>
            <a:r>
              <a:rPr lang="zh-CN" altLang="en-US"/>
              <a:t>编码：01；名称：工商银行武汉分行东湖高新分理处；账号：683165577688。</a:t>
            </a:r>
          </a:p>
          <a:p>
            <a:r>
              <a:rPr lang="zh-CN" altLang="en-US"/>
              <a:t>在企业应用平台的“基础设置”中，执行“基础档案”-“收付结算”-“本单位开户银行”命令，单击“增加”按钮，输入本单位开户银行信息，单击“保存”按钮后退出。如图9-17所示。</a:t>
            </a:r>
          </a:p>
        </p:txBody>
      </p:sp>
      <p:pic>
        <p:nvPicPr>
          <p:cNvPr id="149" name="图片 1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" y="1315085"/>
            <a:ext cx="11754485" cy="5052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1620" y="6423025"/>
            <a:ext cx="1172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图9-17开户银行信息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9255" y="288925"/>
            <a:ext cx="11386185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第二节 日常业务处理</a:t>
            </a:r>
          </a:p>
          <a:p>
            <a:r>
              <a:rPr lang="zh-CN" altLang="en-US" sz="2400" b="1"/>
              <a:t>一、增加应收款</a:t>
            </a:r>
          </a:p>
          <a:p>
            <a:r>
              <a:rPr lang="zh-CN" altLang="en-US" sz="2400"/>
              <a:t>1.业务要求：输入并审核普通发票</a:t>
            </a:r>
          </a:p>
          <a:p>
            <a:r>
              <a:rPr lang="zh-CN" altLang="en-US" sz="2400"/>
              <a:t>8月3日，销售部李丽向武汉商贸公司出售电动机Ⅰ 型5组，单价4500元（含税），开出普通发票，货已发出。</a:t>
            </a:r>
          </a:p>
          <a:p>
            <a:r>
              <a:rPr lang="zh-CN" altLang="en-US" sz="2400"/>
              <a:t>（1）执行“业务工作”-“财务会计”-“应收账款管理”-“应收单据处理”-“应收单据录入”命令，打开“单据类别”对话框，选择单据名称“销售发票”，单据类型“销售普通发票”、“正向”，单击“确定”按钮，进入“销售普通发票”窗口，单击“增加”按钮，输入开票日期“2016-08-03”，单击销售类型参照按钮，打开“销售类型基本参照”窗口，单击“编辑”按钮，打开“销售类型”窗口，单击“增加”按钮，销售类型编码“1”，销售类型名称“经销”。同理，出库类别也需要编辑，单击出库类别参照按钮，打开“收发类别档案基本参照”窗口，单击“编辑”按钮，打开“收发类别”窗口，单击“增加”按钮，收发类别编码“1”，收发类别名称“销售出库”。 如图9-18所示。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图片 1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70" y="191770"/>
            <a:ext cx="11190605" cy="57765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1955" y="6067425"/>
            <a:ext cx="11215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图9-18收发类别设置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4475" y="249555"/>
            <a:ext cx="117411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（2）单击“保存”按钮退出，单击“确定”按钮再退出，回到“销售类型”窗口，出库类别选择“销售出库”，采用默认值；单击“增加”按钮，同理继续增加销售类型“2代销”，不采用默认值。单击“退出”按钮，完成销售类型参照编辑。如图9-19所示。</a:t>
            </a:r>
          </a:p>
        </p:txBody>
      </p:sp>
      <p:pic>
        <p:nvPicPr>
          <p:cNvPr id="151" name="图片 1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25" y="1171575"/>
            <a:ext cx="11537315" cy="52393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4495" y="6489065"/>
            <a:ext cx="11491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图9-19销售类型设置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1140" y="249555"/>
            <a:ext cx="1171511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/>
          </a:p>
          <a:p>
            <a:r>
              <a:rPr lang="zh-CN" altLang="en-US" sz="2400"/>
              <a:t>（3）本例选择“代销”；选择客户名称“武汉商贸公司”；选择货物名称“电动机Ⅰ 型”；输入数量5组，单价4500元（含税），金额自动算出，单击“保存”按钮并退出。</a:t>
            </a:r>
          </a:p>
          <a:p>
            <a:endParaRPr lang="zh-CN" altLang="en-US" sz="2400"/>
          </a:p>
          <a:p>
            <a:r>
              <a:rPr lang="zh-CN" altLang="en-US" sz="2400"/>
              <a:t>（4）执行“业务工作”-“财务会计”-“应收账款管理”-“应收单据处理”-“应收单据审核”命令，打开“单据处理-应收单据列表”窗口，双击打开需要审核的单据，单击“审核”按钮，系统弹出“是否立即制单？”对话框，单击“否”按钮，暂不生成凭证，单击“退出”按钮。如图9-20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图片 1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25730"/>
            <a:ext cx="11156315" cy="6191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4830" y="6409690"/>
            <a:ext cx="111099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图9-20销售普通发票填制与审核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7805" y="210185"/>
            <a:ext cx="1168908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2.业务要求：输入并审核专用发票与应收单</a:t>
            </a:r>
          </a:p>
          <a:p>
            <a:r>
              <a:rPr lang="zh-CN" altLang="en-US" sz="2400"/>
              <a:t>          8月6日，销售部李丽向上海科技公司出售L260mm主轴一批，数量10件，单价450元（不含税），开具增值税专用发票，货已发出，同时代垫运费3000元（不含税）。</a:t>
            </a:r>
          </a:p>
          <a:p>
            <a:endParaRPr lang="zh-CN" altLang="en-US" sz="2400"/>
          </a:p>
          <a:p>
            <a:r>
              <a:rPr lang="zh-CN" altLang="en-US" sz="2400"/>
              <a:t>（1）执行“业务工作”-“财务会计”-“应收账款管理”-“应收单据处理”-“应收单据录入”命令，打开“单据类别”对话框，选择单据名称“销售发票”，单据类型“销售专用发票”、“正向”，单击“确定”按钮，进入“销售专用发票”窗口，单击“增加”按钮，输入开票日期“2016-08-6”，销售类型“经销”，客户名称“上海科技公司”，选择货物名称“ L260mm主轴”，输入数量10件，不含税单价450元，金额自动算出，单击“保存”按钮。单击“审核”按钮，系统弹出“是否立即制单？”对话框，单击“否”按钮，暂不生成凭证，单击“退出”按钮。如图9-21所示。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图片 1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50" y="54610"/>
            <a:ext cx="11854180" cy="62185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5115" y="6396990"/>
            <a:ext cx="117544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图9-21销售专用发票填制与审核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105" y="433705"/>
            <a:ext cx="116757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（2）同理，执行“业务工作”-“财务会计”-“应收账款管理”-“应收单据处理”-“应收单据录入”命令，打开“单据类别”对话框，选择单据名称“应收单”，单据类型“其他应收单”、“正向”，单击“确定”按钮，进入“应收单”窗口，单击“增加”按钮，输入开票日期“2016-08-06”，客户名称“上海科技公司”，金额3000元，摘要“代垫运费”，对应科目“1122”，单击“保存”按钮。单击“审核”按钮，系统弹出“是否立即制单？”对话框，单击“否”按钮，暂不生成凭证，单击“退出”按钮。如图9-22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01015" y="486410"/>
            <a:ext cx="1120203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3.期末处理 </a:t>
            </a:r>
          </a:p>
          <a:p>
            <a:r>
              <a:rPr lang="zh-CN" altLang="en-US" sz="2400"/>
              <a:t>（1）汇兑损益</a:t>
            </a:r>
          </a:p>
          <a:p>
            <a:r>
              <a:rPr lang="zh-CN" altLang="en-US" sz="2400"/>
              <a:t>    如果客户往来有外币核算，且在总账管理系统的“账簿选项”中选中客户往来由“应收系统”核算，则在此计算外币单据的汇兑损益并对其进行相应处理。</a:t>
            </a:r>
          </a:p>
          <a:p>
            <a:r>
              <a:rPr lang="zh-CN" altLang="en-US" sz="2400"/>
              <a:t>（2）月末结账</a:t>
            </a:r>
          </a:p>
          <a:p>
            <a:r>
              <a:rPr lang="zh-CN" altLang="en-US" sz="2400"/>
              <a:t>    本月业务处理完毕后，执行月末结账功能。结账后如需进行业务的增、删、改、审等处理，可在总账未结账前提下取消月末结账后再行处理，处理完毕后记得再结账。</a:t>
            </a:r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图片 1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90" y="74930"/>
            <a:ext cx="11281410" cy="55905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6090" y="5665470"/>
            <a:ext cx="11478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图9-22应收单填制与审核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6245" y="6160135"/>
            <a:ext cx="11544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上述已审核和生成凭证的应收单不能修改或删除。若要修改或删除，必须取消审核。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9880" y="275590"/>
            <a:ext cx="1150493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二、收款结算</a:t>
            </a:r>
          </a:p>
          <a:p>
            <a:r>
              <a:rPr lang="zh-CN" altLang="en-US" sz="2400"/>
              <a:t>1.业务要求：输入收款单据，并完全核销应收款</a:t>
            </a:r>
          </a:p>
          <a:p>
            <a:r>
              <a:rPr lang="zh-CN" altLang="en-US" sz="2400"/>
              <a:t>        8月7日，收到武汉商贸公司交付的转账支票一张，金额22500元，支票号ZZ01，用以归还前欠货款。</a:t>
            </a:r>
          </a:p>
          <a:p>
            <a:r>
              <a:rPr lang="zh-CN" altLang="en-US" sz="2400"/>
              <a:t>（1）执行“业务工作”-“财务会计”-“应收账款管理”-“收款单据处理”-“收款单据录入”命令，打开“收付款单录入-收款单”窗口，单击“增加”按钮，输入日期“2016-8-7”，选择客户“武汉商贸公司”，结算方式“转账支票”，金额22500元，票据号ZZ01，单击“保存”按钮。单击“审核”按钮，系统弹出“是否立即制单？”对话框，单击“否”按钮，暂不生成凭证。</a:t>
            </a:r>
          </a:p>
          <a:p>
            <a:r>
              <a:rPr lang="zh-CN" altLang="en-US" sz="2400"/>
              <a:t>（2）单击“核销”按钮，弹出“核销条件”对话框，单击“确定”按钮，进入“单据核销”窗口。在8月3日的发票中输入本次结算金额22500元，单击“保存”按钮后退出。如图9-23所示。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图片 1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905" y="127635"/>
            <a:ext cx="11158855" cy="54902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6870" y="5617845"/>
            <a:ext cx="11478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图9-23单据核销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6095" y="6107430"/>
            <a:ext cx="11162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（3）上述操作中，系统自动生成的结算单据号不能进行修改，已核销的收款单据不能修改或删除。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6550" y="354965"/>
            <a:ext cx="114915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2.业务要求：输入收款单据，部分核销部分形成预收款</a:t>
            </a:r>
          </a:p>
          <a:p>
            <a:r>
              <a:rPr lang="zh-CN" altLang="en-US" sz="2400"/>
              <a:t>         8月10日，收到长沙贸易公司交付转账支票一张，金额10000元，票据号ZZ02，用以归还前欠货款及代垫运费，剩余款转为预收账款。</a:t>
            </a:r>
          </a:p>
          <a:p>
            <a:r>
              <a:rPr lang="zh-CN" altLang="en-US" sz="2400"/>
              <a:t>（1）执行“业务工作”-“财务会计”-“应收账款管理”-“收款单据处理”-“收款单据录入”命令，打开“收付款单录入-收款单”窗口，单击“增加”按钮，输入日期“2016-8-10”，选择客户“长沙贸易公司”，结算方式“转账支票”，金额10000元，票据号ZZ02；在表体中分别选择款项类型为应收款金额7792元和预收款金额2208元，单击“保存”按钮；单击“审核”按钮，系统弹出“是否立即制单？”对话框，单击“否”按钮，暂不生成凭证。</a:t>
            </a:r>
          </a:p>
          <a:p>
            <a:r>
              <a:rPr lang="zh-CN" altLang="en-US" sz="2400"/>
              <a:t>（2）单击“核销”按钮，弹出“核销条件”对话框，单击“确定”按钮。进入“单据核销”窗口，在结算单据中，输入专用发票本次结算额6936元，其他应收单据本次结算额856元，收款单据本次结算额7792元，单击“保存”按钮。如图9-24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图片 1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60" y="87630"/>
            <a:ext cx="11867515" cy="62528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9865" y="6436360"/>
            <a:ext cx="11833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图9-24单据部分核销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7810" y="552450"/>
            <a:ext cx="1157033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3.业务要求：输入收款单据，全部形成预收款</a:t>
            </a:r>
          </a:p>
          <a:p>
            <a:r>
              <a:rPr lang="zh-CN" altLang="en-US" sz="2400"/>
              <a:t>         8月13日，武汉商贸公司交付转账支票一张，金额100000元，票据号ZZ03，作为预购GB级电磁阀的定金。</a:t>
            </a:r>
          </a:p>
          <a:p>
            <a:r>
              <a:rPr lang="zh-CN" altLang="en-US" sz="2400"/>
              <a:t>（1）执行“业务工作”-“财务会计”-“应收账款管理”-“收款单据处理”-“收款单据录入”命令，打开“收付款单录入-收款单”窗口，单击“增加”按钮，输入日期“2016-8-13”，选择客户“武汉商贸公司”，结算方式“转账支票”，金额100000元，票据号ZZ03；输入表体款项类型“预收款”，单击“保存”按钮；单击“审核”按钮，系统弹出“是否立即制单？”对话框，单击“否”按钮，暂不生成凭证。</a:t>
            </a:r>
          </a:p>
          <a:p>
            <a:r>
              <a:rPr lang="zh-CN" altLang="en-US" sz="2400"/>
              <a:t>（2）单击“退出”按钮。全部款项形成预收款的收款单，可在“收付款单”查询功能中查看，后期可通过“预收冲应收”或“核销”等操作使用此笔预收款。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9575" y="539115"/>
            <a:ext cx="113728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三、转账处理</a:t>
            </a:r>
          </a:p>
          <a:p>
            <a:r>
              <a:rPr lang="zh-CN" altLang="en-US" sz="2400"/>
              <a:t>1.业务要求：应收冲应收处理</a:t>
            </a:r>
          </a:p>
          <a:p>
            <a:r>
              <a:rPr lang="zh-CN" altLang="en-US" sz="2400"/>
              <a:t>        8月16日，将上海科技公司购买L260mm主轴的应收款5265元转给长沙贸易公司。</a:t>
            </a:r>
          </a:p>
          <a:p>
            <a:r>
              <a:rPr lang="zh-CN" altLang="en-US" sz="2400"/>
              <a:t>        执行“业务工作”-“财务会计”-“应收账款管理”-“转账”-“应收冲应收”命令，进入“应收冲应收”窗口，选择转出客户“上海科技公司”，转入客户“长沙贸易公司”；单击“查询”按钮，系统列出转出客户“上海科技公司”的未核销应收款；在2016-08-06的销售专用发票单据行最后一栏并账金额中输入5265元，单击“保存”按钮，系统弹出“是否立即制单？”对话框，单击“否”按钮，暂不生成凭证。随后退出“应收冲应收”窗口。如图9-25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图片 1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30" y="71120"/>
            <a:ext cx="11889740" cy="6184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5575" y="6344285"/>
            <a:ext cx="11886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图9-25应收冲应收处理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960" y="525780"/>
            <a:ext cx="113728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2.业务要求：预收冲应收处理</a:t>
            </a:r>
          </a:p>
          <a:p>
            <a:r>
              <a:rPr lang="zh-CN" altLang="en-US" sz="2400"/>
              <a:t>           8月25日，用武汉商贸公司交来的100000元定金冲抵其期初应收账款。</a:t>
            </a:r>
          </a:p>
          <a:p>
            <a:r>
              <a:rPr lang="zh-CN" altLang="en-US" sz="2400"/>
              <a:t>（1）执行“业务工作”-“财务会计”-“应收账款管理”-“转账”-“预收冲应收”命令，进入“预收冲应收”窗口，输入日期“2016-08-25”，单击打开“预收款”选项卡，选择客户“武汉商贸公司”。单击“过滤”按钮，系统列出该客户的预收款，输入转账金额17980元；打开“应收款”选项卡，单击“过滤”按钮，系统列出该客户的应收款，输入转账金额17980元；单击“确定”按钮，系统弹出“是否立即制单？”对话框，单击“否”按钮，暂不生成凭证。单击“取消”按钮退出。如图9-26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图片 1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105410"/>
            <a:ext cx="11385550" cy="60382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4495" y="6317615"/>
            <a:ext cx="11425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图9-26预收冲应收处理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3410" y="697230"/>
            <a:ext cx="109651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实验准备：</a:t>
            </a:r>
          </a:p>
          <a:p>
            <a:r>
              <a:rPr lang="zh-CN" altLang="en-US" sz="2400"/>
              <a:t>引入“第二章 建账及基础设置”账套数据。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0700" y="381000"/>
            <a:ext cx="111493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（2）上述操作中，每一笔应收款的转账金额都不能大于其余额，应收款的转账金额合计应该等于预收款的转账金额合计，在初始设置时，如果应收科目和预设科目设置为同一科目，将无法进行“预收冲应收”生成凭证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5295" y="578485"/>
            <a:ext cx="112807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4.坏账处理</a:t>
            </a:r>
          </a:p>
          <a:p>
            <a:r>
              <a:rPr lang="zh-CN" altLang="en-US" sz="2400"/>
              <a:t>       业务要求：坏账发生与计提</a:t>
            </a:r>
          </a:p>
          <a:p>
            <a:r>
              <a:rPr lang="zh-CN" altLang="en-US" sz="2400"/>
              <a:t>        8月27日，确认本月6日为上海科技公司代垫运费3000元成为坏账。</a:t>
            </a:r>
          </a:p>
          <a:p>
            <a:r>
              <a:rPr lang="zh-CN" altLang="en-US" sz="2400"/>
              <a:t>        执行“业务工作”-“财务会计”-“应收账款管理”-“转账”-“坏账处理”-“坏账发生”命令，打开“坏账发生”对话框，选择客户“上海科技公司”，输入日期“2016-08-27”，选择币种“人民币”，单击“确定”按钮。如图9-27所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图片 1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5" y="174625"/>
            <a:ext cx="11879580" cy="6051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6845" y="6370320"/>
            <a:ext cx="11925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图9-27坏账发生查询条件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4475" y="170815"/>
            <a:ext cx="117017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  <a:r>
              <a:rPr lang="zh-CN" altLang="en-US"/>
              <a:t>进入“坏账发生单据明细”窗口，系统列出该客户所有未核销的应收单据。在“本次发生坏账金额”处输入3000元，单击“ok确认”按钮，系统弹出“是否立即制单？”对话框，单击“否”按钮，暂不生成凭证。如图9-28所示。</a:t>
            </a:r>
          </a:p>
        </p:txBody>
      </p:sp>
      <p:pic>
        <p:nvPicPr>
          <p:cNvPr id="357" name="图片 3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60" y="1275080"/>
            <a:ext cx="11315700" cy="49390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7515" y="6330950"/>
            <a:ext cx="11346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图9-28坏账发生处理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5920" y="421005"/>
            <a:ext cx="113201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  </a:t>
            </a:r>
            <a:r>
              <a:rPr lang="zh-CN" altLang="en-US" sz="2400"/>
              <a:t>执行“业务工作”-“财务会计”-“应收账款管理”-“转账”-“坏账处理”-“计提坏账准备（双击）”命令，打开“应收账款百分比法”窗口，单击“ok确认”按钮，系统弹出“是否立即制单？”对话框，单击“否”按钮，暂不生成凭证。</a:t>
            </a:r>
          </a:p>
          <a:p>
            <a:r>
              <a:rPr lang="zh-CN" altLang="en-US" sz="2400"/>
              <a:t>         如果此处坏账计提成功，本年度不能再次计提坏账准备。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895" y="160655"/>
            <a:ext cx="118395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五、制单处理</a:t>
            </a:r>
          </a:p>
          <a:p>
            <a:r>
              <a:rPr lang="zh-CN" altLang="en-US" sz="2000"/>
              <a:t>        打开“制单查询”窗口，勾选除“坏账处理制单”以外的其他选项，单击“确定”按钮。如图</a:t>
            </a:r>
          </a:p>
          <a:p>
            <a:r>
              <a:rPr lang="zh-CN" altLang="en-US" sz="2000"/>
              <a:t>9-29所示。</a:t>
            </a:r>
          </a:p>
        </p:txBody>
      </p:sp>
      <p:pic>
        <p:nvPicPr>
          <p:cNvPr id="358" name="图片 3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85" y="1144905"/>
            <a:ext cx="11181080" cy="51219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1790" y="6393815"/>
            <a:ext cx="11116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图9-29制单查询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7490" y="210185"/>
            <a:ext cx="11703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执行“全选”按钮，单击“制单”命令，依次保存以下凭证。如图9-30所示。</a:t>
            </a:r>
          </a:p>
        </p:txBody>
      </p:sp>
      <p:pic>
        <p:nvPicPr>
          <p:cNvPr id="359" name="图片 3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210" y="670560"/>
            <a:ext cx="8288020" cy="5898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图片 3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265" y="373380"/>
            <a:ext cx="9944735" cy="6351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图片 3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77470"/>
            <a:ext cx="10490835" cy="6729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" name="图片 3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260" y="46355"/>
            <a:ext cx="10521950" cy="6734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7050" y="513080"/>
            <a:ext cx="1108329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/>
              <a:t>第一节 初始化设置</a:t>
            </a:r>
          </a:p>
          <a:p>
            <a:endParaRPr lang="zh-CN" altLang="en-US" sz="2400" b="1"/>
          </a:p>
          <a:p>
            <a:r>
              <a:rPr lang="zh-CN" altLang="en-US" sz="2400" b="1"/>
              <a:t>一、启用并进入应收款管理系统</a:t>
            </a:r>
          </a:p>
          <a:p>
            <a:r>
              <a:rPr lang="zh-CN" altLang="en-US" sz="2400"/>
              <a:t>1.以“001丁一”的身份登录企业应用平台，“基础设置”-“基本信息”-“系统启用（双击）”，启用“应收款管理”系统，启用日期为“2016-08-01”。</a:t>
            </a:r>
          </a:p>
          <a:p>
            <a:r>
              <a:rPr lang="zh-CN" altLang="en-US" sz="2400"/>
              <a:t>2.在企业应用平台的“业务工作”选项卡中，选择“财务会计”-“应收款管理”选项，打开应收款管理菜单。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图片 3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465" y="44450"/>
            <a:ext cx="10526395" cy="6727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图片 3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330" y="59690"/>
            <a:ext cx="10420350" cy="6708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图片 3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59055"/>
            <a:ext cx="10453370" cy="6700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7940"/>
            <a:ext cx="10574655" cy="6779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图片 3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535" y="56515"/>
            <a:ext cx="9769475" cy="62820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3920" y="6422390"/>
            <a:ext cx="9802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图9-30制单结果（一）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130" y="135890"/>
            <a:ext cx="119145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 </a:t>
            </a:r>
            <a:r>
              <a:rPr lang="zh-CN" altLang="en-US" sz="2400"/>
              <a:t>勾选“坏账处理制单”选项，执行“全选”按钮，单击“制单”命令，依次保存以下凭证。如图9-31所示。</a:t>
            </a:r>
          </a:p>
        </p:txBody>
      </p:sp>
      <p:pic>
        <p:nvPicPr>
          <p:cNvPr id="368" name="图片 3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965835"/>
            <a:ext cx="9153525" cy="5897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图片 3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280" y="71120"/>
            <a:ext cx="10420350" cy="6661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图片 3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" y="49530"/>
            <a:ext cx="11584940" cy="6708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5360" y="6335395"/>
            <a:ext cx="10647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图9-31制单结果（二）</a:t>
            </a:r>
          </a:p>
        </p:txBody>
      </p:sp>
      <p:pic>
        <p:nvPicPr>
          <p:cNvPr id="370" name="图片 3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110" y="55880"/>
            <a:ext cx="10940415" cy="6354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890" y="285115"/>
            <a:ext cx="116535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/>
              <a:t>第三节 期末处理</a:t>
            </a:r>
          </a:p>
          <a:p>
            <a:r>
              <a:rPr lang="zh-CN" altLang="en-US" sz="2000" b="1"/>
              <a:t>一、结账</a:t>
            </a:r>
          </a:p>
          <a:p>
            <a:r>
              <a:rPr lang="zh-CN" altLang="en-US" sz="2000"/>
              <a:t>         执行“期末处理”-“月末结账”命令，双击选中8月份的“结账标志”栏，单击“下一步”。 如图9-32所示。</a:t>
            </a:r>
          </a:p>
        </p:txBody>
      </p:sp>
      <p:pic>
        <p:nvPicPr>
          <p:cNvPr id="372" name="图片 3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1668780"/>
            <a:ext cx="11402695" cy="4761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0680" y="6496685"/>
            <a:ext cx="113430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图9-32月末处理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9130" y="525780"/>
            <a:ext cx="108858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二、初始设置</a:t>
            </a:r>
          </a:p>
          <a:p>
            <a:endParaRPr lang="zh-CN" altLang="en-US" sz="2400"/>
          </a:p>
          <a:p>
            <a:r>
              <a:rPr lang="zh-CN" altLang="en-US" sz="2400"/>
              <a:t>1.选项设置</a:t>
            </a:r>
          </a:p>
          <a:p>
            <a:r>
              <a:rPr lang="zh-CN" altLang="en-US" sz="2400"/>
              <a:t>本实验系统”常规”选项中坏账处理方式采用”应收余额百分比法”，如果当年已计提过坏账准备，则坏账处理方式不允许修改，只能在下一年度修改。本系统自动计算现金折扣，其他参数采用默认值。”凭证”选项中，受控科目制单方式”明细到单据”，应收款管理系统的核销方式一经确定，不允许调整。</a:t>
            </a:r>
          </a:p>
          <a:p>
            <a:r>
              <a:rPr lang="zh-CN" altLang="en-US" sz="2400"/>
              <a:t>执行“设置”-“选项”命令，打开“账套参数设置”对话框，单击“编辑”按钮，按实验要求进行控制参数设置。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895" y="198120"/>
            <a:ext cx="11827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单击“完成按钮”，自动弹出“8月份结账成功”对话框。如图9-33所示。</a:t>
            </a:r>
          </a:p>
        </p:txBody>
      </p:sp>
      <p:pic>
        <p:nvPicPr>
          <p:cNvPr id="373" name="图片 3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140" y="607695"/>
            <a:ext cx="8568690" cy="50634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6865" y="6471920"/>
            <a:ext cx="11393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73810" y="5714365"/>
            <a:ext cx="8547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图9-33结账成功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73810" y="6186170"/>
            <a:ext cx="8497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</a:t>
            </a:r>
            <a:r>
              <a:rPr lang="zh-CN" altLang="en-US"/>
              <a:t>单击“确定”按钮，系统自动在对应的结账月份的“结账标志”栏中显示“已结账”字样。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730" y="135890"/>
            <a:ext cx="119399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二、取消结账</a:t>
            </a:r>
          </a:p>
          <a:p>
            <a:r>
              <a:rPr lang="zh-CN" altLang="en-US"/>
              <a:t>              </a:t>
            </a:r>
            <a:r>
              <a:rPr lang="zh-CN" altLang="en-US" sz="2000"/>
              <a:t>执行“期末处理”-“取消月结”命令，打开“取消结账”对话框，选择“8月 已结账”月份，单击“确定”按钮，自动弹出“应收款管理”对话框提示“取消结账成功”，单击“确定”退出。如图9-34所示。</a:t>
            </a:r>
          </a:p>
        </p:txBody>
      </p:sp>
      <p:pic>
        <p:nvPicPr>
          <p:cNvPr id="374" name="图片 3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695" y="1458595"/>
            <a:ext cx="11212830" cy="50209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0185" y="6458585"/>
            <a:ext cx="11760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图9-34 取消结账成功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图片 1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320" y="110490"/>
            <a:ext cx="7324725" cy="61099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67560" y="6278245"/>
            <a:ext cx="8081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图9-1账套参数设置-常规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图片 1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4130" y="31750"/>
            <a:ext cx="7494905" cy="62268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82520" y="6258560"/>
            <a:ext cx="7858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图9-2账套参数设置-凭证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4165</Words>
  <Application>Microsoft Office PowerPoint</Application>
  <PresentationFormat>宽屏</PresentationFormat>
  <Paragraphs>311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7" baseType="lpstr">
      <vt:lpstr>宋体</vt:lpstr>
      <vt:lpstr>微软雅黑</vt:lpstr>
      <vt:lpstr>微软雅黑 Light</vt:lpstr>
      <vt:lpstr>Arial</vt:lpstr>
      <vt:lpstr>Calibri</vt:lpstr>
      <vt:lpstr>Office 主题</vt:lpstr>
      <vt:lpstr>第九章 应收款管理系统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171</cp:revision>
  <dcterms:created xsi:type="dcterms:W3CDTF">2017-08-03T09:01:00Z</dcterms:created>
  <dcterms:modified xsi:type="dcterms:W3CDTF">2024-01-25T08:21:43Z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