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9BF2E-47D3-46F8-B475-C2299D778F9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33DC4-A593-4A14-B097-DE7011E34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7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9BF2E-47D3-46F8-B475-C2299D778F9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33DC4-A593-4A14-B097-DE7011E34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624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9BF2E-47D3-46F8-B475-C2299D778F9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33DC4-A593-4A14-B097-DE7011E34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445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70305" y="335280"/>
            <a:ext cx="8346440" cy="6477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方正宋黑简体" panose="02000000000000000000" charset="-122"/>
                <a:ea typeface="方正宋黑简体" panose="02000000000000000000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998855" y="1386840"/>
            <a:ext cx="10583545" cy="500761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pic>
        <p:nvPicPr>
          <p:cNvPr id="7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580" y="656336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70" y="732155"/>
            <a:ext cx="123825" cy="13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85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9BF2E-47D3-46F8-B475-C2299D778F9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33DC4-A593-4A14-B097-DE7011E34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6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9BF2E-47D3-46F8-B475-C2299D778F9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33DC4-A593-4A14-B097-DE7011E34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11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9BF2E-47D3-46F8-B475-C2299D778F9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33DC4-A593-4A14-B097-DE7011E34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880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9BF2E-47D3-46F8-B475-C2299D778F9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33DC4-A593-4A14-B097-DE7011E34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93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9BF2E-47D3-46F8-B475-C2299D778F9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33DC4-A593-4A14-B097-DE7011E34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264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9BF2E-47D3-46F8-B475-C2299D778F9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33DC4-A593-4A14-B097-DE7011E34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070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9BF2E-47D3-46F8-B475-C2299D778F9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33DC4-A593-4A14-B097-DE7011E34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609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9BF2E-47D3-46F8-B475-C2299D778F9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33DC4-A593-4A14-B097-DE7011E34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52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9BF2E-47D3-46F8-B475-C2299D778F9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33DC4-A593-4A14-B097-DE7011E34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032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图片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91655"/>
          </a:xfrm>
          <a:prstGeom prst="rect">
            <a:avLst/>
          </a:prstGeom>
        </p:spPr>
      </p:pic>
      <p:pic>
        <p:nvPicPr>
          <p:cNvPr id="7" name="Picture 13" descr="cd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580" y="656336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16" y="1600201"/>
            <a:ext cx="1097308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16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709" y="6356351"/>
            <a:ext cx="3860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828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991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540"/>
            <a:ext cx="12185650" cy="69303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04900" y="2984500"/>
            <a:ext cx="9427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prstClr val="black"/>
                </a:solidFill>
                <a:latin typeface="方正宋黑简体" panose="02000000000000000000" charset="-122"/>
                <a:ea typeface="方正宋黑简体" panose="02000000000000000000" charset="-122"/>
              </a:rPr>
              <a:t>第五章    资金汇划清算的核算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0345" y="1839278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NEU-BZ-S92" charset="0"/>
                <a:cs typeface="方正书宋_GBK" charset="0"/>
              </a:rPr>
              <a:t>第一编</a:t>
            </a:r>
            <a:r>
              <a:rPr lang="en-US" sz="2000" b="1">
                <a:solidFill>
                  <a:srgbClr val="000000"/>
                </a:solidFill>
                <a:latin typeface="NEU-BZ-S92" charset="0"/>
                <a:cs typeface="方正书宋_GBK" charset="0"/>
              </a:rPr>
              <a:t>  </a:t>
            </a:r>
            <a:r>
              <a:rPr lang="zh-CN" altLang="en-US" sz="2000" b="1">
                <a:solidFill>
                  <a:srgbClr val="000000"/>
                </a:solidFill>
                <a:latin typeface="NEU-BZ-S92" charset="0"/>
                <a:cs typeface="方正书宋_GBK" charset="0"/>
              </a:rPr>
              <a:t>商业银行主要业务核算</a:t>
            </a:r>
          </a:p>
        </p:txBody>
      </p:sp>
    </p:spTree>
    <p:extLst>
      <p:ext uri="{BB962C8B-B14F-4D97-AF65-F5344CB8AC3E}">
        <p14:creationId xmlns:p14="http://schemas.microsoft.com/office/powerpoint/2010/main" val="225088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39975" y="2929255"/>
            <a:ext cx="6394567" cy="1663065"/>
            <a:chOff x="3685" y="4613"/>
            <a:chExt cx="10070" cy="2619"/>
          </a:xfrm>
        </p:grpSpPr>
        <p:grpSp>
          <p:nvGrpSpPr>
            <p:cNvPr id="16387" name="组合 16386"/>
            <p:cNvGrpSpPr/>
            <p:nvPr/>
          </p:nvGrpSpPr>
          <p:grpSpPr>
            <a:xfrm>
              <a:off x="3685" y="4613"/>
              <a:ext cx="10070" cy="1047"/>
              <a:chOff x="0" y="0"/>
              <a:chExt cx="3521" cy="419"/>
            </a:xfrm>
          </p:grpSpPr>
          <p:grpSp>
            <p:nvGrpSpPr>
              <p:cNvPr id="16388" name="组合 16387"/>
              <p:cNvGrpSpPr/>
              <p:nvPr/>
            </p:nvGrpSpPr>
            <p:grpSpPr>
              <a:xfrm>
                <a:off x="0" y="0"/>
                <a:ext cx="480" cy="419"/>
                <a:chOff x="0" y="0"/>
                <a:chExt cx="1549" cy="1351"/>
              </a:xfrm>
            </p:grpSpPr>
            <p:sp>
              <p:nvSpPr>
                <p:cNvPr id="16389" name="AutoShape 5"/>
                <p:cNvSpPr/>
                <p:nvPr/>
              </p:nvSpPr>
              <p:spPr>
                <a:xfrm>
                  <a:off x="13" y="23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0" name="AutoShape 6"/>
                <p:cNvSpPr/>
                <p:nvPr/>
              </p:nvSpPr>
              <p:spPr>
                <a:xfrm>
                  <a:off x="0" y="0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7500">
                      <a:srgbClr val="7D8496">
                        <a:alpha val="100000"/>
                      </a:srgbClr>
                    </a:gs>
                    <a:gs pos="26500">
                      <a:srgbClr val="E6E6E6">
                        <a:alpha val="100000"/>
                      </a:srgbClr>
                    </a:gs>
                    <a:gs pos="34000">
                      <a:srgbClr val="7D8496">
                        <a:alpha val="100000"/>
                      </a:srgbClr>
                    </a:gs>
                    <a:gs pos="46500">
                      <a:srgbClr val="E6E6E6">
                        <a:alpha val="100000"/>
                      </a:srgbClr>
                    </a:gs>
                    <a:gs pos="50000">
                      <a:srgbClr val="FFFFFF">
                        <a:alpha val="100000"/>
                      </a:srgbClr>
                    </a:gs>
                    <a:gs pos="53500">
                      <a:srgbClr val="E6E6E6">
                        <a:alpha val="100000"/>
                      </a:srgbClr>
                    </a:gs>
                    <a:gs pos="66000">
                      <a:srgbClr val="7D8496">
                        <a:alpha val="100000"/>
                      </a:srgbClr>
                    </a:gs>
                    <a:gs pos="73500">
                      <a:srgbClr val="E6E6E6">
                        <a:alpha val="100000"/>
                      </a:srgbClr>
                    </a:gs>
                    <a:gs pos="92500">
                      <a:srgbClr val="7D8496">
                        <a:alpha val="100000"/>
                      </a:srgbClr>
                    </a:gs>
                    <a:gs pos="100000">
                      <a:srgbClr val="E6E6E6">
                        <a:alpha val="100000"/>
                      </a:srgbClr>
                    </a:gs>
                  </a:gsLst>
                  <a:lin ang="18900000" scaled="1"/>
                  <a:tileRect/>
                </a:gradFill>
                <a:ln w="9525" cap="flat" cmpd="sng">
                  <a:solidFill>
                    <a:srgbClr val="C0C0C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1" name="AutoShape 7"/>
                <p:cNvSpPr/>
                <p:nvPr/>
              </p:nvSpPr>
              <p:spPr>
                <a:xfrm>
                  <a:off x="90" y="81"/>
                  <a:ext cx="1349" cy="1167"/>
                </a:xfrm>
                <a:prstGeom prst="hexagon">
                  <a:avLst>
                    <a:gd name="adj" fmla="val 28893"/>
                    <a:gd name="vf" fmla="val 115470"/>
                  </a:avLst>
                </a:prstGeom>
                <a:gradFill rotWithShape="1"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ang="18900000" scaled="0"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392" name="Line 8"/>
              <p:cNvSpPr/>
              <p:nvPr/>
            </p:nvSpPr>
            <p:spPr>
              <a:xfrm>
                <a:off x="384" y="384"/>
                <a:ext cx="3024" cy="0"/>
              </a:xfrm>
              <a:prstGeom prst="line">
                <a:avLst/>
              </a:prstGeom>
              <a:ln w="25400" cap="flat" cmpd="sng">
                <a:solidFill>
                  <a:schemeClr val="tx2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16393" name="Text Box 9"/>
              <p:cNvSpPr txBox="1"/>
              <p:nvPr/>
            </p:nvSpPr>
            <p:spPr>
              <a:xfrm>
                <a:off x="579" y="48"/>
                <a:ext cx="2942" cy="2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solidFill>
                      <a:prstClr val="black"/>
                    </a:solidFill>
                    <a:latin typeface="方正宋黑简体" panose="02000000000000000000" charset="-122"/>
                    <a:ea typeface="方正宋黑简体" panose="02000000000000000000" charset="-122"/>
                  </a:rPr>
                  <a:t>第一节  商业银行系统内资金汇划清算的核算</a:t>
                </a:r>
              </a:p>
            </p:txBody>
          </p:sp>
        </p:grpSp>
        <p:grpSp>
          <p:nvGrpSpPr>
            <p:cNvPr id="16395" name="组合 16394"/>
            <p:cNvGrpSpPr/>
            <p:nvPr/>
          </p:nvGrpSpPr>
          <p:grpSpPr>
            <a:xfrm>
              <a:off x="3685" y="6185"/>
              <a:ext cx="9747" cy="1047"/>
              <a:chOff x="0" y="0"/>
              <a:chExt cx="3408" cy="419"/>
            </a:xfrm>
          </p:grpSpPr>
          <p:grpSp>
            <p:nvGrpSpPr>
              <p:cNvPr id="16396" name="组合 16395"/>
              <p:cNvGrpSpPr/>
              <p:nvPr/>
            </p:nvGrpSpPr>
            <p:grpSpPr>
              <a:xfrm>
                <a:off x="0" y="0"/>
                <a:ext cx="480" cy="419"/>
                <a:chOff x="0" y="0"/>
                <a:chExt cx="1549" cy="1351"/>
              </a:xfrm>
            </p:grpSpPr>
            <p:sp>
              <p:nvSpPr>
                <p:cNvPr id="16397" name="AutoShape 13"/>
                <p:cNvSpPr/>
                <p:nvPr/>
              </p:nvSpPr>
              <p:spPr>
                <a:xfrm>
                  <a:off x="13" y="23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8" name="AutoShape 14"/>
                <p:cNvSpPr/>
                <p:nvPr/>
              </p:nvSpPr>
              <p:spPr>
                <a:xfrm>
                  <a:off x="0" y="0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7500">
                      <a:srgbClr val="7D8496">
                        <a:alpha val="100000"/>
                      </a:srgbClr>
                    </a:gs>
                    <a:gs pos="26500">
                      <a:srgbClr val="E6E6E6">
                        <a:alpha val="100000"/>
                      </a:srgbClr>
                    </a:gs>
                    <a:gs pos="34000">
                      <a:srgbClr val="7D8496">
                        <a:alpha val="100000"/>
                      </a:srgbClr>
                    </a:gs>
                    <a:gs pos="46500">
                      <a:srgbClr val="E6E6E6">
                        <a:alpha val="100000"/>
                      </a:srgbClr>
                    </a:gs>
                    <a:gs pos="50000">
                      <a:srgbClr val="FFFFFF">
                        <a:alpha val="100000"/>
                      </a:srgbClr>
                    </a:gs>
                    <a:gs pos="53500">
                      <a:srgbClr val="E6E6E6">
                        <a:alpha val="100000"/>
                      </a:srgbClr>
                    </a:gs>
                    <a:gs pos="66000">
                      <a:srgbClr val="7D8496">
                        <a:alpha val="100000"/>
                      </a:srgbClr>
                    </a:gs>
                    <a:gs pos="73500">
                      <a:srgbClr val="E6E6E6">
                        <a:alpha val="100000"/>
                      </a:srgbClr>
                    </a:gs>
                    <a:gs pos="92500">
                      <a:srgbClr val="7D8496">
                        <a:alpha val="100000"/>
                      </a:srgbClr>
                    </a:gs>
                    <a:gs pos="100000">
                      <a:srgbClr val="E6E6E6">
                        <a:alpha val="100000"/>
                      </a:srgbClr>
                    </a:gs>
                  </a:gsLst>
                  <a:lin ang="18900000" scaled="1"/>
                  <a:tileRect/>
                </a:gradFill>
                <a:ln w="9525" cap="flat" cmpd="sng">
                  <a:solidFill>
                    <a:srgbClr val="C0C0C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9" name="AutoShape 15"/>
                <p:cNvSpPr/>
                <p:nvPr/>
              </p:nvSpPr>
              <p:spPr>
                <a:xfrm>
                  <a:off x="90" y="81"/>
                  <a:ext cx="1349" cy="1167"/>
                </a:xfrm>
                <a:prstGeom prst="hexagon">
                  <a:avLst>
                    <a:gd name="adj" fmla="val 28893"/>
                    <a:gd name="vf" fmla="val 115470"/>
                  </a:avLst>
                </a:prstGeom>
                <a:gradFill rotWithShape="1"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ang="18900000" scaled="0"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400" name="Line 16"/>
              <p:cNvSpPr/>
              <p:nvPr/>
            </p:nvSpPr>
            <p:spPr>
              <a:xfrm>
                <a:off x="384" y="384"/>
                <a:ext cx="3024" cy="0"/>
              </a:xfrm>
              <a:prstGeom prst="line">
                <a:avLst/>
              </a:prstGeom>
              <a:ln w="25400" cap="flat" cmpd="sng">
                <a:solidFill>
                  <a:schemeClr val="tx2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16401" name="Text Box 17"/>
              <p:cNvSpPr txBox="1"/>
              <p:nvPr/>
            </p:nvSpPr>
            <p:spPr>
              <a:xfrm>
                <a:off x="579" y="48"/>
                <a:ext cx="2759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solidFill>
                      <a:prstClr val="black"/>
                    </a:solidFill>
                    <a:latin typeface="方正宋黑简体" panose="02000000000000000000" charset="-122"/>
                    <a:ea typeface="方正宋黑简体" panose="02000000000000000000" charset="-122"/>
                  </a:rPr>
                  <a:t>第二节  中央银行现代化支付系统</a:t>
                </a:r>
              </a:p>
            </p:txBody>
          </p:sp>
        </p:grp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37214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  商业银行系统内资金汇划清算的核算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一、商业银行系统内资金汇划清算的管理体制</a:t>
            </a:r>
          </a:p>
          <a:p>
            <a:r>
              <a:rPr lang="zh-CN" altLang="en-US" dirty="0"/>
              <a:t>本书以中国工商银行资金汇划清算系统为例来讲述。中国工商银行的资金汇划清算系统,一般都由汇划业务经办行(以下简称为经办行)、清算行、省区分行和总行清算中心通过计算机网络组成。</a:t>
            </a:r>
          </a:p>
          <a:p>
            <a:r>
              <a:rPr lang="zh-CN" altLang="en-US" dirty="0"/>
              <a:t>经办行是具体办理结算资金和内部资金汇划业务的行处。汇划业务的发生行是发报经办行;汇划业务的接收行是收报经办行。</a:t>
            </a:r>
          </a:p>
          <a:p>
            <a:r>
              <a:rPr lang="zh-CN" altLang="en-US" dirty="0"/>
              <a:t>清算行是在总行清算中心开立备付金存款账户,办理其辖属行处汇划款项清算的分行,包括直辖市分行、总行直属分行及二级分行(含省分行营业部)。省区分行在总行开立备付金户,只办理系统内资金调拨和内部资金利息汇划。</a:t>
            </a:r>
          </a:p>
          <a:p>
            <a:r>
              <a:rPr lang="zh-CN" altLang="en-US" dirty="0"/>
              <a:t>总行清算中心是办理系统内各经办行之间的资金汇划、各清算行之间的资金清算及资金拆借、账户对账等账务的核算和管理的部门。</a:t>
            </a:r>
          </a:p>
        </p:txBody>
      </p:sp>
    </p:spTree>
    <p:extLst>
      <p:ext uri="{BB962C8B-B14F-4D97-AF65-F5344CB8AC3E}">
        <p14:creationId xmlns:p14="http://schemas.microsoft.com/office/powerpoint/2010/main" val="219501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  商业银行系统内资金汇划清算的核算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4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二、资金汇划清算的业务范围和基本做法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(一)资金汇划清算系统的业务范围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(二)资金汇划清算的基本做法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(三)资金汇划清算系统办理汇划业务的基本规定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059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  商业银行系统内资金汇划清算的核算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三、资金汇划清算业务的专用工具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(一)联行行号、联行专用章和密押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(二)会计科目和账户的设置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(三)资金汇划往来的基本凭证</a:t>
            </a:r>
          </a:p>
        </p:txBody>
      </p:sp>
    </p:spTree>
    <p:extLst>
      <p:ext uri="{BB962C8B-B14F-4D97-AF65-F5344CB8AC3E}">
        <p14:creationId xmlns:p14="http://schemas.microsoft.com/office/powerpoint/2010/main" val="324308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  商业银行系统内资金汇划清算的核算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四、汇划款项与资金清算的核算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(一)联行备付金上存及调整的核算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(二)汇划款项业务的核算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(三)汇差资金清算的核算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(四)电子资金汇划清算业务举例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(五)资金汇划清算的对账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(六)资金汇划清算的查询查复</a:t>
            </a:r>
          </a:p>
        </p:txBody>
      </p:sp>
    </p:spTree>
    <p:extLst>
      <p:ext uri="{BB962C8B-B14F-4D97-AF65-F5344CB8AC3E}">
        <p14:creationId xmlns:p14="http://schemas.microsoft.com/office/powerpoint/2010/main" val="157119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 中央银行现代化支付系统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一、大额实时支付系统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(一)大额实时支付系统的运行程序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(二)大额实时支付系统核算的会计科目设置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(三)大额支付基本业务的核算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(四)日终及年终的账务处理</a:t>
            </a:r>
          </a:p>
        </p:txBody>
      </p:sp>
    </p:spTree>
    <p:extLst>
      <p:ext uri="{BB962C8B-B14F-4D97-AF65-F5344CB8AC3E}">
        <p14:creationId xmlns:p14="http://schemas.microsoft.com/office/powerpoint/2010/main" val="242970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 中央银行现代化支付系统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二、小额批量支付系统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(一)小额批量支付系统处理业务的分类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(二)小额支付系统运行程序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(三)账务核算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(四)日终核算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(五)年终核算</a:t>
            </a:r>
          </a:p>
        </p:txBody>
      </p:sp>
    </p:spTree>
    <p:extLst>
      <p:ext uri="{BB962C8B-B14F-4D97-AF65-F5344CB8AC3E}">
        <p14:creationId xmlns:p14="http://schemas.microsoft.com/office/powerpoint/2010/main" val="234197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520</Words>
  <Application>Microsoft Office PowerPoint</Application>
  <PresentationFormat>宽屏</PresentationFormat>
  <Paragraphs>42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方正书宋_GBK</vt:lpstr>
      <vt:lpstr>方正宋黑简体</vt:lpstr>
      <vt:lpstr>黑体</vt:lpstr>
      <vt:lpstr>楷体</vt:lpstr>
      <vt:lpstr>宋体</vt:lpstr>
      <vt:lpstr>Arial</vt:lpstr>
      <vt:lpstr>Calibri</vt:lpstr>
      <vt:lpstr>Calibri Light</vt:lpstr>
      <vt:lpstr>Office 主题</vt:lpstr>
      <vt:lpstr>1_Office 主题</vt:lpstr>
      <vt:lpstr>PowerPoint 演示文稿</vt:lpstr>
      <vt:lpstr>目录</vt:lpstr>
      <vt:lpstr>第一节  商业银行系统内资金汇划清算的核算</vt:lpstr>
      <vt:lpstr>第一节  商业银行系统内资金汇划清算的核算</vt:lpstr>
      <vt:lpstr>第一节  商业银行系统内资金汇划清算的核算</vt:lpstr>
      <vt:lpstr>第一节  商业银行系统内资金汇划清算的核算</vt:lpstr>
      <vt:lpstr>第二节  中央银行现代化支付系统</vt:lpstr>
      <vt:lpstr>第二节  中央银行现代化支付系统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2</cp:revision>
  <dcterms:created xsi:type="dcterms:W3CDTF">2020-08-19T01:05:41Z</dcterms:created>
  <dcterms:modified xsi:type="dcterms:W3CDTF">2020-12-27T07:46:02Z</dcterms:modified>
</cp:coreProperties>
</file>