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3949" y="143336"/>
            <a:ext cx="9997016" cy="749300"/>
          </a:xfrm>
        </p:spPr>
        <p:txBody>
          <a:bodyPr/>
          <a:lstStyle>
            <a:lvl1pPr>
              <a:defRPr b="0" baseline="0">
                <a:solidFill>
                  <a:srgbClr val="9900CC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424217"/>
            <a:ext cx="10885714" cy="4821007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7B9BB-8C2D-404E-A344-BC0BAB711D30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106714" y="249735"/>
            <a:ext cx="8699591" cy="647700"/>
          </a:xfrm>
        </p:spPr>
        <p:txBody>
          <a:bodyPr>
            <a:noAutofit/>
          </a:bodyPr>
          <a:lstStyle>
            <a:lvl1pPr algn="l">
              <a:defRPr sz="2400" b="1" baseline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660066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1" y="1358900"/>
            <a:ext cx="10947400" cy="5016499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pic>
        <p:nvPicPr>
          <p:cNvPr id="4" name="Picture 13" descr="c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694" y="6482444"/>
            <a:ext cx="2337435" cy="35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0"/>
            <a:ext cx="12192001" cy="6870700"/>
          </a:xfrm>
          <a:prstGeom prst="rect">
            <a:avLst/>
          </a:prstGeom>
        </p:spPr>
      </p:pic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4681" y="193739"/>
            <a:ext cx="9997016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270001"/>
            <a:ext cx="11040533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87B4B1-16DD-4597-BAF4-F416D47B56D6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  <p:pic>
        <p:nvPicPr>
          <p:cNvPr id="26" name="Picture 13" descr="cd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694" y="6482444"/>
            <a:ext cx="2337435" cy="35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299992"/>
            <a:ext cx="1106714" cy="53186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64680" y="853952"/>
            <a:ext cx="8890689" cy="1043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kern="1200">
          <a:solidFill>
            <a:schemeClr val="tx2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文本框 4"/>
          <p:cNvSpPr txBox="1"/>
          <p:nvPr/>
        </p:nvSpPr>
        <p:spPr>
          <a:xfrm>
            <a:off x="0" y="3523774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第六章　成本理论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第四节　利润最大化原则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一、厂商的收益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厂商的收益是指厂商的销售收入收益,可以分为总收益、平均收益和边际收益。</a:t>
            </a:r>
            <a:endParaRPr lang="zh-CN" altLang="en-US"/>
          </a:p>
          <a:p>
            <a:r>
              <a:rPr lang="zh-CN" altLang="en-US"/>
              <a:t>总收益(Total Revenue,TR)是厂商按一定价格出售一定量产品时得到的货币总额。它等于单位产品价格乘以销售量。</a:t>
            </a:r>
            <a:endParaRPr lang="zh-CN" altLang="en-US"/>
          </a:p>
          <a:p>
            <a:r>
              <a:rPr lang="zh-CN" altLang="en-US"/>
              <a:t>平均收益(Average Revenue,AR)是指厂商在平均每一单位产品销售上所获得的收入。</a:t>
            </a:r>
            <a:endParaRPr lang="zh-CN" altLang="en-US"/>
          </a:p>
          <a:p>
            <a:r>
              <a:rPr lang="zh-CN" altLang="en-US"/>
              <a:t>边际收益(Marginal Revenue,MR)是指厂商增加一单位产品销售所获得的收入。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第四节　利润最大化原则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二、利润最大化原则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厂商生产经营的目的就是获取利润,利润就是总收益与总成本的差额,即π=TR-TC。值得注意的是,这里讲的利润不包括正常利润,因为正常利润是包括在成本中的,这里的利润即超额利润或经济利润。如果总收益大于总成本,厂商获得经济利润;如果总收益等于总成本,厂商不亏也不赚,只获得正常利润;如果总收益小于总成本,厂商便会亏损。</a:t>
            </a:r>
            <a:endParaRPr lang="zh-CN" altLang="en-US"/>
          </a:p>
          <a:p>
            <a:r>
              <a:rPr lang="zh-CN" altLang="en-US"/>
              <a:t>厂商从事生产不仅想要获得正常利润,而且要求获得最大利润,即总收益与总成本之间的差额最大。由于收益和成本都是产出的函数,所以利润也是产出的函数。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 1"/>
          <p:cNvSpPr txBox="1"/>
          <p:nvPr/>
        </p:nvSpPr>
        <p:spPr bwMode="auto">
          <a:xfrm>
            <a:off x="0" y="154783"/>
            <a:ext cx="7778839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pPr algn="ctr"/>
            <a:r>
              <a:rPr lang="zh-CN" altLang="en-US" sz="2800" smtClean="0"/>
              <a:t>目   录</a:t>
            </a:r>
            <a:endParaRPr lang="zh-CN" altLang="en-US" sz="2800" dirty="0"/>
          </a:p>
        </p:txBody>
      </p:sp>
      <p:grpSp>
        <p:nvGrpSpPr>
          <p:cNvPr id="17" name="组合 16"/>
          <p:cNvGrpSpPr/>
          <p:nvPr/>
        </p:nvGrpSpPr>
        <p:grpSpPr>
          <a:xfrm>
            <a:off x="1870430" y="2032754"/>
            <a:ext cx="6390109" cy="3075029"/>
            <a:chOff x="3009756" y="1946691"/>
            <a:chExt cx="6390109" cy="3075029"/>
          </a:xfrm>
        </p:grpSpPr>
        <p:grpSp>
          <p:nvGrpSpPr>
            <p:cNvPr id="19" name="组合 18"/>
            <p:cNvGrpSpPr/>
            <p:nvPr/>
          </p:nvGrpSpPr>
          <p:grpSpPr>
            <a:xfrm>
              <a:off x="3009756" y="1946691"/>
              <a:ext cx="6390109" cy="2279494"/>
              <a:chOff x="2488640" y="2139114"/>
              <a:chExt cx="6390109" cy="2279494"/>
            </a:xfrm>
          </p:grpSpPr>
          <p:grpSp>
            <p:nvGrpSpPr>
              <p:cNvPr id="24" name="Group 4"/>
              <p:cNvGrpSpPr/>
              <p:nvPr/>
            </p:nvGrpSpPr>
            <p:grpSpPr bwMode="auto">
              <a:xfrm>
                <a:off x="2488640" y="2139114"/>
                <a:ext cx="6390109" cy="639332"/>
                <a:chOff x="0" y="0"/>
                <a:chExt cx="2982" cy="288"/>
              </a:xfrm>
            </p:grpSpPr>
            <p:sp>
              <p:nvSpPr>
                <p:cNvPr id="33" name="AutoShape 5"/>
                <p:cNvSpPr>
                  <a:spLocks noChangeArrowheads="1"/>
                </p:cNvSpPr>
                <p:nvPr/>
              </p:nvSpPr>
              <p:spPr bwMode="auto">
                <a:xfrm>
                  <a:off x="54" y="0"/>
                  <a:ext cx="2928" cy="288"/>
                </a:xfrm>
                <a:prstGeom prst="roundRect">
                  <a:avLst>
                    <a:gd name="adj" fmla="val 50000"/>
                  </a:avLst>
                </a:prstGeom>
                <a:noFill/>
                <a:ln w="19050" cap="rnd" cmpd="sng">
                  <a:solidFill>
                    <a:schemeClr val="tx1"/>
                  </a:solidFill>
                  <a:prstDash val="sysDot"/>
                  <a:round/>
                </a:ln>
                <a:effectLst>
                  <a:outerShdw dist="107763" dir="2700000" algn="ctr" rotWithShape="0">
                    <a:schemeClr val="bg1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>
                    <a:solidFill>
                      <a:prstClr val="black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  <p:sp>
              <p:nvSpPr>
                <p:cNvPr id="34" name="Rectangle 6"/>
                <p:cNvSpPr>
                  <a:spLocks noChangeArrowheads="1"/>
                </p:cNvSpPr>
                <p:nvPr/>
              </p:nvSpPr>
              <p:spPr bwMode="auto">
                <a:xfrm>
                  <a:off x="299" y="67"/>
                  <a:ext cx="242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2000" b="1" dirty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第一节　成本与成本函数</a:t>
                  </a:r>
                  <a:endParaRPr lang="zh-CN" altLang="zh-CN" sz="2000" b="1" dirty="0"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  <p:sp>
              <p:nvSpPr>
                <p:cNvPr id="35" name="Oval 7"/>
                <p:cNvSpPr>
                  <a:spLocks noChangeArrowheads="1"/>
                </p:cNvSpPr>
                <p:nvPr/>
              </p:nvSpPr>
              <p:spPr bwMode="auto">
                <a:xfrm>
                  <a:off x="0" y="6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96E29"/>
                    </a:gs>
                    <a:gs pos="100000">
                      <a:srgbClr val="9B491B"/>
                    </a:gs>
                  </a:gsLst>
                  <a:path path="shape">
                    <a:fillToRect l="50000" t="50000" r="50000" b="50000"/>
                  </a:path>
                </a:gradFill>
                <a:ln w="19050" cmpd="sng">
                  <a:solidFill>
                    <a:schemeClr val="tx1"/>
                  </a:solidFill>
                  <a:round/>
                </a:ln>
                <a:effectLst>
                  <a:outerShdw dist="63500" dir="2212194" algn="ctr" rotWithShape="0">
                    <a:schemeClr val="bg1">
                      <a:alpha val="50000"/>
                    </a:scheme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>
                    <a:solidFill>
                      <a:prstClr val="black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</p:grpSp>
          <p:grpSp>
            <p:nvGrpSpPr>
              <p:cNvPr id="25" name="Group 8"/>
              <p:cNvGrpSpPr/>
              <p:nvPr/>
            </p:nvGrpSpPr>
            <p:grpSpPr bwMode="auto">
              <a:xfrm>
                <a:off x="2488640" y="2975707"/>
                <a:ext cx="6390109" cy="639332"/>
                <a:chOff x="0" y="0"/>
                <a:chExt cx="2982" cy="288"/>
              </a:xfrm>
            </p:grpSpPr>
            <p:sp>
              <p:nvSpPr>
                <p:cNvPr id="30" name="AutoShape 9"/>
                <p:cNvSpPr>
                  <a:spLocks noChangeArrowheads="1"/>
                </p:cNvSpPr>
                <p:nvPr/>
              </p:nvSpPr>
              <p:spPr bwMode="auto">
                <a:xfrm>
                  <a:off x="54" y="0"/>
                  <a:ext cx="2928" cy="288"/>
                </a:xfrm>
                <a:prstGeom prst="roundRect">
                  <a:avLst>
                    <a:gd name="adj" fmla="val 50000"/>
                  </a:avLst>
                </a:prstGeom>
                <a:noFill/>
                <a:ln w="19050" cap="rnd" cmpd="sng">
                  <a:solidFill>
                    <a:schemeClr val="tx1"/>
                  </a:solidFill>
                  <a:prstDash val="sysDot"/>
                  <a:round/>
                </a:ln>
                <a:effectLst>
                  <a:outerShdw dist="107763" dir="2700000" algn="ctr" rotWithShape="0">
                    <a:schemeClr val="bg1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>
                    <a:solidFill>
                      <a:prstClr val="black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  <p:sp>
              <p:nvSpPr>
                <p:cNvPr id="31" name="Rectangle 10"/>
                <p:cNvSpPr>
                  <a:spLocks noChangeArrowheads="1"/>
                </p:cNvSpPr>
                <p:nvPr/>
              </p:nvSpPr>
              <p:spPr bwMode="auto">
                <a:xfrm>
                  <a:off x="299" y="60"/>
                  <a:ext cx="242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2000" b="1" dirty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第二节　短期成本分析</a:t>
                  </a:r>
                  <a:endParaRPr lang="zh-CN" altLang="en-US" sz="2000" b="1" dirty="0">
                    <a:solidFill>
                      <a:srgbClr val="000000"/>
                    </a:solidFill>
                    <a:latin typeface="等线" panose="02010600030101010101" pitchFamily="2" charset="-122"/>
                    <a:ea typeface="等线" panose="02010600030101010101" pitchFamily="2" charset="-122"/>
                    <a:cs typeface="锐字工房云字库准圆GBK" panose="02010604000000000000" charset="-122"/>
                    <a:sym typeface="+mn-ea"/>
                  </a:endParaRPr>
                </a:p>
              </p:txBody>
            </p:sp>
            <p:sp>
              <p:nvSpPr>
                <p:cNvPr id="32" name="Oval 11"/>
                <p:cNvSpPr>
                  <a:spLocks noChangeArrowheads="1"/>
                </p:cNvSpPr>
                <p:nvPr/>
              </p:nvSpPr>
              <p:spPr bwMode="auto">
                <a:xfrm>
                  <a:off x="0" y="60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CDC48"/>
                    </a:gs>
                    <a:gs pos="100000">
                      <a:srgbClr val="939330"/>
                    </a:gs>
                  </a:gsLst>
                  <a:path path="shape">
                    <a:fillToRect l="50000" t="50000" r="50000" b="50000"/>
                  </a:path>
                </a:gradFill>
                <a:ln w="19050" cmpd="sng">
                  <a:solidFill>
                    <a:schemeClr val="tx1"/>
                  </a:solidFill>
                  <a:round/>
                </a:ln>
                <a:effectLst>
                  <a:outerShdw dist="63500" dir="2212194" algn="ctr" rotWithShape="0">
                    <a:schemeClr val="bg1">
                      <a:alpha val="50000"/>
                    </a:scheme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>
                    <a:solidFill>
                      <a:prstClr val="black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</p:grpSp>
          <p:grpSp>
            <p:nvGrpSpPr>
              <p:cNvPr id="26" name="Group 12"/>
              <p:cNvGrpSpPr/>
              <p:nvPr/>
            </p:nvGrpSpPr>
            <p:grpSpPr bwMode="auto">
              <a:xfrm>
                <a:off x="2488640" y="3779276"/>
                <a:ext cx="6390109" cy="639332"/>
                <a:chOff x="0" y="0"/>
                <a:chExt cx="2982" cy="288"/>
              </a:xfrm>
            </p:grpSpPr>
            <p:sp>
              <p:nvSpPr>
                <p:cNvPr id="27" name="AutoShape 13"/>
                <p:cNvSpPr>
                  <a:spLocks noChangeArrowheads="1"/>
                </p:cNvSpPr>
                <p:nvPr/>
              </p:nvSpPr>
              <p:spPr bwMode="auto">
                <a:xfrm>
                  <a:off x="54" y="0"/>
                  <a:ext cx="2928" cy="288"/>
                </a:xfrm>
                <a:prstGeom prst="roundRect">
                  <a:avLst>
                    <a:gd name="adj" fmla="val 50000"/>
                  </a:avLst>
                </a:prstGeom>
                <a:noFill/>
                <a:ln w="19050" cap="rnd" cmpd="sng">
                  <a:solidFill>
                    <a:schemeClr val="tx1"/>
                  </a:solidFill>
                  <a:prstDash val="sysDot"/>
                  <a:round/>
                </a:ln>
                <a:effectLst>
                  <a:outerShdw dist="107763" dir="2700000" algn="ctr" rotWithShape="0">
                    <a:schemeClr val="bg1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>
                    <a:solidFill>
                      <a:prstClr val="black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  <p:sp>
              <p:nvSpPr>
                <p:cNvPr id="28" name="Rectangle 14"/>
                <p:cNvSpPr>
                  <a:spLocks noChangeArrowheads="1"/>
                </p:cNvSpPr>
                <p:nvPr/>
              </p:nvSpPr>
              <p:spPr bwMode="auto">
                <a:xfrm>
                  <a:off x="299" y="55"/>
                  <a:ext cx="242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2000" b="1" dirty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第三节　长期成本分析</a:t>
                  </a:r>
                  <a:endParaRPr lang="zh-CN" altLang="en-US" sz="2000" b="1" dirty="0">
                    <a:solidFill>
                      <a:srgbClr val="000000"/>
                    </a:solidFill>
                    <a:latin typeface="等线" panose="02010600030101010101" pitchFamily="2" charset="-122"/>
                    <a:ea typeface="等线" panose="02010600030101010101" pitchFamily="2" charset="-122"/>
                    <a:cs typeface="方正粗黑宋简体" panose="02000000000000000000" charset="-122"/>
                    <a:sym typeface="+mn-ea"/>
                  </a:endParaRPr>
                </a:p>
              </p:txBody>
            </p:sp>
            <p:sp>
              <p:nvSpPr>
                <p:cNvPr id="29" name="Oval 15"/>
                <p:cNvSpPr>
                  <a:spLocks noChangeArrowheads="1"/>
                </p:cNvSpPr>
                <p:nvPr/>
              </p:nvSpPr>
              <p:spPr bwMode="auto">
                <a:xfrm>
                  <a:off x="0" y="6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rgbClr val="98630D"/>
                    </a:gs>
                  </a:gsLst>
                  <a:path path="shape">
                    <a:fillToRect l="50000" t="50000" r="50000" b="50000"/>
                  </a:path>
                </a:gradFill>
                <a:ln w="19050" cmpd="sng">
                  <a:solidFill>
                    <a:schemeClr val="tx1"/>
                  </a:solidFill>
                  <a:round/>
                </a:ln>
                <a:effectLst>
                  <a:outerShdw dist="63500" dir="2212194" algn="ctr" rotWithShape="0">
                    <a:schemeClr val="bg1">
                      <a:alpha val="50000"/>
                    </a:scheme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>
                    <a:solidFill>
                      <a:prstClr val="black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</p:grpSp>
        </p:grpSp>
        <p:grpSp>
          <p:nvGrpSpPr>
            <p:cNvPr id="20" name="Group 4"/>
            <p:cNvGrpSpPr/>
            <p:nvPr/>
          </p:nvGrpSpPr>
          <p:grpSpPr bwMode="auto">
            <a:xfrm>
              <a:off x="3009756" y="4382388"/>
              <a:ext cx="6390109" cy="639332"/>
              <a:chOff x="0" y="0"/>
              <a:chExt cx="2982" cy="288"/>
            </a:xfrm>
          </p:grpSpPr>
          <p:sp>
            <p:nvSpPr>
              <p:cNvPr id="21" name="AutoShape 5"/>
              <p:cNvSpPr>
                <a:spLocks noChangeArrowheads="1"/>
              </p:cNvSpPr>
              <p:nvPr/>
            </p:nvSpPr>
            <p:spPr bwMode="auto">
              <a:xfrm>
                <a:off x="54" y="0"/>
                <a:ext cx="2928" cy="288"/>
              </a:xfrm>
              <a:prstGeom prst="roundRect">
                <a:avLst>
                  <a:gd name="adj" fmla="val 50000"/>
                </a:avLst>
              </a:prstGeom>
              <a:noFill/>
              <a:ln w="19050" cap="rnd" cmpd="sng">
                <a:solidFill>
                  <a:schemeClr val="tx1"/>
                </a:solidFill>
                <a:prstDash val="sysDot"/>
                <a:round/>
              </a:ln>
              <a:effectLst>
                <a:outerShdw dist="107763" dir="2700000" algn="ctr" rotWithShape="0">
                  <a:schemeClr val="bg1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  <p:sp>
            <p:nvSpPr>
              <p:cNvPr id="22" name="Rectangle 6"/>
              <p:cNvSpPr>
                <a:spLocks noChangeArrowheads="1"/>
              </p:cNvSpPr>
              <p:nvPr/>
            </p:nvSpPr>
            <p:spPr bwMode="auto">
              <a:xfrm>
                <a:off x="299" y="67"/>
                <a:ext cx="2639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000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第四节　利润最大化原则</a:t>
                </a:r>
                <a:endParaRPr lang="zh-CN" altLang="en-US" sz="2000" b="1" dirty="0">
                  <a:solidFill>
                    <a:srgbClr val="000000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方正粗黑宋简体" panose="02000000000000000000" charset="-122"/>
                  <a:sym typeface="+mn-ea"/>
                </a:endParaRPr>
              </a:p>
            </p:txBody>
          </p:sp>
          <p:sp>
            <p:nvSpPr>
              <p:cNvPr id="23" name="Oval 7"/>
              <p:cNvSpPr>
                <a:spLocks noChangeArrowheads="1"/>
              </p:cNvSpPr>
              <p:nvPr/>
            </p:nvSpPr>
            <p:spPr bwMode="auto">
              <a:xfrm>
                <a:off x="0" y="66"/>
                <a:ext cx="144" cy="144"/>
              </a:xfrm>
              <a:prstGeom prst="ellipse">
                <a:avLst/>
              </a:prstGeom>
              <a:gradFill rotWithShape="1">
                <a:gsLst>
                  <a:gs pos="0">
                    <a:srgbClr val="E96E29"/>
                  </a:gs>
                  <a:gs pos="100000">
                    <a:srgbClr val="9B491B"/>
                  </a:gs>
                </a:gsLst>
                <a:path path="shape">
                  <a:fillToRect l="50000" t="50000" r="50000" b="50000"/>
                </a:path>
              </a:gradFill>
              <a:ln w="19050" cmpd="sng">
                <a:solidFill>
                  <a:schemeClr val="tx1"/>
                </a:solidFill>
                <a:round/>
              </a:ln>
              <a:effectLst>
                <a:outerShdw dist="63500" dir="2212194" algn="ctr" rotWithShape="0">
                  <a:schemeClr val="bg1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b="1">
                  <a:solidFill>
                    <a:prstClr val="black"/>
                  </a:solidFill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成本与成本函数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一、成本的概念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(一)机会成本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(二)显性成本和隐性成本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(三)私人成本和社会成本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成本与成本函数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358900"/>
            <a:ext cx="10729595" cy="5016500"/>
          </a:xfrm>
        </p:spPr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二、成本函数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生产函数反映了投入与产出之间的纯技术关系,将厂商的生产函数加进价格因素,就可以得到厂商的成本函数。</a:t>
            </a:r>
            <a:endParaRPr lang="zh-CN" altLang="en-US"/>
          </a:p>
          <a:p>
            <a:r>
              <a:rPr lang="zh-CN" altLang="en-US"/>
              <a:t>成本函数反映了成本与产量之间的关系,它表示在生产的各种产出水平中,厂商所投入的最小成本。其一般表达形式为:</a:t>
            </a:r>
            <a:r>
              <a:rPr lang="en-US" altLang="zh-CN"/>
              <a:t>  </a:t>
            </a:r>
            <a:r>
              <a:rPr lang="zh-CN" altLang="en-US"/>
              <a:t>C=f(Q)</a:t>
            </a:r>
            <a:r>
              <a:rPr lang="en-US" altLang="zh-CN"/>
              <a:t>     </a:t>
            </a:r>
            <a:r>
              <a:rPr lang="zh-CN" altLang="en-US"/>
              <a:t>(6-1)</a:t>
            </a:r>
            <a:r>
              <a:rPr lang="en-US" altLang="zh-CN"/>
              <a:t>       </a:t>
            </a:r>
            <a:r>
              <a:rPr lang="zh-CN" altLang="en-US"/>
              <a:t>式中:C表示成本,Q表示产量。</a:t>
            </a:r>
            <a:endParaRPr lang="zh-CN" altLang="en-US"/>
          </a:p>
          <a:p>
            <a:r>
              <a:rPr lang="zh-CN" altLang="en-US"/>
              <a:t>所谓“短期”,是指厂商无法调整其生产规模,即在厂商投入的全部生产要素中,只有一部分生产要素是可以改变的,而另一部分固定不变。例如,在短期内厂商可以改变劳动力的投入量,但无法改变厂房、设备等要素的数量。</a:t>
            </a:r>
            <a:endParaRPr lang="zh-CN" altLang="en-US"/>
          </a:p>
          <a:p>
            <a:r>
              <a:rPr lang="zh-CN" altLang="en-US"/>
              <a:t>所谓“长期”,是指在此期间厂商能够调整其生产规模,即厂商投入的全部生产要素都是可以变动的。在长期,厂商不仅可以根据市场及产量的变化调整劳动力的数量,而且可以调整厂房、设备的数量,使其生产规模发生变化,以适应变化了的产量要求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短期成本分析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一、短期成本的分类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(一)固定成本、可变成本和短期总成本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(二)平均固定成本、平均可变成本和短期平均成本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(三)短期边际成本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短期成本分析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二、短期成本曲线的相互关系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1.STC曲线与SMC曲线、VC曲线与SMC曲线之间的关系</a:t>
            </a:r>
            <a:endParaRPr lang="zh-CN" altLang="en-US"/>
          </a:p>
          <a:p>
            <a:r>
              <a:rPr lang="zh-CN" altLang="en-US"/>
              <a:t>2.STC曲线与SAC曲线、VC曲线与AVC曲线</a:t>
            </a:r>
            <a:endParaRPr lang="zh-CN" altLang="en-US"/>
          </a:p>
          <a:p>
            <a:r>
              <a:rPr lang="zh-CN" altLang="en-US"/>
              <a:t>3.SMC曲线与SAC曲线、AVC曲线之间的关系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短期成本分析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三、短期成本的变动与边际收益递减规律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根据前面分析的各种短期成本之间的相互关系可知,由SMC曲线的U形特征,即SMC随产量的增加先递减后递增,可以解释STC曲线、VC曲线以及SAC曲线、AVC曲线的特征。这里只分析边际收益递减规律对短期边际成本SMC曲线的形状所起的决定作用。</a:t>
            </a:r>
            <a:endParaRPr lang="zh-CN" altLang="en-US"/>
          </a:p>
          <a:p>
            <a:r>
              <a:rPr lang="zh-CN" altLang="en-US"/>
              <a:t>SMC曲线的U形特征是由短期生产中的边际收益递减规律所决定的。边际收益递减规律是指在其他条件不变时,随着一种可变要素投入量连续增加,它所带来的边际产量先是递增的,达到最大值以后再递减。边际收益递减规律的作用也可以通过以下形式表示出来: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第三节　长期成本分析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一、长期成本的分类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(一)长期总成本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(二)长期平均成本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(三)长期边际成本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第三节　长期成本分析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二、长期成本曲线与市场结构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71900" y="2850515"/>
            <a:ext cx="4972050" cy="311785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3502025" y="612775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6-6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成本曲线与市场结构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1443</Words>
  <Application>WPS 演示</Application>
  <PresentationFormat>宽屏</PresentationFormat>
  <Paragraphs>74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GungsuhChe</vt:lpstr>
      <vt:lpstr>Malgun Gothic</vt:lpstr>
      <vt:lpstr>等线</vt:lpstr>
      <vt:lpstr>锐字工房云字库准圆GBK</vt:lpstr>
      <vt:lpstr>方正粗黑宋简体</vt:lpstr>
      <vt:lpstr>黑体</vt:lpstr>
      <vt:lpstr>楷体</vt:lpstr>
      <vt:lpstr>Office 主题​​</vt:lpstr>
      <vt:lpstr>默认设计模板</vt:lpstr>
      <vt:lpstr>PowerPoint 演示文稿</vt:lpstr>
      <vt:lpstr>PowerPoint 演示文稿</vt:lpstr>
      <vt:lpstr>第一节　成本与成本函数</vt:lpstr>
      <vt:lpstr>第一节　成本与成本函数</vt:lpstr>
      <vt:lpstr>第二节　短期成本分析</vt:lpstr>
      <vt:lpstr>第二节　短期成本分析</vt:lpstr>
      <vt:lpstr>第二节　短期成本分析</vt:lpstr>
      <vt:lpstr>第三节　长期成本分析</vt:lpstr>
      <vt:lpstr>第三节　长期成本分析</vt:lpstr>
      <vt:lpstr>第四节　利润最大化原则</vt:lpstr>
      <vt:lpstr>第四节　利润最大化原则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sunny</cp:lastModifiedBy>
  <cp:revision>172</cp:revision>
  <dcterms:created xsi:type="dcterms:W3CDTF">2019-06-19T02:08:00Z</dcterms:created>
  <dcterms:modified xsi:type="dcterms:W3CDTF">2021-08-27T01:29:55Z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41E443932AD243A6B7EABCB1C8BB5530</vt:lpwstr>
  </property>
</Properties>
</file>