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ECCF535-4081-49F4-BC43-C6F04584732E}"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A14C88-9F01-4393-93CC-4F2FF5BAB93B}" type="slidenum">
              <a:rPr lang="zh-CN" altLang="en-US" smtClean="0"/>
              <a:t>‹#›</a:t>
            </a:fld>
            <a:endParaRPr lang="zh-CN" altLang="en-US"/>
          </a:p>
        </p:txBody>
      </p:sp>
    </p:spTree>
    <p:extLst>
      <p:ext uri="{BB962C8B-B14F-4D97-AF65-F5344CB8AC3E}">
        <p14:creationId xmlns:p14="http://schemas.microsoft.com/office/powerpoint/2010/main" val="124799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CCF535-4081-49F4-BC43-C6F04584732E}"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A14C88-9F01-4393-93CC-4F2FF5BAB93B}" type="slidenum">
              <a:rPr lang="zh-CN" altLang="en-US" smtClean="0"/>
              <a:t>‹#›</a:t>
            </a:fld>
            <a:endParaRPr lang="zh-CN" altLang="en-US"/>
          </a:p>
        </p:txBody>
      </p:sp>
    </p:spTree>
    <p:extLst>
      <p:ext uri="{BB962C8B-B14F-4D97-AF65-F5344CB8AC3E}">
        <p14:creationId xmlns:p14="http://schemas.microsoft.com/office/powerpoint/2010/main" val="1044982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CCF535-4081-49F4-BC43-C6F04584732E}"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A14C88-9F01-4393-93CC-4F2FF5BAB93B}" type="slidenum">
              <a:rPr lang="zh-CN" altLang="en-US" smtClean="0"/>
              <a:t>‹#›</a:t>
            </a:fld>
            <a:endParaRPr lang="zh-CN" altLang="en-US"/>
          </a:p>
        </p:txBody>
      </p:sp>
    </p:spTree>
    <p:extLst>
      <p:ext uri="{BB962C8B-B14F-4D97-AF65-F5344CB8AC3E}">
        <p14:creationId xmlns:p14="http://schemas.microsoft.com/office/powerpoint/2010/main" val="8276474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915886" y="507999"/>
            <a:ext cx="9653815" cy="474707"/>
          </a:xfrm>
        </p:spPr>
        <p:txBody>
          <a:bodyPr>
            <a:noAutofit/>
          </a:bodyPr>
          <a:lstStyle>
            <a:lvl1pPr algn="l">
              <a:defRPr sz="2400" b="0">
                <a:ln w="9525" cmpd="sng">
                  <a:solidFill>
                    <a:schemeClr val="accent1"/>
                  </a:solidFill>
                  <a:prstDash val="solid"/>
                </a:ln>
                <a:solidFill>
                  <a:schemeClr val="tx1"/>
                </a:solidFill>
                <a:effectLst>
                  <a:glow rad="38100">
                    <a:schemeClr val="accent1">
                      <a:alpha val="40000"/>
                    </a:schemeClr>
                  </a:glow>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567543"/>
            <a:ext cx="10947400" cy="4807856"/>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650901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CCF535-4081-49F4-BC43-C6F04584732E}"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A14C88-9F01-4393-93CC-4F2FF5BAB93B}" type="slidenum">
              <a:rPr lang="zh-CN" altLang="en-US" smtClean="0"/>
              <a:t>‹#›</a:t>
            </a:fld>
            <a:endParaRPr lang="zh-CN" altLang="en-US"/>
          </a:p>
        </p:txBody>
      </p:sp>
    </p:spTree>
    <p:extLst>
      <p:ext uri="{BB962C8B-B14F-4D97-AF65-F5344CB8AC3E}">
        <p14:creationId xmlns:p14="http://schemas.microsoft.com/office/powerpoint/2010/main" val="2820495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ECCF535-4081-49F4-BC43-C6F04584732E}"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A14C88-9F01-4393-93CC-4F2FF5BAB93B}" type="slidenum">
              <a:rPr lang="zh-CN" altLang="en-US" smtClean="0"/>
              <a:t>‹#›</a:t>
            </a:fld>
            <a:endParaRPr lang="zh-CN" altLang="en-US"/>
          </a:p>
        </p:txBody>
      </p:sp>
    </p:spTree>
    <p:extLst>
      <p:ext uri="{BB962C8B-B14F-4D97-AF65-F5344CB8AC3E}">
        <p14:creationId xmlns:p14="http://schemas.microsoft.com/office/powerpoint/2010/main" val="3888505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ECCF535-4081-49F4-BC43-C6F04584732E}"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A14C88-9F01-4393-93CC-4F2FF5BAB93B}" type="slidenum">
              <a:rPr lang="zh-CN" altLang="en-US" smtClean="0"/>
              <a:t>‹#›</a:t>
            </a:fld>
            <a:endParaRPr lang="zh-CN" altLang="en-US"/>
          </a:p>
        </p:txBody>
      </p:sp>
    </p:spTree>
    <p:extLst>
      <p:ext uri="{BB962C8B-B14F-4D97-AF65-F5344CB8AC3E}">
        <p14:creationId xmlns:p14="http://schemas.microsoft.com/office/powerpoint/2010/main" val="2806295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ECCF535-4081-49F4-BC43-C6F04584732E}"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A14C88-9F01-4393-93CC-4F2FF5BAB93B}" type="slidenum">
              <a:rPr lang="zh-CN" altLang="en-US" smtClean="0"/>
              <a:t>‹#›</a:t>
            </a:fld>
            <a:endParaRPr lang="zh-CN" altLang="en-US"/>
          </a:p>
        </p:txBody>
      </p:sp>
    </p:spTree>
    <p:extLst>
      <p:ext uri="{BB962C8B-B14F-4D97-AF65-F5344CB8AC3E}">
        <p14:creationId xmlns:p14="http://schemas.microsoft.com/office/powerpoint/2010/main" val="8063738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ECCF535-4081-49F4-BC43-C6F04584732E}"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A14C88-9F01-4393-93CC-4F2FF5BAB93B}" type="slidenum">
              <a:rPr lang="zh-CN" altLang="en-US" smtClean="0"/>
              <a:t>‹#›</a:t>
            </a:fld>
            <a:endParaRPr lang="zh-CN" altLang="en-US"/>
          </a:p>
        </p:txBody>
      </p:sp>
    </p:spTree>
    <p:extLst>
      <p:ext uri="{BB962C8B-B14F-4D97-AF65-F5344CB8AC3E}">
        <p14:creationId xmlns:p14="http://schemas.microsoft.com/office/powerpoint/2010/main" val="2096462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ECCF535-4081-49F4-BC43-C6F04584732E}"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A14C88-9F01-4393-93CC-4F2FF5BAB93B}" type="slidenum">
              <a:rPr lang="zh-CN" altLang="en-US" smtClean="0"/>
              <a:t>‹#›</a:t>
            </a:fld>
            <a:endParaRPr lang="zh-CN" altLang="en-US"/>
          </a:p>
        </p:txBody>
      </p:sp>
    </p:spTree>
    <p:extLst>
      <p:ext uri="{BB962C8B-B14F-4D97-AF65-F5344CB8AC3E}">
        <p14:creationId xmlns:p14="http://schemas.microsoft.com/office/powerpoint/2010/main" val="3650266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CCF535-4081-49F4-BC43-C6F04584732E}"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A14C88-9F01-4393-93CC-4F2FF5BAB93B}" type="slidenum">
              <a:rPr lang="zh-CN" altLang="en-US" smtClean="0"/>
              <a:t>‹#›</a:t>
            </a:fld>
            <a:endParaRPr lang="zh-CN" altLang="en-US"/>
          </a:p>
        </p:txBody>
      </p:sp>
    </p:spTree>
    <p:extLst>
      <p:ext uri="{BB962C8B-B14F-4D97-AF65-F5344CB8AC3E}">
        <p14:creationId xmlns:p14="http://schemas.microsoft.com/office/powerpoint/2010/main" val="1052614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CCF535-4081-49F4-BC43-C6F04584732E}"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A14C88-9F01-4393-93CC-4F2FF5BAB93B}" type="slidenum">
              <a:rPr lang="zh-CN" altLang="en-US" smtClean="0"/>
              <a:t>‹#›</a:t>
            </a:fld>
            <a:endParaRPr lang="zh-CN" altLang="en-US"/>
          </a:p>
        </p:txBody>
      </p:sp>
    </p:spTree>
    <p:extLst>
      <p:ext uri="{BB962C8B-B14F-4D97-AF65-F5344CB8AC3E}">
        <p14:creationId xmlns:p14="http://schemas.microsoft.com/office/powerpoint/2010/main" val="137074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CCF535-4081-49F4-BC43-C6F04584732E}"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A14C88-9F01-4393-93CC-4F2FF5BAB93B}" type="slidenum">
              <a:rPr lang="zh-CN" altLang="en-US" smtClean="0"/>
              <a:t>‹#›</a:t>
            </a:fld>
            <a:endParaRPr lang="zh-CN" altLang="en-US"/>
          </a:p>
        </p:txBody>
      </p:sp>
    </p:spTree>
    <p:extLst>
      <p:ext uri="{BB962C8B-B14F-4D97-AF65-F5344CB8AC3E}">
        <p14:creationId xmlns:p14="http://schemas.microsoft.com/office/powerpoint/2010/main" val="30241820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1582057" y="300355"/>
            <a:ext cx="9085943" cy="790575"/>
          </a:xfrm>
          <a:prstGeom prst="rect">
            <a:avLst/>
          </a:prstGeom>
        </p:spPr>
        <p:txBody>
          <a:bodyPr vert="horz" lIns="91440" tIns="45720" rIns="91440" bIns="45720" rtlCol="0" anchor="ctr">
            <a:normAutofit/>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锐字工房云字库大黑GBK" panose="02010604000000000000" charset="-122"/>
                <a:ea typeface="锐字工房云字库大黑GBK" panose="02010604000000000000" charset="-122"/>
                <a:cs typeface="+mj-cs"/>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lvl1pPr marR="0" lvl="0"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1pPr>
            <a:lvl2pPr marR="0" lvl="1"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2pPr>
            <a:lvl3pPr marR="0" lvl="2"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3pPr>
            <a:lvl4pPr marR="0" lvl="3"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4pPr>
            <a:lvl5pPr marR="0" lvl="4"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1" name="图片 10"/>
          <p:cNvPicPr>
            <a:picLocks noChangeAspect="1"/>
          </p:cNvPicPr>
          <p:nvPr userDrawn="1"/>
        </p:nvPicPr>
        <p:blipFill>
          <a:blip r:embed="rId4"/>
          <a:stretch>
            <a:fillRect/>
          </a:stretch>
        </p:blipFill>
        <p:spPr>
          <a:xfrm>
            <a:off x="0" y="13742"/>
            <a:ext cx="1451429" cy="1171575"/>
          </a:xfrm>
          <a:prstGeom prst="rect">
            <a:avLst/>
          </a:prstGeom>
        </p:spPr>
      </p:pic>
      <p:pic>
        <p:nvPicPr>
          <p:cNvPr id="13" name="图片 12"/>
          <p:cNvPicPr>
            <a:picLocks noChangeAspect="1"/>
          </p:cNvPicPr>
          <p:nvPr userDrawn="1"/>
        </p:nvPicPr>
        <p:blipFill>
          <a:blip r:embed="rId5"/>
          <a:stretch>
            <a:fillRect/>
          </a:stretch>
        </p:blipFill>
        <p:spPr>
          <a:xfrm flipV="1">
            <a:off x="1451434" y="1100687"/>
            <a:ext cx="7854134" cy="87982"/>
          </a:xfrm>
          <a:prstGeom prst="rect">
            <a:avLst/>
          </a:prstGeom>
        </p:spPr>
      </p:pic>
      <p:pic>
        <p:nvPicPr>
          <p:cNvPr id="14"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4714694"/>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b="0" kern="1200">
          <a:solidFill>
            <a:schemeClr val="tx1"/>
          </a:solidFill>
          <a:latin typeface="等线" panose="02010600030101010101" pitchFamily="2" charset="-122"/>
          <a:ea typeface="等线"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nvSpPr>
        <p:spPr>
          <a:xfrm>
            <a:off x="0" y="2505669"/>
            <a:ext cx="12192000" cy="830997"/>
          </a:xfrm>
          <a:prstGeom prst="rect">
            <a:avLst/>
          </a:prstGeom>
        </p:spPr>
        <p:txBody>
          <a:bodyPr wrap="square">
            <a:spAutoFit/>
          </a:bodyPr>
          <a:lstStyle/>
          <a:p>
            <a:pPr algn="ct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第七章　</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负债</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经营与股利政策</a:t>
            </a:r>
          </a:p>
        </p:txBody>
      </p:sp>
    </p:spTree>
    <p:extLst>
      <p:ext uri="{BB962C8B-B14F-4D97-AF65-F5344CB8AC3E}">
        <p14:creationId xmlns:p14="http://schemas.microsoft.com/office/powerpoint/2010/main" val="344383823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90286"/>
            <a:ext cx="12192000" cy="646331"/>
          </a:xfrm>
          <a:prstGeom prst="rect">
            <a:avLst/>
          </a:prstGeom>
          <a:noFill/>
        </p:spPr>
        <p:txBody>
          <a:bodyPr wrap="square" rtlCol="0">
            <a:spAutoFit/>
          </a:bodyPr>
          <a:lstStyle/>
          <a:p>
            <a:r>
              <a:rPr lang="zh-CN" altLang="en-US" sz="3600" b="1" dirty="0">
                <a:solidFill>
                  <a:prstClr val="white"/>
                </a:solidFill>
              </a:rPr>
              <a:t>                   本  章  目   录</a:t>
            </a:r>
            <a:endParaRPr lang="zh-CN" altLang="en-US" sz="3600" b="1" dirty="0">
              <a:solidFill>
                <a:prstClr val="white"/>
              </a:solidFill>
            </a:endParaRPr>
          </a:p>
        </p:txBody>
      </p:sp>
      <p:sp>
        <p:nvSpPr>
          <p:cNvPr id="28" name="文本框 27"/>
          <p:cNvSpPr txBox="1"/>
          <p:nvPr/>
        </p:nvSpPr>
        <p:spPr>
          <a:xfrm>
            <a:off x="152400" y="442686"/>
            <a:ext cx="12192000" cy="646331"/>
          </a:xfrm>
          <a:prstGeom prst="rect">
            <a:avLst/>
          </a:prstGeom>
          <a:noFill/>
        </p:spPr>
        <p:txBody>
          <a:bodyPr wrap="square" rtlCol="0">
            <a:spAutoFit/>
          </a:bodyPr>
          <a:lstStyle/>
          <a:p>
            <a:r>
              <a:rPr lang="zh-CN" altLang="en-US" sz="3600" b="1" dirty="0">
                <a:solidFill>
                  <a:prstClr val="black"/>
                </a:solidFill>
                <a:latin typeface="黑体" panose="02010609060101010101" pitchFamily="49" charset="-122"/>
                <a:ea typeface="黑体" panose="02010609060101010101" pitchFamily="49" charset="-122"/>
              </a:rPr>
              <a:t>         本 章 目 录</a:t>
            </a:r>
            <a:endParaRPr lang="zh-CN" altLang="en-US" sz="3600" b="1" dirty="0">
              <a:solidFill>
                <a:prstClr val="black"/>
              </a:solidFill>
              <a:latin typeface="黑体" panose="02010609060101010101" pitchFamily="49" charset="-122"/>
              <a:ea typeface="黑体" panose="02010609060101010101" pitchFamily="49" charset="-122"/>
            </a:endParaRPr>
          </a:p>
        </p:txBody>
      </p:sp>
      <p:grpSp>
        <p:nvGrpSpPr>
          <p:cNvPr id="29" name="组合 28"/>
          <p:cNvGrpSpPr/>
          <p:nvPr/>
        </p:nvGrpSpPr>
        <p:grpSpPr>
          <a:xfrm>
            <a:off x="1870430" y="2337551"/>
            <a:ext cx="6390109" cy="1475925"/>
            <a:chOff x="2488640" y="2139114"/>
            <a:chExt cx="6390109" cy="1475925"/>
          </a:xfrm>
        </p:grpSpPr>
        <p:grpSp>
          <p:nvGrpSpPr>
            <p:cNvPr id="30" name="Group 4"/>
            <p:cNvGrpSpPr/>
            <p:nvPr/>
          </p:nvGrpSpPr>
          <p:grpSpPr bwMode="auto">
            <a:xfrm>
              <a:off x="2488640" y="2139114"/>
              <a:ext cx="6390109" cy="639332"/>
              <a:chOff x="0" y="0"/>
              <a:chExt cx="2982" cy="288"/>
            </a:xfrm>
          </p:grpSpPr>
          <p:sp>
            <p:nvSpPr>
              <p:cNvPr id="3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第一节　负债经营</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3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1" name="Group 8"/>
            <p:cNvGrpSpPr/>
            <p:nvPr/>
          </p:nvGrpSpPr>
          <p:grpSpPr bwMode="auto">
            <a:xfrm>
              <a:off x="2488640" y="2975707"/>
              <a:ext cx="6390109" cy="639332"/>
              <a:chOff x="0" y="0"/>
              <a:chExt cx="2982" cy="288"/>
            </a:xfrm>
          </p:grpSpPr>
          <p:sp>
            <p:nvSpPr>
              <p:cNvPr id="3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3"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第二节　股利政策</a:t>
                </a:r>
                <a:endParaRPr lang="zh-CN" altLang="zh-CN" sz="2000" dirty="0">
                  <a:solidFill>
                    <a:prstClr val="black"/>
                  </a:solidFill>
                  <a:latin typeface="等线" panose="02010600030101010101" pitchFamily="2" charset="-122"/>
                  <a:ea typeface="等线" panose="02010600030101010101" pitchFamily="2" charset="-122"/>
                </a:endParaRPr>
              </a:p>
            </p:txBody>
          </p:sp>
          <p:sp>
            <p:nvSpPr>
              <p:cNvPr id="3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315097523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负债经营</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a:t>
            </a:r>
            <a:r>
              <a:rPr lang="en-US" altLang="zh-CN" sz="2600" b="1" dirty="0">
                <a:latin typeface="黑体" panose="02010609060101010101" pitchFamily="49" charset="-122"/>
                <a:ea typeface="黑体" panose="02010609060101010101" pitchFamily="49" charset="-122"/>
              </a:rPr>
              <a:t>MM</a:t>
            </a:r>
            <a:r>
              <a:rPr lang="zh-CN" altLang="zh-CN" sz="2600" b="1" dirty="0">
                <a:latin typeface="黑体" panose="02010609060101010101" pitchFamily="49" charset="-122"/>
                <a:ea typeface="黑体" panose="02010609060101010101" pitchFamily="49" charset="-122"/>
              </a:rPr>
              <a:t>融资理论</a:t>
            </a:r>
          </a:p>
          <a:p>
            <a:r>
              <a:rPr lang="zh-CN" altLang="zh-CN" dirty="0" smtClean="0"/>
              <a:t>公司</a:t>
            </a:r>
            <a:r>
              <a:rPr lang="zh-CN" altLang="zh-CN" dirty="0"/>
              <a:t>获得外部融资主要有两种途径</a:t>
            </a:r>
            <a:r>
              <a:rPr lang="en-US" altLang="zh-CN" dirty="0"/>
              <a:t>: </a:t>
            </a:r>
            <a:r>
              <a:rPr lang="zh-CN" altLang="zh-CN" dirty="0"/>
              <a:t>股权融资和债务融资。</a:t>
            </a:r>
            <a:r>
              <a:rPr lang="en-US" altLang="zh-CN" dirty="0"/>
              <a:t>MM</a:t>
            </a:r>
            <a:r>
              <a:rPr lang="zh-CN" altLang="zh-CN" dirty="0"/>
              <a:t>融资理论主要是</a:t>
            </a:r>
            <a:r>
              <a:rPr lang="en-US" altLang="zh-CN" dirty="0"/>
              <a:t>Modigliani</a:t>
            </a:r>
            <a:r>
              <a:rPr lang="zh-CN" altLang="zh-CN" dirty="0"/>
              <a:t>和</a:t>
            </a:r>
            <a:r>
              <a:rPr lang="en-US" altLang="zh-CN" dirty="0"/>
              <a:t>Miller(1958)</a:t>
            </a:r>
            <a:r>
              <a:rPr lang="zh-CN" altLang="zh-CN" dirty="0"/>
              <a:t>提出的理论假说</a:t>
            </a:r>
            <a:r>
              <a:rPr lang="en-US" altLang="zh-CN" dirty="0"/>
              <a:t>,</a:t>
            </a:r>
            <a:r>
              <a:rPr lang="zh-CN" altLang="zh-CN" dirty="0"/>
              <a:t>他们认为</a:t>
            </a:r>
            <a:r>
              <a:rPr lang="en-US" altLang="zh-CN" dirty="0"/>
              <a:t>,</a:t>
            </a:r>
            <a:r>
              <a:rPr lang="zh-CN" altLang="zh-CN" dirty="0"/>
              <a:t>在完美的资本市场</a:t>
            </a:r>
            <a:r>
              <a:rPr lang="en-US" altLang="zh-CN" dirty="0"/>
              <a:t>(</a:t>
            </a:r>
            <a:r>
              <a:rPr lang="zh-CN" altLang="zh-CN" dirty="0"/>
              <a:t>完全信息、无税收、无破产成本、无交易成本或契约成本</a:t>
            </a:r>
            <a:r>
              <a:rPr lang="en-US" altLang="zh-CN" dirty="0"/>
              <a:t>)</a:t>
            </a:r>
            <a:r>
              <a:rPr lang="zh-CN" altLang="zh-CN" dirty="0"/>
              <a:t>中</a:t>
            </a:r>
            <a:r>
              <a:rPr lang="en-US" altLang="zh-CN" dirty="0"/>
              <a:t>,</a:t>
            </a:r>
            <a:r>
              <a:rPr lang="zh-CN" altLang="zh-CN" dirty="0"/>
              <a:t>公司资本结构与公司价值之间没有任何关系</a:t>
            </a:r>
            <a:r>
              <a:rPr lang="en-US" altLang="zh-CN" dirty="0"/>
              <a:t>,</a:t>
            </a:r>
            <a:r>
              <a:rPr lang="zh-CN" altLang="zh-CN" dirty="0"/>
              <a:t>这是因为公司融资决策不会影响其投资决策。从那时起</a:t>
            </a:r>
            <a:r>
              <a:rPr lang="en-US" altLang="zh-CN" dirty="0"/>
              <a:t>,</a:t>
            </a:r>
            <a:r>
              <a:rPr lang="zh-CN" altLang="zh-CN" dirty="0"/>
              <a:t>许多研究试图放宽严苛的假定</a:t>
            </a:r>
            <a:r>
              <a:rPr lang="en-US" altLang="zh-CN" dirty="0"/>
              <a:t>,</a:t>
            </a:r>
            <a:r>
              <a:rPr lang="zh-CN" altLang="zh-CN" dirty="0"/>
              <a:t>为债务融资提供一个合乎逻辑的解释</a:t>
            </a:r>
            <a:r>
              <a:rPr lang="zh-CN" altLang="zh-CN" dirty="0" smtClean="0"/>
              <a:t>。</a:t>
            </a:r>
            <a:endParaRPr lang="en-US" altLang="zh-CN" dirty="0" smtClean="0"/>
          </a:p>
          <a:p>
            <a:r>
              <a:rPr lang="zh-CN" altLang="zh-CN" dirty="0" smtClean="0"/>
              <a:t>早期</a:t>
            </a:r>
            <a:r>
              <a:rPr lang="zh-CN" altLang="zh-CN" dirty="0"/>
              <a:t>的研究侧重于放宽“无破产成本、无税收”的假定</a:t>
            </a:r>
            <a:r>
              <a:rPr lang="en-US" altLang="zh-CN" dirty="0"/>
              <a:t>,</a:t>
            </a:r>
            <a:r>
              <a:rPr lang="zh-CN" altLang="zh-CN" dirty="0"/>
              <a:t>认为负债一方起到税盾作用</a:t>
            </a:r>
            <a:r>
              <a:rPr lang="en-US" altLang="zh-CN" dirty="0"/>
              <a:t>,</a:t>
            </a:r>
            <a:r>
              <a:rPr lang="zh-CN" altLang="zh-CN" dirty="0"/>
              <a:t>有利于企业价值的提高</a:t>
            </a:r>
            <a:r>
              <a:rPr lang="en-US" altLang="zh-CN" dirty="0"/>
              <a:t>;</a:t>
            </a:r>
            <a:r>
              <a:rPr lang="zh-CN" altLang="zh-CN" dirty="0"/>
              <a:t>另外</a:t>
            </a:r>
            <a:r>
              <a:rPr lang="en-US" altLang="zh-CN" dirty="0"/>
              <a:t>,</a:t>
            </a:r>
            <a:r>
              <a:rPr lang="zh-CN" altLang="zh-CN" dirty="0"/>
              <a:t>巨额的债务也会引发企业的破产风险</a:t>
            </a:r>
            <a:r>
              <a:rPr lang="en-US" altLang="zh-CN" dirty="0"/>
              <a:t>,</a:t>
            </a:r>
            <a:r>
              <a:rPr lang="zh-CN" altLang="zh-CN" dirty="0"/>
              <a:t>使企业陷入财务困境、破产成本不断上升。因此</a:t>
            </a:r>
            <a:r>
              <a:rPr lang="en-US" altLang="zh-CN" dirty="0"/>
              <a:t>,</a:t>
            </a:r>
            <a:r>
              <a:rPr lang="zh-CN" altLang="zh-CN" dirty="0"/>
              <a:t>企业应当选择负债水平</a:t>
            </a:r>
            <a:r>
              <a:rPr lang="en-US" altLang="zh-CN" dirty="0"/>
              <a:t>,</a:t>
            </a:r>
            <a:r>
              <a:rPr lang="zh-CN" altLang="zh-CN" dirty="0"/>
              <a:t>使其自身的价值最大化。</a:t>
            </a:r>
          </a:p>
          <a:p>
            <a:endParaRPr lang="zh-CN" altLang="en-US" dirty="0"/>
          </a:p>
        </p:txBody>
      </p:sp>
    </p:spTree>
    <p:extLst>
      <p:ext uri="{BB962C8B-B14F-4D97-AF65-F5344CB8AC3E}">
        <p14:creationId xmlns:p14="http://schemas.microsoft.com/office/powerpoint/2010/main" val="45688805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负债经营</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负债的公司治理效应</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负债的治理机制</a:t>
            </a:r>
          </a:p>
          <a:p>
            <a:r>
              <a:rPr lang="zh-CN" altLang="zh-CN" dirty="0"/>
              <a:t>首先</a:t>
            </a:r>
            <a:r>
              <a:rPr lang="en-US" altLang="zh-CN" dirty="0"/>
              <a:t>,</a:t>
            </a:r>
            <a:r>
              <a:rPr lang="zh-CN" altLang="zh-CN" dirty="0"/>
              <a:t>负债融资能够传递公司信息。</a:t>
            </a:r>
          </a:p>
          <a:p>
            <a:r>
              <a:rPr lang="zh-CN" altLang="zh-CN" dirty="0"/>
              <a:t>其次</a:t>
            </a:r>
            <a:r>
              <a:rPr lang="en-US" altLang="zh-CN" dirty="0"/>
              <a:t>,</a:t>
            </a:r>
            <a:r>
              <a:rPr lang="zh-CN" altLang="zh-CN" dirty="0"/>
              <a:t>负债能够起到约束管理层机会主义行为的作用。</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债务的治理环境条件</a:t>
            </a:r>
          </a:p>
          <a:p>
            <a:r>
              <a:rPr lang="zh-CN" altLang="zh-CN" dirty="0"/>
              <a:t>债务究竟是起到约束作用</a:t>
            </a:r>
            <a:r>
              <a:rPr lang="en-US" altLang="zh-CN" dirty="0"/>
              <a:t>,</a:t>
            </a:r>
            <a:r>
              <a:rPr lang="zh-CN" altLang="zh-CN" dirty="0"/>
              <a:t>还是起到损害股东利益的作用</a:t>
            </a:r>
            <a:r>
              <a:rPr lang="en-US" altLang="zh-CN" dirty="0"/>
              <a:t>,</a:t>
            </a:r>
            <a:r>
              <a:rPr lang="zh-CN" altLang="zh-CN" dirty="0"/>
              <a:t>这取决于企业的制度环境</a:t>
            </a:r>
            <a:r>
              <a:rPr lang="en-US" altLang="zh-CN" dirty="0"/>
              <a:t>,</a:t>
            </a:r>
            <a:r>
              <a:rPr lang="zh-CN" altLang="zh-CN" dirty="0"/>
              <a:t>如资本市场和银行系统的成熟度</a:t>
            </a:r>
            <a:r>
              <a:rPr lang="en-US" altLang="zh-CN" dirty="0"/>
              <a:t>,</a:t>
            </a:r>
            <a:r>
              <a:rPr lang="zh-CN" altLang="zh-CN" dirty="0"/>
              <a:t>破产法的有效性</a:t>
            </a:r>
            <a:r>
              <a:rPr lang="en-US" altLang="zh-CN" dirty="0"/>
              <a:t>,</a:t>
            </a:r>
            <a:r>
              <a:rPr lang="zh-CN" altLang="zh-CN" dirty="0"/>
              <a:t>控制权市场的活跃度</a:t>
            </a:r>
            <a:r>
              <a:rPr lang="en-US" altLang="zh-CN" dirty="0"/>
              <a:t>,</a:t>
            </a:r>
            <a:r>
              <a:rPr lang="zh-CN" altLang="zh-CN" dirty="0"/>
              <a:t>审计、会计和信息披露的透明度</a:t>
            </a:r>
            <a:r>
              <a:rPr lang="en-US" altLang="zh-CN" dirty="0"/>
              <a:t>(Day and Taylor, 2004)</a:t>
            </a:r>
            <a:r>
              <a:rPr lang="zh-CN" altLang="zh-CN" dirty="0"/>
              <a:t>。</a:t>
            </a:r>
          </a:p>
          <a:p>
            <a:endParaRPr lang="zh-CN" altLang="en-US" dirty="0"/>
          </a:p>
        </p:txBody>
      </p:sp>
    </p:spTree>
    <p:extLst>
      <p:ext uri="{BB962C8B-B14F-4D97-AF65-F5344CB8AC3E}">
        <p14:creationId xmlns:p14="http://schemas.microsoft.com/office/powerpoint/2010/main" val="290664367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负债经营</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负债的公司治理效应</a:t>
            </a:r>
            <a:r>
              <a:rPr lang="en-US" altLang="zh-CN" sz="2600" b="1" dirty="0">
                <a:latin typeface="黑体" panose="02010609060101010101" pitchFamily="49" charset="-122"/>
                <a:ea typeface="黑体" panose="02010609060101010101" pitchFamily="49" charset="-122"/>
              </a:rPr>
              <a:t>: </a:t>
            </a:r>
            <a:r>
              <a:rPr lang="zh-CN" altLang="zh-CN" sz="2600" b="1" dirty="0">
                <a:latin typeface="黑体" panose="02010609060101010101" pitchFamily="49" charset="-122"/>
                <a:ea typeface="黑体" panose="02010609060101010101" pitchFamily="49" charset="-122"/>
              </a:rPr>
              <a:t>中国实践</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负债的治理作用</a:t>
            </a:r>
          </a:p>
          <a:p>
            <a:r>
              <a:rPr lang="zh-CN" altLang="zh-CN" dirty="0"/>
              <a:t>研究结果表明</a:t>
            </a:r>
            <a:r>
              <a:rPr lang="en-US" altLang="zh-CN" dirty="0"/>
              <a:t>,</a:t>
            </a:r>
            <a:r>
              <a:rPr lang="zh-CN" altLang="zh-CN" dirty="0"/>
              <a:t>虽然债务融资所占比例较小</a:t>
            </a:r>
            <a:r>
              <a:rPr lang="en-US" altLang="zh-CN" dirty="0"/>
              <a:t>,</a:t>
            </a:r>
            <a:r>
              <a:rPr lang="zh-CN" altLang="zh-CN" dirty="0"/>
              <a:t>但是其对公司治理的改善和公司市值的提高都有显著的效果。在此基础上</a:t>
            </a:r>
            <a:r>
              <a:rPr lang="en-US" altLang="zh-CN" dirty="0"/>
              <a:t>,</a:t>
            </a:r>
            <a:r>
              <a:rPr lang="zh-CN" altLang="zh-CN" dirty="0"/>
              <a:t>治理水平越高的企业越倾向于采用高负债</a:t>
            </a:r>
            <a:r>
              <a:rPr lang="en-US" altLang="zh-CN" dirty="0"/>
              <a:t>,</a:t>
            </a:r>
            <a:r>
              <a:rPr lang="zh-CN" altLang="zh-CN" dirty="0"/>
              <a:t>而治理水平越低的企业越倾向于避免采用高负债</a:t>
            </a:r>
            <a:r>
              <a:rPr lang="en-US" altLang="zh-CN" dirty="0"/>
              <a:t>(</a:t>
            </a:r>
            <a:r>
              <a:rPr lang="zh-CN" altLang="zh-CN" dirty="0"/>
              <a:t>肖作平</a:t>
            </a:r>
            <a:r>
              <a:rPr lang="en-US" altLang="zh-CN" dirty="0"/>
              <a:t>,2005)</a:t>
            </a:r>
            <a:r>
              <a:rPr lang="zh-CN" altLang="zh-CN" dirty="0"/>
              <a:t>。此后</a:t>
            </a:r>
            <a:r>
              <a:rPr lang="en-US" altLang="zh-CN" dirty="0"/>
              <a:t>,</a:t>
            </a:r>
            <a:r>
              <a:rPr lang="zh-CN" altLang="zh-CN" dirty="0"/>
              <a:t>一些学者开始从债务期限的角度对债务的治理功能进行细化。</a:t>
            </a:r>
          </a:p>
          <a:p>
            <a:r>
              <a:rPr lang="zh-CN" altLang="zh-CN" dirty="0"/>
              <a:t>肖作平和廖理</a:t>
            </a:r>
            <a:r>
              <a:rPr lang="en-US" altLang="zh-CN" dirty="0"/>
              <a:t>(2008)</a:t>
            </a:r>
            <a:r>
              <a:rPr lang="zh-CN" altLang="zh-CN" dirty="0"/>
              <a:t>基于</a:t>
            </a:r>
            <a:r>
              <a:rPr lang="en-US" altLang="zh-CN" dirty="0"/>
              <a:t>2000</a:t>
            </a:r>
            <a:r>
              <a:rPr lang="zh-CN" altLang="zh-CN" dirty="0"/>
              <a:t>—</a:t>
            </a:r>
            <a:r>
              <a:rPr lang="en-US" altLang="zh-CN" dirty="0"/>
              <a:t>2004</a:t>
            </a:r>
            <a:r>
              <a:rPr lang="zh-CN" altLang="zh-CN" dirty="0"/>
              <a:t>年中国上市公司数据发现</a:t>
            </a:r>
            <a:r>
              <a:rPr lang="en-US" altLang="zh-CN" dirty="0"/>
              <a:t>,</a:t>
            </a:r>
            <a:r>
              <a:rPr lang="zh-CN" altLang="zh-CN" dirty="0"/>
              <a:t>公司治理水平越高</a:t>
            </a:r>
            <a:r>
              <a:rPr lang="en-US" altLang="zh-CN" dirty="0"/>
              <a:t>,</a:t>
            </a:r>
            <a:r>
              <a:rPr lang="zh-CN" altLang="zh-CN" dirty="0"/>
              <a:t>对内部人</a:t>
            </a:r>
            <a:r>
              <a:rPr lang="en-US" altLang="zh-CN" dirty="0"/>
              <a:t>(</a:t>
            </a:r>
            <a:r>
              <a:rPr lang="zh-CN" altLang="zh-CN" dirty="0"/>
              <a:t>经理</a:t>
            </a:r>
            <a:r>
              <a:rPr lang="en-US" altLang="zh-CN" dirty="0"/>
              <a:t>/</a:t>
            </a:r>
            <a:r>
              <a:rPr lang="zh-CN" altLang="zh-CN" dirty="0"/>
              <a:t>控股股东</a:t>
            </a:r>
            <a:r>
              <a:rPr lang="en-US" altLang="zh-CN" dirty="0"/>
              <a:t>)</a:t>
            </a:r>
            <a:r>
              <a:rPr lang="zh-CN" altLang="zh-CN" dirty="0"/>
              <a:t>的监督越严格</a:t>
            </a:r>
            <a:r>
              <a:rPr lang="en-US" altLang="zh-CN" dirty="0"/>
              <a:t>,</a:t>
            </a:r>
            <a:r>
              <a:rPr lang="zh-CN" altLang="zh-CN" dirty="0"/>
              <a:t>经理离心离德效应越小</a:t>
            </a:r>
            <a:r>
              <a:rPr lang="en-US" altLang="zh-CN" dirty="0"/>
              <a:t>,</a:t>
            </a:r>
            <a:r>
              <a:rPr lang="zh-CN" altLang="zh-CN" dirty="0"/>
              <a:t>对股东机会主义行为的约束越多</a:t>
            </a:r>
            <a:r>
              <a:rPr lang="en-US" altLang="zh-CN" dirty="0"/>
              <a:t>,</a:t>
            </a:r>
            <a:r>
              <a:rPr lang="zh-CN" altLang="zh-CN" dirty="0"/>
              <a:t>对短期债务的使用越少。</a:t>
            </a:r>
            <a:endParaRPr lang="zh-CN" altLang="en-US" dirty="0"/>
          </a:p>
        </p:txBody>
      </p:sp>
    </p:spTree>
    <p:extLst>
      <p:ext uri="{BB962C8B-B14F-4D97-AF65-F5344CB8AC3E}">
        <p14:creationId xmlns:p14="http://schemas.microsoft.com/office/powerpoint/2010/main" val="38519812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负债经营</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负债的治理失效</a:t>
            </a:r>
          </a:p>
          <a:p>
            <a:r>
              <a:rPr lang="zh-CN" altLang="zh-CN" dirty="0"/>
              <a:t>债务的治理效果在很大程度上取决于债务契约执行的成本与质量</a:t>
            </a:r>
            <a:r>
              <a:rPr lang="en-US" altLang="zh-CN" dirty="0"/>
              <a:t>,</a:t>
            </a:r>
            <a:r>
              <a:rPr lang="zh-CN" altLang="zh-CN" dirty="0"/>
              <a:t>而债务契约执行又有赖于合适的法治环境、可靠的契约制定以及可信的司法程序</a:t>
            </a:r>
            <a:r>
              <a:rPr lang="en-US" altLang="zh-CN" dirty="0"/>
              <a:t>(Day and Taylor, 2004)</a:t>
            </a:r>
            <a:r>
              <a:rPr lang="zh-CN" altLang="zh-CN" dirty="0"/>
              <a:t>。债务的治理失效的原因主要有两个</a:t>
            </a:r>
            <a:r>
              <a:rPr lang="en-US" altLang="zh-CN" dirty="0"/>
              <a:t>,</a:t>
            </a:r>
            <a:r>
              <a:rPr lang="zh-CN" altLang="zh-CN" dirty="0"/>
              <a:t>即破产法实施情况较差以及债权人</a:t>
            </a:r>
            <a:r>
              <a:rPr lang="en-US" altLang="zh-CN" dirty="0"/>
              <a:t>(</a:t>
            </a:r>
            <a:r>
              <a:rPr lang="zh-CN" altLang="zh-CN" dirty="0"/>
              <a:t>如银行</a:t>
            </a:r>
            <a:r>
              <a:rPr lang="en-US" altLang="zh-CN" dirty="0"/>
              <a:t>)</a:t>
            </a:r>
            <a:r>
              <a:rPr lang="zh-CN" altLang="zh-CN" dirty="0"/>
              <a:t>缺乏对公司</a:t>
            </a:r>
            <a:r>
              <a:rPr lang="en-US" altLang="zh-CN" dirty="0"/>
              <a:t>(</a:t>
            </a:r>
            <a:r>
              <a:rPr lang="zh-CN" altLang="zh-CN" dirty="0"/>
              <a:t>负债方</a:t>
            </a:r>
            <a:r>
              <a:rPr lang="en-US" altLang="zh-CN" dirty="0"/>
              <a:t>)</a:t>
            </a:r>
            <a:r>
              <a:rPr lang="zh-CN" altLang="zh-CN" dirty="0"/>
              <a:t>的监督。</a:t>
            </a:r>
          </a:p>
          <a:p>
            <a:r>
              <a:rPr lang="zh-CN" altLang="zh-CN" dirty="0"/>
              <a:t>首先</a:t>
            </a:r>
            <a:r>
              <a:rPr lang="en-US" altLang="zh-CN" dirty="0"/>
              <a:t>,</a:t>
            </a:r>
            <a:r>
              <a:rPr lang="zh-CN" altLang="zh-CN" dirty="0"/>
              <a:t>虽然中国存在破产法</a:t>
            </a:r>
            <a:r>
              <a:rPr lang="en-US" altLang="zh-CN" dirty="0"/>
              <a:t>,</a:t>
            </a:r>
            <a:r>
              <a:rPr lang="zh-CN" altLang="zh-CN" dirty="0"/>
              <a:t>但是从理论上讲</a:t>
            </a:r>
            <a:r>
              <a:rPr lang="en-US" altLang="zh-CN" dirty="0"/>
              <a:t>,</a:t>
            </a:r>
            <a:r>
              <a:rPr lang="zh-CN" altLang="zh-CN" dirty="0"/>
              <a:t>只要企业不履行债务</a:t>
            </a:r>
            <a:r>
              <a:rPr lang="en-US" altLang="zh-CN" dirty="0"/>
              <a:t>,</a:t>
            </a:r>
            <a:r>
              <a:rPr lang="zh-CN" altLang="zh-CN" dirty="0"/>
              <a:t>债权人就可以通过破产程序强迫企业偿还本金和利息。</a:t>
            </a:r>
          </a:p>
          <a:p>
            <a:r>
              <a:rPr lang="zh-CN" altLang="zh-CN" dirty="0"/>
              <a:t>其次</a:t>
            </a:r>
            <a:r>
              <a:rPr lang="en-US" altLang="zh-CN" dirty="0"/>
              <a:t>,</a:t>
            </a:r>
            <a:r>
              <a:rPr lang="zh-CN" altLang="zh-CN" dirty="0"/>
              <a:t>作为中国公司重要债权人的银行同样缺乏对公司的监督。</a:t>
            </a:r>
          </a:p>
          <a:p>
            <a:endParaRPr lang="zh-CN" altLang="en-US" dirty="0"/>
          </a:p>
        </p:txBody>
      </p:sp>
    </p:spTree>
    <p:extLst>
      <p:ext uri="{BB962C8B-B14F-4D97-AF65-F5344CB8AC3E}">
        <p14:creationId xmlns:p14="http://schemas.microsoft.com/office/powerpoint/2010/main" val="33609387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股利政策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股利政策的重要性</a:t>
            </a:r>
          </a:p>
          <a:p>
            <a:r>
              <a:rPr lang="zh-CN" altLang="zh-CN" dirty="0"/>
              <a:t>股利政策的重要性在于它与企业的投资、融资决策密切相关。</a:t>
            </a:r>
            <a:r>
              <a:rPr lang="en-US" altLang="zh-CN" dirty="0"/>
              <a:t>Miller</a:t>
            </a:r>
            <a:r>
              <a:rPr lang="zh-CN" altLang="zh-CN" dirty="0"/>
              <a:t>和</a:t>
            </a:r>
            <a:r>
              <a:rPr lang="en-US" altLang="zh-CN" dirty="0"/>
              <a:t>Modigliani(1961)</a:t>
            </a:r>
            <a:r>
              <a:rPr lang="zh-CN" altLang="zh-CN" dirty="0"/>
              <a:t>指出</a:t>
            </a:r>
            <a:r>
              <a:rPr lang="en-US" altLang="zh-CN" dirty="0"/>
              <a:t>,</a:t>
            </a:r>
            <a:r>
              <a:rPr lang="zh-CN" altLang="zh-CN" dirty="0"/>
              <a:t>在完全资本市场中</a:t>
            </a:r>
            <a:r>
              <a:rPr lang="en-US" altLang="zh-CN" dirty="0"/>
              <a:t>,</a:t>
            </a:r>
            <a:r>
              <a:rPr lang="zh-CN" altLang="zh-CN" dirty="0"/>
              <a:t>公司的投资决策是固定的</a:t>
            </a:r>
            <a:r>
              <a:rPr lang="en-US" altLang="zh-CN" dirty="0"/>
              <a:t>,</a:t>
            </a:r>
            <a:r>
              <a:rPr lang="zh-CN" altLang="zh-CN" dirty="0"/>
              <a:t>公司股利的发放与公司的价值没有任何关系。也就是说</a:t>
            </a:r>
            <a:r>
              <a:rPr lang="en-US" altLang="zh-CN" dirty="0"/>
              <a:t>,</a:t>
            </a:r>
            <a:r>
              <a:rPr lang="zh-CN" altLang="zh-CN" dirty="0"/>
              <a:t>只要公司的投资政策不发生变化</a:t>
            </a:r>
            <a:r>
              <a:rPr lang="en-US" altLang="zh-CN" dirty="0"/>
              <a:t>,</a:t>
            </a:r>
            <a:r>
              <a:rPr lang="zh-CN" altLang="zh-CN" dirty="0"/>
              <a:t>无论是发放股利还是把利润留存在公司内</a:t>
            </a:r>
            <a:r>
              <a:rPr lang="en-US" altLang="zh-CN" dirty="0"/>
              <a:t>,</a:t>
            </a:r>
            <a:r>
              <a:rPr lang="zh-CN" altLang="zh-CN" dirty="0"/>
              <a:t>就都不会对公司的价值产生影响。</a:t>
            </a:r>
          </a:p>
          <a:p>
            <a:r>
              <a:rPr lang="zh-CN" altLang="zh-CN" dirty="0"/>
              <a:t>但在现实生活中</a:t>
            </a:r>
            <a:r>
              <a:rPr lang="en-US" altLang="zh-CN" dirty="0"/>
              <a:t>,</a:t>
            </a:r>
            <a:r>
              <a:rPr lang="zh-CN" altLang="zh-CN" dirty="0"/>
              <a:t>由于资本市场是并不完全的</a:t>
            </a:r>
            <a:r>
              <a:rPr lang="en-US" altLang="zh-CN" dirty="0"/>
              <a:t>,</a:t>
            </a:r>
            <a:r>
              <a:rPr lang="zh-CN" altLang="zh-CN" dirty="0"/>
              <a:t>不同股利政策所对应的税负也不一样</a:t>
            </a:r>
            <a:r>
              <a:rPr lang="en-US" altLang="zh-CN" dirty="0"/>
              <a:t>,</a:t>
            </a:r>
            <a:r>
              <a:rPr lang="zh-CN" altLang="zh-CN" dirty="0"/>
              <a:t>同时由于交易费用、管理层与外部股东及债权人信息不对称等原因</a:t>
            </a:r>
            <a:r>
              <a:rPr lang="en-US" altLang="zh-CN" dirty="0"/>
              <a:t>,</a:t>
            </a:r>
            <a:r>
              <a:rPr lang="zh-CN" altLang="zh-CN" dirty="0"/>
              <a:t>股利政策会直接影响企业的投资与融资决策。通过放松 “完全契约”假设</a:t>
            </a:r>
            <a:r>
              <a:rPr lang="en-US" altLang="zh-CN" dirty="0"/>
              <a:t>,</a:t>
            </a:r>
            <a:r>
              <a:rPr lang="zh-CN" altLang="zh-CN" dirty="0"/>
              <a:t>将股利政策和公司管理者与投资者</a:t>
            </a:r>
            <a:r>
              <a:rPr lang="en-US" altLang="zh-CN" dirty="0"/>
              <a:t>(</a:t>
            </a:r>
            <a:r>
              <a:rPr lang="zh-CN" altLang="zh-CN" dirty="0"/>
              <a:t>股东和债权人</a:t>
            </a:r>
            <a:r>
              <a:rPr lang="en-US" altLang="zh-CN" dirty="0"/>
              <a:t>)</a:t>
            </a:r>
            <a:r>
              <a:rPr lang="zh-CN" altLang="zh-CN" dirty="0"/>
              <a:t>间的委托代理问题联系在一起</a:t>
            </a:r>
            <a:r>
              <a:rPr lang="en-US" altLang="zh-CN" dirty="0"/>
              <a:t>, </a:t>
            </a:r>
            <a:r>
              <a:rPr lang="zh-CN" altLang="zh-CN" dirty="0"/>
              <a:t>发现股利发放可以抑制管理者的机会主义行为</a:t>
            </a:r>
            <a:r>
              <a:rPr lang="en-US" altLang="zh-CN" dirty="0"/>
              <a:t>,</a:t>
            </a:r>
            <a:r>
              <a:rPr lang="zh-CN" altLang="zh-CN" dirty="0"/>
              <a:t>缓解企业内部的代理问题。因此</a:t>
            </a:r>
            <a:r>
              <a:rPr lang="en-US" altLang="zh-CN" dirty="0"/>
              <a:t>,</a:t>
            </a:r>
            <a:r>
              <a:rPr lang="zh-CN" altLang="zh-CN" dirty="0"/>
              <a:t>股利政策不仅是一种财务政策</a:t>
            </a:r>
            <a:r>
              <a:rPr lang="en-US" altLang="zh-CN" dirty="0"/>
              <a:t>,</a:t>
            </a:r>
            <a:r>
              <a:rPr lang="zh-CN" altLang="zh-CN" dirty="0"/>
              <a:t>而且是一种能起到一定效果的公司治理机制。</a:t>
            </a:r>
          </a:p>
          <a:p>
            <a:endParaRPr lang="zh-CN" altLang="en-US" dirty="0"/>
          </a:p>
        </p:txBody>
      </p:sp>
    </p:spTree>
    <p:extLst>
      <p:ext uri="{BB962C8B-B14F-4D97-AF65-F5344CB8AC3E}">
        <p14:creationId xmlns:p14="http://schemas.microsoft.com/office/powerpoint/2010/main" val="313877020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股利政策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股利政策的公司治理效应</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股利政策的治理机制</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股利政策与“掏空”行为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股利政策与企业生命周期</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股利政策与投资者保护</a:t>
            </a:r>
          </a:p>
          <a:p>
            <a:endParaRPr lang="zh-CN" altLang="en-US" dirty="0"/>
          </a:p>
        </p:txBody>
      </p:sp>
    </p:spTree>
    <p:extLst>
      <p:ext uri="{BB962C8B-B14F-4D97-AF65-F5344CB8AC3E}">
        <p14:creationId xmlns:p14="http://schemas.microsoft.com/office/powerpoint/2010/main" val="260759611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股利政策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股利政策的治理效应</a:t>
            </a:r>
            <a:r>
              <a:rPr lang="en-US" altLang="zh-CN" sz="2600" b="1" dirty="0">
                <a:latin typeface="黑体" panose="02010609060101010101" pitchFamily="49" charset="-122"/>
                <a:ea typeface="黑体" panose="02010609060101010101" pitchFamily="49" charset="-122"/>
              </a:rPr>
              <a:t>: </a:t>
            </a:r>
            <a:r>
              <a:rPr lang="zh-CN" altLang="zh-CN" sz="2600" b="1" dirty="0">
                <a:latin typeface="黑体" panose="02010609060101010101" pitchFamily="49" charset="-122"/>
                <a:ea typeface="黑体" panose="02010609060101010101" pitchFamily="49" charset="-122"/>
              </a:rPr>
              <a:t>中国实践</a:t>
            </a:r>
          </a:p>
          <a:p>
            <a:r>
              <a:rPr lang="zh-CN" altLang="zh-CN" dirty="0"/>
              <a:t>实际上</a:t>
            </a:r>
            <a:r>
              <a:rPr lang="en-US" altLang="zh-CN" dirty="0"/>
              <a:t>,</a:t>
            </a:r>
            <a:r>
              <a:rPr lang="zh-CN" altLang="zh-CN" dirty="0"/>
              <a:t>中国大部分企业的派发股利政策在很长一段时间乃至现在仍然受制度的影响。首先</a:t>
            </a:r>
            <a:r>
              <a:rPr lang="en-US" altLang="zh-CN" dirty="0"/>
              <a:t>,</a:t>
            </a:r>
            <a:r>
              <a:rPr lang="zh-CN" altLang="zh-CN" dirty="0"/>
              <a:t>中国上市公司股利分配比例偏低</a:t>
            </a:r>
            <a:r>
              <a:rPr lang="en-US" altLang="zh-CN" dirty="0"/>
              <a:t>,</a:t>
            </a:r>
            <a:r>
              <a:rPr lang="zh-CN" altLang="zh-CN" dirty="0"/>
              <a:t>这对降低控股股东和经理人对企业资源的控制力十分有限。其次</a:t>
            </a:r>
            <a:r>
              <a:rPr lang="en-US" altLang="zh-CN" dirty="0"/>
              <a:t>,</a:t>
            </a:r>
            <a:r>
              <a:rPr lang="zh-CN" altLang="zh-CN" dirty="0"/>
              <a:t>相对于西方发达国家相对稳定的股利政策</a:t>
            </a:r>
            <a:r>
              <a:rPr lang="en-US" altLang="zh-CN" dirty="0"/>
              <a:t>,</a:t>
            </a:r>
            <a:r>
              <a:rPr lang="zh-CN" altLang="zh-CN" dirty="0"/>
              <a:t>中国上市公司现金股利政策具有很强的不稳定性</a:t>
            </a:r>
            <a:r>
              <a:rPr lang="en-US" altLang="zh-CN" dirty="0"/>
              <a:t>,</a:t>
            </a:r>
            <a:r>
              <a:rPr lang="zh-CN" altLang="zh-CN" dirty="0"/>
              <a:t>这意味着股利发放也并非一项具有强制性的事前承诺</a:t>
            </a:r>
            <a:r>
              <a:rPr lang="en-US" altLang="zh-CN" dirty="0"/>
              <a:t>(Huang et al., 2011)</a:t>
            </a:r>
            <a:r>
              <a:rPr lang="zh-CN" altLang="zh-CN" dirty="0"/>
              <a:t>。</a:t>
            </a:r>
          </a:p>
          <a:p>
            <a:r>
              <a:rPr lang="zh-CN" altLang="zh-CN" dirty="0"/>
              <a:t>中国上市公司股息率偏低的原因主要有两个</a:t>
            </a:r>
            <a:r>
              <a:rPr lang="en-US" altLang="zh-CN" dirty="0"/>
              <a:t>: </a:t>
            </a:r>
            <a:r>
              <a:rPr lang="zh-CN" altLang="zh-CN" dirty="0"/>
              <a:t>其一</a:t>
            </a:r>
            <a:r>
              <a:rPr lang="en-US" altLang="zh-CN" dirty="0"/>
              <a:t>,</a:t>
            </a:r>
            <a:r>
              <a:rPr lang="zh-CN" altLang="zh-CN" dirty="0"/>
              <a:t>中国上市公司的股权结构非常集中</a:t>
            </a:r>
            <a:r>
              <a:rPr lang="en-US" altLang="zh-CN" dirty="0"/>
              <a:t>,</a:t>
            </a:r>
            <a:r>
              <a:rPr lang="zh-CN" altLang="zh-CN" dirty="0"/>
              <a:t>小股东的权力非常弱</a:t>
            </a:r>
            <a:r>
              <a:rPr lang="en-US" altLang="zh-CN" dirty="0"/>
              <a:t>,</a:t>
            </a:r>
            <a:r>
              <a:rPr lang="zh-CN" altLang="zh-CN" dirty="0"/>
              <a:t>很难迫使公司发放股息</a:t>
            </a:r>
            <a:r>
              <a:rPr lang="en-US" altLang="zh-CN" dirty="0"/>
              <a:t>;</a:t>
            </a:r>
            <a:r>
              <a:rPr lang="zh-CN" altLang="zh-CN" dirty="0"/>
              <a:t>其二</a:t>
            </a:r>
            <a:r>
              <a:rPr lang="en-US" altLang="zh-CN" dirty="0"/>
              <a:t>,</a:t>
            </a:r>
            <a:r>
              <a:rPr lang="zh-CN" altLang="zh-CN" dirty="0"/>
              <a:t>小股东对股利分配的关注程度较低</a:t>
            </a:r>
            <a:r>
              <a:rPr lang="en-US" altLang="zh-CN" dirty="0"/>
              <a:t>,</a:t>
            </a:r>
            <a:r>
              <a:rPr lang="zh-CN" altLang="zh-CN" dirty="0"/>
              <a:t>对股利分配的重视程度较低。</a:t>
            </a:r>
          </a:p>
          <a:p>
            <a:endParaRPr lang="zh-CN" altLang="en-US" dirty="0"/>
          </a:p>
        </p:txBody>
      </p:sp>
    </p:spTree>
    <p:extLst>
      <p:ext uri="{BB962C8B-B14F-4D97-AF65-F5344CB8AC3E}">
        <p14:creationId xmlns:p14="http://schemas.microsoft.com/office/powerpoint/2010/main" val="277580308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1017</Words>
  <Application>Microsoft Office PowerPoint</Application>
  <PresentationFormat>宽屏</PresentationFormat>
  <Paragraphs>40</Paragraphs>
  <Slides>9</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9</vt:i4>
      </vt:variant>
    </vt:vector>
  </HeadingPairs>
  <TitlesOfParts>
    <vt:vector size="21" baseType="lpstr">
      <vt:lpstr>等线</vt:lpstr>
      <vt:lpstr>方正粗黑宋简体</vt:lpstr>
      <vt:lpstr>黑体</vt:lpstr>
      <vt:lpstr>楷体</vt:lpstr>
      <vt:lpstr>锐字工房云字库大黑GBK</vt:lpstr>
      <vt:lpstr>宋体</vt:lpstr>
      <vt:lpstr>Arial</vt:lpstr>
      <vt:lpstr>Calibri</vt:lpstr>
      <vt:lpstr>Calibri Light</vt:lpstr>
      <vt:lpstr>Times New Roman</vt:lpstr>
      <vt:lpstr>Office 主题</vt:lpstr>
      <vt:lpstr>1_Office 主题</vt:lpstr>
      <vt:lpstr>PowerPoint 演示文稿</vt:lpstr>
      <vt:lpstr>PowerPoint 演示文稿</vt:lpstr>
      <vt:lpstr>第一节　负债经营</vt:lpstr>
      <vt:lpstr>第一节　负债经营</vt:lpstr>
      <vt:lpstr>第一节　负债经营</vt:lpstr>
      <vt:lpstr>第一节　负债经营</vt:lpstr>
      <vt:lpstr>第二节　股利政策</vt:lpstr>
      <vt:lpstr>第二节　股利政策</vt:lpstr>
      <vt:lpstr>第二节　股利政策</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2024-06-02T07:56:55Z</dcterms:created>
  <dcterms:modified xsi:type="dcterms:W3CDTF">2024-06-02T08:01:29Z</dcterms:modified>
</cp:coreProperties>
</file>