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gs" Target="tags/tag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8D2342-7D69-4049-8106-67552F6F7E4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38A579B1-91A3-413B-A6A8-5CD684392B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FF8D2342-7D69-4049-8106-67552F6F7E48}"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8A579B1-91A3-413B-A6A8-5CD684392BF7}"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8D2342-7D69-4049-8106-67552F6F7E48}"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764704"/>
            <a:ext cx="7851648" cy="1828800"/>
          </a:xfrm>
        </p:spPr>
        <p:txBody>
          <a:bodyPr>
            <a:noAutofit/>
          </a:bodyPr>
          <a:lstStyle/>
          <a:p>
            <a:pPr algn="ctr"/>
            <a:r>
              <a:rPr lang="zh-CN" altLang="zh-CN" sz="4400" dirty="0">
                <a:effectLst/>
              </a:rPr>
              <a:t>第七章</a:t>
            </a:r>
            <a:br>
              <a:rPr lang="zh-CN" altLang="zh-CN" sz="4400" dirty="0">
                <a:effectLst/>
              </a:rPr>
            </a:br>
            <a:r>
              <a:rPr lang="zh-CN" altLang="zh-CN" sz="4400" dirty="0">
                <a:effectLst/>
              </a:rPr>
              <a:t>社会环境对消费者心理的影响</a:t>
            </a:r>
            <a:endParaRPr lang="zh-CN" altLang="zh-CN" sz="4400" dirty="0">
              <a:effectLst/>
            </a:endParaRPr>
          </a:p>
        </p:txBody>
      </p:sp>
      <p:sp>
        <p:nvSpPr>
          <p:cNvPr id="3" name="副标题 2"/>
          <p:cNvSpPr>
            <a:spLocks noGrp="1"/>
          </p:cNvSpPr>
          <p:nvPr>
            <p:ph type="subTitle" idx="1"/>
          </p:nvPr>
        </p:nvSpPr>
        <p:spPr>
          <a:xfrm>
            <a:off x="533400" y="4149080"/>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掌握社会环境对消费行为的影响</a:t>
            </a:r>
            <a:r>
              <a:rPr lang="en-US" altLang="zh-CN" dirty="0"/>
              <a:t>;</a:t>
            </a:r>
            <a:endParaRPr lang="zh-CN" altLang="zh-CN" dirty="0"/>
          </a:p>
          <a:p>
            <a:pPr algn="l"/>
            <a:r>
              <a:rPr lang="zh-CN" altLang="zh-CN" dirty="0"/>
              <a:t>　　</a:t>
            </a:r>
            <a:r>
              <a:rPr lang="en-US" altLang="zh-CN" dirty="0"/>
              <a:t>2.</a:t>
            </a:r>
            <a:r>
              <a:rPr lang="zh-CN" altLang="zh-CN" dirty="0"/>
              <a:t>掌握社会文化消费心理的表现及发展</a:t>
            </a:r>
            <a:r>
              <a:rPr lang="en-US" altLang="zh-CN" dirty="0"/>
              <a:t>;</a:t>
            </a:r>
            <a:endParaRPr lang="zh-CN" altLang="zh-CN" dirty="0"/>
          </a:p>
          <a:p>
            <a:pPr algn="l"/>
            <a:r>
              <a:rPr lang="zh-CN" altLang="zh-CN" dirty="0"/>
              <a:t>　　</a:t>
            </a:r>
            <a:r>
              <a:rPr lang="en-US" altLang="zh-CN" dirty="0"/>
              <a:t>3.</a:t>
            </a:r>
            <a:r>
              <a:rPr lang="zh-CN" altLang="zh-CN" dirty="0"/>
              <a:t>分析群体因素对消费行为的影响</a:t>
            </a:r>
            <a:r>
              <a:rPr lang="en-US" altLang="zh-CN" dirty="0"/>
              <a:t>;</a:t>
            </a:r>
            <a:endParaRPr lang="zh-CN" altLang="zh-CN" dirty="0"/>
          </a:p>
          <a:p>
            <a:pPr algn="l"/>
            <a:r>
              <a:rPr lang="zh-CN" altLang="zh-CN" dirty="0"/>
              <a:t>　　</a:t>
            </a:r>
            <a:r>
              <a:rPr lang="en-US" altLang="zh-CN" dirty="0"/>
              <a:t>4.</a:t>
            </a:r>
            <a:r>
              <a:rPr lang="zh-CN" altLang="zh-CN" dirty="0"/>
              <a:t>分析家庭因素对消费行为的影响。</a:t>
            </a:r>
            <a:endParaRPr lang="zh-CN" altLang="zh-CN"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39816"/>
          </a:xfrm>
        </p:spPr>
        <p:txBody>
          <a:bodyPr>
            <a:normAutofit fontScale="92500" lnSpcReduction="10000"/>
          </a:bodyPr>
          <a:lstStyle/>
          <a:p>
            <a:pPr marL="0" indent="0">
              <a:buNone/>
            </a:pPr>
            <a:r>
              <a:rPr lang="zh-CN" altLang="zh-CN" dirty="0"/>
              <a:t>亚文化消费者群具有如下基本特点</a:t>
            </a:r>
            <a:r>
              <a:rPr lang="en-US" altLang="zh-CN" dirty="0"/>
              <a:t>:</a:t>
            </a:r>
            <a:endParaRPr lang="zh-CN" altLang="zh-CN" dirty="0"/>
          </a:p>
          <a:p>
            <a:pPr marL="0" indent="0">
              <a:buNone/>
            </a:pPr>
            <a:r>
              <a:rPr lang="zh-CN" altLang="zh-CN" dirty="0"/>
              <a:t>　　</a:t>
            </a:r>
            <a:r>
              <a:rPr lang="en-US" altLang="zh-CN" dirty="0"/>
              <a:t>(1)</a:t>
            </a:r>
            <a:r>
              <a:rPr lang="zh-CN" altLang="zh-CN" dirty="0"/>
              <a:t>他们以一个社会子群体出现</a:t>
            </a:r>
            <a:r>
              <a:rPr lang="en-US" altLang="zh-CN" dirty="0"/>
              <a:t>,</a:t>
            </a:r>
            <a:r>
              <a:rPr lang="zh-CN" altLang="zh-CN" dirty="0"/>
              <a:t>每个子群体都有各自独特的文化准则和行为规范</a:t>
            </a:r>
            <a:r>
              <a:rPr lang="en-US" altLang="zh-CN" dirty="0"/>
              <a:t>;</a:t>
            </a:r>
            <a:endParaRPr lang="zh-CN" altLang="zh-CN" dirty="0"/>
          </a:p>
          <a:p>
            <a:pPr marL="0" indent="0">
              <a:buNone/>
            </a:pPr>
            <a:r>
              <a:rPr lang="zh-CN" altLang="zh-CN" dirty="0"/>
              <a:t>　　</a:t>
            </a:r>
            <a:r>
              <a:rPr lang="en-US" altLang="zh-CN" dirty="0"/>
              <a:t>(2)</a:t>
            </a:r>
            <a:r>
              <a:rPr lang="zh-CN" altLang="zh-CN" dirty="0"/>
              <a:t>子群体与子群体之间在消费行为上具有明显的差异</a:t>
            </a:r>
            <a:r>
              <a:rPr lang="en-US" altLang="zh-CN" dirty="0"/>
              <a:t>;</a:t>
            </a:r>
            <a:endParaRPr lang="zh-CN" altLang="zh-CN" dirty="0"/>
          </a:p>
          <a:p>
            <a:pPr marL="0" indent="0">
              <a:buNone/>
            </a:pPr>
            <a:r>
              <a:rPr lang="zh-CN" altLang="zh-CN" dirty="0"/>
              <a:t>　　</a:t>
            </a:r>
            <a:r>
              <a:rPr lang="en-US" altLang="zh-CN" dirty="0"/>
              <a:t>(3)</a:t>
            </a:r>
            <a:r>
              <a:rPr lang="zh-CN" altLang="zh-CN" dirty="0"/>
              <a:t>每个亚文化群都会影响和制约本群体内各个消费者的个体消费行为</a:t>
            </a:r>
            <a:r>
              <a:rPr lang="en-US" altLang="zh-CN" dirty="0"/>
              <a:t>;</a:t>
            </a:r>
            <a:endParaRPr lang="zh-CN" altLang="zh-CN" dirty="0"/>
          </a:p>
          <a:p>
            <a:pPr marL="0" indent="0">
              <a:buNone/>
            </a:pPr>
            <a:r>
              <a:rPr lang="zh-CN" altLang="zh-CN" dirty="0"/>
              <a:t>　　</a:t>
            </a:r>
            <a:r>
              <a:rPr lang="en-US" altLang="zh-CN" dirty="0"/>
              <a:t>(4)</a:t>
            </a:r>
            <a:r>
              <a:rPr lang="zh-CN" altLang="zh-CN" dirty="0"/>
              <a:t>每个亚文化群还可以细分为若干个子亚文化群。</a:t>
            </a:r>
            <a:endParaRPr lang="zh-CN" altLang="zh-CN" dirty="0"/>
          </a:p>
          <a:p>
            <a:pPr marL="0" indent="0">
              <a:buNone/>
            </a:pPr>
            <a:r>
              <a:rPr lang="zh-CN" altLang="zh-CN" dirty="0"/>
              <a:t>　　对企业而言</a:t>
            </a:r>
            <a:r>
              <a:rPr lang="en-US" altLang="zh-CN" dirty="0"/>
              <a:t>,</a:t>
            </a:r>
            <a:r>
              <a:rPr lang="zh-CN" altLang="zh-CN" dirty="0"/>
              <a:t>研究亚文化的意义在于</a:t>
            </a:r>
            <a:r>
              <a:rPr lang="en-US" altLang="zh-CN" dirty="0"/>
              <a:t>,</a:t>
            </a:r>
            <a:r>
              <a:rPr lang="zh-CN" altLang="zh-CN" dirty="0"/>
              <a:t>消费者行为不仅带有某一社会文化的基本特性</a:t>
            </a:r>
            <a:r>
              <a:rPr lang="en-US" altLang="zh-CN" dirty="0"/>
              <a:t>,</a:t>
            </a:r>
            <a:r>
              <a:rPr lang="zh-CN" altLang="zh-CN" dirty="0"/>
              <a:t>而且还带有所属亚文化的特有特征。与前者相比</a:t>
            </a:r>
            <a:r>
              <a:rPr lang="en-US" altLang="zh-CN" dirty="0"/>
              <a:t>,</a:t>
            </a:r>
            <a:r>
              <a:rPr lang="zh-CN" altLang="zh-CN" dirty="0"/>
              <a:t>亚文化更易于识别、界定和描述。因此</a:t>
            </a:r>
            <a:r>
              <a:rPr lang="en-US" altLang="zh-CN" dirty="0"/>
              <a:t>,</a:t>
            </a:r>
            <a:r>
              <a:rPr lang="zh-CN" altLang="zh-CN" dirty="0"/>
              <a:t>研究亚文化的差异可以为企业营销人员提供市场细分的有效依据。</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nSpc>
                <a:spcPct val="200000"/>
              </a:lnSpc>
              <a:buNone/>
            </a:pPr>
            <a:r>
              <a:rPr lang="zh-CN" altLang="zh-CN" dirty="0"/>
              <a:t>四、社会文化、亚文化对消费者行为的影响</a:t>
            </a:r>
            <a:endParaRPr lang="zh-CN" altLang="zh-CN" dirty="0"/>
          </a:p>
          <a:p>
            <a:pPr marL="0" indent="0">
              <a:lnSpc>
                <a:spcPct val="200000"/>
              </a:lnSpc>
              <a:buNone/>
            </a:pPr>
            <a:r>
              <a:rPr lang="en-US" altLang="zh-CN" dirty="0"/>
              <a:t>(</a:t>
            </a:r>
            <a:r>
              <a:rPr lang="zh-CN" altLang="zh-CN" dirty="0"/>
              <a:t>一</a:t>
            </a:r>
            <a:r>
              <a:rPr lang="en-US" altLang="zh-CN" dirty="0"/>
              <a:t>)</a:t>
            </a:r>
            <a:r>
              <a:rPr lang="zh-CN" altLang="zh-CN" dirty="0"/>
              <a:t>不同的社会文化与亚文化对价值观念的影响</a:t>
            </a:r>
            <a:endParaRPr lang="zh-CN" altLang="zh-CN" dirty="0"/>
          </a:p>
          <a:p>
            <a:pPr marL="0" indent="0">
              <a:lnSpc>
                <a:spcPct val="200000"/>
              </a:lnSpc>
              <a:buNone/>
            </a:pPr>
            <a:r>
              <a:rPr lang="en-US" altLang="zh-CN" dirty="0"/>
              <a:t>(</a:t>
            </a:r>
            <a:r>
              <a:rPr lang="zh-CN" altLang="zh-CN" dirty="0"/>
              <a:t>二</a:t>
            </a:r>
            <a:r>
              <a:rPr lang="en-US" altLang="zh-CN" dirty="0"/>
              <a:t>)</a:t>
            </a:r>
            <a:r>
              <a:rPr lang="zh-CN" altLang="zh-CN" dirty="0"/>
              <a:t>不同的社会文化与亚文化对生活方式的影响</a:t>
            </a:r>
            <a:endParaRPr lang="zh-CN" altLang="zh-CN" dirty="0"/>
          </a:p>
          <a:p>
            <a:pPr marL="0" indent="0">
              <a:lnSpc>
                <a:spcPct val="200000"/>
              </a:lnSpc>
              <a:buNone/>
            </a:pPr>
            <a:r>
              <a:rPr lang="en-US" altLang="zh-CN" dirty="0"/>
              <a:t>(</a:t>
            </a:r>
            <a:r>
              <a:rPr lang="zh-CN" altLang="zh-CN" dirty="0"/>
              <a:t>三</a:t>
            </a:r>
            <a:r>
              <a:rPr lang="en-US" altLang="zh-CN" dirty="0"/>
              <a:t>)</a:t>
            </a:r>
            <a:r>
              <a:rPr lang="zh-CN" altLang="zh-CN" dirty="0"/>
              <a:t>不同社会文化与亚文化条件下的审美观念</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第三节　社会群体的影响</a:t>
            </a:r>
            <a:endParaRPr lang="zh-CN" altLang="zh-CN" dirty="0"/>
          </a:p>
        </p:txBody>
      </p:sp>
      <p:sp>
        <p:nvSpPr>
          <p:cNvPr id="3" name="内容占位符 2"/>
          <p:cNvSpPr>
            <a:spLocks noGrp="1"/>
          </p:cNvSpPr>
          <p:nvPr>
            <p:ph idx="1"/>
          </p:nvPr>
        </p:nvSpPr>
        <p:spPr/>
        <p:txBody>
          <a:bodyPr>
            <a:normAutofit fontScale="92500" lnSpcReduction="10000"/>
          </a:bodyPr>
          <a:lstStyle/>
          <a:p>
            <a:pPr marL="0" indent="0">
              <a:buNone/>
            </a:pPr>
            <a:r>
              <a:rPr lang="zh-CN" altLang="zh-CN" dirty="0"/>
              <a:t>一、社会群体的含义及其一般分类</a:t>
            </a:r>
            <a:endParaRPr lang="zh-CN" altLang="zh-CN" dirty="0"/>
          </a:p>
          <a:p>
            <a:pPr marL="0" indent="0">
              <a:buNone/>
            </a:pPr>
            <a:r>
              <a:rPr lang="en-US" altLang="zh-CN" dirty="0"/>
              <a:t>(</a:t>
            </a:r>
            <a:r>
              <a:rPr lang="zh-CN" altLang="zh-CN" dirty="0"/>
              <a:t>一</a:t>
            </a:r>
            <a:r>
              <a:rPr lang="en-US" altLang="zh-CN" dirty="0"/>
              <a:t>)</a:t>
            </a:r>
            <a:r>
              <a:rPr lang="zh-CN" altLang="zh-CN" dirty="0"/>
              <a:t>社会群体的含义</a:t>
            </a:r>
            <a:endParaRPr lang="zh-CN" altLang="zh-CN" dirty="0"/>
          </a:p>
          <a:p>
            <a:pPr marL="0" indent="0">
              <a:buNone/>
            </a:pPr>
            <a:r>
              <a:rPr lang="zh-CN" altLang="zh-CN" dirty="0"/>
              <a:t>　　社会群体是指人们通过某些社会关系结合起来进行共同活动的社会单位</a:t>
            </a:r>
            <a:r>
              <a:rPr lang="en-US" altLang="zh-CN" dirty="0"/>
              <a:t>,</a:t>
            </a:r>
            <a:r>
              <a:rPr lang="zh-CN" altLang="zh-CN" dirty="0"/>
              <a:t>这种群体在他们自己和别人的心目中都能被意识到。社会群体具有以下特点</a:t>
            </a:r>
            <a:r>
              <a:rPr lang="en-US" altLang="zh-CN" dirty="0"/>
              <a:t>:</a:t>
            </a:r>
            <a:endParaRPr lang="zh-CN" altLang="zh-CN" dirty="0"/>
          </a:p>
          <a:p>
            <a:pPr marL="0" indent="0">
              <a:buNone/>
            </a:pPr>
            <a:r>
              <a:rPr lang="zh-CN" altLang="zh-CN" dirty="0"/>
              <a:t>　　</a:t>
            </a:r>
            <a:r>
              <a:rPr lang="en-US" altLang="zh-CN" dirty="0"/>
              <a:t>(1)</a:t>
            </a:r>
            <a:r>
              <a:rPr lang="zh-CN" altLang="zh-CN" dirty="0"/>
              <a:t>社会群体表现为一定人数的集合</a:t>
            </a:r>
            <a:r>
              <a:rPr lang="en-US" altLang="zh-CN" dirty="0"/>
              <a:t>;</a:t>
            </a:r>
            <a:endParaRPr lang="zh-CN" altLang="zh-CN" dirty="0"/>
          </a:p>
          <a:p>
            <a:pPr marL="0" indent="0">
              <a:buNone/>
            </a:pPr>
            <a:r>
              <a:rPr lang="zh-CN" altLang="zh-CN" dirty="0"/>
              <a:t>　　</a:t>
            </a:r>
            <a:r>
              <a:rPr lang="en-US" altLang="zh-CN" dirty="0"/>
              <a:t>(2)</a:t>
            </a:r>
            <a:r>
              <a:rPr lang="zh-CN" altLang="zh-CN" dirty="0"/>
              <a:t>社会群体成员之间在某种程度上存在着持续的心理或行为上的相互关联</a:t>
            </a:r>
            <a:r>
              <a:rPr lang="en-US" altLang="zh-CN" dirty="0"/>
              <a:t>;</a:t>
            </a:r>
            <a:endParaRPr lang="zh-CN" altLang="zh-CN" dirty="0"/>
          </a:p>
          <a:p>
            <a:pPr marL="0" indent="0">
              <a:buNone/>
            </a:pPr>
            <a:r>
              <a:rPr lang="zh-CN" altLang="zh-CN" dirty="0"/>
              <a:t>　　</a:t>
            </a:r>
            <a:r>
              <a:rPr lang="en-US" altLang="zh-CN" dirty="0"/>
              <a:t>(3)</a:t>
            </a:r>
            <a:r>
              <a:rPr lang="zh-CN" altLang="zh-CN" dirty="0"/>
              <a:t>存在着共同的行为心理目标</a:t>
            </a:r>
            <a:r>
              <a:rPr lang="en-US" altLang="zh-CN" dirty="0"/>
              <a:t>,</a:t>
            </a:r>
            <a:r>
              <a:rPr lang="zh-CN" altLang="zh-CN" dirty="0"/>
              <a:t>并以此作为活动的基础</a:t>
            </a:r>
            <a:r>
              <a:rPr lang="en-US" altLang="zh-CN" dirty="0"/>
              <a:t>;</a:t>
            </a:r>
            <a:endParaRPr lang="zh-CN" altLang="zh-CN" dirty="0"/>
          </a:p>
          <a:p>
            <a:pPr marL="0" indent="0">
              <a:buNone/>
            </a:pPr>
            <a:r>
              <a:rPr lang="zh-CN" altLang="zh-CN" dirty="0"/>
              <a:t>　　</a:t>
            </a:r>
            <a:r>
              <a:rPr lang="en-US" altLang="zh-CN" dirty="0"/>
              <a:t>(4)</a:t>
            </a:r>
            <a:r>
              <a:rPr lang="zh-CN" altLang="zh-CN" dirty="0"/>
              <a:t>存在着某种整体观念和隶属观念</a:t>
            </a:r>
            <a:r>
              <a:rPr lang="en-US" altLang="zh-CN" dirty="0"/>
              <a:t>;</a:t>
            </a:r>
            <a:endParaRPr lang="zh-CN" altLang="zh-CN" dirty="0"/>
          </a:p>
          <a:p>
            <a:pPr marL="0" indent="0">
              <a:buNone/>
            </a:pPr>
            <a:r>
              <a:rPr lang="zh-CN" altLang="zh-CN" dirty="0"/>
              <a:t>　　</a:t>
            </a:r>
            <a:r>
              <a:rPr lang="en-US" altLang="zh-CN" dirty="0"/>
              <a:t>(5)</a:t>
            </a:r>
            <a:r>
              <a:rPr lang="zh-CN" altLang="zh-CN" dirty="0"/>
              <a:t>不同社会群体有其自身的行为规范。</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836712"/>
            <a:ext cx="8229600" cy="5487888"/>
          </a:xfrm>
        </p:spPr>
        <p:txBody>
          <a:bodyPr>
            <a:normAutofit fontScale="70000" lnSpcReduction="20000"/>
          </a:bodyPr>
          <a:lstStyle/>
          <a:p>
            <a:pPr marL="0" indent="0">
              <a:buNone/>
            </a:pPr>
            <a:r>
              <a:rPr lang="en-US" altLang="zh-CN" dirty="0"/>
              <a:t>(</a:t>
            </a:r>
            <a:r>
              <a:rPr lang="zh-CN" altLang="zh-CN" dirty="0"/>
              <a:t>二</a:t>
            </a:r>
            <a:r>
              <a:rPr lang="en-US" altLang="zh-CN" dirty="0"/>
              <a:t>)</a:t>
            </a:r>
            <a:r>
              <a:rPr lang="zh-CN" altLang="zh-CN" dirty="0"/>
              <a:t>社会群体的分类</a:t>
            </a:r>
            <a:endParaRPr lang="zh-CN" altLang="zh-CN" dirty="0"/>
          </a:p>
          <a:p>
            <a:pPr marL="0" indent="0">
              <a:buNone/>
            </a:pPr>
            <a:r>
              <a:rPr lang="zh-CN" altLang="zh-CN" dirty="0"/>
              <a:t>　　社会群体的范围非常广泛。它可以是正式的组织形式</a:t>
            </a:r>
            <a:r>
              <a:rPr lang="en-US" altLang="zh-CN" dirty="0"/>
              <a:t>,</a:t>
            </a:r>
            <a:r>
              <a:rPr lang="zh-CN" altLang="zh-CN" dirty="0"/>
              <a:t>也可以是观念、行为上的联合体。从消费心理学的角度考察</a:t>
            </a:r>
            <a:r>
              <a:rPr lang="en-US" altLang="zh-CN" dirty="0"/>
              <a:t>,</a:t>
            </a:r>
            <a:r>
              <a:rPr lang="zh-CN" altLang="zh-CN" dirty="0"/>
              <a:t>可以对社会群体做如下具有理论意义的分类</a:t>
            </a:r>
            <a:r>
              <a:rPr lang="en-US" altLang="zh-CN" dirty="0"/>
              <a:t>:</a:t>
            </a:r>
            <a:endParaRPr lang="zh-CN" altLang="zh-CN" dirty="0"/>
          </a:p>
          <a:p>
            <a:pPr marL="0" indent="0">
              <a:buNone/>
            </a:pPr>
            <a:r>
              <a:rPr lang="zh-CN" altLang="zh-CN" dirty="0"/>
              <a:t>　　</a:t>
            </a:r>
            <a:r>
              <a:rPr lang="en-US" altLang="zh-CN" dirty="0"/>
              <a:t>1.</a:t>
            </a:r>
            <a:r>
              <a:rPr lang="zh-CN" altLang="zh-CN" dirty="0"/>
              <a:t>正式群体和非正式群体</a:t>
            </a:r>
            <a:endParaRPr lang="zh-CN" altLang="zh-CN" dirty="0"/>
          </a:p>
          <a:p>
            <a:pPr marL="0" indent="0">
              <a:buNone/>
            </a:pPr>
            <a:r>
              <a:rPr lang="zh-CN" altLang="zh-CN" dirty="0"/>
              <a:t>　　正式群体一般是指有固定组织形式、有群体特定目标、有经常性群体活动或其成员的活动也是以群体目标和群体利益进行的群体</a:t>
            </a:r>
            <a:r>
              <a:rPr lang="en-US" altLang="zh-CN" dirty="0"/>
              <a:t>,</a:t>
            </a:r>
            <a:r>
              <a:rPr lang="zh-CN" altLang="zh-CN" dirty="0"/>
              <a:t>如机关、学校、工厂、商店等都属于正式群体的范围。</a:t>
            </a:r>
            <a:endParaRPr lang="zh-CN" altLang="zh-CN" dirty="0"/>
          </a:p>
          <a:p>
            <a:pPr marL="0" indent="0">
              <a:buNone/>
            </a:pPr>
            <a:r>
              <a:rPr lang="zh-CN" altLang="zh-CN" dirty="0"/>
              <a:t>　　非正式群体是指结构比较松散</a:t>
            </a:r>
            <a:r>
              <a:rPr lang="en-US" altLang="zh-CN" dirty="0"/>
              <a:t>,</a:t>
            </a:r>
            <a:r>
              <a:rPr lang="zh-CN" altLang="zh-CN" dirty="0"/>
              <a:t>一般是为完成某种任务或参加者志趣相同而临时组成的群体</a:t>
            </a:r>
            <a:r>
              <a:rPr lang="en-US" altLang="zh-CN" dirty="0"/>
              <a:t>,</a:t>
            </a:r>
            <a:r>
              <a:rPr lang="zh-CN" altLang="zh-CN" dirty="0"/>
              <a:t>如参观团、旅游团、考察团等都属于非正式群体的范围。</a:t>
            </a:r>
            <a:endParaRPr lang="zh-CN" altLang="zh-CN" dirty="0"/>
          </a:p>
          <a:p>
            <a:pPr marL="0" indent="0">
              <a:buNone/>
            </a:pPr>
            <a:r>
              <a:rPr lang="zh-CN" altLang="zh-CN" dirty="0"/>
              <a:t>　　</a:t>
            </a:r>
            <a:r>
              <a:rPr lang="en-US" altLang="zh-CN" dirty="0"/>
              <a:t>2.</a:t>
            </a:r>
            <a:r>
              <a:rPr lang="zh-CN" altLang="zh-CN" dirty="0"/>
              <a:t>自觉群体与回避群体</a:t>
            </a:r>
            <a:endParaRPr lang="zh-CN" altLang="zh-CN" dirty="0"/>
          </a:p>
          <a:p>
            <a:pPr marL="0" indent="0">
              <a:buNone/>
            </a:pPr>
            <a:r>
              <a:rPr lang="zh-CN" altLang="zh-CN" dirty="0"/>
              <a:t>　　自觉群体是指消费者按照年龄、性别、民族、地域、职业、婚姻状况、身体状况等社会自然因素自动划分的群体。</a:t>
            </a:r>
            <a:endParaRPr lang="zh-CN" altLang="zh-CN" dirty="0"/>
          </a:p>
          <a:p>
            <a:pPr marL="0" indent="0">
              <a:buNone/>
            </a:pPr>
            <a:r>
              <a:rPr lang="zh-CN" altLang="zh-CN" dirty="0"/>
              <a:t>　　回避群体是指消费者个人极力避免归属的、认为与自己不相符的群体</a:t>
            </a:r>
            <a:r>
              <a:rPr lang="en-US" altLang="zh-CN" dirty="0"/>
              <a:t>,</a:t>
            </a:r>
            <a:r>
              <a:rPr lang="zh-CN" altLang="zh-CN" dirty="0"/>
              <a:t>它一般以年龄、性别、民族、地域、职业、婚姻状况、身体状况等社会与自然因素作为回避对象。</a:t>
            </a:r>
            <a:endParaRPr lang="zh-CN" altLang="zh-CN" dirty="0"/>
          </a:p>
          <a:p>
            <a:pPr marL="0" indent="0">
              <a:buNone/>
            </a:pPr>
            <a:r>
              <a:rPr lang="zh-CN" altLang="zh-CN" dirty="0"/>
              <a:t>　　</a:t>
            </a:r>
            <a:r>
              <a:rPr lang="en-US" altLang="zh-CN" dirty="0"/>
              <a:t>3.</a:t>
            </a:r>
            <a:r>
              <a:rPr lang="zh-CN" altLang="zh-CN" dirty="0"/>
              <a:t>所属群体与参照群体</a:t>
            </a:r>
            <a:endParaRPr lang="zh-CN" altLang="zh-CN" dirty="0"/>
          </a:p>
          <a:p>
            <a:pPr marL="0" indent="0">
              <a:buNone/>
            </a:pPr>
            <a:r>
              <a:rPr lang="zh-CN" altLang="zh-CN" dirty="0"/>
              <a:t>　　所属群体是指一个人实际参加或归属的群体。这种群体既可以是一个实际存在的组织形式</a:t>
            </a:r>
            <a:r>
              <a:rPr lang="en-US" altLang="zh-CN" dirty="0"/>
              <a:t>,</a:t>
            </a:r>
            <a:r>
              <a:rPr lang="zh-CN" altLang="zh-CN" dirty="0"/>
              <a:t>也可以是一种非正式的组织形式。</a:t>
            </a:r>
            <a:endParaRPr lang="zh-CN" altLang="zh-CN" dirty="0"/>
          </a:p>
          <a:p>
            <a:pPr marL="0" indent="0">
              <a:buNone/>
            </a:pPr>
            <a:r>
              <a:rPr lang="zh-CN" altLang="zh-CN" dirty="0"/>
              <a:t>　　参照群体是指消费者心理向往的群体。群体的标准和规范会成为消费者行为的指南</a:t>
            </a:r>
            <a:r>
              <a:rPr lang="en-US" altLang="zh-CN" dirty="0"/>
              <a:t>,</a:t>
            </a:r>
            <a:r>
              <a:rPr lang="zh-CN" altLang="zh-CN" dirty="0"/>
              <a:t>成为消费者希望努力达到的标准。</a:t>
            </a:r>
            <a:endParaRPr lang="zh-CN" altLang="zh-CN"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二、社会群体对消费者心理的影响</a:t>
            </a:r>
            <a:endParaRPr lang="zh-CN" altLang="zh-CN" dirty="0"/>
          </a:p>
          <a:p>
            <a:pPr marL="0" indent="0">
              <a:buNone/>
            </a:pPr>
            <a:r>
              <a:rPr lang="en-US" altLang="zh-CN" dirty="0"/>
              <a:t>(</a:t>
            </a:r>
            <a:r>
              <a:rPr lang="zh-CN" altLang="zh-CN" dirty="0"/>
              <a:t>一</a:t>
            </a:r>
            <a:r>
              <a:rPr lang="en-US" altLang="zh-CN" dirty="0"/>
              <a:t>)</a:t>
            </a:r>
            <a:r>
              <a:rPr lang="zh-CN" altLang="zh-CN" dirty="0"/>
              <a:t>群体压力</a:t>
            </a:r>
            <a:endParaRPr lang="zh-CN" altLang="zh-CN" dirty="0"/>
          </a:p>
          <a:p>
            <a:pPr marL="0" indent="0">
              <a:buNone/>
            </a:pPr>
            <a:r>
              <a:rPr lang="zh-CN" altLang="zh-CN" dirty="0"/>
              <a:t>　　任何社会群体都会对与之有关或所属的消费者心理产生一定的影响。这种影响往往是通过集体的信念、价值观和群体规范对消费者形成一种无形的压力</a:t>
            </a:r>
            <a:r>
              <a:rPr lang="en-US" altLang="zh-CN" dirty="0"/>
              <a:t>,</a:t>
            </a:r>
            <a:r>
              <a:rPr lang="zh-CN" altLang="zh-CN" dirty="0"/>
              <a:t>我们把这种压力称为群体压力</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zh-CN" dirty="0"/>
              <a:t>服从心理</a:t>
            </a:r>
            <a:endParaRPr lang="zh-CN" altLang="zh-CN" dirty="0"/>
          </a:p>
          <a:p>
            <a:pPr marL="0" indent="0">
              <a:buNone/>
            </a:pPr>
            <a:r>
              <a:rPr lang="zh-CN" altLang="zh-CN" dirty="0"/>
              <a:t>　　服从心理即消费者顺从群体的意志、价值观念、行为规范等一系列心理活动。</a:t>
            </a:r>
            <a:endParaRPr lang="zh-CN" altLang="zh-CN" dirty="0"/>
          </a:p>
          <a:p>
            <a:pPr marL="0" indent="0">
              <a:buNone/>
            </a:pPr>
            <a:r>
              <a:rPr lang="zh-CN" altLang="zh-CN" dirty="0"/>
              <a:t>　　</a:t>
            </a:r>
            <a:r>
              <a:rPr lang="en-US" altLang="zh-CN" dirty="0"/>
              <a:t>1.</a:t>
            </a:r>
            <a:r>
              <a:rPr lang="zh-CN" altLang="zh-CN" dirty="0"/>
              <a:t>对群体的信任感使消费者产生服从心理</a:t>
            </a:r>
            <a:endParaRPr lang="zh-CN" altLang="zh-CN" dirty="0"/>
          </a:p>
          <a:p>
            <a:pPr marL="0" indent="0">
              <a:buNone/>
            </a:pPr>
            <a:r>
              <a:rPr lang="zh-CN" altLang="zh-CN" dirty="0"/>
              <a:t>　　</a:t>
            </a:r>
            <a:r>
              <a:rPr lang="en-US" altLang="zh-CN" dirty="0"/>
              <a:t>2.</a:t>
            </a:r>
            <a:r>
              <a:rPr lang="zh-CN" altLang="zh-CN" dirty="0"/>
              <a:t>对偏离群体的恐惧也使消费者产生服从心理</a:t>
            </a:r>
            <a:endParaRPr lang="zh-CN" altLang="zh-CN" dirty="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三</a:t>
            </a:r>
            <a:r>
              <a:rPr lang="en-US" altLang="zh-CN" dirty="0"/>
              <a:t>)</a:t>
            </a:r>
            <a:r>
              <a:rPr lang="zh-CN" altLang="zh-CN" dirty="0"/>
              <a:t>群体的一致性</a:t>
            </a:r>
            <a:endParaRPr lang="zh-CN" altLang="zh-CN" dirty="0"/>
          </a:p>
          <a:p>
            <a:pPr marL="0" indent="0">
              <a:buNone/>
            </a:pPr>
            <a:r>
              <a:rPr lang="zh-CN" altLang="zh-CN" dirty="0"/>
              <a:t>　　社会群体的一致性会影响消费者的判断能力。消费者对群体的服从可以分为</a:t>
            </a:r>
            <a:r>
              <a:rPr lang="en-US" altLang="zh-CN" dirty="0"/>
              <a:t>:(1)</a:t>
            </a:r>
            <a:r>
              <a:rPr lang="zh-CN" altLang="zh-CN" dirty="0"/>
              <a:t>主动服从</a:t>
            </a:r>
            <a:r>
              <a:rPr lang="en-US" altLang="zh-CN" dirty="0"/>
              <a:t>,</a:t>
            </a:r>
            <a:r>
              <a:rPr lang="zh-CN" altLang="zh-CN" dirty="0"/>
              <a:t>即个体成员的行为心理与群体一致</a:t>
            </a:r>
            <a:r>
              <a:rPr lang="en-US" altLang="zh-CN" dirty="0"/>
              <a:t>;(2)</a:t>
            </a:r>
            <a:r>
              <a:rPr lang="zh-CN" altLang="zh-CN" dirty="0"/>
              <a:t>被动服从</a:t>
            </a:r>
            <a:r>
              <a:rPr lang="en-US" altLang="zh-CN" dirty="0"/>
              <a:t>,</a:t>
            </a:r>
            <a:r>
              <a:rPr lang="zh-CN" altLang="zh-CN" dirty="0"/>
              <a:t>即个体成员的行为心理与群体不一致</a:t>
            </a:r>
            <a:r>
              <a:rPr lang="en-US" altLang="zh-CN" dirty="0"/>
              <a:t>,</a:t>
            </a:r>
            <a:r>
              <a:rPr lang="zh-CN" altLang="zh-CN" dirty="0"/>
              <a:t>但由于服从心理的作用</a:t>
            </a:r>
            <a:r>
              <a:rPr lang="en-US" altLang="zh-CN" dirty="0"/>
              <a:t>,</a:t>
            </a:r>
            <a:r>
              <a:rPr lang="zh-CN" altLang="zh-CN" dirty="0"/>
              <a:t>个体会接受群体观点而放弃自己的观点</a:t>
            </a:r>
            <a:r>
              <a:rPr lang="zh-CN" altLang="zh-CN" dirty="0" smtClean="0"/>
              <a:t>。</a:t>
            </a:r>
            <a:endParaRPr lang="en-US" altLang="zh-CN" dirty="0" smtClean="0"/>
          </a:p>
          <a:p>
            <a:pPr marL="0" indent="0">
              <a:buNone/>
            </a:pPr>
            <a:r>
              <a:rPr lang="en-US" altLang="zh-CN" dirty="0"/>
              <a:t>(</a:t>
            </a:r>
            <a:r>
              <a:rPr lang="zh-CN" altLang="zh-CN" dirty="0"/>
              <a:t>四</a:t>
            </a:r>
            <a:r>
              <a:rPr lang="en-US" altLang="zh-CN" dirty="0"/>
              <a:t>)</a:t>
            </a:r>
            <a:r>
              <a:rPr lang="zh-CN" altLang="zh-CN" dirty="0"/>
              <a:t>群体规模</a:t>
            </a:r>
            <a:endParaRPr lang="zh-CN" altLang="zh-CN" dirty="0"/>
          </a:p>
          <a:p>
            <a:pPr marL="0" indent="0">
              <a:buNone/>
            </a:pPr>
            <a:r>
              <a:rPr lang="zh-CN" altLang="zh-CN" dirty="0"/>
              <a:t>　　群体规模对消费者心理具有一定的影响。个体消费者的服从心理或群体对个体成员的压力强弱与人员的多少是一致的。一般来讲</a:t>
            </a:r>
            <a:r>
              <a:rPr lang="en-US" altLang="zh-CN" dirty="0"/>
              <a:t>,</a:t>
            </a:r>
            <a:r>
              <a:rPr lang="zh-CN" altLang="zh-CN" dirty="0"/>
              <a:t>群体人数越多</a:t>
            </a:r>
            <a:r>
              <a:rPr lang="en-US" altLang="zh-CN" dirty="0"/>
              <a:t>,</a:t>
            </a:r>
            <a:r>
              <a:rPr lang="zh-CN" altLang="zh-CN" dirty="0"/>
              <a:t>对个体成员的压力越大</a:t>
            </a:r>
            <a:r>
              <a:rPr lang="en-US" altLang="zh-CN" dirty="0"/>
              <a:t>,</a:t>
            </a:r>
            <a:r>
              <a:rPr lang="zh-CN" altLang="zh-CN" dirty="0"/>
              <a:t>个体的服从心理也越强</a:t>
            </a:r>
            <a:r>
              <a:rPr lang="en-US" altLang="zh-CN" dirty="0"/>
              <a:t>;</a:t>
            </a:r>
            <a:r>
              <a:rPr lang="zh-CN" altLang="zh-CN" dirty="0"/>
              <a:t>反之</a:t>
            </a:r>
            <a:r>
              <a:rPr lang="en-US" altLang="zh-CN" dirty="0"/>
              <a:t>,</a:t>
            </a:r>
            <a:r>
              <a:rPr lang="zh-CN" altLang="zh-CN" dirty="0"/>
              <a:t>压力相应降低</a:t>
            </a:r>
            <a:r>
              <a:rPr lang="en-US" altLang="zh-CN" dirty="0"/>
              <a:t>,</a:t>
            </a:r>
            <a:r>
              <a:rPr lang="zh-CN" altLang="zh-CN" dirty="0"/>
              <a:t>个体的服从心理也逐步减弱。这种群体规模对消费者心理的影响</a:t>
            </a:r>
            <a:r>
              <a:rPr lang="en-US" altLang="zh-CN" dirty="0"/>
              <a:t>,</a:t>
            </a:r>
            <a:r>
              <a:rPr lang="zh-CN" altLang="zh-CN" dirty="0"/>
              <a:t>在日常购物活动组成的临时群体中表现得最为明显。例如</a:t>
            </a:r>
            <a:r>
              <a:rPr lang="en-US" altLang="zh-CN" dirty="0"/>
              <a:t>,</a:t>
            </a:r>
            <a:r>
              <a:rPr lang="zh-CN" altLang="zh-CN" dirty="0"/>
              <a:t>某消费者一人去商场购物</a:t>
            </a:r>
            <a:r>
              <a:rPr lang="en-US" altLang="zh-CN" dirty="0"/>
              <a:t>,</a:t>
            </a:r>
            <a:r>
              <a:rPr lang="zh-CN" altLang="zh-CN" dirty="0"/>
              <a:t>除了有明确目标外</a:t>
            </a:r>
            <a:r>
              <a:rPr lang="en-US" altLang="zh-CN" dirty="0"/>
              <a:t>,</a:t>
            </a:r>
            <a:r>
              <a:rPr lang="zh-CN" altLang="zh-CN" dirty="0"/>
              <a:t>面对商品时往往犹豫不决</a:t>
            </a:r>
            <a:r>
              <a:rPr lang="en-US" altLang="zh-CN" dirty="0"/>
              <a:t>,</a:t>
            </a:r>
            <a:r>
              <a:rPr lang="zh-CN" altLang="zh-CN" dirty="0"/>
              <a:t>而两个人或三四个人同时结伴购物</a:t>
            </a:r>
            <a:r>
              <a:rPr lang="en-US" altLang="zh-CN" dirty="0"/>
              <a:t>,</a:t>
            </a:r>
            <a:r>
              <a:rPr lang="zh-CN" altLang="zh-CN" dirty="0"/>
              <a:t>则很容易做出是否购买的决策。</a:t>
            </a:r>
            <a:endParaRPr lang="zh-CN" altLang="zh-CN"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a:bodyPr>
          <a:lstStyle/>
          <a:p>
            <a:pPr marL="0" indent="0">
              <a:buNone/>
            </a:pPr>
            <a:r>
              <a:rPr lang="zh-CN" altLang="zh-CN" dirty="0"/>
              <a:t>三、社会阶层对消费者心理的影响</a:t>
            </a:r>
            <a:endParaRPr lang="zh-CN" altLang="zh-CN" dirty="0"/>
          </a:p>
          <a:p>
            <a:pPr marL="0" indent="0">
              <a:buNone/>
            </a:pPr>
            <a:r>
              <a:rPr lang="zh-CN" altLang="zh-CN" dirty="0"/>
              <a:t>　　研究表明</a:t>
            </a:r>
            <a:r>
              <a:rPr lang="en-US" altLang="zh-CN" dirty="0"/>
              <a:t>,</a:t>
            </a:r>
            <a:r>
              <a:rPr lang="zh-CN" altLang="zh-CN" dirty="0"/>
              <a:t>消费者所属的社会阶层对消费者的消费行为具有直接的制约作用。</a:t>
            </a:r>
            <a:endParaRPr lang="zh-CN" altLang="zh-CN" dirty="0"/>
          </a:p>
          <a:p>
            <a:pPr marL="0" indent="0">
              <a:buNone/>
            </a:pPr>
            <a:r>
              <a:rPr lang="zh-CN" altLang="zh-CN" dirty="0"/>
              <a:t>　　所谓社会阶层</a:t>
            </a:r>
            <a:r>
              <a:rPr lang="en-US" altLang="zh-CN" dirty="0"/>
              <a:t>,</a:t>
            </a:r>
            <a:r>
              <a:rPr lang="zh-CN" altLang="zh-CN" dirty="0"/>
              <a:t>就是所有社会成员按照一定的等级标准</a:t>
            </a:r>
            <a:r>
              <a:rPr lang="en-US" altLang="zh-CN" dirty="0"/>
              <a:t>,</a:t>
            </a:r>
            <a:r>
              <a:rPr lang="zh-CN" altLang="zh-CN" dirty="0"/>
              <a:t>被划分为许多相互区别的、地位从低到高的社会集团。其中每个社会集团中的所有社会成员之间的态度、消费行为模式和价值观等方面都具有许多相似性</a:t>
            </a:r>
            <a:r>
              <a:rPr lang="en-US" altLang="zh-CN" dirty="0"/>
              <a:t>,</a:t>
            </a:r>
            <a:r>
              <a:rPr lang="zh-CN" altLang="zh-CN" dirty="0"/>
              <a:t>而不同社会集团中的社会成员之间在这些方面却存在着很大的差异性</a:t>
            </a:r>
            <a:r>
              <a:rPr lang="zh-CN" altLang="zh-CN" dirty="0" smtClean="0"/>
              <a:t>。</a:t>
            </a:r>
            <a:endParaRPr lang="en-US" altLang="zh-CN" dirty="0" smtClean="0"/>
          </a:p>
          <a:p>
            <a:pPr marL="0" indent="0">
              <a:buNone/>
            </a:pPr>
            <a:r>
              <a:rPr lang="zh-CN" altLang="zh-CN" dirty="0"/>
              <a:t>　　</a:t>
            </a:r>
            <a:r>
              <a:rPr lang="zh-CN" altLang="zh-CN" dirty="0" smtClean="0"/>
              <a:t>国际</a:t>
            </a:r>
            <a:r>
              <a:rPr lang="zh-CN" altLang="zh-CN" dirty="0"/>
              <a:t>上常用六分法将社会阶层划分为</a:t>
            </a:r>
            <a:r>
              <a:rPr lang="en-US" altLang="zh-CN" dirty="0"/>
              <a:t>:</a:t>
            </a:r>
            <a:r>
              <a:rPr lang="zh-CN" altLang="zh-CN" dirty="0"/>
              <a:t>上上阶层、次上阶层、中上阶层、中中阶层、低中阶层、低低阶层。</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883633"/>
          <a:ext cx="8229600" cy="5497695"/>
        </p:xfrm>
        <a:graphic>
          <a:graphicData uri="http://schemas.openxmlformats.org/drawingml/2006/table">
            <a:tbl>
              <a:tblPr firstRow="1" firstCol="1" bandRow="1"/>
              <a:tblGrid>
                <a:gridCol w="8229600"/>
              </a:tblGrid>
              <a:tr h="261795">
                <a:tc>
                  <a:txBody>
                    <a:bodyPr/>
                    <a:lstStyle/>
                    <a:p>
                      <a:pPr algn="ctr">
                        <a:lnSpc>
                          <a:spcPts val="1350"/>
                        </a:lnSpc>
                        <a:spcAft>
                          <a:spcPts val="0"/>
                        </a:spcAft>
                      </a:pPr>
                      <a:r>
                        <a:rPr lang="zh-CN" sz="1800" b="1" dirty="0">
                          <a:solidFill>
                            <a:srgbClr val="000000"/>
                          </a:solidFill>
                          <a:effectLst/>
                          <a:latin typeface="NEU-BZ-S92"/>
                          <a:ea typeface="方正书宋_GBK"/>
                          <a:cs typeface="Times New Roman" panose="02020603050405020304"/>
                        </a:rPr>
                        <a:t>上上阶层——乡村俱乐部或者别墅的拥有者</a:t>
                      </a:r>
                      <a:endParaRPr lang="zh-CN" sz="2400" dirty="0">
                        <a:solidFill>
                          <a:srgbClr val="000000"/>
                        </a:solidFill>
                        <a:effectLst/>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6179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这种类型的家庭数量很少</a:t>
                      </a:r>
                      <a:r>
                        <a:rPr lang="en-US" sz="1800" dirty="0">
                          <a:solidFill>
                            <a:srgbClr val="000000"/>
                          </a:solidFill>
                          <a:effectLst/>
                          <a:latin typeface="方正书宋_GBK"/>
                          <a:ea typeface="方正书宋_GBK"/>
                          <a:cs typeface="Times New Roman" panose="02020603050405020304"/>
                        </a:rPr>
                        <a:t>;</a:t>
                      </a:r>
                      <a:endParaRPr lang="zh-CN" sz="24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拥有豪华的乡村俱乐部或者别墅</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是当地社区的名人和学习榜样</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可能是久负盛名的大公司的所有者</a:t>
                      </a:r>
                      <a:r>
                        <a:rPr lang="en-US" sz="1800">
                          <a:solidFill>
                            <a:srgbClr val="000000"/>
                          </a:solidFill>
                          <a:effectLst/>
                          <a:latin typeface="方正书宋_GBK"/>
                          <a:ea typeface="方正书宋_GBK"/>
                          <a:cs typeface="Times New Roman" panose="02020603050405020304"/>
                        </a:rPr>
                        <a:t>,</a:t>
                      </a:r>
                      <a:r>
                        <a:rPr lang="zh-CN" sz="1800">
                          <a:solidFill>
                            <a:srgbClr val="000000"/>
                          </a:solidFill>
                          <a:effectLst/>
                          <a:latin typeface="NEU-BZ-S92"/>
                          <a:ea typeface="方正书宋_GBK"/>
                          <a:cs typeface="Times New Roman" panose="02020603050405020304"/>
                        </a:rPr>
                        <a:t>也可能是一些大暴发户</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习惯于过炫耀或挥霍的生活。</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gn="ctr">
                        <a:lnSpc>
                          <a:spcPts val="1350"/>
                        </a:lnSpc>
                        <a:spcAft>
                          <a:spcPts val="0"/>
                        </a:spcAft>
                      </a:pPr>
                      <a:r>
                        <a:rPr lang="zh-CN" sz="1800" b="1">
                          <a:solidFill>
                            <a:srgbClr val="000000"/>
                          </a:solidFill>
                          <a:effectLst/>
                          <a:latin typeface="NEU-BZ-S92"/>
                          <a:ea typeface="方正书宋_GBK"/>
                          <a:cs typeface="Times New Roman" panose="02020603050405020304"/>
                        </a:rPr>
                        <a:t>次上阶层——新富翁</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并不为更上一层的上流社会所接纳</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是发家致富的代表</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是成功的企业经理和私营企业主</a:t>
                      </a:r>
                      <a:r>
                        <a:rPr lang="en-US" sz="1800" dirty="0">
                          <a:solidFill>
                            <a:srgbClr val="000000"/>
                          </a:solidFill>
                          <a:effectLst/>
                          <a:latin typeface="方正书宋_GBK"/>
                          <a:ea typeface="方正书宋_GBK"/>
                          <a:cs typeface="Times New Roman" panose="02020603050405020304"/>
                        </a:rPr>
                        <a:t>;</a:t>
                      </a:r>
                      <a:endParaRPr lang="zh-CN" sz="24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他们花钱很大方、乐于炫耀</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消费观念比较新</a:t>
                      </a:r>
                      <a:r>
                        <a:rPr lang="en-US" sz="1800">
                          <a:solidFill>
                            <a:srgbClr val="000000"/>
                          </a:solidFill>
                          <a:effectLst/>
                          <a:latin typeface="方正书宋_GBK"/>
                          <a:ea typeface="方正书宋_GBK"/>
                          <a:cs typeface="Times New Roman" panose="02020603050405020304"/>
                        </a:rPr>
                        <a:t>,</a:t>
                      </a:r>
                      <a:r>
                        <a:rPr lang="zh-CN" sz="1800">
                          <a:solidFill>
                            <a:srgbClr val="000000"/>
                          </a:solidFill>
                          <a:effectLst/>
                          <a:latin typeface="NEU-BZ-S92"/>
                          <a:ea typeface="方正书宋_GBK"/>
                          <a:cs typeface="Times New Roman" panose="02020603050405020304"/>
                        </a:rPr>
                        <a:t>乐于模仿上流社会的行为。</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gn="ctr">
                        <a:lnSpc>
                          <a:spcPts val="1350"/>
                        </a:lnSpc>
                        <a:spcAft>
                          <a:spcPts val="0"/>
                        </a:spcAft>
                      </a:pPr>
                      <a:r>
                        <a:rPr lang="zh-CN" sz="1800" b="1">
                          <a:solidFill>
                            <a:srgbClr val="000000"/>
                          </a:solidFill>
                          <a:effectLst/>
                          <a:latin typeface="NEU-BZ-S92"/>
                          <a:ea typeface="方正书宋_GBK"/>
                          <a:cs typeface="Times New Roman" panose="02020603050405020304"/>
                        </a:rPr>
                        <a:t>中上阶层——成功的专业技术人员</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既没有显赫的家庭背景</a:t>
                      </a:r>
                      <a:r>
                        <a:rPr lang="en-US" sz="1800">
                          <a:solidFill>
                            <a:srgbClr val="000000"/>
                          </a:solidFill>
                          <a:effectLst/>
                          <a:latin typeface="方正书宋_GBK"/>
                          <a:ea typeface="方正书宋_GBK"/>
                          <a:cs typeface="Times New Roman" panose="02020603050405020304"/>
                        </a:rPr>
                        <a:t>,</a:t>
                      </a:r>
                      <a:r>
                        <a:rPr lang="zh-CN" sz="1800">
                          <a:solidFill>
                            <a:srgbClr val="000000"/>
                          </a:solidFill>
                          <a:effectLst/>
                          <a:latin typeface="NEU-BZ-S92"/>
                          <a:ea typeface="方正书宋_GBK"/>
                          <a:cs typeface="Times New Roman" panose="02020603050405020304"/>
                        </a:rPr>
                        <a:t>也没有非同寻常的财富</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具有职业取向</a:t>
                      </a:r>
                      <a:r>
                        <a:rPr lang="en-US" sz="1800">
                          <a:solidFill>
                            <a:srgbClr val="000000"/>
                          </a:solidFill>
                          <a:effectLst/>
                          <a:latin typeface="方正书宋_GBK"/>
                          <a:ea typeface="方正书宋_GBK"/>
                          <a:cs typeface="Times New Roman" panose="02020603050405020304"/>
                        </a:rPr>
                        <a:t>,</a:t>
                      </a:r>
                      <a:r>
                        <a:rPr lang="zh-CN" sz="1800">
                          <a:solidFill>
                            <a:srgbClr val="000000"/>
                          </a:solidFill>
                          <a:effectLst/>
                          <a:latin typeface="NEU-BZ-S92"/>
                          <a:ea typeface="方正书宋_GBK"/>
                          <a:cs typeface="Times New Roman" panose="02020603050405020304"/>
                        </a:rPr>
                        <a:t>成就动机很强</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是一批年轻有为的专业技术人员、公司管理人员</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大部分人都有大学毕业文凭</a:t>
                      </a:r>
                      <a:r>
                        <a:rPr lang="en-US" sz="1800">
                          <a:solidFill>
                            <a:srgbClr val="000000"/>
                          </a:solidFill>
                          <a:effectLst/>
                          <a:latin typeface="方正书宋_GBK"/>
                          <a:ea typeface="方正书宋_GBK"/>
                          <a:cs typeface="Times New Roman" panose="02020603050405020304"/>
                        </a:rPr>
                        <a:t>,</a:t>
                      </a:r>
                      <a:r>
                        <a:rPr lang="zh-CN" sz="1800">
                          <a:solidFill>
                            <a:srgbClr val="000000"/>
                          </a:solidFill>
                          <a:effectLst/>
                          <a:latin typeface="NEU-BZ-S92"/>
                          <a:ea typeface="方正书宋_GBK"/>
                          <a:cs typeface="Times New Roman" panose="02020603050405020304"/>
                        </a:rPr>
                        <a:t>许多人甚至拥有更高的学历</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在社交活动、专业技术活动中表现很活跃</a:t>
                      </a:r>
                      <a:r>
                        <a:rPr lang="en-US" sz="1800" dirty="0">
                          <a:solidFill>
                            <a:srgbClr val="000000"/>
                          </a:solidFill>
                          <a:effectLst/>
                          <a:latin typeface="方正书宋_GBK"/>
                          <a:ea typeface="方正书宋_GBK"/>
                          <a:cs typeface="Times New Roman" panose="02020603050405020304"/>
                        </a:rPr>
                        <a:t>;</a:t>
                      </a:r>
                      <a:endParaRPr lang="zh-CN" sz="24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特别希望在生活中能够“更上一层楼”</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a:solidFill>
                            <a:srgbClr val="000000"/>
                          </a:solidFill>
                          <a:effectLst/>
                          <a:latin typeface="NEU-BZ-S92"/>
                          <a:ea typeface="方正书宋_GBK"/>
                          <a:cs typeface="Times New Roman" panose="02020603050405020304"/>
                        </a:rPr>
                        <a:t>其家庭实质上是自己事业成功的象征</a:t>
                      </a:r>
                      <a:r>
                        <a:rPr lang="en-US" sz="1800">
                          <a:solidFill>
                            <a:srgbClr val="000000"/>
                          </a:solidFill>
                          <a:effectLst/>
                          <a:latin typeface="方正书宋_GBK"/>
                          <a:ea typeface="方正书宋_GBK"/>
                          <a:cs typeface="Times New Roman" panose="02020603050405020304"/>
                        </a:rPr>
                        <a:t>;</a:t>
                      </a:r>
                      <a:endParaRPr lang="zh-CN" sz="240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6179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消费行为具有明显的炫耀性。</a:t>
                      </a:r>
                      <a:endParaRPr lang="zh-CN" sz="24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custDataLst>
              <p:tags r:id="rId1"/>
            </p:custDataLst>
          </p:nvPr>
        </p:nvGraphicFramePr>
        <p:xfrm>
          <a:off x="457200" y="632460"/>
          <a:ext cx="8229600" cy="5690235"/>
        </p:xfrm>
        <a:graphic>
          <a:graphicData uri="http://schemas.openxmlformats.org/drawingml/2006/table">
            <a:tbl>
              <a:tblPr firstRow="1" firstCol="1" bandRow="1"/>
              <a:tblGrid>
                <a:gridCol w="8229600"/>
              </a:tblGrid>
              <a:tr h="171450">
                <a:tc>
                  <a:txBody>
                    <a:bodyPr/>
                    <a:lstStyle/>
                    <a:p>
                      <a:pPr algn="ctr">
                        <a:lnSpc>
                          <a:spcPts val="1350"/>
                        </a:lnSpc>
                        <a:spcAft>
                          <a:spcPts val="0"/>
                        </a:spcAft>
                      </a:pPr>
                      <a:r>
                        <a:rPr lang="zh-CN" sz="1600" b="1" dirty="0">
                          <a:solidFill>
                            <a:srgbClr val="000000"/>
                          </a:solidFill>
                          <a:effectLst/>
                          <a:latin typeface="NEU-BZ-S92"/>
                          <a:ea typeface="方正书宋_GBK"/>
                          <a:cs typeface="Times New Roman" panose="02020603050405020304"/>
                        </a:rPr>
                        <a:t>中中阶层——忠实的追随者</a:t>
                      </a:r>
                      <a:endParaRPr lang="zh-CN" sz="1600" b="1"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14350">
                <a:tc>
                  <a:txBody>
                    <a:bodyPr/>
                    <a:lstStyle/>
                    <a:p>
                      <a:pPr>
                        <a:lnSpc>
                          <a:spcPts val="1350"/>
                        </a:lnSpc>
                        <a:spcAft>
                          <a:spcPts val="0"/>
                        </a:spcAft>
                      </a:pPr>
                      <a:r>
                        <a:rPr lang="zh-CN" sz="1600" dirty="0">
                          <a:solidFill>
                            <a:srgbClr val="000000"/>
                          </a:solidFill>
                          <a:effectLst/>
                          <a:latin typeface="NEU-BZ-S92"/>
                          <a:ea typeface="方正书宋_GBK"/>
                          <a:cs typeface="Times New Roman" panose="02020603050405020304"/>
                        </a:rPr>
                        <a:t>主要是国家公务员和事业单位工作人员</a:t>
                      </a:r>
                      <a:r>
                        <a:rPr lang="en-US" sz="1600" dirty="0">
                          <a:solidFill>
                            <a:srgbClr val="000000"/>
                          </a:solidFill>
                          <a:effectLst/>
                          <a:latin typeface="方正书宋_GBK"/>
                          <a:ea typeface="方正书宋_GBK"/>
                          <a:cs typeface="Times New Roman" panose="02020603050405020304"/>
                        </a:rPr>
                        <a:t>,</a:t>
                      </a:r>
                      <a:r>
                        <a:rPr lang="zh-CN" sz="1600" dirty="0">
                          <a:solidFill>
                            <a:srgbClr val="000000"/>
                          </a:solidFill>
                          <a:effectLst/>
                          <a:latin typeface="NEU-BZ-S92"/>
                          <a:ea typeface="方正书宋_GBK"/>
                          <a:cs typeface="Times New Roman" panose="02020603050405020304"/>
                        </a:rPr>
                        <a:t>以及一些高薪的蓝领工人和经济条件较好的农民</a:t>
                      </a:r>
                      <a:r>
                        <a:rPr lang="en-US" sz="1600" dirty="0">
                          <a:solidFill>
                            <a:srgbClr val="000000"/>
                          </a:solidFill>
                          <a:effectLst/>
                          <a:latin typeface="方正书宋_GBK"/>
                          <a:ea typeface="方正书宋_GBK"/>
                          <a:cs typeface="Times New Roman" panose="02020603050405020304"/>
                        </a:rPr>
                        <a:t>;</a:t>
                      </a:r>
                      <a:r>
                        <a:rPr lang="zh-CN" sz="1600" dirty="0">
                          <a:solidFill>
                            <a:srgbClr val="000000"/>
                          </a:solidFill>
                          <a:effectLst/>
                          <a:latin typeface="方正书宋_GBK"/>
                          <a:ea typeface="方正书宋_GBK"/>
                          <a:cs typeface="Times New Roman" panose="02020603050405020304"/>
                        </a:rPr>
                        <a:t>消费行为比较稳定，能够跟上时代潮流，希望下一代能成为文明有身份的人</a:t>
                      </a:r>
                      <a:endParaRPr lang="zh-CN" sz="1600" dirty="0">
                        <a:solidFill>
                          <a:srgbClr val="000000"/>
                        </a:solidFill>
                        <a:effectLst/>
                        <a:latin typeface="方正书宋_GBK"/>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2580">
                <a:tc>
                  <a:txBody>
                    <a:bodyPr/>
                    <a:lstStyle/>
                    <a:p>
                      <a:pPr>
                        <a:lnSpc>
                          <a:spcPts val="1350"/>
                        </a:lnSpc>
                        <a:spcAft>
                          <a:spcPts val="0"/>
                        </a:spcAft>
                      </a:pPr>
                      <a:r>
                        <a:rPr lang="zh-CN" sz="1600" dirty="0">
                          <a:solidFill>
                            <a:srgbClr val="000000"/>
                          </a:solidFill>
                          <a:effectLst/>
                          <a:latin typeface="NEU-BZ-S92"/>
                          <a:ea typeface="方正书宋_GBK"/>
                          <a:cs typeface="Times New Roman" panose="02020603050405020304"/>
                        </a:rPr>
                        <a:t>爱好洁净的外表</a:t>
                      </a:r>
                      <a:r>
                        <a:rPr lang="en-US" sz="1600" dirty="0">
                          <a:solidFill>
                            <a:srgbClr val="000000"/>
                          </a:solidFill>
                          <a:effectLst/>
                          <a:latin typeface="方正书宋_GBK"/>
                          <a:ea typeface="方正书宋_GBK"/>
                          <a:cs typeface="Times New Roman" panose="02020603050405020304"/>
                        </a:rPr>
                        <a:t>,</a:t>
                      </a:r>
                      <a:r>
                        <a:rPr lang="zh-CN" sz="1600" dirty="0">
                          <a:solidFill>
                            <a:srgbClr val="000000"/>
                          </a:solidFill>
                          <a:effectLst/>
                          <a:latin typeface="NEU-BZ-S92"/>
                          <a:ea typeface="方正书宋_GBK"/>
                          <a:cs typeface="Times New Roman" panose="02020603050405020304"/>
                        </a:rPr>
                        <a:t>不喜欢穿很时髦的衣服。</a:t>
                      </a:r>
                      <a:endParaRPr lang="zh-CN" sz="16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945">
                <a:tc>
                  <a:txBody>
                    <a:bodyPr/>
                    <a:lstStyle/>
                    <a:p>
                      <a:pPr algn="ctr">
                        <a:lnSpc>
                          <a:spcPts val="1350"/>
                        </a:lnSpc>
                        <a:spcAft>
                          <a:spcPts val="0"/>
                        </a:spcAft>
                      </a:pPr>
                      <a:r>
                        <a:rPr lang="zh-CN" sz="1800" b="1" dirty="0">
                          <a:solidFill>
                            <a:srgbClr val="000000"/>
                          </a:solidFill>
                          <a:effectLst/>
                          <a:latin typeface="NEU-BZ-S92"/>
                          <a:ea typeface="方正书宋_GBK"/>
                          <a:cs typeface="Times New Roman" panose="02020603050405020304"/>
                        </a:rPr>
                        <a:t>中阶层——寻求心理安全感的社会大众</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067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人数最多的社会阶层</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258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人多势众的国有企业在岗职工和乡镇企业工人</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94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通过不断储蓄和节俭努力寻求安全感</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31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把工作看作是“购买”职业的手段</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258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希望自己的孩子能够表现出合适的行为来</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94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丈夫通常具有强壮的“男性”自我意向</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31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男性一般是体育运动爱好者</a:t>
                      </a:r>
                      <a:r>
                        <a:rPr lang="en-US" sz="1800" dirty="0">
                          <a:solidFill>
                            <a:srgbClr val="000000"/>
                          </a:solidFill>
                          <a:effectLst/>
                          <a:latin typeface="方正书宋_GBK"/>
                          <a:ea typeface="方正书宋_GBK"/>
                          <a:cs typeface="Times New Roman" panose="02020603050405020304"/>
                        </a:rPr>
                        <a:t>,</a:t>
                      </a:r>
                      <a:r>
                        <a:rPr lang="zh-CN" sz="1800" dirty="0">
                          <a:solidFill>
                            <a:srgbClr val="000000"/>
                          </a:solidFill>
                          <a:effectLst/>
                          <a:latin typeface="NEU-BZ-S92"/>
                          <a:ea typeface="方正书宋_GBK"/>
                          <a:cs typeface="Times New Roman" panose="02020603050405020304"/>
                        </a:rPr>
                        <a:t>大量抽烟和酗酒。</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310">
                <a:tc>
                  <a:txBody>
                    <a:bodyPr/>
                    <a:lstStyle/>
                    <a:p>
                      <a:pPr algn="ctr">
                        <a:lnSpc>
                          <a:spcPts val="1350"/>
                        </a:lnSpc>
                        <a:spcAft>
                          <a:spcPts val="0"/>
                        </a:spcAft>
                      </a:pPr>
                      <a:r>
                        <a:rPr lang="zh-CN" sz="1800" b="1" dirty="0">
                          <a:solidFill>
                            <a:srgbClr val="000000"/>
                          </a:solidFill>
                          <a:effectLst/>
                          <a:latin typeface="NEU-BZ-S92"/>
                          <a:ea typeface="方正书宋_GBK"/>
                          <a:cs typeface="Times New Roman" panose="02020603050405020304"/>
                        </a:rPr>
                        <a:t>低低阶层——社会的最底层</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258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各类下岗职工</a:t>
                      </a:r>
                      <a:r>
                        <a:rPr lang="en-US" sz="1800" dirty="0">
                          <a:solidFill>
                            <a:srgbClr val="000000"/>
                          </a:solidFill>
                          <a:effectLst/>
                          <a:latin typeface="方正书宋_GBK"/>
                          <a:ea typeface="方正书宋_GBK"/>
                          <a:cs typeface="Times New Roman" panose="02020603050405020304"/>
                        </a:rPr>
                        <a:t>,</a:t>
                      </a:r>
                      <a:r>
                        <a:rPr lang="zh-CN" sz="1800" dirty="0">
                          <a:solidFill>
                            <a:srgbClr val="000000"/>
                          </a:solidFill>
                          <a:effectLst/>
                          <a:latin typeface="NEU-BZ-S92"/>
                          <a:ea typeface="方正书宋_GBK"/>
                          <a:cs typeface="Times New Roman" panose="02020603050405020304"/>
                        </a:rPr>
                        <a:t>以及贫困的农民</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31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受教育程度很低</a:t>
                      </a:r>
                      <a:r>
                        <a:rPr lang="en-US" sz="1800" dirty="0">
                          <a:solidFill>
                            <a:srgbClr val="000000"/>
                          </a:solidFill>
                          <a:effectLst/>
                          <a:latin typeface="方正书宋_GBK"/>
                          <a:ea typeface="方正书宋_GBK"/>
                          <a:cs typeface="Times New Roman" panose="02020603050405020304"/>
                        </a:rPr>
                        <a:t>,</a:t>
                      </a:r>
                      <a:r>
                        <a:rPr lang="zh-CN" sz="1800" dirty="0">
                          <a:solidFill>
                            <a:srgbClr val="000000"/>
                          </a:solidFill>
                          <a:effectLst/>
                          <a:latin typeface="NEU-BZ-S92"/>
                          <a:ea typeface="方正书宋_GBK"/>
                          <a:cs typeface="Times New Roman" panose="02020603050405020304"/>
                        </a:rPr>
                        <a:t>缺乏劳动技能</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31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经常面临生活问题</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2580">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只能购买一些基本生活必需品</a:t>
                      </a:r>
                      <a:r>
                        <a:rPr lang="en-US" sz="1800" dirty="0">
                          <a:solidFill>
                            <a:srgbClr val="000000"/>
                          </a:solidFill>
                          <a:effectLst/>
                          <a:latin typeface="方正书宋_GBK"/>
                          <a:ea typeface="方正书宋_GBK"/>
                          <a:cs typeface="Times New Roman" panose="02020603050405020304"/>
                        </a:rPr>
                        <a:t>;</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498475">
                <a:tc>
                  <a:txBody>
                    <a:bodyPr/>
                    <a:lstStyle/>
                    <a:p>
                      <a:pPr>
                        <a:lnSpc>
                          <a:spcPts val="1350"/>
                        </a:lnSpc>
                        <a:spcAft>
                          <a:spcPts val="0"/>
                        </a:spcAft>
                      </a:pPr>
                      <a:r>
                        <a:rPr lang="zh-CN" sz="1800" dirty="0">
                          <a:solidFill>
                            <a:srgbClr val="000000"/>
                          </a:solidFill>
                          <a:effectLst/>
                          <a:latin typeface="NEU-BZ-S92"/>
                          <a:ea typeface="方正书宋_GBK"/>
                          <a:cs typeface="Times New Roman" panose="02020603050405020304"/>
                        </a:rPr>
                        <a:t>对未来的预期比较悲观。</a:t>
                      </a:r>
                      <a:endParaRPr lang="zh-CN" sz="1800" dirty="0">
                        <a:solidFill>
                          <a:srgbClr val="000000"/>
                        </a:solidFill>
                        <a:effectLst/>
                        <a:latin typeface="NEU-BZ-S92"/>
                        <a:ea typeface="方正书宋_GBK"/>
                        <a:cs typeface="Times New Roman" panose="02020603050405020304"/>
                      </a:endParaRPr>
                    </a:p>
                  </a:txBody>
                  <a:tcPr marL="28575" marR="285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852704"/>
          </a:xfrm>
        </p:spPr>
        <p:txBody>
          <a:bodyPr/>
          <a:lstStyle/>
          <a:p>
            <a:r>
              <a:rPr lang="zh-CN" altLang="zh-CN" dirty="0"/>
              <a:t>第四节　家庭的影响</a:t>
            </a:r>
            <a:endParaRPr lang="zh-CN" altLang="zh-CN" dirty="0"/>
          </a:p>
        </p:txBody>
      </p:sp>
      <p:sp>
        <p:nvSpPr>
          <p:cNvPr id="3" name="内容占位符 2"/>
          <p:cNvSpPr>
            <a:spLocks noGrp="1"/>
          </p:cNvSpPr>
          <p:nvPr>
            <p:ph idx="1"/>
          </p:nvPr>
        </p:nvSpPr>
        <p:spPr/>
        <p:txBody>
          <a:bodyPr/>
          <a:lstStyle/>
          <a:p>
            <a:pPr marL="0" indent="0">
              <a:buNone/>
            </a:pPr>
            <a:r>
              <a:rPr lang="zh-CN" altLang="zh-CN" dirty="0"/>
              <a:t>一、家庭消费的特征</a:t>
            </a:r>
            <a:endParaRPr lang="zh-CN" altLang="zh-CN" dirty="0"/>
          </a:p>
          <a:p>
            <a:pPr marL="0" indent="0">
              <a:buNone/>
            </a:pPr>
            <a:r>
              <a:rPr lang="en-US" altLang="zh-CN" dirty="0"/>
              <a:t>(</a:t>
            </a:r>
            <a:r>
              <a:rPr lang="zh-CN" altLang="zh-CN" dirty="0"/>
              <a:t>一</a:t>
            </a:r>
            <a:r>
              <a:rPr lang="en-US" altLang="zh-CN" dirty="0"/>
              <a:t>)</a:t>
            </a:r>
            <a:r>
              <a:rPr lang="zh-CN" altLang="zh-CN" dirty="0"/>
              <a:t>阶段性</a:t>
            </a:r>
            <a:endParaRPr lang="zh-CN" altLang="zh-CN" dirty="0"/>
          </a:p>
          <a:p>
            <a:pPr marL="0" indent="0">
              <a:buNone/>
            </a:pPr>
            <a:r>
              <a:rPr lang="zh-CN" altLang="zh-CN" dirty="0"/>
              <a:t>　　家庭作为社会细胞</a:t>
            </a:r>
            <a:r>
              <a:rPr lang="en-US" altLang="zh-CN" dirty="0"/>
              <a:t>,</a:t>
            </a:r>
            <a:r>
              <a:rPr lang="zh-CN" altLang="zh-CN" dirty="0"/>
              <a:t>有其自身发生、发展、成长、消亡的过程。这个过程被称为家庭寿命周期</a:t>
            </a:r>
            <a:r>
              <a:rPr lang="en-US" altLang="zh-CN" dirty="0"/>
              <a:t>,</a:t>
            </a:r>
            <a:r>
              <a:rPr lang="zh-CN" altLang="zh-CN" dirty="0"/>
              <a:t>也称家庭周期</a:t>
            </a:r>
            <a:r>
              <a:rPr lang="en-US" altLang="zh-CN" dirty="0"/>
              <a:t>,</a:t>
            </a:r>
            <a:r>
              <a:rPr lang="zh-CN" altLang="zh-CN" dirty="0"/>
              <a:t>即一个家庭由组建开始直至解体、消亡的全部过程。消费者在其家庭所处的不同时期</a:t>
            </a:r>
            <a:r>
              <a:rPr lang="en-US" altLang="zh-CN" dirty="0"/>
              <a:t>,</a:t>
            </a:r>
            <a:r>
              <a:rPr lang="zh-CN" altLang="zh-CN" dirty="0"/>
              <a:t>购买心理与购买行为有着明显的差异。这种由于家庭寿命周期所引起的家庭消费以时间为序、有规律的变化</a:t>
            </a:r>
            <a:r>
              <a:rPr lang="en-US" altLang="zh-CN" dirty="0"/>
              <a:t>,</a:t>
            </a:r>
            <a:r>
              <a:rPr lang="zh-CN" altLang="zh-CN" dirty="0"/>
              <a:t>称为家庭消费的阶段性特征。</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社会经济环境的影响</a:t>
            </a:r>
            <a:endParaRPr lang="zh-CN" altLang="zh-CN" dirty="0"/>
          </a:p>
        </p:txBody>
      </p:sp>
      <p:sp>
        <p:nvSpPr>
          <p:cNvPr id="3" name="内容占位符 2"/>
          <p:cNvSpPr>
            <a:spLocks noGrp="1"/>
          </p:cNvSpPr>
          <p:nvPr>
            <p:ph idx="1"/>
          </p:nvPr>
        </p:nvSpPr>
        <p:spPr/>
        <p:txBody>
          <a:bodyPr>
            <a:normAutofit fontScale="85000" lnSpcReduction="10000"/>
          </a:bodyPr>
          <a:lstStyle/>
          <a:p>
            <a:pPr marL="0" indent="0">
              <a:buNone/>
            </a:pPr>
            <a:r>
              <a:rPr lang="zh-CN" altLang="zh-CN" dirty="0"/>
              <a:t>一、宏观社会经济环境对消费者心理行为的影响</a:t>
            </a:r>
            <a:endParaRPr lang="zh-CN" altLang="zh-CN" dirty="0"/>
          </a:p>
          <a:p>
            <a:pPr marL="0" indent="0">
              <a:buNone/>
            </a:pPr>
            <a:r>
              <a:rPr lang="zh-CN" altLang="zh-CN" dirty="0"/>
              <a:t>　　宏观社会经济环境是指由社会生产力发展水平所决定的总体社会经济水平</a:t>
            </a:r>
            <a:r>
              <a:rPr lang="en-US" altLang="zh-CN" dirty="0"/>
              <a:t>,</a:t>
            </a:r>
            <a:r>
              <a:rPr lang="zh-CN" altLang="zh-CN" dirty="0"/>
              <a:t>以及与生产力水平相适应的社会生产关系。</a:t>
            </a:r>
            <a:endParaRPr lang="zh-CN" altLang="zh-CN" dirty="0"/>
          </a:p>
          <a:p>
            <a:pPr marL="0" indent="0">
              <a:buNone/>
            </a:pPr>
            <a:r>
              <a:rPr lang="en-US" altLang="zh-CN" dirty="0"/>
              <a:t>(</a:t>
            </a:r>
            <a:r>
              <a:rPr lang="zh-CN" altLang="zh-CN" dirty="0"/>
              <a:t>一</a:t>
            </a:r>
            <a:r>
              <a:rPr lang="en-US" altLang="zh-CN" dirty="0"/>
              <a:t>)</a:t>
            </a:r>
            <a:r>
              <a:rPr lang="zh-CN" altLang="zh-CN" dirty="0"/>
              <a:t>社会经济发展水平与消费者心理活动的关系</a:t>
            </a:r>
            <a:endParaRPr lang="zh-CN" altLang="zh-CN" dirty="0"/>
          </a:p>
          <a:p>
            <a:pPr marL="0" indent="0">
              <a:buNone/>
            </a:pPr>
            <a:r>
              <a:rPr lang="zh-CN" altLang="zh-CN" dirty="0"/>
              <a:t>　　</a:t>
            </a:r>
            <a:r>
              <a:rPr lang="en-US" altLang="zh-CN" dirty="0"/>
              <a:t>1.</a:t>
            </a:r>
            <a:r>
              <a:rPr lang="zh-CN" altLang="zh-CN" dirty="0"/>
              <a:t>社会经济发展水平影响消费品的供应数量和供应质量</a:t>
            </a:r>
            <a:endParaRPr lang="zh-CN" altLang="zh-CN" dirty="0"/>
          </a:p>
          <a:p>
            <a:pPr marL="0" indent="0">
              <a:buNone/>
            </a:pPr>
            <a:r>
              <a:rPr lang="zh-CN" altLang="zh-CN" dirty="0"/>
              <a:t>　　社会经济发展水平的不同</a:t>
            </a:r>
            <a:r>
              <a:rPr lang="en-US" altLang="zh-CN" dirty="0"/>
              <a:t>,</a:t>
            </a:r>
            <a:r>
              <a:rPr lang="zh-CN" altLang="zh-CN" dirty="0"/>
              <a:t>影响消费品的供应数量和供应质量</a:t>
            </a:r>
            <a:r>
              <a:rPr lang="en-US" altLang="zh-CN" dirty="0"/>
              <a:t>,</a:t>
            </a:r>
            <a:r>
              <a:rPr lang="zh-CN" altLang="zh-CN" dirty="0"/>
              <a:t>在此基础上形成的消费心理也不同。这种不同主要表现为</a:t>
            </a:r>
            <a:r>
              <a:rPr lang="en-US" altLang="zh-CN" dirty="0"/>
              <a:t>:</a:t>
            </a:r>
            <a:endParaRPr lang="zh-CN" altLang="zh-CN" dirty="0"/>
          </a:p>
          <a:p>
            <a:pPr marL="0" indent="0">
              <a:buNone/>
            </a:pPr>
            <a:r>
              <a:rPr lang="zh-CN" altLang="zh-CN" dirty="0"/>
              <a:t>　　</a:t>
            </a:r>
            <a:r>
              <a:rPr lang="en-US" altLang="zh-CN" dirty="0"/>
              <a:t>(1)</a:t>
            </a:r>
            <a:r>
              <a:rPr lang="zh-CN" altLang="zh-CN" dirty="0"/>
              <a:t>消费者求新、求奇心理的强弱对比。</a:t>
            </a:r>
            <a:endParaRPr lang="zh-CN" altLang="zh-CN" dirty="0"/>
          </a:p>
          <a:p>
            <a:pPr marL="0" indent="0">
              <a:buNone/>
            </a:pPr>
            <a:r>
              <a:rPr lang="zh-CN" altLang="zh-CN" dirty="0"/>
              <a:t>　　</a:t>
            </a:r>
            <a:r>
              <a:rPr lang="en-US" altLang="zh-CN" dirty="0"/>
              <a:t>(2)</a:t>
            </a:r>
            <a:r>
              <a:rPr lang="zh-CN" altLang="zh-CN" dirty="0"/>
              <a:t>经济发展速度与消费者心理扩展速度的关系。</a:t>
            </a:r>
            <a:endParaRPr lang="zh-CN" altLang="zh-CN" dirty="0"/>
          </a:p>
          <a:p>
            <a:pPr marL="0" indent="0">
              <a:buNone/>
            </a:pPr>
            <a:r>
              <a:rPr lang="zh-CN" altLang="zh-CN" dirty="0"/>
              <a:t>　　</a:t>
            </a:r>
            <a:r>
              <a:rPr lang="en-US" altLang="zh-CN" dirty="0"/>
              <a:t>2.</a:t>
            </a:r>
            <a:r>
              <a:rPr lang="zh-CN" altLang="zh-CN" dirty="0"/>
              <a:t>社会经济发展水平形成不同的生活环境</a:t>
            </a:r>
            <a:endParaRPr lang="zh-CN" altLang="zh-CN" dirty="0"/>
          </a:p>
          <a:p>
            <a:pPr marL="0" indent="0">
              <a:buNone/>
            </a:pPr>
            <a:r>
              <a:rPr lang="zh-CN" altLang="zh-CN" dirty="0"/>
              <a:t>　　在不同的社会经济发展水平上</a:t>
            </a:r>
            <a:r>
              <a:rPr lang="en-US" altLang="zh-CN" dirty="0"/>
              <a:t>,</a:t>
            </a:r>
            <a:r>
              <a:rPr lang="zh-CN" altLang="zh-CN" dirty="0"/>
              <a:t>将会形成不同的生活环境</a:t>
            </a:r>
            <a:r>
              <a:rPr lang="en-US" altLang="zh-CN" dirty="0"/>
              <a:t>,</a:t>
            </a:r>
            <a:r>
              <a:rPr lang="zh-CN" altLang="zh-CN" dirty="0"/>
              <a:t>而不同的生活环境又会影响或形成不同的消费者心理。</a:t>
            </a:r>
            <a:endParaRPr lang="zh-CN" altLang="zh-CN" dirty="0"/>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10000"/>
          </a:bodyPr>
          <a:lstStyle/>
          <a:p>
            <a:pPr marL="0" indent="0">
              <a:buNone/>
            </a:pPr>
            <a:r>
              <a:rPr lang="en-US" altLang="zh-CN" dirty="0"/>
              <a:t>(</a:t>
            </a:r>
            <a:r>
              <a:rPr lang="zh-CN" altLang="zh-CN" dirty="0"/>
              <a:t>二</a:t>
            </a:r>
            <a:r>
              <a:rPr lang="en-US" altLang="zh-CN" dirty="0"/>
              <a:t>)</a:t>
            </a:r>
            <a:r>
              <a:rPr lang="zh-CN" altLang="zh-CN" dirty="0"/>
              <a:t>稳定性</a:t>
            </a:r>
            <a:endParaRPr lang="zh-CN" altLang="zh-CN" dirty="0"/>
          </a:p>
          <a:p>
            <a:pPr marL="0" indent="0">
              <a:buNone/>
            </a:pPr>
            <a:r>
              <a:rPr lang="zh-CN" altLang="zh-CN" dirty="0"/>
              <a:t>　　家庭消费的稳定性是指我国大多数家庭的收入一般是相对固定的</a:t>
            </a:r>
            <a:r>
              <a:rPr lang="en-US" altLang="zh-CN" dirty="0"/>
              <a:t>,</a:t>
            </a:r>
            <a:r>
              <a:rPr lang="zh-CN" altLang="zh-CN" dirty="0"/>
              <a:t>而用于日常消费支出及其他各项支出间的比例关系也是相对稳定、均衡的。同时</a:t>
            </a:r>
            <a:r>
              <a:rPr lang="en-US" altLang="zh-CN" dirty="0"/>
              <a:t>,</a:t>
            </a:r>
            <a:r>
              <a:rPr lang="zh-CN" altLang="zh-CN" dirty="0"/>
              <a:t>我国传统道德观念使大多数家庭能够维系一种紧密、融洽、安定的家庭婚姻关系</a:t>
            </a:r>
            <a:r>
              <a:rPr lang="en-US" altLang="zh-CN" dirty="0"/>
              <a:t>,</a:t>
            </a:r>
            <a:r>
              <a:rPr lang="zh-CN" altLang="zh-CN" dirty="0"/>
              <a:t>社会政治、经济、法律等环境都促成家庭关系的稳定</a:t>
            </a:r>
            <a:r>
              <a:rPr lang="en-US" altLang="zh-CN" dirty="0"/>
              <a:t>,</a:t>
            </a:r>
            <a:r>
              <a:rPr lang="zh-CN" altLang="zh-CN" dirty="0"/>
              <a:t>也促成家庭消费的相对稳定。</a:t>
            </a:r>
            <a:endParaRPr lang="zh-CN" altLang="zh-CN" dirty="0"/>
          </a:p>
          <a:p>
            <a:pPr marL="0" indent="0">
              <a:buNone/>
            </a:pPr>
            <a:r>
              <a:rPr lang="en-US" altLang="zh-CN" dirty="0"/>
              <a:t>(</a:t>
            </a:r>
            <a:r>
              <a:rPr lang="zh-CN" altLang="zh-CN" dirty="0"/>
              <a:t>三</a:t>
            </a:r>
            <a:r>
              <a:rPr lang="en-US" altLang="zh-CN" dirty="0"/>
              <a:t>)</a:t>
            </a:r>
            <a:r>
              <a:rPr lang="zh-CN" altLang="zh-CN" dirty="0"/>
              <a:t>遗传性</a:t>
            </a:r>
            <a:endParaRPr lang="zh-CN" altLang="zh-CN" dirty="0"/>
          </a:p>
          <a:p>
            <a:pPr marL="0" indent="0">
              <a:buNone/>
            </a:pPr>
            <a:r>
              <a:rPr lang="zh-CN" altLang="zh-CN" dirty="0"/>
              <a:t>　　家庭消费的遗传性是指由于每一个家庭都属于某一民族文化、社会阶层或宗教信仰</a:t>
            </a:r>
            <a:r>
              <a:rPr lang="en-US" altLang="zh-CN" dirty="0"/>
              <a:t>,</a:t>
            </a:r>
            <a:r>
              <a:rPr lang="zh-CN" altLang="zh-CN" dirty="0"/>
              <a:t>并受一定的经济条件、职业性质及教育程度的制约</a:t>
            </a:r>
            <a:r>
              <a:rPr lang="en-US" altLang="zh-CN" dirty="0"/>
              <a:t>,</a:t>
            </a:r>
            <a:r>
              <a:rPr lang="zh-CN" altLang="zh-CN" dirty="0"/>
              <a:t>由此形成自身的家庭消费特色、消费习惯和消费观念等。而这些具有家庭特色的习惯及观念会在日常消费行为中由老一代或父母潜移默化地传给后代子女。当青年一代脱离原有家庭、组建自己的家庭时</a:t>
            </a:r>
            <a:r>
              <a:rPr lang="en-US" altLang="zh-CN" dirty="0"/>
              <a:t>,</a:t>
            </a:r>
            <a:r>
              <a:rPr lang="zh-CN" altLang="zh-CN" dirty="0"/>
              <a:t>必然带有原有家庭消费特征的烙印。</a:t>
            </a:r>
            <a:endParaRPr lang="zh-CN" altLang="zh-CN"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92500" lnSpcReduction="20000"/>
          </a:bodyPr>
          <a:lstStyle/>
          <a:p>
            <a:pPr marL="0" indent="0">
              <a:buNone/>
            </a:pPr>
            <a:r>
              <a:rPr lang="zh-CN" altLang="zh-CN" dirty="0"/>
              <a:t>二、家庭周期及消费心理与行为</a:t>
            </a:r>
            <a:endParaRPr lang="zh-CN" altLang="zh-CN" dirty="0"/>
          </a:p>
          <a:p>
            <a:pPr marL="0" indent="0">
              <a:buNone/>
            </a:pPr>
            <a:r>
              <a:rPr lang="en-US" altLang="zh-CN" dirty="0"/>
              <a:t>(</a:t>
            </a:r>
            <a:r>
              <a:rPr lang="zh-CN" altLang="zh-CN" dirty="0"/>
              <a:t>一</a:t>
            </a:r>
            <a:r>
              <a:rPr lang="en-US" altLang="zh-CN" dirty="0"/>
              <a:t>)</a:t>
            </a:r>
            <a:r>
              <a:rPr lang="zh-CN" altLang="zh-CN" dirty="0"/>
              <a:t>青年单身时期</a:t>
            </a:r>
            <a:endParaRPr lang="zh-CN" altLang="zh-CN" dirty="0"/>
          </a:p>
          <a:p>
            <a:pPr marL="0" indent="0">
              <a:buNone/>
            </a:pPr>
            <a:r>
              <a:rPr lang="zh-CN" altLang="zh-CN" dirty="0"/>
              <a:t>　　单身青年主要是指已长大成人但尚未结婚者。在国外</a:t>
            </a:r>
            <a:r>
              <a:rPr lang="en-US" altLang="zh-CN" dirty="0"/>
              <a:t>,</a:t>
            </a:r>
            <a:r>
              <a:rPr lang="zh-CN" altLang="zh-CN" dirty="0"/>
              <a:t>这种家庭大多称为单身家庭</a:t>
            </a:r>
            <a:r>
              <a:rPr lang="en-US" altLang="zh-CN" dirty="0"/>
              <a:t>;</a:t>
            </a:r>
            <a:r>
              <a:rPr lang="zh-CN" altLang="zh-CN" dirty="0"/>
              <a:t>在我国</a:t>
            </a:r>
            <a:r>
              <a:rPr lang="en-US" altLang="zh-CN" dirty="0"/>
              <a:t>,</a:t>
            </a:r>
            <a:r>
              <a:rPr lang="zh-CN" altLang="zh-CN" dirty="0"/>
              <a:t>这种情况多不构成家庭</a:t>
            </a:r>
            <a:r>
              <a:rPr lang="en-US" altLang="zh-CN" dirty="0"/>
              <a:t>,</a:t>
            </a:r>
            <a:r>
              <a:rPr lang="zh-CN" altLang="zh-CN" dirty="0"/>
              <a:t>往往是与父母共同生活</a:t>
            </a:r>
            <a:r>
              <a:rPr lang="en-US" altLang="zh-CN" dirty="0"/>
              <a:t>,</a:t>
            </a:r>
            <a:r>
              <a:rPr lang="zh-CN" altLang="zh-CN" dirty="0"/>
              <a:t>即使有独立的收入</a:t>
            </a:r>
            <a:r>
              <a:rPr lang="en-US" altLang="zh-CN" dirty="0"/>
              <a:t>,</a:t>
            </a:r>
            <a:r>
              <a:rPr lang="zh-CN" altLang="zh-CN" dirty="0"/>
              <a:t>多数也不脱离原有的家庭。在这一时期</a:t>
            </a:r>
            <a:r>
              <a:rPr lang="en-US" altLang="zh-CN" dirty="0"/>
              <a:t>,</a:t>
            </a:r>
            <a:r>
              <a:rPr lang="zh-CN" altLang="zh-CN" dirty="0"/>
              <a:t>单身消费者的消费心理多为自我中心消费观</a:t>
            </a:r>
            <a:r>
              <a:rPr lang="en-US" altLang="zh-CN" dirty="0"/>
              <a:t>,</a:t>
            </a:r>
            <a:r>
              <a:rPr lang="zh-CN" altLang="zh-CN" dirty="0"/>
              <a:t>即以为自己未来的家庭作物质准备</a:t>
            </a:r>
            <a:r>
              <a:rPr lang="en-US" altLang="zh-CN" dirty="0"/>
              <a:t>,</a:t>
            </a:r>
            <a:r>
              <a:rPr lang="zh-CN" altLang="zh-CN" dirty="0"/>
              <a:t>或通过物质消费与精神消费来达到表现自我目的为特点的消费心态。</a:t>
            </a:r>
            <a:endParaRPr lang="zh-CN" altLang="zh-CN" dirty="0"/>
          </a:p>
          <a:p>
            <a:pPr marL="0" indent="0">
              <a:buNone/>
            </a:pPr>
            <a:r>
              <a:rPr lang="en-US" altLang="zh-CN" dirty="0"/>
              <a:t>(</a:t>
            </a:r>
            <a:r>
              <a:rPr lang="zh-CN" altLang="zh-CN" dirty="0"/>
              <a:t>二</a:t>
            </a:r>
            <a:r>
              <a:rPr lang="en-US" altLang="zh-CN" dirty="0"/>
              <a:t>)</a:t>
            </a:r>
            <a:r>
              <a:rPr lang="zh-CN" altLang="zh-CN" dirty="0"/>
              <a:t>已婚无子女时期</a:t>
            </a:r>
            <a:endParaRPr lang="zh-CN" altLang="zh-CN" dirty="0"/>
          </a:p>
          <a:p>
            <a:pPr marL="0" indent="0">
              <a:buNone/>
            </a:pPr>
            <a:r>
              <a:rPr lang="zh-CN" altLang="zh-CN" dirty="0"/>
              <a:t>　　这一时期的家庭主要是指已婚但尚未养育子女的青年夫妻家庭。这种家庭多属于独立生活</a:t>
            </a:r>
            <a:r>
              <a:rPr lang="en-US" altLang="zh-CN" dirty="0"/>
              <a:t>,</a:t>
            </a:r>
            <a:r>
              <a:rPr lang="zh-CN" altLang="zh-CN" dirty="0"/>
              <a:t>经济独立</a:t>
            </a:r>
            <a:r>
              <a:rPr lang="en-US" altLang="zh-CN" dirty="0"/>
              <a:t>,</a:t>
            </a:r>
            <a:r>
              <a:rPr lang="zh-CN" altLang="zh-CN" dirty="0"/>
              <a:t>一般无过重负担</a:t>
            </a:r>
            <a:r>
              <a:rPr lang="en-US" altLang="zh-CN" dirty="0"/>
              <a:t>,</a:t>
            </a:r>
            <a:r>
              <a:rPr lang="zh-CN" altLang="zh-CN" dirty="0"/>
              <a:t>如果父母尚在工作</a:t>
            </a:r>
            <a:r>
              <a:rPr lang="en-US" altLang="zh-CN" dirty="0"/>
              <a:t>,</a:t>
            </a:r>
            <a:r>
              <a:rPr lang="zh-CN" altLang="zh-CN" dirty="0"/>
              <a:t>就不需要子女赡养</a:t>
            </a:r>
            <a:r>
              <a:rPr lang="en-US" altLang="zh-CN" dirty="0"/>
              <a:t>,</a:t>
            </a:r>
            <a:r>
              <a:rPr lang="zh-CN" altLang="zh-CN" dirty="0"/>
              <a:t>并且可以帮助子女</a:t>
            </a:r>
            <a:r>
              <a:rPr lang="en-US" altLang="zh-CN" dirty="0"/>
              <a:t>,</a:t>
            </a:r>
            <a:r>
              <a:rPr lang="zh-CN" altLang="zh-CN" dirty="0"/>
              <a:t>经济状况多为较富裕时期</a:t>
            </a:r>
            <a:r>
              <a:rPr lang="zh-CN" altLang="zh-CN" dirty="0" smtClean="0"/>
              <a:t>。</a:t>
            </a:r>
            <a:r>
              <a:rPr lang="zh-CN" altLang="zh-CN" dirty="0"/>
              <a:t>这一时期的消费心理多为以小家庭或以夫妻为中心的消费观</a:t>
            </a:r>
            <a:r>
              <a:rPr lang="en-US" altLang="zh-CN" dirty="0"/>
              <a:t>,</a:t>
            </a:r>
            <a:r>
              <a:rPr lang="zh-CN" altLang="zh-CN" dirty="0"/>
              <a:t>即以规划和发展自己的小家庭为目的的消费心理。</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三</a:t>
            </a:r>
            <a:r>
              <a:rPr lang="en-US" altLang="zh-CN" dirty="0"/>
              <a:t>)</a:t>
            </a:r>
            <a:r>
              <a:rPr lang="zh-CN" altLang="zh-CN" dirty="0"/>
              <a:t>青年夫妻子女较小时期</a:t>
            </a:r>
            <a:endParaRPr lang="zh-CN" altLang="zh-CN" dirty="0"/>
          </a:p>
          <a:p>
            <a:pPr marL="0" indent="0">
              <a:buNone/>
            </a:pPr>
            <a:r>
              <a:rPr lang="zh-CN" altLang="zh-CN" dirty="0"/>
              <a:t>　　这一时期多指自子女出生至上中学时期。这一时期的家庭比前一时期有明显的变化</a:t>
            </a:r>
            <a:r>
              <a:rPr lang="en-US" altLang="zh-CN" dirty="0"/>
              <a:t>:</a:t>
            </a:r>
            <a:r>
              <a:rPr lang="zh-CN" altLang="zh-CN" dirty="0"/>
              <a:t>家庭的经济负担开始加重</a:t>
            </a:r>
            <a:r>
              <a:rPr lang="en-US" altLang="zh-CN" dirty="0"/>
              <a:t>,</a:t>
            </a:r>
            <a:r>
              <a:rPr lang="zh-CN" altLang="zh-CN" dirty="0"/>
              <a:t>尤其以工资为主要生活来源的家庭更为</a:t>
            </a:r>
            <a:r>
              <a:rPr lang="zh-CN" altLang="zh-CN" dirty="0" smtClean="0"/>
              <a:t>突出。在这一时期</a:t>
            </a:r>
            <a:r>
              <a:rPr lang="en-US" altLang="zh-CN" dirty="0" smtClean="0"/>
              <a:t>,</a:t>
            </a:r>
            <a:r>
              <a:rPr lang="zh-CN" altLang="zh-CN" dirty="0" smtClean="0"/>
              <a:t>家庭消费多是以子女为中心的消费观</a:t>
            </a:r>
            <a:r>
              <a:rPr lang="en-US" altLang="zh-CN" dirty="0" smtClean="0"/>
              <a:t>,</a:t>
            </a:r>
            <a:r>
              <a:rPr lang="zh-CN" altLang="zh-CN" dirty="0" smtClean="0"/>
              <a:t>即以子女的一般生活费用和子女的教育、保健费用为主</a:t>
            </a:r>
            <a:r>
              <a:rPr lang="en-US" altLang="zh-CN" dirty="0" smtClean="0"/>
              <a:t>,</a:t>
            </a:r>
            <a:r>
              <a:rPr lang="zh-CN" altLang="zh-CN" dirty="0" smtClean="0"/>
              <a:t>教育投资的比重逐年加大。夫妻的原有消费退居第二位</a:t>
            </a:r>
            <a:r>
              <a:rPr lang="en-US" altLang="zh-CN" dirty="0" smtClean="0"/>
              <a:t>,</a:t>
            </a:r>
            <a:r>
              <a:rPr lang="zh-CN" altLang="zh-CN" dirty="0" smtClean="0"/>
              <a:t>浪漫色彩的消费已大大减弱</a:t>
            </a:r>
            <a:r>
              <a:rPr lang="en-US" altLang="zh-CN" dirty="0" smtClean="0"/>
              <a:t>,</a:t>
            </a:r>
            <a:r>
              <a:rPr lang="zh-CN" altLang="zh-CN" dirty="0" smtClean="0"/>
              <a:t>对自身消费表现为务实或求实的消费心理。培养子女、望子成龙的强烈愿望使孩子们能得到超高的消费</a:t>
            </a:r>
            <a:r>
              <a:rPr lang="en-US" altLang="zh-CN" dirty="0" smtClean="0"/>
              <a:t>,</a:t>
            </a:r>
            <a:r>
              <a:rPr lang="zh-CN" altLang="zh-CN" dirty="0" smtClean="0"/>
              <a:t>而家长的消费水平由于经济原因往往很难提高</a:t>
            </a:r>
            <a:r>
              <a:rPr lang="en-US" altLang="zh-CN" dirty="0" smtClean="0"/>
              <a:t>,</a:t>
            </a:r>
            <a:r>
              <a:rPr lang="zh-CN" altLang="zh-CN" dirty="0" smtClean="0"/>
              <a:t>有时甚至是下降的。</a:t>
            </a:r>
            <a:endParaRPr lang="zh-CN" altLang="zh-CN" dirty="0" smtClean="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en-US" altLang="zh-CN" dirty="0"/>
              <a:t>(</a:t>
            </a:r>
            <a:r>
              <a:rPr lang="zh-CN" altLang="zh-CN" dirty="0"/>
              <a:t>四</a:t>
            </a:r>
            <a:r>
              <a:rPr lang="en-US" altLang="zh-CN" dirty="0"/>
              <a:t>)</a:t>
            </a:r>
            <a:r>
              <a:rPr lang="zh-CN" altLang="zh-CN" dirty="0"/>
              <a:t>子女长大尚未独立时期</a:t>
            </a:r>
            <a:endParaRPr lang="zh-CN" altLang="zh-CN" dirty="0"/>
          </a:p>
          <a:p>
            <a:pPr marL="0" indent="0">
              <a:buNone/>
            </a:pPr>
            <a:r>
              <a:rPr lang="zh-CN" altLang="zh-CN" dirty="0"/>
              <a:t>　　这一时期的家庭多指子女在大学、中学读书或较早参加工作的家庭。这一时期家庭的基本消费状况如上一时期</a:t>
            </a:r>
            <a:r>
              <a:rPr lang="en-US" altLang="zh-CN" dirty="0"/>
              <a:t>,</a:t>
            </a:r>
            <a:r>
              <a:rPr lang="zh-CN" altLang="zh-CN" dirty="0"/>
              <a:t>但以子女消费为中心的观念已稍有淡化。其表现形式也不同于前一时期</a:t>
            </a:r>
            <a:r>
              <a:rPr lang="en-US" altLang="zh-CN" dirty="0"/>
              <a:t>,</a:t>
            </a:r>
            <a:r>
              <a:rPr lang="zh-CN" altLang="zh-CN" dirty="0"/>
              <a:t>这时父母对子女的日常花费常有一定的约束和限制</a:t>
            </a:r>
            <a:r>
              <a:rPr lang="en-US" altLang="zh-CN" dirty="0"/>
              <a:t>,</a:t>
            </a:r>
            <a:r>
              <a:rPr lang="zh-CN" altLang="zh-CN" dirty="0"/>
              <a:t>以培养子女未来的自主生活能力。同时</a:t>
            </a:r>
            <a:r>
              <a:rPr lang="en-US" altLang="zh-CN" dirty="0"/>
              <a:t>,</a:t>
            </a:r>
            <a:r>
              <a:rPr lang="zh-CN" altLang="zh-CN" dirty="0"/>
              <a:t>父母开始为子女的预期消费作更充实的准备</a:t>
            </a:r>
            <a:r>
              <a:rPr lang="en-US" altLang="zh-CN" dirty="0"/>
              <a:t>,</a:t>
            </a:r>
            <a:r>
              <a:rPr lang="zh-CN" altLang="zh-CN" dirty="0"/>
              <a:t>如为子女的结婚或进一步深造作资金上的筹备。再者</a:t>
            </a:r>
            <a:r>
              <a:rPr lang="en-US" altLang="zh-CN" dirty="0"/>
              <a:t>,</a:t>
            </a:r>
            <a:r>
              <a:rPr lang="zh-CN" altLang="zh-CN" dirty="0"/>
              <a:t>家中的老一代如果健在</a:t>
            </a:r>
            <a:r>
              <a:rPr lang="en-US" altLang="zh-CN" dirty="0"/>
              <a:t>,</a:t>
            </a:r>
            <a:r>
              <a:rPr lang="zh-CN" altLang="zh-CN" dirty="0"/>
              <a:t>也已到了古稀之年</a:t>
            </a:r>
            <a:r>
              <a:rPr lang="en-US" altLang="zh-CN" dirty="0"/>
              <a:t>,</a:t>
            </a:r>
            <a:r>
              <a:rPr lang="zh-CN" altLang="zh-CN" dirty="0"/>
              <a:t>自理能力的减弱、保健支出的增加都使原有家庭的消费支出比例发生变化。这一时期往往也是中年人最艰难的时期。这一时期的日常消费最突出求实心理甚至求廉心理</a:t>
            </a:r>
            <a:r>
              <a:rPr lang="en-US" altLang="zh-CN" dirty="0"/>
              <a:t>,</a:t>
            </a:r>
            <a:r>
              <a:rPr lang="zh-CN" altLang="zh-CN" dirty="0"/>
              <a:t>而储蓄意识增强是这一时期最明显的特点。 </a:t>
            </a:r>
            <a:endParaRPr lang="zh-CN" altLang="zh-CN"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39816"/>
          </a:xfrm>
        </p:spPr>
        <p:txBody>
          <a:bodyPr>
            <a:normAutofit fontScale="85000" lnSpcReduction="20000"/>
          </a:bodyPr>
          <a:lstStyle/>
          <a:p>
            <a:pPr marL="0" indent="0">
              <a:buNone/>
            </a:pPr>
            <a:r>
              <a:rPr lang="en-US" altLang="zh-CN" dirty="0"/>
              <a:t>(</a:t>
            </a:r>
            <a:r>
              <a:rPr lang="zh-CN" altLang="zh-CN" dirty="0"/>
              <a:t>五</a:t>
            </a:r>
            <a:r>
              <a:rPr lang="en-US" altLang="zh-CN" dirty="0"/>
              <a:t>)</a:t>
            </a:r>
            <a:r>
              <a:rPr lang="zh-CN" altLang="zh-CN" dirty="0"/>
              <a:t>老年夫妻子女独立时期</a:t>
            </a:r>
            <a:endParaRPr lang="zh-CN" altLang="zh-CN" dirty="0"/>
          </a:p>
          <a:p>
            <a:pPr marL="0" indent="0">
              <a:buNone/>
            </a:pPr>
            <a:r>
              <a:rPr lang="zh-CN" altLang="zh-CN" dirty="0"/>
              <a:t>　　在这一时期</a:t>
            </a:r>
            <a:r>
              <a:rPr lang="en-US" altLang="zh-CN" dirty="0"/>
              <a:t>,</a:t>
            </a:r>
            <a:r>
              <a:rPr lang="zh-CN" altLang="zh-CN" dirty="0"/>
              <a:t>子女均已建立了自己的小家庭</a:t>
            </a:r>
            <a:r>
              <a:rPr lang="en-US" altLang="zh-CN" dirty="0"/>
              <a:t>,</a:t>
            </a:r>
            <a:r>
              <a:rPr lang="zh-CN" altLang="zh-CN" dirty="0"/>
              <a:t>开始独立生活</a:t>
            </a:r>
            <a:r>
              <a:rPr lang="en-US" altLang="zh-CN" dirty="0"/>
              <a:t>;</a:t>
            </a:r>
            <a:r>
              <a:rPr lang="zh-CN" altLang="zh-CN" dirty="0"/>
              <a:t>夫妻也已近老年</a:t>
            </a:r>
            <a:r>
              <a:rPr lang="en-US" altLang="zh-CN" dirty="0"/>
              <a:t>,</a:t>
            </a:r>
            <a:r>
              <a:rPr lang="zh-CN" altLang="zh-CN" dirty="0"/>
              <a:t>退休或已近退休。这时的家庭经济状况一般较好</a:t>
            </a:r>
            <a:r>
              <a:rPr lang="en-US" altLang="zh-CN" dirty="0"/>
              <a:t>,</a:t>
            </a:r>
            <a:r>
              <a:rPr lang="zh-CN" altLang="zh-CN" dirty="0"/>
              <a:t>其消费观念往往表现为两种不同类型</a:t>
            </a:r>
            <a:r>
              <a:rPr lang="en-US" altLang="zh-CN" dirty="0"/>
              <a:t>:</a:t>
            </a:r>
            <a:r>
              <a:rPr lang="zh-CN" altLang="zh-CN" dirty="0"/>
              <a:t>一类继续以子女甚至下一代子女为消费的着眼点</a:t>
            </a:r>
            <a:r>
              <a:rPr lang="en-US" altLang="zh-CN" dirty="0"/>
              <a:t>,</a:t>
            </a:r>
            <a:r>
              <a:rPr lang="zh-CN" altLang="zh-CN" dirty="0"/>
              <a:t>但实际支出比例已大为下降</a:t>
            </a:r>
            <a:r>
              <a:rPr lang="en-US" altLang="zh-CN" dirty="0"/>
              <a:t>;</a:t>
            </a:r>
            <a:r>
              <a:rPr lang="zh-CN" altLang="zh-CN" dirty="0"/>
              <a:t>另一类则基本上与子女无过多经济往来</a:t>
            </a:r>
            <a:r>
              <a:rPr lang="en-US" altLang="zh-CN" dirty="0"/>
              <a:t>,</a:t>
            </a:r>
            <a:r>
              <a:rPr lang="zh-CN" altLang="zh-CN" dirty="0"/>
              <a:t>较为重视自身的存在价值</a:t>
            </a:r>
            <a:r>
              <a:rPr lang="en-US" altLang="zh-CN" dirty="0"/>
              <a:t>,</a:t>
            </a:r>
            <a:r>
              <a:rPr lang="zh-CN" altLang="zh-CN" dirty="0"/>
              <a:t>消费也趋向以营养、保健、舒适为标准</a:t>
            </a:r>
            <a:r>
              <a:rPr lang="en-US" altLang="zh-CN" dirty="0"/>
              <a:t>,</a:t>
            </a:r>
            <a:r>
              <a:rPr lang="zh-CN" altLang="zh-CN" dirty="0"/>
              <a:t>更多地体现老年人的消费情趣。</a:t>
            </a:r>
            <a:endParaRPr lang="zh-CN" altLang="zh-CN" dirty="0"/>
          </a:p>
          <a:p>
            <a:pPr marL="0" indent="0">
              <a:buNone/>
            </a:pPr>
            <a:r>
              <a:rPr lang="en-US" altLang="zh-CN" dirty="0"/>
              <a:t>(</a:t>
            </a:r>
            <a:r>
              <a:rPr lang="zh-CN" altLang="zh-CN" dirty="0"/>
              <a:t>六</a:t>
            </a:r>
            <a:r>
              <a:rPr lang="en-US" altLang="zh-CN" dirty="0"/>
              <a:t>)</a:t>
            </a:r>
            <a:r>
              <a:rPr lang="zh-CN" altLang="zh-CN" dirty="0"/>
              <a:t>家庭逐步解体时期</a:t>
            </a:r>
            <a:endParaRPr lang="zh-CN" altLang="zh-CN" dirty="0"/>
          </a:p>
          <a:p>
            <a:pPr marL="0" indent="0">
              <a:buNone/>
            </a:pPr>
            <a:r>
              <a:rPr lang="zh-CN" altLang="zh-CN" dirty="0"/>
              <a:t>　　这一时期的家庭多以夫妻双方一方去世或生活自理能力极大下降为前提</a:t>
            </a:r>
            <a:r>
              <a:rPr lang="en-US" altLang="zh-CN" dirty="0"/>
              <a:t>,</a:t>
            </a:r>
            <a:r>
              <a:rPr lang="zh-CN" altLang="zh-CN" dirty="0"/>
              <a:t>进而转向对子女的依靠</a:t>
            </a:r>
            <a:r>
              <a:rPr lang="en-US" altLang="zh-CN" dirty="0"/>
              <a:t>;</a:t>
            </a:r>
            <a:r>
              <a:rPr lang="zh-CN" altLang="zh-CN" dirty="0"/>
              <a:t>由于自身生活能力不足</a:t>
            </a:r>
            <a:r>
              <a:rPr lang="en-US" altLang="zh-CN" dirty="0"/>
              <a:t>,</a:t>
            </a:r>
            <a:r>
              <a:rPr lang="zh-CN" altLang="zh-CN" dirty="0"/>
              <a:t>消费行为也随之减低</a:t>
            </a:r>
            <a:r>
              <a:rPr lang="en-US" altLang="zh-CN" dirty="0"/>
              <a:t>,</a:t>
            </a:r>
            <a:r>
              <a:rPr lang="zh-CN" altLang="zh-CN" dirty="0"/>
              <a:t>甚至没有购买能力。这时的消费基本上以吃和保健为主</a:t>
            </a:r>
            <a:r>
              <a:rPr lang="en-US" altLang="zh-CN" dirty="0"/>
              <a:t>,</a:t>
            </a:r>
            <a:r>
              <a:rPr lang="zh-CN" altLang="zh-CN" dirty="0"/>
              <a:t>穿、用方面的消费则更低。对于有较多退休金的老人</a:t>
            </a:r>
            <a:r>
              <a:rPr lang="en-US" altLang="zh-CN" dirty="0"/>
              <a:t>,</a:t>
            </a:r>
            <a:r>
              <a:rPr lang="zh-CN" altLang="zh-CN" dirty="0"/>
              <a:t>这时的嗜好心理往往趋于增强</a:t>
            </a:r>
            <a:r>
              <a:rPr lang="en-US" altLang="zh-CN" dirty="0"/>
              <a:t>,</a:t>
            </a:r>
            <a:r>
              <a:rPr lang="zh-CN" altLang="zh-CN" dirty="0"/>
              <a:t>同时也舍得花较多钱以满足嗜好心理</a:t>
            </a:r>
            <a:r>
              <a:rPr lang="en-US" altLang="zh-CN" dirty="0"/>
              <a:t>,</a:t>
            </a:r>
            <a:r>
              <a:rPr lang="zh-CN" altLang="zh-CN" dirty="0"/>
              <a:t>如养花、养鱼、养鸟或读书、作画、书法、收藏等。</a:t>
            </a:r>
            <a:endParaRPr lang="zh-CN" altLang="zh-CN" dirty="0"/>
          </a:p>
          <a:p>
            <a:pPr marL="0" indent="0">
              <a:buNone/>
            </a:pPr>
            <a:r>
              <a:rPr lang="zh-CN" altLang="zh-CN" dirty="0"/>
              <a:t>　　以上家庭周期的变化所反映出的心理特征及购买与消费的特点和规律</a:t>
            </a:r>
            <a:r>
              <a:rPr lang="en-US" altLang="zh-CN" dirty="0"/>
              <a:t>,</a:t>
            </a:r>
            <a:r>
              <a:rPr lang="zh-CN" altLang="zh-CN" dirty="0"/>
              <a:t>对企业细分市场、确定目标市场具有重要的意义。</a:t>
            </a:r>
            <a:endParaRPr lang="zh-CN" altLang="zh-CN"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92500" lnSpcReduction="10000"/>
          </a:bodyPr>
          <a:lstStyle/>
          <a:p>
            <a:pPr marL="0" indent="0">
              <a:buNone/>
            </a:pPr>
            <a:r>
              <a:rPr lang="zh-CN" altLang="zh-CN" dirty="0"/>
              <a:t>三、家庭角色及购买行为</a:t>
            </a:r>
            <a:endParaRPr lang="zh-CN" altLang="zh-CN" dirty="0"/>
          </a:p>
          <a:p>
            <a:pPr marL="0" indent="0">
              <a:buNone/>
            </a:pPr>
            <a:r>
              <a:rPr lang="en-US" altLang="zh-CN" dirty="0"/>
              <a:t>(</a:t>
            </a:r>
            <a:r>
              <a:rPr lang="zh-CN" altLang="zh-CN" dirty="0"/>
              <a:t>一</a:t>
            </a:r>
            <a:r>
              <a:rPr lang="en-US" altLang="zh-CN" dirty="0"/>
              <a:t>)</a:t>
            </a:r>
            <a:r>
              <a:rPr lang="zh-CN" altLang="zh-CN" dirty="0"/>
              <a:t>家庭角色自然分工倾向</a:t>
            </a:r>
            <a:endParaRPr lang="zh-CN" altLang="zh-CN" dirty="0"/>
          </a:p>
          <a:p>
            <a:pPr marL="0" indent="0">
              <a:buNone/>
            </a:pPr>
            <a:r>
              <a:rPr lang="zh-CN" altLang="zh-CN" dirty="0"/>
              <a:t>　　影响家庭角色自然分工倾向的主要因素有</a:t>
            </a:r>
            <a:r>
              <a:rPr lang="en-US" altLang="zh-CN" dirty="0"/>
              <a:t>:</a:t>
            </a:r>
            <a:endParaRPr lang="zh-CN" altLang="zh-CN" dirty="0"/>
          </a:p>
          <a:p>
            <a:pPr marL="0" indent="0">
              <a:buNone/>
            </a:pPr>
            <a:r>
              <a:rPr lang="zh-CN" altLang="zh-CN" dirty="0"/>
              <a:t>　　</a:t>
            </a:r>
            <a:r>
              <a:rPr lang="en-US" altLang="zh-CN" dirty="0"/>
              <a:t>(1)</a:t>
            </a:r>
            <a:r>
              <a:rPr lang="zh-CN" altLang="zh-CN" dirty="0"/>
              <a:t>自然因素。主要是指由于生理原因按自然顺序形成的角色位置</a:t>
            </a:r>
            <a:r>
              <a:rPr lang="en-US" altLang="zh-CN" dirty="0"/>
              <a:t>,</a:t>
            </a:r>
            <a:r>
              <a:rPr lang="zh-CN" altLang="zh-CN" dirty="0"/>
              <a:t>如父母、子女之间的关系。</a:t>
            </a:r>
            <a:endParaRPr lang="zh-CN" altLang="zh-CN" dirty="0"/>
          </a:p>
          <a:p>
            <a:pPr marL="0" indent="0">
              <a:buNone/>
            </a:pPr>
            <a:r>
              <a:rPr lang="zh-CN" altLang="zh-CN" dirty="0"/>
              <a:t>　　</a:t>
            </a:r>
            <a:r>
              <a:rPr lang="en-US" altLang="zh-CN" dirty="0"/>
              <a:t>(2)</a:t>
            </a:r>
            <a:r>
              <a:rPr lang="zh-CN" altLang="zh-CN" dirty="0"/>
              <a:t>社会因素。指由于社会习俗、社会传统及社会风气影响而形成的角色位置</a:t>
            </a:r>
            <a:r>
              <a:rPr lang="en-US" altLang="zh-CN" dirty="0"/>
              <a:t>,</a:t>
            </a:r>
            <a:r>
              <a:rPr lang="zh-CN" altLang="zh-CN" dirty="0"/>
              <a:t>如传统的中国妇女在家庭中所处的从属地位、现代的中国妇女与家庭成员间的平等地位甚至支配地位。</a:t>
            </a:r>
            <a:endParaRPr lang="zh-CN" altLang="zh-CN" dirty="0"/>
          </a:p>
          <a:p>
            <a:pPr marL="0" indent="0">
              <a:buNone/>
            </a:pPr>
            <a:r>
              <a:rPr lang="zh-CN" altLang="zh-CN" dirty="0"/>
              <a:t>　　</a:t>
            </a:r>
            <a:r>
              <a:rPr lang="en-US" altLang="zh-CN" dirty="0"/>
              <a:t>(3)</a:t>
            </a:r>
            <a:r>
              <a:rPr lang="zh-CN" altLang="zh-CN" dirty="0"/>
              <a:t>经济因素。指家庭成员经济收入水平的不同对所处角色位置的影响。</a:t>
            </a:r>
            <a:endParaRPr lang="zh-CN" altLang="zh-CN" dirty="0"/>
          </a:p>
          <a:p>
            <a:pPr marL="0" indent="0">
              <a:buNone/>
            </a:pPr>
            <a:r>
              <a:rPr lang="zh-CN" altLang="zh-CN" dirty="0"/>
              <a:t>　　</a:t>
            </a:r>
            <a:r>
              <a:rPr lang="en-US" altLang="zh-CN" dirty="0"/>
              <a:t>(4)</a:t>
            </a:r>
            <a:r>
              <a:rPr lang="zh-CN" altLang="zh-CN" dirty="0"/>
              <a:t>家庭成员的自身状况</a:t>
            </a:r>
            <a:r>
              <a:rPr lang="zh-CN" altLang="zh-CN" dirty="0" smtClean="0"/>
              <a:t>。</a:t>
            </a:r>
            <a:r>
              <a:rPr lang="zh-CN" altLang="zh-CN" dirty="0"/>
              <a:t>指家庭成员的性格气质、能力爱好、行为观念等的不同对角色位置的影响。</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二</a:t>
            </a:r>
            <a:r>
              <a:rPr lang="en-US" altLang="zh-CN" dirty="0"/>
              <a:t>)</a:t>
            </a:r>
            <a:r>
              <a:rPr lang="zh-CN" altLang="zh-CN" dirty="0"/>
              <a:t>一般理论上的家庭角色划分</a:t>
            </a:r>
            <a:endParaRPr lang="zh-CN" altLang="zh-CN" dirty="0"/>
          </a:p>
          <a:p>
            <a:pPr marL="0" indent="0">
              <a:buNone/>
            </a:pPr>
            <a:r>
              <a:rPr lang="zh-CN" altLang="zh-CN" dirty="0"/>
              <a:t>　　在家庭的购买行为中</a:t>
            </a:r>
            <a:r>
              <a:rPr lang="en-US" altLang="zh-CN" dirty="0"/>
              <a:t>,</a:t>
            </a:r>
            <a:r>
              <a:rPr lang="zh-CN" altLang="zh-CN" dirty="0"/>
              <a:t>由于家庭自然分工倾向的影响</a:t>
            </a:r>
            <a:r>
              <a:rPr lang="en-US" altLang="zh-CN" dirty="0"/>
              <a:t>,</a:t>
            </a:r>
            <a:r>
              <a:rPr lang="zh-CN" altLang="zh-CN" dirty="0"/>
              <a:t>其角色位置可以做如下划分</a:t>
            </a:r>
            <a:r>
              <a:rPr lang="en-US" altLang="zh-CN" dirty="0"/>
              <a:t>:(1)</a:t>
            </a:r>
            <a:r>
              <a:rPr lang="zh-CN" altLang="zh-CN" dirty="0"/>
              <a:t>倡议者</a:t>
            </a:r>
            <a:r>
              <a:rPr lang="en-US" altLang="zh-CN" dirty="0"/>
              <a:t>,</a:t>
            </a:r>
            <a:r>
              <a:rPr lang="zh-CN" altLang="zh-CN" dirty="0"/>
              <a:t>即首先提出或想要购买某种商品或劳务的家庭成员。</a:t>
            </a:r>
            <a:r>
              <a:rPr lang="en-US" altLang="zh-CN" dirty="0"/>
              <a:t>(2)</a:t>
            </a:r>
            <a:r>
              <a:rPr lang="zh-CN" altLang="zh-CN" dirty="0"/>
              <a:t>影响者</a:t>
            </a:r>
            <a:r>
              <a:rPr lang="en-US" altLang="zh-CN" dirty="0"/>
              <a:t>,</a:t>
            </a:r>
            <a:r>
              <a:rPr lang="zh-CN" altLang="zh-CN" dirty="0"/>
              <a:t>即对最终购买决策有直接或间接影响的家庭成员。</a:t>
            </a:r>
            <a:r>
              <a:rPr lang="en-US" altLang="zh-CN" dirty="0"/>
              <a:t>(3)</a:t>
            </a:r>
            <a:r>
              <a:rPr lang="zh-CN" altLang="zh-CN" dirty="0"/>
              <a:t>决定者</a:t>
            </a:r>
            <a:r>
              <a:rPr lang="en-US" altLang="zh-CN" dirty="0"/>
              <a:t>,</a:t>
            </a:r>
            <a:r>
              <a:rPr lang="zh-CN" altLang="zh-CN" dirty="0"/>
              <a:t>即最终决策购买与否的家庭成员。</a:t>
            </a:r>
            <a:r>
              <a:rPr lang="en-US" altLang="zh-CN" dirty="0"/>
              <a:t>(4)</a:t>
            </a:r>
            <a:r>
              <a:rPr lang="zh-CN" altLang="zh-CN" dirty="0"/>
              <a:t>购买者</a:t>
            </a:r>
            <a:r>
              <a:rPr lang="en-US" altLang="zh-CN" dirty="0"/>
              <a:t>,</a:t>
            </a:r>
            <a:r>
              <a:rPr lang="zh-CN" altLang="zh-CN" dirty="0"/>
              <a:t>即实际从事对商品或劳务购买的家庭成员。</a:t>
            </a:r>
            <a:r>
              <a:rPr lang="en-US" altLang="zh-CN" dirty="0"/>
              <a:t>(5)</a:t>
            </a:r>
            <a:r>
              <a:rPr lang="zh-CN" altLang="zh-CN" dirty="0"/>
              <a:t>使用者</a:t>
            </a:r>
            <a:r>
              <a:rPr lang="en-US" altLang="zh-CN" dirty="0"/>
              <a:t>,</a:t>
            </a:r>
            <a:r>
              <a:rPr lang="zh-CN" altLang="zh-CN" dirty="0"/>
              <a:t>即消费或使用某种商品或劳务的家庭成员。</a:t>
            </a:r>
            <a:endParaRPr lang="zh-CN"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三</a:t>
            </a:r>
            <a:r>
              <a:rPr lang="en-US" altLang="zh-CN" dirty="0"/>
              <a:t>)</a:t>
            </a:r>
            <a:r>
              <a:rPr lang="zh-CN" altLang="zh-CN" dirty="0"/>
              <a:t>现实生活中的家庭角色划分</a:t>
            </a:r>
            <a:endParaRPr lang="zh-CN" altLang="zh-CN" dirty="0"/>
          </a:p>
          <a:p>
            <a:pPr marL="0" indent="0">
              <a:buNone/>
            </a:pPr>
            <a:r>
              <a:rPr lang="zh-CN" altLang="zh-CN" dirty="0"/>
              <a:t>　　在现实生活中</a:t>
            </a:r>
            <a:r>
              <a:rPr lang="en-US" altLang="zh-CN" dirty="0"/>
              <a:t>,</a:t>
            </a:r>
            <a:r>
              <a:rPr lang="zh-CN" altLang="zh-CN" dirty="0"/>
              <a:t>可以从以下几个方面考察家庭成员的角色位置与心理行为表现</a:t>
            </a:r>
            <a:r>
              <a:rPr lang="en-US" altLang="zh-CN" dirty="0"/>
              <a:t>:</a:t>
            </a:r>
            <a:endParaRPr lang="zh-CN" altLang="zh-CN" dirty="0"/>
          </a:p>
          <a:p>
            <a:pPr marL="0" indent="0">
              <a:buNone/>
            </a:pPr>
            <a:r>
              <a:rPr lang="zh-CN" altLang="zh-CN" dirty="0"/>
              <a:t>　　</a:t>
            </a:r>
            <a:r>
              <a:rPr lang="en-US" altLang="zh-CN" dirty="0"/>
              <a:t>1.</a:t>
            </a:r>
            <a:r>
              <a:rPr lang="zh-CN" altLang="zh-CN" dirty="0"/>
              <a:t>商品购买中的角色与行为</a:t>
            </a:r>
            <a:endParaRPr lang="zh-CN" altLang="zh-CN" dirty="0"/>
          </a:p>
          <a:p>
            <a:pPr marL="0" indent="0">
              <a:buNone/>
            </a:pPr>
            <a:r>
              <a:rPr lang="zh-CN" altLang="zh-CN" dirty="0"/>
              <a:t>　　</a:t>
            </a:r>
            <a:r>
              <a:rPr lang="en-US" altLang="zh-CN" dirty="0"/>
              <a:t>2.</a:t>
            </a:r>
            <a:r>
              <a:rPr lang="zh-CN" altLang="zh-CN" dirty="0"/>
              <a:t>购买中的个性特征与行为</a:t>
            </a:r>
            <a:endParaRPr lang="zh-CN" altLang="zh-CN" dirty="0"/>
          </a:p>
          <a:p>
            <a:pPr marL="0" indent="0">
              <a:buNone/>
            </a:pPr>
            <a:r>
              <a:rPr lang="zh-CN" altLang="zh-CN" dirty="0"/>
              <a:t>　　</a:t>
            </a:r>
            <a:r>
              <a:rPr lang="en-US" altLang="zh-CN" dirty="0"/>
              <a:t>3.</a:t>
            </a:r>
            <a:r>
              <a:rPr lang="zh-CN" altLang="zh-CN" dirty="0"/>
              <a:t>家庭决策角色与行为</a:t>
            </a:r>
            <a:endParaRPr lang="zh-CN" altLang="zh-CN" dirty="0"/>
          </a:p>
          <a:p>
            <a:pPr marL="0" indent="0">
              <a:buNone/>
            </a:pPr>
            <a:r>
              <a:rPr lang="zh-CN" altLang="zh-CN" dirty="0"/>
              <a:t>　　</a:t>
            </a:r>
            <a:r>
              <a:rPr lang="en-US" altLang="zh-CN" dirty="0"/>
              <a:t>4.</a:t>
            </a:r>
            <a:r>
              <a:rPr lang="zh-CN" altLang="zh-CN" dirty="0"/>
              <a:t>独生子女家庭的角色特点与行为</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社会生产关系决定消费者的社会地位及由此产生的总体消费行为规范</a:t>
            </a:r>
            <a:endParaRPr lang="zh-CN" altLang="zh-CN" dirty="0"/>
          </a:p>
          <a:p>
            <a:pPr marL="0" indent="0">
              <a:buNone/>
            </a:pPr>
            <a:r>
              <a:rPr lang="zh-CN" altLang="zh-CN" dirty="0"/>
              <a:t>　　形成于一定生产力水平之上的社会生产关系制约着消费者的总体消费活动</a:t>
            </a:r>
            <a:r>
              <a:rPr lang="en-US" altLang="zh-CN" dirty="0"/>
              <a:t>,</a:t>
            </a:r>
            <a:r>
              <a:rPr lang="zh-CN" altLang="zh-CN" dirty="0"/>
              <a:t>影响着消费者心理的形成、发展与变化。</a:t>
            </a:r>
            <a:endParaRPr lang="zh-CN" altLang="zh-CN" dirty="0"/>
          </a:p>
          <a:p>
            <a:pPr marL="0" indent="0">
              <a:buNone/>
            </a:pPr>
            <a:r>
              <a:rPr lang="zh-CN" altLang="zh-CN" dirty="0"/>
              <a:t>　　</a:t>
            </a:r>
            <a:r>
              <a:rPr lang="en-US" altLang="zh-CN" dirty="0"/>
              <a:t>1.</a:t>
            </a:r>
            <a:r>
              <a:rPr lang="zh-CN" altLang="zh-CN" dirty="0"/>
              <a:t>消费品的分配性质</a:t>
            </a:r>
            <a:endParaRPr lang="zh-CN" altLang="zh-CN" dirty="0"/>
          </a:p>
          <a:p>
            <a:pPr marL="0" indent="0">
              <a:buNone/>
            </a:pPr>
            <a:r>
              <a:rPr lang="zh-CN" altLang="zh-CN" dirty="0"/>
              <a:t>　　消费品的分配性质直接制约着不同社会阶层和不同社会群体的消费行为和消费心理</a:t>
            </a:r>
            <a:r>
              <a:rPr lang="en-US" altLang="zh-CN" dirty="0"/>
              <a:t>,</a:t>
            </a:r>
            <a:r>
              <a:rPr lang="zh-CN" altLang="zh-CN" dirty="0"/>
              <a:t>使他们的消费带有特定的社会性质和心理倾向。</a:t>
            </a:r>
            <a:endParaRPr lang="zh-CN" altLang="zh-CN" dirty="0"/>
          </a:p>
          <a:p>
            <a:pPr marL="0" indent="0">
              <a:buNone/>
            </a:pPr>
            <a:r>
              <a:rPr lang="zh-CN" altLang="zh-CN" dirty="0"/>
              <a:t>　　</a:t>
            </a:r>
            <a:r>
              <a:rPr lang="en-US" altLang="zh-CN" dirty="0"/>
              <a:t>2.</a:t>
            </a:r>
            <a:r>
              <a:rPr lang="zh-CN" altLang="zh-CN" dirty="0"/>
              <a:t>经济体制的类型</a:t>
            </a:r>
            <a:endParaRPr lang="zh-CN" altLang="zh-CN" dirty="0"/>
          </a:p>
          <a:p>
            <a:pPr marL="0" indent="0">
              <a:buNone/>
            </a:pPr>
            <a:r>
              <a:rPr lang="zh-CN" altLang="zh-CN" dirty="0"/>
              <a:t>　　不同类型的经济体制对消费者心理的形成产生不同的影响。</a:t>
            </a:r>
            <a:endParaRPr lang="zh-CN" altLang="zh-CN" dirty="0"/>
          </a:p>
          <a:p>
            <a:pPr marL="0" indent="0">
              <a:buNone/>
            </a:pPr>
            <a:r>
              <a:rPr lang="zh-CN" altLang="zh-CN" dirty="0"/>
              <a:t>　　</a:t>
            </a:r>
            <a:r>
              <a:rPr lang="en-US" altLang="zh-CN" dirty="0"/>
              <a:t>3.</a:t>
            </a:r>
            <a:r>
              <a:rPr lang="zh-CN" altLang="zh-CN" dirty="0"/>
              <a:t>消费观念的变化</a:t>
            </a:r>
            <a:endParaRPr lang="zh-CN" altLang="zh-CN" dirty="0"/>
          </a:p>
          <a:p>
            <a:pPr marL="0" indent="0">
              <a:buNone/>
            </a:pPr>
            <a:r>
              <a:rPr lang="zh-CN" altLang="zh-CN" dirty="0"/>
              <a:t>　　反映消费行为总体规范的价值观念、人生观念、社会观念也在市场经济环境下发生了极大变化</a:t>
            </a:r>
            <a:r>
              <a:rPr lang="en-US" altLang="zh-CN" dirty="0"/>
              <a:t>,</a:t>
            </a:r>
            <a:r>
              <a:rPr lang="zh-CN" altLang="zh-CN" dirty="0"/>
              <a:t>这集中反映在消费者消费观念的变化上。</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85000" lnSpcReduction="20000"/>
          </a:bodyPr>
          <a:lstStyle/>
          <a:p>
            <a:pPr marL="0" indent="0">
              <a:buNone/>
            </a:pPr>
            <a:r>
              <a:rPr lang="zh-CN" altLang="zh-CN" dirty="0"/>
              <a:t>二、自身经济状况对消费者心理行为的影响</a:t>
            </a:r>
            <a:endParaRPr lang="zh-CN" altLang="zh-CN" dirty="0"/>
          </a:p>
          <a:p>
            <a:pPr marL="0" indent="0">
              <a:buNone/>
            </a:pPr>
            <a:r>
              <a:rPr lang="en-US" altLang="zh-CN" dirty="0"/>
              <a:t>(</a:t>
            </a:r>
            <a:r>
              <a:rPr lang="zh-CN" altLang="zh-CN" dirty="0"/>
              <a:t>一</a:t>
            </a:r>
            <a:r>
              <a:rPr lang="en-US" altLang="zh-CN" dirty="0"/>
              <a:t>)</a:t>
            </a:r>
            <a:r>
              <a:rPr lang="zh-CN" altLang="zh-CN" dirty="0"/>
              <a:t>消费者的绝对收入变化与相对收入变化对心理的影响</a:t>
            </a:r>
            <a:endParaRPr lang="zh-CN" altLang="zh-CN" dirty="0"/>
          </a:p>
          <a:p>
            <a:pPr marL="0" indent="0">
              <a:buNone/>
            </a:pPr>
            <a:r>
              <a:rPr lang="zh-CN" altLang="zh-CN" dirty="0"/>
              <a:t>　　</a:t>
            </a:r>
            <a:r>
              <a:rPr lang="en-US" altLang="zh-CN" dirty="0"/>
              <a:t>1.</a:t>
            </a:r>
            <a:r>
              <a:rPr lang="zh-CN" altLang="zh-CN" dirty="0"/>
              <a:t>消费者的绝对收入变化</a:t>
            </a:r>
            <a:endParaRPr lang="zh-CN" altLang="zh-CN" dirty="0"/>
          </a:p>
          <a:p>
            <a:pPr marL="0" indent="0">
              <a:buNone/>
            </a:pPr>
            <a:r>
              <a:rPr lang="zh-CN" altLang="zh-CN" dirty="0"/>
              <a:t>　　绝对收入变化是指消费者所获得的货币及其他物质形式的收入总量的升降变动。</a:t>
            </a:r>
            <a:endParaRPr lang="zh-CN" altLang="zh-CN" dirty="0"/>
          </a:p>
          <a:p>
            <a:pPr marL="0" indent="0">
              <a:buNone/>
            </a:pPr>
            <a:r>
              <a:rPr lang="zh-CN" altLang="zh-CN" dirty="0"/>
              <a:t>　　</a:t>
            </a:r>
            <a:r>
              <a:rPr lang="en-US" altLang="zh-CN" dirty="0"/>
              <a:t>2.</a:t>
            </a:r>
            <a:r>
              <a:rPr lang="zh-CN" altLang="zh-CN" dirty="0"/>
              <a:t>消费者的相对收入变化</a:t>
            </a:r>
            <a:endParaRPr lang="zh-CN" altLang="zh-CN" dirty="0"/>
          </a:p>
          <a:p>
            <a:pPr marL="0" indent="0">
              <a:buNone/>
            </a:pPr>
            <a:r>
              <a:rPr lang="zh-CN" altLang="zh-CN" dirty="0"/>
              <a:t>　　相对收入变化是指在消费者的绝对收入不变时</a:t>
            </a:r>
            <a:r>
              <a:rPr lang="en-US" altLang="zh-CN" dirty="0"/>
              <a:t>,</a:t>
            </a:r>
            <a:r>
              <a:rPr lang="zh-CN" altLang="zh-CN" dirty="0"/>
              <a:t>由于其他社会因素</a:t>
            </a:r>
            <a:r>
              <a:rPr lang="en-US" altLang="zh-CN" dirty="0"/>
              <a:t>(</a:t>
            </a:r>
            <a:r>
              <a:rPr lang="zh-CN" altLang="zh-CN" dirty="0"/>
              <a:t>如价格、分配等</a:t>
            </a:r>
            <a:r>
              <a:rPr lang="en-US" altLang="zh-CN" dirty="0"/>
              <a:t>)</a:t>
            </a:r>
            <a:r>
              <a:rPr lang="zh-CN" altLang="zh-CN" dirty="0"/>
              <a:t>的变化引起原有对比关系的变动</a:t>
            </a:r>
            <a:r>
              <a:rPr lang="en-US" altLang="zh-CN" dirty="0"/>
              <a:t>,</a:t>
            </a:r>
            <a:r>
              <a:rPr lang="zh-CN" altLang="zh-CN" dirty="0"/>
              <a:t>从而使收入发生实际升降的变动。</a:t>
            </a:r>
            <a:endParaRPr lang="zh-CN" altLang="zh-CN" dirty="0"/>
          </a:p>
          <a:p>
            <a:pPr marL="0" indent="0">
              <a:buNone/>
            </a:pPr>
            <a:r>
              <a:rPr lang="zh-CN" altLang="zh-CN" dirty="0"/>
              <a:t>　　</a:t>
            </a:r>
            <a:r>
              <a:rPr lang="en-US" altLang="zh-CN" dirty="0"/>
              <a:t>3.</a:t>
            </a:r>
            <a:r>
              <a:rPr lang="zh-CN" altLang="zh-CN" dirty="0"/>
              <a:t>消费者的绝对收入与相对收入之间的关系</a:t>
            </a:r>
            <a:endParaRPr lang="zh-CN" altLang="zh-CN" dirty="0"/>
          </a:p>
          <a:p>
            <a:pPr marL="0" indent="0">
              <a:buNone/>
            </a:pPr>
            <a:r>
              <a:rPr lang="zh-CN" altLang="zh-CN" dirty="0"/>
              <a:t>　　消费者的绝对收入与相对收入之间存在着以下两种变动关系</a:t>
            </a:r>
            <a:r>
              <a:rPr lang="en-US" altLang="zh-CN" dirty="0"/>
              <a:t>:</a:t>
            </a:r>
            <a:endParaRPr lang="zh-CN" altLang="zh-CN" dirty="0"/>
          </a:p>
          <a:p>
            <a:pPr marL="0" indent="0">
              <a:buNone/>
            </a:pPr>
            <a:r>
              <a:rPr lang="zh-CN" altLang="zh-CN" dirty="0"/>
              <a:t>　　</a:t>
            </a:r>
            <a:r>
              <a:rPr lang="en-US" altLang="zh-CN" dirty="0"/>
              <a:t>(1)</a:t>
            </a:r>
            <a:r>
              <a:rPr lang="zh-CN" altLang="zh-CN" dirty="0"/>
              <a:t>当消费者的绝对收入与相对收入呈同向变动时</a:t>
            </a:r>
            <a:r>
              <a:rPr lang="en-US" altLang="zh-CN" dirty="0"/>
              <a:t>,</a:t>
            </a:r>
            <a:r>
              <a:rPr lang="zh-CN" altLang="zh-CN" dirty="0"/>
              <a:t>即同升或同降</a:t>
            </a:r>
            <a:r>
              <a:rPr lang="en-US" altLang="zh-CN" dirty="0"/>
              <a:t>,</a:t>
            </a:r>
            <a:r>
              <a:rPr lang="zh-CN" altLang="zh-CN" dirty="0"/>
              <a:t>对消费者的心理变化不会产生过大的影响。</a:t>
            </a:r>
            <a:endParaRPr lang="zh-CN" altLang="zh-CN" dirty="0"/>
          </a:p>
          <a:p>
            <a:pPr marL="0" indent="0">
              <a:buNone/>
            </a:pPr>
            <a:r>
              <a:rPr lang="zh-CN" altLang="zh-CN" dirty="0"/>
              <a:t>　　</a:t>
            </a:r>
            <a:r>
              <a:rPr lang="en-US" altLang="zh-CN" dirty="0"/>
              <a:t>(2)</a:t>
            </a:r>
            <a:r>
              <a:rPr lang="zh-CN" altLang="zh-CN" dirty="0"/>
              <a:t>当消费者的绝对收入与相对收入呈反向变动时</a:t>
            </a:r>
            <a:r>
              <a:rPr lang="en-US" altLang="zh-CN" dirty="0"/>
              <a:t>,</a:t>
            </a:r>
            <a:r>
              <a:rPr lang="zh-CN" altLang="zh-CN" dirty="0"/>
              <a:t>即一升一降</a:t>
            </a:r>
            <a:r>
              <a:rPr lang="en-US" altLang="zh-CN" dirty="0"/>
              <a:t>,</a:t>
            </a:r>
            <a:r>
              <a:rPr lang="zh-CN" altLang="zh-CN" dirty="0"/>
              <a:t>对消费者心理的影响是较大的。它一般表现为绝对收入的上升、相对收入的下降。</a:t>
            </a:r>
            <a:endParaRPr lang="zh-CN" altLang="zh-CN"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77500" lnSpcReduction="20000"/>
          </a:bodyPr>
          <a:lstStyle/>
          <a:p>
            <a:pPr marL="0" indent="0">
              <a:buNone/>
            </a:pPr>
            <a:r>
              <a:rPr lang="en-US" altLang="zh-CN" dirty="0"/>
              <a:t>(</a:t>
            </a:r>
            <a:r>
              <a:rPr lang="zh-CN" altLang="zh-CN" dirty="0"/>
              <a:t>二</a:t>
            </a:r>
            <a:r>
              <a:rPr lang="en-US" altLang="zh-CN" dirty="0"/>
              <a:t>)</a:t>
            </a:r>
            <a:r>
              <a:rPr lang="zh-CN" altLang="zh-CN" dirty="0"/>
              <a:t>消费者的现期收入变化与预期收入变化对心理的影响</a:t>
            </a:r>
            <a:endParaRPr lang="zh-CN" altLang="zh-CN" dirty="0"/>
          </a:p>
          <a:p>
            <a:pPr marL="0" indent="0">
              <a:buNone/>
            </a:pPr>
            <a:r>
              <a:rPr lang="zh-CN" altLang="zh-CN" dirty="0"/>
              <a:t>　　所谓消费者的现期收入</a:t>
            </a:r>
            <a:r>
              <a:rPr lang="en-US" altLang="zh-CN" dirty="0"/>
              <a:t>,</a:t>
            </a:r>
            <a:r>
              <a:rPr lang="zh-CN" altLang="zh-CN" dirty="0"/>
              <a:t>是指在当时条件下消费者的收入水平。消费者的现期收入不反映社会其他因素对收入的影响</a:t>
            </a:r>
            <a:r>
              <a:rPr lang="en-US" altLang="zh-CN" dirty="0"/>
              <a:t>,</a:t>
            </a:r>
            <a:r>
              <a:rPr lang="zh-CN" altLang="zh-CN" dirty="0"/>
              <a:t>只反映当时的收入总量。</a:t>
            </a:r>
            <a:endParaRPr lang="zh-CN" altLang="zh-CN" dirty="0"/>
          </a:p>
          <a:p>
            <a:pPr marL="0" indent="0">
              <a:buNone/>
            </a:pPr>
            <a:r>
              <a:rPr lang="zh-CN" altLang="zh-CN" dirty="0"/>
              <a:t>　　所谓消费者的预期收入</a:t>
            </a:r>
            <a:r>
              <a:rPr lang="en-US" altLang="zh-CN" dirty="0"/>
              <a:t>,</a:t>
            </a:r>
            <a:r>
              <a:rPr lang="zh-CN" altLang="zh-CN" dirty="0"/>
              <a:t>是指消费者以现期收入为基础</a:t>
            </a:r>
            <a:r>
              <a:rPr lang="en-US" altLang="zh-CN" dirty="0"/>
              <a:t>,</a:t>
            </a:r>
            <a:r>
              <a:rPr lang="zh-CN" altLang="zh-CN" dirty="0"/>
              <a:t>以当时的社会环境为条件</a:t>
            </a:r>
            <a:r>
              <a:rPr lang="en-US" altLang="zh-CN" dirty="0"/>
              <a:t>,</a:t>
            </a:r>
            <a:r>
              <a:rPr lang="zh-CN" altLang="zh-CN" dirty="0"/>
              <a:t>对今后收入的一种预计和估算。这种预计和估算</a:t>
            </a:r>
            <a:r>
              <a:rPr lang="en-US" altLang="zh-CN" dirty="0"/>
              <a:t>,</a:t>
            </a:r>
            <a:r>
              <a:rPr lang="zh-CN" altLang="zh-CN" dirty="0"/>
              <a:t>取决于消费者对个人能力的信心和对社会发展前景的信心。</a:t>
            </a:r>
            <a:endParaRPr lang="zh-CN" altLang="zh-CN" dirty="0"/>
          </a:p>
          <a:p>
            <a:pPr marL="0" indent="0">
              <a:buNone/>
            </a:pPr>
            <a:r>
              <a:rPr lang="zh-CN" altLang="zh-CN" dirty="0"/>
              <a:t>　　一般情况下</a:t>
            </a:r>
            <a:r>
              <a:rPr lang="en-US" altLang="zh-CN" dirty="0"/>
              <a:t>,</a:t>
            </a:r>
            <a:r>
              <a:rPr lang="zh-CN" altLang="zh-CN" dirty="0"/>
              <a:t>当消费者估计预期收入将相对高于现期收入时</a:t>
            </a:r>
            <a:r>
              <a:rPr lang="en-US" altLang="zh-CN" dirty="0"/>
              <a:t>,</a:t>
            </a:r>
            <a:r>
              <a:rPr lang="zh-CN" altLang="zh-CN" dirty="0"/>
              <a:t>他可能增加现期的消费支出</a:t>
            </a:r>
            <a:r>
              <a:rPr lang="en-US" altLang="zh-CN" dirty="0"/>
              <a:t>,</a:t>
            </a:r>
            <a:r>
              <a:rPr lang="zh-CN" altLang="zh-CN" dirty="0"/>
              <a:t>甚至敢于举债消费</a:t>
            </a:r>
            <a:r>
              <a:rPr lang="en-US" altLang="zh-CN" dirty="0"/>
              <a:t>,</a:t>
            </a:r>
            <a:r>
              <a:rPr lang="zh-CN" altLang="zh-CN" dirty="0"/>
              <a:t>以提高当前的消费水平。这种估计的心理基础是出于对社会发展和个人能力的成长充满信心。反之</a:t>
            </a:r>
            <a:r>
              <a:rPr lang="en-US" altLang="zh-CN" dirty="0"/>
              <a:t>,</a:t>
            </a:r>
            <a:r>
              <a:rPr lang="zh-CN" altLang="zh-CN" dirty="0"/>
              <a:t>当消费者估计预期收入将绝对或相对低于现期收入时</a:t>
            </a:r>
            <a:r>
              <a:rPr lang="en-US" altLang="zh-CN" dirty="0"/>
              <a:t>,</a:t>
            </a:r>
            <a:r>
              <a:rPr lang="zh-CN" altLang="zh-CN" dirty="0"/>
              <a:t>他将降低现有的消费水平</a:t>
            </a:r>
            <a:r>
              <a:rPr lang="en-US" altLang="zh-CN" dirty="0"/>
              <a:t>,</a:t>
            </a:r>
            <a:r>
              <a:rPr lang="zh-CN" altLang="zh-CN" dirty="0"/>
              <a:t>减少日常支出</a:t>
            </a:r>
            <a:r>
              <a:rPr lang="en-US" altLang="zh-CN" dirty="0"/>
              <a:t>,</a:t>
            </a:r>
            <a:r>
              <a:rPr lang="zh-CN" altLang="zh-CN" dirty="0"/>
              <a:t>而较多地用于积蓄或投资</a:t>
            </a:r>
            <a:r>
              <a:rPr lang="en-US" altLang="zh-CN" dirty="0"/>
              <a:t>,</a:t>
            </a:r>
            <a:r>
              <a:rPr lang="zh-CN" altLang="zh-CN" dirty="0"/>
              <a:t>以期获取未来收益</a:t>
            </a:r>
            <a:r>
              <a:rPr lang="en-US" altLang="zh-CN" dirty="0"/>
              <a:t>,</a:t>
            </a:r>
            <a:r>
              <a:rPr lang="zh-CN" altLang="zh-CN" dirty="0"/>
              <a:t>从而使未来的消费水平不至于下降</a:t>
            </a:r>
            <a:r>
              <a:rPr lang="en-US" altLang="zh-CN" dirty="0"/>
              <a:t>,</a:t>
            </a:r>
            <a:r>
              <a:rPr lang="zh-CN" altLang="zh-CN" dirty="0"/>
              <a:t>或者可以提供基本的生活保障。这种估计的心理基础往往是出于对社会发展和个人能力的成长缺乏信心。在市场经济条件下</a:t>
            </a:r>
            <a:r>
              <a:rPr lang="en-US" altLang="zh-CN" dirty="0"/>
              <a:t>,</a:t>
            </a:r>
            <a:r>
              <a:rPr lang="zh-CN" altLang="zh-CN" dirty="0"/>
              <a:t>中老年人由于自身能力的下降</a:t>
            </a:r>
            <a:r>
              <a:rPr lang="en-US" altLang="zh-CN" dirty="0"/>
              <a:t>,</a:t>
            </a:r>
            <a:r>
              <a:rPr lang="zh-CN" altLang="zh-CN" dirty="0"/>
              <a:t>大多具有这种心理表现</a:t>
            </a:r>
            <a:r>
              <a:rPr lang="en-US" altLang="zh-CN" dirty="0"/>
              <a:t>,</a:t>
            </a:r>
            <a:r>
              <a:rPr lang="zh-CN" altLang="zh-CN" dirty="0"/>
              <a:t>即对未来信心不足。</a:t>
            </a:r>
            <a:endParaRPr lang="zh-CN"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第二节　社会文化环境的影响</a:t>
            </a:r>
            <a:endParaRPr lang="zh-CN" altLang="zh-CN" dirty="0"/>
          </a:p>
        </p:txBody>
      </p:sp>
      <p:sp>
        <p:nvSpPr>
          <p:cNvPr id="3" name="内容占位符 2"/>
          <p:cNvSpPr>
            <a:spLocks noGrp="1"/>
          </p:cNvSpPr>
          <p:nvPr>
            <p:ph idx="1"/>
          </p:nvPr>
        </p:nvSpPr>
        <p:spPr/>
        <p:txBody>
          <a:bodyPr>
            <a:normAutofit fontScale="85000" lnSpcReduction="20000"/>
          </a:bodyPr>
          <a:lstStyle/>
          <a:p>
            <a:pPr marL="0" indent="0">
              <a:buNone/>
            </a:pPr>
            <a:r>
              <a:rPr lang="zh-CN" altLang="zh-CN" dirty="0"/>
              <a:t>一、社会文化的含义</a:t>
            </a:r>
            <a:endParaRPr lang="zh-CN" altLang="zh-CN" dirty="0"/>
          </a:p>
          <a:p>
            <a:pPr marL="0" indent="0">
              <a:buNone/>
            </a:pPr>
            <a:r>
              <a:rPr lang="zh-CN" altLang="zh-CN" dirty="0"/>
              <a:t>　　关于文化的科学概念</a:t>
            </a:r>
            <a:r>
              <a:rPr lang="en-US" altLang="zh-CN" dirty="0"/>
              <a:t>,</a:t>
            </a:r>
            <a:r>
              <a:rPr lang="zh-CN" altLang="zh-CN" dirty="0"/>
              <a:t>从</a:t>
            </a:r>
            <a:r>
              <a:rPr lang="en-US" altLang="zh-CN" dirty="0"/>
              <a:t>18</a:t>
            </a:r>
            <a:r>
              <a:rPr lang="zh-CN" altLang="zh-CN" dirty="0"/>
              <a:t>世纪的启蒙思想家开始探索以来</a:t>
            </a:r>
            <a:r>
              <a:rPr lang="en-US" altLang="zh-CN" dirty="0"/>
              <a:t>,</a:t>
            </a:r>
            <a:r>
              <a:rPr lang="zh-CN" altLang="zh-CN" dirty="0"/>
              <a:t>一直众说纷纭</a:t>
            </a:r>
            <a:r>
              <a:rPr lang="en-US" altLang="zh-CN" dirty="0"/>
              <a:t>,</a:t>
            </a:r>
            <a:r>
              <a:rPr lang="zh-CN" altLang="zh-CN" dirty="0"/>
              <a:t>定义多达一两百种。尽管如此</a:t>
            </a:r>
            <a:r>
              <a:rPr lang="en-US" altLang="zh-CN" dirty="0"/>
              <a:t>,</a:t>
            </a:r>
            <a:r>
              <a:rPr lang="zh-CN" altLang="zh-CN" dirty="0"/>
              <a:t>文化仍有一定的规定性</a:t>
            </a:r>
            <a:r>
              <a:rPr lang="en-US" altLang="zh-CN" dirty="0"/>
              <a:t>,</a:t>
            </a:r>
            <a:r>
              <a:rPr lang="zh-CN" altLang="zh-CN" dirty="0"/>
              <a:t>通常可以按广义、狭义、中义三个层次加以界定。</a:t>
            </a:r>
            <a:endParaRPr lang="zh-CN" altLang="zh-CN" dirty="0"/>
          </a:p>
          <a:p>
            <a:pPr marL="0" indent="0">
              <a:buNone/>
            </a:pPr>
            <a:r>
              <a:rPr lang="zh-CN" altLang="zh-CN" dirty="0"/>
              <a:t>　　广义的文化是指人类社会在漫长的发展过程中所创造的物质财富和精神财富的总和。狭义的文化是指社会的意识形态</a:t>
            </a:r>
            <a:r>
              <a:rPr lang="en-US" altLang="zh-CN" dirty="0"/>
              <a:t>,</a:t>
            </a:r>
            <a:r>
              <a:rPr lang="zh-CN" altLang="zh-CN" dirty="0"/>
              <a:t>包括政治、法律、道德、哲学、文学、艺术、宗教等社会意识的各种形式。中义的文化介于广义文化和狭义文化之间</a:t>
            </a:r>
            <a:r>
              <a:rPr lang="en-US" altLang="zh-CN" dirty="0"/>
              <a:t>,</a:t>
            </a:r>
            <a:r>
              <a:rPr lang="zh-CN" altLang="zh-CN" dirty="0"/>
              <a:t>是指社会意识形态同人们的衣、食、住、行等物质生活、社会关系相结合的一种文化</a:t>
            </a:r>
            <a:r>
              <a:rPr lang="en-US" altLang="zh-CN" dirty="0"/>
              <a:t>,</a:t>
            </a:r>
            <a:r>
              <a:rPr lang="zh-CN" altLang="zh-CN" dirty="0"/>
              <a:t>如衣饰文化、饮食文化、日用品文化和各种伦理关系、人际关系等。我们这里所用的文化概念颇近于中义的文化</a:t>
            </a:r>
            <a:r>
              <a:rPr lang="en-US" altLang="zh-CN" dirty="0"/>
              <a:t>,</a:t>
            </a:r>
            <a:r>
              <a:rPr lang="zh-CN" altLang="zh-CN" dirty="0"/>
              <a:t>包括人们在社会发展过程中形成并世代流传下来的风俗习惯、价值观念、行为规范、态度体系、生活方式、伦理道德观念、信仰等。在这里</a:t>
            </a:r>
            <a:r>
              <a:rPr lang="en-US" altLang="zh-CN" dirty="0"/>
              <a:t>,</a:t>
            </a:r>
            <a:r>
              <a:rPr lang="zh-CN" altLang="zh-CN" dirty="0"/>
              <a:t>我们把中义的文化称之为社会文化。</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社会文化是一种客观的历史现象</a:t>
            </a:r>
            <a:r>
              <a:rPr lang="en-US" altLang="zh-CN" dirty="0"/>
              <a:t>,</a:t>
            </a:r>
            <a:r>
              <a:rPr lang="zh-CN" altLang="zh-CN" dirty="0"/>
              <a:t>每一个社会都有与之相适应的社会文化。</a:t>
            </a:r>
            <a:endParaRPr lang="zh-CN" altLang="zh-CN" dirty="0"/>
          </a:p>
          <a:p>
            <a:pPr marL="0" indent="0">
              <a:buNone/>
            </a:pPr>
            <a:r>
              <a:rPr lang="zh-CN" altLang="zh-CN" dirty="0"/>
              <a:t>　　</a:t>
            </a:r>
            <a:r>
              <a:rPr lang="zh-CN" altLang="zh-CN" dirty="0" smtClean="0"/>
              <a:t>社会</a:t>
            </a:r>
            <a:r>
              <a:rPr lang="zh-CN" altLang="zh-CN" dirty="0"/>
              <a:t>文化对个人的影响在于</a:t>
            </a:r>
            <a:r>
              <a:rPr lang="en-US" altLang="zh-CN" dirty="0"/>
              <a:t>:(1)</a:t>
            </a:r>
            <a:r>
              <a:rPr lang="zh-CN" altLang="zh-CN" dirty="0"/>
              <a:t>文化为人们提供了看待事物、解决问题的基本观点、标准和方法。</a:t>
            </a:r>
            <a:r>
              <a:rPr lang="en-US" altLang="zh-CN" dirty="0"/>
              <a:t>(2)</a:t>
            </a:r>
            <a:r>
              <a:rPr lang="zh-CN" altLang="zh-CN" dirty="0"/>
              <a:t>文化使人们建立起是非标准和行为规范。</a:t>
            </a:r>
            <a:endParaRPr lang="zh-CN" altLang="zh-CN" dirty="0"/>
          </a:p>
          <a:p>
            <a:pPr marL="0" indent="0">
              <a:buNone/>
            </a:pPr>
            <a:r>
              <a:rPr lang="zh-CN" altLang="zh-CN" dirty="0"/>
              <a:t>　　在现代社会中</a:t>
            </a:r>
            <a:r>
              <a:rPr lang="en-US" altLang="zh-CN" dirty="0"/>
              <a:t>,</a:t>
            </a:r>
            <a:r>
              <a:rPr lang="zh-CN" altLang="zh-CN" dirty="0"/>
              <a:t>由于社会结构的高度复杂化</a:t>
            </a:r>
            <a:r>
              <a:rPr lang="en-US" altLang="zh-CN" dirty="0"/>
              <a:t>,</a:t>
            </a:r>
            <a:r>
              <a:rPr lang="zh-CN" altLang="zh-CN" dirty="0"/>
              <a:t>文化对个人的约束趋于松散、间接</a:t>
            </a:r>
            <a:r>
              <a:rPr lang="en-US" altLang="zh-CN" dirty="0"/>
              <a:t>,</a:t>
            </a:r>
            <a:r>
              <a:rPr lang="zh-CN" altLang="zh-CN" dirty="0"/>
              <a:t>成为一种潜移默化的影响。文化对行为的这种约束称为规范。社会规范以成文或不成文的形式规定和制约着人们的社会行为。一个人如果遵循了社会文化的各种规范</a:t>
            </a:r>
            <a:r>
              <a:rPr lang="en-US" altLang="zh-CN" dirty="0"/>
              <a:t>,</a:t>
            </a:r>
            <a:r>
              <a:rPr lang="zh-CN" altLang="zh-CN" dirty="0"/>
              <a:t>就会受到社会的赞赏和鼓励</a:t>
            </a:r>
            <a:r>
              <a:rPr lang="en-US" altLang="zh-CN" dirty="0"/>
              <a:t>;</a:t>
            </a:r>
            <a:r>
              <a:rPr lang="zh-CN" altLang="zh-CN" dirty="0"/>
              <a:t>而如果违背了文化规范</a:t>
            </a:r>
            <a:r>
              <a:rPr lang="en-US" altLang="zh-CN" dirty="0"/>
              <a:t>,</a:t>
            </a:r>
            <a:r>
              <a:rPr lang="zh-CN" altLang="zh-CN" dirty="0"/>
              <a:t>就会受到否定或惩罚</a:t>
            </a:r>
            <a:r>
              <a:rPr lang="en-US" altLang="zh-CN" dirty="0"/>
              <a:t>,</a:t>
            </a:r>
            <a:r>
              <a:rPr lang="zh-CN" altLang="zh-CN" dirty="0"/>
              <a:t>包括从温和的社会非难、歧视、谴责到极端的惩治手段等。</a:t>
            </a:r>
            <a:endParaRPr lang="zh-CN" altLang="zh-CN"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70000" lnSpcReduction="20000"/>
          </a:bodyPr>
          <a:lstStyle/>
          <a:p>
            <a:pPr marL="0" indent="0">
              <a:buNone/>
            </a:pPr>
            <a:r>
              <a:rPr lang="zh-CN" altLang="zh-CN" dirty="0"/>
              <a:t>二、社会文化的共同特征及其对消费行为的影响</a:t>
            </a:r>
            <a:endParaRPr lang="zh-CN" altLang="zh-CN" dirty="0"/>
          </a:p>
          <a:p>
            <a:pPr marL="0" indent="0">
              <a:buNone/>
            </a:pPr>
            <a:r>
              <a:rPr lang="zh-CN" altLang="zh-CN" dirty="0"/>
              <a:t>　　就整体而言</a:t>
            </a:r>
            <a:r>
              <a:rPr lang="en-US" altLang="zh-CN" dirty="0"/>
              <a:t>,</a:t>
            </a:r>
            <a:r>
              <a:rPr lang="zh-CN" altLang="zh-CN" dirty="0"/>
              <a:t>各种形态的社会文化具有某些共性。把握这些共性或共同特征</a:t>
            </a:r>
            <a:r>
              <a:rPr lang="en-US" altLang="zh-CN" dirty="0"/>
              <a:t>,</a:t>
            </a:r>
            <a:r>
              <a:rPr lang="zh-CN" altLang="zh-CN" dirty="0"/>
              <a:t>有助于了解社会文化对消费者的影响和作用方式。</a:t>
            </a:r>
            <a:endParaRPr lang="zh-CN" altLang="zh-CN" dirty="0"/>
          </a:p>
          <a:p>
            <a:pPr marL="0" indent="0">
              <a:buNone/>
            </a:pPr>
            <a:r>
              <a:rPr lang="en-US" altLang="zh-CN" dirty="0"/>
              <a:t>(</a:t>
            </a:r>
            <a:r>
              <a:rPr lang="zh-CN" altLang="zh-CN" dirty="0"/>
              <a:t>一</a:t>
            </a:r>
            <a:r>
              <a:rPr lang="en-US" altLang="zh-CN" dirty="0"/>
              <a:t>)</a:t>
            </a:r>
            <a:r>
              <a:rPr lang="zh-CN" altLang="zh-CN" dirty="0"/>
              <a:t>共有性</a:t>
            </a:r>
            <a:endParaRPr lang="zh-CN" altLang="zh-CN" dirty="0"/>
          </a:p>
          <a:p>
            <a:pPr marL="0" indent="0">
              <a:buNone/>
            </a:pPr>
            <a:r>
              <a:rPr lang="zh-CN" altLang="zh-CN" dirty="0"/>
              <a:t>　　文化是由社会成员在生产劳动和生活活动中共同创造的</a:t>
            </a:r>
            <a:r>
              <a:rPr lang="en-US" altLang="zh-CN" dirty="0"/>
              <a:t>,</a:t>
            </a:r>
            <a:r>
              <a:rPr lang="zh-CN" altLang="zh-CN" dirty="0"/>
              <a:t>因此它为全体成员所共有</a:t>
            </a:r>
            <a:r>
              <a:rPr lang="en-US" altLang="zh-CN" dirty="0"/>
              <a:t>,</a:t>
            </a:r>
            <a:r>
              <a:rPr lang="zh-CN" altLang="zh-CN" dirty="0"/>
              <a:t>并对该社会中的每个成员产生深刻影响</a:t>
            </a:r>
            <a:r>
              <a:rPr lang="en-US" altLang="zh-CN" dirty="0"/>
              <a:t>,</a:t>
            </a:r>
            <a:r>
              <a:rPr lang="zh-CN" altLang="zh-CN" dirty="0"/>
              <a:t>使其心理倾向和行为方式表现出某些共同特征。</a:t>
            </a:r>
            <a:endParaRPr lang="zh-CN" altLang="zh-CN" dirty="0"/>
          </a:p>
          <a:p>
            <a:pPr marL="0" indent="0">
              <a:buNone/>
            </a:pPr>
            <a:r>
              <a:rPr lang="en-US" altLang="zh-CN" dirty="0"/>
              <a:t>(</a:t>
            </a:r>
            <a:r>
              <a:rPr lang="zh-CN" altLang="zh-CN" dirty="0"/>
              <a:t>二</a:t>
            </a:r>
            <a:r>
              <a:rPr lang="en-US" altLang="zh-CN" dirty="0"/>
              <a:t>)</a:t>
            </a:r>
            <a:r>
              <a:rPr lang="zh-CN" altLang="zh-CN" dirty="0"/>
              <a:t>差异性</a:t>
            </a:r>
            <a:endParaRPr lang="zh-CN" altLang="zh-CN" dirty="0"/>
          </a:p>
          <a:p>
            <a:pPr marL="0" indent="0">
              <a:buNone/>
            </a:pPr>
            <a:r>
              <a:rPr lang="zh-CN" altLang="zh-CN" dirty="0"/>
              <a:t>　　每个国家、地区、民族都有自己独特的</a:t>
            </a:r>
            <a:r>
              <a:rPr lang="en-US" altLang="zh-CN" dirty="0"/>
              <a:t>,</a:t>
            </a:r>
            <a:r>
              <a:rPr lang="zh-CN" altLang="zh-CN" dirty="0"/>
              <a:t>区别于其他国家、地区、民族的社会文化</a:t>
            </a:r>
            <a:r>
              <a:rPr lang="en-US" altLang="zh-CN" dirty="0"/>
              <a:t>,</a:t>
            </a:r>
            <a:r>
              <a:rPr lang="zh-CN" altLang="zh-CN" dirty="0"/>
              <a:t>即有自己独特的风俗习惯、生活方式、伦理道德、价值标准、宗教信仰等</a:t>
            </a:r>
            <a:r>
              <a:rPr lang="en-US" altLang="zh-CN" dirty="0"/>
              <a:t>,</a:t>
            </a:r>
            <a:r>
              <a:rPr lang="zh-CN" altLang="zh-CN" dirty="0"/>
              <a:t>这些方面的不同构成了不同社会文化的差异。</a:t>
            </a:r>
            <a:endParaRPr lang="zh-CN" altLang="zh-CN" dirty="0"/>
          </a:p>
          <a:p>
            <a:pPr marL="0" indent="0">
              <a:buNone/>
            </a:pPr>
            <a:r>
              <a:rPr lang="en-US" altLang="zh-CN" dirty="0"/>
              <a:t>(</a:t>
            </a:r>
            <a:r>
              <a:rPr lang="zh-CN" altLang="zh-CN" dirty="0"/>
              <a:t>三</a:t>
            </a:r>
            <a:r>
              <a:rPr lang="en-US" altLang="zh-CN" dirty="0"/>
              <a:t>)</a:t>
            </a:r>
            <a:r>
              <a:rPr lang="zh-CN" altLang="zh-CN" dirty="0"/>
              <a:t>变化性</a:t>
            </a:r>
            <a:endParaRPr lang="zh-CN" altLang="zh-CN" dirty="0"/>
          </a:p>
          <a:p>
            <a:pPr marL="0" indent="0">
              <a:buNone/>
            </a:pPr>
            <a:r>
              <a:rPr lang="zh-CN" altLang="zh-CN" dirty="0"/>
              <a:t>　　社会文化不是固定不变的。随着社会的发展演进</a:t>
            </a:r>
            <a:r>
              <a:rPr lang="en-US" altLang="zh-CN" dirty="0"/>
              <a:t>,</a:t>
            </a:r>
            <a:r>
              <a:rPr lang="zh-CN" altLang="zh-CN" dirty="0"/>
              <a:t>社会文化也将不断演化更迭。与之相适应</a:t>
            </a:r>
            <a:r>
              <a:rPr lang="en-US" altLang="zh-CN" dirty="0"/>
              <a:t>,</a:t>
            </a:r>
            <a:r>
              <a:rPr lang="zh-CN" altLang="zh-CN" dirty="0"/>
              <a:t>人们的兴趣爱好、生活方式、价值观念也必然随之发生变化和调整。</a:t>
            </a:r>
            <a:endParaRPr lang="zh-CN" altLang="zh-CN" dirty="0"/>
          </a:p>
          <a:p>
            <a:pPr marL="0" indent="0">
              <a:buNone/>
            </a:pPr>
            <a:r>
              <a:rPr lang="en-US" altLang="zh-CN" dirty="0"/>
              <a:t>(</a:t>
            </a:r>
            <a:r>
              <a:rPr lang="zh-CN" altLang="zh-CN" dirty="0"/>
              <a:t>四</a:t>
            </a:r>
            <a:r>
              <a:rPr lang="en-US" altLang="zh-CN" dirty="0"/>
              <a:t>)</a:t>
            </a:r>
            <a:r>
              <a:rPr lang="zh-CN" altLang="zh-CN" dirty="0"/>
              <a:t>适应性</a:t>
            </a:r>
            <a:endParaRPr lang="zh-CN" altLang="zh-CN" dirty="0"/>
          </a:p>
          <a:p>
            <a:pPr marL="0" indent="0">
              <a:buNone/>
            </a:pPr>
            <a:r>
              <a:rPr lang="zh-CN" altLang="zh-CN" dirty="0"/>
              <a:t>　　社会文化的适应性是多种社会乃至自然因素综合作用的结果。因此</a:t>
            </a:r>
            <a:r>
              <a:rPr lang="en-US" altLang="zh-CN" dirty="0"/>
              <a:t>,</a:t>
            </a:r>
            <a:r>
              <a:rPr lang="zh-CN" altLang="zh-CN" dirty="0"/>
              <a:t>相对于企业而言</a:t>
            </a:r>
            <a:r>
              <a:rPr lang="en-US" altLang="zh-CN" dirty="0"/>
              <a:t>,</a:t>
            </a:r>
            <a:r>
              <a:rPr lang="zh-CN" altLang="zh-CN" dirty="0"/>
              <a:t>社会文化及特定文化环境下的消费者心理与行为特性有其客观性和不可控性。</a:t>
            </a:r>
            <a:endParaRPr lang="zh-CN" altLang="zh-CN" dirty="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29600" cy="5199856"/>
          </a:xfrm>
        </p:spPr>
        <p:txBody>
          <a:bodyPr>
            <a:normAutofit fontScale="77500" lnSpcReduction="20000"/>
          </a:bodyPr>
          <a:lstStyle/>
          <a:p>
            <a:pPr marL="0" indent="0">
              <a:buNone/>
            </a:pPr>
            <a:r>
              <a:rPr lang="zh-CN" altLang="zh-CN" dirty="0"/>
              <a:t>三、亚文化与消费行为</a:t>
            </a:r>
            <a:endParaRPr lang="zh-CN" altLang="zh-CN" dirty="0"/>
          </a:p>
          <a:p>
            <a:pPr marL="0" indent="0">
              <a:buNone/>
            </a:pPr>
            <a:r>
              <a:rPr lang="zh-CN" altLang="zh-CN" dirty="0"/>
              <a:t>　　亚文化是社会文化的细分和组成部分。通常情况下</a:t>
            </a:r>
            <a:r>
              <a:rPr lang="en-US" altLang="zh-CN" dirty="0"/>
              <a:t>,</a:t>
            </a:r>
            <a:r>
              <a:rPr lang="zh-CN" altLang="zh-CN" dirty="0"/>
              <a:t>一个国家或社会内部并不是整齐划一的。其中</a:t>
            </a:r>
            <a:r>
              <a:rPr lang="en-US" altLang="zh-CN" dirty="0"/>
              <a:t>,</a:t>
            </a:r>
            <a:r>
              <a:rPr lang="zh-CN" altLang="zh-CN" dirty="0"/>
              <a:t>若干个社会成员因民族、职业、地域等方面具有某些共同特性而组成一定的社会群体或集团。同属一个群体或集团的社会成员往往具有共同的价值观念、生活习俗和态度倾向</a:t>
            </a:r>
            <a:r>
              <a:rPr lang="en-US" altLang="zh-CN" dirty="0"/>
              <a:t>,</a:t>
            </a:r>
            <a:r>
              <a:rPr lang="zh-CN" altLang="zh-CN" dirty="0"/>
              <a:t>从而构成该社会群体特有的亚文化</a:t>
            </a:r>
            <a:r>
              <a:rPr lang="zh-CN" altLang="zh-CN" dirty="0" smtClean="0"/>
              <a:t>。</a:t>
            </a:r>
            <a:r>
              <a:rPr lang="zh-CN" altLang="zh-CN" dirty="0"/>
              <a:t>亚文化既有与社会文化一致或共同之处</a:t>
            </a:r>
            <a:r>
              <a:rPr lang="en-US" altLang="zh-CN" dirty="0"/>
              <a:t>,</a:t>
            </a:r>
            <a:r>
              <a:rPr lang="zh-CN" altLang="zh-CN" dirty="0"/>
              <a:t>又具有其自身的特殊性。由于每个社会成员都生存和归属于不同的群体或集团</a:t>
            </a:r>
            <a:r>
              <a:rPr lang="en-US" altLang="zh-CN" dirty="0"/>
              <a:t>,</a:t>
            </a:r>
            <a:r>
              <a:rPr lang="zh-CN" altLang="zh-CN" dirty="0"/>
              <a:t>因此</a:t>
            </a:r>
            <a:r>
              <a:rPr lang="en-US" altLang="zh-CN" dirty="0"/>
              <a:t>,</a:t>
            </a:r>
            <a:r>
              <a:rPr lang="zh-CN" altLang="zh-CN" dirty="0"/>
              <a:t>亚文化对人们心理和行为的影响更为具体和直接</a:t>
            </a:r>
            <a:r>
              <a:rPr lang="en-US" altLang="zh-CN" dirty="0"/>
              <a:t>,</a:t>
            </a:r>
            <a:r>
              <a:rPr lang="zh-CN" altLang="zh-CN" dirty="0"/>
              <a:t>这一影响在消费行为中体现得尤为明显。通常</a:t>
            </a:r>
            <a:r>
              <a:rPr lang="en-US" altLang="zh-CN" dirty="0"/>
              <a:t>,</a:t>
            </a:r>
            <a:r>
              <a:rPr lang="zh-CN" altLang="zh-CN" dirty="0"/>
              <a:t>可以按种族、民族、阶层、宗教信仰、地域、年龄、性别、职业、收入、受教育程度等因素</a:t>
            </a:r>
            <a:r>
              <a:rPr lang="en-US" altLang="zh-CN" dirty="0"/>
              <a:t>,</a:t>
            </a:r>
            <a:r>
              <a:rPr lang="zh-CN" altLang="zh-CN" dirty="0"/>
              <a:t>将消费者划分为不同的亚文化群</a:t>
            </a:r>
            <a:r>
              <a:rPr lang="zh-CN" altLang="zh-CN" dirty="0" smtClean="0"/>
              <a:t>。</a:t>
            </a:r>
            <a:endParaRPr lang="en-US" altLang="zh-CN" dirty="0" smtClean="0"/>
          </a:p>
          <a:p>
            <a:pPr marL="0" indent="0">
              <a:buNone/>
            </a:pPr>
            <a:r>
              <a:rPr lang="zh-CN" altLang="zh-CN" dirty="0"/>
              <a:t>　　从年龄亚文化看</a:t>
            </a:r>
            <a:r>
              <a:rPr lang="en-US" altLang="zh-CN" dirty="0"/>
              <a:t>,</a:t>
            </a:r>
            <a:r>
              <a:rPr lang="zh-CN" altLang="zh-CN" dirty="0"/>
              <a:t>不同年龄的亚文化群往往有着不同的价值观念和消费习惯</a:t>
            </a:r>
            <a:r>
              <a:rPr lang="en-US" altLang="zh-CN" dirty="0"/>
              <a:t>,</a:t>
            </a:r>
            <a:r>
              <a:rPr lang="zh-CN" altLang="zh-CN" dirty="0"/>
              <a:t>对商品有不同的偏好。</a:t>
            </a:r>
            <a:endParaRPr lang="zh-CN" altLang="zh-CN" dirty="0"/>
          </a:p>
          <a:p>
            <a:pPr marL="0" indent="0">
              <a:buNone/>
            </a:pPr>
            <a:r>
              <a:rPr lang="zh-CN" altLang="zh-CN" dirty="0"/>
              <a:t>　　从地域亚文化看</a:t>
            </a:r>
            <a:r>
              <a:rPr lang="en-US" altLang="zh-CN" dirty="0"/>
              <a:t>,</a:t>
            </a:r>
            <a:r>
              <a:rPr lang="zh-CN" altLang="zh-CN" dirty="0"/>
              <a:t>消费者的生活方式和消费习惯由于地理环境的不同而有所不同。</a:t>
            </a:r>
            <a:endParaRPr lang="zh-CN" altLang="zh-CN" dirty="0"/>
          </a:p>
          <a:p>
            <a:pPr marL="0" indent="0">
              <a:buNone/>
            </a:pPr>
            <a:r>
              <a:rPr lang="zh-CN" altLang="zh-CN" dirty="0"/>
              <a:t>　　从民族亚文化看</a:t>
            </a:r>
            <a:r>
              <a:rPr lang="en-US" altLang="zh-CN" dirty="0"/>
              <a:t>,</a:t>
            </a:r>
            <a:r>
              <a:rPr lang="zh-CN" altLang="zh-CN" dirty="0"/>
              <a:t>每个民族在长期生存和繁衍过程中都逐步形成了本民族独有的、稳定的亚文化</a:t>
            </a:r>
            <a:r>
              <a:rPr lang="en-US" altLang="zh-CN" dirty="0"/>
              <a:t>,</a:t>
            </a:r>
            <a:r>
              <a:rPr lang="zh-CN" altLang="zh-CN" dirty="0"/>
              <a:t>并在生活方式、消费习俗和偏好禁忌中得到强烈体现</a:t>
            </a:r>
            <a:r>
              <a:rPr lang="en-US" altLang="zh-CN" dirty="0"/>
              <a:t>,</a:t>
            </a:r>
            <a:r>
              <a:rPr lang="zh-CN" altLang="zh-CN" dirty="0"/>
              <a:t>从而形成该民族特有的消费行为。</a:t>
            </a:r>
            <a:endParaRPr lang="zh-CN" altLang="zh-CN" dirty="0"/>
          </a:p>
          <a:p>
            <a:endParaRPr lang="zh-CN" altLang="en-US" dirty="0"/>
          </a:p>
        </p:txBody>
      </p:sp>
    </p:spTree>
  </p:cSld>
  <p:clrMapOvr>
    <a:masterClrMapping/>
  </p:clrMapOvr>
</p:sld>
</file>

<file path=ppt/tags/tag1.xml><?xml version="1.0" encoding="utf-8"?>
<p:tagLst xmlns:p="http://schemas.openxmlformats.org/presentationml/2006/main">
  <p:tag name="TABLE_ENDDRAG_ORIGIN_RECT" val="648*445"/>
  <p:tag name="TABLE_ENDDRAG_RECT" val="36*51*648*445"/>
</p:tagLst>
</file>

<file path=ppt/tags/tag2.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7877</Words>
  <Application>WPS 演示</Application>
  <PresentationFormat>全屏显示(4:3)</PresentationFormat>
  <Paragraphs>268</Paragraphs>
  <Slides>27</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27</vt:i4>
      </vt:variant>
    </vt:vector>
  </HeadingPairs>
  <TitlesOfParts>
    <vt:vector size="42" baseType="lpstr">
      <vt:lpstr>Arial</vt:lpstr>
      <vt:lpstr>宋体</vt:lpstr>
      <vt:lpstr>Wingdings</vt:lpstr>
      <vt:lpstr>Wingdings 2</vt:lpstr>
      <vt:lpstr>Wingdings</vt:lpstr>
      <vt:lpstr>Constantia</vt:lpstr>
      <vt:lpstr>隶书</vt:lpstr>
      <vt:lpstr>微软雅黑</vt:lpstr>
      <vt:lpstr>Calibri</vt:lpstr>
      <vt:lpstr>Arial Unicode MS</vt:lpstr>
      <vt:lpstr>NEU-BZ-S92</vt:lpstr>
      <vt:lpstr>Segoe Print</vt:lpstr>
      <vt:lpstr>方正书宋_GBK</vt:lpstr>
      <vt:lpstr>Times New Roman</vt:lpstr>
      <vt:lpstr>流畅</vt:lpstr>
      <vt:lpstr>第七章 社会环境对消费者心理的影响</vt:lpstr>
      <vt:lpstr>第一节　社会经济环境的影响</vt:lpstr>
      <vt:lpstr>PowerPoint 演示文稿</vt:lpstr>
      <vt:lpstr>PowerPoint 演示文稿</vt:lpstr>
      <vt:lpstr>PowerPoint 演示文稿</vt:lpstr>
      <vt:lpstr>第二节　社会文化环境的影响</vt:lpstr>
      <vt:lpstr>PowerPoint 演示文稿</vt:lpstr>
      <vt:lpstr>PowerPoint 演示文稿</vt:lpstr>
      <vt:lpstr>PowerPoint 演示文稿</vt:lpstr>
      <vt:lpstr>PowerPoint 演示文稿</vt:lpstr>
      <vt:lpstr>PowerPoint 演示文稿</vt:lpstr>
      <vt:lpstr>第三节　社会群体的影响</vt:lpstr>
      <vt:lpstr>PowerPoint 演示文稿</vt:lpstr>
      <vt:lpstr>PowerPoint 演示文稿</vt:lpstr>
      <vt:lpstr>PowerPoint 演示文稿</vt:lpstr>
      <vt:lpstr>PowerPoint 演示文稿</vt:lpstr>
      <vt:lpstr>PowerPoint 演示文稿</vt:lpstr>
      <vt:lpstr>PowerPoint 演示文稿</vt:lpstr>
      <vt:lpstr>第四节　家庭的影响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 社会环境对消费者心理的影响</dc:title>
  <dc:creator>User</dc:creator>
  <cp:lastModifiedBy>钟山绿湖</cp:lastModifiedBy>
  <cp:revision>4</cp:revision>
  <dcterms:created xsi:type="dcterms:W3CDTF">2017-03-06T03:39:00Z</dcterms:created>
  <dcterms:modified xsi:type="dcterms:W3CDTF">2024-03-14T13:30:56Z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AA41AA0910C246D1B7A530ADD0BD5635_12</vt:lpwstr>
  </property>
  <property fmtid="{D5CDD505-2E9C-101B-9397-08002B2CF9AE}" pid="3" name="KSOProductBuildVer">
    <vt:lpwstr>2052-12.1.0.16120</vt:lpwstr>
  </property>
</Properties>
</file>