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74" r:id="rId4"/>
    <p:sldId id="299" r:id="rId5"/>
    <p:sldId id="259" r:id="rId7"/>
    <p:sldId id="267" r:id="rId8"/>
    <p:sldId id="271" r:id="rId9"/>
    <p:sldId id="332" r:id="rId10"/>
    <p:sldId id="333" r:id="rId11"/>
    <p:sldId id="337" r:id="rId12"/>
    <p:sldId id="335" r:id="rId13"/>
    <p:sldId id="336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110" y="-102"/>
      </p:cViewPr>
      <p:guideLst>
        <p:guide orient="horz" pos="216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143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4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sp>
        <p:nvSpPr>
          <p:cNvPr id="143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434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1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Line 40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1" name="Group 8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Line 40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Line 2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1032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Line 2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1032" name="Group 8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-252730" y="548640"/>
            <a:ext cx="7649210" cy="2133600"/>
          </a:xfrm>
        </p:spPr>
        <p:txBody>
          <a:bodyPr vert="horz" wrap="square" lIns="91440" tIns="45720" rIns="91440" bIns="45720" anchor="b" anchorCtr="0"/>
          <a:p>
            <a:pPr algn="ctr" eaLnBrk="1" hangingPunct="1">
              <a:buClrTx/>
              <a:buSzTx/>
              <a:buFontTx/>
            </a:pPr>
            <a:r>
              <a:rPr lang="zh-CN" altLang="en-US" dirty="0">
                <a:latin typeface="+mj-lt"/>
                <a:ea typeface="+mj-ea"/>
                <a:cs typeface="+mj-cs"/>
              </a:rPr>
              <a:t>项目</a:t>
            </a:r>
            <a:r>
              <a:rPr lang="en-US" altLang="zh-CN" dirty="0">
                <a:latin typeface="+mj-lt"/>
                <a:ea typeface="+mj-ea"/>
                <a:cs typeface="+mj-cs"/>
              </a:rPr>
              <a:t>1 </a:t>
            </a:r>
            <a:r>
              <a:rPr lang="zh-CN" altLang="en-US" dirty="0">
                <a:latin typeface="+mj-lt"/>
                <a:ea typeface="+mj-ea"/>
                <a:cs typeface="+mj-cs"/>
              </a:rPr>
              <a:t>会计信息化与业财一体化概述</a:t>
            </a:r>
            <a:endParaRPr lang="en-US" altLang="zh-CN" dirty="0">
              <a:latin typeface="+mj-lt"/>
              <a:ea typeface="+mj-ea"/>
              <a:cs typeface="+mj-cs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236220" y="3140710"/>
            <a:ext cx="8047355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800" dirty="0">
                <a:latin typeface="Verdana" panose="020B0604030504040204" pitchFamily="34" charset="0"/>
              </a:rPr>
              <a:t>1.1 会计信息化的起源与发展和业财一体化概述</a:t>
            </a:r>
            <a:endParaRPr sz="2800" dirty="0">
              <a:latin typeface="Verdana" panose="020B0604030504040204" pitchFamily="34" charset="0"/>
            </a:endParaRPr>
          </a:p>
          <a:p>
            <a:pPr marL="0" lv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800" dirty="0">
                <a:latin typeface="Verdana" panose="020B0604030504040204" pitchFamily="34" charset="0"/>
              </a:rPr>
              <a:t>1.2 ERP系统介绍	</a:t>
            </a:r>
            <a:endParaRPr sz="2800" dirty="0">
              <a:latin typeface="Verdana" panose="020B0604030504040204" pitchFamily="34" charset="0"/>
            </a:endParaRPr>
          </a:p>
          <a:p>
            <a:pPr marL="0" lv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800" dirty="0">
                <a:latin typeface="Verdana" panose="020B0604030504040204" pitchFamily="34" charset="0"/>
              </a:rPr>
              <a:t>1.3 会计信息化发展规划（2021-2025年）</a:t>
            </a:r>
            <a:endParaRPr sz="2800" dirty="0">
              <a:latin typeface="Verdana" panose="020B0604030504040204" pitchFamily="34" charset="0"/>
            </a:endParaRPr>
          </a:p>
          <a:p>
            <a:pPr marL="0" lv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sz="2800" dirty="0">
                <a:latin typeface="Verdana" panose="020B0604030504040204" pitchFamily="34" charset="0"/>
              </a:rPr>
              <a:t>1.4 业财一体化——会计信息系统发展的必然要求</a:t>
            </a:r>
            <a:r>
              <a:rPr sz="3200" dirty="0">
                <a:latin typeface="Verdana" panose="020B0604030504040204" pitchFamily="34" charset="0"/>
              </a:rPr>
              <a:t>	</a:t>
            </a:r>
            <a:endParaRPr sz="32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600" dirty="0">
                <a:ea typeface="黑体" panose="02010609060101010101" pitchFamily="2" charset="-122"/>
              </a:rPr>
              <a:t>课程总体说明</a:t>
            </a:r>
            <a:r>
              <a:rPr lang="en-US" altLang="zh-CN" dirty="0">
                <a:ea typeface="黑体" panose="02010609060101010101" pitchFamily="2" charset="-122"/>
              </a:rPr>
              <a:t>-</a:t>
            </a:r>
            <a:r>
              <a:rPr lang="zh-CN" altLang="en-US" sz="2800" dirty="0">
                <a:ea typeface="黑体" panose="02010609060101010101" pitchFamily="2" charset="-122"/>
              </a:rPr>
              <a:t>学习方法</a:t>
            </a:r>
            <a:endParaRPr lang="zh-CN" altLang="en-US" sz="2800" dirty="0">
              <a:ea typeface="黑体" panose="02010609060101010101" pitchFamily="2" charset="-122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395288" y="1700213"/>
            <a:ext cx="8675687" cy="4321175"/>
          </a:xfrm>
          <a:prstGeom prst="roundRect">
            <a:avLst>
              <a:gd name="adj" fmla="val 8426"/>
            </a:avLst>
          </a:prstGeom>
          <a:noFill/>
          <a:ln w="635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  <p:txBody>
          <a:bodyPr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从对比中学习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	对比手工和计算机两种环境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建立全局观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	从服务企业管理的高度出发理解会计工作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坚持实践性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	易知不易行，易学不易会，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	努力实践，才能终有所成。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dirty="0">
                <a:latin typeface="Verdana" panose="020B0604030504040204" pitchFamily="34" charset="0"/>
              </a:rPr>
              <a:t>     </a:t>
            </a:r>
            <a:endParaRPr lang="zh-CN" altLang="en-US" sz="2400" dirty="0">
              <a:latin typeface="Verdana" panose="020B0604030504040204" pitchFamily="34" charset="0"/>
              <a:ea typeface="华文新魏" panose="0201080004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6149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pic>
        <p:nvPicPr>
          <p:cNvPr id="6150" name="Picture 7" descr="BD1486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976438"/>
            <a:ext cx="28892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9" descr="BD1486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4292600"/>
            <a:ext cx="28892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10" descr="BD1486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141663"/>
            <a:ext cx="288925" cy="28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/>
          <p:nvPr/>
        </p:nvSpPr>
        <p:spPr>
          <a:xfrm>
            <a:off x="539750" y="1582738"/>
            <a:ext cx="7920038" cy="497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3" name="Rectangle 4"/>
          <p:cNvSpPr/>
          <p:nvPr/>
        </p:nvSpPr>
        <p:spPr>
          <a:xfrm>
            <a:off x="574675" y="304800"/>
            <a:ext cx="8001000" cy="10366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3200" b="1" dirty="0">
                <a:solidFill>
                  <a:schemeClr val="tx2"/>
                </a:solidFill>
                <a:ea typeface="黑体" panose="02010609060101010101" pitchFamily="2" charset="-122"/>
              </a:rPr>
              <a:t>1.1 </a:t>
            </a:r>
            <a:r>
              <a:rPr lang="zh-CN" sz="3200" b="1" dirty="0">
                <a:solidFill>
                  <a:schemeClr val="tx2"/>
                </a:solidFill>
                <a:ea typeface="黑体" panose="02010609060101010101" pitchFamily="2" charset="-122"/>
              </a:rPr>
              <a:t>会计信息化的起源与发展</a:t>
            </a:r>
            <a:endParaRPr lang="zh-CN" sz="3200" b="1" dirty="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1691640" y="2060575"/>
            <a:ext cx="5290185" cy="3321685"/>
          </a:xfrm>
          <a:prstGeom prst="roundRect">
            <a:avLst>
              <a:gd name="adj" fmla="val 8426"/>
            </a:avLst>
          </a:prstGeom>
          <a:noFill/>
          <a:ln w="6350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  <p:txBody>
          <a:bodyPr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手工记账阶段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电算化阶段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独立会计软件阶段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ERP系统阶段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charset="0"/>
              <a:buChar char="l"/>
            </a:pP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云计算阶段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dirty="0">
                <a:latin typeface="Verdana" panose="020B0604030504040204" pitchFamily="34" charset="0"/>
              </a:rPr>
              <a:t>     </a:t>
            </a:r>
            <a:endParaRPr lang="zh-CN" altLang="en-US" sz="2400" dirty="0">
              <a:latin typeface="Verdana" panose="020B060403050404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/>
          <p:nvPr/>
        </p:nvSpPr>
        <p:spPr>
          <a:xfrm>
            <a:off x="539750" y="1582738"/>
            <a:ext cx="7920038" cy="5189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2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en-US" altLang="zh-CN" sz="28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ERP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是企业资源计划系统。研究在资源有限的情况下，如何实现利润最大化。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ERP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系统中包括财务会计、供应链管理、生产管理、人力资源管理、客户关系管理等。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dirty="0"/>
              <a:t>         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会计信息系统是采用现代信息技术，对企业生产经营过程中的业务数据进行采集、加工、整理、传输，以便系统地、连续地、综合地反映企业经营活动的全过程，以达到客观地反映过去、实时地控制现在、准确地预测未来的目的。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endParaRPr lang="zh-CN" altLang="en-US" sz="2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3" name="Rectangle 4"/>
          <p:cNvSpPr/>
          <p:nvPr/>
        </p:nvSpPr>
        <p:spPr>
          <a:xfrm>
            <a:off x="574675" y="304800"/>
            <a:ext cx="8001000" cy="10366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3600" b="1" dirty="0">
                <a:solidFill>
                  <a:schemeClr val="tx2"/>
                </a:solidFill>
                <a:ea typeface="黑体" panose="02010609060101010101" pitchFamily="2" charset="-122"/>
              </a:rPr>
              <a:t>1.2 ERP</a:t>
            </a:r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2" charset="-122"/>
              </a:rPr>
              <a:t>系统介绍</a:t>
            </a:r>
            <a:endParaRPr lang="zh-CN" altLang="en-US" sz="3600" b="1" dirty="0">
              <a:solidFill>
                <a:schemeClr val="tx2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4140200" y="5218113"/>
            <a:ext cx="811213" cy="461962"/>
            <a:chOff x="3384" y="2591"/>
            <a:chExt cx="668" cy="223"/>
          </a:xfrm>
        </p:grpSpPr>
        <p:grpSp>
          <p:nvGrpSpPr>
            <p:cNvPr id="7879" name="Group 3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881" name="Freeform 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82" name="Freeform 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83" name="Freeform 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84" name="Freeform 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85" name="Freeform 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86" name="Freeform 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80" name="Text Box 10"/>
            <p:cNvSpPr txBox="1"/>
            <p:nvPr/>
          </p:nvSpPr>
          <p:spPr>
            <a:xfrm>
              <a:off x="3404" y="2659"/>
              <a:ext cx="455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171" name="Rectangle 11"/>
          <p:cNvSpPr/>
          <p:nvPr/>
        </p:nvSpPr>
        <p:spPr>
          <a:xfrm>
            <a:off x="5376863" y="5532438"/>
            <a:ext cx="3200400" cy="10556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7172" name="Rectangle 12"/>
          <p:cNvSpPr/>
          <p:nvPr/>
        </p:nvSpPr>
        <p:spPr>
          <a:xfrm>
            <a:off x="8015288" y="2409825"/>
            <a:ext cx="1020762" cy="43370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73" name="Rectangle 13"/>
          <p:cNvSpPr/>
          <p:nvPr/>
        </p:nvSpPr>
        <p:spPr>
          <a:xfrm>
            <a:off x="4068763" y="2409825"/>
            <a:ext cx="963612" cy="4337050"/>
          </a:xfrm>
          <a:prstGeom prst="rect">
            <a:avLst/>
          </a:prstGeom>
          <a:gradFill rotWithShape="1">
            <a:gsLst>
              <a:gs pos="0">
                <a:srgbClr val="D3B7D9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74" name="Rectangle 14"/>
          <p:cNvSpPr/>
          <p:nvPr/>
        </p:nvSpPr>
        <p:spPr>
          <a:xfrm>
            <a:off x="3059113" y="2409825"/>
            <a:ext cx="1036637" cy="4392613"/>
          </a:xfrm>
          <a:prstGeom prst="rect">
            <a:avLst/>
          </a:prstGeom>
          <a:gradFill rotWithShape="1">
            <a:gsLst>
              <a:gs pos="0">
                <a:srgbClr val="D1D1E7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75" name="Rectangle 15"/>
          <p:cNvSpPr/>
          <p:nvPr/>
        </p:nvSpPr>
        <p:spPr>
          <a:xfrm>
            <a:off x="2120900" y="2409825"/>
            <a:ext cx="911225" cy="4337050"/>
          </a:xfrm>
          <a:prstGeom prst="rect">
            <a:avLst/>
          </a:prstGeom>
          <a:gradFill rotWithShape="1">
            <a:gsLst>
              <a:gs pos="0">
                <a:srgbClr val="B7D3D9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>
              <a:latin typeface="Tahoma" panose="020B0604030504040204" pitchFamily="34" charset="0"/>
            </a:endParaRPr>
          </a:p>
        </p:txBody>
      </p:sp>
      <p:sp>
        <p:nvSpPr>
          <p:cNvPr id="7176" name="Rectangle 16"/>
          <p:cNvSpPr/>
          <p:nvPr/>
        </p:nvSpPr>
        <p:spPr>
          <a:xfrm>
            <a:off x="5032375" y="2409825"/>
            <a:ext cx="1019175" cy="4337050"/>
          </a:xfrm>
          <a:prstGeom prst="rect">
            <a:avLst/>
          </a:prstGeom>
          <a:gradFill rotWithShape="1">
            <a:gsLst>
              <a:gs pos="0">
                <a:srgbClr val="C7C7DD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77" name="Rectangle 17"/>
          <p:cNvSpPr/>
          <p:nvPr/>
        </p:nvSpPr>
        <p:spPr>
          <a:xfrm>
            <a:off x="228600" y="1704975"/>
            <a:ext cx="8807450" cy="352425"/>
          </a:xfrm>
          <a:prstGeom prst="rect">
            <a:avLst/>
          </a:prstGeom>
          <a:gradFill rotWithShape="1">
            <a:gsLst>
              <a:gs pos="0">
                <a:srgbClr val="AEAEBA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grpSp>
        <p:nvGrpSpPr>
          <p:cNvPr id="7178" name="Group 18"/>
          <p:cNvGrpSpPr/>
          <p:nvPr/>
        </p:nvGrpSpPr>
        <p:grpSpPr>
          <a:xfrm>
            <a:off x="4129088" y="6261100"/>
            <a:ext cx="811212" cy="461963"/>
            <a:chOff x="3384" y="2591"/>
            <a:chExt cx="668" cy="223"/>
          </a:xfrm>
        </p:grpSpPr>
        <p:grpSp>
          <p:nvGrpSpPr>
            <p:cNvPr id="7871" name="Group 19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873" name="Freeform 20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4" name="Freeform 21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5" name="Freeform 22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6" name="Freeform 23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7" name="Freeform 24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8" name="Freeform 25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72" name="Text Box 26"/>
            <p:cNvSpPr txBox="1"/>
            <p:nvPr/>
          </p:nvSpPr>
          <p:spPr>
            <a:xfrm>
              <a:off x="3404" y="2658"/>
              <a:ext cx="455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79" name="Group 27"/>
          <p:cNvGrpSpPr/>
          <p:nvPr/>
        </p:nvGrpSpPr>
        <p:grpSpPr>
          <a:xfrm>
            <a:off x="3140075" y="6261100"/>
            <a:ext cx="811213" cy="461963"/>
            <a:chOff x="2617" y="2591"/>
            <a:chExt cx="664" cy="223"/>
          </a:xfrm>
        </p:grpSpPr>
        <p:grpSp>
          <p:nvGrpSpPr>
            <p:cNvPr id="7863" name="Group 28"/>
            <p:cNvGrpSpPr/>
            <p:nvPr/>
          </p:nvGrpSpPr>
          <p:grpSpPr>
            <a:xfrm>
              <a:off x="2617" y="2591"/>
              <a:ext cx="664" cy="223"/>
              <a:chOff x="589" y="686"/>
              <a:chExt cx="1202" cy="1111"/>
            </a:xfrm>
          </p:grpSpPr>
          <p:sp>
            <p:nvSpPr>
              <p:cNvPr id="7865" name="Freeform 29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6" name="Freeform 30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7" name="Freeform 31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871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8" name="Freeform 32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9" name="Freeform 33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289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70" name="Freeform 34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CA2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64" name="Text Box 35"/>
            <p:cNvSpPr txBox="1"/>
            <p:nvPr/>
          </p:nvSpPr>
          <p:spPr>
            <a:xfrm>
              <a:off x="2653" y="2658"/>
              <a:ext cx="456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80" name="Group 36"/>
          <p:cNvGrpSpPr/>
          <p:nvPr/>
        </p:nvGrpSpPr>
        <p:grpSpPr>
          <a:xfrm>
            <a:off x="5140325" y="6261100"/>
            <a:ext cx="814388" cy="461963"/>
            <a:chOff x="3384" y="2591"/>
            <a:chExt cx="668" cy="223"/>
          </a:xfrm>
        </p:grpSpPr>
        <p:grpSp>
          <p:nvGrpSpPr>
            <p:cNvPr id="7855" name="Group 37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857" name="Freeform 3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8" name="Freeform 3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9" name="Freeform 4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0" name="Freeform 4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1" name="Freeform 4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62" name="Freeform 4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56" name="Text Box 44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181" name="AutoShape 45"/>
          <p:cNvSpPr/>
          <p:nvPr/>
        </p:nvSpPr>
        <p:spPr>
          <a:xfrm>
            <a:off x="1176338" y="1793875"/>
            <a:ext cx="944562" cy="539750"/>
          </a:xfrm>
          <a:prstGeom prst="roundRect">
            <a:avLst>
              <a:gd name="adj" fmla="val 16667"/>
            </a:avLst>
          </a:prstGeom>
          <a:solidFill>
            <a:srgbClr val="BBD9B7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82" name="Rectangle 46"/>
          <p:cNvSpPr/>
          <p:nvPr/>
        </p:nvSpPr>
        <p:spPr>
          <a:xfrm>
            <a:off x="1184275" y="1925638"/>
            <a:ext cx="8890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供应链管理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SCM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183" name="AutoShape 47"/>
          <p:cNvSpPr/>
          <p:nvPr/>
        </p:nvSpPr>
        <p:spPr>
          <a:xfrm>
            <a:off x="230188" y="1793875"/>
            <a:ext cx="909637" cy="539750"/>
          </a:xfrm>
          <a:prstGeom prst="roundRect">
            <a:avLst>
              <a:gd name="adj" fmla="val 16667"/>
            </a:avLst>
          </a:prstGeom>
          <a:solidFill>
            <a:srgbClr val="E5E4C0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84" name="Rectangle 48"/>
          <p:cNvSpPr/>
          <p:nvPr/>
        </p:nvSpPr>
        <p:spPr>
          <a:xfrm>
            <a:off x="306388" y="1925638"/>
            <a:ext cx="717550" cy="4302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财务管理</a:t>
            </a:r>
            <a:endParaRPr lang="zh-CN" altLang="en-US" sz="1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FM</a:t>
            </a:r>
            <a:endParaRPr lang="en-US" altLang="zh-CN" sz="18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185" name="AutoShape 49"/>
          <p:cNvSpPr/>
          <p:nvPr/>
        </p:nvSpPr>
        <p:spPr>
          <a:xfrm>
            <a:off x="4051300" y="1793875"/>
            <a:ext cx="981075" cy="539750"/>
          </a:xfrm>
          <a:prstGeom prst="roundRect">
            <a:avLst>
              <a:gd name="adj" fmla="val 16667"/>
            </a:avLst>
          </a:prstGeom>
          <a:solidFill>
            <a:srgbClr val="D3B7D9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86" name="Rectangle 50"/>
          <p:cNvSpPr/>
          <p:nvPr/>
        </p:nvSpPr>
        <p:spPr>
          <a:xfrm>
            <a:off x="4171950" y="1925638"/>
            <a:ext cx="7112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人力资源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HR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187" name="AutoShape 51"/>
          <p:cNvSpPr/>
          <p:nvPr/>
        </p:nvSpPr>
        <p:spPr>
          <a:xfrm>
            <a:off x="3089275" y="1793875"/>
            <a:ext cx="923925" cy="539750"/>
          </a:xfrm>
          <a:prstGeom prst="roundRect">
            <a:avLst>
              <a:gd name="adj" fmla="val 16667"/>
            </a:avLst>
          </a:prstGeom>
          <a:solidFill>
            <a:srgbClr val="B7BBD9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88" name="Rectangle 52"/>
          <p:cNvSpPr/>
          <p:nvPr/>
        </p:nvSpPr>
        <p:spPr>
          <a:xfrm>
            <a:off x="3181350" y="1925638"/>
            <a:ext cx="7112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客户关系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管理</a:t>
            </a: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CRM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189" name="AutoShape 53"/>
          <p:cNvSpPr/>
          <p:nvPr/>
        </p:nvSpPr>
        <p:spPr>
          <a:xfrm>
            <a:off x="2132013" y="1793875"/>
            <a:ext cx="935037" cy="539750"/>
          </a:xfrm>
          <a:prstGeom prst="roundRect">
            <a:avLst>
              <a:gd name="adj" fmla="val 16667"/>
            </a:avLst>
          </a:prstGeom>
          <a:solidFill>
            <a:srgbClr val="B7D3D9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90" name="Rectangle 54"/>
          <p:cNvSpPr/>
          <p:nvPr/>
        </p:nvSpPr>
        <p:spPr>
          <a:xfrm>
            <a:off x="2243138" y="1925638"/>
            <a:ext cx="7112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生产制造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PM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191" name="AutoShape 55"/>
          <p:cNvSpPr/>
          <p:nvPr/>
        </p:nvSpPr>
        <p:spPr>
          <a:xfrm>
            <a:off x="5068888" y="1793875"/>
            <a:ext cx="946150" cy="539750"/>
          </a:xfrm>
          <a:prstGeom prst="roundRect">
            <a:avLst>
              <a:gd name="adj" fmla="val 16667"/>
            </a:avLst>
          </a:prstGeom>
          <a:solidFill>
            <a:srgbClr val="C3B4DC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92" name="Rectangle 56"/>
          <p:cNvSpPr/>
          <p:nvPr/>
        </p:nvSpPr>
        <p:spPr>
          <a:xfrm>
            <a:off x="5189538" y="1925638"/>
            <a:ext cx="7112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决策支持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DSS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193" name="Rectangle 57"/>
          <p:cNvSpPr/>
          <p:nvPr/>
        </p:nvSpPr>
        <p:spPr>
          <a:xfrm>
            <a:off x="1212850" y="2409825"/>
            <a:ext cx="906463" cy="4395788"/>
          </a:xfrm>
          <a:prstGeom prst="rect">
            <a:avLst/>
          </a:prstGeom>
          <a:gradFill rotWithShape="1">
            <a:gsLst>
              <a:gs pos="0">
                <a:srgbClr val="BBD9B7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194" name="Rectangle 58"/>
          <p:cNvSpPr/>
          <p:nvPr/>
        </p:nvSpPr>
        <p:spPr>
          <a:xfrm>
            <a:off x="214313" y="2409825"/>
            <a:ext cx="969962" cy="4392613"/>
          </a:xfrm>
          <a:prstGeom prst="rect">
            <a:avLst/>
          </a:prstGeom>
          <a:gradFill rotWithShape="1">
            <a:gsLst>
              <a:gs pos="0">
                <a:srgbClr val="E5E4C0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grpSp>
        <p:nvGrpSpPr>
          <p:cNvPr id="7195" name="Group 59"/>
          <p:cNvGrpSpPr/>
          <p:nvPr/>
        </p:nvGrpSpPr>
        <p:grpSpPr>
          <a:xfrm>
            <a:off x="266700" y="6296025"/>
            <a:ext cx="811213" cy="473075"/>
            <a:chOff x="1043" y="2591"/>
            <a:chExt cx="667" cy="224"/>
          </a:xfrm>
        </p:grpSpPr>
        <p:grpSp>
          <p:nvGrpSpPr>
            <p:cNvPr id="7847" name="Group 60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49" name="Freeform 61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0" name="Freeform 62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1" name="Freeform 63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2" name="Freeform 64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3" name="Freeform 65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54" name="Freeform 66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48" name="Text Box 67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6" name="Group 68"/>
          <p:cNvGrpSpPr/>
          <p:nvPr/>
        </p:nvGrpSpPr>
        <p:grpSpPr>
          <a:xfrm>
            <a:off x="266700" y="5949950"/>
            <a:ext cx="811213" cy="474663"/>
            <a:chOff x="1043" y="2591"/>
            <a:chExt cx="667" cy="224"/>
          </a:xfrm>
        </p:grpSpPr>
        <p:grpSp>
          <p:nvGrpSpPr>
            <p:cNvPr id="7839" name="Group 69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41" name="Freeform 70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42" name="Freeform 71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43" name="Freeform 72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44" name="Freeform 73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45" name="Freeform 74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46" name="Freeform 75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40" name="Text Box 76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7" name="Group 77"/>
          <p:cNvGrpSpPr/>
          <p:nvPr/>
        </p:nvGrpSpPr>
        <p:grpSpPr>
          <a:xfrm>
            <a:off x="266700" y="5605463"/>
            <a:ext cx="811213" cy="473075"/>
            <a:chOff x="1043" y="2591"/>
            <a:chExt cx="667" cy="224"/>
          </a:xfrm>
        </p:grpSpPr>
        <p:grpSp>
          <p:nvGrpSpPr>
            <p:cNvPr id="7831" name="Group 78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33" name="Freeform 79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4" name="Freeform 80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5" name="Freeform 81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6" name="Freeform 82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7" name="Freeform 83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8" name="Freeform 84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32" name="Text Box 85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8" name="Group 86"/>
          <p:cNvGrpSpPr/>
          <p:nvPr/>
        </p:nvGrpSpPr>
        <p:grpSpPr>
          <a:xfrm>
            <a:off x="266700" y="5257800"/>
            <a:ext cx="811213" cy="473075"/>
            <a:chOff x="1043" y="2591"/>
            <a:chExt cx="667" cy="224"/>
          </a:xfrm>
        </p:grpSpPr>
        <p:grpSp>
          <p:nvGrpSpPr>
            <p:cNvPr id="7823" name="Group 8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25" name="Freeform 8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6" name="Freeform 8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7" name="Freeform 9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8" name="Freeform 9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9" name="Freeform 9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30" name="Freeform 9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24" name="Text Box 94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199" name="Group 95"/>
          <p:cNvGrpSpPr/>
          <p:nvPr/>
        </p:nvGrpSpPr>
        <p:grpSpPr>
          <a:xfrm>
            <a:off x="266700" y="4902200"/>
            <a:ext cx="811213" cy="474663"/>
            <a:chOff x="1043" y="2591"/>
            <a:chExt cx="667" cy="224"/>
          </a:xfrm>
        </p:grpSpPr>
        <p:grpSp>
          <p:nvGrpSpPr>
            <p:cNvPr id="7815" name="Group 96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17" name="Freeform 97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8" name="Freeform 98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9" name="Freeform 99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0" name="Freeform 100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1" name="Freeform 101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22" name="Freeform 102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16" name="Text Box 103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00" name="Group 104"/>
          <p:cNvGrpSpPr/>
          <p:nvPr/>
        </p:nvGrpSpPr>
        <p:grpSpPr>
          <a:xfrm>
            <a:off x="266700" y="4559300"/>
            <a:ext cx="811213" cy="473075"/>
            <a:chOff x="1043" y="2591"/>
            <a:chExt cx="667" cy="224"/>
          </a:xfrm>
        </p:grpSpPr>
        <p:grpSp>
          <p:nvGrpSpPr>
            <p:cNvPr id="7807" name="Group 105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809" name="Freeform 10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0" name="Freeform 10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1" name="Freeform 10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2" name="Freeform 10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3" name="Freeform 11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14" name="Freeform 11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08" name="Text Box 112"/>
            <p:cNvSpPr txBox="1"/>
            <p:nvPr/>
          </p:nvSpPr>
          <p:spPr>
            <a:xfrm>
              <a:off x="1068" y="2657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01" name="Freeform 113"/>
          <p:cNvSpPr/>
          <p:nvPr/>
        </p:nvSpPr>
        <p:spPr>
          <a:xfrm>
            <a:off x="496888" y="4181475"/>
            <a:ext cx="581025" cy="328613"/>
          </a:xfrm>
          <a:custGeom>
            <a:avLst/>
            <a:gdLst>
              <a:gd name="txL" fmla="*/ 0 w 862"/>
              <a:gd name="txT" fmla="*/ 0 h 771"/>
              <a:gd name="txR" fmla="*/ 862 w 862"/>
              <a:gd name="txB" fmla="*/ 771 h 771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862" h="771">
                <a:moveTo>
                  <a:pt x="862" y="0"/>
                </a:moveTo>
                <a:lnTo>
                  <a:pt x="0" y="0"/>
                </a:lnTo>
                <a:lnTo>
                  <a:pt x="0" y="771"/>
                </a:lnTo>
                <a:lnTo>
                  <a:pt x="862" y="770"/>
                </a:lnTo>
                <a:lnTo>
                  <a:pt x="862" y="0"/>
                </a:lnTo>
                <a:close/>
              </a:path>
            </a:pathLst>
          </a:custGeom>
          <a:solidFill>
            <a:srgbClr val="C8C8C8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2" name="Freeform 114"/>
          <p:cNvSpPr/>
          <p:nvPr/>
        </p:nvSpPr>
        <p:spPr>
          <a:xfrm>
            <a:off x="266700" y="4491038"/>
            <a:ext cx="811213" cy="144462"/>
          </a:xfrm>
          <a:custGeom>
            <a:avLst/>
            <a:gdLst>
              <a:gd name="txL" fmla="*/ 0 w 1202"/>
              <a:gd name="txT" fmla="*/ 0 h 340"/>
              <a:gd name="txR" fmla="*/ 1202 w 1202"/>
              <a:gd name="txB" fmla="*/ 340 h 34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202" h="340">
                <a:moveTo>
                  <a:pt x="0" y="340"/>
                </a:moveTo>
                <a:lnTo>
                  <a:pt x="340" y="0"/>
                </a:lnTo>
                <a:lnTo>
                  <a:pt x="1202" y="0"/>
                </a:lnTo>
                <a:lnTo>
                  <a:pt x="862" y="340"/>
                </a:lnTo>
                <a:lnTo>
                  <a:pt x="0" y="340"/>
                </a:lnTo>
                <a:close/>
              </a:path>
            </a:pathLst>
          </a:custGeom>
          <a:solidFill>
            <a:srgbClr val="D2D2D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3" name="Freeform 115"/>
          <p:cNvSpPr/>
          <p:nvPr/>
        </p:nvSpPr>
        <p:spPr>
          <a:xfrm>
            <a:off x="849313" y="4210050"/>
            <a:ext cx="228600" cy="473075"/>
          </a:xfrm>
          <a:custGeom>
            <a:avLst/>
            <a:gdLst>
              <a:gd name="txL" fmla="*/ 0 w 340"/>
              <a:gd name="txT" fmla="*/ 0 h 1111"/>
              <a:gd name="txR" fmla="*/ 340 w 340"/>
              <a:gd name="txB" fmla="*/ 1111 h 1111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40" h="1111">
                <a:moveTo>
                  <a:pt x="0" y="340"/>
                </a:moveTo>
                <a:lnTo>
                  <a:pt x="340" y="0"/>
                </a:lnTo>
                <a:lnTo>
                  <a:pt x="339" y="774"/>
                </a:lnTo>
                <a:lnTo>
                  <a:pt x="0" y="1111"/>
                </a:lnTo>
                <a:lnTo>
                  <a:pt x="0" y="340"/>
                </a:lnTo>
                <a:close/>
              </a:path>
            </a:pathLst>
          </a:custGeom>
          <a:solidFill>
            <a:srgbClr val="B0AD68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4" name="Freeform 116"/>
          <p:cNvSpPr/>
          <p:nvPr/>
        </p:nvSpPr>
        <p:spPr>
          <a:xfrm>
            <a:off x="266700" y="4167188"/>
            <a:ext cx="230188" cy="473075"/>
          </a:xfrm>
          <a:custGeom>
            <a:avLst/>
            <a:gdLst>
              <a:gd name="txL" fmla="*/ 0 w 340"/>
              <a:gd name="txT" fmla="*/ 0 h 1111"/>
              <a:gd name="txR" fmla="*/ 340 w 340"/>
              <a:gd name="txB" fmla="*/ 1111 h 1111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40" h="1111">
                <a:moveTo>
                  <a:pt x="0" y="340"/>
                </a:moveTo>
                <a:lnTo>
                  <a:pt x="340" y="0"/>
                </a:lnTo>
                <a:lnTo>
                  <a:pt x="339" y="774"/>
                </a:lnTo>
                <a:lnTo>
                  <a:pt x="0" y="1111"/>
                </a:lnTo>
                <a:lnTo>
                  <a:pt x="0" y="340"/>
                </a:lnTo>
                <a:close/>
              </a:path>
            </a:pathLst>
          </a:custGeom>
          <a:solidFill>
            <a:srgbClr val="C0C0C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5" name="Freeform 117"/>
          <p:cNvSpPr/>
          <p:nvPr/>
        </p:nvSpPr>
        <p:spPr>
          <a:xfrm>
            <a:off x="266700" y="4351338"/>
            <a:ext cx="582613" cy="327025"/>
          </a:xfrm>
          <a:custGeom>
            <a:avLst/>
            <a:gdLst>
              <a:gd name="txL" fmla="*/ 0 w 862"/>
              <a:gd name="txT" fmla="*/ 0 h 771"/>
              <a:gd name="txR" fmla="*/ 862 w 862"/>
              <a:gd name="txB" fmla="*/ 771 h 771"/>
            </a:gdLst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862" h="771">
                <a:moveTo>
                  <a:pt x="862" y="0"/>
                </a:moveTo>
                <a:lnTo>
                  <a:pt x="0" y="0"/>
                </a:lnTo>
                <a:lnTo>
                  <a:pt x="0" y="771"/>
                </a:lnTo>
                <a:lnTo>
                  <a:pt x="862" y="770"/>
                </a:lnTo>
                <a:lnTo>
                  <a:pt x="862" y="0"/>
                </a:lnTo>
                <a:close/>
              </a:path>
            </a:pathLst>
          </a:custGeom>
          <a:solidFill>
            <a:srgbClr val="BEBB82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6" name="Freeform 118"/>
          <p:cNvSpPr/>
          <p:nvPr/>
        </p:nvSpPr>
        <p:spPr>
          <a:xfrm>
            <a:off x="266700" y="4152900"/>
            <a:ext cx="811213" cy="146050"/>
          </a:xfrm>
          <a:custGeom>
            <a:avLst/>
            <a:gdLst>
              <a:gd name="txL" fmla="*/ 0 w 1202"/>
              <a:gd name="txT" fmla="*/ 0 h 340"/>
              <a:gd name="txR" fmla="*/ 1202 w 1202"/>
              <a:gd name="txB" fmla="*/ 340 h 34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202" h="340">
                <a:moveTo>
                  <a:pt x="0" y="340"/>
                </a:moveTo>
                <a:lnTo>
                  <a:pt x="340" y="0"/>
                </a:lnTo>
                <a:lnTo>
                  <a:pt x="1202" y="0"/>
                </a:lnTo>
                <a:lnTo>
                  <a:pt x="862" y="340"/>
                </a:lnTo>
                <a:lnTo>
                  <a:pt x="0" y="340"/>
                </a:lnTo>
                <a:close/>
              </a:path>
            </a:pathLst>
          </a:custGeom>
          <a:solidFill>
            <a:srgbClr val="CCCA9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207" name="Rectangle 119"/>
          <p:cNvSpPr/>
          <p:nvPr/>
        </p:nvSpPr>
        <p:spPr>
          <a:xfrm>
            <a:off x="6051550" y="2409825"/>
            <a:ext cx="1055688" cy="4337050"/>
          </a:xfrm>
          <a:prstGeom prst="rect">
            <a:avLst/>
          </a:prstGeom>
          <a:gradFill rotWithShape="1">
            <a:gsLst>
              <a:gs pos="0">
                <a:srgbClr val="BECFE6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grpSp>
        <p:nvGrpSpPr>
          <p:cNvPr id="7208" name="Group 120"/>
          <p:cNvGrpSpPr/>
          <p:nvPr/>
        </p:nvGrpSpPr>
        <p:grpSpPr>
          <a:xfrm>
            <a:off x="6159500" y="6261100"/>
            <a:ext cx="814388" cy="461963"/>
            <a:chOff x="3384" y="2591"/>
            <a:chExt cx="668" cy="223"/>
          </a:xfrm>
        </p:grpSpPr>
        <p:grpSp>
          <p:nvGrpSpPr>
            <p:cNvPr id="7799" name="Group 121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801" name="Freeform 122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02" name="Freeform 123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03" name="Freeform 124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04" name="Freeform 125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05" name="Freeform 126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806" name="Freeform 127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800" name="Text Box 128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09" name="AutoShape 129"/>
          <p:cNvSpPr/>
          <p:nvPr/>
        </p:nvSpPr>
        <p:spPr>
          <a:xfrm>
            <a:off x="6051550" y="1793875"/>
            <a:ext cx="982663" cy="539750"/>
          </a:xfrm>
          <a:prstGeom prst="roundRect">
            <a:avLst>
              <a:gd name="adj" fmla="val 16667"/>
            </a:avLst>
          </a:prstGeom>
          <a:solidFill>
            <a:srgbClr val="AFC4E1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210" name="Rectangle 130"/>
          <p:cNvSpPr/>
          <p:nvPr/>
        </p:nvSpPr>
        <p:spPr>
          <a:xfrm>
            <a:off x="6202363" y="1925638"/>
            <a:ext cx="7112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集团应用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FM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211" name="Rectangle 131"/>
          <p:cNvSpPr/>
          <p:nvPr/>
        </p:nvSpPr>
        <p:spPr>
          <a:xfrm>
            <a:off x="7070725" y="2409825"/>
            <a:ext cx="981075" cy="4337050"/>
          </a:xfrm>
          <a:prstGeom prst="rect">
            <a:avLst/>
          </a:prstGeom>
          <a:gradFill rotWithShape="1">
            <a:gsLst>
              <a:gs pos="0">
                <a:srgbClr val="BEDCE6"/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grpSp>
        <p:nvGrpSpPr>
          <p:cNvPr id="7212" name="Group 132"/>
          <p:cNvGrpSpPr/>
          <p:nvPr/>
        </p:nvGrpSpPr>
        <p:grpSpPr>
          <a:xfrm>
            <a:off x="7148513" y="6261100"/>
            <a:ext cx="812800" cy="461963"/>
            <a:chOff x="3384" y="2591"/>
            <a:chExt cx="668" cy="223"/>
          </a:xfrm>
        </p:grpSpPr>
        <p:grpSp>
          <p:nvGrpSpPr>
            <p:cNvPr id="7791" name="Group 133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793" name="Freeform 13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4" name="Freeform 13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5" name="Freeform 13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6" name="Freeform 13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7" name="Freeform 13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8" name="Freeform 13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92" name="Text Box 140"/>
            <p:cNvSpPr txBox="1"/>
            <p:nvPr/>
          </p:nvSpPr>
          <p:spPr>
            <a:xfrm>
              <a:off x="3404" y="2658"/>
              <a:ext cx="458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13" name="AutoShape 141"/>
          <p:cNvSpPr/>
          <p:nvPr/>
        </p:nvSpPr>
        <p:spPr>
          <a:xfrm>
            <a:off x="7070725" y="1793875"/>
            <a:ext cx="944563" cy="539750"/>
          </a:xfrm>
          <a:prstGeom prst="roundRect">
            <a:avLst>
              <a:gd name="adj" fmla="val 16667"/>
            </a:avLst>
          </a:prstGeom>
          <a:solidFill>
            <a:srgbClr val="AFD4E1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214" name="Rectangle 142"/>
          <p:cNvSpPr/>
          <p:nvPr/>
        </p:nvSpPr>
        <p:spPr>
          <a:xfrm>
            <a:off x="7234238" y="1925638"/>
            <a:ext cx="6096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系统管理</a:t>
            </a:r>
            <a:endParaRPr lang="zh-CN" altLang="en-US" sz="1200" dirty="0">
              <a:latin typeface="Tahoma" panose="020B060403050404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集成应用</a:t>
            </a:r>
            <a:endParaRPr lang="zh-CN" altLang="en-US" sz="1200" dirty="0">
              <a:latin typeface="Tahoma" panose="020B0604030504040204" pitchFamily="34" charset="0"/>
            </a:endParaRPr>
          </a:p>
        </p:txBody>
      </p:sp>
      <p:grpSp>
        <p:nvGrpSpPr>
          <p:cNvPr id="7215" name="Group 143"/>
          <p:cNvGrpSpPr/>
          <p:nvPr/>
        </p:nvGrpSpPr>
        <p:grpSpPr>
          <a:xfrm>
            <a:off x="8094663" y="6218238"/>
            <a:ext cx="814387" cy="461962"/>
            <a:chOff x="3384" y="2591"/>
            <a:chExt cx="668" cy="223"/>
          </a:xfrm>
        </p:grpSpPr>
        <p:grpSp>
          <p:nvGrpSpPr>
            <p:cNvPr id="7783" name="Group 14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785" name="Freeform 14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6" name="Freeform 14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7" name="Freeform 14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8" name="Freeform 14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9" name="Freeform 14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90" name="Freeform 15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84" name="Text Box 151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16" name="AutoShape 152"/>
          <p:cNvSpPr/>
          <p:nvPr/>
        </p:nvSpPr>
        <p:spPr>
          <a:xfrm>
            <a:off x="8015288" y="1793875"/>
            <a:ext cx="982662" cy="53975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noFill/>
          </a:ln>
          <a:effectLst>
            <a:outerShdw dist="35921" dir="2699999" algn="ctr" rotWithShape="0">
              <a:srgbClr val="969696"/>
            </a:outerShdw>
          </a:effectLst>
        </p:spPr>
        <p:txBody>
          <a:bodyPr wrap="none" lIns="0" tIns="0" rIns="0" b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7217" name="Rectangle 153"/>
          <p:cNvSpPr/>
          <p:nvPr/>
        </p:nvSpPr>
        <p:spPr>
          <a:xfrm>
            <a:off x="8077200" y="1925638"/>
            <a:ext cx="889000" cy="4254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400" dirty="0">
                <a:latin typeface="黑体" panose="02010609060101010101" pitchFamily="2" charset="-122"/>
                <a:ea typeface="黑体" panose="02010609060101010101" pitchFamily="2" charset="-122"/>
              </a:rPr>
              <a:t>办公自动化</a:t>
            </a:r>
            <a:endParaRPr lang="zh-CN" altLang="en-US" sz="1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400" dirty="0">
                <a:latin typeface="黑体" panose="02010609060101010101" pitchFamily="2" charset="-122"/>
                <a:ea typeface="黑体" panose="02010609060101010101" pitchFamily="2" charset="-122"/>
              </a:rPr>
              <a:t>OA</a:t>
            </a:r>
            <a:endParaRPr lang="en-US" altLang="zh-CN" sz="1800" dirty="0">
              <a:latin typeface="Tahoma" panose="020B0604030504040204" pitchFamily="34" charset="0"/>
            </a:endParaRPr>
          </a:p>
        </p:txBody>
      </p:sp>
      <p:sp>
        <p:nvSpPr>
          <p:cNvPr id="7218" name="Line 154"/>
          <p:cNvSpPr/>
          <p:nvPr/>
        </p:nvSpPr>
        <p:spPr>
          <a:xfrm>
            <a:off x="2124075" y="2409825"/>
            <a:ext cx="0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19" name="Line 155"/>
          <p:cNvSpPr/>
          <p:nvPr/>
        </p:nvSpPr>
        <p:spPr>
          <a:xfrm flipH="1">
            <a:off x="3059113" y="2409825"/>
            <a:ext cx="0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0" name="Line 156"/>
          <p:cNvSpPr/>
          <p:nvPr/>
        </p:nvSpPr>
        <p:spPr>
          <a:xfrm>
            <a:off x="4067175" y="2409825"/>
            <a:ext cx="0" cy="4367213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1" name="Line 157"/>
          <p:cNvSpPr/>
          <p:nvPr/>
        </p:nvSpPr>
        <p:spPr>
          <a:xfrm flipH="1">
            <a:off x="5003800" y="2409825"/>
            <a:ext cx="0" cy="4376738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2" name="Line 158"/>
          <p:cNvSpPr/>
          <p:nvPr/>
        </p:nvSpPr>
        <p:spPr>
          <a:xfrm>
            <a:off x="1187450" y="2409825"/>
            <a:ext cx="0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3" name="Line 159"/>
          <p:cNvSpPr/>
          <p:nvPr/>
        </p:nvSpPr>
        <p:spPr>
          <a:xfrm>
            <a:off x="6011863" y="2409825"/>
            <a:ext cx="73025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4" name="Line 160"/>
          <p:cNvSpPr/>
          <p:nvPr/>
        </p:nvSpPr>
        <p:spPr>
          <a:xfrm>
            <a:off x="7092950" y="2409825"/>
            <a:ext cx="0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225" name="Line 161"/>
          <p:cNvSpPr/>
          <p:nvPr/>
        </p:nvSpPr>
        <p:spPr>
          <a:xfrm>
            <a:off x="8027988" y="2409825"/>
            <a:ext cx="0" cy="4403725"/>
          </a:xfrm>
          <a:prstGeom prst="line">
            <a:avLst/>
          </a:prstGeom>
          <a:ln w="28575" cap="flat" cmpd="sng">
            <a:solidFill>
              <a:schemeClr val="bg2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7226" name="Group 162"/>
          <p:cNvGrpSpPr/>
          <p:nvPr/>
        </p:nvGrpSpPr>
        <p:grpSpPr>
          <a:xfrm>
            <a:off x="1244600" y="6278563"/>
            <a:ext cx="809625" cy="463550"/>
            <a:chOff x="1043" y="2591"/>
            <a:chExt cx="667" cy="224"/>
          </a:xfrm>
        </p:grpSpPr>
        <p:grpSp>
          <p:nvGrpSpPr>
            <p:cNvPr id="7775" name="Group 163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777" name="Freeform 16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8" name="Freeform 16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9" name="Freeform 16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0" name="Freeform 16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1" name="Freeform 16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82" name="Freeform 16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76" name="Text Box 170"/>
            <p:cNvSpPr txBox="1"/>
            <p:nvPr/>
          </p:nvSpPr>
          <p:spPr>
            <a:xfrm>
              <a:off x="1069" y="2658"/>
              <a:ext cx="451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27" name="Group 171"/>
          <p:cNvGrpSpPr/>
          <p:nvPr/>
        </p:nvGrpSpPr>
        <p:grpSpPr>
          <a:xfrm>
            <a:off x="1247775" y="5927725"/>
            <a:ext cx="809625" cy="463550"/>
            <a:chOff x="1043" y="2591"/>
            <a:chExt cx="667" cy="224"/>
          </a:xfrm>
        </p:grpSpPr>
        <p:grpSp>
          <p:nvGrpSpPr>
            <p:cNvPr id="7767" name="Group 172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769" name="Freeform 173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0" name="Freeform 174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1" name="Freeform 175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2" name="Freeform 176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3" name="Freeform 177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74" name="Freeform 178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68" name="Text Box 179"/>
            <p:cNvSpPr txBox="1"/>
            <p:nvPr/>
          </p:nvSpPr>
          <p:spPr>
            <a:xfrm>
              <a:off x="1069" y="2659"/>
              <a:ext cx="451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28" name="Group 180"/>
          <p:cNvGrpSpPr/>
          <p:nvPr/>
        </p:nvGrpSpPr>
        <p:grpSpPr>
          <a:xfrm>
            <a:off x="3133725" y="5913438"/>
            <a:ext cx="811213" cy="461962"/>
            <a:chOff x="589" y="686"/>
            <a:chExt cx="1202" cy="1111"/>
          </a:xfrm>
        </p:grpSpPr>
        <p:sp>
          <p:nvSpPr>
            <p:cNvPr id="7761" name="Freeform 181"/>
            <p:cNvSpPr/>
            <p:nvPr/>
          </p:nvSpPr>
          <p:spPr>
            <a:xfrm>
              <a:off x="929" y="686"/>
              <a:ext cx="862" cy="771"/>
            </a:xfrm>
            <a:custGeom>
              <a:avLst/>
              <a:gdLst>
                <a:gd name="txL" fmla="*/ 0 w 862"/>
                <a:gd name="txT" fmla="*/ 0 h 771"/>
                <a:gd name="txR" fmla="*/ 862 w 862"/>
                <a:gd name="txB" fmla="*/ 771 h 771"/>
              </a:gdLst>
              <a:ahLst/>
              <a:cxnLst>
                <a:cxn ang="0">
                  <a:pos x="862" y="0"/>
                </a:cxn>
                <a:cxn ang="0">
                  <a:pos x="0" y="0"/>
                </a:cxn>
                <a:cxn ang="0">
                  <a:pos x="0" y="771"/>
                </a:cxn>
                <a:cxn ang="0">
                  <a:pos x="862" y="770"/>
                </a:cxn>
                <a:cxn ang="0">
                  <a:pos x="862" y="0"/>
                </a:cxn>
              </a:cxnLst>
              <a:rect l="txL" t="txT" r="txR" b="txB"/>
              <a:pathLst>
                <a:path w="862" h="771">
                  <a:moveTo>
                    <a:pt x="862" y="0"/>
                  </a:moveTo>
                  <a:lnTo>
                    <a:pt x="0" y="0"/>
                  </a:lnTo>
                  <a:lnTo>
                    <a:pt x="0" y="771"/>
                  </a:lnTo>
                  <a:lnTo>
                    <a:pt x="862" y="770"/>
                  </a:lnTo>
                  <a:lnTo>
                    <a:pt x="862" y="0"/>
                  </a:lnTo>
                  <a:close/>
                </a:path>
              </a:pathLst>
            </a:custGeom>
            <a:solidFill>
              <a:srgbClr val="C8C8C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2" name="Freeform 182"/>
            <p:cNvSpPr/>
            <p:nvPr/>
          </p:nvSpPr>
          <p:spPr>
            <a:xfrm>
              <a:off x="589" y="1457"/>
              <a:ext cx="1202" cy="340"/>
            </a:xfrm>
            <a:custGeom>
              <a:avLst/>
              <a:gdLst>
                <a:gd name="txL" fmla="*/ 0 w 1202"/>
                <a:gd name="txT" fmla="*/ 0 h 340"/>
                <a:gd name="txR" fmla="*/ 1202 w 1202"/>
                <a:gd name="txB" fmla="*/ 340 h 340"/>
              </a:gdLst>
              <a:ahLst/>
              <a:cxnLst>
                <a:cxn ang="0">
                  <a:pos x="0" y="340"/>
                </a:cxn>
                <a:cxn ang="0">
                  <a:pos x="340" y="0"/>
                </a:cxn>
                <a:cxn ang="0">
                  <a:pos x="1202" y="0"/>
                </a:cxn>
                <a:cxn ang="0">
                  <a:pos x="862" y="340"/>
                </a:cxn>
                <a:cxn ang="0">
                  <a:pos x="0" y="340"/>
                </a:cxn>
              </a:cxnLst>
              <a:rect l="txL" t="txT" r="txR" b="txB"/>
              <a:pathLst>
                <a:path w="1202" h="340">
                  <a:moveTo>
                    <a:pt x="0" y="340"/>
                  </a:moveTo>
                  <a:lnTo>
                    <a:pt x="340" y="0"/>
                  </a:lnTo>
                  <a:lnTo>
                    <a:pt x="1202" y="0"/>
                  </a:lnTo>
                  <a:lnTo>
                    <a:pt x="862" y="340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D2D2D2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3" name="Freeform 183"/>
            <p:cNvSpPr/>
            <p:nvPr/>
          </p:nvSpPr>
          <p:spPr>
            <a:xfrm>
              <a:off x="1451" y="686"/>
              <a:ext cx="340" cy="1111"/>
            </a:xfrm>
            <a:custGeom>
              <a:avLst/>
              <a:gdLst>
                <a:gd name="txL" fmla="*/ 0 w 340"/>
                <a:gd name="txT" fmla="*/ 0 h 1111"/>
                <a:gd name="txR" fmla="*/ 340 w 340"/>
                <a:gd name="txB" fmla="*/ 1111 h 1111"/>
              </a:gdLst>
              <a:ahLst/>
              <a:cxnLst>
                <a:cxn ang="0">
                  <a:pos x="0" y="340"/>
                </a:cxn>
                <a:cxn ang="0">
                  <a:pos x="340" y="0"/>
                </a:cxn>
                <a:cxn ang="0">
                  <a:pos x="339" y="774"/>
                </a:cxn>
                <a:cxn ang="0">
                  <a:pos x="0" y="1111"/>
                </a:cxn>
                <a:cxn ang="0">
                  <a:pos x="0" y="340"/>
                </a:cxn>
              </a:cxnLst>
              <a:rect l="txL" t="txT" r="txR" b="txB"/>
              <a:pathLst>
                <a:path w="340" h="1111">
                  <a:moveTo>
                    <a:pt x="0" y="340"/>
                  </a:moveTo>
                  <a:lnTo>
                    <a:pt x="340" y="0"/>
                  </a:lnTo>
                  <a:lnTo>
                    <a:pt x="339" y="774"/>
                  </a:lnTo>
                  <a:lnTo>
                    <a:pt x="0" y="1111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6871B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4" name="Freeform 184"/>
            <p:cNvSpPr/>
            <p:nvPr/>
          </p:nvSpPr>
          <p:spPr>
            <a:xfrm>
              <a:off x="589" y="686"/>
              <a:ext cx="340" cy="1111"/>
            </a:xfrm>
            <a:custGeom>
              <a:avLst/>
              <a:gdLst>
                <a:gd name="txL" fmla="*/ 0 w 340"/>
                <a:gd name="txT" fmla="*/ 0 h 1111"/>
                <a:gd name="txR" fmla="*/ 340 w 340"/>
                <a:gd name="txB" fmla="*/ 1111 h 1111"/>
              </a:gdLst>
              <a:ahLst/>
              <a:cxnLst>
                <a:cxn ang="0">
                  <a:pos x="0" y="340"/>
                </a:cxn>
                <a:cxn ang="0">
                  <a:pos x="340" y="0"/>
                </a:cxn>
                <a:cxn ang="0">
                  <a:pos x="339" y="774"/>
                </a:cxn>
                <a:cxn ang="0">
                  <a:pos x="0" y="1111"/>
                </a:cxn>
                <a:cxn ang="0">
                  <a:pos x="0" y="340"/>
                </a:cxn>
              </a:cxnLst>
              <a:rect l="txL" t="txT" r="txR" b="txB"/>
              <a:pathLst>
                <a:path w="340" h="1111">
                  <a:moveTo>
                    <a:pt x="0" y="340"/>
                  </a:moveTo>
                  <a:lnTo>
                    <a:pt x="340" y="0"/>
                  </a:lnTo>
                  <a:lnTo>
                    <a:pt x="339" y="774"/>
                  </a:lnTo>
                  <a:lnTo>
                    <a:pt x="0" y="1111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C0C0C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5" name="Freeform 185"/>
            <p:cNvSpPr/>
            <p:nvPr/>
          </p:nvSpPr>
          <p:spPr>
            <a:xfrm>
              <a:off x="589" y="1026"/>
              <a:ext cx="862" cy="771"/>
            </a:xfrm>
            <a:custGeom>
              <a:avLst/>
              <a:gdLst>
                <a:gd name="txL" fmla="*/ 0 w 862"/>
                <a:gd name="txT" fmla="*/ 0 h 771"/>
                <a:gd name="txR" fmla="*/ 862 w 862"/>
                <a:gd name="txB" fmla="*/ 771 h 771"/>
              </a:gdLst>
              <a:ahLst/>
              <a:cxnLst>
                <a:cxn ang="0">
                  <a:pos x="862" y="0"/>
                </a:cxn>
                <a:cxn ang="0">
                  <a:pos x="0" y="0"/>
                </a:cxn>
                <a:cxn ang="0">
                  <a:pos x="0" y="771"/>
                </a:cxn>
                <a:cxn ang="0">
                  <a:pos x="862" y="770"/>
                </a:cxn>
                <a:cxn ang="0">
                  <a:pos x="862" y="0"/>
                </a:cxn>
              </a:cxnLst>
              <a:rect l="txL" t="txT" r="txR" b="txB"/>
              <a:pathLst>
                <a:path w="862" h="771">
                  <a:moveTo>
                    <a:pt x="862" y="0"/>
                  </a:moveTo>
                  <a:lnTo>
                    <a:pt x="0" y="0"/>
                  </a:lnTo>
                  <a:lnTo>
                    <a:pt x="0" y="771"/>
                  </a:lnTo>
                  <a:lnTo>
                    <a:pt x="862" y="770"/>
                  </a:lnTo>
                  <a:lnTo>
                    <a:pt x="862" y="0"/>
                  </a:lnTo>
                  <a:close/>
                </a:path>
              </a:pathLst>
            </a:custGeom>
            <a:solidFill>
              <a:srgbClr val="8289BE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766" name="Freeform 186"/>
            <p:cNvSpPr/>
            <p:nvPr/>
          </p:nvSpPr>
          <p:spPr>
            <a:xfrm>
              <a:off x="589" y="686"/>
              <a:ext cx="1202" cy="340"/>
            </a:xfrm>
            <a:custGeom>
              <a:avLst/>
              <a:gdLst>
                <a:gd name="txL" fmla="*/ 0 w 1202"/>
                <a:gd name="txT" fmla="*/ 0 h 340"/>
                <a:gd name="txR" fmla="*/ 1202 w 1202"/>
                <a:gd name="txB" fmla="*/ 340 h 340"/>
              </a:gdLst>
              <a:ahLst/>
              <a:cxnLst>
                <a:cxn ang="0">
                  <a:pos x="0" y="340"/>
                </a:cxn>
                <a:cxn ang="0">
                  <a:pos x="340" y="0"/>
                </a:cxn>
                <a:cxn ang="0">
                  <a:pos x="1202" y="0"/>
                </a:cxn>
                <a:cxn ang="0">
                  <a:pos x="862" y="340"/>
                </a:cxn>
                <a:cxn ang="0">
                  <a:pos x="0" y="340"/>
                </a:cxn>
              </a:cxnLst>
              <a:rect l="txL" t="txT" r="txR" b="txB"/>
              <a:pathLst>
                <a:path w="1202" h="340">
                  <a:moveTo>
                    <a:pt x="0" y="340"/>
                  </a:moveTo>
                  <a:lnTo>
                    <a:pt x="340" y="0"/>
                  </a:lnTo>
                  <a:lnTo>
                    <a:pt x="1202" y="0"/>
                  </a:lnTo>
                  <a:lnTo>
                    <a:pt x="862" y="340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rgbClr val="9CA2C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229" name="Text Box 187"/>
          <p:cNvSpPr txBox="1"/>
          <p:nvPr/>
        </p:nvSpPr>
        <p:spPr>
          <a:xfrm>
            <a:off x="3171825" y="6080125"/>
            <a:ext cx="666750" cy="1825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商机管理</a:t>
            </a:r>
            <a:endParaRPr lang="zh-CN" altLang="en-US" sz="1200" dirty="0">
              <a:latin typeface="Tahoma" panose="020B0604030504040204" pitchFamily="34" charset="0"/>
            </a:endParaRPr>
          </a:p>
        </p:txBody>
      </p:sp>
      <p:grpSp>
        <p:nvGrpSpPr>
          <p:cNvPr id="7230" name="Group 188"/>
          <p:cNvGrpSpPr/>
          <p:nvPr/>
        </p:nvGrpSpPr>
        <p:grpSpPr>
          <a:xfrm>
            <a:off x="3140075" y="5565775"/>
            <a:ext cx="811213" cy="461963"/>
            <a:chOff x="2617" y="2591"/>
            <a:chExt cx="664" cy="223"/>
          </a:xfrm>
        </p:grpSpPr>
        <p:grpSp>
          <p:nvGrpSpPr>
            <p:cNvPr id="7753" name="Group 189"/>
            <p:cNvGrpSpPr/>
            <p:nvPr/>
          </p:nvGrpSpPr>
          <p:grpSpPr>
            <a:xfrm>
              <a:off x="2617" y="2591"/>
              <a:ext cx="664" cy="223"/>
              <a:chOff x="589" y="686"/>
              <a:chExt cx="1202" cy="1111"/>
            </a:xfrm>
          </p:grpSpPr>
          <p:sp>
            <p:nvSpPr>
              <p:cNvPr id="7755" name="Freeform 190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6" name="Freeform 191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7" name="Freeform 192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871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8" name="Freeform 193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9" name="Freeform 194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289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60" name="Freeform 195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CA2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54" name="Text Box 196"/>
            <p:cNvSpPr txBox="1"/>
            <p:nvPr/>
          </p:nvSpPr>
          <p:spPr>
            <a:xfrm>
              <a:off x="2653" y="2659"/>
              <a:ext cx="456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1" name="Group 197"/>
          <p:cNvGrpSpPr/>
          <p:nvPr/>
        </p:nvGrpSpPr>
        <p:grpSpPr>
          <a:xfrm>
            <a:off x="3140075" y="5216525"/>
            <a:ext cx="811213" cy="461963"/>
            <a:chOff x="2617" y="2591"/>
            <a:chExt cx="664" cy="223"/>
          </a:xfrm>
        </p:grpSpPr>
        <p:grpSp>
          <p:nvGrpSpPr>
            <p:cNvPr id="7745" name="Group 198"/>
            <p:cNvGrpSpPr/>
            <p:nvPr/>
          </p:nvGrpSpPr>
          <p:grpSpPr>
            <a:xfrm>
              <a:off x="2617" y="2591"/>
              <a:ext cx="664" cy="223"/>
              <a:chOff x="589" y="686"/>
              <a:chExt cx="1202" cy="1111"/>
            </a:xfrm>
          </p:grpSpPr>
          <p:sp>
            <p:nvSpPr>
              <p:cNvPr id="7747" name="Freeform 199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8" name="Freeform 200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9" name="Freeform 201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871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0" name="Freeform 202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1" name="Freeform 203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289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52" name="Freeform 204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CA2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46" name="Text Box 205"/>
            <p:cNvSpPr txBox="1"/>
            <p:nvPr/>
          </p:nvSpPr>
          <p:spPr>
            <a:xfrm>
              <a:off x="2653" y="2658"/>
              <a:ext cx="456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2" name="Group 206"/>
          <p:cNvGrpSpPr/>
          <p:nvPr/>
        </p:nvGrpSpPr>
        <p:grpSpPr>
          <a:xfrm>
            <a:off x="3140075" y="4867275"/>
            <a:ext cx="811213" cy="463550"/>
            <a:chOff x="2617" y="2591"/>
            <a:chExt cx="664" cy="223"/>
          </a:xfrm>
        </p:grpSpPr>
        <p:grpSp>
          <p:nvGrpSpPr>
            <p:cNvPr id="7737" name="Group 207"/>
            <p:cNvGrpSpPr/>
            <p:nvPr/>
          </p:nvGrpSpPr>
          <p:grpSpPr>
            <a:xfrm>
              <a:off x="2617" y="2591"/>
              <a:ext cx="664" cy="223"/>
              <a:chOff x="589" y="686"/>
              <a:chExt cx="1202" cy="1111"/>
            </a:xfrm>
          </p:grpSpPr>
          <p:sp>
            <p:nvSpPr>
              <p:cNvPr id="7739" name="Freeform 20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0" name="Freeform 20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1" name="Freeform 21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871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2" name="Freeform 21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3" name="Freeform 21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289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44" name="Freeform 21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CA2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38" name="Text Box 214"/>
            <p:cNvSpPr txBox="1"/>
            <p:nvPr/>
          </p:nvSpPr>
          <p:spPr>
            <a:xfrm>
              <a:off x="2653" y="2659"/>
              <a:ext cx="456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3" name="Group 215"/>
          <p:cNvGrpSpPr/>
          <p:nvPr/>
        </p:nvGrpSpPr>
        <p:grpSpPr>
          <a:xfrm>
            <a:off x="3140075" y="4519613"/>
            <a:ext cx="811213" cy="461962"/>
            <a:chOff x="2617" y="2591"/>
            <a:chExt cx="664" cy="223"/>
          </a:xfrm>
        </p:grpSpPr>
        <p:grpSp>
          <p:nvGrpSpPr>
            <p:cNvPr id="7729" name="Group 216"/>
            <p:cNvGrpSpPr/>
            <p:nvPr/>
          </p:nvGrpSpPr>
          <p:grpSpPr>
            <a:xfrm>
              <a:off x="2617" y="2591"/>
              <a:ext cx="664" cy="223"/>
              <a:chOff x="589" y="686"/>
              <a:chExt cx="1202" cy="1111"/>
            </a:xfrm>
          </p:grpSpPr>
          <p:sp>
            <p:nvSpPr>
              <p:cNvPr id="7731" name="Freeform 217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32" name="Freeform 218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33" name="Freeform 219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871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34" name="Freeform 220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35" name="Freeform 221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289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36" name="Freeform 222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CA2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30" name="Text Box 223"/>
            <p:cNvSpPr txBox="1"/>
            <p:nvPr/>
          </p:nvSpPr>
          <p:spPr>
            <a:xfrm>
              <a:off x="2653" y="2659"/>
              <a:ext cx="456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4" name="Group 224"/>
          <p:cNvGrpSpPr/>
          <p:nvPr/>
        </p:nvGrpSpPr>
        <p:grpSpPr>
          <a:xfrm>
            <a:off x="4129088" y="5913438"/>
            <a:ext cx="811212" cy="461962"/>
            <a:chOff x="3384" y="2591"/>
            <a:chExt cx="668" cy="223"/>
          </a:xfrm>
        </p:grpSpPr>
        <p:grpSp>
          <p:nvGrpSpPr>
            <p:cNvPr id="7721" name="Group 225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723" name="Freeform 22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4" name="Freeform 22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5" name="Freeform 22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6" name="Freeform 22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7" name="Freeform 23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8" name="Freeform 23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22" name="Text Box 232"/>
            <p:cNvSpPr txBox="1"/>
            <p:nvPr/>
          </p:nvSpPr>
          <p:spPr>
            <a:xfrm>
              <a:off x="3404" y="2659"/>
              <a:ext cx="455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5" name="Group 233"/>
          <p:cNvGrpSpPr/>
          <p:nvPr/>
        </p:nvGrpSpPr>
        <p:grpSpPr>
          <a:xfrm>
            <a:off x="4129088" y="5581650"/>
            <a:ext cx="811212" cy="461963"/>
            <a:chOff x="3384" y="2591"/>
            <a:chExt cx="668" cy="223"/>
          </a:xfrm>
        </p:grpSpPr>
        <p:grpSp>
          <p:nvGrpSpPr>
            <p:cNvPr id="7713" name="Group 23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715" name="Freeform 23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6" name="Freeform 23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7" name="Freeform 23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8" name="Freeform 23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9" name="Freeform 23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20" name="Freeform 24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14" name="Text Box 241"/>
            <p:cNvSpPr txBox="1"/>
            <p:nvPr/>
          </p:nvSpPr>
          <p:spPr>
            <a:xfrm>
              <a:off x="3404" y="2658"/>
              <a:ext cx="455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6" name="Group 242"/>
          <p:cNvGrpSpPr/>
          <p:nvPr/>
        </p:nvGrpSpPr>
        <p:grpSpPr>
          <a:xfrm>
            <a:off x="4140200" y="5218113"/>
            <a:ext cx="811213" cy="461962"/>
            <a:chOff x="3384" y="2591"/>
            <a:chExt cx="668" cy="223"/>
          </a:xfrm>
        </p:grpSpPr>
        <p:grpSp>
          <p:nvGrpSpPr>
            <p:cNvPr id="7705" name="Group 243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707" name="Freeform 24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8" name="Freeform 24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9" name="Freeform 24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0" name="Freeform 24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1" name="Freeform 24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12" name="Freeform 24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706" name="Text Box 250"/>
            <p:cNvSpPr txBox="1"/>
            <p:nvPr/>
          </p:nvSpPr>
          <p:spPr>
            <a:xfrm>
              <a:off x="3404" y="2658"/>
              <a:ext cx="455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7" name="Group 251"/>
          <p:cNvGrpSpPr/>
          <p:nvPr/>
        </p:nvGrpSpPr>
        <p:grpSpPr>
          <a:xfrm>
            <a:off x="4140200" y="4873625"/>
            <a:ext cx="811213" cy="461963"/>
            <a:chOff x="3384" y="2591"/>
            <a:chExt cx="668" cy="223"/>
          </a:xfrm>
        </p:grpSpPr>
        <p:grpSp>
          <p:nvGrpSpPr>
            <p:cNvPr id="7697" name="Group 252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99" name="Freeform 253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0" name="Freeform 254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1" name="Freeform 255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68B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2" name="Freeform 256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3" name="Freeform 257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382BE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704" name="Freeform 258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39CC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98" name="Text Box 259"/>
            <p:cNvSpPr txBox="1"/>
            <p:nvPr/>
          </p:nvSpPr>
          <p:spPr>
            <a:xfrm>
              <a:off x="3404" y="2659"/>
              <a:ext cx="455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8" name="Group 260"/>
          <p:cNvGrpSpPr/>
          <p:nvPr/>
        </p:nvGrpSpPr>
        <p:grpSpPr>
          <a:xfrm>
            <a:off x="5140325" y="5922963"/>
            <a:ext cx="814388" cy="461962"/>
            <a:chOff x="3384" y="2591"/>
            <a:chExt cx="668" cy="223"/>
          </a:xfrm>
        </p:grpSpPr>
        <p:grpSp>
          <p:nvGrpSpPr>
            <p:cNvPr id="7689" name="Group 261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91" name="Freeform 262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92" name="Freeform 263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93" name="Freeform 264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94" name="Freeform 265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95" name="Freeform 266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96" name="Freeform 267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90" name="Text Box 268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39" name="Group 269"/>
          <p:cNvGrpSpPr/>
          <p:nvPr/>
        </p:nvGrpSpPr>
        <p:grpSpPr>
          <a:xfrm>
            <a:off x="5140325" y="5586413"/>
            <a:ext cx="814388" cy="461962"/>
            <a:chOff x="3384" y="2591"/>
            <a:chExt cx="668" cy="223"/>
          </a:xfrm>
        </p:grpSpPr>
        <p:grpSp>
          <p:nvGrpSpPr>
            <p:cNvPr id="7681" name="Group 270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83" name="Freeform 271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4" name="Freeform 272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5" name="Freeform 273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6" name="Freeform 274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7" name="Freeform 275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8" name="Freeform 276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82" name="Text Box 277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0" name="Group 278"/>
          <p:cNvGrpSpPr/>
          <p:nvPr/>
        </p:nvGrpSpPr>
        <p:grpSpPr>
          <a:xfrm>
            <a:off x="5140325" y="5245100"/>
            <a:ext cx="814388" cy="465138"/>
            <a:chOff x="3384" y="2591"/>
            <a:chExt cx="668" cy="223"/>
          </a:xfrm>
        </p:grpSpPr>
        <p:grpSp>
          <p:nvGrpSpPr>
            <p:cNvPr id="7673" name="Group 279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75" name="Freeform 280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6" name="Freeform 281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7" name="Freeform 282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8" name="Freeform 283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9" name="Freeform 284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80" name="Freeform 285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74" name="Text Box 286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1" name="Group 287"/>
          <p:cNvGrpSpPr/>
          <p:nvPr/>
        </p:nvGrpSpPr>
        <p:grpSpPr>
          <a:xfrm>
            <a:off x="5133975" y="4926013"/>
            <a:ext cx="814388" cy="461962"/>
            <a:chOff x="3384" y="2591"/>
            <a:chExt cx="668" cy="223"/>
          </a:xfrm>
        </p:grpSpPr>
        <p:grpSp>
          <p:nvGrpSpPr>
            <p:cNvPr id="7665" name="Group 288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67" name="Freeform 289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8" name="Freeform 290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9" name="Freeform 291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0" name="Freeform 292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1" name="Freeform 293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72" name="Freeform 294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66" name="Text Box 295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2" name="Group 296"/>
          <p:cNvGrpSpPr/>
          <p:nvPr/>
        </p:nvGrpSpPr>
        <p:grpSpPr>
          <a:xfrm>
            <a:off x="6159500" y="5913438"/>
            <a:ext cx="814388" cy="461962"/>
            <a:chOff x="3384" y="2591"/>
            <a:chExt cx="668" cy="223"/>
          </a:xfrm>
        </p:grpSpPr>
        <p:grpSp>
          <p:nvGrpSpPr>
            <p:cNvPr id="7657" name="Group 297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59" name="Freeform 29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0" name="Freeform 29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1" name="Freeform 30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2" name="Freeform 30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3" name="Freeform 30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64" name="Freeform 30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58" name="Text Box 304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3" name="Group 305"/>
          <p:cNvGrpSpPr/>
          <p:nvPr/>
        </p:nvGrpSpPr>
        <p:grpSpPr>
          <a:xfrm>
            <a:off x="6159500" y="5567363"/>
            <a:ext cx="814388" cy="461962"/>
            <a:chOff x="3384" y="2591"/>
            <a:chExt cx="668" cy="223"/>
          </a:xfrm>
        </p:grpSpPr>
        <p:grpSp>
          <p:nvGrpSpPr>
            <p:cNvPr id="7649" name="Group 306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51" name="Freeform 307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52" name="Freeform 308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53" name="Freeform 309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54" name="Freeform 310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55" name="Freeform 311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56" name="Freeform 312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50" name="Text Box 313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4" name="Group 314"/>
          <p:cNvGrpSpPr/>
          <p:nvPr/>
        </p:nvGrpSpPr>
        <p:grpSpPr>
          <a:xfrm>
            <a:off x="6159500" y="5221288"/>
            <a:ext cx="814388" cy="461962"/>
            <a:chOff x="3384" y="2591"/>
            <a:chExt cx="668" cy="223"/>
          </a:xfrm>
        </p:grpSpPr>
        <p:grpSp>
          <p:nvGrpSpPr>
            <p:cNvPr id="7641" name="Group 315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43" name="Freeform 31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4" name="Freeform 31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5" name="Freeform 31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6" name="Freeform 31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7" name="Freeform 32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8" name="Freeform 32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42" name="Text Box 322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5" name="Group 323"/>
          <p:cNvGrpSpPr/>
          <p:nvPr/>
        </p:nvGrpSpPr>
        <p:grpSpPr>
          <a:xfrm>
            <a:off x="6159500" y="4873625"/>
            <a:ext cx="814388" cy="463550"/>
            <a:chOff x="3384" y="2591"/>
            <a:chExt cx="668" cy="223"/>
          </a:xfrm>
        </p:grpSpPr>
        <p:grpSp>
          <p:nvGrpSpPr>
            <p:cNvPr id="7633" name="Group 32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35" name="Freeform 32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6" name="Freeform 32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7" name="Freeform 32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8" name="Freeform 32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9" name="Freeform 32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40" name="Freeform 33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34" name="Text Box 331"/>
            <p:cNvSpPr txBox="1"/>
            <p:nvPr/>
          </p:nvSpPr>
          <p:spPr>
            <a:xfrm>
              <a:off x="3402" y="2659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6" name="Group 332"/>
          <p:cNvGrpSpPr/>
          <p:nvPr/>
        </p:nvGrpSpPr>
        <p:grpSpPr>
          <a:xfrm>
            <a:off x="6159500" y="4527550"/>
            <a:ext cx="814388" cy="461963"/>
            <a:chOff x="3384" y="2591"/>
            <a:chExt cx="668" cy="223"/>
          </a:xfrm>
        </p:grpSpPr>
        <p:grpSp>
          <p:nvGrpSpPr>
            <p:cNvPr id="7625" name="Group 333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27" name="Freeform 33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8" name="Freeform 33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9" name="Freeform 33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658EC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0" name="Freeform 33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1" name="Freeform 33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81A2C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32" name="Freeform 33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1C6E1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26" name="Text Box 340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7" name="Group 341"/>
          <p:cNvGrpSpPr/>
          <p:nvPr/>
        </p:nvGrpSpPr>
        <p:grpSpPr>
          <a:xfrm>
            <a:off x="7148513" y="5922963"/>
            <a:ext cx="812800" cy="461962"/>
            <a:chOff x="3384" y="2591"/>
            <a:chExt cx="668" cy="223"/>
          </a:xfrm>
        </p:grpSpPr>
        <p:grpSp>
          <p:nvGrpSpPr>
            <p:cNvPr id="7617" name="Group 342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19" name="Freeform 343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0" name="Freeform 344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1" name="Freeform 345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2" name="Freeform 346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3" name="Freeform 347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24" name="Freeform 348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18" name="Text Box 349"/>
            <p:cNvSpPr txBox="1"/>
            <p:nvPr/>
          </p:nvSpPr>
          <p:spPr>
            <a:xfrm>
              <a:off x="3404" y="2659"/>
              <a:ext cx="45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8" name="Group 350"/>
          <p:cNvGrpSpPr/>
          <p:nvPr/>
        </p:nvGrpSpPr>
        <p:grpSpPr>
          <a:xfrm>
            <a:off x="7148513" y="5584825"/>
            <a:ext cx="812800" cy="461963"/>
            <a:chOff x="3384" y="2591"/>
            <a:chExt cx="668" cy="223"/>
          </a:xfrm>
        </p:grpSpPr>
        <p:grpSp>
          <p:nvGrpSpPr>
            <p:cNvPr id="7609" name="Group 351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11" name="Freeform 352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12" name="Freeform 353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13" name="Freeform 354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14" name="Freeform 355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15" name="Freeform 356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16" name="Freeform 357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10" name="Text Box 358"/>
            <p:cNvSpPr txBox="1"/>
            <p:nvPr/>
          </p:nvSpPr>
          <p:spPr>
            <a:xfrm>
              <a:off x="3404" y="2658"/>
              <a:ext cx="458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49" name="Group 359"/>
          <p:cNvGrpSpPr/>
          <p:nvPr/>
        </p:nvGrpSpPr>
        <p:grpSpPr>
          <a:xfrm>
            <a:off x="7148513" y="5245100"/>
            <a:ext cx="812800" cy="465138"/>
            <a:chOff x="3384" y="2591"/>
            <a:chExt cx="668" cy="223"/>
          </a:xfrm>
        </p:grpSpPr>
        <p:grpSp>
          <p:nvGrpSpPr>
            <p:cNvPr id="7601" name="Group 360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603" name="Freeform 361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4" name="Freeform 362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5" name="Freeform 363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6" name="Freeform 364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7" name="Freeform 365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8" name="Freeform 366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602" name="Text Box 367"/>
            <p:cNvSpPr txBox="1"/>
            <p:nvPr/>
          </p:nvSpPr>
          <p:spPr>
            <a:xfrm>
              <a:off x="3404" y="2658"/>
              <a:ext cx="458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0" name="Group 368"/>
          <p:cNvGrpSpPr/>
          <p:nvPr/>
        </p:nvGrpSpPr>
        <p:grpSpPr>
          <a:xfrm>
            <a:off x="7148513" y="4910138"/>
            <a:ext cx="812800" cy="461962"/>
            <a:chOff x="3384" y="2591"/>
            <a:chExt cx="668" cy="223"/>
          </a:xfrm>
        </p:grpSpPr>
        <p:grpSp>
          <p:nvGrpSpPr>
            <p:cNvPr id="7593" name="Group 369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95" name="Freeform 370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6" name="Freeform 371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7" name="Freeform 372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8" name="Freeform 373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9" name="Freeform 374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600" name="Freeform 375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94" name="Text Box 376"/>
            <p:cNvSpPr txBox="1"/>
            <p:nvPr/>
          </p:nvSpPr>
          <p:spPr>
            <a:xfrm>
              <a:off x="3404" y="2659"/>
              <a:ext cx="45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1" name="Group 377"/>
          <p:cNvGrpSpPr/>
          <p:nvPr/>
        </p:nvGrpSpPr>
        <p:grpSpPr>
          <a:xfrm>
            <a:off x="7148513" y="4570413"/>
            <a:ext cx="812800" cy="461962"/>
            <a:chOff x="3384" y="2591"/>
            <a:chExt cx="668" cy="223"/>
          </a:xfrm>
        </p:grpSpPr>
        <p:grpSp>
          <p:nvGrpSpPr>
            <p:cNvPr id="7585" name="Group 378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87" name="Freeform 379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8" name="Freeform 380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9" name="Freeform 381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489CB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0" name="Freeform 382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1" name="Freeform 383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5FA9C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92" name="Freeform 384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FCBDB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86" name="Text Box 385"/>
            <p:cNvSpPr txBox="1"/>
            <p:nvPr/>
          </p:nvSpPr>
          <p:spPr>
            <a:xfrm>
              <a:off x="3404" y="2658"/>
              <a:ext cx="458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2" name="Group 386"/>
          <p:cNvGrpSpPr/>
          <p:nvPr/>
        </p:nvGrpSpPr>
        <p:grpSpPr>
          <a:xfrm>
            <a:off x="8094663" y="5889625"/>
            <a:ext cx="814387" cy="461963"/>
            <a:chOff x="3384" y="2591"/>
            <a:chExt cx="668" cy="223"/>
          </a:xfrm>
        </p:grpSpPr>
        <p:grpSp>
          <p:nvGrpSpPr>
            <p:cNvPr id="7577" name="Group 387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79" name="Freeform 38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0" name="Freeform 38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1" name="Freeform 39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2" name="Freeform 39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3" name="Freeform 39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84" name="Freeform 39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78" name="Text Box 394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3" name="Group 395"/>
          <p:cNvGrpSpPr/>
          <p:nvPr/>
        </p:nvGrpSpPr>
        <p:grpSpPr>
          <a:xfrm>
            <a:off x="8094663" y="5561013"/>
            <a:ext cx="814387" cy="461962"/>
            <a:chOff x="3384" y="2591"/>
            <a:chExt cx="668" cy="223"/>
          </a:xfrm>
        </p:grpSpPr>
        <p:grpSp>
          <p:nvGrpSpPr>
            <p:cNvPr id="7569" name="Group 396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71" name="Freeform 397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2" name="Freeform 398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3" name="Freeform 399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4" name="Freeform 400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5" name="Freeform 401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76" name="Freeform 402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70" name="Text Box 403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4" name="Group 404"/>
          <p:cNvGrpSpPr/>
          <p:nvPr/>
        </p:nvGrpSpPr>
        <p:grpSpPr>
          <a:xfrm>
            <a:off x="8094663" y="5230813"/>
            <a:ext cx="814387" cy="461962"/>
            <a:chOff x="3384" y="2591"/>
            <a:chExt cx="668" cy="223"/>
          </a:xfrm>
        </p:grpSpPr>
        <p:grpSp>
          <p:nvGrpSpPr>
            <p:cNvPr id="7561" name="Group 405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63" name="Freeform 40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4" name="Freeform 40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5" name="Freeform 40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6" name="Freeform 40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7" name="Freeform 41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8" name="Freeform 41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62" name="Text Box 412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5" name="Group 413"/>
          <p:cNvGrpSpPr/>
          <p:nvPr/>
        </p:nvGrpSpPr>
        <p:grpSpPr>
          <a:xfrm>
            <a:off x="8094663" y="4900613"/>
            <a:ext cx="814387" cy="461962"/>
            <a:chOff x="3384" y="2591"/>
            <a:chExt cx="668" cy="223"/>
          </a:xfrm>
        </p:grpSpPr>
        <p:grpSp>
          <p:nvGrpSpPr>
            <p:cNvPr id="7553" name="Group 41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55" name="Freeform 41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6" name="Freeform 41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7" name="Freeform 41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8" name="Freeform 41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9" name="Freeform 41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60" name="Freeform 42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54" name="Text Box 421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56" name="Group 422"/>
          <p:cNvGrpSpPr/>
          <p:nvPr/>
        </p:nvGrpSpPr>
        <p:grpSpPr>
          <a:xfrm>
            <a:off x="8094663" y="4570413"/>
            <a:ext cx="814387" cy="461962"/>
            <a:chOff x="3384" y="2591"/>
            <a:chExt cx="668" cy="223"/>
          </a:xfrm>
        </p:grpSpPr>
        <p:grpSp>
          <p:nvGrpSpPr>
            <p:cNvPr id="7545" name="Group 423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47" name="Freeform 424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48" name="Freeform 425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49" name="Freeform 426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chemeClr val="bg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0" name="Freeform 427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1" name="Freeform 428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969696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52" name="Freeform 429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46" name="Text Box 430"/>
            <p:cNvSpPr txBox="1"/>
            <p:nvPr/>
          </p:nvSpPr>
          <p:spPr>
            <a:xfrm>
              <a:off x="3402" y="2658"/>
              <a:ext cx="459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57" name="Text Box 431"/>
          <p:cNvSpPr txBox="1"/>
          <p:nvPr/>
        </p:nvSpPr>
        <p:spPr>
          <a:xfrm>
            <a:off x="269875" y="4476750"/>
            <a:ext cx="5334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200" dirty="0">
                <a:latin typeface="黑体" panose="02010609060101010101" pitchFamily="2" charset="-122"/>
                <a:ea typeface="黑体" panose="02010609060101010101" pitchFamily="2" charset="-122"/>
              </a:rPr>
              <a:t>UFO</a:t>
            </a: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报表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58" name="Rectangle 432"/>
          <p:cNvSpPr/>
          <p:nvPr/>
        </p:nvSpPr>
        <p:spPr>
          <a:xfrm>
            <a:off x="261938" y="471328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网上报销</a:t>
            </a:r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7259" name="Text Box 433"/>
          <p:cNvSpPr txBox="1"/>
          <p:nvPr/>
        </p:nvSpPr>
        <p:spPr>
          <a:xfrm>
            <a:off x="269875" y="5076825"/>
            <a:ext cx="609600" cy="184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固定资产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0" name="Text Box 434"/>
          <p:cNvSpPr txBox="1"/>
          <p:nvPr/>
        </p:nvSpPr>
        <p:spPr>
          <a:xfrm>
            <a:off x="265113" y="546258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存货核算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1" name="Text Box 435"/>
          <p:cNvSpPr txBox="1"/>
          <p:nvPr/>
        </p:nvSpPr>
        <p:spPr>
          <a:xfrm>
            <a:off x="269875" y="580866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应付管理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2" name="Text Box 436"/>
          <p:cNvSpPr txBox="1"/>
          <p:nvPr/>
        </p:nvSpPr>
        <p:spPr>
          <a:xfrm>
            <a:off x="269875" y="612140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应收管理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3" name="Text Box 437"/>
          <p:cNvSpPr txBox="1"/>
          <p:nvPr/>
        </p:nvSpPr>
        <p:spPr>
          <a:xfrm>
            <a:off x="269875" y="6473825"/>
            <a:ext cx="615950" cy="18415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总账管理</a:t>
            </a:r>
            <a:endParaRPr lang="zh-CN" altLang="en-US" sz="18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7264" name="Rectangle 438"/>
          <p:cNvSpPr/>
          <p:nvPr/>
        </p:nvSpPr>
        <p:spPr>
          <a:xfrm>
            <a:off x="1252538" y="613568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合同管理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5" name="Rectangle 439"/>
          <p:cNvSpPr/>
          <p:nvPr/>
        </p:nvSpPr>
        <p:spPr>
          <a:xfrm>
            <a:off x="1273175" y="641826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售前分析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6" name="Rectangle 440"/>
          <p:cNvSpPr/>
          <p:nvPr/>
        </p:nvSpPr>
        <p:spPr>
          <a:xfrm>
            <a:off x="3128963" y="4714875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统计分析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7" name="Rectangle 441"/>
          <p:cNvSpPr/>
          <p:nvPr/>
        </p:nvSpPr>
        <p:spPr>
          <a:xfrm>
            <a:off x="3128963" y="504983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市场管理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8" name="Rectangle 442"/>
          <p:cNvSpPr/>
          <p:nvPr/>
        </p:nvSpPr>
        <p:spPr>
          <a:xfrm>
            <a:off x="3128963" y="541178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费用管理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69" name="Rectangle 443"/>
          <p:cNvSpPr/>
          <p:nvPr/>
        </p:nvSpPr>
        <p:spPr>
          <a:xfrm>
            <a:off x="3128963" y="576103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活动管理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0" name="Rectangle 444"/>
          <p:cNvSpPr/>
          <p:nvPr/>
        </p:nvSpPr>
        <p:spPr>
          <a:xfrm>
            <a:off x="3128963" y="6461125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客户管理</a:t>
            </a:r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7271" name="Rectangle 445"/>
          <p:cNvSpPr/>
          <p:nvPr/>
        </p:nvSpPr>
        <p:spPr>
          <a:xfrm>
            <a:off x="4140200" y="507365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经理查询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2" name="Rectangle 446"/>
          <p:cNvSpPr/>
          <p:nvPr/>
        </p:nvSpPr>
        <p:spPr>
          <a:xfrm>
            <a:off x="4144963" y="5756275"/>
            <a:ext cx="714375" cy="1825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Tahoma" panose="020B0604030504040204" pitchFamily="34" charset="0"/>
              </a:rPr>
              <a:t>薪资管理</a:t>
            </a:r>
            <a:endParaRPr lang="zh-CN" altLang="en-US" sz="1200" dirty="0">
              <a:latin typeface="Tahoma" panose="020B0604030504040204" pitchFamily="34" charset="0"/>
            </a:endParaRPr>
          </a:p>
        </p:txBody>
      </p:sp>
      <p:sp>
        <p:nvSpPr>
          <p:cNvPr id="7273" name="Rectangle 447"/>
          <p:cNvSpPr/>
          <p:nvPr/>
        </p:nvSpPr>
        <p:spPr>
          <a:xfrm>
            <a:off x="4144963" y="543401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考勤管理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4" name="Rectangle 448"/>
          <p:cNvSpPr/>
          <p:nvPr/>
        </p:nvSpPr>
        <p:spPr>
          <a:xfrm>
            <a:off x="4144963" y="6115050"/>
            <a:ext cx="747712" cy="1825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招聘管理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5" name="Rectangle 449"/>
          <p:cNvSpPr/>
          <p:nvPr/>
        </p:nvSpPr>
        <p:spPr>
          <a:xfrm>
            <a:off x="4144963" y="641350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人事信息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6" name="Rectangle 450"/>
          <p:cNvSpPr/>
          <p:nvPr/>
        </p:nvSpPr>
        <p:spPr>
          <a:xfrm>
            <a:off x="5159375" y="5133975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企业分析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7" name="Rectangle 451"/>
          <p:cNvSpPr/>
          <p:nvPr/>
        </p:nvSpPr>
        <p:spPr>
          <a:xfrm>
            <a:off x="5151438" y="610870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移动商务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78" name="Rectangle 452"/>
          <p:cNvSpPr/>
          <p:nvPr/>
        </p:nvSpPr>
        <p:spPr>
          <a:xfrm>
            <a:off x="5124450" y="643890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预警平台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79" name="Group 453"/>
          <p:cNvGrpSpPr/>
          <p:nvPr/>
        </p:nvGrpSpPr>
        <p:grpSpPr>
          <a:xfrm>
            <a:off x="6151563" y="4724400"/>
            <a:ext cx="646112" cy="1871663"/>
            <a:chOff x="3817" y="2604"/>
            <a:chExt cx="390" cy="965"/>
          </a:xfrm>
        </p:grpSpPr>
        <p:sp>
          <p:nvSpPr>
            <p:cNvPr id="7539" name="Rectangle 454"/>
            <p:cNvSpPr/>
            <p:nvPr/>
          </p:nvSpPr>
          <p:spPr>
            <a:xfrm>
              <a:off x="3834" y="2604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专家分析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40" name="Rectangle 455"/>
            <p:cNvSpPr/>
            <p:nvPr/>
          </p:nvSpPr>
          <p:spPr>
            <a:xfrm>
              <a:off x="3834" y="2756"/>
              <a:ext cx="367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行业报表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41" name="Rectangle 456"/>
            <p:cNvSpPr/>
            <p:nvPr/>
          </p:nvSpPr>
          <p:spPr>
            <a:xfrm>
              <a:off x="3817" y="2929"/>
              <a:ext cx="368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合并报表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42" name="Rectangle 457"/>
            <p:cNvSpPr/>
            <p:nvPr/>
          </p:nvSpPr>
          <p:spPr>
            <a:xfrm>
              <a:off x="3839" y="3126"/>
              <a:ext cx="368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结算中心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43" name="Rectangle 458"/>
            <p:cNvSpPr/>
            <p:nvPr/>
          </p:nvSpPr>
          <p:spPr>
            <a:xfrm>
              <a:off x="3839" y="3304"/>
              <a:ext cx="368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集团账务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44" name="Rectangle 459"/>
            <p:cNvSpPr/>
            <p:nvPr/>
          </p:nvSpPr>
          <p:spPr>
            <a:xfrm>
              <a:off x="3834" y="3475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集团预算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0" name="Group 460"/>
          <p:cNvGrpSpPr/>
          <p:nvPr/>
        </p:nvGrpSpPr>
        <p:grpSpPr>
          <a:xfrm>
            <a:off x="7154863" y="4724400"/>
            <a:ext cx="617537" cy="1871663"/>
            <a:chOff x="4422" y="2604"/>
            <a:chExt cx="372" cy="965"/>
          </a:xfrm>
        </p:grpSpPr>
        <p:sp>
          <p:nvSpPr>
            <p:cNvPr id="7533" name="Rectangle 461"/>
            <p:cNvSpPr/>
            <p:nvPr/>
          </p:nvSpPr>
          <p:spPr>
            <a:xfrm>
              <a:off x="4449" y="2604"/>
              <a:ext cx="321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PDM</a:t>
              </a: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接口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4" name="Rectangle 462"/>
            <p:cNvSpPr/>
            <p:nvPr/>
          </p:nvSpPr>
          <p:spPr>
            <a:xfrm>
              <a:off x="4427" y="2779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网上银行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5" name="Rectangle 463"/>
            <p:cNvSpPr/>
            <p:nvPr/>
          </p:nvSpPr>
          <p:spPr>
            <a:xfrm>
              <a:off x="4427" y="2952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金税接口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6" name="Rectangle 464"/>
            <p:cNvSpPr/>
            <p:nvPr/>
          </p:nvSpPr>
          <p:spPr>
            <a:xfrm>
              <a:off x="4427" y="3126"/>
              <a:ext cx="321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WEB</a:t>
              </a: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应用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7" name="Rectangle 465"/>
            <p:cNvSpPr/>
            <p:nvPr/>
          </p:nvSpPr>
          <p:spPr>
            <a:xfrm>
              <a:off x="4439" y="3301"/>
              <a:ext cx="322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EAI</a:t>
              </a: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平台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8" name="Rectangle 466"/>
            <p:cNvSpPr/>
            <p:nvPr/>
          </p:nvSpPr>
          <p:spPr>
            <a:xfrm>
              <a:off x="4422" y="3475"/>
              <a:ext cx="368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系统管理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1" name="Group 467"/>
          <p:cNvGrpSpPr/>
          <p:nvPr/>
        </p:nvGrpSpPr>
        <p:grpSpPr>
          <a:xfrm>
            <a:off x="8086725" y="4724400"/>
            <a:ext cx="617538" cy="1831975"/>
            <a:chOff x="4984" y="2604"/>
            <a:chExt cx="372" cy="944"/>
          </a:xfrm>
        </p:grpSpPr>
        <p:sp>
          <p:nvSpPr>
            <p:cNvPr id="7527" name="Rectangle 468"/>
            <p:cNvSpPr/>
            <p:nvPr/>
          </p:nvSpPr>
          <p:spPr>
            <a:xfrm>
              <a:off x="4989" y="2604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公文管理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28" name="Rectangle 469"/>
            <p:cNvSpPr/>
            <p:nvPr/>
          </p:nvSpPr>
          <p:spPr>
            <a:xfrm>
              <a:off x="4984" y="2779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档案管理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29" name="Rectangle 470"/>
            <p:cNvSpPr/>
            <p:nvPr/>
          </p:nvSpPr>
          <p:spPr>
            <a:xfrm>
              <a:off x="4984" y="2958"/>
              <a:ext cx="367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政务管理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0" name="Rectangle 471"/>
            <p:cNvSpPr/>
            <p:nvPr/>
          </p:nvSpPr>
          <p:spPr>
            <a:xfrm>
              <a:off x="4989" y="3107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公共管理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1" name="Rectangle 472"/>
            <p:cNvSpPr/>
            <p:nvPr/>
          </p:nvSpPr>
          <p:spPr>
            <a:xfrm>
              <a:off x="4989" y="3300"/>
              <a:ext cx="367" cy="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后勤管理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  <p:sp>
          <p:nvSpPr>
            <p:cNvPr id="7532" name="Rectangle 473"/>
            <p:cNvSpPr/>
            <p:nvPr/>
          </p:nvSpPr>
          <p:spPr>
            <a:xfrm>
              <a:off x="4989" y="3453"/>
              <a:ext cx="367" cy="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Tahoma" panose="020B0604030504040204" pitchFamily="34" charset="0"/>
                </a:rPr>
                <a:t>日常办公</a:t>
              </a:r>
              <a:endParaRPr lang="zh-CN" altLang="en-US" sz="12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2" name="Group 474"/>
          <p:cNvGrpSpPr/>
          <p:nvPr/>
        </p:nvGrpSpPr>
        <p:grpSpPr>
          <a:xfrm>
            <a:off x="5133975" y="4595813"/>
            <a:ext cx="814388" cy="461962"/>
            <a:chOff x="3384" y="2591"/>
            <a:chExt cx="668" cy="223"/>
          </a:xfrm>
        </p:grpSpPr>
        <p:grpSp>
          <p:nvGrpSpPr>
            <p:cNvPr id="7519" name="Group 475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21" name="Freeform 47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22" name="Freeform 47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23" name="Freeform 47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24" name="Freeform 47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25" name="Freeform 48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26" name="Freeform 48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20" name="Text Box 482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83" name="Group 483"/>
          <p:cNvGrpSpPr/>
          <p:nvPr/>
        </p:nvGrpSpPr>
        <p:grpSpPr>
          <a:xfrm>
            <a:off x="5135563" y="4264025"/>
            <a:ext cx="814387" cy="461963"/>
            <a:chOff x="3384" y="2591"/>
            <a:chExt cx="668" cy="223"/>
          </a:xfrm>
        </p:grpSpPr>
        <p:grpSp>
          <p:nvGrpSpPr>
            <p:cNvPr id="7511" name="Group 48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13" name="Freeform 48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4" name="Freeform 48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5" name="Freeform 48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6" name="Freeform 48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7" name="Freeform 48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8" name="Freeform 49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12" name="Text Box 491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84" name="Rectangle 492"/>
          <p:cNvSpPr/>
          <p:nvPr/>
        </p:nvSpPr>
        <p:spPr>
          <a:xfrm>
            <a:off x="5146675" y="576103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统计模型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85" name="Group 493"/>
          <p:cNvGrpSpPr/>
          <p:nvPr/>
        </p:nvGrpSpPr>
        <p:grpSpPr>
          <a:xfrm>
            <a:off x="5135563" y="3929063"/>
            <a:ext cx="814387" cy="461962"/>
            <a:chOff x="3384" y="2591"/>
            <a:chExt cx="668" cy="223"/>
          </a:xfrm>
        </p:grpSpPr>
        <p:grpSp>
          <p:nvGrpSpPr>
            <p:cNvPr id="7503" name="Group 494"/>
            <p:cNvGrpSpPr/>
            <p:nvPr/>
          </p:nvGrpSpPr>
          <p:grpSpPr>
            <a:xfrm>
              <a:off x="3384" y="2591"/>
              <a:ext cx="668" cy="223"/>
              <a:chOff x="589" y="686"/>
              <a:chExt cx="1202" cy="1111"/>
            </a:xfrm>
          </p:grpSpPr>
          <p:sp>
            <p:nvSpPr>
              <p:cNvPr id="7505" name="Freeform 495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6" name="Freeform 496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7" name="Freeform 497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277B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8" name="Freeform 498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9" name="Freeform 499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A58ECA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10" name="Freeform 500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7A5D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504" name="Text Box 501"/>
            <p:cNvSpPr txBox="1"/>
            <p:nvPr/>
          </p:nvSpPr>
          <p:spPr>
            <a:xfrm>
              <a:off x="3402" y="2659"/>
              <a:ext cx="459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86" name="Rectangle 502"/>
          <p:cNvSpPr/>
          <p:nvPr/>
        </p:nvSpPr>
        <p:spPr>
          <a:xfrm>
            <a:off x="5141913" y="546100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业务模型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87" name="Rectangle 503"/>
          <p:cNvSpPr/>
          <p:nvPr/>
        </p:nvSpPr>
        <p:spPr>
          <a:xfrm>
            <a:off x="5159375" y="4092575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企业评价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88" name="Rectangle 504"/>
          <p:cNvSpPr/>
          <p:nvPr/>
        </p:nvSpPr>
        <p:spPr>
          <a:xfrm>
            <a:off x="5159375" y="4452938"/>
            <a:ext cx="7620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绩效记分卡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289" name="Rectangle 505"/>
          <p:cNvSpPr/>
          <p:nvPr/>
        </p:nvSpPr>
        <p:spPr>
          <a:xfrm>
            <a:off x="5192713" y="4811713"/>
            <a:ext cx="5334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200" dirty="0">
                <a:latin typeface="黑体" panose="02010609060101010101" pitchFamily="2" charset="-122"/>
                <a:ea typeface="黑体" panose="02010609060101010101" pitchFamily="2" charset="-122"/>
              </a:rPr>
              <a:t>KPI</a:t>
            </a: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监控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90" name="Group 506"/>
          <p:cNvGrpSpPr/>
          <p:nvPr/>
        </p:nvGrpSpPr>
        <p:grpSpPr>
          <a:xfrm>
            <a:off x="1258888" y="5581650"/>
            <a:ext cx="809625" cy="463550"/>
            <a:chOff x="1043" y="2591"/>
            <a:chExt cx="667" cy="224"/>
          </a:xfrm>
        </p:grpSpPr>
        <p:grpSp>
          <p:nvGrpSpPr>
            <p:cNvPr id="7495" name="Group 50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497" name="Freeform 50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8" name="Freeform 50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9" name="Freeform 51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0" name="Freeform 51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1" name="Freeform 51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502" name="Freeform 51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496" name="Text Box 514"/>
            <p:cNvSpPr txBox="1"/>
            <p:nvPr/>
          </p:nvSpPr>
          <p:spPr>
            <a:xfrm>
              <a:off x="1069" y="2659"/>
              <a:ext cx="451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91" name="Rectangle 515"/>
          <p:cNvSpPr/>
          <p:nvPr/>
        </p:nvSpPr>
        <p:spPr>
          <a:xfrm>
            <a:off x="1265238" y="579755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销售管理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92" name="Group 516"/>
          <p:cNvGrpSpPr/>
          <p:nvPr/>
        </p:nvGrpSpPr>
        <p:grpSpPr>
          <a:xfrm>
            <a:off x="1263650" y="5235575"/>
            <a:ext cx="809625" cy="463550"/>
            <a:chOff x="1043" y="2591"/>
            <a:chExt cx="667" cy="224"/>
          </a:xfrm>
        </p:grpSpPr>
        <p:grpSp>
          <p:nvGrpSpPr>
            <p:cNvPr id="7487" name="Group 51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489" name="Freeform 51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0" name="Freeform 51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1" name="Freeform 52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2" name="Freeform 52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3" name="Freeform 52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94" name="Freeform 52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488" name="Text Box 524"/>
            <p:cNvSpPr txBox="1"/>
            <p:nvPr/>
          </p:nvSpPr>
          <p:spPr>
            <a:xfrm>
              <a:off x="1069" y="2658"/>
              <a:ext cx="451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93" name="Rectangle 525"/>
          <p:cNvSpPr/>
          <p:nvPr/>
        </p:nvSpPr>
        <p:spPr>
          <a:xfrm>
            <a:off x="1287463" y="540226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采购管理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94" name="Group 526"/>
          <p:cNvGrpSpPr/>
          <p:nvPr/>
        </p:nvGrpSpPr>
        <p:grpSpPr>
          <a:xfrm>
            <a:off x="1258888" y="4894263"/>
            <a:ext cx="809625" cy="463550"/>
            <a:chOff x="1043" y="2591"/>
            <a:chExt cx="667" cy="224"/>
          </a:xfrm>
        </p:grpSpPr>
        <p:grpSp>
          <p:nvGrpSpPr>
            <p:cNvPr id="7479" name="Group 52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481" name="Freeform 52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82" name="Freeform 52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83" name="Freeform 53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84" name="Freeform 53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85" name="Freeform 53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486" name="Freeform 53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480" name="Text Box 534"/>
            <p:cNvSpPr txBox="1"/>
            <p:nvPr/>
          </p:nvSpPr>
          <p:spPr>
            <a:xfrm>
              <a:off x="1069" y="2658"/>
              <a:ext cx="451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295" name="Rectangle 535"/>
          <p:cNvSpPr/>
          <p:nvPr/>
        </p:nvSpPr>
        <p:spPr>
          <a:xfrm>
            <a:off x="1282700" y="506095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委外管理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296" name="Group 536"/>
          <p:cNvGrpSpPr/>
          <p:nvPr/>
        </p:nvGrpSpPr>
        <p:grpSpPr>
          <a:xfrm>
            <a:off x="1250950" y="4562475"/>
            <a:ext cx="809625" cy="465138"/>
            <a:chOff x="748" y="2160"/>
            <a:chExt cx="510" cy="293"/>
          </a:xfrm>
        </p:grpSpPr>
        <p:grpSp>
          <p:nvGrpSpPr>
            <p:cNvPr id="7469" name="Group 537"/>
            <p:cNvGrpSpPr/>
            <p:nvPr/>
          </p:nvGrpSpPr>
          <p:grpSpPr>
            <a:xfrm>
              <a:off x="748" y="2160"/>
              <a:ext cx="510" cy="293"/>
              <a:chOff x="1043" y="2591"/>
              <a:chExt cx="667" cy="224"/>
            </a:xfrm>
          </p:grpSpPr>
          <p:grpSp>
            <p:nvGrpSpPr>
              <p:cNvPr id="7471" name="Group 538"/>
              <p:cNvGrpSpPr/>
              <p:nvPr/>
            </p:nvGrpSpPr>
            <p:grpSpPr>
              <a:xfrm>
                <a:off x="1043" y="2591"/>
                <a:ext cx="667" cy="224"/>
                <a:chOff x="589" y="686"/>
                <a:chExt cx="1202" cy="1111"/>
              </a:xfrm>
            </p:grpSpPr>
            <p:sp>
              <p:nvSpPr>
                <p:cNvPr id="7473" name="Freeform 539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74" name="Freeform 540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75" name="Freeform 541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5B9E5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76" name="Freeform 542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77" name="Freeform 543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7DB77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78" name="Freeform 544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A2CC9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72" name="Text Box 545"/>
              <p:cNvSpPr txBox="1"/>
              <p:nvPr/>
            </p:nvSpPr>
            <p:spPr>
              <a:xfrm>
                <a:off x="1069" y="2658"/>
                <a:ext cx="451" cy="1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70" name="Rectangle 546"/>
            <p:cNvSpPr/>
            <p:nvPr/>
          </p:nvSpPr>
          <p:spPr>
            <a:xfrm>
              <a:off x="793" y="2251"/>
              <a:ext cx="384" cy="1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库存管理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97" name="Group 547"/>
          <p:cNvGrpSpPr/>
          <p:nvPr/>
        </p:nvGrpSpPr>
        <p:grpSpPr>
          <a:xfrm>
            <a:off x="2182813" y="6259513"/>
            <a:ext cx="809625" cy="463550"/>
            <a:chOff x="1382" y="1990"/>
            <a:chExt cx="510" cy="292"/>
          </a:xfrm>
        </p:grpSpPr>
        <p:grpSp>
          <p:nvGrpSpPr>
            <p:cNvPr id="7459" name="Group 548"/>
            <p:cNvGrpSpPr/>
            <p:nvPr/>
          </p:nvGrpSpPr>
          <p:grpSpPr>
            <a:xfrm>
              <a:off x="1382" y="1990"/>
              <a:ext cx="510" cy="292"/>
              <a:chOff x="1812" y="2591"/>
              <a:chExt cx="664" cy="224"/>
            </a:xfrm>
          </p:grpSpPr>
          <p:grpSp>
            <p:nvGrpSpPr>
              <p:cNvPr id="7461" name="Group 549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63" name="Freeform 550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64" name="Freeform 551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65" name="Freeform 552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66" name="Freeform 553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67" name="Freeform 554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68" name="Freeform 555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62" name="Text Box 556"/>
              <p:cNvSpPr txBox="1"/>
              <p:nvPr/>
            </p:nvSpPr>
            <p:spPr>
              <a:xfrm>
                <a:off x="1813" y="2659"/>
                <a:ext cx="459" cy="1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60" name="Rectangle 557"/>
            <p:cNvSpPr/>
            <p:nvPr/>
          </p:nvSpPr>
          <p:spPr>
            <a:xfrm>
              <a:off x="1406" y="2150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物料清单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98" name="Group 558"/>
          <p:cNvGrpSpPr/>
          <p:nvPr/>
        </p:nvGrpSpPr>
        <p:grpSpPr>
          <a:xfrm>
            <a:off x="2182813" y="5926138"/>
            <a:ext cx="809625" cy="463550"/>
            <a:chOff x="1382" y="1990"/>
            <a:chExt cx="510" cy="292"/>
          </a:xfrm>
        </p:grpSpPr>
        <p:grpSp>
          <p:nvGrpSpPr>
            <p:cNvPr id="7449" name="Group 559"/>
            <p:cNvGrpSpPr/>
            <p:nvPr/>
          </p:nvGrpSpPr>
          <p:grpSpPr>
            <a:xfrm>
              <a:off x="1382" y="1990"/>
              <a:ext cx="510" cy="292"/>
              <a:chOff x="1812" y="2591"/>
              <a:chExt cx="664" cy="224"/>
            </a:xfrm>
          </p:grpSpPr>
          <p:grpSp>
            <p:nvGrpSpPr>
              <p:cNvPr id="7451" name="Group 560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53" name="Freeform 561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54" name="Freeform 562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55" name="Freeform 563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56" name="Freeform 564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57" name="Freeform 565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58" name="Freeform 566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52" name="Text Box 567"/>
              <p:cNvSpPr txBox="1"/>
              <p:nvPr/>
            </p:nvSpPr>
            <p:spPr>
              <a:xfrm>
                <a:off x="1813" y="2659"/>
                <a:ext cx="459" cy="1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50" name="Rectangle 568"/>
            <p:cNvSpPr/>
            <p:nvPr/>
          </p:nvSpPr>
          <p:spPr>
            <a:xfrm>
              <a:off x="1406" y="2150"/>
              <a:ext cx="480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主生产计划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299" name="Group 569"/>
          <p:cNvGrpSpPr/>
          <p:nvPr/>
        </p:nvGrpSpPr>
        <p:grpSpPr>
          <a:xfrm>
            <a:off x="2187575" y="5578475"/>
            <a:ext cx="809625" cy="463550"/>
            <a:chOff x="1362" y="2990"/>
            <a:chExt cx="510" cy="292"/>
          </a:xfrm>
        </p:grpSpPr>
        <p:grpSp>
          <p:nvGrpSpPr>
            <p:cNvPr id="7439" name="Group 570"/>
            <p:cNvGrpSpPr/>
            <p:nvPr/>
          </p:nvGrpSpPr>
          <p:grpSpPr>
            <a:xfrm>
              <a:off x="1362" y="2990"/>
              <a:ext cx="510" cy="292"/>
              <a:chOff x="1812" y="2591"/>
              <a:chExt cx="664" cy="224"/>
            </a:xfrm>
          </p:grpSpPr>
          <p:grpSp>
            <p:nvGrpSpPr>
              <p:cNvPr id="7441" name="Group 571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43" name="Freeform 572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44" name="Freeform 573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45" name="Freeform 574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46" name="Freeform 575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47" name="Freeform 576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48" name="Freeform 577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42" name="Text Box 578"/>
              <p:cNvSpPr txBox="1"/>
              <p:nvPr/>
            </p:nvSpPr>
            <p:spPr>
              <a:xfrm>
                <a:off x="1813" y="2659"/>
                <a:ext cx="459" cy="1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40" name="Rectangle 579"/>
            <p:cNvSpPr/>
            <p:nvPr/>
          </p:nvSpPr>
          <p:spPr>
            <a:xfrm>
              <a:off x="1375" y="3113"/>
              <a:ext cx="383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产能管理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0" name="Group 580"/>
          <p:cNvGrpSpPr/>
          <p:nvPr/>
        </p:nvGrpSpPr>
        <p:grpSpPr>
          <a:xfrm>
            <a:off x="2193925" y="5235575"/>
            <a:ext cx="809625" cy="463550"/>
            <a:chOff x="1382" y="2209"/>
            <a:chExt cx="510" cy="292"/>
          </a:xfrm>
        </p:grpSpPr>
        <p:grpSp>
          <p:nvGrpSpPr>
            <p:cNvPr id="7429" name="Group 581"/>
            <p:cNvGrpSpPr/>
            <p:nvPr/>
          </p:nvGrpSpPr>
          <p:grpSpPr>
            <a:xfrm>
              <a:off x="1382" y="2209"/>
              <a:ext cx="510" cy="292"/>
              <a:chOff x="1812" y="2591"/>
              <a:chExt cx="664" cy="224"/>
            </a:xfrm>
          </p:grpSpPr>
          <p:grpSp>
            <p:nvGrpSpPr>
              <p:cNvPr id="7431" name="Group 582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33" name="Freeform 583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34" name="Freeform 584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35" name="Freeform 585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36" name="Freeform 586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37" name="Freeform 587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38" name="Freeform 588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32" name="Text Box 589"/>
              <p:cNvSpPr txBox="1"/>
              <p:nvPr/>
            </p:nvSpPr>
            <p:spPr>
              <a:xfrm>
                <a:off x="1813" y="2658"/>
                <a:ext cx="459" cy="1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30" name="Rectangle 590"/>
            <p:cNvSpPr/>
            <p:nvPr/>
          </p:nvSpPr>
          <p:spPr>
            <a:xfrm>
              <a:off x="1383" y="2372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需求规划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1" name="Group 591"/>
          <p:cNvGrpSpPr/>
          <p:nvPr/>
        </p:nvGrpSpPr>
        <p:grpSpPr>
          <a:xfrm>
            <a:off x="2195513" y="4895850"/>
            <a:ext cx="809625" cy="465138"/>
            <a:chOff x="1382" y="2480"/>
            <a:chExt cx="510" cy="293"/>
          </a:xfrm>
        </p:grpSpPr>
        <p:grpSp>
          <p:nvGrpSpPr>
            <p:cNvPr id="7419" name="Group 592"/>
            <p:cNvGrpSpPr/>
            <p:nvPr/>
          </p:nvGrpSpPr>
          <p:grpSpPr>
            <a:xfrm>
              <a:off x="1382" y="2480"/>
              <a:ext cx="510" cy="293"/>
              <a:chOff x="1812" y="2591"/>
              <a:chExt cx="664" cy="224"/>
            </a:xfrm>
          </p:grpSpPr>
          <p:grpSp>
            <p:nvGrpSpPr>
              <p:cNvPr id="7421" name="Group 593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23" name="Freeform 594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24" name="Freeform 595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25" name="Freeform 596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26" name="Freeform 597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27" name="Freeform 598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28" name="Freeform 599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22" name="Text Box 600"/>
              <p:cNvSpPr txBox="1"/>
              <p:nvPr/>
            </p:nvSpPr>
            <p:spPr>
              <a:xfrm>
                <a:off x="1813" y="2659"/>
                <a:ext cx="459" cy="1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20" name="Rectangle 601"/>
            <p:cNvSpPr/>
            <p:nvPr/>
          </p:nvSpPr>
          <p:spPr>
            <a:xfrm>
              <a:off x="1406" y="2592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生产订单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2" name="Group 602"/>
          <p:cNvGrpSpPr/>
          <p:nvPr/>
        </p:nvGrpSpPr>
        <p:grpSpPr>
          <a:xfrm>
            <a:off x="2206625" y="4548188"/>
            <a:ext cx="809625" cy="465137"/>
            <a:chOff x="1382" y="2480"/>
            <a:chExt cx="510" cy="293"/>
          </a:xfrm>
        </p:grpSpPr>
        <p:grpSp>
          <p:nvGrpSpPr>
            <p:cNvPr id="7409" name="Group 603"/>
            <p:cNvGrpSpPr/>
            <p:nvPr/>
          </p:nvGrpSpPr>
          <p:grpSpPr>
            <a:xfrm>
              <a:off x="1382" y="2480"/>
              <a:ext cx="510" cy="293"/>
              <a:chOff x="1812" y="2591"/>
              <a:chExt cx="664" cy="224"/>
            </a:xfrm>
          </p:grpSpPr>
          <p:grpSp>
            <p:nvGrpSpPr>
              <p:cNvPr id="7411" name="Group 604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13" name="Freeform 605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14" name="Freeform 606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15" name="Freeform 607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16" name="Freeform 608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17" name="Freeform 609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18" name="Freeform 610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12" name="Text Box 611"/>
              <p:cNvSpPr txBox="1"/>
              <p:nvPr/>
            </p:nvSpPr>
            <p:spPr>
              <a:xfrm>
                <a:off x="1813" y="2659"/>
                <a:ext cx="459" cy="1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10" name="Rectangle 612"/>
            <p:cNvSpPr/>
            <p:nvPr/>
          </p:nvSpPr>
          <p:spPr>
            <a:xfrm>
              <a:off x="1406" y="2592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车间管理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3" name="Group 613"/>
          <p:cNvGrpSpPr/>
          <p:nvPr/>
        </p:nvGrpSpPr>
        <p:grpSpPr>
          <a:xfrm>
            <a:off x="2219325" y="4202113"/>
            <a:ext cx="952500" cy="465137"/>
            <a:chOff x="1382" y="2480"/>
            <a:chExt cx="600" cy="293"/>
          </a:xfrm>
        </p:grpSpPr>
        <p:grpSp>
          <p:nvGrpSpPr>
            <p:cNvPr id="7399" name="Group 614"/>
            <p:cNvGrpSpPr/>
            <p:nvPr/>
          </p:nvGrpSpPr>
          <p:grpSpPr>
            <a:xfrm>
              <a:off x="1382" y="2480"/>
              <a:ext cx="510" cy="293"/>
              <a:chOff x="1812" y="2591"/>
              <a:chExt cx="664" cy="224"/>
            </a:xfrm>
          </p:grpSpPr>
          <p:grpSp>
            <p:nvGrpSpPr>
              <p:cNvPr id="7401" name="Group 615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403" name="Freeform 616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04" name="Freeform 617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05" name="Freeform 618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06" name="Freeform 619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07" name="Freeform 620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408" name="Freeform 621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402" name="Text Box 622"/>
              <p:cNvSpPr txBox="1"/>
              <p:nvPr/>
            </p:nvSpPr>
            <p:spPr>
              <a:xfrm>
                <a:off x="1813" y="2659"/>
                <a:ext cx="459" cy="1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400" name="Rectangle 623"/>
            <p:cNvSpPr/>
            <p:nvPr/>
          </p:nvSpPr>
          <p:spPr>
            <a:xfrm>
              <a:off x="1406" y="2592"/>
              <a:ext cx="576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工程变更管理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4" name="Group 624"/>
          <p:cNvGrpSpPr/>
          <p:nvPr/>
        </p:nvGrpSpPr>
        <p:grpSpPr>
          <a:xfrm>
            <a:off x="2232025" y="3857625"/>
            <a:ext cx="809625" cy="465138"/>
            <a:chOff x="1382" y="2480"/>
            <a:chExt cx="510" cy="293"/>
          </a:xfrm>
        </p:grpSpPr>
        <p:grpSp>
          <p:nvGrpSpPr>
            <p:cNvPr id="7389" name="Group 625"/>
            <p:cNvGrpSpPr/>
            <p:nvPr/>
          </p:nvGrpSpPr>
          <p:grpSpPr>
            <a:xfrm>
              <a:off x="1382" y="2480"/>
              <a:ext cx="510" cy="293"/>
              <a:chOff x="1812" y="2591"/>
              <a:chExt cx="664" cy="224"/>
            </a:xfrm>
          </p:grpSpPr>
          <p:grpSp>
            <p:nvGrpSpPr>
              <p:cNvPr id="7391" name="Group 626"/>
              <p:cNvGrpSpPr/>
              <p:nvPr/>
            </p:nvGrpSpPr>
            <p:grpSpPr>
              <a:xfrm>
                <a:off x="1812" y="2591"/>
                <a:ext cx="664" cy="224"/>
                <a:chOff x="589" y="686"/>
                <a:chExt cx="1202" cy="1111"/>
              </a:xfrm>
            </p:grpSpPr>
            <p:sp>
              <p:nvSpPr>
                <p:cNvPr id="7393" name="Freeform 627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94" name="Freeform 628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95" name="Freeform 629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68A2B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96" name="Freeform 630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97" name="Freeform 631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82B3BE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98" name="Freeform 632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9CC3C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392" name="Text Box 633"/>
              <p:cNvSpPr txBox="1"/>
              <p:nvPr/>
            </p:nvSpPr>
            <p:spPr>
              <a:xfrm>
                <a:off x="1813" y="2659"/>
                <a:ext cx="459" cy="1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390" name="Rectangle 634"/>
            <p:cNvSpPr/>
            <p:nvPr/>
          </p:nvSpPr>
          <p:spPr>
            <a:xfrm>
              <a:off x="1406" y="2592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设备管理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5" name="Group 635"/>
          <p:cNvGrpSpPr/>
          <p:nvPr/>
        </p:nvGrpSpPr>
        <p:grpSpPr>
          <a:xfrm>
            <a:off x="1258888" y="4210050"/>
            <a:ext cx="809625" cy="463550"/>
            <a:chOff x="1043" y="2591"/>
            <a:chExt cx="667" cy="224"/>
          </a:xfrm>
        </p:grpSpPr>
        <p:grpSp>
          <p:nvGrpSpPr>
            <p:cNvPr id="7381" name="Group 636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383" name="Freeform 637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4" name="Freeform 638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5" name="Freeform 639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6" name="Freeform 640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7" name="Freeform 641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8" name="Freeform 642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82" name="Text Box 643"/>
            <p:cNvSpPr txBox="1"/>
            <p:nvPr/>
          </p:nvSpPr>
          <p:spPr>
            <a:xfrm>
              <a:off x="1069" y="2658"/>
              <a:ext cx="451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06" name="Group 644"/>
          <p:cNvGrpSpPr/>
          <p:nvPr/>
        </p:nvGrpSpPr>
        <p:grpSpPr>
          <a:xfrm>
            <a:off x="1268413" y="3883025"/>
            <a:ext cx="809625" cy="463550"/>
            <a:chOff x="1043" y="2591"/>
            <a:chExt cx="667" cy="224"/>
          </a:xfrm>
        </p:grpSpPr>
        <p:grpSp>
          <p:nvGrpSpPr>
            <p:cNvPr id="7373" name="Group 645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375" name="Freeform 646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6" name="Freeform 647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7" name="Freeform 648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5B9E5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8" name="Freeform 649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79" name="Freeform 650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7DB775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0" name="Freeform 651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A2CC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74" name="Text Box 652"/>
            <p:cNvSpPr txBox="1"/>
            <p:nvPr/>
          </p:nvSpPr>
          <p:spPr>
            <a:xfrm>
              <a:off x="1069" y="2658"/>
              <a:ext cx="451" cy="1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307" name="Text Box 653"/>
          <p:cNvSpPr txBox="1"/>
          <p:nvPr/>
        </p:nvSpPr>
        <p:spPr>
          <a:xfrm>
            <a:off x="1285875" y="407511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质量管理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sp>
        <p:nvSpPr>
          <p:cNvPr id="7308" name="Text Box 654"/>
          <p:cNvSpPr txBox="1"/>
          <p:nvPr/>
        </p:nvSpPr>
        <p:spPr>
          <a:xfrm>
            <a:off x="1292225" y="4400550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出口管理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309" name="Group 655"/>
          <p:cNvGrpSpPr/>
          <p:nvPr/>
        </p:nvGrpSpPr>
        <p:grpSpPr>
          <a:xfrm>
            <a:off x="1268413" y="3540125"/>
            <a:ext cx="842962" cy="463550"/>
            <a:chOff x="799" y="1706"/>
            <a:chExt cx="531" cy="292"/>
          </a:xfrm>
        </p:grpSpPr>
        <p:grpSp>
          <p:nvGrpSpPr>
            <p:cNvPr id="7363" name="Group 656"/>
            <p:cNvGrpSpPr/>
            <p:nvPr/>
          </p:nvGrpSpPr>
          <p:grpSpPr>
            <a:xfrm>
              <a:off x="799" y="1706"/>
              <a:ext cx="510" cy="292"/>
              <a:chOff x="1043" y="2591"/>
              <a:chExt cx="667" cy="224"/>
            </a:xfrm>
          </p:grpSpPr>
          <p:grpSp>
            <p:nvGrpSpPr>
              <p:cNvPr id="7365" name="Group 657"/>
              <p:cNvGrpSpPr/>
              <p:nvPr/>
            </p:nvGrpSpPr>
            <p:grpSpPr>
              <a:xfrm>
                <a:off x="1043" y="2591"/>
                <a:ext cx="667" cy="224"/>
                <a:chOff x="589" y="686"/>
                <a:chExt cx="1202" cy="1111"/>
              </a:xfrm>
            </p:grpSpPr>
            <p:sp>
              <p:nvSpPr>
                <p:cNvPr id="7367" name="Freeform 658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68" name="Freeform 659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69" name="Freeform 660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5B9E5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70" name="Freeform 661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71" name="Freeform 662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7DB775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72" name="Freeform 663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A2CC9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366" name="Text Box 664"/>
              <p:cNvSpPr txBox="1"/>
              <p:nvPr/>
            </p:nvSpPr>
            <p:spPr>
              <a:xfrm>
                <a:off x="1069" y="2659"/>
                <a:ext cx="451" cy="1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364" name="Text Box 665"/>
            <p:cNvSpPr txBox="1"/>
            <p:nvPr/>
          </p:nvSpPr>
          <p:spPr>
            <a:xfrm>
              <a:off x="802" y="1797"/>
              <a:ext cx="528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GSP</a:t>
              </a: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质量管理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10" name="Group 666"/>
          <p:cNvGrpSpPr/>
          <p:nvPr/>
        </p:nvGrpSpPr>
        <p:grpSpPr>
          <a:xfrm>
            <a:off x="265113" y="3865563"/>
            <a:ext cx="809625" cy="474662"/>
            <a:chOff x="1043" y="2591"/>
            <a:chExt cx="667" cy="224"/>
          </a:xfrm>
        </p:grpSpPr>
        <p:grpSp>
          <p:nvGrpSpPr>
            <p:cNvPr id="7355" name="Group 66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357" name="Freeform 66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8" name="Freeform 66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9" name="Freeform 67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0" name="Freeform 67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1" name="Freeform 67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62" name="Freeform 67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56" name="Text Box 674"/>
            <p:cNvSpPr txBox="1"/>
            <p:nvPr/>
          </p:nvSpPr>
          <p:spPr>
            <a:xfrm>
              <a:off x="1068" y="2659"/>
              <a:ext cx="452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311" name="Text Box 675"/>
          <p:cNvSpPr txBox="1"/>
          <p:nvPr/>
        </p:nvSpPr>
        <p:spPr>
          <a:xfrm>
            <a:off x="279400" y="4041775"/>
            <a:ext cx="609600" cy="1825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网上银行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312" name="Group 676"/>
          <p:cNvGrpSpPr/>
          <p:nvPr/>
        </p:nvGrpSpPr>
        <p:grpSpPr>
          <a:xfrm>
            <a:off x="277813" y="3511550"/>
            <a:ext cx="809625" cy="474663"/>
            <a:chOff x="1043" y="2591"/>
            <a:chExt cx="667" cy="224"/>
          </a:xfrm>
        </p:grpSpPr>
        <p:grpSp>
          <p:nvGrpSpPr>
            <p:cNvPr id="7347" name="Group 67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349" name="Freeform 67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0" name="Freeform 67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1" name="Freeform 68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2" name="Freeform 68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3" name="Freeform 68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54" name="Freeform 68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48" name="Text Box 684"/>
            <p:cNvSpPr txBox="1"/>
            <p:nvPr/>
          </p:nvSpPr>
          <p:spPr>
            <a:xfrm>
              <a:off x="1068" y="2659"/>
              <a:ext cx="452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313" name="Text Box 685"/>
          <p:cNvSpPr txBox="1"/>
          <p:nvPr/>
        </p:nvSpPr>
        <p:spPr>
          <a:xfrm>
            <a:off x="295275" y="3709988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预算管理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314" name="Group 686"/>
          <p:cNvGrpSpPr/>
          <p:nvPr/>
        </p:nvGrpSpPr>
        <p:grpSpPr>
          <a:xfrm>
            <a:off x="292100" y="3151188"/>
            <a:ext cx="811213" cy="473075"/>
            <a:chOff x="1043" y="2591"/>
            <a:chExt cx="667" cy="224"/>
          </a:xfrm>
        </p:grpSpPr>
        <p:grpSp>
          <p:nvGrpSpPr>
            <p:cNvPr id="7339" name="Group 687"/>
            <p:cNvGrpSpPr/>
            <p:nvPr/>
          </p:nvGrpSpPr>
          <p:grpSpPr>
            <a:xfrm>
              <a:off x="1043" y="2591"/>
              <a:ext cx="667" cy="224"/>
              <a:chOff x="589" y="686"/>
              <a:chExt cx="1202" cy="1111"/>
            </a:xfrm>
          </p:grpSpPr>
          <p:sp>
            <p:nvSpPr>
              <p:cNvPr id="7341" name="Freeform 688"/>
              <p:cNvSpPr/>
              <p:nvPr/>
            </p:nvSpPr>
            <p:spPr>
              <a:xfrm>
                <a:off x="929" y="68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C8C8C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2" name="Freeform 689"/>
              <p:cNvSpPr/>
              <p:nvPr/>
            </p:nvSpPr>
            <p:spPr>
              <a:xfrm>
                <a:off x="589" y="1457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D2D2D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3" name="Freeform 690"/>
              <p:cNvSpPr/>
              <p:nvPr/>
            </p:nvSpPr>
            <p:spPr>
              <a:xfrm>
                <a:off x="1451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B0AD68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4" name="Freeform 691"/>
              <p:cNvSpPr/>
              <p:nvPr/>
            </p:nvSpPr>
            <p:spPr>
              <a:xfrm>
                <a:off x="589" y="686"/>
                <a:ext cx="340" cy="1111"/>
              </a:xfrm>
              <a:custGeom>
                <a:avLst/>
                <a:gdLst>
                  <a:gd name="txL" fmla="*/ 0 w 340"/>
                  <a:gd name="txT" fmla="*/ 0 h 1111"/>
                  <a:gd name="txR" fmla="*/ 340 w 340"/>
                  <a:gd name="txB" fmla="*/ 1111 h 1111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339" y="774"/>
                  </a:cxn>
                  <a:cxn ang="0">
                    <a:pos x="0" y="1111"/>
                  </a:cxn>
                  <a:cxn ang="0">
                    <a:pos x="0" y="340"/>
                  </a:cxn>
                </a:cxnLst>
                <a:rect l="txL" t="txT" r="txR" b="txB"/>
                <a:pathLst>
                  <a:path w="340" h="1111">
                    <a:moveTo>
                      <a:pt x="0" y="340"/>
                    </a:moveTo>
                    <a:lnTo>
                      <a:pt x="340" y="0"/>
                    </a:lnTo>
                    <a:lnTo>
                      <a:pt x="339" y="774"/>
                    </a:lnTo>
                    <a:lnTo>
                      <a:pt x="0" y="1111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5" name="Freeform 692"/>
              <p:cNvSpPr/>
              <p:nvPr/>
            </p:nvSpPr>
            <p:spPr>
              <a:xfrm>
                <a:off x="589" y="1026"/>
                <a:ext cx="862" cy="771"/>
              </a:xfrm>
              <a:custGeom>
                <a:avLst/>
                <a:gdLst>
                  <a:gd name="txL" fmla="*/ 0 w 862"/>
                  <a:gd name="txT" fmla="*/ 0 h 771"/>
                  <a:gd name="txR" fmla="*/ 862 w 862"/>
                  <a:gd name="txB" fmla="*/ 771 h 771"/>
                </a:gdLst>
                <a:ahLst/>
                <a:cxnLst>
                  <a:cxn ang="0">
                    <a:pos x="862" y="0"/>
                  </a:cxn>
                  <a:cxn ang="0">
                    <a:pos x="0" y="0"/>
                  </a:cxn>
                  <a:cxn ang="0">
                    <a:pos x="0" y="771"/>
                  </a:cxn>
                  <a:cxn ang="0">
                    <a:pos x="862" y="770"/>
                  </a:cxn>
                  <a:cxn ang="0">
                    <a:pos x="862" y="0"/>
                  </a:cxn>
                </a:cxnLst>
                <a:rect l="txL" t="txT" r="txR" b="txB"/>
                <a:pathLst>
                  <a:path w="862" h="771">
                    <a:moveTo>
                      <a:pt x="862" y="0"/>
                    </a:moveTo>
                    <a:lnTo>
                      <a:pt x="0" y="0"/>
                    </a:lnTo>
                    <a:lnTo>
                      <a:pt x="0" y="771"/>
                    </a:lnTo>
                    <a:lnTo>
                      <a:pt x="862" y="770"/>
                    </a:lnTo>
                    <a:lnTo>
                      <a:pt x="862" y="0"/>
                    </a:lnTo>
                    <a:close/>
                  </a:path>
                </a:pathLst>
              </a:custGeom>
              <a:solidFill>
                <a:srgbClr val="BEBB82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46" name="Freeform 693"/>
              <p:cNvSpPr/>
              <p:nvPr/>
            </p:nvSpPr>
            <p:spPr>
              <a:xfrm>
                <a:off x="589" y="686"/>
                <a:ext cx="1202" cy="340"/>
              </a:xfrm>
              <a:custGeom>
                <a:avLst/>
                <a:gdLst>
                  <a:gd name="txL" fmla="*/ 0 w 1202"/>
                  <a:gd name="txT" fmla="*/ 0 h 340"/>
                  <a:gd name="txR" fmla="*/ 1202 w 1202"/>
                  <a:gd name="txB" fmla="*/ 340 h 340"/>
                </a:gdLst>
                <a:ahLst/>
                <a:cxnLst>
                  <a:cxn ang="0">
                    <a:pos x="0" y="340"/>
                  </a:cxn>
                  <a:cxn ang="0">
                    <a:pos x="340" y="0"/>
                  </a:cxn>
                  <a:cxn ang="0">
                    <a:pos x="1202" y="0"/>
                  </a:cxn>
                  <a:cxn ang="0">
                    <a:pos x="862" y="340"/>
                  </a:cxn>
                  <a:cxn ang="0">
                    <a:pos x="0" y="340"/>
                  </a:cxn>
                </a:cxnLst>
                <a:rect l="txL" t="txT" r="txR" b="txB"/>
                <a:pathLst>
                  <a:path w="1202" h="340">
                    <a:moveTo>
                      <a:pt x="0" y="340"/>
                    </a:moveTo>
                    <a:lnTo>
                      <a:pt x="340" y="0"/>
                    </a:lnTo>
                    <a:lnTo>
                      <a:pt x="1202" y="0"/>
                    </a:lnTo>
                    <a:lnTo>
                      <a:pt x="862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CCCA9C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7340" name="Text Box 694"/>
            <p:cNvSpPr txBox="1"/>
            <p:nvPr/>
          </p:nvSpPr>
          <p:spPr>
            <a:xfrm>
              <a:off x="1068" y="2659"/>
              <a:ext cx="454" cy="1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315" name="Text Box 695"/>
          <p:cNvSpPr txBox="1"/>
          <p:nvPr/>
        </p:nvSpPr>
        <p:spPr>
          <a:xfrm>
            <a:off x="295275" y="3325813"/>
            <a:ext cx="609600" cy="18256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 dirty="0">
                <a:latin typeface="黑体" panose="02010609060101010101" pitchFamily="2" charset="-122"/>
                <a:ea typeface="黑体" panose="02010609060101010101" pitchFamily="2" charset="-122"/>
              </a:rPr>
              <a:t>项目管理</a:t>
            </a:r>
            <a:endParaRPr lang="zh-CN" altLang="en-US" sz="1800" dirty="0">
              <a:latin typeface="Tahoma" panose="020B0604030504040204" pitchFamily="34" charset="0"/>
            </a:endParaRPr>
          </a:p>
        </p:txBody>
      </p:sp>
      <p:grpSp>
        <p:nvGrpSpPr>
          <p:cNvPr id="7316" name="Group 696"/>
          <p:cNvGrpSpPr/>
          <p:nvPr/>
        </p:nvGrpSpPr>
        <p:grpSpPr>
          <a:xfrm>
            <a:off x="287338" y="2808288"/>
            <a:ext cx="811212" cy="473075"/>
            <a:chOff x="183" y="1762"/>
            <a:chExt cx="511" cy="298"/>
          </a:xfrm>
        </p:grpSpPr>
        <p:grpSp>
          <p:nvGrpSpPr>
            <p:cNvPr id="7329" name="Group 697"/>
            <p:cNvGrpSpPr/>
            <p:nvPr/>
          </p:nvGrpSpPr>
          <p:grpSpPr>
            <a:xfrm>
              <a:off x="183" y="1762"/>
              <a:ext cx="511" cy="298"/>
              <a:chOff x="1043" y="2591"/>
              <a:chExt cx="667" cy="224"/>
            </a:xfrm>
          </p:grpSpPr>
          <p:grpSp>
            <p:nvGrpSpPr>
              <p:cNvPr id="7331" name="Group 698"/>
              <p:cNvGrpSpPr/>
              <p:nvPr/>
            </p:nvGrpSpPr>
            <p:grpSpPr>
              <a:xfrm>
                <a:off x="1043" y="2591"/>
                <a:ext cx="667" cy="224"/>
                <a:chOff x="589" y="686"/>
                <a:chExt cx="1202" cy="1111"/>
              </a:xfrm>
            </p:grpSpPr>
            <p:sp>
              <p:nvSpPr>
                <p:cNvPr id="7333" name="Freeform 699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34" name="Freeform 700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35" name="Freeform 701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B0AD6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36" name="Freeform 702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37" name="Freeform 703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BEBB8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38" name="Freeform 704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CCA9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332" name="Text Box 705"/>
              <p:cNvSpPr txBox="1"/>
              <p:nvPr/>
            </p:nvSpPr>
            <p:spPr>
              <a:xfrm>
                <a:off x="1068" y="2659"/>
                <a:ext cx="454" cy="1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330" name="Text Box 706"/>
            <p:cNvSpPr txBox="1"/>
            <p:nvPr/>
          </p:nvSpPr>
          <p:spPr>
            <a:xfrm>
              <a:off x="185" y="1852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资金管理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317" name="Group 707"/>
          <p:cNvGrpSpPr/>
          <p:nvPr/>
        </p:nvGrpSpPr>
        <p:grpSpPr>
          <a:xfrm>
            <a:off x="292100" y="2446338"/>
            <a:ext cx="811213" cy="473075"/>
            <a:chOff x="195" y="1525"/>
            <a:chExt cx="511" cy="298"/>
          </a:xfrm>
        </p:grpSpPr>
        <p:grpSp>
          <p:nvGrpSpPr>
            <p:cNvPr id="7319" name="Group 708"/>
            <p:cNvGrpSpPr/>
            <p:nvPr/>
          </p:nvGrpSpPr>
          <p:grpSpPr>
            <a:xfrm>
              <a:off x="195" y="1525"/>
              <a:ext cx="511" cy="298"/>
              <a:chOff x="1043" y="2591"/>
              <a:chExt cx="667" cy="224"/>
            </a:xfrm>
          </p:grpSpPr>
          <p:grpSp>
            <p:nvGrpSpPr>
              <p:cNvPr id="7321" name="Group 709"/>
              <p:cNvGrpSpPr/>
              <p:nvPr/>
            </p:nvGrpSpPr>
            <p:grpSpPr>
              <a:xfrm>
                <a:off x="1043" y="2591"/>
                <a:ext cx="667" cy="224"/>
                <a:chOff x="589" y="686"/>
                <a:chExt cx="1202" cy="1111"/>
              </a:xfrm>
            </p:grpSpPr>
            <p:sp>
              <p:nvSpPr>
                <p:cNvPr id="7323" name="Freeform 710"/>
                <p:cNvSpPr/>
                <p:nvPr/>
              </p:nvSpPr>
              <p:spPr>
                <a:xfrm>
                  <a:off x="929" y="68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C8C8C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24" name="Freeform 711"/>
                <p:cNvSpPr/>
                <p:nvPr/>
              </p:nvSpPr>
              <p:spPr>
                <a:xfrm>
                  <a:off x="589" y="1457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D2D2D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25" name="Freeform 712"/>
                <p:cNvSpPr/>
                <p:nvPr/>
              </p:nvSpPr>
              <p:spPr>
                <a:xfrm>
                  <a:off x="1451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B0AD68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26" name="Freeform 713"/>
                <p:cNvSpPr/>
                <p:nvPr/>
              </p:nvSpPr>
              <p:spPr>
                <a:xfrm>
                  <a:off x="589" y="686"/>
                  <a:ext cx="340" cy="1111"/>
                </a:xfrm>
                <a:custGeom>
                  <a:avLst/>
                  <a:gdLst>
                    <a:gd name="txL" fmla="*/ 0 w 340"/>
                    <a:gd name="txT" fmla="*/ 0 h 1111"/>
                    <a:gd name="txR" fmla="*/ 340 w 340"/>
                    <a:gd name="txB" fmla="*/ 1111 h 1111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339" y="774"/>
                    </a:cxn>
                    <a:cxn ang="0">
                      <a:pos x="0" y="1111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340" h="1111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339" y="774"/>
                      </a:lnTo>
                      <a:lnTo>
                        <a:pt x="0" y="1111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0C0C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27" name="Freeform 714"/>
                <p:cNvSpPr/>
                <p:nvPr/>
              </p:nvSpPr>
              <p:spPr>
                <a:xfrm>
                  <a:off x="589" y="1026"/>
                  <a:ext cx="862" cy="771"/>
                </a:xfrm>
                <a:custGeom>
                  <a:avLst/>
                  <a:gdLst>
                    <a:gd name="txL" fmla="*/ 0 w 862"/>
                    <a:gd name="txT" fmla="*/ 0 h 771"/>
                    <a:gd name="txR" fmla="*/ 862 w 862"/>
                    <a:gd name="txB" fmla="*/ 771 h 771"/>
                  </a:gdLst>
                  <a:ahLst/>
                  <a:cxnLst>
                    <a:cxn ang="0">
                      <a:pos x="862" y="0"/>
                    </a:cxn>
                    <a:cxn ang="0">
                      <a:pos x="0" y="0"/>
                    </a:cxn>
                    <a:cxn ang="0">
                      <a:pos x="0" y="771"/>
                    </a:cxn>
                    <a:cxn ang="0">
                      <a:pos x="862" y="770"/>
                    </a:cxn>
                    <a:cxn ang="0">
                      <a:pos x="862" y="0"/>
                    </a:cxn>
                  </a:cxnLst>
                  <a:rect l="txL" t="txT" r="txR" b="txB"/>
                  <a:pathLst>
                    <a:path w="862" h="771">
                      <a:moveTo>
                        <a:pt x="862" y="0"/>
                      </a:moveTo>
                      <a:lnTo>
                        <a:pt x="0" y="0"/>
                      </a:lnTo>
                      <a:lnTo>
                        <a:pt x="0" y="771"/>
                      </a:lnTo>
                      <a:lnTo>
                        <a:pt x="862" y="770"/>
                      </a:lnTo>
                      <a:lnTo>
                        <a:pt x="862" y="0"/>
                      </a:lnTo>
                      <a:close/>
                    </a:path>
                  </a:pathLst>
                </a:custGeom>
                <a:solidFill>
                  <a:srgbClr val="BEBB82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7328" name="Freeform 715"/>
                <p:cNvSpPr/>
                <p:nvPr/>
              </p:nvSpPr>
              <p:spPr>
                <a:xfrm>
                  <a:off x="589" y="686"/>
                  <a:ext cx="1202" cy="340"/>
                </a:xfrm>
                <a:custGeom>
                  <a:avLst/>
                  <a:gdLst>
                    <a:gd name="txL" fmla="*/ 0 w 1202"/>
                    <a:gd name="txT" fmla="*/ 0 h 340"/>
                    <a:gd name="txR" fmla="*/ 1202 w 1202"/>
                    <a:gd name="txB" fmla="*/ 340 h 340"/>
                  </a:gdLst>
                  <a:ahLst/>
                  <a:cxnLst>
                    <a:cxn ang="0">
                      <a:pos x="0" y="340"/>
                    </a:cxn>
                    <a:cxn ang="0">
                      <a:pos x="340" y="0"/>
                    </a:cxn>
                    <a:cxn ang="0">
                      <a:pos x="1202" y="0"/>
                    </a:cxn>
                    <a:cxn ang="0">
                      <a:pos x="862" y="340"/>
                    </a:cxn>
                    <a:cxn ang="0">
                      <a:pos x="0" y="340"/>
                    </a:cxn>
                  </a:cxnLst>
                  <a:rect l="txL" t="txT" r="txR" b="txB"/>
                  <a:pathLst>
                    <a:path w="1202" h="340">
                      <a:moveTo>
                        <a:pt x="0" y="340"/>
                      </a:moveTo>
                      <a:lnTo>
                        <a:pt x="340" y="0"/>
                      </a:lnTo>
                      <a:lnTo>
                        <a:pt x="1202" y="0"/>
                      </a:lnTo>
                      <a:lnTo>
                        <a:pt x="862" y="340"/>
                      </a:lnTo>
                      <a:lnTo>
                        <a:pt x="0" y="340"/>
                      </a:lnTo>
                      <a:close/>
                    </a:path>
                  </a:pathLst>
                </a:custGeom>
                <a:solidFill>
                  <a:srgbClr val="CCCA9C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7322" name="Text Box 716"/>
              <p:cNvSpPr txBox="1"/>
              <p:nvPr/>
            </p:nvSpPr>
            <p:spPr>
              <a:xfrm>
                <a:off x="1068" y="2658"/>
                <a:ext cx="454" cy="1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l"/>
                  <a:defRPr sz="3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92150" indent="-34798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SzPct val="70000"/>
                  <a:buFont typeface="Wingdings" panose="05000000000000000000" pitchFamily="2" charset="2"/>
                  <a:buChar char="l"/>
                  <a:defRPr sz="26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987425" indent="-29400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l"/>
                  <a:defRPr sz="23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281430" indent="-2921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tx2"/>
                  </a:buClr>
                  <a:buSzPct val="75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1598930" indent="-31623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8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zh-CN" sz="1800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7320" name="Rectangle 717"/>
            <p:cNvSpPr/>
            <p:nvPr/>
          </p:nvSpPr>
          <p:spPr>
            <a:xfrm>
              <a:off x="197" y="1625"/>
              <a:ext cx="384" cy="1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92150" indent="-34798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987425" indent="-294005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281430" indent="-2921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1598930" indent="-31623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 dirty="0">
                  <a:latin typeface="黑体" panose="02010609060101010101" pitchFamily="2" charset="-122"/>
                  <a:ea typeface="黑体" panose="02010609060101010101" pitchFamily="2" charset="-122"/>
                </a:rPr>
                <a:t>成本管理</a:t>
              </a:r>
              <a:endParaRPr lang="zh-CN" altLang="en-US" sz="1800" dirty="0">
                <a:latin typeface="Tahoma" panose="020B0604030504040204" pitchFamily="34" charset="0"/>
              </a:endParaRPr>
            </a:p>
          </p:txBody>
        </p:sp>
      </p:grpSp>
      <p:sp>
        <p:nvSpPr>
          <p:cNvPr id="7318" name="Text Box 718"/>
          <p:cNvSpPr txBox="1"/>
          <p:nvPr/>
        </p:nvSpPr>
        <p:spPr>
          <a:xfrm>
            <a:off x="468313" y="771525"/>
            <a:ext cx="6740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用友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ERP-U8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管理软件简介</a:t>
            </a:r>
            <a:r>
              <a:rPr lang="en-US" altLang="zh-CN" sz="1800" b="1" dirty="0">
                <a:solidFill>
                  <a:schemeClr val="tx2"/>
                </a:solidFill>
              </a:rPr>
              <a:t>-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总体结构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468313" y="771525"/>
            <a:ext cx="6843712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用友</a:t>
            </a:r>
            <a:r>
              <a:rPr lang="en-US" altLang="zh-CN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ERP-U8</a:t>
            </a:r>
            <a:r>
              <a:rPr lang="zh-CN" altLang="en-US" sz="36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管理软件简介</a:t>
            </a:r>
            <a:r>
              <a:rPr lang="en-US" altLang="zh-CN" sz="28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数据关系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/>
          <p:nvPr>
            <p:custDataLst>
              <p:tags r:id="rId1"/>
            </p:custDataLst>
          </p:nvPr>
        </p:nvGraphicFramePr>
        <p:xfrm>
          <a:off x="80645" y="1551940"/>
          <a:ext cx="8771890" cy="5125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" imgW="5970905" imgH="3382010" progId="Visio.Drawing.15">
                  <p:embed/>
                </p:oleObj>
              </mc:Choice>
              <mc:Fallback>
                <p:oleObj name="" r:id="rId2" imgW="5970905" imgH="3382010" progId="Visio.Drawing.15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0645" y="1551940"/>
                        <a:ext cx="8771890" cy="5125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sz="3200" dirty="0">
                <a:ea typeface="黑体" panose="02010609060101010101" pitchFamily="2" charset="-122"/>
                <a:sym typeface="+mn-ea"/>
              </a:rPr>
              <a:t>1.</a:t>
            </a:r>
            <a:r>
              <a:rPr lang="en-US" altLang="zh-CN" sz="3200" dirty="0">
                <a:ea typeface="黑体" panose="02010609060101010101" pitchFamily="2" charset="-122"/>
                <a:sym typeface="+mn-ea"/>
              </a:rPr>
              <a:t>3.1 </a:t>
            </a:r>
            <a:r>
              <a:rPr sz="3200" dirty="0">
                <a:ea typeface="黑体" panose="02010609060101010101" pitchFamily="2" charset="-122"/>
                <a:sym typeface="+mn-ea"/>
              </a:rPr>
              <a:t>“十三五”时期会计信息化工作回顾</a:t>
            </a:r>
            <a:endParaRPr sz="3200" dirty="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6149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51460" y="1772920"/>
            <a:ext cx="7543800" cy="4662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96240" algn="l">
              <a:buClrTx/>
              <a:buSzTx/>
              <a:buFontTx/>
            </a:pPr>
            <a:r>
              <a:rPr lang="zh-CN" altLang="en-US" sz="3200">
                <a:sym typeface="+mn-ea"/>
              </a:rPr>
              <a:t>（1）会计信息化建设有序推进，夯实了会计转型升级基础。</a:t>
            </a:r>
            <a:endParaRPr lang="zh-CN" altLang="en-US" sz="3200">
              <a:sym typeface="+mn-ea"/>
            </a:endParaRPr>
          </a:p>
          <a:p>
            <a:pPr lvl="0" indent="396240" algn="l">
              <a:buClrTx/>
              <a:buSzTx/>
              <a:buFontTx/>
            </a:pPr>
            <a:r>
              <a:rPr lang="zh-CN" altLang="en-US" sz="3200">
                <a:sym typeface="+mn-ea"/>
              </a:rPr>
              <a:t>（2）业财融合程度逐步加强，提升了单位经营管理水平。</a:t>
            </a:r>
            <a:endParaRPr lang="zh-CN" altLang="en-US" sz="3200">
              <a:sym typeface="+mn-ea"/>
            </a:endParaRPr>
          </a:p>
          <a:p>
            <a:pPr lvl="0" indent="396240" algn="l">
              <a:buClrTx/>
              <a:buSzTx/>
              <a:buFontTx/>
            </a:pPr>
            <a:r>
              <a:rPr lang="zh-CN" altLang="en-US" sz="3200">
                <a:sym typeface="+mn-ea"/>
              </a:rPr>
              <a:t>（3）新—代信息技术得到初步应用，推动了会计工作创新发展。</a:t>
            </a:r>
            <a:endParaRPr lang="zh-CN" altLang="en-US" sz="3200">
              <a:sym typeface="+mn-ea"/>
            </a:endParaRPr>
          </a:p>
          <a:p>
            <a:pPr lvl="0" indent="396240" algn="l">
              <a:buClrTx/>
              <a:buSzTx/>
              <a:buFontTx/>
            </a:pPr>
            <a:r>
              <a:rPr lang="zh-CN" altLang="en-US" sz="3200">
                <a:sym typeface="+mn-ea"/>
              </a:rPr>
              <a:t>（4）电子会计资料逐步推广，促进了会计信息深度应用。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sz="2400" dirty="0">
                <a:ea typeface="黑体" panose="02010609060101010101" pitchFamily="2" charset="-122"/>
                <a:sym typeface="+mn-ea"/>
              </a:rPr>
              <a:t>1.</a:t>
            </a:r>
            <a:r>
              <a:rPr lang="en-US" altLang="zh-CN" sz="2400" dirty="0"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400" dirty="0">
                <a:ea typeface="黑体" panose="02010609060101010101" pitchFamily="2" charset="-122"/>
                <a:sym typeface="+mn-ea"/>
              </a:rPr>
              <a:t>.2 “十四五”时期会计信息化工作面临的形势与挑战</a:t>
            </a:r>
            <a:endParaRPr lang="en-US" altLang="zh-CN" sz="2400" dirty="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6149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2735" y="1628775"/>
            <a:ext cx="8607425" cy="4662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396240">
              <a:lnSpc>
                <a:spcPct val="200000"/>
              </a:lnSpc>
            </a:pPr>
            <a:r>
              <a:rPr lang="zh-CN" altLang="en-US" sz="3200"/>
              <a:t>（1）经济社会数字化转型全面开启。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（2）单位业财融合需求更加迫切。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（3）会计数据要素日益重要。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（4）会计数据安全风险不容忽视。</a:t>
            </a:r>
            <a:endParaRPr lang="zh-CN" altLang="en-US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sz="3200" dirty="0">
                <a:ea typeface="黑体" panose="02010609060101010101" pitchFamily="2" charset="-122"/>
                <a:sym typeface="+mn-ea"/>
              </a:rPr>
              <a:t>1.4 业财一体化的特点</a:t>
            </a:r>
            <a:endParaRPr lang="en-US" altLang="zh-CN" sz="3200" dirty="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6149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2735" y="1628775"/>
            <a:ext cx="8607425" cy="4662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396240">
              <a:lnSpc>
                <a:spcPct val="200000"/>
              </a:lnSpc>
            </a:pPr>
            <a:r>
              <a:rPr lang="zh-CN" altLang="en-US" sz="3200"/>
              <a:t>（1）统一性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（2）全面性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（3）持续性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/>
              <a:t>（4）过程性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r>
              <a:rPr lang="zh-CN" altLang="en-US" sz="3200">
                <a:sym typeface="+mn-ea"/>
              </a:rPr>
              <a:t>（</a:t>
            </a:r>
            <a:r>
              <a:rPr lang="en-US" altLang="zh-CN" sz="3200">
                <a:sym typeface="+mn-ea"/>
              </a:rPr>
              <a:t>5</a:t>
            </a:r>
            <a:r>
              <a:rPr lang="zh-CN" altLang="en-US" sz="3200">
                <a:sym typeface="+mn-ea"/>
              </a:rPr>
              <a:t>）高效性</a:t>
            </a:r>
            <a:endParaRPr lang="zh-CN" altLang="en-US" sz="3200"/>
          </a:p>
          <a:p>
            <a:pPr indent="396240">
              <a:lnSpc>
                <a:spcPct val="200000"/>
              </a:lnSpc>
            </a:pPr>
            <a:endParaRPr lang="zh-CN" altLang="en-US" sz="3200"/>
          </a:p>
          <a:p>
            <a:pPr indent="396240">
              <a:lnSpc>
                <a:spcPct val="200000"/>
              </a:lnSpc>
            </a:pPr>
            <a:endParaRPr lang="en-US" altLang="zh-CN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algn="l" eaLnBrk="1" hangingPunct="1">
              <a:buClrTx/>
              <a:buSzTx/>
              <a:buFontTx/>
            </a:pPr>
            <a:r>
              <a:rPr lang="zh-CN" sz="2800" dirty="0">
                <a:ea typeface="黑体" panose="02010609060101010101" pitchFamily="2" charset="-122"/>
                <a:sym typeface="+mn-ea"/>
              </a:rPr>
              <a:t>1.4 业财一体化</a:t>
            </a:r>
            <a:r>
              <a:rPr lang="en-US" altLang="zh-CN" sz="2800" dirty="0">
                <a:ea typeface="黑体" panose="02010609060101010101" pitchFamily="2" charset="-122"/>
                <a:sym typeface="+mn-ea"/>
              </a:rPr>
              <a:t>——</a:t>
            </a:r>
            <a:r>
              <a:rPr lang="zh-CN" altLang="en-US" sz="2800" dirty="0">
                <a:ea typeface="黑体" panose="02010609060101010101" pitchFamily="2" charset="-122"/>
                <a:sym typeface="+mn-ea"/>
              </a:rPr>
              <a:t>数据关系</a:t>
            </a:r>
            <a:endParaRPr lang="zh-CN" altLang="en-US" sz="2800" dirty="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dirty="0"/>
          </a:p>
        </p:txBody>
      </p:sp>
      <p:sp>
        <p:nvSpPr>
          <p:cNvPr id="6149" name="Rectangle 5"/>
          <p:cNvSpPr/>
          <p:nvPr/>
        </p:nvSpPr>
        <p:spPr>
          <a:xfrm>
            <a:off x="0" y="28702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987425" indent="-2940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281430" indent="-2921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59893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81280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 dirty="0"/>
          </a:p>
        </p:txBody>
      </p:sp>
      <p:sp>
        <p:nvSpPr>
          <p:cNvPr id="4" name="文本框 3"/>
          <p:cNvSpPr txBox="1"/>
          <p:nvPr/>
        </p:nvSpPr>
        <p:spPr>
          <a:xfrm>
            <a:off x="292735" y="1628775"/>
            <a:ext cx="8607425" cy="46621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396240">
              <a:lnSpc>
                <a:spcPct val="200000"/>
              </a:lnSpc>
            </a:pPr>
            <a:endParaRPr lang="zh-CN" altLang="en-US" sz="3200"/>
          </a:p>
        </p:txBody>
      </p:sp>
      <p:grpSp>
        <p:nvGrpSpPr>
          <p:cNvPr id="5" name="组合 4"/>
          <p:cNvGrpSpPr/>
          <p:nvPr/>
        </p:nvGrpSpPr>
        <p:grpSpPr>
          <a:xfrm>
            <a:off x="739808" y="1916748"/>
            <a:ext cx="7020051" cy="4048125"/>
            <a:chOff x="1388110" y="1164273"/>
            <a:chExt cx="9444038" cy="5397499"/>
          </a:xfrm>
        </p:grpSpPr>
        <p:sp>
          <p:nvSpPr>
            <p:cNvPr id="8" name="Rectangle 13"/>
            <p:cNvSpPr/>
            <p:nvPr/>
          </p:nvSpPr>
          <p:spPr>
            <a:xfrm>
              <a:off x="9392285" y="4929505"/>
              <a:ext cx="1439863" cy="547688"/>
            </a:xfrm>
            <a:prstGeom prst="rect">
              <a:avLst/>
            </a:prstGeom>
            <a:solidFill>
              <a:srgbClr val="FF9933"/>
            </a:solidFill>
            <a:ln w="9525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决策支持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Rectangle 14"/>
            <p:cNvSpPr/>
            <p:nvPr/>
          </p:nvSpPr>
          <p:spPr>
            <a:xfrm>
              <a:off x="9392285" y="2553018"/>
              <a:ext cx="1439863" cy="547687"/>
            </a:xfrm>
            <a:prstGeom prst="rect">
              <a:avLst/>
            </a:prstGeom>
            <a:solidFill>
              <a:srgbClr val="FF9933"/>
            </a:solidFill>
            <a:ln w="9525" cap="flat" cmpd="sng">
              <a:solidFill>
                <a:srgbClr val="FFC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财务分析</a:t>
              </a:r>
              <a:endPara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0" name="Group 51"/>
            <p:cNvGrpSpPr/>
            <p:nvPr/>
          </p:nvGrpSpPr>
          <p:grpSpPr>
            <a:xfrm>
              <a:off x="1388110" y="1164273"/>
              <a:ext cx="8315325" cy="5397499"/>
              <a:chOff x="-348" y="663"/>
              <a:chExt cx="5238" cy="3400"/>
            </a:xfrm>
          </p:grpSpPr>
          <p:sp>
            <p:nvSpPr>
              <p:cNvPr id="11" name="Rectangle 4"/>
              <p:cNvSpPr/>
              <p:nvPr/>
            </p:nvSpPr>
            <p:spPr>
              <a:xfrm>
                <a:off x="1746" y="754"/>
                <a:ext cx="907" cy="344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库存管理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5"/>
              <p:cNvSpPr/>
              <p:nvPr/>
            </p:nvSpPr>
            <p:spPr>
              <a:xfrm>
                <a:off x="294" y="2608"/>
                <a:ext cx="930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应收系统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3" name="Rectangle 6"/>
              <p:cNvSpPr/>
              <p:nvPr/>
            </p:nvSpPr>
            <p:spPr>
              <a:xfrm>
                <a:off x="1792" y="2608"/>
                <a:ext cx="952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总账系统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7"/>
              <p:cNvSpPr/>
              <p:nvPr/>
            </p:nvSpPr>
            <p:spPr>
              <a:xfrm>
                <a:off x="1791" y="1659"/>
                <a:ext cx="907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存货核算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8"/>
              <p:cNvSpPr/>
              <p:nvPr/>
            </p:nvSpPr>
            <p:spPr>
              <a:xfrm>
                <a:off x="612" y="1659"/>
                <a:ext cx="930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销售管理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9"/>
              <p:cNvSpPr/>
              <p:nvPr/>
            </p:nvSpPr>
            <p:spPr>
              <a:xfrm>
                <a:off x="3242" y="2608"/>
                <a:ext cx="908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应付系统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" name="Rectangle 10"/>
              <p:cNvSpPr/>
              <p:nvPr/>
            </p:nvSpPr>
            <p:spPr>
              <a:xfrm>
                <a:off x="2971" y="1659"/>
                <a:ext cx="907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采购管理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Rectangle 11"/>
              <p:cNvSpPr/>
              <p:nvPr/>
            </p:nvSpPr>
            <p:spPr>
              <a:xfrm>
                <a:off x="1610" y="3557"/>
                <a:ext cx="1270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固定资产管理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Rectangle 12"/>
              <p:cNvSpPr/>
              <p:nvPr/>
            </p:nvSpPr>
            <p:spPr>
              <a:xfrm>
                <a:off x="385" y="3557"/>
                <a:ext cx="771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工资管理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" name="Rectangle 15"/>
              <p:cNvSpPr/>
              <p:nvPr/>
            </p:nvSpPr>
            <p:spPr>
              <a:xfrm>
                <a:off x="3243" y="3557"/>
                <a:ext cx="953" cy="345"/>
              </a:xfrm>
              <a:prstGeom prst="rect">
                <a:avLst/>
              </a:prstGeom>
              <a:solidFill>
                <a:srgbClr val="FF9933"/>
              </a:solidFill>
              <a:ln w="9525" cap="flat" cmpd="sng">
                <a:solidFill>
                  <a:srgbClr val="FFC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UFO</a:t>
                </a:r>
                <a:r>
                  <a:rPr lang="zh-CN" altLang="en-US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报表</a:t>
                </a:r>
                <a:endParaRPr lang="zh-CN" altLang="en-US" sz="1800" b="1" dirty="0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1" name="Line 16"/>
              <p:cNvSpPr/>
              <p:nvPr/>
            </p:nvSpPr>
            <p:spPr>
              <a:xfrm flipH="1">
                <a:off x="1020" y="1099"/>
                <a:ext cx="1134" cy="5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2" name="Line 17"/>
              <p:cNvSpPr/>
              <p:nvPr/>
            </p:nvSpPr>
            <p:spPr>
              <a:xfrm>
                <a:off x="2154" y="1099"/>
                <a:ext cx="0" cy="5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3" name="Line 18"/>
              <p:cNvSpPr/>
              <p:nvPr/>
            </p:nvSpPr>
            <p:spPr>
              <a:xfrm>
                <a:off x="2154" y="1099"/>
                <a:ext cx="1270" cy="5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4" name="Line 19"/>
              <p:cNvSpPr/>
              <p:nvPr/>
            </p:nvSpPr>
            <p:spPr>
              <a:xfrm>
                <a:off x="793" y="2004"/>
                <a:ext cx="0" cy="6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5" name="Line 20"/>
              <p:cNvSpPr/>
              <p:nvPr/>
            </p:nvSpPr>
            <p:spPr>
              <a:xfrm>
                <a:off x="2154" y="2004"/>
                <a:ext cx="0" cy="6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6" name="Line 21"/>
              <p:cNvSpPr/>
              <p:nvPr/>
            </p:nvSpPr>
            <p:spPr>
              <a:xfrm>
                <a:off x="3470" y="2004"/>
                <a:ext cx="0" cy="6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7" name="Line 22"/>
              <p:cNvSpPr/>
              <p:nvPr/>
            </p:nvSpPr>
            <p:spPr>
              <a:xfrm flipV="1">
                <a:off x="703" y="2953"/>
                <a:ext cx="1497" cy="6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8" name="Line 23"/>
              <p:cNvSpPr/>
              <p:nvPr/>
            </p:nvSpPr>
            <p:spPr>
              <a:xfrm flipV="1">
                <a:off x="2200" y="2953"/>
                <a:ext cx="0" cy="60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9" name="Line 24"/>
              <p:cNvSpPr/>
              <p:nvPr/>
            </p:nvSpPr>
            <p:spPr>
              <a:xfrm flipH="1">
                <a:off x="2744" y="2781"/>
                <a:ext cx="45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0" name="Line 25"/>
              <p:cNvSpPr/>
              <p:nvPr/>
            </p:nvSpPr>
            <p:spPr>
              <a:xfrm>
                <a:off x="1202" y="2781"/>
                <a:ext cx="58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1" name="Line 26"/>
              <p:cNvSpPr/>
              <p:nvPr/>
            </p:nvSpPr>
            <p:spPr>
              <a:xfrm flipH="1">
                <a:off x="3832" y="1099"/>
                <a:ext cx="545" cy="5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" name="Line 27"/>
              <p:cNvSpPr/>
              <p:nvPr/>
            </p:nvSpPr>
            <p:spPr>
              <a:xfrm flipH="1" flipV="1">
                <a:off x="4105" y="2953"/>
                <a:ext cx="317" cy="47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3" name="Text Box 29"/>
              <p:cNvSpPr txBox="1"/>
              <p:nvPr/>
            </p:nvSpPr>
            <p:spPr>
              <a:xfrm>
                <a:off x="-348" y="3521"/>
                <a:ext cx="506" cy="5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>
                    <a:solidFill>
                      <a:srgbClr val="0071C1"/>
                    </a:solidFill>
                    <a:latin typeface="Arial" panose="020B0604020202020204" pitchFamily="34" charset="0"/>
                  </a:rPr>
                  <a:t>财务</a:t>
                </a:r>
                <a:endParaRPr lang="zh-CN" altLang="en-US" sz="1800" b="1" dirty="0">
                  <a:solidFill>
                    <a:srgbClr val="0071C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4" name="Text Box 30"/>
              <p:cNvSpPr txBox="1"/>
              <p:nvPr/>
            </p:nvSpPr>
            <p:spPr>
              <a:xfrm>
                <a:off x="839" y="1189"/>
                <a:ext cx="836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销售出库单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5" name="Text Box 31"/>
              <p:cNvSpPr txBox="1"/>
              <p:nvPr/>
            </p:nvSpPr>
            <p:spPr>
              <a:xfrm>
                <a:off x="2686" y="1181"/>
                <a:ext cx="836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采购入库单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6" name="Text Box 32"/>
              <p:cNvSpPr txBox="1"/>
              <p:nvPr/>
            </p:nvSpPr>
            <p:spPr>
              <a:xfrm>
                <a:off x="3787" y="886"/>
                <a:ext cx="692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采购发票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7" name="Text Box 33"/>
              <p:cNvSpPr txBox="1"/>
              <p:nvPr/>
            </p:nvSpPr>
            <p:spPr>
              <a:xfrm>
                <a:off x="1927" y="1099"/>
                <a:ext cx="261" cy="6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出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库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8" name="Text Box 34"/>
              <p:cNvSpPr txBox="1"/>
              <p:nvPr/>
            </p:nvSpPr>
            <p:spPr>
              <a:xfrm>
                <a:off x="2187" y="1111"/>
                <a:ext cx="261" cy="6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入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库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9" name="Text Box 35"/>
              <p:cNvSpPr txBox="1"/>
              <p:nvPr/>
            </p:nvSpPr>
            <p:spPr>
              <a:xfrm>
                <a:off x="3502" y="1963"/>
                <a:ext cx="261" cy="7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采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购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发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票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Text Box 36"/>
              <p:cNvSpPr txBox="1"/>
              <p:nvPr/>
            </p:nvSpPr>
            <p:spPr>
              <a:xfrm>
                <a:off x="533" y="1963"/>
                <a:ext cx="261" cy="77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销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售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发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票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1" name="Text Box 37"/>
              <p:cNvSpPr txBox="1"/>
              <p:nvPr/>
            </p:nvSpPr>
            <p:spPr>
              <a:xfrm>
                <a:off x="4275" y="3449"/>
                <a:ext cx="615" cy="2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付款单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2" name="Text Box 38"/>
              <p:cNvSpPr txBox="1"/>
              <p:nvPr/>
            </p:nvSpPr>
            <p:spPr>
              <a:xfrm>
                <a:off x="236" y="3129"/>
                <a:ext cx="548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收款单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3" name="Text Box 39"/>
              <p:cNvSpPr txBox="1"/>
              <p:nvPr/>
            </p:nvSpPr>
            <p:spPr>
              <a:xfrm>
                <a:off x="1144" y="3086"/>
                <a:ext cx="404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凭证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Text Box 40"/>
              <p:cNvSpPr txBox="1"/>
              <p:nvPr/>
            </p:nvSpPr>
            <p:spPr>
              <a:xfrm>
                <a:off x="2187" y="3043"/>
                <a:ext cx="261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凭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证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" name="Text Box 41"/>
              <p:cNvSpPr txBox="1"/>
              <p:nvPr/>
            </p:nvSpPr>
            <p:spPr>
              <a:xfrm>
                <a:off x="2822" y="2525"/>
                <a:ext cx="404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凭证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6" name="Text Box 42"/>
              <p:cNvSpPr txBox="1"/>
              <p:nvPr/>
            </p:nvSpPr>
            <p:spPr>
              <a:xfrm>
                <a:off x="1280" y="2525"/>
                <a:ext cx="404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凭证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7" name="Text Box 43"/>
              <p:cNvSpPr txBox="1"/>
              <p:nvPr/>
            </p:nvSpPr>
            <p:spPr>
              <a:xfrm>
                <a:off x="1960" y="2180"/>
                <a:ext cx="404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凭证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8" name="Text Box 44"/>
              <p:cNvSpPr txBox="1"/>
              <p:nvPr/>
            </p:nvSpPr>
            <p:spPr>
              <a:xfrm>
                <a:off x="158" y="663"/>
                <a:ext cx="695" cy="5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>
                    <a:solidFill>
                      <a:srgbClr val="0071C1"/>
                    </a:solidFill>
                    <a:latin typeface="Arial" panose="020B0604020202020204" pitchFamily="34" charset="0"/>
                  </a:rPr>
                  <a:t>购销存</a:t>
                </a:r>
                <a:endParaRPr lang="zh-CN" altLang="en-US" sz="1800" b="1" dirty="0">
                  <a:solidFill>
                    <a:srgbClr val="0071C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9" name="Line 45"/>
              <p:cNvSpPr/>
              <p:nvPr/>
            </p:nvSpPr>
            <p:spPr>
              <a:xfrm>
                <a:off x="0" y="2341"/>
                <a:ext cx="4558" cy="0"/>
              </a:xfrm>
              <a:prstGeom prst="line">
                <a:avLst/>
              </a:prstGeom>
              <a:ln w="38100" cap="flat" cmpd="dbl">
                <a:solidFill>
                  <a:srgbClr val="005DA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0" name="Line 47"/>
              <p:cNvSpPr/>
              <p:nvPr/>
            </p:nvSpPr>
            <p:spPr>
              <a:xfrm>
                <a:off x="2653" y="2977"/>
                <a:ext cx="817" cy="5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51" name="Line 48"/>
              <p:cNvSpPr/>
              <p:nvPr/>
            </p:nvSpPr>
            <p:spPr>
              <a:xfrm flipV="1">
                <a:off x="22" y="2931"/>
                <a:ext cx="431" cy="59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2" name="Line 49"/>
              <p:cNvSpPr/>
              <p:nvPr/>
            </p:nvSpPr>
            <p:spPr>
              <a:xfrm>
                <a:off x="249" y="1162"/>
                <a:ext cx="476" cy="499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3" name="Text Box 50"/>
              <p:cNvSpPr txBox="1"/>
              <p:nvPr/>
            </p:nvSpPr>
            <p:spPr>
              <a:xfrm>
                <a:off x="0" y="981"/>
                <a:ext cx="696" cy="4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350" b="1" dirty="0">
                    <a:latin typeface="Arial" panose="020B0604020202020204" pitchFamily="34" charset="0"/>
                  </a:rPr>
                  <a:t>销售发票</a:t>
                </a:r>
                <a:endParaRPr lang="zh-CN" altLang="en-US" sz="1350" b="1" dirty="0"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18264a2c-693d-40e1-9bef-89ce9dca16a0"/>
  <p:tag name="COMMONDATA" val="eyJoZGlkIjoiODExYmI3NjdlYWJjZGJlMjFhMGU2YWUwMDkxM2M4NzcifQ==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1259</Words>
  <Application>WPS 演示</Application>
  <PresentationFormat>全屏显示(4:3)</PresentationFormat>
  <Paragraphs>294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Verdana</vt:lpstr>
      <vt:lpstr>华文新魏</vt:lpstr>
      <vt:lpstr>黑体</vt:lpstr>
      <vt:lpstr>Wingdings</vt:lpstr>
      <vt:lpstr>Tahoma</vt:lpstr>
      <vt:lpstr>微软雅黑</vt:lpstr>
      <vt:lpstr>Arial Unicode MS</vt:lpstr>
      <vt:lpstr>Network</vt:lpstr>
      <vt:lpstr>1_Network</vt:lpstr>
      <vt:lpstr>Visio.Drawing.15</vt:lpstr>
      <vt:lpstr>项目1 会计信息化与业财一体化概述</vt:lpstr>
      <vt:lpstr>PowerPoint 演示文稿</vt:lpstr>
      <vt:lpstr>PowerPoint 演示文稿</vt:lpstr>
      <vt:lpstr>PowerPoint 演示文稿</vt:lpstr>
      <vt:lpstr>PowerPoint 演示文稿</vt:lpstr>
      <vt:lpstr>1.3.1 “十三五”时期会计信息化工作回顾</vt:lpstr>
      <vt:lpstr>1.3.2 “十四五”时期会计信息化工作面临的形势与挑战</vt:lpstr>
      <vt:lpstr>1.3.2 “十四五”时期会计信息化工作面临的形势与挑战</vt:lpstr>
      <vt:lpstr>1.4 业财一体化</vt:lpstr>
      <vt:lpstr>课程总体说明-学习方法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会计信息系统导论</dc:title>
  <dc:creator>administrator</dc:creator>
  <cp:lastModifiedBy>god</cp:lastModifiedBy>
  <cp:revision>28</cp:revision>
  <dcterms:created xsi:type="dcterms:W3CDTF">2007-07-19T01:32:00Z</dcterms:created>
  <dcterms:modified xsi:type="dcterms:W3CDTF">2024-07-16T08:53:24Z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B8D0905266B94850B6BC48AA1B2DE36B</vt:lpwstr>
  </property>
  <property fmtid="{D5CDD505-2E9C-101B-9397-08002B2CF9AE}" pid="3" name="KSOProductBuildVer">
    <vt:lpwstr>2052-12.1.0.16729</vt:lpwstr>
  </property>
</Properties>
</file>