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6858000" type="screen4x3"/>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gs" Target="tags/tag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B4BA843-21BF-4B82-B6A5-F6701E434C7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A007C7E8-B40D-4297-A13C-7453EE392B8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CB4BA843-21BF-4B82-B6A5-F6701E434C78}"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007C7E8-B40D-4297-A13C-7453EE392B8C}"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B4BA843-21BF-4B82-B6A5-F6701E434C78}"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908720"/>
            <a:ext cx="7851648" cy="1828800"/>
          </a:xfrm>
        </p:spPr>
        <p:txBody>
          <a:bodyPr>
            <a:normAutofit/>
          </a:bodyPr>
          <a:lstStyle/>
          <a:p>
            <a:pPr algn="ctr"/>
            <a:r>
              <a:rPr lang="zh-CN" altLang="zh-CN" dirty="0">
                <a:effectLst/>
              </a:rPr>
              <a:t>第十二章</a:t>
            </a:r>
            <a:br>
              <a:rPr lang="zh-CN" altLang="zh-CN" dirty="0">
                <a:effectLst/>
              </a:rPr>
            </a:br>
            <a:r>
              <a:rPr lang="zh-CN" altLang="zh-CN" dirty="0">
                <a:effectLst/>
              </a:rPr>
              <a:t>商品价格</a:t>
            </a:r>
            <a:r>
              <a:rPr lang="zh-CN" altLang="zh-CN" dirty="0" smtClean="0">
                <a:effectLst/>
              </a:rPr>
              <a:t>心理</a:t>
            </a:r>
            <a:endParaRPr lang="zh-CN" altLang="en-US" dirty="0"/>
          </a:p>
        </p:txBody>
      </p:sp>
      <p:sp>
        <p:nvSpPr>
          <p:cNvPr id="3" name="副标题 2"/>
          <p:cNvSpPr>
            <a:spLocks noGrp="1"/>
          </p:cNvSpPr>
          <p:nvPr>
            <p:ph type="subTitle" idx="1"/>
          </p:nvPr>
        </p:nvSpPr>
        <p:spPr>
          <a:xfrm>
            <a:off x="533400" y="4196680"/>
            <a:ext cx="7854696" cy="1752600"/>
          </a:xfrm>
        </p:spPr>
        <p:txBody>
          <a:bodyPr>
            <a:normAutofit fontScale="85000" lnSpcReduction="20000"/>
          </a:bodyPr>
          <a:lstStyle/>
          <a:p>
            <a:pPr algn="l"/>
            <a:r>
              <a:rPr lang="zh-CN" altLang="en-US" dirty="0" smtClean="0"/>
              <a:t>学习目标：</a:t>
            </a:r>
            <a:endParaRPr lang="en-US" altLang="zh-CN" dirty="0" smtClean="0"/>
          </a:p>
          <a:p>
            <a:pPr algn="l"/>
            <a:r>
              <a:rPr lang="zh-CN" altLang="zh-CN" dirty="0"/>
              <a:t>　　</a:t>
            </a:r>
            <a:r>
              <a:rPr lang="en-US" altLang="zh-CN" dirty="0"/>
              <a:t>1.</a:t>
            </a:r>
            <a:r>
              <a:rPr lang="zh-CN" altLang="zh-CN" dirty="0"/>
              <a:t>了解消费者的价格心理功能</a:t>
            </a:r>
            <a:r>
              <a:rPr lang="en-US" altLang="zh-CN" dirty="0"/>
              <a:t>;</a:t>
            </a:r>
            <a:endParaRPr lang="zh-CN" altLang="zh-CN" dirty="0"/>
          </a:p>
          <a:p>
            <a:pPr algn="l"/>
            <a:r>
              <a:rPr lang="zh-CN" altLang="zh-CN" dirty="0"/>
              <a:t>　　</a:t>
            </a:r>
            <a:r>
              <a:rPr lang="en-US" altLang="zh-CN" dirty="0"/>
              <a:t>2.</a:t>
            </a:r>
            <a:r>
              <a:rPr lang="zh-CN" altLang="zh-CN" dirty="0"/>
              <a:t>掌握消费者对价格的心理反应及判断</a:t>
            </a:r>
            <a:r>
              <a:rPr lang="en-US" altLang="zh-CN" dirty="0"/>
              <a:t>;</a:t>
            </a:r>
            <a:endParaRPr lang="zh-CN" altLang="zh-CN" dirty="0"/>
          </a:p>
          <a:p>
            <a:pPr algn="l"/>
            <a:r>
              <a:rPr lang="zh-CN" altLang="zh-CN" dirty="0"/>
              <a:t>　　</a:t>
            </a:r>
            <a:r>
              <a:rPr lang="en-US" altLang="zh-CN" dirty="0"/>
              <a:t>3.</a:t>
            </a:r>
            <a:r>
              <a:rPr lang="zh-CN" altLang="zh-CN" dirty="0"/>
              <a:t>掌握价格变动对消费者心理和行为的影响</a:t>
            </a:r>
            <a:r>
              <a:rPr lang="en-US" altLang="zh-CN" dirty="0"/>
              <a:t>;</a:t>
            </a:r>
            <a:endParaRPr lang="zh-CN" altLang="zh-CN" dirty="0"/>
          </a:p>
          <a:p>
            <a:pPr algn="l"/>
            <a:r>
              <a:rPr lang="zh-CN" altLang="zh-CN" dirty="0"/>
              <a:t>　　</a:t>
            </a:r>
            <a:r>
              <a:rPr lang="en-US" altLang="zh-CN" dirty="0"/>
              <a:t>4.</a:t>
            </a:r>
            <a:r>
              <a:rPr lang="zh-CN" altLang="zh-CN" dirty="0"/>
              <a:t>掌握商品定价与调价的心理策略。</a:t>
            </a:r>
            <a:endParaRPr lang="zh-CN" altLang="zh-CN" dirty="0"/>
          </a:p>
          <a:p>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64672"/>
          </a:xfrm>
        </p:spPr>
        <p:txBody>
          <a:bodyPr>
            <a:noAutofit/>
          </a:bodyPr>
          <a:lstStyle/>
          <a:p>
            <a:r>
              <a:rPr lang="zh-CN" altLang="zh-CN" sz="3600" dirty="0"/>
              <a:t>第二节　消费者对价格的心理反应及判断</a:t>
            </a:r>
            <a:endParaRPr lang="zh-CN" altLang="zh-CN" sz="3600" dirty="0"/>
          </a:p>
        </p:txBody>
      </p:sp>
      <p:sp>
        <p:nvSpPr>
          <p:cNvPr id="3" name="内容占位符 2"/>
          <p:cNvSpPr>
            <a:spLocks noGrp="1"/>
          </p:cNvSpPr>
          <p:nvPr>
            <p:ph idx="1"/>
          </p:nvPr>
        </p:nvSpPr>
        <p:spPr>
          <a:xfrm>
            <a:off x="457200" y="1935480"/>
            <a:ext cx="8229600" cy="4922520"/>
          </a:xfrm>
        </p:spPr>
        <p:txBody>
          <a:bodyPr>
            <a:normAutofit fontScale="77500" lnSpcReduction="20000"/>
          </a:bodyPr>
          <a:lstStyle/>
          <a:p>
            <a:pPr marL="0" indent="0">
              <a:buNone/>
            </a:pPr>
            <a:r>
              <a:rPr lang="zh-CN" altLang="zh-CN" dirty="0"/>
              <a:t>一、消费者的价格心理表现与价格判断</a:t>
            </a:r>
            <a:endParaRPr lang="zh-CN" altLang="zh-CN" dirty="0"/>
          </a:p>
          <a:p>
            <a:pPr marL="0" indent="0">
              <a:buNone/>
            </a:pPr>
            <a:r>
              <a:rPr lang="zh-CN" altLang="zh-CN" dirty="0"/>
              <a:t>　　价格心理是指消费者在购买过程中对价格刺激的各种心理反应及其表现</a:t>
            </a:r>
            <a:r>
              <a:rPr lang="en-US" altLang="zh-CN" dirty="0"/>
              <a:t>,</a:t>
            </a:r>
            <a:r>
              <a:rPr lang="zh-CN" altLang="zh-CN" dirty="0"/>
              <a:t>它是由消费者自身的个性心理和对价格的知觉判断共同构成的。消费者的价格心理表现在以下几个方面</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习惯</a:t>
            </a:r>
            <a:r>
              <a:rPr lang="zh-CN" altLang="zh-CN" dirty="0" smtClean="0"/>
              <a:t>心理</a:t>
            </a:r>
            <a:endParaRPr lang="en-US" altLang="zh-CN" dirty="0" smtClean="0"/>
          </a:p>
          <a:p>
            <a:pPr marL="0" indent="0">
              <a:buNone/>
            </a:pPr>
            <a:r>
              <a:rPr lang="zh-CN" altLang="zh-CN" dirty="0"/>
              <a:t>　　由于消费者长期、多次购买某些商品</a:t>
            </a:r>
            <a:r>
              <a:rPr lang="en-US" altLang="zh-CN" dirty="0"/>
              <a:t>,</a:t>
            </a:r>
            <a:r>
              <a:rPr lang="zh-CN" altLang="zh-CN" dirty="0"/>
              <a:t>以及对价格的反复感知</a:t>
            </a:r>
            <a:r>
              <a:rPr lang="en-US" altLang="zh-CN" dirty="0"/>
              <a:t>,</a:t>
            </a:r>
            <a:r>
              <a:rPr lang="zh-CN" altLang="zh-CN" dirty="0"/>
              <a:t>形成了消费者对某些商品价格的习惯心理。</a:t>
            </a:r>
            <a:endParaRPr lang="zh-CN" altLang="zh-CN" dirty="0"/>
          </a:p>
          <a:p>
            <a:pPr marL="0" indent="0">
              <a:buNone/>
            </a:pPr>
            <a:r>
              <a:rPr lang="en-US" altLang="zh-CN" dirty="0"/>
              <a:t>(</a:t>
            </a:r>
            <a:r>
              <a:rPr lang="zh-CN" altLang="zh-CN" dirty="0"/>
              <a:t>二</a:t>
            </a:r>
            <a:r>
              <a:rPr lang="en-US" altLang="zh-CN" dirty="0"/>
              <a:t>)</a:t>
            </a:r>
            <a:r>
              <a:rPr lang="zh-CN" altLang="zh-CN" dirty="0"/>
              <a:t>敏感</a:t>
            </a:r>
            <a:r>
              <a:rPr lang="zh-CN" altLang="zh-CN" dirty="0" smtClean="0"/>
              <a:t>心理</a:t>
            </a:r>
            <a:endParaRPr lang="en-US" altLang="zh-CN" dirty="0" smtClean="0"/>
          </a:p>
          <a:p>
            <a:pPr marL="0" indent="0">
              <a:buNone/>
            </a:pPr>
            <a:r>
              <a:rPr lang="zh-CN" altLang="zh-CN" dirty="0"/>
              <a:t>　　由于商品价格直接关系到消费者的生活水平</a:t>
            </a:r>
            <a:r>
              <a:rPr lang="en-US" altLang="zh-CN" dirty="0"/>
              <a:t>,</a:t>
            </a:r>
            <a:r>
              <a:rPr lang="zh-CN" altLang="zh-CN" dirty="0"/>
              <a:t>所以</a:t>
            </a:r>
            <a:r>
              <a:rPr lang="en-US" altLang="zh-CN" dirty="0"/>
              <a:t>,</a:t>
            </a:r>
            <a:r>
              <a:rPr lang="zh-CN" altLang="zh-CN" dirty="0"/>
              <a:t>消费者对价格变动具有极强的敏感性。</a:t>
            </a:r>
            <a:endParaRPr lang="zh-CN" altLang="zh-CN" dirty="0"/>
          </a:p>
          <a:p>
            <a:pPr marL="0" indent="0">
              <a:buNone/>
            </a:pPr>
            <a:r>
              <a:rPr lang="en-US" altLang="zh-CN" dirty="0"/>
              <a:t>(</a:t>
            </a:r>
            <a:r>
              <a:rPr lang="zh-CN" altLang="zh-CN" dirty="0"/>
              <a:t>三</a:t>
            </a:r>
            <a:r>
              <a:rPr lang="en-US" altLang="zh-CN" dirty="0"/>
              <a:t>)</a:t>
            </a:r>
            <a:r>
              <a:rPr lang="zh-CN" altLang="zh-CN" dirty="0"/>
              <a:t>倾向</a:t>
            </a:r>
            <a:r>
              <a:rPr lang="zh-CN" altLang="zh-CN" dirty="0" smtClean="0"/>
              <a:t>心理</a:t>
            </a:r>
            <a:endParaRPr lang="en-US" altLang="zh-CN" dirty="0" smtClean="0"/>
          </a:p>
          <a:p>
            <a:pPr marL="0" indent="0">
              <a:buNone/>
            </a:pPr>
            <a:r>
              <a:rPr lang="zh-CN" altLang="zh-CN" dirty="0"/>
              <a:t>　　倾向心理是指消费者在购买过程中</a:t>
            </a:r>
            <a:r>
              <a:rPr lang="en-US" altLang="zh-CN" dirty="0"/>
              <a:t>,</a:t>
            </a:r>
            <a:r>
              <a:rPr lang="zh-CN" altLang="zh-CN" dirty="0"/>
              <a:t>对商品价格选择所表现出的倾向。</a:t>
            </a:r>
            <a:endParaRPr lang="zh-CN" altLang="zh-CN" dirty="0"/>
          </a:p>
          <a:p>
            <a:pPr marL="0" indent="0">
              <a:buNone/>
            </a:pPr>
            <a:r>
              <a:rPr lang="en-US" altLang="zh-CN" dirty="0"/>
              <a:t>(</a:t>
            </a:r>
            <a:r>
              <a:rPr lang="zh-CN" altLang="zh-CN" dirty="0"/>
              <a:t>四</a:t>
            </a:r>
            <a:r>
              <a:rPr lang="en-US" altLang="zh-CN" dirty="0"/>
              <a:t>)</a:t>
            </a:r>
            <a:r>
              <a:rPr lang="zh-CN" altLang="zh-CN" dirty="0"/>
              <a:t>感受性</a:t>
            </a:r>
            <a:endParaRPr lang="zh-CN" altLang="zh-CN" dirty="0"/>
          </a:p>
          <a:p>
            <a:pPr marL="0" indent="0">
              <a:buNone/>
            </a:pPr>
            <a:r>
              <a:rPr lang="zh-CN" altLang="zh-CN" dirty="0"/>
              <a:t>　　价格的感受性是指消费者对商品价格及其变动的感知强弱程度。</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80728"/>
            <a:ext cx="8229600" cy="5343872"/>
          </a:xfrm>
        </p:spPr>
        <p:txBody>
          <a:bodyPr>
            <a:normAutofit fontScale="85000" lnSpcReduction="20000"/>
          </a:bodyPr>
          <a:lstStyle/>
          <a:p>
            <a:pPr marL="0" indent="0">
              <a:buNone/>
            </a:pPr>
            <a:r>
              <a:rPr lang="zh-CN" altLang="zh-CN" dirty="0"/>
              <a:t>二、消费者的价格判断</a:t>
            </a:r>
            <a:endParaRPr lang="zh-CN" altLang="zh-CN" dirty="0"/>
          </a:p>
          <a:p>
            <a:pPr marL="0" indent="0">
              <a:buNone/>
            </a:pPr>
            <a:r>
              <a:rPr lang="en-US" altLang="zh-CN" dirty="0"/>
              <a:t>(</a:t>
            </a:r>
            <a:r>
              <a:rPr lang="zh-CN" altLang="zh-CN" dirty="0"/>
              <a:t>一</a:t>
            </a:r>
            <a:r>
              <a:rPr lang="en-US" altLang="zh-CN" dirty="0"/>
              <a:t>)</a:t>
            </a:r>
            <a:r>
              <a:rPr lang="zh-CN" altLang="zh-CN" dirty="0"/>
              <a:t>消费者判断价格的途径</a:t>
            </a:r>
            <a:endParaRPr lang="zh-CN" altLang="zh-CN" dirty="0"/>
          </a:p>
          <a:p>
            <a:pPr marL="0" indent="0">
              <a:buNone/>
            </a:pPr>
            <a:r>
              <a:rPr lang="zh-CN" altLang="zh-CN" dirty="0"/>
              <a:t>　　消费者的价格判断既受其心理制约</a:t>
            </a:r>
            <a:r>
              <a:rPr lang="en-US" altLang="zh-CN" dirty="0"/>
              <a:t>,</a:t>
            </a:r>
            <a:r>
              <a:rPr lang="zh-CN" altLang="zh-CN" dirty="0"/>
              <a:t>也受某些客观因素如销售场地、环境、商品等的影响。价格判断具有主观性和客观性的特点</a:t>
            </a:r>
            <a:r>
              <a:rPr lang="en-US" altLang="zh-CN" dirty="0"/>
              <a:t>,</a:t>
            </a:r>
            <a:r>
              <a:rPr lang="zh-CN" altLang="zh-CN" dirty="0"/>
              <a:t>其主要途径有以下三类</a:t>
            </a:r>
            <a:r>
              <a:rPr lang="en-US" altLang="zh-CN" dirty="0"/>
              <a:t>:</a:t>
            </a:r>
            <a:endParaRPr lang="zh-CN" altLang="zh-CN" dirty="0"/>
          </a:p>
          <a:p>
            <a:pPr marL="0" indent="0">
              <a:buNone/>
            </a:pPr>
            <a:r>
              <a:rPr lang="zh-CN" altLang="zh-CN" dirty="0"/>
              <a:t>　　</a:t>
            </a:r>
            <a:r>
              <a:rPr lang="en-US" altLang="zh-CN" dirty="0"/>
              <a:t>(1)</a:t>
            </a:r>
            <a:r>
              <a:rPr lang="zh-CN" altLang="zh-CN" dirty="0"/>
              <a:t>与市场上同类商品的价格进行比较。</a:t>
            </a:r>
            <a:endParaRPr lang="zh-CN" altLang="zh-CN" dirty="0"/>
          </a:p>
          <a:p>
            <a:pPr marL="0" indent="0">
              <a:buNone/>
            </a:pPr>
            <a:r>
              <a:rPr lang="zh-CN" altLang="zh-CN" dirty="0"/>
              <a:t>　　</a:t>
            </a:r>
            <a:r>
              <a:rPr lang="en-US" altLang="zh-CN" dirty="0"/>
              <a:t>(2)</a:t>
            </a:r>
            <a:r>
              <a:rPr lang="zh-CN" altLang="zh-CN" dirty="0"/>
              <a:t>与同一商场中的不同商品价格进行比较。</a:t>
            </a:r>
            <a:endParaRPr lang="zh-CN" altLang="zh-CN" dirty="0"/>
          </a:p>
          <a:p>
            <a:pPr marL="0" indent="0">
              <a:buNone/>
            </a:pPr>
            <a:r>
              <a:rPr lang="zh-CN" altLang="zh-CN" dirty="0"/>
              <a:t>　　</a:t>
            </a:r>
            <a:r>
              <a:rPr lang="en-US" altLang="zh-CN" dirty="0"/>
              <a:t>(3)</a:t>
            </a:r>
            <a:r>
              <a:rPr lang="zh-CN" altLang="zh-CN" dirty="0"/>
              <a:t>通过商品自身的外观、重量、包装、使用特点、使用说明、品牌、产地进行比较。</a:t>
            </a:r>
            <a:endParaRPr lang="zh-CN" altLang="zh-CN" dirty="0"/>
          </a:p>
          <a:p>
            <a:pPr marL="0" indent="0">
              <a:buNone/>
            </a:pPr>
            <a:r>
              <a:rPr lang="en-US" altLang="zh-CN" dirty="0"/>
              <a:t>(</a:t>
            </a:r>
            <a:r>
              <a:rPr lang="zh-CN" altLang="zh-CN" dirty="0"/>
              <a:t>二</a:t>
            </a:r>
            <a:r>
              <a:rPr lang="en-US" altLang="zh-CN" dirty="0"/>
              <a:t>)</a:t>
            </a:r>
            <a:r>
              <a:rPr lang="zh-CN" altLang="zh-CN" dirty="0"/>
              <a:t>影响价格判断的因素</a:t>
            </a:r>
            <a:endParaRPr lang="zh-CN" altLang="zh-CN" dirty="0"/>
          </a:p>
          <a:p>
            <a:pPr marL="0" indent="0">
              <a:buNone/>
            </a:pPr>
            <a:r>
              <a:rPr lang="zh-CN" altLang="zh-CN" dirty="0"/>
              <a:t>　　</a:t>
            </a:r>
            <a:r>
              <a:rPr lang="en-US" altLang="zh-CN" dirty="0"/>
              <a:t>(1)</a:t>
            </a:r>
            <a:r>
              <a:rPr lang="zh-CN" altLang="zh-CN" dirty="0"/>
              <a:t>消费者的经济收入。</a:t>
            </a:r>
            <a:endParaRPr lang="zh-CN" altLang="zh-CN" dirty="0"/>
          </a:p>
          <a:p>
            <a:pPr marL="0" indent="0">
              <a:buNone/>
            </a:pPr>
            <a:r>
              <a:rPr lang="zh-CN" altLang="zh-CN" dirty="0"/>
              <a:t>　　</a:t>
            </a:r>
            <a:r>
              <a:rPr lang="en-US" altLang="zh-CN" dirty="0"/>
              <a:t>(2)</a:t>
            </a:r>
            <a:r>
              <a:rPr lang="zh-CN" altLang="zh-CN" dirty="0"/>
              <a:t>消费者的价格心理。</a:t>
            </a:r>
            <a:endParaRPr lang="zh-CN" altLang="zh-CN" dirty="0"/>
          </a:p>
          <a:p>
            <a:pPr marL="0" indent="0">
              <a:buNone/>
            </a:pPr>
            <a:r>
              <a:rPr lang="zh-CN" altLang="zh-CN" dirty="0"/>
              <a:t>　　</a:t>
            </a:r>
            <a:r>
              <a:rPr lang="en-US" altLang="zh-CN" dirty="0"/>
              <a:t>(3)</a:t>
            </a:r>
            <a:r>
              <a:rPr lang="zh-CN" altLang="zh-CN" dirty="0"/>
              <a:t>出售场地。</a:t>
            </a:r>
            <a:endParaRPr lang="zh-CN" altLang="zh-CN" dirty="0"/>
          </a:p>
          <a:p>
            <a:pPr marL="0" indent="0">
              <a:buNone/>
            </a:pPr>
            <a:r>
              <a:rPr lang="zh-CN" altLang="zh-CN" dirty="0"/>
              <a:t>　　</a:t>
            </a:r>
            <a:r>
              <a:rPr lang="en-US" altLang="zh-CN" dirty="0"/>
              <a:t>(4)</a:t>
            </a:r>
            <a:r>
              <a:rPr lang="zh-CN" altLang="zh-CN" dirty="0"/>
              <a:t>商品的类别。</a:t>
            </a:r>
            <a:endParaRPr lang="zh-CN" altLang="zh-CN" dirty="0"/>
          </a:p>
          <a:p>
            <a:pPr marL="0" indent="0">
              <a:buNone/>
            </a:pPr>
            <a:r>
              <a:rPr lang="zh-CN" altLang="zh-CN" dirty="0"/>
              <a:t>　　</a:t>
            </a:r>
            <a:r>
              <a:rPr lang="en-US" altLang="zh-CN" dirty="0"/>
              <a:t>(5)</a:t>
            </a:r>
            <a:r>
              <a:rPr lang="zh-CN" altLang="zh-CN" dirty="0"/>
              <a:t>消费者对商品需求的紧迫程度。</a:t>
            </a:r>
            <a:endParaRPr lang="zh-CN" altLang="zh-CN"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Autofit/>
          </a:bodyPr>
          <a:lstStyle/>
          <a:p>
            <a:r>
              <a:rPr lang="zh-CN" altLang="zh-CN" sz="4000" dirty="0"/>
              <a:t>第三节　商品定价与调整心理策略</a:t>
            </a:r>
            <a:endParaRPr lang="zh-CN" altLang="zh-CN" sz="4000" dirty="0"/>
          </a:p>
        </p:txBody>
      </p:sp>
      <p:sp>
        <p:nvSpPr>
          <p:cNvPr id="3" name="内容占位符 2"/>
          <p:cNvSpPr>
            <a:spLocks noGrp="1"/>
          </p:cNvSpPr>
          <p:nvPr>
            <p:ph idx="1"/>
          </p:nvPr>
        </p:nvSpPr>
        <p:spPr>
          <a:xfrm>
            <a:off x="457200" y="1935480"/>
            <a:ext cx="8229600" cy="4733880"/>
          </a:xfrm>
        </p:spPr>
        <p:txBody>
          <a:bodyPr>
            <a:normAutofit fontScale="77500" lnSpcReduction="20000"/>
          </a:bodyPr>
          <a:lstStyle/>
          <a:p>
            <a:pPr marL="0" indent="0">
              <a:buNone/>
            </a:pPr>
            <a:r>
              <a:rPr lang="zh-CN" altLang="zh-CN" dirty="0"/>
              <a:t>一、制定价格的心理依据</a:t>
            </a:r>
            <a:endParaRPr lang="zh-CN" altLang="zh-CN" dirty="0"/>
          </a:p>
          <a:p>
            <a:pPr marL="0" indent="0">
              <a:buNone/>
            </a:pPr>
            <a:r>
              <a:rPr lang="en-US" altLang="zh-CN" dirty="0"/>
              <a:t>(</a:t>
            </a:r>
            <a:r>
              <a:rPr lang="zh-CN" altLang="zh-CN" dirty="0"/>
              <a:t>一</a:t>
            </a:r>
            <a:r>
              <a:rPr lang="en-US" altLang="zh-CN" dirty="0"/>
              <a:t>)</a:t>
            </a:r>
            <a:r>
              <a:rPr lang="zh-CN" altLang="zh-CN" dirty="0"/>
              <a:t>“求新”“猎奇”的撇脂定价法</a:t>
            </a:r>
            <a:endParaRPr lang="zh-CN" altLang="zh-CN" dirty="0"/>
          </a:p>
          <a:p>
            <a:pPr marL="0" indent="0">
              <a:buNone/>
            </a:pPr>
            <a:r>
              <a:rPr lang="zh-CN" altLang="zh-CN" dirty="0"/>
              <a:t>　　这种定价方法是在新产品进入市场的初期</a:t>
            </a:r>
            <a:r>
              <a:rPr lang="en-US" altLang="zh-CN" dirty="0"/>
              <a:t>,</a:t>
            </a:r>
            <a:r>
              <a:rPr lang="zh-CN" altLang="zh-CN" dirty="0"/>
              <a:t>利用消费者“求新”“猎奇”的心理</a:t>
            </a:r>
            <a:r>
              <a:rPr lang="en-US" altLang="zh-CN" dirty="0"/>
              <a:t>,</a:t>
            </a:r>
            <a:r>
              <a:rPr lang="zh-CN" altLang="zh-CN" dirty="0"/>
              <a:t>高价投放商品</a:t>
            </a:r>
            <a:r>
              <a:rPr lang="en-US" altLang="zh-CN" dirty="0"/>
              <a:t>,</a:t>
            </a:r>
            <a:r>
              <a:rPr lang="zh-CN" altLang="zh-CN" dirty="0"/>
              <a:t>以期迅速收回成本</a:t>
            </a:r>
            <a:r>
              <a:rPr lang="en-US" altLang="zh-CN" dirty="0"/>
              <a:t>,</a:t>
            </a:r>
            <a:r>
              <a:rPr lang="zh-CN" altLang="zh-CN" dirty="0"/>
              <a:t>获得利润</a:t>
            </a:r>
            <a:r>
              <a:rPr lang="en-US" altLang="zh-CN" dirty="0"/>
              <a:t>,</a:t>
            </a:r>
            <a:r>
              <a:rPr lang="zh-CN" altLang="zh-CN" dirty="0"/>
              <a:t>再根据市场销售情况逐步适当降价的策略。</a:t>
            </a:r>
            <a:endParaRPr lang="zh-CN" altLang="zh-CN" dirty="0"/>
          </a:p>
          <a:p>
            <a:pPr marL="0" indent="0">
              <a:buNone/>
            </a:pPr>
            <a:r>
              <a:rPr lang="zh-CN" altLang="zh-CN" dirty="0"/>
              <a:t>　　这种定价方法的英文原意是在鲜牛奶中撇取奶油</a:t>
            </a:r>
            <a:r>
              <a:rPr lang="en-US" altLang="zh-CN" dirty="0"/>
              <a:t>,</a:t>
            </a:r>
            <a:r>
              <a:rPr lang="zh-CN" altLang="zh-CN" dirty="0"/>
              <a:t>先取其精华</a:t>
            </a:r>
            <a:r>
              <a:rPr lang="en-US" altLang="zh-CN" dirty="0"/>
              <a:t>,</a:t>
            </a:r>
            <a:r>
              <a:rPr lang="zh-CN" altLang="zh-CN" dirty="0"/>
              <a:t>后取其一般。先制定高价</a:t>
            </a:r>
            <a:r>
              <a:rPr lang="en-US" altLang="zh-CN" dirty="0"/>
              <a:t>,</a:t>
            </a:r>
            <a:r>
              <a:rPr lang="zh-CN" altLang="zh-CN" dirty="0"/>
              <a:t>利用消费者求新、求美、好奇的心理</a:t>
            </a:r>
            <a:r>
              <a:rPr lang="en-US" altLang="zh-CN" dirty="0"/>
              <a:t>,</a:t>
            </a:r>
            <a:r>
              <a:rPr lang="zh-CN" altLang="zh-CN" dirty="0"/>
              <a:t>从市场上“撇取油脂”——赚取利润</a:t>
            </a:r>
            <a:r>
              <a:rPr lang="en-US" altLang="zh-CN" dirty="0"/>
              <a:t>;</a:t>
            </a:r>
            <a:r>
              <a:rPr lang="zh-CN" altLang="zh-CN" dirty="0"/>
              <a:t>当竞争者纷纷出现时</a:t>
            </a:r>
            <a:r>
              <a:rPr lang="en-US" altLang="zh-CN" dirty="0"/>
              <a:t>,</a:t>
            </a:r>
            <a:r>
              <a:rPr lang="zh-CN" altLang="zh-CN" dirty="0"/>
              <a:t>奶油已被撇走</a:t>
            </a:r>
            <a:r>
              <a:rPr lang="en-US" altLang="zh-CN" dirty="0"/>
              <a:t>,</a:t>
            </a:r>
            <a:r>
              <a:rPr lang="zh-CN" altLang="zh-CN" dirty="0"/>
              <a:t>再逐渐降价</a:t>
            </a:r>
            <a:r>
              <a:rPr lang="en-US" altLang="zh-CN" dirty="0"/>
              <a:t>,</a:t>
            </a:r>
            <a:r>
              <a:rPr lang="zh-CN" altLang="zh-CN" dirty="0"/>
              <a:t>这时</a:t>
            </a:r>
            <a:r>
              <a:rPr lang="en-US" altLang="zh-CN" dirty="0"/>
              <a:t>,</a:t>
            </a:r>
            <a:r>
              <a:rPr lang="zh-CN" altLang="zh-CN" dirty="0"/>
              <a:t>企业只是赚得少一些罢了。</a:t>
            </a:r>
            <a:endParaRPr lang="zh-CN" altLang="zh-CN" dirty="0"/>
          </a:p>
          <a:p>
            <a:pPr marL="0" indent="0">
              <a:buNone/>
            </a:pPr>
            <a:r>
              <a:rPr lang="zh-CN" altLang="zh-CN" dirty="0"/>
              <a:t>　　采用这种策略的好处在于</a:t>
            </a:r>
            <a:r>
              <a:rPr lang="en-US" altLang="zh-CN" dirty="0"/>
              <a:t>:</a:t>
            </a:r>
            <a:endParaRPr lang="zh-CN" altLang="zh-CN" dirty="0"/>
          </a:p>
          <a:p>
            <a:pPr marL="0" indent="0">
              <a:buNone/>
            </a:pPr>
            <a:r>
              <a:rPr lang="zh-CN" altLang="zh-CN" dirty="0"/>
              <a:t>　　</a:t>
            </a:r>
            <a:r>
              <a:rPr lang="en-US" altLang="zh-CN" dirty="0"/>
              <a:t>(1)</a:t>
            </a:r>
            <a:r>
              <a:rPr lang="zh-CN" altLang="zh-CN" dirty="0"/>
              <a:t>能尽快收回成本</a:t>
            </a:r>
            <a:r>
              <a:rPr lang="en-US" altLang="zh-CN" dirty="0"/>
              <a:t>,</a:t>
            </a:r>
            <a:r>
              <a:rPr lang="zh-CN" altLang="zh-CN" dirty="0"/>
              <a:t>赚取利润</a:t>
            </a:r>
            <a:r>
              <a:rPr lang="en-US" altLang="zh-CN" dirty="0"/>
              <a:t>;</a:t>
            </a:r>
            <a:endParaRPr lang="zh-CN" altLang="zh-CN" dirty="0"/>
          </a:p>
          <a:p>
            <a:pPr marL="0" indent="0">
              <a:buNone/>
            </a:pPr>
            <a:r>
              <a:rPr lang="zh-CN" altLang="zh-CN" dirty="0"/>
              <a:t>　　</a:t>
            </a:r>
            <a:r>
              <a:rPr lang="en-US" altLang="zh-CN" dirty="0"/>
              <a:t>(2)</a:t>
            </a:r>
            <a:r>
              <a:rPr lang="zh-CN" altLang="zh-CN" dirty="0"/>
              <a:t>高价可以提高新产品身价</a:t>
            </a:r>
            <a:r>
              <a:rPr lang="en-US" altLang="zh-CN" dirty="0"/>
              <a:t>,</a:t>
            </a:r>
            <a:r>
              <a:rPr lang="zh-CN" altLang="zh-CN" dirty="0"/>
              <a:t>塑造其优质产品的形象</a:t>
            </a:r>
            <a:r>
              <a:rPr lang="en-US" altLang="zh-CN" dirty="0"/>
              <a:t>; </a:t>
            </a:r>
            <a:endParaRPr lang="zh-CN" altLang="zh-CN" dirty="0"/>
          </a:p>
          <a:p>
            <a:pPr marL="0" indent="0">
              <a:buNone/>
            </a:pPr>
            <a:r>
              <a:rPr lang="zh-CN" altLang="zh-CN" dirty="0"/>
              <a:t>　　</a:t>
            </a:r>
            <a:r>
              <a:rPr lang="en-US" altLang="zh-CN" dirty="0"/>
              <a:t>(3)</a:t>
            </a:r>
            <a:r>
              <a:rPr lang="zh-CN" altLang="zh-CN" dirty="0"/>
              <a:t>扩大了价格调整的回旋余地</a:t>
            </a:r>
            <a:r>
              <a:rPr lang="en-US" altLang="zh-CN" dirty="0"/>
              <a:t>,</a:t>
            </a:r>
            <a:r>
              <a:rPr lang="zh-CN" altLang="zh-CN" dirty="0"/>
              <a:t>提高了价格的适应能力</a:t>
            </a:r>
            <a:r>
              <a:rPr lang="en-US" altLang="zh-CN" dirty="0"/>
              <a:t>,</a:t>
            </a:r>
            <a:r>
              <a:rPr lang="zh-CN" altLang="zh-CN" dirty="0"/>
              <a:t>增强了企业的盈利能力。</a:t>
            </a:r>
            <a:endParaRPr lang="zh-CN" altLang="zh-CN" dirty="0"/>
          </a:p>
          <a:p>
            <a:pPr marL="0" indent="0">
              <a:buNone/>
            </a:pPr>
            <a:r>
              <a:rPr lang="zh-CN" altLang="zh-CN" dirty="0"/>
              <a:t>　　这种方法存在的不足之处是可能在一定程度上有损消费者的利益</a:t>
            </a:r>
            <a:r>
              <a:rPr lang="en-US" altLang="zh-CN" dirty="0"/>
              <a:t>;</a:t>
            </a:r>
            <a:r>
              <a:rPr lang="zh-CN" altLang="zh-CN" dirty="0"/>
              <a:t>在新产品尚未被消费者认识之前</a:t>
            </a:r>
            <a:r>
              <a:rPr lang="en-US" altLang="zh-CN" dirty="0"/>
              <a:t>,</a:t>
            </a:r>
            <a:r>
              <a:rPr lang="zh-CN" altLang="zh-CN" dirty="0"/>
              <a:t>不利于开拓市场</a:t>
            </a:r>
            <a:r>
              <a:rPr lang="en-US" altLang="zh-CN" dirty="0"/>
              <a:t>;</a:t>
            </a:r>
            <a:r>
              <a:rPr lang="zh-CN" altLang="zh-CN" dirty="0"/>
              <a:t>而且</a:t>
            </a:r>
            <a:r>
              <a:rPr lang="en-US" altLang="zh-CN" dirty="0"/>
              <a:t>,</a:t>
            </a:r>
            <a:r>
              <a:rPr lang="zh-CN" altLang="zh-CN" dirty="0"/>
              <a:t>还会因利润过高迅速吸引竞争者</a:t>
            </a:r>
            <a:r>
              <a:rPr lang="en-US" altLang="zh-CN" dirty="0"/>
              <a:t>,</a:t>
            </a:r>
            <a:r>
              <a:rPr lang="zh-CN" altLang="zh-CN" dirty="0"/>
              <a:t>加剧竞争而被迫降价。</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en-US" altLang="zh-CN" dirty="0"/>
              <a:t>(</a:t>
            </a:r>
            <a:r>
              <a:rPr lang="zh-CN" altLang="zh-CN" dirty="0"/>
              <a:t>二</a:t>
            </a:r>
            <a:r>
              <a:rPr lang="en-US" altLang="zh-CN" dirty="0"/>
              <a:t>)</a:t>
            </a:r>
            <a:r>
              <a:rPr lang="zh-CN" altLang="zh-CN" dirty="0"/>
              <a:t>“求实”“求廉”的渗透定价法</a:t>
            </a:r>
            <a:endParaRPr lang="zh-CN" altLang="zh-CN" dirty="0"/>
          </a:p>
          <a:p>
            <a:pPr marL="0" indent="0">
              <a:buNone/>
            </a:pPr>
            <a:r>
              <a:rPr lang="zh-CN" altLang="zh-CN" dirty="0"/>
              <a:t>　　这种定价方法与撇脂定价法相反</a:t>
            </a:r>
            <a:r>
              <a:rPr lang="en-US" altLang="zh-CN" dirty="0"/>
              <a:t>,</a:t>
            </a:r>
            <a:r>
              <a:rPr lang="zh-CN" altLang="zh-CN" dirty="0"/>
              <a:t>即在新产品进入市场初期</a:t>
            </a:r>
            <a:r>
              <a:rPr lang="en-US" altLang="zh-CN" dirty="0"/>
              <a:t>,</a:t>
            </a:r>
            <a:r>
              <a:rPr lang="zh-CN" altLang="zh-CN" dirty="0"/>
              <a:t>迎合消费者“求实”“求廉”的心理</a:t>
            </a:r>
            <a:r>
              <a:rPr lang="en-US" altLang="zh-CN" dirty="0"/>
              <a:t>,</a:t>
            </a:r>
            <a:r>
              <a:rPr lang="zh-CN" altLang="zh-CN" dirty="0"/>
              <a:t>低价投放新产品</a:t>
            </a:r>
            <a:r>
              <a:rPr lang="en-US" altLang="zh-CN" dirty="0"/>
              <a:t>,</a:t>
            </a:r>
            <a:r>
              <a:rPr lang="zh-CN" altLang="zh-CN" dirty="0"/>
              <a:t>给消费者以物美价廉、经济实惠的感觉</a:t>
            </a:r>
            <a:r>
              <a:rPr lang="en-US" altLang="zh-CN" dirty="0"/>
              <a:t>,</a:t>
            </a:r>
            <a:r>
              <a:rPr lang="zh-CN" altLang="zh-CN" dirty="0"/>
              <a:t>从而刺激消费者的购买欲望</a:t>
            </a:r>
            <a:r>
              <a:rPr lang="en-US" altLang="zh-CN" dirty="0"/>
              <a:t>;</a:t>
            </a:r>
            <a:r>
              <a:rPr lang="zh-CN" altLang="zh-CN" dirty="0"/>
              <a:t>待产品打开销路、占领市场后</a:t>
            </a:r>
            <a:r>
              <a:rPr lang="en-US" altLang="zh-CN" dirty="0"/>
              <a:t>,</a:t>
            </a:r>
            <a:r>
              <a:rPr lang="zh-CN" altLang="zh-CN" dirty="0"/>
              <a:t>企业再逐步提价。</a:t>
            </a:r>
            <a:endParaRPr lang="zh-CN" altLang="zh-CN" dirty="0"/>
          </a:p>
          <a:p>
            <a:pPr marL="0" indent="0">
              <a:buNone/>
            </a:pPr>
            <a:r>
              <a:rPr lang="zh-CN" altLang="zh-CN" dirty="0"/>
              <a:t>　　采用这种策略的好处在于</a:t>
            </a:r>
            <a:r>
              <a:rPr lang="en-US" altLang="zh-CN" dirty="0"/>
              <a:t>:</a:t>
            </a:r>
            <a:endParaRPr lang="zh-CN" altLang="zh-CN" dirty="0"/>
          </a:p>
          <a:p>
            <a:pPr marL="0" indent="0">
              <a:buNone/>
            </a:pPr>
            <a:r>
              <a:rPr lang="zh-CN" altLang="zh-CN" dirty="0"/>
              <a:t>　　</a:t>
            </a:r>
            <a:r>
              <a:rPr lang="en-US" altLang="zh-CN" dirty="0"/>
              <a:t>(1)</a:t>
            </a:r>
            <a:r>
              <a:rPr lang="zh-CN" altLang="zh-CN" dirty="0"/>
              <a:t>能迅速将新产品打入市场</a:t>
            </a:r>
            <a:r>
              <a:rPr lang="en-US" altLang="zh-CN" dirty="0"/>
              <a:t>,</a:t>
            </a:r>
            <a:r>
              <a:rPr lang="zh-CN" altLang="zh-CN" dirty="0"/>
              <a:t>提高市场占有率</a:t>
            </a:r>
            <a:r>
              <a:rPr lang="en-US" altLang="zh-CN" dirty="0"/>
              <a:t>;</a:t>
            </a:r>
            <a:endParaRPr lang="zh-CN" altLang="zh-CN" dirty="0"/>
          </a:p>
          <a:p>
            <a:pPr marL="0" indent="0">
              <a:buNone/>
            </a:pPr>
            <a:r>
              <a:rPr lang="zh-CN" altLang="zh-CN" dirty="0"/>
              <a:t>　　</a:t>
            </a:r>
            <a:r>
              <a:rPr lang="en-US" altLang="zh-CN" dirty="0"/>
              <a:t>(2)</a:t>
            </a:r>
            <a:r>
              <a:rPr lang="zh-CN" altLang="zh-CN" dirty="0"/>
              <a:t>物美价廉的商品有利于企业树立良好形象</a:t>
            </a:r>
            <a:r>
              <a:rPr lang="en-US" altLang="zh-CN" dirty="0"/>
              <a:t>;</a:t>
            </a:r>
            <a:endParaRPr lang="zh-CN" altLang="zh-CN" dirty="0"/>
          </a:p>
          <a:p>
            <a:pPr marL="0" indent="0">
              <a:buNone/>
            </a:pPr>
            <a:r>
              <a:rPr lang="zh-CN" altLang="zh-CN" dirty="0"/>
              <a:t>　　</a:t>
            </a:r>
            <a:r>
              <a:rPr lang="en-US" altLang="zh-CN" dirty="0"/>
              <a:t>(3)</a:t>
            </a:r>
            <a:r>
              <a:rPr lang="zh-CN" altLang="zh-CN" dirty="0"/>
              <a:t>低价薄利信号不易诱发竞争</a:t>
            </a:r>
            <a:r>
              <a:rPr lang="en-US" altLang="zh-CN" dirty="0"/>
              <a:t>,</a:t>
            </a:r>
            <a:r>
              <a:rPr lang="zh-CN" altLang="zh-CN" dirty="0"/>
              <a:t>便于企业长期占领市场。</a:t>
            </a:r>
            <a:endParaRPr lang="zh-CN" altLang="zh-CN" dirty="0"/>
          </a:p>
          <a:p>
            <a:pPr marL="0" indent="0">
              <a:buNone/>
            </a:pPr>
            <a:r>
              <a:rPr lang="zh-CN" altLang="zh-CN" dirty="0"/>
              <a:t>　　这种策略的不足之处是本利回收期较长</a:t>
            </a:r>
            <a:r>
              <a:rPr lang="en-US" altLang="zh-CN" dirty="0"/>
              <a:t>,</a:t>
            </a:r>
            <a:r>
              <a:rPr lang="zh-CN" altLang="zh-CN" dirty="0"/>
              <a:t>且价格变动余地小</a:t>
            </a:r>
            <a:r>
              <a:rPr lang="en-US" altLang="zh-CN" dirty="0"/>
              <a:t>,</a:t>
            </a:r>
            <a:r>
              <a:rPr lang="zh-CN" altLang="zh-CN" dirty="0"/>
              <a:t>难以应付在短期内骤然出现的竞争或需求的较大变化。</a:t>
            </a:r>
            <a:endParaRPr lang="zh-CN" altLang="zh-CN"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935480"/>
            <a:ext cx="8229600" cy="4805888"/>
          </a:xfrm>
        </p:spPr>
        <p:txBody>
          <a:bodyPr>
            <a:normAutofit fontScale="85000" lnSpcReduction="20000"/>
          </a:bodyPr>
          <a:lstStyle/>
          <a:p>
            <a:pPr marL="0" indent="0">
              <a:buNone/>
            </a:pPr>
            <a:r>
              <a:rPr lang="en-US" altLang="zh-CN" dirty="0"/>
              <a:t>(</a:t>
            </a:r>
            <a:r>
              <a:rPr lang="zh-CN" altLang="zh-CN" dirty="0"/>
              <a:t>三</a:t>
            </a:r>
            <a:r>
              <a:rPr lang="en-US" altLang="zh-CN" dirty="0"/>
              <a:t>)</a:t>
            </a:r>
            <a:r>
              <a:rPr lang="zh-CN" altLang="zh-CN" dirty="0"/>
              <a:t>利用心理错觉的尾数定价法</a:t>
            </a:r>
            <a:endParaRPr lang="zh-CN" altLang="zh-CN" dirty="0"/>
          </a:p>
          <a:p>
            <a:pPr marL="0" indent="0">
              <a:buNone/>
            </a:pPr>
            <a:r>
              <a:rPr lang="zh-CN" altLang="zh-CN" dirty="0"/>
              <a:t>　　这种定价方法是指保留价格尾数</a:t>
            </a:r>
            <a:r>
              <a:rPr lang="en-US" altLang="zh-CN" dirty="0"/>
              <a:t>,</a:t>
            </a:r>
            <a:r>
              <a:rPr lang="zh-CN" altLang="zh-CN" dirty="0"/>
              <a:t>采用零头标价</a:t>
            </a:r>
            <a:r>
              <a:rPr lang="en-US" altLang="zh-CN" dirty="0"/>
              <a:t>,</a:t>
            </a:r>
            <a:r>
              <a:rPr lang="zh-CN" altLang="zh-CN" dirty="0"/>
              <a:t>如</a:t>
            </a:r>
            <a:r>
              <a:rPr lang="en-US" altLang="zh-CN" dirty="0"/>
              <a:t>9.98</a:t>
            </a:r>
            <a:r>
              <a:rPr lang="zh-CN" altLang="zh-CN" dirty="0"/>
              <a:t>元</a:t>
            </a:r>
            <a:r>
              <a:rPr lang="en-US" altLang="zh-CN" dirty="0"/>
              <a:t>,</a:t>
            </a:r>
            <a:r>
              <a:rPr lang="zh-CN" altLang="zh-CN" dirty="0"/>
              <a:t>而非</a:t>
            </a:r>
            <a:r>
              <a:rPr lang="en-US" altLang="zh-CN" dirty="0"/>
              <a:t>10</a:t>
            </a:r>
            <a:r>
              <a:rPr lang="zh-CN" altLang="zh-CN" dirty="0"/>
              <a:t>元。实践证明</a:t>
            </a:r>
            <a:r>
              <a:rPr lang="en-US" altLang="zh-CN" dirty="0"/>
              <a:t>,</a:t>
            </a:r>
            <a:r>
              <a:rPr lang="zh-CN" altLang="zh-CN" dirty="0"/>
              <a:t>消费者更乐于接受尾数价格。他们认为整数是一个概略价格</a:t>
            </a:r>
            <a:r>
              <a:rPr lang="en-US" altLang="zh-CN" dirty="0"/>
              <a:t>,</a:t>
            </a:r>
            <a:r>
              <a:rPr lang="zh-CN" altLang="zh-CN" dirty="0"/>
              <a:t>不十分准确</a:t>
            </a:r>
            <a:r>
              <a:rPr lang="en-US" altLang="zh-CN" dirty="0"/>
              <a:t>,</a:t>
            </a:r>
            <a:r>
              <a:rPr lang="zh-CN" altLang="zh-CN" dirty="0"/>
              <a:t>而尾数价格会给人以精确感和信任感。此外</a:t>
            </a:r>
            <a:r>
              <a:rPr lang="en-US" altLang="zh-CN" dirty="0"/>
              <a:t>,</a:t>
            </a:r>
            <a:r>
              <a:rPr lang="zh-CN" altLang="zh-CN" dirty="0"/>
              <a:t>尾数可使消费者感到价格保留在较低一级的档次</a:t>
            </a:r>
            <a:r>
              <a:rPr lang="en-US" altLang="zh-CN" dirty="0"/>
              <a:t>,</a:t>
            </a:r>
            <a:r>
              <a:rPr lang="zh-CN" altLang="zh-CN" dirty="0"/>
              <a:t>从而减轻其心理抵抗感。</a:t>
            </a:r>
            <a:endParaRPr lang="zh-CN" altLang="zh-CN" dirty="0"/>
          </a:p>
          <a:p>
            <a:pPr marL="0" indent="0">
              <a:buNone/>
            </a:pPr>
            <a:r>
              <a:rPr lang="zh-CN" altLang="zh-CN" dirty="0"/>
              <a:t>　　尾数定价法的应用十分广泛。在美国</a:t>
            </a:r>
            <a:r>
              <a:rPr lang="en-US" altLang="zh-CN" dirty="0"/>
              <a:t>,5</a:t>
            </a:r>
            <a:r>
              <a:rPr lang="zh-CN" altLang="zh-CN" dirty="0"/>
              <a:t>美元以下的商品</a:t>
            </a:r>
            <a:r>
              <a:rPr lang="en-US" altLang="zh-CN" dirty="0"/>
              <a:t>,</a:t>
            </a:r>
            <a:r>
              <a:rPr lang="zh-CN" altLang="zh-CN" dirty="0"/>
              <a:t>习惯以</a:t>
            </a:r>
            <a:r>
              <a:rPr lang="en-US" altLang="zh-CN" dirty="0"/>
              <a:t>9</a:t>
            </a:r>
            <a:r>
              <a:rPr lang="zh-CN" altLang="zh-CN" dirty="0"/>
              <a:t>为尾数</a:t>
            </a:r>
            <a:r>
              <a:rPr lang="en-US" altLang="zh-CN" dirty="0"/>
              <a:t>;5</a:t>
            </a:r>
            <a:r>
              <a:rPr lang="zh-CN" altLang="zh-CN" dirty="0"/>
              <a:t>美元以上的商品</a:t>
            </a:r>
            <a:r>
              <a:rPr lang="en-US" altLang="zh-CN" dirty="0"/>
              <a:t>,</a:t>
            </a:r>
            <a:r>
              <a:rPr lang="zh-CN" altLang="zh-CN" dirty="0"/>
              <a:t>习惯以</a:t>
            </a:r>
            <a:r>
              <a:rPr lang="en-US" altLang="zh-CN" dirty="0"/>
              <a:t>95</a:t>
            </a:r>
            <a:r>
              <a:rPr lang="zh-CN" altLang="zh-CN" dirty="0"/>
              <a:t>为尾数。日本的家用电器习惯以</a:t>
            </a:r>
            <a:r>
              <a:rPr lang="en-US" altLang="zh-CN" dirty="0"/>
              <a:t>50</a:t>
            </a:r>
            <a:r>
              <a:rPr lang="zh-CN" altLang="zh-CN" dirty="0"/>
              <a:t>、</a:t>
            </a:r>
            <a:r>
              <a:rPr lang="en-US" altLang="zh-CN" dirty="0"/>
              <a:t>80</a:t>
            </a:r>
            <a:r>
              <a:rPr lang="zh-CN" altLang="zh-CN" dirty="0"/>
              <a:t>、</a:t>
            </a:r>
            <a:r>
              <a:rPr lang="en-US" altLang="zh-CN" dirty="0"/>
              <a:t>90</a:t>
            </a:r>
            <a:r>
              <a:rPr lang="zh-CN" altLang="zh-CN" dirty="0"/>
              <a:t>为尾数</a:t>
            </a:r>
            <a:r>
              <a:rPr lang="en-US" altLang="zh-CN" dirty="0"/>
              <a:t>,</a:t>
            </a:r>
            <a:r>
              <a:rPr lang="zh-CN" altLang="zh-CN" dirty="0"/>
              <a:t>我国的许多商品常以</a:t>
            </a:r>
            <a:r>
              <a:rPr lang="en-US" altLang="zh-CN" dirty="0"/>
              <a:t>8</a:t>
            </a:r>
            <a:r>
              <a:rPr lang="zh-CN" altLang="zh-CN" dirty="0"/>
              <a:t>、</a:t>
            </a:r>
            <a:r>
              <a:rPr lang="en-US" altLang="zh-CN" dirty="0"/>
              <a:t>88</a:t>
            </a:r>
            <a:r>
              <a:rPr lang="zh-CN" altLang="zh-CN" dirty="0"/>
              <a:t>、</a:t>
            </a:r>
            <a:r>
              <a:rPr lang="en-US" altLang="zh-CN" dirty="0"/>
              <a:t>98</a:t>
            </a:r>
            <a:r>
              <a:rPr lang="zh-CN" altLang="zh-CN" dirty="0"/>
              <a:t>为尾数。</a:t>
            </a:r>
            <a:endParaRPr lang="zh-CN" altLang="zh-CN" dirty="0"/>
          </a:p>
          <a:p>
            <a:pPr marL="0" indent="0">
              <a:buNone/>
            </a:pPr>
            <a:r>
              <a:rPr lang="zh-CN" altLang="zh-CN" dirty="0"/>
              <a:t>　　尾数定价法对消费者产生的心理效果如下</a:t>
            </a:r>
            <a:r>
              <a:rPr lang="en-US" altLang="zh-CN" dirty="0"/>
              <a:t>:</a:t>
            </a:r>
            <a:endParaRPr lang="zh-CN" altLang="zh-CN" dirty="0"/>
          </a:p>
          <a:p>
            <a:pPr marL="0" indent="0">
              <a:buNone/>
            </a:pPr>
            <a:r>
              <a:rPr lang="zh-CN" altLang="zh-CN" dirty="0"/>
              <a:t>　　</a:t>
            </a:r>
            <a:r>
              <a:rPr lang="en-US" altLang="zh-CN" dirty="0"/>
              <a:t>(1)</a:t>
            </a:r>
            <a:r>
              <a:rPr lang="zh-CN" altLang="zh-CN" dirty="0"/>
              <a:t>可以使消费者产生便宜的心理错觉。</a:t>
            </a:r>
            <a:endParaRPr lang="zh-CN" altLang="zh-CN" dirty="0"/>
          </a:p>
          <a:p>
            <a:pPr marL="0" indent="0">
              <a:buNone/>
            </a:pPr>
            <a:r>
              <a:rPr lang="zh-CN" altLang="zh-CN" dirty="0"/>
              <a:t>　　</a:t>
            </a:r>
            <a:r>
              <a:rPr lang="en-US" altLang="zh-CN" dirty="0"/>
              <a:t>(2)</a:t>
            </a:r>
            <a:r>
              <a:rPr lang="zh-CN" altLang="zh-CN" dirty="0"/>
              <a:t>可使消费者相信企业在科学、认真地定价</a:t>
            </a:r>
            <a:r>
              <a:rPr lang="en-US" altLang="zh-CN" dirty="0"/>
              <a:t>,</a:t>
            </a:r>
            <a:r>
              <a:rPr lang="zh-CN" altLang="zh-CN" dirty="0"/>
              <a:t>制定的价格是合理、精确、有根据的。</a:t>
            </a:r>
            <a:endParaRPr lang="zh-CN" altLang="zh-CN" dirty="0"/>
          </a:p>
          <a:p>
            <a:pPr marL="0" indent="0">
              <a:buNone/>
            </a:pPr>
            <a:r>
              <a:rPr lang="en-US" altLang="zh-CN" dirty="0"/>
              <a:t> </a:t>
            </a:r>
            <a:r>
              <a:rPr lang="zh-CN" altLang="zh-CN" dirty="0"/>
              <a:t>　　</a:t>
            </a:r>
            <a:r>
              <a:rPr lang="en-US" altLang="zh-CN" dirty="0"/>
              <a:t>(3)</a:t>
            </a:r>
            <a:r>
              <a:rPr lang="zh-CN" altLang="zh-CN" dirty="0"/>
              <a:t>给消费者一种数字寓意吉祥的感觉</a:t>
            </a:r>
            <a:r>
              <a:rPr lang="en-US" altLang="zh-CN" dirty="0"/>
              <a:t>,</a:t>
            </a:r>
            <a:r>
              <a:rPr lang="zh-CN" altLang="zh-CN" dirty="0"/>
              <a:t>使消费者在心理上得到一定的满足。</a:t>
            </a:r>
            <a:endParaRPr lang="zh-CN" altLang="zh-CN" dirty="0"/>
          </a:p>
          <a:p>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四</a:t>
            </a:r>
            <a:r>
              <a:rPr lang="en-US" altLang="zh-CN" dirty="0"/>
              <a:t>)</a:t>
            </a:r>
            <a:r>
              <a:rPr lang="zh-CN" altLang="zh-CN" dirty="0"/>
              <a:t>“求高”“求方便”的整数定价法</a:t>
            </a:r>
            <a:endParaRPr lang="zh-CN" altLang="zh-CN" dirty="0"/>
          </a:p>
          <a:p>
            <a:pPr marL="0" indent="0">
              <a:buNone/>
            </a:pPr>
            <a:r>
              <a:rPr lang="zh-CN" altLang="zh-CN" dirty="0"/>
              <a:t>　　与尾数定价法相反</a:t>
            </a:r>
            <a:r>
              <a:rPr lang="en-US" altLang="zh-CN" dirty="0"/>
              <a:t>,</a:t>
            </a:r>
            <a:r>
              <a:rPr lang="zh-CN" altLang="zh-CN" dirty="0"/>
              <a:t>整数定价法采用合零凑整的方法</a:t>
            </a:r>
            <a:r>
              <a:rPr lang="en-US" altLang="zh-CN" dirty="0"/>
              <a:t>,</a:t>
            </a:r>
            <a:r>
              <a:rPr lang="zh-CN" altLang="zh-CN" dirty="0"/>
              <a:t>制定整数价格。整数价格又称方便价格</a:t>
            </a:r>
            <a:r>
              <a:rPr lang="en-US" altLang="zh-CN" dirty="0"/>
              <a:t>,</a:t>
            </a:r>
            <a:r>
              <a:rPr lang="zh-CN" altLang="zh-CN" dirty="0"/>
              <a:t>适用于某些价格特别高或特别低的商品。对于某些款式新颖、风格独特、价格较高的新产品</a:t>
            </a:r>
            <a:r>
              <a:rPr lang="en-US" altLang="zh-CN" dirty="0"/>
              <a:t>,</a:t>
            </a:r>
            <a:r>
              <a:rPr lang="zh-CN" altLang="zh-CN" dirty="0"/>
              <a:t>采取整数定价</a:t>
            </a:r>
            <a:r>
              <a:rPr lang="en-US" altLang="zh-CN" dirty="0"/>
              <a:t>,</a:t>
            </a:r>
            <a:r>
              <a:rPr lang="zh-CN" altLang="zh-CN" dirty="0"/>
              <a:t>如价值</a:t>
            </a:r>
            <a:r>
              <a:rPr lang="en-US" altLang="zh-CN" dirty="0"/>
              <a:t>998</a:t>
            </a:r>
            <a:r>
              <a:rPr lang="zh-CN" altLang="zh-CN" dirty="0"/>
              <a:t>元的定价为</a:t>
            </a:r>
            <a:r>
              <a:rPr lang="en-US" altLang="zh-CN" dirty="0"/>
              <a:t>1 000</a:t>
            </a:r>
            <a:r>
              <a:rPr lang="zh-CN" altLang="zh-CN" dirty="0"/>
              <a:t>元</a:t>
            </a:r>
            <a:r>
              <a:rPr lang="en-US" altLang="zh-CN" dirty="0"/>
              <a:t>,</a:t>
            </a:r>
            <a:r>
              <a:rPr lang="zh-CN" altLang="zh-CN" dirty="0"/>
              <a:t>就可能以“千元货”的面目赋予产品以高贵的形象</a:t>
            </a:r>
            <a:r>
              <a:rPr lang="en-US" altLang="zh-CN" dirty="0"/>
              <a:t>;</a:t>
            </a:r>
            <a:r>
              <a:rPr lang="zh-CN" altLang="zh-CN" dirty="0"/>
              <a:t>而对于某些价值小的日用小商品</a:t>
            </a:r>
            <a:r>
              <a:rPr lang="en-US" altLang="zh-CN" dirty="0"/>
              <a:t>,</a:t>
            </a:r>
            <a:r>
              <a:rPr lang="zh-CN" altLang="zh-CN" dirty="0"/>
              <a:t>如定价</a:t>
            </a:r>
            <a:r>
              <a:rPr lang="en-US" altLang="zh-CN" dirty="0"/>
              <a:t>0.20</a:t>
            </a:r>
            <a:r>
              <a:rPr lang="zh-CN" altLang="zh-CN" dirty="0"/>
              <a:t>元较之</a:t>
            </a:r>
            <a:r>
              <a:rPr lang="en-US" altLang="zh-CN" dirty="0"/>
              <a:t>0.19</a:t>
            </a:r>
            <a:r>
              <a:rPr lang="zh-CN" altLang="zh-CN" dirty="0"/>
              <a:t>元</a:t>
            </a:r>
            <a:r>
              <a:rPr lang="en-US" altLang="zh-CN" dirty="0"/>
              <a:t>,</a:t>
            </a:r>
            <a:r>
              <a:rPr lang="zh-CN" altLang="zh-CN" dirty="0"/>
              <a:t>对消费者而言在购买时会显得更方便。</a:t>
            </a:r>
            <a:endParaRPr lang="zh-CN" altLang="zh-CN" dirty="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10000"/>
          </a:bodyPr>
          <a:lstStyle/>
          <a:p>
            <a:pPr marL="0" indent="0">
              <a:buNone/>
            </a:pPr>
            <a:r>
              <a:rPr lang="en-US" altLang="zh-CN" dirty="0"/>
              <a:t>(</a:t>
            </a:r>
            <a:r>
              <a:rPr lang="zh-CN" altLang="zh-CN" dirty="0"/>
              <a:t>五</a:t>
            </a:r>
            <a:r>
              <a:rPr lang="en-US" altLang="zh-CN" dirty="0"/>
              <a:t>)</a:t>
            </a:r>
            <a:r>
              <a:rPr lang="zh-CN" altLang="zh-CN" dirty="0"/>
              <a:t>“求名”的声望定价法</a:t>
            </a:r>
            <a:endParaRPr lang="zh-CN" altLang="zh-CN" dirty="0"/>
          </a:p>
          <a:p>
            <a:pPr marL="0" indent="0">
              <a:buNone/>
            </a:pPr>
            <a:r>
              <a:rPr lang="zh-CN" altLang="zh-CN" dirty="0"/>
              <a:t>　　这是利用消费者的“求名”心理</a:t>
            </a:r>
            <a:r>
              <a:rPr lang="en-US" altLang="zh-CN" dirty="0"/>
              <a:t>,</a:t>
            </a:r>
            <a:r>
              <a:rPr lang="zh-CN" altLang="zh-CN" dirty="0"/>
              <a:t>制定高价的策略。一些在市场上久负盛誉的名牌产品</a:t>
            </a:r>
            <a:r>
              <a:rPr lang="en-US" altLang="zh-CN" dirty="0"/>
              <a:t>,</a:t>
            </a:r>
            <a:r>
              <a:rPr lang="zh-CN" altLang="zh-CN" dirty="0"/>
              <a:t>可以高价销售。高价一方面与名牌产品的优良性能、上乘品质相协调</a:t>
            </a:r>
            <a:r>
              <a:rPr lang="en-US" altLang="zh-CN" dirty="0"/>
              <a:t>;</a:t>
            </a:r>
            <a:r>
              <a:rPr lang="zh-CN" altLang="zh-CN" dirty="0"/>
              <a:t>另一方面与产品的形象相匹配</a:t>
            </a:r>
            <a:r>
              <a:rPr lang="en-US" altLang="zh-CN" dirty="0"/>
              <a:t>,</a:t>
            </a:r>
            <a:r>
              <a:rPr lang="zh-CN" altLang="zh-CN" dirty="0"/>
              <a:t>多数消费者购买名牌产品不仅仅看重其一流质量</a:t>
            </a:r>
            <a:r>
              <a:rPr lang="en-US" altLang="zh-CN" dirty="0"/>
              <a:t>,</a:t>
            </a:r>
            <a:r>
              <a:rPr lang="zh-CN" altLang="zh-CN" dirty="0"/>
              <a:t>更看重名牌所蕴含的社会象征意义。在一定意义上</a:t>
            </a:r>
            <a:r>
              <a:rPr lang="en-US" altLang="zh-CN" dirty="0"/>
              <a:t>,</a:t>
            </a:r>
            <a:r>
              <a:rPr lang="zh-CN" altLang="zh-CN" dirty="0"/>
              <a:t>高价格是名牌效应的重要组成部分</a:t>
            </a:r>
            <a:r>
              <a:rPr lang="en-US" altLang="zh-CN" dirty="0"/>
              <a:t>,</a:t>
            </a:r>
            <a:r>
              <a:rPr lang="zh-CN" altLang="zh-CN" dirty="0"/>
              <a:t>消费者经常借高价以显示自己的社会地位。</a:t>
            </a:r>
            <a:endParaRPr lang="zh-CN" altLang="zh-CN" dirty="0"/>
          </a:p>
          <a:p>
            <a:pPr marL="0" indent="0">
              <a:buNone/>
            </a:pPr>
            <a:r>
              <a:rPr lang="en-US" altLang="zh-CN" dirty="0"/>
              <a:t>(</a:t>
            </a:r>
            <a:r>
              <a:rPr lang="zh-CN" altLang="zh-CN" dirty="0"/>
              <a:t>六</a:t>
            </a:r>
            <a:r>
              <a:rPr lang="en-US" altLang="zh-CN" dirty="0"/>
              <a:t>)</a:t>
            </a:r>
            <a:r>
              <a:rPr lang="zh-CN" altLang="zh-CN" dirty="0"/>
              <a:t>习惯定价法</a:t>
            </a:r>
            <a:endParaRPr lang="zh-CN" altLang="zh-CN" dirty="0"/>
          </a:p>
          <a:p>
            <a:pPr marL="0" indent="0">
              <a:buNone/>
            </a:pPr>
            <a:r>
              <a:rPr lang="zh-CN" altLang="zh-CN" dirty="0"/>
              <a:t>　　习惯定价法即按照消费者的习惯心理制定价格。消费者在长期的购买实践中</a:t>
            </a:r>
            <a:r>
              <a:rPr lang="en-US" altLang="zh-CN" dirty="0"/>
              <a:t>,</a:t>
            </a:r>
            <a:r>
              <a:rPr lang="zh-CN" altLang="zh-CN" dirty="0"/>
              <a:t>对某些经常购买的商品如日用品等</a:t>
            </a:r>
            <a:r>
              <a:rPr lang="en-US" altLang="zh-CN" dirty="0"/>
              <a:t>,</a:t>
            </a:r>
            <a:r>
              <a:rPr lang="zh-CN" altLang="zh-CN" dirty="0"/>
              <a:t>在心目中已形成习惯性的价格标准。不符合其标准的价格则易引起疑虑</a:t>
            </a:r>
            <a:r>
              <a:rPr lang="en-US" altLang="zh-CN" dirty="0"/>
              <a:t>,</a:t>
            </a:r>
            <a:r>
              <a:rPr lang="zh-CN" altLang="zh-CN" dirty="0"/>
              <a:t>从而影响购买。此时</a:t>
            </a:r>
            <a:r>
              <a:rPr lang="en-US" altLang="zh-CN" dirty="0"/>
              <a:t>,</a:t>
            </a:r>
            <a:r>
              <a:rPr lang="zh-CN" altLang="zh-CN" dirty="0"/>
              <a:t>维持习惯价格不变是明智有益的选择。</a:t>
            </a:r>
            <a:endParaRPr lang="zh-CN" altLang="zh-CN" dirty="0"/>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七</a:t>
            </a:r>
            <a:r>
              <a:rPr lang="en-US" altLang="zh-CN" dirty="0"/>
              <a:t>)</a:t>
            </a:r>
            <a:r>
              <a:rPr lang="zh-CN" altLang="zh-CN" dirty="0"/>
              <a:t>觉察价值定价法</a:t>
            </a:r>
            <a:endParaRPr lang="zh-CN" altLang="zh-CN" dirty="0"/>
          </a:p>
          <a:p>
            <a:pPr marL="0" indent="0">
              <a:buNone/>
            </a:pPr>
            <a:r>
              <a:rPr lang="zh-CN" altLang="zh-CN" dirty="0"/>
              <a:t>　　这种方法以消费者对商品价值的感受及理解程度作为定价依据。消费者在购买商品时</a:t>
            </a:r>
            <a:r>
              <a:rPr lang="en-US" altLang="zh-CN" dirty="0"/>
              <a:t>,</a:t>
            </a:r>
            <a:r>
              <a:rPr lang="zh-CN" altLang="zh-CN" dirty="0"/>
              <a:t>总会在同类商品之间进行比较</a:t>
            </a:r>
            <a:r>
              <a:rPr lang="en-US" altLang="zh-CN" dirty="0"/>
              <a:t>,</a:t>
            </a:r>
            <a:r>
              <a:rPr lang="zh-CN" altLang="zh-CN" dirty="0"/>
              <a:t>选购那些既能满足消费需要又符合其支付标准的商品。企业应该突出产品的差异性特征</a:t>
            </a:r>
            <a:r>
              <a:rPr lang="en-US" altLang="zh-CN" dirty="0"/>
              <a:t>,</a:t>
            </a:r>
            <a:r>
              <a:rPr lang="zh-CN" altLang="zh-CN" dirty="0"/>
              <a:t>综合运用市场营销组合中的非价格因素来影响消费者</a:t>
            </a:r>
            <a:r>
              <a:rPr lang="en-US" altLang="zh-CN" dirty="0"/>
              <a:t>,</a:t>
            </a:r>
            <a:r>
              <a:rPr lang="zh-CN" altLang="zh-CN" dirty="0"/>
              <a:t>使他们在头脑中形成一种觉察价值观念</a:t>
            </a:r>
            <a:r>
              <a:rPr lang="en-US" altLang="zh-CN" dirty="0"/>
              <a:t>,</a:t>
            </a:r>
            <a:r>
              <a:rPr lang="zh-CN" altLang="zh-CN" dirty="0"/>
              <a:t>然后据此来定价。例如</a:t>
            </a:r>
            <a:r>
              <a:rPr lang="en-US" altLang="zh-CN" dirty="0"/>
              <a:t>,</a:t>
            </a:r>
            <a:r>
              <a:rPr lang="zh-CN" altLang="zh-CN" dirty="0"/>
              <a:t>普通商店出售可口可乐</a:t>
            </a:r>
            <a:r>
              <a:rPr lang="en-US" altLang="zh-CN" dirty="0"/>
              <a:t>,</a:t>
            </a:r>
            <a:r>
              <a:rPr lang="zh-CN" altLang="zh-CN" dirty="0"/>
              <a:t>每罐</a:t>
            </a:r>
            <a:r>
              <a:rPr lang="en-US" altLang="zh-CN" dirty="0"/>
              <a:t>3.50</a:t>
            </a:r>
            <a:r>
              <a:rPr lang="zh-CN" altLang="zh-CN" dirty="0"/>
              <a:t>元</a:t>
            </a:r>
            <a:r>
              <a:rPr lang="en-US" altLang="zh-CN" dirty="0"/>
              <a:t>,</a:t>
            </a:r>
            <a:r>
              <a:rPr lang="zh-CN" altLang="zh-CN" dirty="0"/>
              <a:t>在五星级饭店</a:t>
            </a:r>
            <a:r>
              <a:rPr lang="en-US" altLang="zh-CN" dirty="0"/>
              <a:t>,</a:t>
            </a:r>
            <a:r>
              <a:rPr lang="zh-CN" altLang="zh-CN" dirty="0"/>
              <a:t>它的价格会成倍地上涨</a:t>
            </a:r>
            <a:r>
              <a:rPr lang="en-US" altLang="zh-CN" dirty="0"/>
              <a:t>,</a:t>
            </a:r>
            <a:r>
              <a:rPr lang="zh-CN" altLang="zh-CN" dirty="0"/>
              <a:t>但消费者却能够接受</a:t>
            </a:r>
            <a:r>
              <a:rPr lang="en-US" altLang="zh-CN" dirty="0"/>
              <a:t>,</a:t>
            </a:r>
            <a:r>
              <a:rPr lang="zh-CN" altLang="zh-CN" dirty="0"/>
              <a:t>这是因为消费者受周围环境的影响而产生了对商品价值判断的错觉。这种定价方法的关键在于正确判断消费者的觉察价值</a:t>
            </a:r>
            <a:r>
              <a:rPr lang="en-US" altLang="zh-CN" dirty="0"/>
              <a:t>,</a:t>
            </a:r>
            <a:r>
              <a:rPr lang="zh-CN" altLang="zh-CN" dirty="0"/>
              <a:t>如果商品价格大大高于其觉察价值</a:t>
            </a:r>
            <a:r>
              <a:rPr lang="en-US" altLang="zh-CN" dirty="0"/>
              <a:t>,</a:t>
            </a:r>
            <a:r>
              <a:rPr lang="zh-CN" altLang="zh-CN" dirty="0"/>
              <a:t>消费者会感到难以接受</a:t>
            </a:r>
            <a:r>
              <a:rPr lang="en-US" altLang="zh-CN" dirty="0"/>
              <a:t>;</a:t>
            </a:r>
            <a:r>
              <a:rPr lang="zh-CN" altLang="zh-CN" dirty="0"/>
              <a:t>相反</a:t>
            </a:r>
            <a:r>
              <a:rPr lang="en-US" altLang="zh-CN" dirty="0"/>
              <a:t>,</a:t>
            </a:r>
            <a:r>
              <a:rPr lang="zh-CN" altLang="zh-CN" dirty="0"/>
              <a:t>如果商品价格远远低于觉察价值</a:t>
            </a:r>
            <a:r>
              <a:rPr lang="en-US" altLang="zh-CN" dirty="0"/>
              <a:t>,</a:t>
            </a:r>
            <a:r>
              <a:rPr lang="zh-CN" altLang="zh-CN" dirty="0"/>
              <a:t>也会影响商品的形象。</a:t>
            </a:r>
            <a:endParaRPr lang="zh-CN" altLang="zh-CN" dirty="0"/>
          </a:p>
          <a:p>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0000" lnSpcReduction="20000"/>
          </a:bodyPr>
          <a:lstStyle/>
          <a:p>
            <a:pPr marL="0" indent="0">
              <a:buNone/>
            </a:pPr>
            <a:r>
              <a:rPr lang="en-US" altLang="zh-CN" dirty="0"/>
              <a:t>(</a:t>
            </a:r>
            <a:r>
              <a:rPr lang="zh-CN" altLang="zh-CN" dirty="0"/>
              <a:t>八</a:t>
            </a:r>
            <a:r>
              <a:rPr lang="en-US" altLang="zh-CN" dirty="0"/>
              <a:t>)</a:t>
            </a:r>
            <a:r>
              <a:rPr lang="zh-CN" altLang="zh-CN" dirty="0"/>
              <a:t>分级定价法</a:t>
            </a:r>
            <a:endParaRPr lang="zh-CN" altLang="zh-CN" dirty="0"/>
          </a:p>
          <a:p>
            <a:pPr marL="0" indent="0">
              <a:buNone/>
            </a:pPr>
            <a:r>
              <a:rPr lang="zh-CN" altLang="zh-CN" dirty="0"/>
              <a:t>　　这种定价方法是把不同品牌、规格及型号的同一类商品划分为若干个等级</a:t>
            </a:r>
            <a:r>
              <a:rPr lang="en-US" altLang="zh-CN" dirty="0"/>
              <a:t>,</a:t>
            </a:r>
            <a:r>
              <a:rPr lang="zh-CN" altLang="zh-CN" dirty="0"/>
              <a:t>对每个等级的商品制定一种价格</a:t>
            </a:r>
            <a:r>
              <a:rPr lang="en-US" altLang="zh-CN" dirty="0"/>
              <a:t>,</a:t>
            </a:r>
            <a:r>
              <a:rPr lang="zh-CN" altLang="zh-CN" dirty="0"/>
              <a:t>而不是一物一价。这种方法简化了购买过程</a:t>
            </a:r>
            <a:r>
              <a:rPr lang="en-US" altLang="zh-CN" dirty="0"/>
              <a:t>,</a:t>
            </a:r>
            <a:r>
              <a:rPr lang="zh-CN" altLang="zh-CN" dirty="0"/>
              <a:t>便于消费者挑选</a:t>
            </a:r>
            <a:r>
              <a:rPr lang="en-US" altLang="zh-CN" dirty="0"/>
              <a:t>,</a:t>
            </a:r>
            <a:r>
              <a:rPr lang="zh-CN" altLang="zh-CN" dirty="0"/>
              <a:t>不足之处在于等级间的价格差不好把握。如果差价过小</a:t>
            </a:r>
            <a:r>
              <a:rPr lang="en-US" altLang="zh-CN" dirty="0"/>
              <a:t>,</a:t>
            </a:r>
            <a:r>
              <a:rPr lang="zh-CN" altLang="zh-CN" dirty="0"/>
              <a:t>消费者会怀疑分级的可信度</a:t>
            </a:r>
            <a:r>
              <a:rPr lang="en-US" altLang="zh-CN" dirty="0"/>
              <a:t>;</a:t>
            </a:r>
            <a:r>
              <a:rPr lang="zh-CN" altLang="zh-CN" dirty="0"/>
              <a:t>如果差价过大</a:t>
            </a:r>
            <a:r>
              <a:rPr lang="en-US" altLang="zh-CN" dirty="0"/>
              <a:t>,</a:t>
            </a:r>
            <a:r>
              <a:rPr lang="zh-CN" altLang="zh-CN" dirty="0"/>
              <a:t>一部分期望中间价格的消费者会感到不满意。</a:t>
            </a:r>
            <a:endParaRPr lang="zh-CN" altLang="zh-CN" dirty="0"/>
          </a:p>
          <a:p>
            <a:pPr marL="0" indent="0">
              <a:buNone/>
            </a:pPr>
            <a:r>
              <a:rPr lang="en-US" altLang="zh-CN" dirty="0"/>
              <a:t>(</a:t>
            </a:r>
            <a:r>
              <a:rPr lang="zh-CN" altLang="zh-CN" dirty="0"/>
              <a:t>九</a:t>
            </a:r>
            <a:r>
              <a:rPr lang="en-US" altLang="zh-CN" dirty="0"/>
              <a:t>)</a:t>
            </a:r>
            <a:r>
              <a:rPr lang="zh-CN" altLang="zh-CN" dirty="0"/>
              <a:t>折扣定价法</a:t>
            </a:r>
            <a:endParaRPr lang="zh-CN" altLang="zh-CN" dirty="0"/>
          </a:p>
          <a:p>
            <a:pPr marL="0" indent="0">
              <a:buNone/>
            </a:pPr>
            <a:r>
              <a:rPr lang="zh-CN" altLang="zh-CN" dirty="0"/>
              <a:t>　　这种定价方法是在基本价格的基础上</a:t>
            </a:r>
            <a:r>
              <a:rPr lang="en-US" altLang="zh-CN" dirty="0"/>
              <a:t>,</a:t>
            </a:r>
            <a:r>
              <a:rPr lang="zh-CN" altLang="zh-CN" dirty="0"/>
              <a:t>由于顾客及早付清货款、批量采购、淡季采购等</a:t>
            </a:r>
            <a:r>
              <a:rPr lang="en-US" altLang="zh-CN" dirty="0"/>
              <a:t>,</a:t>
            </a:r>
            <a:r>
              <a:rPr lang="zh-CN" altLang="zh-CN" dirty="0"/>
              <a:t>企业给予一定的价格折扣。灵活运用折扣定价技巧</a:t>
            </a:r>
            <a:r>
              <a:rPr lang="en-US" altLang="zh-CN" dirty="0"/>
              <a:t>,</a:t>
            </a:r>
            <a:r>
              <a:rPr lang="zh-CN" altLang="zh-CN" dirty="0"/>
              <a:t>是企业争取顾客、扩大销售的重要方法。 折扣定价方法一般有以下几种</a:t>
            </a:r>
            <a:r>
              <a:rPr lang="en-US" altLang="zh-CN" dirty="0"/>
              <a:t>:</a:t>
            </a:r>
            <a:endParaRPr lang="zh-CN" altLang="zh-CN" dirty="0"/>
          </a:p>
          <a:p>
            <a:pPr marL="0" indent="0">
              <a:buNone/>
            </a:pPr>
            <a:r>
              <a:rPr lang="zh-CN" altLang="zh-CN" dirty="0"/>
              <a:t>　　</a:t>
            </a:r>
            <a:r>
              <a:rPr lang="en-US" altLang="zh-CN" dirty="0"/>
              <a:t>1.</a:t>
            </a:r>
            <a:r>
              <a:rPr lang="zh-CN" altLang="zh-CN" dirty="0"/>
              <a:t>现金折扣</a:t>
            </a:r>
            <a:endParaRPr lang="zh-CN" altLang="zh-CN" dirty="0"/>
          </a:p>
          <a:p>
            <a:pPr marL="0" indent="0">
              <a:buNone/>
            </a:pPr>
            <a:r>
              <a:rPr lang="zh-CN" altLang="zh-CN" dirty="0"/>
              <a:t>　　</a:t>
            </a:r>
            <a:r>
              <a:rPr lang="en-US" altLang="zh-CN" dirty="0"/>
              <a:t>2.</a:t>
            </a:r>
            <a:r>
              <a:rPr lang="zh-CN" altLang="zh-CN" dirty="0"/>
              <a:t>数量折扣</a:t>
            </a:r>
            <a:endParaRPr lang="zh-CN" altLang="zh-CN" dirty="0"/>
          </a:p>
          <a:p>
            <a:pPr marL="0" indent="0">
              <a:buNone/>
            </a:pPr>
            <a:r>
              <a:rPr lang="zh-CN" altLang="zh-CN" dirty="0"/>
              <a:t>　　</a:t>
            </a:r>
            <a:r>
              <a:rPr lang="en-US" altLang="zh-CN" dirty="0"/>
              <a:t>3.</a:t>
            </a:r>
            <a:r>
              <a:rPr lang="zh-CN" altLang="zh-CN" dirty="0"/>
              <a:t>交易折扣</a:t>
            </a:r>
            <a:endParaRPr lang="zh-CN" altLang="zh-CN" dirty="0"/>
          </a:p>
          <a:p>
            <a:pPr marL="0" indent="0">
              <a:buNone/>
            </a:pPr>
            <a:r>
              <a:rPr lang="zh-CN" altLang="zh-CN" dirty="0"/>
              <a:t>　　</a:t>
            </a:r>
            <a:r>
              <a:rPr lang="en-US" altLang="zh-CN" dirty="0"/>
              <a:t>4.</a:t>
            </a:r>
            <a:r>
              <a:rPr lang="zh-CN" altLang="zh-CN" dirty="0"/>
              <a:t>季节折扣</a:t>
            </a:r>
            <a:endParaRPr lang="zh-CN" altLang="zh-CN" dirty="0"/>
          </a:p>
          <a:p>
            <a:pPr marL="0" indent="0">
              <a:buNone/>
            </a:pPr>
            <a:r>
              <a:rPr lang="zh-CN" altLang="zh-CN" dirty="0"/>
              <a:t>　　</a:t>
            </a:r>
            <a:r>
              <a:rPr lang="en-US" altLang="zh-CN" dirty="0"/>
              <a:t>5.</a:t>
            </a:r>
            <a:r>
              <a:rPr lang="zh-CN" altLang="zh-CN" dirty="0"/>
              <a:t>招徕价格策略</a:t>
            </a:r>
            <a:endParaRPr lang="zh-CN" altLang="zh-CN" dirty="0"/>
          </a:p>
          <a:p>
            <a:pPr marL="0" indent="0">
              <a:buNone/>
            </a:pPr>
            <a:r>
              <a:rPr lang="zh-CN" altLang="zh-CN" dirty="0"/>
              <a:t>　　</a:t>
            </a:r>
            <a:r>
              <a:rPr lang="en-US" altLang="zh-CN" dirty="0"/>
              <a:t>6.</a:t>
            </a:r>
            <a:r>
              <a:rPr lang="zh-CN" altLang="zh-CN" dirty="0"/>
              <a:t>分档定价策略</a:t>
            </a:r>
            <a:endParaRPr lang="zh-CN" altLang="zh-CN" dirty="0"/>
          </a:p>
          <a:p>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marL="0" indent="0">
              <a:buNone/>
            </a:pPr>
            <a:r>
              <a:rPr lang="en-US" altLang="zh-CN" dirty="0"/>
              <a:t>(</a:t>
            </a:r>
            <a:r>
              <a:rPr lang="zh-CN" altLang="zh-CN" dirty="0"/>
              <a:t>十</a:t>
            </a:r>
            <a:r>
              <a:rPr lang="en-US" altLang="zh-CN" dirty="0"/>
              <a:t>)</a:t>
            </a:r>
            <a:r>
              <a:rPr lang="zh-CN" altLang="zh-CN" dirty="0"/>
              <a:t>处理价格</a:t>
            </a:r>
            <a:endParaRPr lang="zh-CN" altLang="zh-CN" dirty="0"/>
          </a:p>
          <a:p>
            <a:pPr marL="0" indent="0">
              <a:buNone/>
            </a:pPr>
            <a:r>
              <a:rPr lang="zh-CN" altLang="zh-CN" dirty="0"/>
              <a:t>　　在商品流通过程中</a:t>
            </a:r>
            <a:r>
              <a:rPr lang="en-US" altLang="zh-CN" dirty="0"/>
              <a:t>,</a:t>
            </a:r>
            <a:r>
              <a:rPr lang="zh-CN" altLang="zh-CN" dirty="0"/>
              <a:t>由于各种原因</a:t>
            </a:r>
            <a:r>
              <a:rPr lang="en-US" altLang="zh-CN" dirty="0"/>
              <a:t>,</a:t>
            </a:r>
            <a:r>
              <a:rPr lang="zh-CN" altLang="zh-CN" dirty="0"/>
              <a:t>会出现商品滞销压库和商品品质下降的现象。对这种情况</a:t>
            </a:r>
            <a:r>
              <a:rPr lang="en-US" altLang="zh-CN" dirty="0"/>
              <a:t>,</a:t>
            </a:r>
            <a:r>
              <a:rPr lang="zh-CN" altLang="zh-CN" dirty="0"/>
              <a:t>必须采取处理价格策略。</a:t>
            </a:r>
            <a:endParaRPr lang="zh-CN" altLang="zh-CN" dirty="0"/>
          </a:p>
          <a:p>
            <a:pPr marL="0" indent="0">
              <a:buNone/>
            </a:pPr>
            <a:r>
              <a:rPr lang="zh-CN" altLang="zh-CN" dirty="0"/>
              <a:t>　　为了制定合理的处理价格</a:t>
            </a:r>
            <a:r>
              <a:rPr lang="en-US" altLang="zh-CN" dirty="0"/>
              <a:t>,</a:t>
            </a:r>
            <a:r>
              <a:rPr lang="zh-CN" altLang="zh-CN" dirty="0"/>
              <a:t>需要考虑消费者对廉价处理商品的心理反应</a:t>
            </a:r>
            <a:r>
              <a:rPr lang="en-US" altLang="zh-CN" dirty="0"/>
              <a:t>,</a:t>
            </a:r>
            <a:r>
              <a:rPr lang="zh-CN" altLang="zh-CN" dirty="0"/>
              <a:t>以期达到降价的目的。</a:t>
            </a:r>
            <a:endParaRPr lang="zh-CN" altLang="zh-CN" dirty="0"/>
          </a:p>
          <a:p>
            <a:pPr marL="0" indent="0">
              <a:buNone/>
            </a:pPr>
            <a:r>
              <a:rPr lang="zh-CN" altLang="zh-CN" dirty="0"/>
              <a:t>　　处理商品时</a:t>
            </a:r>
            <a:r>
              <a:rPr lang="en-US" altLang="zh-CN" dirty="0"/>
              <a:t>,</a:t>
            </a:r>
            <a:r>
              <a:rPr lang="zh-CN" altLang="zh-CN" dirty="0"/>
              <a:t>降价幅度要适宜。幅度太小</a:t>
            </a:r>
            <a:r>
              <a:rPr lang="en-US" altLang="zh-CN" dirty="0"/>
              <a:t>,</a:t>
            </a:r>
            <a:r>
              <a:rPr lang="zh-CN" altLang="zh-CN" dirty="0"/>
              <a:t>不足以吸引消费者</a:t>
            </a:r>
            <a:r>
              <a:rPr lang="en-US" altLang="zh-CN" dirty="0"/>
              <a:t>;</a:t>
            </a:r>
            <a:r>
              <a:rPr lang="zh-CN" altLang="zh-CN" dirty="0"/>
              <a:t>幅度太大</a:t>
            </a:r>
            <a:r>
              <a:rPr lang="en-US" altLang="zh-CN" dirty="0"/>
              <a:t>,</a:t>
            </a:r>
            <a:r>
              <a:rPr lang="zh-CN" altLang="zh-CN" dirty="0"/>
              <a:t>容易让人产生疑虑。</a:t>
            </a:r>
            <a:endParaRPr lang="zh-CN" altLang="zh-CN" dirty="0"/>
          </a:p>
          <a:p>
            <a:pPr marL="0" indent="0">
              <a:buNone/>
            </a:pPr>
            <a:r>
              <a:rPr lang="zh-CN" altLang="zh-CN" dirty="0"/>
              <a:t>　　价格要保持相对稳定</a:t>
            </a:r>
            <a:r>
              <a:rPr lang="en-US" altLang="zh-CN" dirty="0"/>
              <a:t>,</a:t>
            </a:r>
            <a:r>
              <a:rPr lang="zh-CN" altLang="zh-CN" dirty="0"/>
              <a:t>切忌连续波动。如果连续降价</a:t>
            </a:r>
            <a:r>
              <a:rPr lang="en-US" altLang="zh-CN" dirty="0"/>
              <a:t>,</a:t>
            </a:r>
            <a:r>
              <a:rPr lang="zh-CN" altLang="zh-CN" dirty="0"/>
              <a:t>消费者会产生等待进一步降价的心理预期而推迟购买。</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rmAutofit fontScale="90000"/>
          </a:bodyPr>
          <a:lstStyle/>
          <a:p>
            <a:r>
              <a:rPr lang="zh-CN" altLang="zh-CN" dirty="0"/>
              <a:t>第一节　价格的心理功能</a:t>
            </a:r>
            <a:endParaRPr lang="zh-CN" altLang="zh-CN" dirty="0"/>
          </a:p>
        </p:txBody>
      </p:sp>
      <p:sp>
        <p:nvSpPr>
          <p:cNvPr id="3" name="内容占位符 2"/>
          <p:cNvSpPr>
            <a:spLocks noGrp="1"/>
          </p:cNvSpPr>
          <p:nvPr>
            <p:ph idx="1"/>
          </p:nvPr>
        </p:nvSpPr>
        <p:spPr/>
        <p:txBody>
          <a:bodyPr>
            <a:normAutofit fontScale="92500"/>
          </a:bodyPr>
          <a:lstStyle/>
          <a:p>
            <a:pPr marL="0" indent="0">
              <a:buNone/>
            </a:pPr>
            <a:r>
              <a:rPr lang="zh-CN" altLang="zh-CN" dirty="0"/>
              <a:t>一、研究消费者价格心理的意义</a:t>
            </a:r>
            <a:endParaRPr lang="zh-CN" altLang="zh-CN" dirty="0"/>
          </a:p>
          <a:p>
            <a:pPr marL="0" indent="0">
              <a:buNone/>
            </a:pPr>
            <a:r>
              <a:rPr lang="zh-CN" altLang="zh-CN" dirty="0"/>
              <a:t>　　经济学理论认为</a:t>
            </a:r>
            <a:r>
              <a:rPr lang="en-US" altLang="zh-CN" dirty="0"/>
              <a:t>,</a:t>
            </a:r>
            <a:r>
              <a:rPr lang="zh-CN" altLang="zh-CN" dirty="0"/>
              <a:t>价格是商品价值的货币表现</a:t>
            </a:r>
            <a:r>
              <a:rPr lang="en-US" altLang="zh-CN" dirty="0"/>
              <a:t>,</a:t>
            </a:r>
            <a:r>
              <a:rPr lang="zh-CN" altLang="zh-CN" dirty="0"/>
              <a:t>是商品与货币交换比例的指数</a:t>
            </a:r>
            <a:r>
              <a:rPr lang="en-US" altLang="zh-CN" dirty="0"/>
              <a:t>,</a:t>
            </a:r>
            <a:r>
              <a:rPr lang="zh-CN" altLang="zh-CN" dirty="0"/>
              <a:t>也是商品经济特有的一个重要经济范畴。商品价格是消费者每天都要直接或间接接触的经济现象</a:t>
            </a:r>
            <a:r>
              <a:rPr lang="en-US" altLang="zh-CN" dirty="0"/>
              <a:t>,</a:t>
            </a:r>
            <a:r>
              <a:rPr lang="zh-CN" altLang="zh-CN" dirty="0"/>
              <a:t>也是影响消费者购买心理和行为的最敏感的因素之一。</a:t>
            </a:r>
            <a:endParaRPr lang="zh-CN" altLang="zh-CN" dirty="0"/>
          </a:p>
          <a:p>
            <a:pPr marL="0" indent="0">
              <a:buNone/>
            </a:pPr>
            <a:r>
              <a:rPr lang="zh-CN" altLang="zh-CN" dirty="0"/>
              <a:t>　　</a:t>
            </a:r>
            <a:r>
              <a:rPr lang="zh-CN" altLang="zh-CN" dirty="0" smtClean="0"/>
              <a:t>商品</a:t>
            </a:r>
            <a:r>
              <a:rPr lang="zh-CN" altLang="zh-CN" dirty="0"/>
              <a:t>价格的差异和变动</a:t>
            </a:r>
            <a:r>
              <a:rPr lang="en-US" altLang="zh-CN" dirty="0"/>
              <a:t>,</a:t>
            </a:r>
            <a:r>
              <a:rPr lang="zh-CN" altLang="zh-CN" dirty="0"/>
              <a:t>会直接引起消费者需求和购买行为的变化。</a:t>
            </a:r>
            <a:endParaRPr lang="zh-CN" altLang="zh-CN" dirty="0"/>
          </a:p>
          <a:p>
            <a:pPr marL="0" indent="0">
              <a:buNone/>
            </a:pPr>
            <a:r>
              <a:rPr lang="zh-CN" altLang="zh-CN" dirty="0"/>
              <a:t>　　消费者的价格心理是消费者在购买活动中对商品价格认知的各种心理反映和表现</a:t>
            </a:r>
            <a:r>
              <a:rPr lang="en-US" altLang="zh-CN" dirty="0"/>
              <a:t>,</a:t>
            </a:r>
            <a:r>
              <a:rPr lang="zh-CN" altLang="zh-CN" dirty="0"/>
              <a:t>研究价格心理的目的</a:t>
            </a:r>
            <a:r>
              <a:rPr lang="en-US" altLang="zh-CN" dirty="0"/>
              <a:t>,</a:t>
            </a:r>
            <a:r>
              <a:rPr lang="zh-CN" altLang="zh-CN" dirty="0"/>
              <a:t>在于掌握消费者对价格及其变动的心理反应与活动规律</a:t>
            </a:r>
            <a:r>
              <a:rPr lang="en-US" altLang="zh-CN" dirty="0"/>
              <a:t>,</a:t>
            </a:r>
            <a:r>
              <a:rPr lang="zh-CN" altLang="zh-CN" dirty="0"/>
              <a:t>从而制定既符合消费者的心理要求</a:t>
            </a:r>
            <a:r>
              <a:rPr lang="en-US" altLang="zh-CN" dirty="0"/>
              <a:t>,</a:t>
            </a:r>
            <a:r>
              <a:rPr lang="zh-CN" altLang="zh-CN" dirty="0"/>
              <a:t>又能增加企业效益的合理价格。</a:t>
            </a:r>
            <a:endParaRPr lang="zh-CN" altLang="zh-CN" dirty="0"/>
          </a:p>
          <a:p>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十一</a:t>
            </a:r>
            <a:r>
              <a:rPr lang="en-US" altLang="zh-CN" dirty="0"/>
              <a:t>)</a:t>
            </a:r>
            <a:r>
              <a:rPr lang="zh-CN" altLang="zh-CN" dirty="0"/>
              <a:t>理解价值定价法</a:t>
            </a:r>
            <a:endParaRPr lang="zh-CN" altLang="zh-CN" dirty="0"/>
          </a:p>
          <a:p>
            <a:pPr marL="0" indent="0">
              <a:buNone/>
            </a:pPr>
            <a:r>
              <a:rPr lang="zh-CN" altLang="zh-CN" dirty="0"/>
              <a:t>　　这种定价方法是指根据消费者对于某种商品的价值观念或对商品价值的感受及理解程度</a:t>
            </a:r>
            <a:r>
              <a:rPr lang="en-US" altLang="zh-CN" dirty="0"/>
              <a:t>(</a:t>
            </a:r>
            <a:r>
              <a:rPr lang="zh-CN" altLang="zh-CN" dirty="0"/>
              <a:t>而不是根据产品成本</a:t>
            </a:r>
            <a:r>
              <a:rPr lang="en-US" altLang="zh-CN" dirty="0"/>
              <a:t>)</a:t>
            </a:r>
            <a:r>
              <a:rPr lang="zh-CN" altLang="zh-CN" dirty="0"/>
              <a:t>进行定价的策略。有些营销学者认为</a:t>
            </a:r>
            <a:r>
              <a:rPr lang="en-US" altLang="zh-CN" dirty="0"/>
              <a:t>,</a:t>
            </a:r>
            <a:r>
              <a:rPr lang="zh-CN" altLang="zh-CN" dirty="0"/>
              <a:t>把买方的价值判断与卖方的成本费用相比较</a:t>
            </a:r>
            <a:r>
              <a:rPr lang="en-US" altLang="zh-CN" dirty="0"/>
              <a:t>,</a:t>
            </a:r>
            <a:r>
              <a:rPr lang="zh-CN" altLang="zh-CN" dirty="0"/>
              <a:t>定价时更应侧重考虑前者。因为消费者购买商品时</a:t>
            </a:r>
            <a:r>
              <a:rPr lang="en-US" altLang="zh-CN" dirty="0"/>
              <a:t>,</a:t>
            </a:r>
            <a:r>
              <a:rPr lang="zh-CN" altLang="zh-CN" dirty="0"/>
              <a:t>总会在同类商品之间进行比较</a:t>
            </a:r>
            <a:r>
              <a:rPr lang="en-US" altLang="zh-CN" dirty="0"/>
              <a:t>,</a:t>
            </a:r>
            <a:r>
              <a:rPr lang="zh-CN" altLang="zh-CN" dirty="0"/>
              <a:t>选择那些既能满足自己消费需求</a:t>
            </a:r>
            <a:r>
              <a:rPr lang="en-US" altLang="zh-CN" dirty="0"/>
              <a:t>,</a:t>
            </a:r>
            <a:r>
              <a:rPr lang="zh-CN" altLang="zh-CN" dirty="0"/>
              <a:t>又符合自己支付标准的商品。消费者对商品价值的理解不同</a:t>
            </a:r>
            <a:r>
              <a:rPr lang="en-US" altLang="zh-CN" dirty="0"/>
              <a:t>,</a:t>
            </a:r>
            <a:r>
              <a:rPr lang="zh-CN" altLang="zh-CN" dirty="0"/>
              <a:t>会形成不同的价格限度。如果价格刚好定在这一限度内</a:t>
            </a:r>
            <a:r>
              <a:rPr lang="en-US" altLang="zh-CN" dirty="0"/>
              <a:t>,</a:t>
            </a:r>
            <a:r>
              <a:rPr lang="zh-CN" altLang="zh-CN" dirty="0"/>
              <a:t>就会促进消费者购买。为此</a:t>
            </a:r>
            <a:r>
              <a:rPr lang="en-US" altLang="zh-CN" dirty="0"/>
              <a:t>,</a:t>
            </a:r>
            <a:r>
              <a:rPr lang="zh-CN" altLang="zh-CN" dirty="0"/>
              <a:t>企业就要研究该种商品在不同消费者心目中的价格标准</a:t>
            </a:r>
            <a:r>
              <a:rPr lang="en-US" altLang="zh-CN" dirty="0"/>
              <a:t>,</a:t>
            </a:r>
            <a:r>
              <a:rPr lang="zh-CN" altLang="zh-CN" dirty="0"/>
              <a:t>以及在不同价格水平上的不同销售量</a:t>
            </a:r>
            <a:r>
              <a:rPr lang="en-US" altLang="zh-CN" dirty="0"/>
              <a:t>,</a:t>
            </a:r>
            <a:r>
              <a:rPr lang="zh-CN" altLang="zh-CN" dirty="0"/>
              <a:t>并做出恰当的判断</a:t>
            </a:r>
            <a:r>
              <a:rPr lang="en-US" altLang="zh-CN" dirty="0"/>
              <a:t>;</a:t>
            </a:r>
            <a:r>
              <a:rPr lang="zh-CN" altLang="zh-CN" dirty="0"/>
              <a:t>进而有针对性地运用市场营销组合中的非价格因素来影响消费</a:t>
            </a:r>
            <a:r>
              <a:rPr lang="en-US" altLang="zh-CN" dirty="0"/>
              <a:t>,</a:t>
            </a:r>
            <a:r>
              <a:rPr lang="zh-CN" altLang="zh-CN" dirty="0"/>
              <a:t>使消费者形成一定的价值观念</a:t>
            </a:r>
            <a:r>
              <a:rPr lang="en-US" altLang="zh-CN" dirty="0"/>
              <a:t>;</a:t>
            </a:r>
            <a:r>
              <a:rPr lang="zh-CN" altLang="zh-CN" dirty="0"/>
              <a:t>然后还要估算投资额、销售量、单位产品成本和利润</a:t>
            </a:r>
            <a:r>
              <a:rPr lang="en-US" altLang="zh-CN" dirty="0"/>
              <a:t>,</a:t>
            </a:r>
            <a:r>
              <a:rPr lang="zh-CN" altLang="zh-CN" dirty="0"/>
              <a:t>制定出符合消费者需求的期望价格。</a:t>
            </a:r>
            <a:endParaRPr lang="zh-CN" altLang="zh-CN" dirty="0"/>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77500" lnSpcReduction="20000"/>
          </a:bodyPr>
          <a:lstStyle/>
          <a:p>
            <a:pPr marL="0" indent="0">
              <a:buNone/>
            </a:pPr>
            <a:r>
              <a:rPr lang="zh-CN" altLang="zh-CN" dirty="0"/>
              <a:t>二、价格调整的心理策略与技巧</a:t>
            </a:r>
            <a:endParaRPr lang="zh-CN" altLang="zh-CN" dirty="0"/>
          </a:p>
          <a:p>
            <a:pPr marL="0" indent="0">
              <a:buNone/>
            </a:pPr>
            <a:r>
              <a:rPr lang="zh-CN" altLang="zh-CN" dirty="0"/>
              <a:t>　　在经营实践中</a:t>
            </a:r>
            <a:r>
              <a:rPr lang="en-US" altLang="zh-CN" dirty="0"/>
              <a:t>,</a:t>
            </a:r>
            <a:r>
              <a:rPr lang="zh-CN" altLang="zh-CN" dirty="0"/>
              <a:t>商品价格的变动与调整是经常发生的。调价的原因除了生产经营者的自身条件发生了变化以外</a:t>
            </a:r>
            <a:r>
              <a:rPr lang="en-US" altLang="zh-CN" dirty="0"/>
              <a:t>,</a:t>
            </a:r>
            <a:r>
              <a:rPr lang="zh-CN" altLang="zh-CN" dirty="0"/>
              <a:t>还包括市场供求状况、商品价值变动、市场货币价值与货币流通量变动、国际市场价格波动、消费趋向变化等多方面因素的影响。企业在调整商品价格时</a:t>
            </a:r>
            <a:r>
              <a:rPr lang="en-US" altLang="zh-CN" dirty="0"/>
              <a:t>,</a:t>
            </a:r>
            <a:r>
              <a:rPr lang="zh-CN" altLang="zh-CN" dirty="0"/>
              <a:t>既要考虑这些因素的影响</a:t>
            </a:r>
            <a:r>
              <a:rPr lang="en-US" altLang="zh-CN" dirty="0"/>
              <a:t>,</a:t>
            </a:r>
            <a:r>
              <a:rPr lang="zh-CN" altLang="zh-CN" dirty="0"/>
              <a:t>又要考虑消费者对商品调价的心理要求。</a:t>
            </a:r>
            <a:endParaRPr lang="zh-CN" altLang="zh-CN" dirty="0"/>
          </a:p>
          <a:p>
            <a:pPr marL="0" indent="0">
              <a:buNone/>
            </a:pPr>
            <a:r>
              <a:rPr lang="en-US" altLang="zh-CN" dirty="0"/>
              <a:t>(</a:t>
            </a:r>
            <a:r>
              <a:rPr lang="zh-CN" altLang="zh-CN" dirty="0"/>
              <a:t>一</a:t>
            </a:r>
            <a:r>
              <a:rPr lang="en-US" altLang="zh-CN" dirty="0"/>
              <a:t>)</a:t>
            </a:r>
            <a:r>
              <a:rPr lang="zh-CN" altLang="zh-CN" dirty="0"/>
              <a:t>消费者对价格调整的心理及行为反应</a:t>
            </a:r>
            <a:endParaRPr lang="zh-CN" altLang="zh-CN" dirty="0"/>
          </a:p>
          <a:p>
            <a:pPr marL="0" indent="0">
              <a:buNone/>
            </a:pPr>
            <a:r>
              <a:rPr lang="zh-CN" altLang="zh-CN" dirty="0"/>
              <a:t>　　</a:t>
            </a:r>
            <a:r>
              <a:rPr lang="en-US" altLang="zh-CN" dirty="0"/>
              <a:t>1.</a:t>
            </a:r>
            <a:r>
              <a:rPr lang="zh-CN" altLang="zh-CN" dirty="0"/>
              <a:t>调低商品价格</a:t>
            </a:r>
            <a:endParaRPr lang="zh-CN" altLang="zh-CN" dirty="0"/>
          </a:p>
          <a:p>
            <a:pPr marL="0" indent="0">
              <a:buNone/>
            </a:pPr>
            <a:r>
              <a:rPr lang="zh-CN" altLang="zh-CN" dirty="0"/>
              <a:t>　　调低商品价格通常有利于消费者</a:t>
            </a:r>
            <a:r>
              <a:rPr lang="en-US" altLang="zh-CN" dirty="0"/>
              <a:t>,</a:t>
            </a:r>
            <a:r>
              <a:rPr lang="zh-CN" altLang="zh-CN" dirty="0"/>
              <a:t>理应激发消费者的购买欲望</a:t>
            </a:r>
            <a:r>
              <a:rPr lang="en-US" altLang="zh-CN" dirty="0"/>
              <a:t>,</a:t>
            </a:r>
            <a:r>
              <a:rPr lang="zh-CN" altLang="zh-CN" dirty="0"/>
              <a:t>促使其大量购买。</a:t>
            </a:r>
            <a:endParaRPr lang="zh-CN" altLang="zh-CN" dirty="0"/>
          </a:p>
          <a:p>
            <a:pPr marL="0" indent="0">
              <a:buNone/>
            </a:pPr>
            <a:r>
              <a:rPr lang="zh-CN" altLang="zh-CN" dirty="0"/>
              <a:t>实生活中</a:t>
            </a:r>
            <a:r>
              <a:rPr lang="en-US" altLang="zh-CN" dirty="0"/>
              <a:t>,</a:t>
            </a:r>
            <a:r>
              <a:rPr lang="zh-CN" altLang="zh-CN" dirty="0"/>
              <a:t>消费者会表现出与之相反的各种心理和行为反应</a:t>
            </a:r>
            <a:r>
              <a:rPr lang="en-US" altLang="zh-CN" dirty="0"/>
              <a:t>,</a:t>
            </a:r>
            <a:r>
              <a:rPr lang="zh-CN" altLang="zh-CN" dirty="0"/>
              <a:t>比如</a:t>
            </a:r>
            <a:r>
              <a:rPr lang="en-US" altLang="zh-CN" dirty="0"/>
              <a:t>:</a:t>
            </a:r>
            <a:endParaRPr lang="zh-CN" altLang="zh-CN" dirty="0"/>
          </a:p>
          <a:p>
            <a:pPr marL="0" indent="0">
              <a:buNone/>
            </a:pPr>
            <a:r>
              <a:rPr lang="zh-CN" altLang="zh-CN" dirty="0"/>
              <a:t>　　</a:t>
            </a:r>
            <a:r>
              <a:rPr lang="en-US" altLang="zh-CN" dirty="0"/>
              <a:t>(1)</a:t>
            </a:r>
            <a:r>
              <a:rPr lang="zh-CN" altLang="zh-CN" dirty="0"/>
              <a:t>从“便宜→便宜货→质量不好”等一系列联想引起心理不安</a:t>
            </a:r>
            <a:r>
              <a:rPr lang="en-US" altLang="zh-CN" dirty="0"/>
              <a:t>;</a:t>
            </a:r>
            <a:endParaRPr lang="zh-CN" altLang="zh-CN" dirty="0"/>
          </a:p>
          <a:p>
            <a:pPr marL="0" indent="0">
              <a:buNone/>
            </a:pPr>
            <a:r>
              <a:rPr lang="zh-CN" altLang="zh-CN" dirty="0"/>
              <a:t>　　</a:t>
            </a:r>
            <a:r>
              <a:rPr lang="en-US" altLang="zh-CN" dirty="0"/>
              <a:t>(2)</a:t>
            </a:r>
            <a:r>
              <a:rPr lang="zh-CN" altLang="zh-CN" dirty="0"/>
              <a:t>便宜→便宜货→有损购买者的自尊心和满足感</a:t>
            </a:r>
            <a:r>
              <a:rPr lang="en-US" altLang="zh-CN" dirty="0"/>
              <a:t>;</a:t>
            </a:r>
            <a:endParaRPr lang="zh-CN" altLang="zh-CN" dirty="0"/>
          </a:p>
          <a:p>
            <a:pPr marL="0" indent="0">
              <a:buNone/>
            </a:pPr>
            <a:r>
              <a:rPr lang="zh-CN" altLang="zh-CN" dirty="0"/>
              <a:t>　　</a:t>
            </a:r>
            <a:r>
              <a:rPr lang="en-US" altLang="zh-CN" dirty="0"/>
              <a:t>(3)</a:t>
            </a:r>
            <a:r>
              <a:rPr lang="zh-CN" altLang="zh-CN" dirty="0"/>
              <a:t>可能有新产品即将问世</a:t>
            </a:r>
            <a:r>
              <a:rPr lang="en-US" altLang="zh-CN" dirty="0"/>
              <a:t>,</a:t>
            </a:r>
            <a:r>
              <a:rPr lang="zh-CN" altLang="zh-CN" dirty="0"/>
              <a:t>所以降价抛售老产品</a:t>
            </a:r>
            <a:r>
              <a:rPr lang="en-US" altLang="zh-CN" dirty="0"/>
              <a:t>;</a:t>
            </a:r>
            <a:endParaRPr lang="zh-CN" altLang="zh-CN" dirty="0"/>
          </a:p>
          <a:p>
            <a:pPr marL="0" indent="0">
              <a:buNone/>
            </a:pPr>
            <a:r>
              <a:rPr lang="zh-CN" altLang="zh-CN" dirty="0"/>
              <a:t>　　</a:t>
            </a:r>
            <a:r>
              <a:rPr lang="en-US" altLang="zh-CN" dirty="0"/>
              <a:t>(4)</a:t>
            </a:r>
            <a:r>
              <a:rPr lang="zh-CN" altLang="zh-CN" dirty="0"/>
              <a:t>降价商品可能是过期商品、残次品或低档品</a:t>
            </a:r>
            <a:r>
              <a:rPr lang="en-US" altLang="zh-CN" dirty="0"/>
              <a:t>;</a:t>
            </a:r>
            <a:endParaRPr lang="zh-CN" altLang="zh-CN" dirty="0"/>
          </a:p>
          <a:p>
            <a:pPr marL="0" indent="0">
              <a:buNone/>
            </a:pPr>
            <a:r>
              <a:rPr lang="zh-CN" altLang="zh-CN" dirty="0"/>
              <a:t>　　</a:t>
            </a:r>
            <a:r>
              <a:rPr lang="en-US" altLang="zh-CN" dirty="0"/>
              <a:t>(5)</a:t>
            </a:r>
            <a:r>
              <a:rPr lang="zh-CN" altLang="zh-CN" dirty="0"/>
              <a:t>商品已降价</a:t>
            </a:r>
            <a:r>
              <a:rPr lang="en-US" altLang="zh-CN" dirty="0"/>
              <a:t>,</a:t>
            </a:r>
            <a:r>
              <a:rPr lang="zh-CN" altLang="zh-CN" dirty="0"/>
              <a:t>可能还会继续降</a:t>
            </a:r>
            <a:r>
              <a:rPr lang="en-US" altLang="zh-CN" dirty="0"/>
              <a:t>,</a:t>
            </a:r>
            <a:r>
              <a:rPr lang="zh-CN" altLang="zh-CN" dirty="0"/>
              <a:t>暂且耐心等待</a:t>
            </a:r>
            <a:r>
              <a:rPr lang="en-US" altLang="zh-CN" dirty="0"/>
              <a:t>,</a:t>
            </a:r>
            <a:r>
              <a:rPr lang="zh-CN" altLang="zh-CN" dirty="0"/>
              <a:t>以购买更便宜的商品。</a:t>
            </a:r>
            <a:endParaRPr lang="zh-CN" altLang="zh-CN" dirty="0"/>
          </a:p>
          <a:p>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zh-CN" altLang="zh-CN" dirty="0"/>
              <a:t>　　</a:t>
            </a:r>
            <a:r>
              <a:rPr lang="en-US" altLang="zh-CN" dirty="0"/>
              <a:t>2.</a:t>
            </a:r>
            <a:r>
              <a:rPr lang="zh-CN" altLang="zh-CN" dirty="0"/>
              <a:t>调高商品价格</a:t>
            </a:r>
            <a:endParaRPr lang="zh-CN" altLang="zh-CN" dirty="0"/>
          </a:p>
          <a:p>
            <a:pPr marL="0" indent="0">
              <a:buNone/>
            </a:pPr>
            <a:r>
              <a:rPr lang="zh-CN" altLang="zh-CN" dirty="0"/>
              <a:t>　　调高商品价格通常对消费者是不利的</a:t>
            </a:r>
            <a:r>
              <a:rPr lang="en-US" altLang="zh-CN" dirty="0"/>
              <a:t>,</a:t>
            </a:r>
            <a:r>
              <a:rPr lang="zh-CN" altLang="zh-CN" dirty="0"/>
              <a:t>按理会减少需求、抑制消费者的购买欲望。但在实际生活中</a:t>
            </a:r>
            <a:r>
              <a:rPr lang="en-US" altLang="zh-CN" dirty="0"/>
              <a:t>,</a:t>
            </a:r>
            <a:r>
              <a:rPr lang="zh-CN" altLang="zh-CN" dirty="0"/>
              <a:t>消费者同样会作出与之相反的各种行为反应。具体如下</a:t>
            </a:r>
            <a:r>
              <a:rPr lang="en-US" altLang="zh-CN" dirty="0"/>
              <a:t>:</a:t>
            </a:r>
            <a:endParaRPr lang="zh-CN" altLang="zh-CN" dirty="0"/>
          </a:p>
          <a:p>
            <a:pPr marL="0" indent="0">
              <a:buNone/>
            </a:pPr>
            <a:r>
              <a:rPr lang="zh-CN" altLang="zh-CN" dirty="0"/>
              <a:t>　　</a:t>
            </a:r>
            <a:r>
              <a:rPr lang="en-US" altLang="zh-CN" dirty="0"/>
              <a:t>(1)</a:t>
            </a:r>
            <a:r>
              <a:rPr lang="zh-CN" altLang="zh-CN" dirty="0"/>
              <a:t>商品涨价</a:t>
            </a:r>
            <a:r>
              <a:rPr lang="en-US" altLang="zh-CN" dirty="0"/>
              <a:t>,</a:t>
            </a:r>
            <a:r>
              <a:rPr lang="zh-CN" altLang="zh-CN" dirty="0"/>
              <a:t>可能是因其具有特殊的使用价值或优越的性能</a:t>
            </a:r>
            <a:r>
              <a:rPr lang="en-US" altLang="zh-CN" dirty="0"/>
              <a:t>;</a:t>
            </a:r>
            <a:endParaRPr lang="zh-CN" altLang="zh-CN" dirty="0"/>
          </a:p>
          <a:p>
            <a:pPr marL="0" indent="0">
              <a:buNone/>
            </a:pPr>
            <a:r>
              <a:rPr lang="zh-CN" altLang="zh-CN" dirty="0"/>
              <a:t>　　</a:t>
            </a:r>
            <a:r>
              <a:rPr lang="en-US" altLang="zh-CN" dirty="0"/>
              <a:t>(2)</a:t>
            </a:r>
            <a:r>
              <a:rPr lang="zh-CN" altLang="zh-CN" dirty="0"/>
              <a:t>商品已经涨价</a:t>
            </a:r>
            <a:r>
              <a:rPr lang="en-US" altLang="zh-CN" dirty="0"/>
              <a:t>,</a:t>
            </a:r>
            <a:r>
              <a:rPr lang="zh-CN" altLang="zh-CN" dirty="0"/>
              <a:t>可能还会继续上涨</a:t>
            </a:r>
            <a:r>
              <a:rPr lang="en-US" altLang="zh-CN" dirty="0"/>
              <a:t>,</a:t>
            </a:r>
            <a:r>
              <a:rPr lang="zh-CN" altLang="zh-CN" dirty="0"/>
              <a:t>将来购买会更吃亏</a:t>
            </a:r>
            <a:r>
              <a:rPr lang="en-US" altLang="zh-CN" dirty="0"/>
              <a:t>;</a:t>
            </a:r>
            <a:endParaRPr lang="zh-CN" altLang="zh-CN" dirty="0"/>
          </a:p>
          <a:p>
            <a:pPr marL="0" indent="0">
              <a:buNone/>
            </a:pPr>
            <a:r>
              <a:rPr lang="zh-CN" altLang="zh-CN" dirty="0"/>
              <a:t>　　</a:t>
            </a:r>
            <a:r>
              <a:rPr lang="en-US" altLang="zh-CN" dirty="0"/>
              <a:t>(3)</a:t>
            </a:r>
            <a:r>
              <a:rPr lang="zh-CN" altLang="zh-CN" dirty="0"/>
              <a:t>商品涨价</a:t>
            </a:r>
            <a:r>
              <a:rPr lang="en-US" altLang="zh-CN" dirty="0"/>
              <a:t>,</a:t>
            </a:r>
            <a:r>
              <a:rPr lang="zh-CN" altLang="zh-CN" dirty="0"/>
              <a:t>说明它是热门货</a:t>
            </a:r>
            <a:r>
              <a:rPr lang="en-US" altLang="zh-CN" dirty="0"/>
              <a:t>,</a:t>
            </a:r>
            <a:r>
              <a:rPr lang="zh-CN" altLang="zh-CN" dirty="0"/>
              <a:t>有流行的趋势</a:t>
            </a:r>
            <a:r>
              <a:rPr lang="en-US" altLang="zh-CN" dirty="0"/>
              <a:t>,</a:t>
            </a:r>
            <a:r>
              <a:rPr lang="zh-CN" altLang="zh-CN" dirty="0"/>
              <a:t>应尽早购买。</a:t>
            </a:r>
            <a:endParaRPr lang="zh-CN" altLang="zh-CN" dirty="0"/>
          </a:p>
          <a:p>
            <a:pPr marL="0" indent="0">
              <a:buNone/>
            </a:pPr>
            <a:r>
              <a:rPr lang="zh-CN" altLang="zh-CN" dirty="0"/>
              <a:t>　　可见</a:t>
            </a:r>
            <a:r>
              <a:rPr lang="en-US" altLang="zh-CN" dirty="0"/>
              <a:t>,</a:t>
            </a:r>
            <a:r>
              <a:rPr lang="zh-CN" altLang="zh-CN" dirty="0"/>
              <a:t>商品价格的调整引起的心理反应非常复杂</a:t>
            </a:r>
            <a:r>
              <a:rPr lang="en-US" altLang="zh-CN" dirty="0"/>
              <a:t>,</a:t>
            </a:r>
            <a:r>
              <a:rPr lang="zh-CN" altLang="zh-CN" dirty="0"/>
              <a:t>既可能激发消费者的购买欲望</a:t>
            </a:r>
            <a:r>
              <a:rPr lang="en-US" altLang="zh-CN" dirty="0"/>
              <a:t>,</a:t>
            </a:r>
            <a:r>
              <a:rPr lang="zh-CN" altLang="zh-CN" dirty="0"/>
              <a:t>促使需求增加</a:t>
            </a:r>
            <a:r>
              <a:rPr lang="en-US" altLang="zh-CN" dirty="0"/>
              <a:t>,</a:t>
            </a:r>
            <a:r>
              <a:rPr lang="zh-CN" altLang="zh-CN" dirty="0"/>
              <a:t>也可能抑制其购买欲望</a:t>
            </a:r>
            <a:r>
              <a:rPr lang="en-US" altLang="zh-CN" dirty="0"/>
              <a:t>,</a:t>
            </a:r>
            <a:r>
              <a:rPr lang="zh-CN" altLang="zh-CN" dirty="0"/>
              <a:t>使需求减少。因此</a:t>
            </a:r>
            <a:r>
              <a:rPr lang="en-US" altLang="zh-CN" dirty="0"/>
              <a:t>,</a:t>
            </a:r>
            <a:r>
              <a:rPr lang="zh-CN" altLang="zh-CN" dirty="0"/>
              <a:t>调整商品价格前一定要仔细分析各种因素的影响</a:t>
            </a:r>
            <a:r>
              <a:rPr lang="en-US" altLang="zh-CN" dirty="0"/>
              <a:t>,</a:t>
            </a:r>
            <a:r>
              <a:rPr lang="zh-CN" altLang="zh-CN" dirty="0"/>
              <a:t>准确把握消费者的价格心理</a:t>
            </a:r>
            <a:r>
              <a:rPr lang="en-US" altLang="zh-CN" dirty="0"/>
              <a:t>,</a:t>
            </a:r>
            <a:r>
              <a:rPr lang="zh-CN" altLang="zh-CN" dirty="0"/>
              <a:t>采取行之有效的调价策略</a:t>
            </a:r>
            <a:r>
              <a:rPr lang="en-US" altLang="zh-CN" dirty="0"/>
              <a:t>,</a:t>
            </a:r>
            <a:r>
              <a:rPr lang="zh-CN" altLang="zh-CN" dirty="0"/>
              <a:t>以便达到促进销售、增加利润的目的。</a:t>
            </a:r>
            <a:endParaRPr lang="zh-CN" altLang="zh-CN" dirty="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en-US" altLang="zh-CN" dirty="0"/>
              <a:t>(</a:t>
            </a:r>
            <a:r>
              <a:rPr lang="zh-CN" altLang="zh-CN" dirty="0"/>
              <a:t>二</a:t>
            </a:r>
            <a:r>
              <a:rPr lang="en-US" altLang="zh-CN" dirty="0"/>
              <a:t>)</a:t>
            </a:r>
            <a:r>
              <a:rPr lang="zh-CN" altLang="zh-CN" dirty="0"/>
              <a:t>价格调整的心理策略</a:t>
            </a:r>
            <a:endParaRPr lang="zh-CN" altLang="zh-CN" dirty="0"/>
          </a:p>
          <a:p>
            <a:pPr marL="0" indent="0">
              <a:buNone/>
            </a:pPr>
            <a:r>
              <a:rPr lang="zh-CN" altLang="zh-CN" dirty="0"/>
              <a:t>　　</a:t>
            </a:r>
            <a:r>
              <a:rPr lang="en-US" altLang="zh-CN" dirty="0"/>
              <a:t>1.</a:t>
            </a:r>
            <a:r>
              <a:rPr lang="zh-CN" altLang="zh-CN" dirty="0"/>
              <a:t>商品降价的心理策略</a:t>
            </a:r>
            <a:endParaRPr lang="zh-CN" altLang="zh-CN" dirty="0"/>
          </a:p>
          <a:p>
            <a:pPr marL="0" indent="0">
              <a:buNone/>
            </a:pPr>
            <a:r>
              <a:rPr lang="zh-CN" altLang="zh-CN" dirty="0"/>
              <a:t>　　</a:t>
            </a:r>
            <a:r>
              <a:rPr lang="en-US" altLang="zh-CN" dirty="0"/>
              <a:t>(1)</a:t>
            </a:r>
            <a:r>
              <a:rPr lang="zh-CN" altLang="zh-CN" dirty="0"/>
              <a:t>商品降价应具备的条件。</a:t>
            </a:r>
            <a:endParaRPr lang="zh-CN" altLang="zh-CN" dirty="0"/>
          </a:p>
          <a:p>
            <a:pPr marL="0" indent="0">
              <a:buNone/>
            </a:pPr>
            <a:r>
              <a:rPr lang="zh-CN" altLang="zh-CN" dirty="0"/>
              <a:t>　　</a:t>
            </a:r>
            <a:r>
              <a:rPr lang="en-US" altLang="zh-CN" dirty="0"/>
              <a:t>(2)</a:t>
            </a:r>
            <a:r>
              <a:rPr lang="zh-CN" altLang="zh-CN" dirty="0"/>
              <a:t>准确地把握降价时机。</a:t>
            </a:r>
            <a:endParaRPr lang="zh-CN" altLang="zh-CN" dirty="0"/>
          </a:p>
          <a:p>
            <a:pPr marL="0" indent="0">
              <a:buNone/>
            </a:pPr>
            <a:r>
              <a:rPr lang="zh-CN" altLang="zh-CN" dirty="0"/>
              <a:t>　　</a:t>
            </a:r>
            <a:r>
              <a:rPr lang="en-US" altLang="zh-CN" dirty="0"/>
              <a:t>(3)</a:t>
            </a:r>
            <a:r>
              <a:rPr lang="zh-CN" altLang="zh-CN" dirty="0"/>
              <a:t>降价幅度要适宜。</a:t>
            </a:r>
            <a:endParaRPr lang="zh-CN" altLang="zh-CN" dirty="0"/>
          </a:p>
          <a:p>
            <a:pPr marL="0" indent="0">
              <a:buNone/>
            </a:pPr>
            <a:r>
              <a:rPr lang="zh-CN" altLang="zh-CN" dirty="0"/>
              <a:t>　　</a:t>
            </a:r>
            <a:r>
              <a:rPr lang="en-US" altLang="zh-CN" dirty="0"/>
              <a:t>(4)</a:t>
            </a:r>
            <a:r>
              <a:rPr lang="zh-CN" altLang="zh-CN" dirty="0"/>
              <a:t>注意采用暗降策略。</a:t>
            </a:r>
            <a:endParaRPr lang="zh-CN" altLang="zh-CN" dirty="0"/>
          </a:p>
          <a:p>
            <a:pPr marL="0" indent="0">
              <a:buNone/>
            </a:pPr>
            <a:r>
              <a:rPr lang="zh-CN" altLang="zh-CN" dirty="0"/>
              <a:t>　　</a:t>
            </a:r>
            <a:r>
              <a:rPr lang="en-US" altLang="zh-CN" dirty="0"/>
              <a:t>2.</a:t>
            </a:r>
            <a:r>
              <a:rPr lang="zh-CN" altLang="zh-CN" dirty="0"/>
              <a:t>商品提价的心理策略</a:t>
            </a:r>
            <a:endParaRPr lang="zh-CN" altLang="zh-CN" dirty="0"/>
          </a:p>
          <a:p>
            <a:pPr marL="0" indent="0">
              <a:buNone/>
            </a:pPr>
            <a:r>
              <a:rPr lang="zh-CN" altLang="zh-CN" dirty="0"/>
              <a:t>　　</a:t>
            </a:r>
            <a:r>
              <a:rPr lang="en-US" altLang="zh-CN" dirty="0"/>
              <a:t>(1)</a:t>
            </a:r>
            <a:r>
              <a:rPr lang="zh-CN" altLang="zh-CN" dirty="0"/>
              <a:t>提价幅度不宜过大。</a:t>
            </a:r>
            <a:endParaRPr lang="zh-CN" altLang="zh-CN" dirty="0"/>
          </a:p>
          <a:p>
            <a:pPr marL="0" indent="0">
              <a:buNone/>
            </a:pPr>
            <a:r>
              <a:rPr lang="zh-CN" altLang="zh-CN" dirty="0"/>
              <a:t>　　</a:t>
            </a:r>
            <a:r>
              <a:rPr lang="en-US" altLang="zh-CN" dirty="0"/>
              <a:t>(2)</a:t>
            </a:r>
            <a:r>
              <a:rPr lang="zh-CN" altLang="zh-CN" dirty="0"/>
              <a:t>注意采用暗调策略。</a:t>
            </a:r>
            <a:endParaRPr lang="zh-CN" altLang="zh-CN" dirty="0"/>
          </a:p>
          <a:p>
            <a:pPr marL="0" indent="0">
              <a:buNone/>
            </a:pPr>
            <a:r>
              <a:rPr lang="zh-CN" altLang="zh-CN" dirty="0"/>
              <a:t>　　</a:t>
            </a:r>
            <a:r>
              <a:rPr lang="en-US" altLang="zh-CN" dirty="0"/>
              <a:t>(3)</a:t>
            </a:r>
            <a:r>
              <a:rPr lang="zh-CN" altLang="zh-CN" dirty="0"/>
              <a:t>做好宣传解释工作。</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二、影响市场价格的客观因素</a:t>
            </a:r>
            <a:endParaRPr lang="zh-CN" altLang="zh-CN" dirty="0"/>
          </a:p>
          <a:p>
            <a:pPr marL="0" indent="0">
              <a:buNone/>
            </a:pPr>
            <a:r>
              <a:rPr lang="en-US" altLang="zh-CN" dirty="0"/>
              <a:t>(</a:t>
            </a:r>
            <a:r>
              <a:rPr lang="zh-CN" altLang="zh-CN" dirty="0"/>
              <a:t>一</a:t>
            </a:r>
            <a:r>
              <a:rPr lang="en-US" altLang="zh-CN" dirty="0"/>
              <a:t>)</a:t>
            </a:r>
            <a:r>
              <a:rPr lang="zh-CN" altLang="zh-CN" dirty="0"/>
              <a:t>商品价值</a:t>
            </a:r>
            <a:endParaRPr lang="zh-CN" altLang="zh-CN" dirty="0"/>
          </a:p>
          <a:p>
            <a:pPr marL="0" indent="0">
              <a:buNone/>
            </a:pPr>
            <a:r>
              <a:rPr lang="zh-CN" altLang="zh-CN" dirty="0"/>
              <a:t>　　商品的价值是凝结于商品中的社会必要劳动量</a:t>
            </a:r>
            <a:r>
              <a:rPr lang="en-US" altLang="zh-CN" dirty="0"/>
              <a:t>,</a:t>
            </a:r>
            <a:r>
              <a:rPr lang="zh-CN" altLang="zh-CN" dirty="0"/>
              <a:t>是对商品价格的内在决定因素</a:t>
            </a:r>
            <a:r>
              <a:rPr lang="en-US" altLang="zh-CN" dirty="0"/>
              <a:t>,</a:t>
            </a:r>
            <a:r>
              <a:rPr lang="zh-CN" altLang="zh-CN" dirty="0"/>
              <a:t>其外在形式由货币表现为某种商品的价格。因此</a:t>
            </a:r>
            <a:r>
              <a:rPr lang="en-US" altLang="zh-CN" dirty="0"/>
              <a:t>,</a:t>
            </a:r>
            <a:r>
              <a:rPr lang="zh-CN" altLang="zh-CN" dirty="0"/>
              <a:t>价值成为商品价格的支配性因素。</a:t>
            </a:r>
            <a:endParaRPr lang="zh-CN" altLang="zh-CN" dirty="0"/>
          </a:p>
          <a:p>
            <a:pPr marL="0" indent="0">
              <a:buNone/>
            </a:pPr>
            <a:r>
              <a:rPr lang="zh-CN" altLang="zh-CN" dirty="0"/>
              <a:t>　　</a:t>
            </a:r>
            <a:r>
              <a:rPr lang="zh-CN" altLang="zh-CN" dirty="0" smtClean="0"/>
              <a:t>货币</a:t>
            </a:r>
            <a:r>
              <a:rPr lang="zh-CN" altLang="zh-CN" dirty="0"/>
              <a:t>作为一种特殊商品</a:t>
            </a:r>
            <a:r>
              <a:rPr lang="en-US" altLang="zh-CN" dirty="0"/>
              <a:t>,</a:t>
            </a:r>
            <a:r>
              <a:rPr lang="zh-CN" altLang="zh-CN" dirty="0"/>
              <a:t>它以自身为尺度来表现和衡量其他商品的价值。货币单位是用来计量商品价格的标准</a:t>
            </a:r>
            <a:r>
              <a:rPr lang="en-US" altLang="zh-CN" dirty="0"/>
              <a:t>,</a:t>
            </a:r>
            <a:r>
              <a:rPr lang="zh-CN" altLang="zh-CN" dirty="0"/>
              <a:t>所以</a:t>
            </a:r>
            <a:r>
              <a:rPr lang="en-US" altLang="zh-CN" dirty="0"/>
              <a:t>,</a:t>
            </a:r>
            <a:r>
              <a:rPr lang="zh-CN" altLang="zh-CN" dirty="0"/>
              <a:t>价格也可以被认为是借助货币单位表现出来的商品价值。</a:t>
            </a:r>
            <a:endParaRPr lang="zh-CN" altLang="zh-CN"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en-US" altLang="zh-CN" dirty="0"/>
              <a:t>(</a:t>
            </a:r>
            <a:r>
              <a:rPr lang="zh-CN" altLang="zh-CN" dirty="0"/>
              <a:t>二</a:t>
            </a:r>
            <a:r>
              <a:rPr lang="en-US" altLang="zh-CN" dirty="0"/>
              <a:t>)</a:t>
            </a:r>
            <a:r>
              <a:rPr lang="zh-CN" altLang="zh-CN" dirty="0"/>
              <a:t>商品供求关系</a:t>
            </a:r>
            <a:endParaRPr lang="zh-CN" altLang="zh-CN" dirty="0"/>
          </a:p>
          <a:p>
            <a:pPr marL="0" indent="0">
              <a:buNone/>
            </a:pPr>
            <a:r>
              <a:rPr lang="zh-CN" altLang="zh-CN" dirty="0"/>
              <a:t>　　在市场经济条件下</a:t>
            </a:r>
            <a:r>
              <a:rPr lang="en-US" altLang="zh-CN" dirty="0"/>
              <a:t>,</a:t>
            </a:r>
            <a:r>
              <a:rPr lang="zh-CN" altLang="zh-CN" dirty="0"/>
              <a:t>价格的运动是绝对的</a:t>
            </a:r>
            <a:r>
              <a:rPr lang="en-US" altLang="zh-CN" dirty="0"/>
              <a:t>,</a:t>
            </a:r>
            <a:r>
              <a:rPr lang="zh-CN" altLang="zh-CN" dirty="0"/>
              <a:t>而静止则是相对的。价格的运动过程也是价格的形成过程</a:t>
            </a:r>
            <a:r>
              <a:rPr lang="en-US" altLang="zh-CN" dirty="0"/>
              <a:t>,</a:t>
            </a:r>
            <a:r>
              <a:rPr lang="zh-CN" altLang="zh-CN" dirty="0"/>
              <a:t>价格的最终形成表现为同消费者直接见面并为消费者接受的价格。因此</a:t>
            </a:r>
            <a:r>
              <a:rPr lang="en-US" altLang="zh-CN" dirty="0"/>
              <a:t>,</a:t>
            </a:r>
            <a:r>
              <a:rPr lang="zh-CN" altLang="zh-CN" dirty="0"/>
              <a:t>在现实购买行为中</a:t>
            </a:r>
            <a:r>
              <a:rPr lang="en-US" altLang="zh-CN" dirty="0"/>
              <a:t>,</a:t>
            </a:r>
            <a:r>
              <a:rPr lang="zh-CN" altLang="zh-CN" dirty="0"/>
              <a:t>价值并不能直接决定价格本身</a:t>
            </a:r>
            <a:r>
              <a:rPr lang="en-US" altLang="zh-CN" dirty="0"/>
              <a:t>,</a:t>
            </a:r>
            <a:r>
              <a:rPr lang="zh-CN" altLang="zh-CN" dirty="0"/>
              <a:t>直接影响现实市场价格的是商品供求关系。在一般情况下</a:t>
            </a:r>
            <a:r>
              <a:rPr lang="en-US" altLang="zh-CN" dirty="0"/>
              <a:t>,</a:t>
            </a:r>
            <a:r>
              <a:rPr lang="zh-CN" altLang="zh-CN" dirty="0"/>
              <a:t>当商品供给量超过消费需求量时</a:t>
            </a:r>
            <a:r>
              <a:rPr lang="en-US" altLang="zh-CN" dirty="0"/>
              <a:t>,</a:t>
            </a:r>
            <a:r>
              <a:rPr lang="zh-CN" altLang="zh-CN" dirty="0"/>
              <a:t>价格呈下跌趋势</a:t>
            </a:r>
            <a:r>
              <a:rPr lang="en-US" altLang="zh-CN" dirty="0"/>
              <a:t>;</a:t>
            </a:r>
            <a:r>
              <a:rPr lang="zh-CN" altLang="zh-CN" dirty="0"/>
              <a:t>当商品供给量低于消费需求量时</a:t>
            </a:r>
            <a:r>
              <a:rPr lang="en-US" altLang="zh-CN" dirty="0"/>
              <a:t>,</a:t>
            </a:r>
            <a:r>
              <a:rPr lang="zh-CN" altLang="zh-CN" dirty="0"/>
              <a:t>价格呈上涨趋势。只有当供给量与需求量基本持平时</a:t>
            </a:r>
            <a:r>
              <a:rPr lang="en-US" altLang="zh-CN" dirty="0"/>
              <a:t>,</a:t>
            </a:r>
            <a:r>
              <a:rPr lang="zh-CN" altLang="zh-CN" dirty="0"/>
              <a:t>市场商品价格才是商品的均衡价格。在市场经济环境中</a:t>
            </a:r>
            <a:r>
              <a:rPr lang="en-US" altLang="zh-CN" dirty="0"/>
              <a:t>,</a:t>
            </a:r>
            <a:r>
              <a:rPr lang="zh-CN" altLang="zh-CN" dirty="0"/>
              <a:t>商品供求关系对价格表现出最直接、最外在的影响。</a:t>
            </a:r>
            <a:endParaRPr lang="zh-CN" altLang="zh-CN" dirty="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215"/>
            <a:ext cx="8229600" cy="506095"/>
          </a:xfrm>
        </p:spPr>
        <p:txBody>
          <a:bodyPr>
            <a:normAutofit fontScale="90000"/>
          </a:bodyPr>
          <a:lstStyle/>
          <a:p>
            <a:endParaRPr lang="zh-CN" altLang="en-US"/>
          </a:p>
        </p:txBody>
      </p:sp>
      <p:sp>
        <p:nvSpPr>
          <p:cNvPr id="3" name="内容占位符 2"/>
          <p:cNvSpPr>
            <a:spLocks noGrp="1"/>
          </p:cNvSpPr>
          <p:nvPr>
            <p:ph idx="1"/>
          </p:nvPr>
        </p:nvSpPr>
        <p:spPr>
          <a:xfrm>
            <a:off x="395605" y="1556385"/>
            <a:ext cx="8229600" cy="4389120"/>
          </a:xfrm>
        </p:spPr>
        <p:txBody>
          <a:bodyPr>
            <a:normAutofit fontScale="92500" lnSpcReduction="10000"/>
          </a:bodyPr>
          <a:lstStyle/>
          <a:p>
            <a:pPr marL="0" indent="0">
              <a:buNone/>
            </a:pPr>
            <a:r>
              <a:rPr lang="en-US" altLang="zh-CN" dirty="0"/>
              <a:t>(</a:t>
            </a:r>
            <a:r>
              <a:rPr lang="zh-CN" altLang="zh-CN" dirty="0"/>
              <a:t>三</a:t>
            </a:r>
            <a:r>
              <a:rPr lang="en-US" altLang="zh-CN" dirty="0"/>
              <a:t>)</a:t>
            </a:r>
            <a:r>
              <a:rPr lang="zh-CN" altLang="zh-CN" dirty="0"/>
              <a:t>货币价值</a:t>
            </a:r>
            <a:endParaRPr lang="zh-CN" altLang="zh-CN" dirty="0"/>
          </a:p>
          <a:p>
            <a:pPr marL="0" indent="0">
              <a:buNone/>
            </a:pPr>
            <a:r>
              <a:rPr lang="zh-CN" altLang="zh-CN" dirty="0"/>
              <a:t>　　决定商品价格的内在因素除了商品的价值量之外</a:t>
            </a:r>
            <a:r>
              <a:rPr lang="en-US" altLang="zh-CN" dirty="0"/>
              <a:t>,</a:t>
            </a:r>
            <a:r>
              <a:rPr lang="zh-CN" altLang="zh-CN" dirty="0"/>
              <a:t>还有货币价值量这一因素。当货币所代表的价值发生变化时</a:t>
            </a:r>
            <a:r>
              <a:rPr lang="en-US" altLang="zh-CN" dirty="0"/>
              <a:t>,</a:t>
            </a:r>
            <a:r>
              <a:rPr lang="zh-CN" altLang="zh-CN" dirty="0"/>
              <a:t>即使商品本身的价值不变</a:t>
            </a:r>
            <a:r>
              <a:rPr lang="en-US" altLang="zh-CN" dirty="0"/>
              <a:t>,</a:t>
            </a:r>
            <a:r>
              <a:rPr lang="zh-CN" altLang="zh-CN" dirty="0"/>
              <a:t>商品的价格也必然发生变化。所以</a:t>
            </a:r>
            <a:r>
              <a:rPr lang="en-US" altLang="zh-CN" dirty="0"/>
              <a:t>,</a:t>
            </a:r>
            <a:r>
              <a:rPr lang="zh-CN" altLang="zh-CN" dirty="0"/>
              <a:t>商品价格的变动和货币价值量的变动成反比例关系。在现代经济活动中</a:t>
            </a:r>
            <a:r>
              <a:rPr lang="en-US" altLang="zh-CN" dirty="0"/>
              <a:t>,</a:t>
            </a:r>
            <a:r>
              <a:rPr lang="zh-CN" altLang="zh-CN" dirty="0"/>
              <a:t>纸币是由国家发行并强制流通的价格符号</a:t>
            </a:r>
            <a:r>
              <a:rPr lang="en-US" altLang="zh-CN" dirty="0"/>
              <a:t>,</a:t>
            </a:r>
            <a:r>
              <a:rPr lang="zh-CN" altLang="zh-CN" dirty="0"/>
              <a:t>纸币所代表的价值主要取决于商品和货币之间流通数量的合理比例</a:t>
            </a:r>
            <a:r>
              <a:rPr lang="en-US" altLang="zh-CN" dirty="0"/>
              <a:t>,</a:t>
            </a:r>
            <a:r>
              <a:rPr lang="zh-CN" altLang="zh-CN" dirty="0"/>
              <a:t>即要求社会货币流通量与商品流通量相适应。如果纸币的发行量超过流通中实际需要的货币量</a:t>
            </a:r>
            <a:r>
              <a:rPr lang="en-US" altLang="zh-CN" dirty="0"/>
              <a:t>,</a:t>
            </a:r>
            <a:r>
              <a:rPr lang="zh-CN" altLang="zh-CN" dirty="0"/>
              <a:t>就会引起贬值</a:t>
            </a:r>
            <a:r>
              <a:rPr lang="en-US" altLang="zh-CN" dirty="0"/>
              <a:t>,</a:t>
            </a:r>
            <a:r>
              <a:rPr lang="zh-CN" altLang="zh-CN" dirty="0"/>
              <a:t>从而导致市场物价普遍上涨</a:t>
            </a:r>
            <a:r>
              <a:rPr lang="en-US" altLang="zh-CN" dirty="0"/>
              <a:t>,</a:t>
            </a:r>
            <a:r>
              <a:rPr lang="zh-CN" altLang="zh-CN" dirty="0"/>
              <a:t>这就是通货膨胀</a:t>
            </a:r>
            <a:r>
              <a:rPr lang="en-US" altLang="zh-CN" dirty="0"/>
              <a:t>;</a:t>
            </a:r>
            <a:r>
              <a:rPr lang="zh-CN" altLang="zh-CN" dirty="0"/>
              <a:t>反之</a:t>
            </a:r>
            <a:r>
              <a:rPr lang="en-US" altLang="zh-CN" dirty="0"/>
              <a:t>,</a:t>
            </a:r>
            <a:r>
              <a:rPr lang="zh-CN" altLang="zh-CN" dirty="0"/>
              <a:t>通货紧缩过度</a:t>
            </a:r>
            <a:r>
              <a:rPr lang="en-US" altLang="zh-CN" dirty="0"/>
              <a:t>,</a:t>
            </a:r>
            <a:r>
              <a:rPr lang="zh-CN" altLang="zh-CN" dirty="0"/>
              <a:t>虽然可抑制物价</a:t>
            </a:r>
            <a:r>
              <a:rPr lang="en-US" altLang="zh-CN" dirty="0"/>
              <a:t>,</a:t>
            </a:r>
            <a:r>
              <a:rPr lang="zh-CN" altLang="zh-CN" dirty="0"/>
              <a:t>但也可能造成流通不畅、市场不景气</a:t>
            </a:r>
            <a:r>
              <a:rPr lang="en-US" altLang="zh-CN" dirty="0"/>
              <a:t>,</a:t>
            </a:r>
            <a:r>
              <a:rPr lang="zh-CN" altLang="zh-CN" dirty="0"/>
              <a:t>从而导致经济萎缩。</a:t>
            </a:r>
            <a:endParaRPr lang="zh-CN" altLang="zh-CN" dirty="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四</a:t>
            </a:r>
            <a:r>
              <a:rPr lang="en-US" altLang="zh-CN" dirty="0"/>
              <a:t>)</a:t>
            </a:r>
            <a:r>
              <a:rPr lang="zh-CN" altLang="zh-CN" dirty="0"/>
              <a:t>市场竞争</a:t>
            </a:r>
            <a:endParaRPr lang="zh-CN" altLang="zh-CN" dirty="0"/>
          </a:p>
          <a:p>
            <a:pPr marL="0" indent="0">
              <a:buNone/>
            </a:pPr>
            <a:r>
              <a:rPr lang="zh-CN" altLang="zh-CN" dirty="0"/>
              <a:t>　　竞争是商品经济的重要机制。市场竞争包括消费者竞争和生产者竞争</a:t>
            </a:r>
            <a:r>
              <a:rPr lang="en-US" altLang="zh-CN" dirty="0"/>
              <a:t>,</a:t>
            </a:r>
            <a:r>
              <a:rPr lang="zh-CN" altLang="zh-CN" dirty="0"/>
              <a:t>这两种竞争都会影响市场商品价格的运动。在充分竞争的市场条件下</a:t>
            </a:r>
            <a:r>
              <a:rPr lang="en-US" altLang="zh-CN" dirty="0"/>
              <a:t>,</a:t>
            </a:r>
            <a:r>
              <a:rPr lang="zh-CN" altLang="zh-CN" dirty="0"/>
              <a:t>竞争对企业商品定价有较深入的影响和限制作用。一个企业决定自身产品价格时</a:t>
            </a:r>
            <a:r>
              <a:rPr lang="en-US" altLang="zh-CN" dirty="0"/>
              <a:t>,</a:t>
            </a:r>
            <a:r>
              <a:rPr lang="zh-CN" altLang="zh-CN" dirty="0"/>
              <a:t>实际定价自主权的大小很大程度上取决于生产者竞争与消费者竞争的强度。从生产者角度看</a:t>
            </a:r>
            <a:r>
              <a:rPr lang="en-US" altLang="zh-CN" dirty="0"/>
              <a:t>,</a:t>
            </a:r>
            <a:r>
              <a:rPr lang="zh-CN" altLang="zh-CN" dirty="0"/>
              <a:t>生产该产品的企业数量、产品质量</a:t>
            </a:r>
            <a:r>
              <a:rPr lang="en-US" altLang="zh-CN" dirty="0"/>
              <a:t>,</a:t>
            </a:r>
            <a:r>
              <a:rPr lang="zh-CN" altLang="zh-CN" dirty="0"/>
              <a:t>以及他们拟采取的市场行为</a:t>
            </a:r>
            <a:r>
              <a:rPr lang="en-US" altLang="zh-CN" dirty="0"/>
              <a:t>,</a:t>
            </a:r>
            <a:r>
              <a:rPr lang="zh-CN" altLang="zh-CN" dirty="0"/>
              <a:t>如广告策略、推销手段、价格策略等</a:t>
            </a:r>
            <a:r>
              <a:rPr lang="en-US" altLang="zh-CN" dirty="0"/>
              <a:t>,</a:t>
            </a:r>
            <a:r>
              <a:rPr lang="zh-CN" altLang="zh-CN" dirty="0"/>
              <a:t>都直接影响该企业对自身产品的价格决策。从消费者角度看</a:t>
            </a:r>
            <a:r>
              <a:rPr lang="en-US" altLang="zh-CN" dirty="0"/>
              <a:t>,</a:t>
            </a:r>
            <a:r>
              <a:rPr lang="zh-CN" altLang="zh-CN" dirty="0"/>
              <a:t>对产品的认知程度、需求迫切性、消费者的价格心理标准及消费偏好等</a:t>
            </a:r>
            <a:r>
              <a:rPr lang="en-US" altLang="zh-CN" dirty="0"/>
              <a:t>,</a:t>
            </a:r>
            <a:r>
              <a:rPr lang="zh-CN" altLang="zh-CN" dirty="0"/>
              <a:t>同样对企业的价格决策有重大影响。如果该企业的产品是市场上的唯一提供者</a:t>
            </a:r>
            <a:r>
              <a:rPr lang="en-US" altLang="zh-CN" dirty="0"/>
              <a:t>,</a:t>
            </a:r>
            <a:r>
              <a:rPr lang="zh-CN" altLang="zh-CN" dirty="0"/>
              <a:t>在确定其价格时就有广泛的自主决策权</a:t>
            </a:r>
            <a:r>
              <a:rPr lang="en-US" altLang="zh-CN" dirty="0"/>
              <a:t>,</a:t>
            </a:r>
            <a:r>
              <a:rPr lang="zh-CN" altLang="zh-CN" dirty="0"/>
              <a:t>如果该产品的弹性系数较小</a:t>
            </a:r>
            <a:r>
              <a:rPr lang="en-US" altLang="zh-CN" dirty="0"/>
              <a:t>,</a:t>
            </a:r>
            <a:r>
              <a:rPr lang="zh-CN" altLang="zh-CN" dirty="0"/>
              <a:t>企业甚至可以不考虑消费者的心理倾向</a:t>
            </a:r>
            <a:r>
              <a:rPr lang="en-US" altLang="zh-CN" dirty="0"/>
              <a:t>;</a:t>
            </a:r>
            <a:r>
              <a:rPr lang="zh-CN" altLang="zh-CN" dirty="0"/>
              <a:t>反之</a:t>
            </a:r>
            <a:r>
              <a:rPr lang="en-US" altLang="zh-CN" dirty="0"/>
              <a:t>,</a:t>
            </a:r>
            <a:r>
              <a:rPr lang="zh-CN" altLang="zh-CN" dirty="0"/>
              <a:t>如果市场上有多个竞争企业</a:t>
            </a:r>
            <a:r>
              <a:rPr lang="en-US" altLang="zh-CN" dirty="0"/>
              <a:t>,</a:t>
            </a:r>
            <a:r>
              <a:rPr lang="zh-CN" altLang="zh-CN" dirty="0"/>
              <a:t>并且实力基本相同</a:t>
            </a:r>
            <a:r>
              <a:rPr lang="en-US" altLang="zh-CN" dirty="0"/>
              <a:t>,</a:t>
            </a:r>
            <a:r>
              <a:rPr lang="zh-CN" altLang="zh-CN" dirty="0"/>
              <a:t>那么其中任何一个企业都无法对价格产生决定性影响</a:t>
            </a:r>
            <a:r>
              <a:rPr lang="en-US" altLang="zh-CN" dirty="0"/>
              <a:t>,</a:t>
            </a:r>
            <a:r>
              <a:rPr lang="zh-CN" altLang="zh-CN" dirty="0"/>
              <a:t>而只能接受市场上由消费者心理倾向所反映出的价格标准。这时</a:t>
            </a:r>
            <a:r>
              <a:rPr lang="en-US" altLang="zh-CN" dirty="0"/>
              <a:t>,</a:t>
            </a:r>
            <a:r>
              <a:rPr lang="zh-CN" altLang="zh-CN" dirty="0"/>
              <a:t>企业应按照由消费者心理标准决定的市场竞争价格来调整自身的生产与经营</a:t>
            </a:r>
            <a:r>
              <a:rPr lang="en-US" altLang="zh-CN" dirty="0"/>
              <a:t>,</a:t>
            </a:r>
            <a:r>
              <a:rPr lang="zh-CN" altLang="zh-CN" dirty="0"/>
              <a:t>公式化的价格策略将会受到极大的限制。</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20000"/>
          </a:bodyPr>
          <a:lstStyle/>
          <a:p>
            <a:pPr marL="0" indent="0">
              <a:buNone/>
            </a:pPr>
            <a:r>
              <a:rPr lang="en-US" altLang="zh-CN" dirty="0"/>
              <a:t>(</a:t>
            </a:r>
            <a:r>
              <a:rPr lang="zh-CN" altLang="zh-CN" dirty="0"/>
              <a:t>五</a:t>
            </a:r>
            <a:r>
              <a:rPr lang="en-US" altLang="zh-CN" dirty="0"/>
              <a:t>)</a:t>
            </a:r>
            <a:r>
              <a:rPr lang="zh-CN" altLang="zh-CN" dirty="0"/>
              <a:t>国家政策</a:t>
            </a:r>
            <a:endParaRPr lang="zh-CN" altLang="zh-CN" dirty="0"/>
          </a:p>
          <a:p>
            <a:pPr marL="0" indent="0">
              <a:buNone/>
            </a:pPr>
            <a:r>
              <a:rPr lang="zh-CN" altLang="zh-CN" dirty="0"/>
              <a:t>　　在社会主义条件下</a:t>
            </a:r>
            <a:r>
              <a:rPr lang="en-US" altLang="zh-CN" dirty="0"/>
              <a:t>,</a:t>
            </a:r>
            <a:r>
              <a:rPr lang="zh-CN" altLang="zh-CN" dirty="0"/>
              <a:t>国家政策对价格进行适度的干预是必要的。例如</a:t>
            </a:r>
            <a:r>
              <a:rPr lang="en-US" altLang="zh-CN" dirty="0"/>
              <a:t>,</a:t>
            </a:r>
            <a:r>
              <a:rPr lang="zh-CN" altLang="zh-CN" dirty="0"/>
              <a:t>对关系到人民生活的必需品</a:t>
            </a:r>
            <a:r>
              <a:rPr lang="en-US" altLang="zh-CN" dirty="0"/>
              <a:t>(</a:t>
            </a:r>
            <a:r>
              <a:rPr lang="zh-CN" altLang="zh-CN" dirty="0"/>
              <a:t>如蔬菜</a:t>
            </a:r>
            <a:r>
              <a:rPr lang="en-US" altLang="zh-CN" dirty="0"/>
              <a:t>)</a:t>
            </a:r>
            <a:r>
              <a:rPr lang="zh-CN" altLang="zh-CN" dirty="0"/>
              <a:t>实行最高限价</a:t>
            </a:r>
            <a:r>
              <a:rPr lang="en-US" altLang="zh-CN" dirty="0"/>
              <a:t>;</a:t>
            </a:r>
            <a:r>
              <a:rPr lang="zh-CN" altLang="zh-CN" dirty="0"/>
              <a:t>对某些高档消费品和限制消费的商品</a:t>
            </a:r>
            <a:r>
              <a:rPr lang="en-US" altLang="zh-CN" dirty="0"/>
              <a:t>(</a:t>
            </a:r>
            <a:r>
              <a:rPr lang="zh-CN" altLang="zh-CN" dirty="0"/>
              <a:t>如烟、酒</a:t>
            </a:r>
            <a:r>
              <a:rPr lang="en-US" altLang="zh-CN" dirty="0"/>
              <a:t>),</a:t>
            </a:r>
            <a:r>
              <a:rPr lang="zh-CN" altLang="zh-CN" dirty="0"/>
              <a:t>采取提高价格的政策</a:t>
            </a:r>
            <a:r>
              <a:rPr lang="en-US" altLang="zh-CN" dirty="0"/>
              <a:t>;</a:t>
            </a:r>
            <a:r>
              <a:rPr lang="zh-CN" altLang="zh-CN" dirty="0"/>
              <a:t>在特殊情况下</a:t>
            </a:r>
            <a:r>
              <a:rPr lang="en-US" altLang="zh-CN" dirty="0"/>
              <a:t>(</a:t>
            </a:r>
            <a:r>
              <a:rPr lang="zh-CN" altLang="zh-CN" dirty="0"/>
              <a:t>如国家财政经济发生严重困难或战争情况下</a:t>
            </a:r>
            <a:r>
              <a:rPr lang="en-US" altLang="zh-CN" dirty="0"/>
              <a:t>),</a:t>
            </a:r>
            <a:r>
              <a:rPr lang="zh-CN" altLang="zh-CN" dirty="0"/>
              <a:t>可冻结物价</a:t>
            </a:r>
            <a:r>
              <a:rPr lang="en-US" altLang="zh-CN" dirty="0"/>
              <a:t>,</a:t>
            </a:r>
            <a:r>
              <a:rPr lang="zh-CN" altLang="zh-CN" dirty="0"/>
              <a:t>以便对国民经济进行调整等。作为政策性的提高或降低价格</a:t>
            </a:r>
            <a:r>
              <a:rPr lang="en-US" altLang="zh-CN" dirty="0"/>
              <a:t>,</a:t>
            </a:r>
            <a:r>
              <a:rPr lang="zh-CN" altLang="zh-CN" dirty="0"/>
              <a:t>甚至在一定程度上价格背离价值</a:t>
            </a:r>
            <a:r>
              <a:rPr lang="en-US" altLang="zh-CN" dirty="0"/>
              <a:t>,</a:t>
            </a:r>
            <a:r>
              <a:rPr lang="zh-CN" altLang="zh-CN" dirty="0"/>
              <a:t>都是根据国家经济发展的需要</a:t>
            </a:r>
            <a:r>
              <a:rPr lang="en-US" altLang="zh-CN" dirty="0"/>
              <a:t>,</a:t>
            </a:r>
            <a:r>
              <a:rPr lang="zh-CN" altLang="zh-CN" dirty="0"/>
              <a:t>受客观经济规律和社会承受能力的制约</a:t>
            </a:r>
            <a:r>
              <a:rPr lang="en-US" altLang="zh-CN" dirty="0"/>
              <a:t>,</a:t>
            </a:r>
            <a:r>
              <a:rPr lang="zh-CN" altLang="zh-CN" dirty="0"/>
              <a:t>但不能无限制地背离</a:t>
            </a:r>
            <a:r>
              <a:rPr lang="en-US" altLang="zh-CN" dirty="0"/>
              <a:t>,</a:t>
            </a:r>
            <a:r>
              <a:rPr lang="zh-CN" altLang="zh-CN" dirty="0"/>
              <a:t>而背离的最终目的仍是达到价格与价值相符。</a:t>
            </a:r>
            <a:endParaRPr lang="zh-CN" altLang="zh-CN" dirty="0"/>
          </a:p>
          <a:p>
            <a:pPr marL="0" indent="0">
              <a:buNone/>
            </a:pPr>
            <a:r>
              <a:rPr lang="en-US" altLang="zh-CN" dirty="0"/>
              <a:t>(</a:t>
            </a:r>
            <a:r>
              <a:rPr lang="zh-CN" altLang="zh-CN" dirty="0"/>
              <a:t>六</a:t>
            </a:r>
            <a:r>
              <a:rPr lang="en-US" altLang="zh-CN" dirty="0"/>
              <a:t>)</a:t>
            </a:r>
            <a:r>
              <a:rPr lang="zh-CN" altLang="zh-CN" dirty="0"/>
              <a:t>国际市场价格</a:t>
            </a:r>
            <a:endParaRPr lang="zh-CN" altLang="zh-CN" dirty="0"/>
          </a:p>
          <a:p>
            <a:pPr marL="0" indent="0">
              <a:buNone/>
            </a:pPr>
            <a:r>
              <a:rPr lang="zh-CN" altLang="zh-CN" dirty="0"/>
              <a:t>　　国际市场价格对国内市场价格也有重大影响。国际市场价格高的商品</a:t>
            </a:r>
            <a:r>
              <a:rPr lang="en-US" altLang="zh-CN" dirty="0"/>
              <a:t>,</a:t>
            </a:r>
            <a:r>
              <a:rPr lang="zh-CN" altLang="zh-CN" dirty="0"/>
              <a:t>会推动国内市场价格攀高</a:t>
            </a:r>
            <a:r>
              <a:rPr lang="en-US" altLang="zh-CN" dirty="0"/>
              <a:t>;</a:t>
            </a:r>
            <a:r>
              <a:rPr lang="zh-CN" altLang="zh-CN" dirty="0"/>
              <a:t>反之</a:t>
            </a:r>
            <a:r>
              <a:rPr lang="en-US" altLang="zh-CN" dirty="0"/>
              <a:t>,</a:t>
            </a:r>
            <a:r>
              <a:rPr lang="zh-CN" altLang="zh-CN" dirty="0"/>
              <a:t>国际市场价格低的商品</a:t>
            </a:r>
            <a:r>
              <a:rPr lang="en-US" altLang="zh-CN" dirty="0"/>
              <a:t>,</a:t>
            </a:r>
            <a:r>
              <a:rPr lang="zh-CN" altLang="zh-CN" dirty="0"/>
              <a:t>在排斥通货膨胀和供不应求等因素的情况下</a:t>
            </a:r>
            <a:r>
              <a:rPr lang="en-US" altLang="zh-CN" dirty="0"/>
              <a:t>,</a:t>
            </a:r>
            <a:r>
              <a:rPr lang="zh-CN" altLang="zh-CN" dirty="0"/>
              <a:t>会迫使国内市场价格趋降。随着进一步贯彻对外开放政策和扩大对外经济交往</a:t>
            </a:r>
            <a:r>
              <a:rPr lang="en-US" altLang="zh-CN" dirty="0"/>
              <a:t>,</a:t>
            </a:r>
            <a:r>
              <a:rPr lang="zh-CN" altLang="zh-CN" dirty="0"/>
              <a:t>过去那种“内外有别、分别作价”的情况将会有很大的改变。</a:t>
            </a:r>
            <a:endParaRPr lang="zh-CN" altLang="zh-CN" dirty="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5199856"/>
          </a:xfrm>
        </p:spPr>
        <p:txBody>
          <a:bodyPr>
            <a:normAutofit/>
          </a:bodyPr>
          <a:lstStyle/>
          <a:p>
            <a:pPr marL="0" indent="0">
              <a:buNone/>
            </a:pPr>
            <a:r>
              <a:rPr lang="zh-CN" altLang="zh-CN" dirty="0"/>
              <a:t>三、影响市场价格的社会心理因素</a:t>
            </a:r>
            <a:endParaRPr lang="zh-CN" altLang="zh-CN" dirty="0"/>
          </a:p>
          <a:p>
            <a:pPr marL="0" indent="0">
              <a:buNone/>
            </a:pPr>
            <a:r>
              <a:rPr lang="zh-CN" altLang="zh-CN" dirty="0"/>
              <a:t>　　社会心理是社会生活中一般人的心理</a:t>
            </a:r>
            <a:r>
              <a:rPr lang="en-US" altLang="zh-CN" dirty="0"/>
              <a:t>,</a:t>
            </a:r>
            <a:r>
              <a:rPr lang="zh-CN" altLang="zh-CN" dirty="0"/>
              <a:t>是社会生活中人与人以及群体之间互相类似和感应的心理</a:t>
            </a:r>
            <a:r>
              <a:rPr lang="en-US" altLang="zh-CN" dirty="0"/>
              <a:t>,</a:t>
            </a:r>
            <a:r>
              <a:rPr lang="zh-CN" altLang="zh-CN" dirty="0"/>
              <a:t>如模仿、从众等。</a:t>
            </a:r>
            <a:endParaRPr lang="zh-CN" altLang="zh-CN" dirty="0"/>
          </a:p>
          <a:p>
            <a:pPr marL="0" indent="0">
              <a:buNone/>
            </a:pPr>
            <a:r>
              <a:rPr lang="zh-CN" altLang="zh-CN" dirty="0"/>
              <a:t>　　消费心理学认为</a:t>
            </a:r>
            <a:r>
              <a:rPr lang="en-US" altLang="zh-CN" dirty="0"/>
              <a:t>,</a:t>
            </a:r>
            <a:r>
              <a:rPr lang="zh-CN" altLang="zh-CN" dirty="0"/>
              <a:t>当消费者的社会心理表现为外部消费活动时</a:t>
            </a:r>
            <a:r>
              <a:rPr lang="en-US" altLang="zh-CN" dirty="0"/>
              <a:t>,</a:t>
            </a:r>
            <a:r>
              <a:rPr lang="zh-CN" altLang="zh-CN" dirty="0"/>
              <a:t>便促成人的消费行为</a:t>
            </a:r>
            <a:r>
              <a:rPr lang="zh-CN" altLang="zh-CN" dirty="0" smtClean="0"/>
              <a:t>。</a:t>
            </a:r>
            <a:endParaRPr lang="en-US" altLang="zh-CN" dirty="0" smtClean="0"/>
          </a:p>
          <a:p>
            <a:pPr marL="0" indent="0">
              <a:buNone/>
            </a:pPr>
            <a:r>
              <a:rPr lang="zh-CN" altLang="zh-CN" dirty="0"/>
              <a:t>影响价格的社会心理因素归纳如下</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价格预期心理</a:t>
            </a:r>
            <a:endParaRPr lang="zh-CN" altLang="zh-CN" dirty="0"/>
          </a:p>
          <a:p>
            <a:pPr marL="0" indent="0">
              <a:buNone/>
            </a:pPr>
            <a:r>
              <a:rPr lang="en-US" altLang="zh-CN" dirty="0"/>
              <a:t>(</a:t>
            </a:r>
            <a:r>
              <a:rPr lang="zh-CN" altLang="zh-CN" dirty="0"/>
              <a:t>二</a:t>
            </a:r>
            <a:r>
              <a:rPr lang="en-US" altLang="zh-CN" dirty="0"/>
              <a:t>)</a:t>
            </a:r>
            <a:r>
              <a:rPr lang="zh-CN" altLang="zh-CN" dirty="0"/>
              <a:t>价格攀比心理</a:t>
            </a:r>
            <a:endParaRPr lang="zh-CN" altLang="zh-CN" dirty="0"/>
          </a:p>
          <a:p>
            <a:pPr marL="0" indent="0">
              <a:buNone/>
            </a:pPr>
            <a:r>
              <a:rPr lang="en-US" altLang="zh-CN" dirty="0"/>
              <a:t>(</a:t>
            </a:r>
            <a:r>
              <a:rPr lang="zh-CN" altLang="zh-CN" dirty="0"/>
              <a:t>三</a:t>
            </a:r>
            <a:r>
              <a:rPr lang="en-US" altLang="zh-CN" dirty="0"/>
              <a:t>)</a:t>
            </a:r>
            <a:r>
              <a:rPr lang="zh-CN" altLang="zh-CN" dirty="0"/>
              <a:t>价格观望心理</a:t>
            </a:r>
            <a:endParaRPr lang="zh-CN" altLang="zh-CN" dirty="0"/>
          </a:p>
          <a:p>
            <a:pPr marL="0" indent="0">
              <a:buNone/>
            </a:pPr>
            <a:r>
              <a:rPr lang="en-US" altLang="zh-CN" dirty="0"/>
              <a:t>(</a:t>
            </a:r>
            <a:r>
              <a:rPr lang="zh-CN" altLang="zh-CN" dirty="0"/>
              <a:t>四</a:t>
            </a:r>
            <a:r>
              <a:rPr lang="en-US" altLang="zh-CN" dirty="0"/>
              <a:t>)</a:t>
            </a:r>
            <a:r>
              <a:rPr lang="zh-CN" altLang="zh-CN" dirty="0"/>
              <a:t>倾斜心理和超补偿心理</a:t>
            </a:r>
            <a:endParaRPr lang="zh-CN" altLang="zh-CN" dirty="0"/>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457200" y="908720"/>
                <a:ext cx="8229600" cy="5415880"/>
              </a:xfrm>
            </p:spPr>
            <p:txBody>
              <a:bodyPr>
                <a:normAutofit fontScale="85000" lnSpcReduction="20000"/>
              </a:bodyPr>
              <a:lstStyle/>
              <a:p>
                <a:pPr marL="0" indent="0">
                  <a:buNone/>
                </a:pPr>
                <a:r>
                  <a:rPr lang="zh-CN" altLang="zh-CN" dirty="0"/>
                  <a:t>四、价格的心理功能</a:t>
                </a:r>
                <a:endParaRPr lang="zh-CN" altLang="zh-CN" dirty="0"/>
              </a:p>
              <a:p>
                <a:pPr marL="0" indent="0">
                  <a:buNone/>
                </a:pPr>
                <a:r>
                  <a:rPr lang="zh-CN" altLang="zh-CN" dirty="0"/>
                  <a:t>商品价格的心理功能</a:t>
                </a:r>
                <a:r>
                  <a:rPr lang="en-US" altLang="zh-CN" dirty="0"/>
                  <a:t>,</a:t>
                </a:r>
                <a:r>
                  <a:rPr lang="zh-CN" altLang="zh-CN" dirty="0"/>
                  <a:t>主要包括以下几个方面</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商品价值认识功能</a:t>
                </a:r>
                <a:endParaRPr lang="zh-CN" altLang="zh-CN" dirty="0"/>
              </a:p>
              <a:p>
                <a:pPr marL="0" indent="0">
                  <a:buNone/>
                </a:pPr>
                <a:r>
                  <a:rPr lang="en-US" altLang="zh-CN" dirty="0"/>
                  <a:t>(</a:t>
                </a:r>
                <a:r>
                  <a:rPr lang="zh-CN" altLang="zh-CN" dirty="0"/>
                  <a:t>二</a:t>
                </a:r>
                <a:r>
                  <a:rPr lang="en-US" altLang="zh-CN" dirty="0"/>
                  <a:t>)</a:t>
                </a:r>
                <a:r>
                  <a:rPr lang="zh-CN" altLang="zh-CN" dirty="0"/>
                  <a:t>自我意识比拟功能</a:t>
                </a:r>
                <a:endParaRPr lang="zh-CN" altLang="zh-CN" dirty="0"/>
              </a:p>
              <a:p>
                <a:pPr marL="0" indent="0">
                  <a:buNone/>
                </a:pPr>
                <a:r>
                  <a:rPr lang="zh-CN" altLang="zh-CN" dirty="0"/>
                  <a:t>　　</a:t>
                </a:r>
                <a:r>
                  <a:rPr lang="en-US" altLang="zh-CN" dirty="0"/>
                  <a:t>1.</a:t>
                </a:r>
                <a:r>
                  <a:rPr lang="zh-CN" altLang="zh-CN" dirty="0"/>
                  <a:t>社会地位比拟</a:t>
                </a:r>
                <a:endParaRPr lang="zh-CN" altLang="zh-CN" dirty="0"/>
              </a:p>
              <a:p>
                <a:pPr marL="0" indent="0">
                  <a:buNone/>
                </a:pPr>
                <a:r>
                  <a:rPr lang="zh-CN" altLang="zh-CN" dirty="0"/>
                  <a:t>　　</a:t>
                </a:r>
                <a:r>
                  <a:rPr lang="en-US" altLang="zh-CN" dirty="0"/>
                  <a:t>2.</a:t>
                </a:r>
                <a:r>
                  <a:rPr lang="zh-CN" altLang="zh-CN" dirty="0"/>
                  <a:t>经济地位比拟</a:t>
                </a:r>
                <a:endParaRPr lang="zh-CN" altLang="zh-CN" dirty="0"/>
              </a:p>
              <a:p>
                <a:pPr marL="0" indent="0">
                  <a:buNone/>
                </a:pPr>
                <a:r>
                  <a:rPr lang="zh-CN" altLang="zh-CN" dirty="0"/>
                  <a:t>　　</a:t>
                </a:r>
                <a:r>
                  <a:rPr lang="en-US" altLang="zh-CN" dirty="0"/>
                  <a:t>3.</a:t>
                </a:r>
                <a:r>
                  <a:rPr lang="zh-CN" altLang="zh-CN" dirty="0"/>
                  <a:t>文化修养比拟</a:t>
                </a:r>
                <a:endParaRPr lang="zh-CN" altLang="zh-CN" dirty="0"/>
              </a:p>
              <a:p>
                <a:pPr marL="0" indent="0">
                  <a:buNone/>
                </a:pPr>
                <a:r>
                  <a:rPr lang="zh-CN" altLang="zh-CN" dirty="0"/>
                  <a:t>　　</a:t>
                </a:r>
                <a:r>
                  <a:rPr lang="en-US" altLang="zh-CN" dirty="0"/>
                  <a:t>4.</a:t>
                </a:r>
                <a:r>
                  <a:rPr lang="zh-CN" altLang="zh-CN" dirty="0"/>
                  <a:t>生活情趣比拟</a:t>
                </a:r>
                <a:endParaRPr lang="zh-CN" altLang="zh-CN" dirty="0"/>
              </a:p>
              <a:p>
                <a:pPr marL="0" indent="0">
                  <a:buNone/>
                </a:pPr>
                <a:r>
                  <a:rPr lang="en-US" altLang="zh-CN" dirty="0"/>
                  <a:t>(</a:t>
                </a:r>
                <a:r>
                  <a:rPr lang="zh-CN" altLang="zh-CN" dirty="0"/>
                  <a:t>三</a:t>
                </a:r>
                <a:r>
                  <a:rPr lang="en-US" altLang="zh-CN" dirty="0"/>
                  <a:t>)</a:t>
                </a:r>
                <a:r>
                  <a:rPr lang="zh-CN" altLang="zh-CN" dirty="0"/>
                  <a:t>调节消费需求功能</a:t>
                </a:r>
                <a:endParaRPr lang="zh-CN" altLang="zh-CN" dirty="0"/>
              </a:p>
              <a:p>
                <a:pPr marL="0" indent="0">
                  <a:buNone/>
                </a:pPr>
                <a:r>
                  <a:rPr lang="zh-CN" altLang="zh-CN" dirty="0"/>
                  <a:t>　　价格对需求的影响和调节能力的大小又受商品需求弹性的制约。不同种类的商品</a:t>
                </a:r>
                <a:r>
                  <a:rPr lang="en-US" altLang="zh-CN" dirty="0"/>
                  <a:t>,</a:t>
                </a:r>
                <a:r>
                  <a:rPr lang="zh-CN" altLang="zh-CN" dirty="0"/>
                  <a:t>需求弹性也不同。我们可以用商品的需求弹性系数</a:t>
                </a:r>
                <a:r>
                  <a:rPr lang="en-US" altLang="zh-CN" dirty="0"/>
                  <a:t>(</a:t>
                </a:r>
                <a:r>
                  <a:rPr lang="en-US" altLang="zh-CN" i="1" dirty="0"/>
                  <a:t>E</a:t>
                </a:r>
                <a:r>
                  <a:rPr lang="en-US" altLang="zh-CN" i="1" baseline="-25000" dirty="0"/>
                  <a:t>p</a:t>
                </a:r>
                <a:r>
                  <a:rPr lang="en-US" altLang="zh-CN" dirty="0"/>
                  <a:t>)</a:t>
                </a:r>
                <a:r>
                  <a:rPr lang="zh-CN" altLang="zh-CN" dirty="0"/>
                  <a:t>衡量需求弹性的大小。计算公式如下</a:t>
                </a:r>
                <a:r>
                  <a:rPr lang="en-US" altLang="zh-CN" dirty="0"/>
                  <a:t>:</a:t>
                </a:r>
                <a:endParaRPr lang="zh-CN" altLang="zh-CN" dirty="0"/>
              </a:p>
              <a:p>
                <a:pPr marL="0" indent="0">
                  <a:buNone/>
                </a:pPr>
                <a:r>
                  <a:rPr lang="en-US" altLang="zh-CN" i="1" dirty="0"/>
                  <a:t>E</a:t>
                </a:r>
                <a:r>
                  <a:rPr lang="en-US" altLang="zh-CN" i="1" baseline="-25000" dirty="0"/>
                  <a:t>p</a:t>
                </a:r>
                <a:r>
                  <a:rPr lang="en-US" altLang="zh-CN" i="1" dirty="0"/>
                  <a:t>=</a:t>
                </a:r>
                <a14:m>
                  <m:oMath xmlns:m="http://schemas.openxmlformats.org/officeDocument/2006/math">
                    <m:f>
                      <m:fPr>
                        <m:ctrlPr>
                          <a:rPr lang="zh-CN" altLang="zh-CN" i="1"/>
                        </m:ctrlPr>
                      </m:fPr>
                      <m:num>
                        <m:f>
                          <m:fPr>
                            <m:ctrlPr>
                              <a:rPr lang="zh-CN" altLang="zh-CN" i="1"/>
                            </m:ctrlPr>
                          </m:fPr>
                          <m:num>
                            <m:r>
                              <m:rPr>
                                <m:sty m:val="p"/>
                              </m:rPr>
                              <a:rPr lang="en-US" altLang="zh-CN">
                                <a:latin typeface="Cambria Math" panose="02040503050406030204" charset="0"/>
                              </a:rPr>
                              <m:t>Δ</m:t>
                            </m:r>
                            <m:r>
                              <a:rPr lang="en-US" altLang="zh-CN" i="1">
                                <a:latin typeface="Cambria Math" panose="02040503050406030204" charset="0"/>
                              </a:rPr>
                              <m:t>𝑄</m:t>
                            </m:r>
                          </m:num>
                          <m:den>
                            <m:r>
                              <a:rPr lang="en-US" altLang="zh-CN" i="1">
                                <a:latin typeface="Cambria Math" panose="02040503050406030204" charset="0"/>
                              </a:rPr>
                              <m:t>𝑄</m:t>
                            </m:r>
                          </m:den>
                        </m:f>
                      </m:num>
                      <m:den>
                        <m:f>
                          <m:fPr>
                            <m:ctrlPr>
                              <a:rPr lang="zh-CN" altLang="zh-CN" i="1"/>
                            </m:ctrlPr>
                          </m:fPr>
                          <m:num>
                            <m:r>
                              <m:rPr>
                                <m:sty m:val="p"/>
                              </m:rPr>
                              <a:rPr lang="en-US" altLang="zh-CN">
                                <a:latin typeface="Cambria Math" panose="02040503050406030204" charset="0"/>
                              </a:rPr>
                              <m:t>Δ</m:t>
                            </m:r>
                            <m:r>
                              <a:rPr lang="en-US" altLang="zh-CN" i="1">
                                <a:latin typeface="Cambria Math" panose="02040503050406030204" charset="0"/>
                              </a:rPr>
                              <m:t>𝑃</m:t>
                            </m:r>
                          </m:num>
                          <m:den>
                            <m:r>
                              <a:rPr lang="en-US" altLang="zh-CN" i="1">
                                <a:latin typeface="Cambria Math" panose="02040503050406030204" charset="0"/>
                              </a:rPr>
                              <m:t>𝑃</m:t>
                            </m:r>
                          </m:den>
                        </m:f>
                      </m:den>
                    </m:f>
                  </m:oMath>
                </a14:m>
                <a:endParaRPr lang="zh-CN" altLang="zh-CN" dirty="0"/>
              </a:p>
              <a:p>
                <a:pPr marL="0" indent="0">
                  <a:buNone/>
                </a:pPr>
                <a:r>
                  <a:rPr lang="zh-CN" altLang="zh-CN" dirty="0"/>
                  <a:t>式中</a:t>
                </a:r>
                <a:r>
                  <a:rPr lang="en-US" altLang="zh-CN" dirty="0"/>
                  <a:t>,Δ</a:t>
                </a:r>
                <a:r>
                  <a:rPr lang="en-US" altLang="zh-CN" i="1" dirty="0"/>
                  <a:t>Q</a:t>
                </a:r>
                <a:r>
                  <a:rPr lang="zh-CN" altLang="zh-CN" dirty="0"/>
                  <a:t>为需求变动量</a:t>
                </a:r>
                <a:r>
                  <a:rPr lang="en-US" altLang="zh-CN" dirty="0"/>
                  <a:t>,</a:t>
                </a:r>
                <a:r>
                  <a:rPr lang="en-US" altLang="zh-CN" i="1" dirty="0"/>
                  <a:t>Q</a:t>
                </a:r>
                <a:r>
                  <a:rPr lang="zh-CN" altLang="zh-CN" dirty="0"/>
                  <a:t>为原需求量</a:t>
                </a:r>
                <a:r>
                  <a:rPr lang="en-US" altLang="zh-CN" dirty="0"/>
                  <a:t>,Δ</a:t>
                </a:r>
                <a:r>
                  <a:rPr lang="en-US" altLang="zh-CN" i="1" dirty="0"/>
                  <a:t>P</a:t>
                </a:r>
                <a:r>
                  <a:rPr lang="zh-CN" altLang="zh-CN" dirty="0"/>
                  <a:t>为价格变动量</a:t>
                </a:r>
                <a:r>
                  <a:rPr lang="en-US" altLang="zh-CN" dirty="0"/>
                  <a:t>,</a:t>
                </a:r>
                <a:r>
                  <a:rPr lang="en-US" altLang="zh-CN" i="1" dirty="0"/>
                  <a:t>P</a:t>
                </a:r>
                <a:r>
                  <a:rPr lang="zh-CN" altLang="zh-CN" dirty="0"/>
                  <a:t>为原价格。</a:t>
                </a:r>
                <a:endParaRPr lang="zh-CN" altLang="zh-CN" dirty="0"/>
              </a:p>
              <a:p>
                <a:endParaRPr lang="zh-CN" altLang="en-US" dirty="0"/>
              </a:p>
            </p:txBody>
          </p:sp>
        </mc:Choice>
        <mc:Fallback>
          <p:sp>
            <p:nvSpPr>
              <p:cNvPr id="3" name="内容占位符 2"/>
              <p:cNvSpPr>
                <a:spLocks noRot="1" noChangeAspect="1" noMove="1" noResize="1" noEditPoints="1" noAdjustHandles="1" noChangeArrowheads="1" noChangeShapeType="1" noTextEdit="1"/>
              </p:cNvSpPr>
              <p:nvPr>
                <p:ph idx="1"/>
              </p:nvPr>
            </p:nvSpPr>
            <p:spPr>
              <a:xfrm>
                <a:off x="457200" y="908720"/>
                <a:ext cx="8229600" cy="5415880"/>
              </a:xfrm>
              <a:blipFill rotWithShape="1">
                <a:blip r:embed="rId1"/>
                <a:stretch>
                  <a:fillRect t="-1"/>
                </a:stretch>
              </a:blipFill>
            </p:spPr>
            <p:txBody>
              <a:bodyPr/>
              <a:lstStyle/>
              <a:p>
                <a:r>
                  <a:rPr lang="zh-CN" altLang="en-US">
                    <a:noFill/>
                  </a:rPr>
                  <a:t> </a:t>
                </a:r>
              </a:p>
            </p:txBody>
          </p:sp>
        </mc:Fallback>
      </mc:AlternateContent>
    </p:spTree>
  </p:cSld>
  <p:clrMapOvr>
    <a:masterClrMapping/>
  </p:clrMapOvr>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6429</Words>
  <Application>WPS 演示</Application>
  <PresentationFormat>全屏显示(4:3)</PresentationFormat>
  <Paragraphs>193</Paragraphs>
  <Slides>23</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23</vt:i4>
      </vt:variant>
    </vt:vector>
  </HeadingPairs>
  <TitlesOfParts>
    <vt:vector size="35" baseType="lpstr">
      <vt:lpstr>Arial</vt:lpstr>
      <vt:lpstr>宋体</vt:lpstr>
      <vt:lpstr>Wingdings</vt:lpstr>
      <vt:lpstr>Wingdings 2</vt:lpstr>
      <vt:lpstr>Wingdings</vt:lpstr>
      <vt:lpstr>Cambria Math</vt:lpstr>
      <vt:lpstr>Constantia</vt:lpstr>
      <vt:lpstr>隶书</vt:lpstr>
      <vt:lpstr>微软雅黑</vt:lpstr>
      <vt:lpstr>Calibri</vt:lpstr>
      <vt:lpstr>Arial Unicode MS</vt:lpstr>
      <vt:lpstr>流畅</vt:lpstr>
      <vt:lpstr>第十二章 商品价格心理</vt:lpstr>
      <vt:lpstr>第一节　价格的心理功能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第二节　消费者对价格的心理反应及判断</vt:lpstr>
      <vt:lpstr>PowerPoint 演示文稿</vt:lpstr>
      <vt:lpstr>第三节　商品定价与调整心理策略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第十二章 商品价格心理</dc:title>
  <dc:creator>User</dc:creator>
  <cp:lastModifiedBy>钟山绿湖</cp:lastModifiedBy>
  <cp:revision>4</cp:revision>
  <dcterms:created xsi:type="dcterms:W3CDTF">2017-03-06T12:48:00Z</dcterms:created>
  <dcterms:modified xsi:type="dcterms:W3CDTF">2024-03-15T13:54:51Z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5370193CCF6544AFB4A393E8186AC17F_12</vt:lpwstr>
  </property>
  <property fmtid="{D5CDD505-2E9C-101B-9397-08002B2CF9AE}" pid="3" name="KSOProductBuildVer">
    <vt:lpwstr>2052-12.1.0.16120</vt:lpwstr>
  </property>
</Properties>
</file>