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4" d="100"/>
          <a:sy n="74" d="100"/>
        </p:scale>
        <p:origin x="576"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AA25E7E-6FEF-44E7-B027-596F8331B27F}" type="datetimeFigureOut">
              <a:rPr lang="zh-CN" altLang="en-US" smtClean="0"/>
              <a:t>2020/12/27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3076EEF-F714-4C0E-9FFB-9C2B282D9ED9}" type="slidenum">
              <a:rPr lang="zh-CN" altLang="en-US" smtClean="0"/>
              <a:t>‹#›</a:t>
            </a:fld>
            <a:endParaRPr lang="zh-CN" altLang="en-US"/>
          </a:p>
        </p:txBody>
      </p:sp>
    </p:spTree>
    <p:extLst>
      <p:ext uri="{BB962C8B-B14F-4D97-AF65-F5344CB8AC3E}">
        <p14:creationId xmlns:p14="http://schemas.microsoft.com/office/powerpoint/2010/main" val="41299763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AA25E7E-6FEF-44E7-B027-596F8331B27F}" type="datetimeFigureOut">
              <a:rPr lang="zh-CN" altLang="en-US" smtClean="0"/>
              <a:t>2020/12/27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3076EEF-F714-4C0E-9FFB-9C2B282D9ED9}" type="slidenum">
              <a:rPr lang="zh-CN" altLang="en-US" smtClean="0"/>
              <a:t>‹#›</a:t>
            </a:fld>
            <a:endParaRPr lang="zh-CN" altLang="en-US"/>
          </a:p>
        </p:txBody>
      </p:sp>
    </p:spTree>
    <p:extLst>
      <p:ext uri="{BB962C8B-B14F-4D97-AF65-F5344CB8AC3E}">
        <p14:creationId xmlns:p14="http://schemas.microsoft.com/office/powerpoint/2010/main" val="25084533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AA25E7E-6FEF-44E7-B027-596F8331B27F}" type="datetimeFigureOut">
              <a:rPr lang="zh-CN" altLang="en-US" smtClean="0"/>
              <a:t>2020/12/27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3076EEF-F714-4C0E-9FFB-9C2B282D9ED9}" type="slidenum">
              <a:rPr lang="zh-CN" altLang="en-US" smtClean="0"/>
              <a:t>‹#›</a:t>
            </a:fld>
            <a:endParaRPr lang="zh-CN" altLang="en-US"/>
          </a:p>
        </p:txBody>
      </p:sp>
    </p:spTree>
    <p:extLst>
      <p:ext uri="{BB962C8B-B14F-4D97-AF65-F5344CB8AC3E}">
        <p14:creationId xmlns:p14="http://schemas.microsoft.com/office/powerpoint/2010/main" val="35050692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2020/12/27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
        <p:nvSpPr>
          <p:cNvPr id="5" name="标题 1"/>
          <p:cNvSpPr>
            <a:spLocks noGrp="1"/>
          </p:cNvSpPr>
          <p:nvPr>
            <p:ph type="title"/>
          </p:nvPr>
        </p:nvSpPr>
        <p:spPr>
          <a:xfrm>
            <a:off x="1170305" y="335280"/>
            <a:ext cx="8346440" cy="647700"/>
          </a:xfrm>
        </p:spPr>
        <p:txBody>
          <a:bodyPr>
            <a:noAutofit/>
          </a:bodyPr>
          <a:lstStyle>
            <a:lvl1pPr algn="l">
              <a:defRPr sz="2400" b="1">
                <a:solidFill>
                  <a:schemeClr val="tx1"/>
                </a:solidFill>
                <a:effectLst/>
                <a:latin typeface="方正宋黑简体" panose="02000000000000000000" charset="-122"/>
                <a:ea typeface="方正宋黑简体" panose="02000000000000000000" charset="-122"/>
              </a:defRPr>
            </a:lvl1pPr>
          </a:lstStyle>
          <a:p>
            <a:r>
              <a:rPr lang="zh-CN" altLang="en-US" noProof="1"/>
              <a:t>单击此处编辑母版标题样式</a:t>
            </a:r>
          </a:p>
        </p:txBody>
      </p:sp>
      <p:sp>
        <p:nvSpPr>
          <p:cNvPr id="6" name="内容占位符 2"/>
          <p:cNvSpPr>
            <a:spLocks noGrp="1"/>
          </p:cNvSpPr>
          <p:nvPr>
            <p:ph idx="1"/>
          </p:nvPr>
        </p:nvSpPr>
        <p:spPr>
          <a:xfrm>
            <a:off x="998855" y="1386840"/>
            <a:ext cx="10583545" cy="5007610"/>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pic>
        <p:nvPicPr>
          <p:cNvPr id="7"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847580" y="6563360"/>
            <a:ext cx="2337435" cy="33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0"/>
          <p:cNvPicPr>
            <a:picLocks noChangeAspect="1"/>
          </p:cNvPicPr>
          <p:nvPr userDrawn="1"/>
        </p:nvPicPr>
        <p:blipFill>
          <a:blip r:embed="rId3"/>
          <a:stretch>
            <a:fillRect/>
          </a:stretch>
        </p:blipFill>
        <p:spPr>
          <a:xfrm>
            <a:off x="128270" y="732155"/>
            <a:ext cx="123825" cy="139065"/>
          </a:xfrm>
          <a:prstGeom prst="rect">
            <a:avLst/>
          </a:prstGeom>
        </p:spPr>
      </p:pic>
    </p:spTree>
    <p:extLst>
      <p:ext uri="{BB962C8B-B14F-4D97-AF65-F5344CB8AC3E}">
        <p14:creationId xmlns:p14="http://schemas.microsoft.com/office/powerpoint/2010/main" val="164519744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AA25E7E-6FEF-44E7-B027-596F8331B27F}" type="datetimeFigureOut">
              <a:rPr lang="zh-CN" altLang="en-US" smtClean="0"/>
              <a:t>2020/12/27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3076EEF-F714-4C0E-9FFB-9C2B282D9ED9}" type="slidenum">
              <a:rPr lang="zh-CN" altLang="en-US" smtClean="0"/>
              <a:t>‹#›</a:t>
            </a:fld>
            <a:endParaRPr lang="zh-CN" altLang="en-US"/>
          </a:p>
        </p:txBody>
      </p:sp>
    </p:spTree>
    <p:extLst>
      <p:ext uri="{BB962C8B-B14F-4D97-AF65-F5344CB8AC3E}">
        <p14:creationId xmlns:p14="http://schemas.microsoft.com/office/powerpoint/2010/main" val="29307846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AA25E7E-6FEF-44E7-B027-596F8331B27F}" type="datetimeFigureOut">
              <a:rPr lang="zh-CN" altLang="en-US" smtClean="0"/>
              <a:t>2020/12/27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3076EEF-F714-4C0E-9FFB-9C2B282D9ED9}" type="slidenum">
              <a:rPr lang="zh-CN" altLang="en-US" smtClean="0"/>
              <a:t>‹#›</a:t>
            </a:fld>
            <a:endParaRPr lang="zh-CN" altLang="en-US"/>
          </a:p>
        </p:txBody>
      </p:sp>
    </p:spTree>
    <p:extLst>
      <p:ext uri="{BB962C8B-B14F-4D97-AF65-F5344CB8AC3E}">
        <p14:creationId xmlns:p14="http://schemas.microsoft.com/office/powerpoint/2010/main" val="1847930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AA25E7E-6FEF-44E7-B027-596F8331B27F}" type="datetimeFigureOut">
              <a:rPr lang="zh-CN" altLang="en-US" smtClean="0"/>
              <a:t>2020/12/27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3076EEF-F714-4C0E-9FFB-9C2B282D9ED9}" type="slidenum">
              <a:rPr lang="zh-CN" altLang="en-US" smtClean="0"/>
              <a:t>‹#›</a:t>
            </a:fld>
            <a:endParaRPr lang="zh-CN" altLang="en-US"/>
          </a:p>
        </p:txBody>
      </p:sp>
    </p:spTree>
    <p:extLst>
      <p:ext uri="{BB962C8B-B14F-4D97-AF65-F5344CB8AC3E}">
        <p14:creationId xmlns:p14="http://schemas.microsoft.com/office/powerpoint/2010/main" val="36279986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AA25E7E-6FEF-44E7-B027-596F8331B27F}" type="datetimeFigureOut">
              <a:rPr lang="zh-CN" altLang="en-US" smtClean="0"/>
              <a:t>2020/12/27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3076EEF-F714-4C0E-9FFB-9C2B282D9ED9}" type="slidenum">
              <a:rPr lang="zh-CN" altLang="en-US" smtClean="0"/>
              <a:t>‹#›</a:t>
            </a:fld>
            <a:endParaRPr lang="zh-CN" altLang="en-US"/>
          </a:p>
        </p:txBody>
      </p:sp>
    </p:spTree>
    <p:extLst>
      <p:ext uri="{BB962C8B-B14F-4D97-AF65-F5344CB8AC3E}">
        <p14:creationId xmlns:p14="http://schemas.microsoft.com/office/powerpoint/2010/main" val="37638529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AA25E7E-6FEF-44E7-B027-596F8331B27F}" type="datetimeFigureOut">
              <a:rPr lang="zh-CN" altLang="en-US" smtClean="0"/>
              <a:t>2020/12/27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3076EEF-F714-4C0E-9FFB-9C2B282D9ED9}" type="slidenum">
              <a:rPr lang="zh-CN" altLang="en-US" smtClean="0"/>
              <a:t>‹#›</a:t>
            </a:fld>
            <a:endParaRPr lang="zh-CN" altLang="en-US"/>
          </a:p>
        </p:txBody>
      </p:sp>
    </p:spTree>
    <p:extLst>
      <p:ext uri="{BB962C8B-B14F-4D97-AF65-F5344CB8AC3E}">
        <p14:creationId xmlns:p14="http://schemas.microsoft.com/office/powerpoint/2010/main" val="8029387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AA25E7E-6FEF-44E7-B027-596F8331B27F}" type="datetimeFigureOut">
              <a:rPr lang="zh-CN" altLang="en-US" smtClean="0"/>
              <a:t>2020/12/27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3076EEF-F714-4C0E-9FFB-9C2B282D9ED9}" type="slidenum">
              <a:rPr lang="zh-CN" altLang="en-US" smtClean="0"/>
              <a:t>‹#›</a:t>
            </a:fld>
            <a:endParaRPr lang="zh-CN" altLang="en-US"/>
          </a:p>
        </p:txBody>
      </p:sp>
    </p:spTree>
    <p:extLst>
      <p:ext uri="{BB962C8B-B14F-4D97-AF65-F5344CB8AC3E}">
        <p14:creationId xmlns:p14="http://schemas.microsoft.com/office/powerpoint/2010/main" val="19476543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AA25E7E-6FEF-44E7-B027-596F8331B27F}" type="datetimeFigureOut">
              <a:rPr lang="zh-CN" altLang="en-US" smtClean="0"/>
              <a:t>2020/12/27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3076EEF-F714-4C0E-9FFB-9C2B282D9ED9}" type="slidenum">
              <a:rPr lang="zh-CN" altLang="en-US" smtClean="0"/>
              <a:t>‹#›</a:t>
            </a:fld>
            <a:endParaRPr lang="zh-CN" altLang="en-US"/>
          </a:p>
        </p:txBody>
      </p:sp>
    </p:spTree>
    <p:extLst>
      <p:ext uri="{BB962C8B-B14F-4D97-AF65-F5344CB8AC3E}">
        <p14:creationId xmlns:p14="http://schemas.microsoft.com/office/powerpoint/2010/main" val="16059816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AA25E7E-6FEF-44E7-B027-596F8331B27F}" type="datetimeFigureOut">
              <a:rPr lang="zh-CN" altLang="en-US" smtClean="0"/>
              <a:t>2020/12/27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3076EEF-F714-4C0E-9FFB-9C2B282D9ED9}" type="slidenum">
              <a:rPr lang="zh-CN" altLang="en-US" smtClean="0"/>
              <a:t>‹#›</a:t>
            </a:fld>
            <a:endParaRPr lang="zh-CN" altLang="en-US"/>
          </a:p>
        </p:txBody>
      </p:sp>
    </p:spTree>
    <p:extLst>
      <p:ext uri="{BB962C8B-B14F-4D97-AF65-F5344CB8AC3E}">
        <p14:creationId xmlns:p14="http://schemas.microsoft.com/office/powerpoint/2010/main" val="6008227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2.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AA25E7E-6FEF-44E7-B027-596F8331B27F}" type="datetimeFigureOut">
              <a:rPr lang="zh-CN" altLang="en-US" smtClean="0"/>
              <a:t>2020/12/27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076EEF-F714-4C0E-9FFB-9C2B282D9ED9}" type="slidenum">
              <a:rPr lang="zh-CN" altLang="en-US" smtClean="0"/>
              <a:t>‹#›</a:t>
            </a:fld>
            <a:endParaRPr lang="zh-CN" altLang="en-US"/>
          </a:p>
        </p:txBody>
      </p:sp>
    </p:spTree>
    <p:extLst>
      <p:ext uri="{BB962C8B-B14F-4D97-AF65-F5344CB8AC3E}">
        <p14:creationId xmlns:p14="http://schemas.microsoft.com/office/powerpoint/2010/main" val="2284463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内容占位符 7" descr="图片3"/>
          <p:cNvPicPr>
            <a:picLocks noChangeAspect="1"/>
          </p:cNvPicPr>
          <p:nvPr userDrawn="1"/>
        </p:nvPicPr>
        <p:blipFill>
          <a:blip r:embed="rId3"/>
          <a:stretch>
            <a:fillRect/>
          </a:stretch>
        </p:blipFill>
        <p:spPr>
          <a:xfrm>
            <a:off x="0" y="0"/>
            <a:ext cx="12192000" cy="6891655"/>
          </a:xfrm>
          <a:prstGeom prst="rect">
            <a:avLst/>
          </a:prstGeom>
        </p:spPr>
      </p:pic>
      <p:pic>
        <p:nvPicPr>
          <p:cNvPr id="7" name="Picture 13" descr="cd"/>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847580" y="6563360"/>
            <a:ext cx="2337435" cy="33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占位符 2"/>
          <p:cNvSpPr>
            <a:spLocks noGrp="1"/>
          </p:cNvSpPr>
          <p:nvPr>
            <p:ph type="body" idx="1"/>
          </p:nvPr>
        </p:nvSpPr>
        <p:spPr>
          <a:xfrm>
            <a:off x="609616" y="1600201"/>
            <a:ext cx="10973087"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16" y="6356351"/>
            <a:ext cx="28448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2020/12/27</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709" y="6356351"/>
            <a:ext cx="3860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828" y="6356351"/>
            <a:ext cx="284487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53011666"/>
      </p:ext>
    </p:extLst>
  </p:cSld>
  <p:clrMap bg1="lt1" tx1="dk1" bg2="lt2" tx2="dk2" accent1="accent1" accent2="accent2" accent3="accent3" accent4="accent4" accent5="accent5" accent6="accent6" hlink="hlink" folHlink="folHlink"/>
  <p:sldLayoutIdLst>
    <p:sldLayoutId id="2147483661" r:id="rId1"/>
  </p:sldLayoutIdLst>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endParaRPr lang="zh-CN" altLang="en-US"/>
          </a:p>
        </p:txBody>
      </p:sp>
      <p:pic>
        <p:nvPicPr>
          <p:cNvPr id="4" name="内容占位符 3" descr="图片4"/>
          <p:cNvPicPr>
            <a:picLocks noGrp="1" noChangeAspect="1"/>
          </p:cNvPicPr>
          <p:nvPr>
            <p:ph idx="1"/>
          </p:nvPr>
        </p:nvPicPr>
        <p:blipFill>
          <a:blip r:embed="rId2"/>
          <a:stretch>
            <a:fillRect/>
          </a:stretch>
        </p:blipFill>
        <p:spPr>
          <a:xfrm>
            <a:off x="0" y="2540"/>
            <a:ext cx="12185650" cy="6930390"/>
          </a:xfrm>
          <a:prstGeom prst="rect">
            <a:avLst/>
          </a:prstGeom>
        </p:spPr>
      </p:pic>
      <p:sp>
        <p:nvSpPr>
          <p:cNvPr id="6" name="文本框 5"/>
          <p:cNvSpPr txBox="1"/>
          <p:nvPr/>
        </p:nvSpPr>
        <p:spPr>
          <a:xfrm>
            <a:off x="1104900" y="2984500"/>
            <a:ext cx="9427845" cy="829945"/>
          </a:xfrm>
          <a:prstGeom prst="rect">
            <a:avLst/>
          </a:prstGeom>
          <a:noFill/>
        </p:spPr>
        <p:txBody>
          <a:bodyPr wrap="square" rtlCol="0">
            <a:spAutoFit/>
          </a:bodyPr>
          <a:lstStyle/>
          <a:p>
            <a:pPr algn="ctr"/>
            <a:r>
              <a:rPr lang="zh-CN" altLang="en-US" sz="4800" b="1" dirty="0">
                <a:solidFill>
                  <a:prstClr val="black"/>
                </a:solidFill>
                <a:latin typeface="方正宋黑简体" panose="02000000000000000000" charset="-122"/>
                <a:ea typeface="方正宋黑简体" panose="02000000000000000000" charset="-122"/>
              </a:rPr>
              <a:t>第三章    贷款业务的核算</a:t>
            </a:r>
          </a:p>
        </p:txBody>
      </p:sp>
      <p:sp>
        <p:nvSpPr>
          <p:cNvPr id="100" name="文本框 99"/>
          <p:cNvSpPr txBox="1"/>
          <p:nvPr/>
        </p:nvSpPr>
        <p:spPr>
          <a:xfrm>
            <a:off x="220345" y="1839278"/>
            <a:ext cx="5080000" cy="398780"/>
          </a:xfrm>
          <a:prstGeom prst="rect">
            <a:avLst/>
          </a:prstGeom>
          <a:noFill/>
          <a:ln w="9525">
            <a:noFill/>
          </a:ln>
        </p:spPr>
        <p:txBody>
          <a:bodyPr>
            <a:spAutoFit/>
          </a:bodyPr>
          <a:lstStyle/>
          <a:p>
            <a:r>
              <a:rPr lang="zh-CN" altLang="en-US" sz="2000" b="1">
                <a:solidFill>
                  <a:srgbClr val="000000"/>
                </a:solidFill>
                <a:latin typeface="NEU-BZ-S92" charset="0"/>
                <a:cs typeface="方正书宋_GBK" charset="0"/>
              </a:rPr>
              <a:t>第一编</a:t>
            </a:r>
            <a:r>
              <a:rPr lang="en-US" sz="2000" b="1">
                <a:solidFill>
                  <a:srgbClr val="000000"/>
                </a:solidFill>
                <a:latin typeface="NEU-BZ-S92" charset="0"/>
                <a:cs typeface="方正书宋_GBK" charset="0"/>
              </a:rPr>
              <a:t>  </a:t>
            </a:r>
            <a:r>
              <a:rPr lang="zh-CN" altLang="en-US" sz="2000" b="1">
                <a:solidFill>
                  <a:srgbClr val="000000"/>
                </a:solidFill>
                <a:latin typeface="NEU-BZ-S92" charset="0"/>
                <a:cs typeface="方正书宋_GBK" charset="0"/>
              </a:rPr>
              <a:t>商业银行主要业务核算</a:t>
            </a:r>
          </a:p>
        </p:txBody>
      </p:sp>
    </p:spTree>
    <p:extLst>
      <p:ext uri="{BB962C8B-B14F-4D97-AF65-F5344CB8AC3E}">
        <p14:creationId xmlns:p14="http://schemas.microsoft.com/office/powerpoint/2010/main" val="257755760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第三节  担保贷款的核算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二、抵押贷款</a:t>
            </a:r>
          </a:p>
          <a:p>
            <a:pPr marL="0" indent="0">
              <a:lnSpc>
                <a:spcPct val="135000"/>
              </a:lnSpc>
              <a:buNone/>
            </a:pPr>
            <a:r>
              <a:rPr lang="zh-CN" altLang="en-US" sz="2200" b="1" dirty="0">
                <a:latin typeface="楷体" panose="02010609060101010101" pitchFamily="49" charset="-122"/>
                <a:ea typeface="楷体" panose="02010609060101010101" pitchFamily="49" charset="-122"/>
              </a:rPr>
              <a:t>(一)抵押物的种类</a:t>
            </a:r>
          </a:p>
          <a:p>
            <a:pPr marL="0" indent="0">
              <a:lnSpc>
                <a:spcPct val="135000"/>
              </a:lnSpc>
              <a:buNone/>
            </a:pPr>
            <a:r>
              <a:rPr lang="zh-CN" altLang="en-US" sz="2200" b="1" dirty="0">
                <a:latin typeface="楷体" panose="02010609060101010101" pitchFamily="49" charset="-122"/>
                <a:ea typeface="楷体" panose="02010609060101010101" pitchFamily="49" charset="-122"/>
              </a:rPr>
              <a:t>(二)抵押贷款的申请和审批</a:t>
            </a:r>
          </a:p>
          <a:p>
            <a:pPr marL="0" indent="0">
              <a:lnSpc>
                <a:spcPct val="135000"/>
              </a:lnSpc>
              <a:buNone/>
            </a:pPr>
            <a:r>
              <a:rPr lang="zh-CN" altLang="en-US" sz="2200" b="1" dirty="0">
                <a:latin typeface="楷体" panose="02010609060101010101" pitchFamily="49" charset="-122"/>
                <a:ea typeface="楷体" panose="02010609060101010101" pitchFamily="49" charset="-122"/>
              </a:rPr>
              <a:t>(三)抵押物的保管</a:t>
            </a:r>
          </a:p>
          <a:p>
            <a:pPr marL="0" indent="0">
              <a:lnSpc>
                <a:spcPct val="135000"/>
              </a:lnSpc>
              <a:buNone/>
            </a:pPr>
            <a:r>
              <a:rPr lang="zh-CN" altLang="en-US" sz="2200" b="1" dirty="0">
                <a:latin typeface="楷体" panose="02010609060101010101" pitchFamily="49" charset="-122"/>
                <a:ea typeface="楷体" panose="02010609060101010101" pitchFamily="49" charset="-122"/>
              </a:rPr>
              <a:t>(四)抵押贷款的发放和收回</a:t>
            </a:r>
          </a:p>
        </p:txBody>
      </p:sp>
    </p:spTree>
    <p:extLst>
      <p:ext uri="{BB962C8B-B14F-4D97-AF65-F5344CB8AC3E}">
        <p14:creationId xmlns:p14="http://schemas.microsoft.com/office/powerpoint/2010/main" val="201778953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第三节  担保贷款的核算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三、质押贷款</a:t>
            </a:r>
          </a:p>
          <a:p>
            <a:r>
              <a:rPr lang="zh-CN" altLang="en-US" dirty="0"/>
              <a:t>质押贷款是指以借款人或者第三者的动产或权利作为质物而发放的贷款。质押贷款的关系人为借款人、出质人和质权人,出质人可以是借款人、借款人以外的第三人,质权人是发放贷款的商业银行。</a:t>
            </a:r>
          </a:p>
          <a:p>
            <a:r>
              <a:rPr lang="zh-CN" altLang="en-US" dirty="0"/>
              <a:t>质押贷款的发放以质物为基础,质物可以是动产,也可以是财产权利。以动产做质押的,必须将动产移交发放贷款的银行占有,并订立质押合同。可以做质押的财产权利包括汇票、支票、本票、债券、存款单、仓单、提单,依法可以转让的股份、股票,依法可以转让的商标专用权、专利权、著作权中的财产权。以汇票、支票、本票、债券、存款单、仓单、提单作为质物的,应当在合同约定的期限内将权利凭证交付发放贷款的银行;可以依法转让的股份、股票作为质物的,应向证券登记机构办理出质登记;依法可以转让的商标专用权、专利权、著作权中的财产权,应向出质人的管理机构办理出质登记。</a:t>
            </a:r>
          </a:p>
        </p:txBody>
      </p:sp>
    </p:spTree>
    <p:extLst>
      <p:ext uri="{BB962C8B-B14F-4D97-AF65-F5344CB8AC3E}">
        <p14:creationId xmlns:p14="http://schemas.microsoft.com/office/powerpoint/2010/main" val="322681183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第四节  票据贴现</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一、商业汇票贴现的处理</a:t>
            </a:r>
          </a:p>
          <a:p>
            <a:r>
              <a:rPr lang="zh-CN" altLang="en-US" dirty="0"/>
              <a:t>商业汇票的持票人办理贴现时,应根据汇票的金额填制一式五联的贴现凭证(见表3-3),填妥凭证后,贴现申请人应在第一联上加盖预留印鉴,连同商业汇票提交银行信贷部门,信贷部门审核同意后,在汇票第一联上签注“同意”字样,加盖名章后交会计部门。</a:t>
            </a:r>
          </a:p>
          <a:p>
            <a:r>
              <a:rPr lang="zh-CN" altLang="en-US" dirty="0"/>
              <a:t>会计分录为:</a:t>
            </a:r>
          </a:p>
          <a:p>
            <a:r>
              <a:rPr lang="zh-CN" altLang="en-US" dirty="0"/>
              <a:t>　借:贴现资产——商业承兑汇票(或银行承兑汇票)</a:t>
            </a:r>
          </a:p>
          <a:p>
            <a:r>
              <a:rPr lang="zh-CN" altLang="en-US" dirty="0"/>
              <a:t>　贷:单位活期存款——××单位户</a:t>
            </a:r>
          </a:p>
          <a:p>
            <a:pPr marL="0" indent="0">
              <a:buNone/>
            </a:pPr>
            <a:r>
              <a:rPr lang="zh-CN" altLang="en-US" dirty="0"/>
              <a:t>                 利息收入——贴现利息收入</a:t>
            </a:r>
          </a:p>
        </p:txBody>
      </p:sp>
    </p:spTree>
    <p:extLst>
      <p:ext uri="{BB962C8B-B14F-4D97-AF65-F5344CB8AC3E}">
        <p14:creationId xmlns:p14="http://schemas.microsoft.com/office/powerpoint/2010/main" val="75052849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第四节  票据贴现</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二、汇票到期收回的处理</a:t>
            </a:r>
          </a:p>
          <a:p>
            <a:pPr marL="0" indent="0">
              <a:lnSpc>
                <a:spcPct val="135000"/>
              </a:lnSpc>
              <a:buNone/>
            </a:pPr>
            <a:r>
              <a:rPr lang="zh-CN" altLang="en-US" sz="2200" b="1" dirty="0">
                <a:latin typeface="楷体" panose="02010609060101010101" pitchFamily="49" charset="-122"/>
                <a:ea typeface="楷体" panose="02010609060101010101" pitchFamily="49" charset="-122"/>
              </a:rPr>
              <a:t>(一)商业承兑汇票贴现到期收回</a:t>
            </a:r>
          </a:p>
          <a:p>
            <a:r>
              <a:rPr lang="zh-CN" altLang="en-US" dirty="0"/>
              <a:t>对于同城的商业汇票,在到期日办理收款;对于异地的商业汇票,应匡算邮程,提前填制委托收款凭证,连同汇票寄交承兑人开户银行,向承兑人收取票款。</a:t>
            </a:r>
          </a:p>
          <a:p>
            <a:pPr marL="0" indent="0">
              <a:lnSpc>
                <a:spcPct val="135000"/>
              </a:lnSpc>
              <a:spcBef>
                <a:spcPts val="1200"/>
              </a:spcBef>
              <a:buNone/>
            </a:pPr>
            <a:r>
              <a:rPr lang="zh-CN" altLang="en-US" sz="2200" b="1" dirty="0">
                <a:latin typeface="楷体" panose="02010609060101010101" pitchFamily="49" charset="-122"/>
                <a:ea typeface="楷体" panose="02010609060101010101" pitchFamily="49" charset="-122"/>
              </a:rPr>
              <a:t>(二)银行承兑汇票贴现到期收回</a:t>
            </a:r>
          </a:p>
          <a:p>
            <a:r>
              <a:rPr lang="zh-CN" altLang="en-US" dirty="0"/>
              <a:t>由于银行承兑汇票的承兑银行于汇票到期日从出票人的账户中扣收汇票款专户储存,即使出票人账户资金不足,也由承兑银行承担付款责任,所以,银行承兑汇票一般不会发生退票。贴现银行的具体会计处理手续参照商业承兑汇票,分别同城和异地进行处理。</a:t>
            </a:r>
          </a:p>
        </p:txBody>
      </p:sp>
    </p:spTree>
    <p:extLst>
      <p:ext uri="{BB962C8B-B14F-4D97-AF65-F5344CB8AC3E}">
        <p14:creationId xmlns:p14="http://schemas.microsoft.com/office/powerpoint/2010/main" val="267926475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第五节  贷款损失准备</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一、贷款损失准备的提取范围</a:t>
            </a:r>
          </a:p>
          <a:p>
            <a:r>
              <a:rPr lang="zh-CN" altLang="en-US" dirty="0"/>
              <a:t>《金融企业会计制度》规定,贷款损失准备的计提范围为银行承担风险和损失的资产,具体包括贷款(含抵押、质押、保证等贷款)、银行卡透支、贴现、银行承兑汇票垫款、信用证垫款、担保垫款、进出口押汇、拆出资金等。银行不承担风险和还款责任的委托贷款,不计提贷款损失准备。</a:t>
            </a:r>
          </a:p>
        </p:txBody>
      </p:sp>
    </p:spTree>
    <p:extLst>
      <p:ext uri="{BB962C8B-B14F-4D97-AF65-F5344CB8AC3E}">
        <p14:creationId xmlns:p14="http://schemas.microsoft.com/office/powerpoint/2010/main" val="329662611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第五节  贷款损失准备</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二、贷款损失准备的种类及提取方法</a:t>
            </a:r>
          </a:p>
          <a:p>
            <a:pPr marL="0" indent="0">
              <a:lnSpc>
                <a:spcPct val="135000"/>
              </a:lnSpc>
              <a:buNone/>
            </a:pPr>
            <a:r>
              <a:rPr lang="zh-CN" altLang="en-US" sz="2200" b="1" dirty="0">
                <a:latin typeface="楷体" panose="02010609060101010101" pitchFamily="49" charset="-122"/>
                <a:ea typeface="楷体" panose="02010609060101010101" pitchFamily="49" charset="-122"/>
              </a:rPr>
              <a:t>(一)贷款损失准备的种类</a:t>
            </a:r>
          </a:p>
          <a:p>
            <a:r>
              <a:rPr lang="zh-CN" altLang="en-US" dirty="0"/>
              <a:t>贷款损失准备包括一般准备、专项准备和特种准备。</a:t>
            </a:r>
          </a:p>
          <a:p>
            <a:r>
              <a:rPr lang="zh-CN" altLang="en-US" dirty="0"/>
              <a:t>一般准备是根据全部贷款余额的一定比例计提的、用于弥补尚未识别的可能性损失的准备;专项准备是根据2017年3月31日财政部颁布的新修订的《企业会计准则第22号——金融工具确认和计量》的准则,银行按“三阶段”减值模型计提的用于弥补专项损失的准备;特种准备是指针对某一国家、地区、行业或某一类贷款风险计提的准备。</a:t>
            </a:r>
          </a:p>
          <a:p>
            <a:pPr marL="0" indent="0">
              <a:lnSpc>
                <a:spcPct val="135000"/>
              </a:lnSpc>
              <a:spcBef>
                <a:spcPts val="1200"/>
              </a:spcBef>
              <a:buNone/>
            </a:pPr>
            <a:r>
              <a:rPr lang="zh-CN" altLang="en-US" sz="2200" b="1" dirty="0">
                <a:latin typeface="楷体" panose="02010609060101010101" pitchFamily="49" charset="-122"/>
                <a:ea typeface="楷体" panose="02010609060101010101" pitchFamily="49" charset="-122"/>
              </a:rPr>
              <a:t>(二)贷款损失准备的提取方法</a:t>
            </a:r>
          </a:p>
          <a:p>
            <a:r>
              <a:rPr lang="zh-CN" altLang="en-US" dirty="0"/>
              <a:t>大多数国家要求商业银行同时计提普通呆账准备金和专项呆账准备金。贷款损失准备由银行总行统一计提。我国《金融企业会计制度》要求提取三种准备金,目前大部分上市银行只提取一般准备金和专项准备金。</a:t>
            </a:r>
          </a:p>
        </p:txBody>
      </p:sp>
    </p:spTree>
    <p:extLst>
      <p:ext uri="{BB962C8B-B14F-4D97-AF65-F5344CB8AC3E}">
        <p14:creationId xmlns:p14="http://schemas.microsoft.com/office/powerpoint/2010/main" val="3125135842"/>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第五节  贷款损失准备</a:t>
            </a:r>
          </a:p>
        </p:txBody>
      </p:sp>
      <p:sp>
        <p:nvSpPr>
          <p:cNvPr id="3" name="内容占位符 2"/>
          <p:cNvSpPr>
            <a:spLocks noGrp="1"/>
          </p:cNvSpPr>
          <p:nvPr>
            <p:ph idx="1"/>
          </p:nvPr>
        </p:nvSpPr>
        <p:spPr>
          <a:xfrm>
            <a:off x="998855" y="1285242"/>
            <a:ext cx="10583545" cy="5007610"/>
          </a:xfrm>
        </p:spPr>
        <p:txBody>
          <a:bodyPr>
            <a:normAutofit lnSpcReduction="10000"/>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三、贷款损失准备的会计核算</a:t>
            </a:r>
          </a:p>
          <a:p>
            <a:pPr marL="0" indent="0">
              <a:lnSpc>
                <a:spcPct val="135000"/>
              </a:lnSpc>
              <a:buNone/>
            </a:pPr>
            <a:r>
              <a:rPr lang="zh-CN" altLang="en-US" sz="2200" b="1" dirty="0">
                <a:latin typeface="楷体" panose="02010609060101010101" pitchFamily="49" charset="-122"/>
                <a:ea typeface="楷体" panose="02010609060101010101" pitchFamily="49" charset="-122"/>
              </a:rPr>
              <a:t>(一)贷款损失准备金的提取</a:t>
            </a:r>
          </a:p>
          <a:p>
            <a:r>
              <a:rPr lang="zh-CN" altLang="en-US" dirty="0"/>
              <a:t>1.一般准备金的提取</a:t>
            </a:r>
          </a:p>
          <a:p>
            <a:r>
              <a:rPr lang="zh-CN" altLang="en-US" dirty="0"/>
              <a:t>2.专项准备金的提取</a:t>
            </a:r>
          </a:p>
          <a:p>
            <a:r>
              <a:rPr lang="zh-CN" altLang="en-US" dirty="0"/>
              <a:t>3.特种准备金的提取</a:t>
            </a:r>
          </a:p>
          <a:p>
            <a:pPr marL="0" indent="0">
              <a:lnSpc>
                <a:spcPct val="135000"/>
              </a:lnSpc>
              <a:spcBef>
                <a:spcPts val="1200"/>
              </a:spcBef>
              <a:buNone/>
            </a:pPr>
            <a:r>
              <a:rPr lang="zh-CN" altLang="en-US" sz="2200" b="1" dirty="0">
                <a:latin typeface="楷体" panose="02010609060101010101" pitchFamily="49" charset="-122"/>
                <a:ea typeface="楷体" panose="02010609060101010101" pitchFamily="49" charset="-122"/>
              </a:rPr>
              <a:t>(二)呆账贷款的核销</a:t>
            </a:r>
          </a:p>
          <a:p>
            <a:r>
              <a:rPr lang="zh-CN" altLang="en-US" dirty="0"/>
              <a:t>1.呆账贷款的认定条件</a:t>
            </a:r>
          </a:p>
          <a:p>
            <a:r>
              <a:rPr lang="zh-CN" altLang="en-US" dirty="0"/>
              <a:t>2.呆账贷款的核销方法</a:t>
            </a:r>
          </a:p>
          <a:p>
            <a:pPr marL="0" indent="0">
              <a:lnSpc>
                <a:spcPct val="135000"/>
              </a:lnSpc>
              <a:spcBef>
                <a:spcPts val="1200"/>
              </a:spcBef>
              <a:buNone/>
            </a:pPr>
            <a:r>
              <a:rPr lang="zh-CN" altLang="en-US" sz="2200" b="1" dirty="0">
                <a:latin typeface="楷体" panose="02010609060101010101" pitchFamily="49" charset="-122"/>
                <a:ea typeface="楷体" panose="02010609060101010101" pitchFamily="49" charset="-122"/>
              </a:rPr>
              <a:t>(三)已核销贷款的收回</a:t>
            </a:r>
          </a:p>
          <a:p>
            <a:r>
              <a:rPr lang="zh-CN" altLang="en-US" dirty="0"/>
              <a:t>对于已经核销的贷款,如果以后又收回的话,商业银行仍然应通过“贷款损失准备——专项准备金”科目进行核算。</a:t>
            </a:r>
          </a:p>
        </p:txBody>
      </p:sp>
    </p:spTree>
    <p:extLst>
      <p:ext uri="{BB962C8B-B14F-4D97-AF65-F5344CB8AC3E}">
        <p14:creationId xmlns:p14="http://schemas.microsoft.com/office/powerpoint/2010/main" val="11328034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第六节  贷款利息的核算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一、定期结息</a:t>
            </a:r>
          </a:p>
          <a:p>
            <a:r>
              <a:rPr lang="zh-CN" altLang="en-US" dirty="0"/>
              <a:t>定期结息可以按月结息,也可以按季度结息,按季度结息的每季末月20日为结息日</a:t>
            </a:r>
            <a:r>
              <a:rPr lang="zh-CN" altLang="en-US" dirty="0" smtClean="0"/>
              <a:t>。</a:t>
            </a:r>
            <a:endParaRPr lang="en-US" altLang="zh-CN" dirty="0" smtClean="0"/>
          </a:p>
          <a:p>
            <a:r>
              <a:rPr lang="zh-CN" altLang="en-US" dirty="0" smtClean="0"/>
              <a:t>采用</a:t>
            </a:r>
            <a:r>
              <a:rPr lang="zh-CN" altLang="en-US" dirty="0"/>
              <a:t>计息余额表或者在贷款分户账上按实际天数,计算累计计息积数,再乘以日利率,得到当期的利息,其计算公式和计息方法同活期存款。</a:t>
            </a:r>
          </a:p>
        </p:txBody>
      </p:sp>
    </p:spTree>
    <p:extLst>
      <p:ext uri="{BB962C8B-B14F-4D97-AF65-F5344CB8AC3E}">
        <p14:creationId xmlns:p14="http://schemas.microsoft.com/office/powerpoint/2010/main" val="132798555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第六节  贷款利息的核算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二、利随本清</a:t>
            </a:r>
          </a:p>
          <a:p>
            <a:r>
              <a:rPr lang="zh-CN" altLang="en-US" dirty="0"/>
              <a:t>利随本清,又叫逐笔结息法,是指银行在贷款单位还款时一次性计算贷款利息。贷款满年的按年利率计算;满月的按月利率计算;有整年(月)又有零头天数的可全部化成天数计算,整年按360天计算,整月按30天计算,零头按实际天数计算,算至还款前一天为止。计算公式为:</a:t>
            </a:r>
          </a:p>
          <a:p>
            <a:r>
              <a:rPr lang="zh-CN" altLang="en-US" dirty="0"/>
              <a:t>全是整年整月的:</a:t>
            </a:r>
          </a:p>
          <a:p>
            <a:r>
              <a:rPr lang="zh-CN" altLang="en-US" dirty="0"/>
              <a:t>利息=本金×时期(年或月)×年或月利率</a:t>
            </a:r>
          </a:p>
          <a:p>
            <a:r>
              <a:rPr lang="zh-CN" altLang="en-US" dirty="0"/>
              <a:t>全部化成天数的:</a:t>
            </a:r>
          </a:p>
          <a:p>
            <a:r>
              <a:rPr lang="zh-CN" altLang="en-US" dirty="0"/>
              <a:t>利息=本金×时期(天数)×日利率</a:t>
            </a:r>
          </a:p>
        </p:txBody>
      </p:sp>
    </p:spTree>
    <p:extLst>
      <p:ext uri="{BB962C8B-B14F-4D97-AF65-F5344CB8AC3E}">
        <p14:creationId xmlns:p14="http://schemas.microsoft.com/office/powerpoint/2010/main" val="165136117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2339975" y="1713865"/>
            <a:ext cx="6210300" cy="4450080"/>
            <a:chOff x="3685" y="2699"/>
            <a:chExt cx="9780" cy="7008"/>
          </a:xfrm>
        </p:grpSpPr>
        <p:grpSp>
          <p:nvGrpSpPr>
            <p:cNvPr id="16387" name="组合 16386"/>
            <p:cNvGrpSpPr/>
            <p:nvPr/>
          </p:nvGrpSpPr>
          <p:grpSpPr>
            <a:xfrm>
              <a:off x="3685" y="2699"/>
              <a:ext cx="9747" cy="1047"/>
              <a:chOff x="0" y="0"/>
              <a:chExt cx="3408" cy="419"/>
            </a:xfrm>
          </p:grpSpPr>
          <p:grpSp>
            <p:nvGrpSpPr>
              <p:cNvPr id="16388" name="组合 16387"/>
              <p:cNvGrpSpPr/>
              <p:nvPr/>
            </p:nvGrpSpPr>
            <p:grpSpPr>
              <a:xfrm>
                <a:off x="0" y="0"/>
                <a:ext cx="480" cy="419"/>
                <a:chOff x="0" y="0"/>
                <a:chExt cx="1549" cy="1351"/>
              </a:xfrm>
            </p:grpSpPr>
            <p:sp>
              <p:nvSpPr>
                <p:cNvPr id="16389" name="AutoShape 5"/>
                <p:cNvSpPr/>
                <p:nvPr/>
              </p:nvSpPr>
              <p:spPr>
                <a:xfrm>
                  <a:off x="13" y="23"/>
                  <a:ext cx="1536" cy="1328"/>
                </a:xfrm>
                <a:prstGeom prst="hexagon">
                  <a:avLst>
                    <a:gd name="adj" fmla="val 28915"/>
                    <a:gd name="vf" fmla="val 115470"/>
                  </a:avLst>
                </a:prstGeom>
                <a:solidFill>
                  <a:srgbClr val="808080"/>
                </a:solidFill>
                <a:ln w="9525">
                  <a:noFill/>
                </a:ln>
              </p:spPr>
              <p:txBody>
                <a:bodyPr wrap="none" anchor="ctr"/>
                <a:lstStyle/>
                <a:p>
                  <a:endParaRPr lang="zh-CN" altLang="en-US" sz="1600" dirty="0">
                    <a:solidFill>
                      <a:prstClr val="black"/>
                    </a:solidFill>
                    <a:latin typeface="Arial" panose="020B0604020202020204" pitchFamily="34" charset="0"/>
                  </a:endParaRPr>
                </a:p>
              </p:txBody>
            </p:sp>
            <p:sp>
              <p:nvSpPr>
                <p:cNvPr id="16390" name="AutoShape 6"/>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18900000" scaled="1"/>
                  <a:tileRect/>
                </a:gradFill>
                <a:ln w="9525" cap="flat" cmpd="sng">
                  <a:solidFill>
                    <a:srgbClr val="C0C0C0"/>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sp>
              <p:nvSpPr>
                <p:cNvPr id="16391" name="AutoShape 7"/>
                <p:cNvSpPr/>
                <p:nvPr/>
              </p:nvSpPr>
              <p:spPr>
                <a:xfrm>
                  <a:off x="90" y="81"/>
                  <a:ext cx="1349" cy="1167"/>
                </a:xfrm>
                <a:prstGeom prst="hexagon">
                  <a:avLst>
                    <a:gd name="adj" fmla="val 28893"/>
                    <a:gd name="vf" fmla="val 115470"/>
                  </a:avLst>
                </a:prstGeom>
                <a:gradFill rotWithShape="1">
                  <a:gsLst>
                    <a:gs pos="0">
                      <a:srgbClr val="14CD68"/>
                    </a:gs>
                    <a:gs pos="100000">
                      <a:srgbClr val="0B6E38"/>
                    </a:gs>
                  </a:gsLst>
                  <a:lin ang="18900000" scaled="0"/>
                </a:gradFill>
                <a:ln w="9525" cap="flat" cmpd="sng">
                  <a:solidFill>
                    <a:schemeClr val="tx1"/>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grpSp>
          <p:sp>
            <p:nvSpPr>
              <p:cNvPr id="16392" name="Line 8"/>
              <p:cNvSpPr/>
              <p:nvPr/>
            </p:nvSpPr>
            <p:spPr>
              <a:xfrm>
                <a:off x="384" y="384"/>
                <a:ext cx="3024" cy="0"/>
              </a:xfrm>
              <a:prstGeom prst="line">
                <a:avLst/>
              </a:prstGeom>
              <a:ln w="25400" cap="flat" cmpd="sng">
                <a:solidFill>
                  <a:schemeClr val="tx2"/>
                </a:solidFill>
                <a:prstDash val="sysDot"/>
                <a:headEnd type="none" w="med" len="med"/>
                <a:tailEnd type="oval" w="med" len="med"/>
              </a:ln>
            </p:spPr>
          </p:sp>
          <p:sp>
            <p:nvSpPr>
              <p:cNvPr id="16393" name="Text Box 9"/>
              <p:cNvSpPr txBox="1"/>
              <p:nvPr/>
            </p:nvSpPr>
            <p:spPr>
              <a:xfrm>
                <a:off x="579" y="48"/>
                <a:ext cx="2742" cy="251"/>
              </a:xfrm>
              <a:prstGeom prst="rect">
                <a:avLst/>
              </a:prstGeom>
              <a:noFill/>
              <a:ln w="9525">
                <a:noFill/>
              </a:ln>
            </p:spPr>
            <p:txBody>
              <a:bodyPr wrap="square">
                <a:spAutoFit/>
              </a:bodyPr>
              <a:lstStyle/>
              <a:p>
                <a:pPr eaLnBrk="0" hangingPunct="0"/>
                <a:r>
                  <a:rPr lang="en-US" altLang="zh-CN" sz="2000" dirty="0">
                    <a:solidFill>
                      <a:prstClr val="black"/>
                    </a:solidFill>
                    <a:latin typeface="方正宋黑简体" panose="02000000000000000000" charset="-122"/>
                    <a:ea typeface="方正宋黑简体" panose="02000000000000000000" charset="-122"/>
                  </a:rPr>
                  <a:t>第一节  贷款业务概述</a:t>
                </a:r>
              </a:p>
            </p:txBody>
          </p:sp>
        </p:grpSp>
        <p:grpSp>
          <p:nvGrpSpPr>
            <p:cNvPr id="16395" name="组合 16394"/>
            <p:cNvGrpSpPr/>
            <p:nvPr/>
          </p:nvGrpSpPr>
          <p:grpSpPr>
            <a:xfrm>
              <a:off x="3685" y="3897"/>
              <a:ext cx="9747" cy="1047"/>
              <a:chOff x="0" y="0"/>
              <a:chExt cx="3408" cy="419"/>
            </a:xfrm>
          </p:grpSpPr>
          <p:grpSp>
            <p:nvGrpSpPr>
              <p:cNvPr id="16396" name="组合 16395"/>
              <p:cNvGrpSpPr/>
              <p:nvPr/>
            </p:nvGrpSpPr>
            <p:grpSpPr>
              <a:xfrm>
                <a:off x="0" y="0"/>
                <a:ext cx="480" cy="419"/>
                <a:chOff x="0" y="0"/>
                <a:chExt cx="1549" cy="1351"/>
              </a:xfrm>
            </p:grpSpPr>
            <p:sp>
              <p:nvSpPr>
                <p:cNvPr id="16397" name="AutoShape 13"/>
                <p:cNvSpPr/>
                <p:nvPr/>
              </p:nvSpPr>
              <p:spPr>
                <a:xfrm>
                  <a:off x="13" y="23"/>
                  <a:ext cx="1536" cy="1328"/>
                </a:xfrm>
                <a:prstGeom prst="hexagon">
                  <a:avLst>
                    <a:gd name="adj" fmla="val 28915"/>
                    <a:gd name="vf" fmla="val 115470"/>
                  </a:avLst>
                </a:prstGeom>
                <a:solidFill>
                  <a:srgbClr val="808080"/>
                </a:solidFill>
                <a:ln w="9525">
                  <a:noFill/>
                </a:ln>
              </p:spPr>
              <p:txBody>
                <a:bodyPr wrap="none" anchor="ctr"/>
                <a:lstStyle/>
                <a:p>
                  <a:endParaRPr lang="zh-CN" altLang="en-US" sz="1600" dirty="0">
                    <a:solidFill>
                      <a:prstClr val="black"/>
                    </a:solidFill>
                    <a:latin typeface="Arial" panose="020B0604020202020204" pitchFamily="34" charset="0"/>
                  </a:endParaRPr>
                </a:p>
              </p:txBody>
            </p:sp>
            <p:sp>
              <p:nvSpPr>
                <p:cNvPr id="16398" name="AutoShape 14"/>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18900000" scaled="1"/>
                  <a:tileRect/>
                </a:gradFill>
                <a:ln w="9525" cap="flat" cmpd="sng">
                  <a:solidFill>
                    <a:srgbClr val="C0C0C0"/>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sp>
              <p:nvSpPr>
                <p:cNvPr id="16399" name="AutoShape 15"/>
                <p:cNvSpPr/>
                <p:nvPr/>
              </p:nvSpPr>
              <p:spPr>
                <a:xfrm>
                  <a:off x="90" y="81"/>
                  <a:ext cx="1349" cy="1167"/>
                </a:xfrm>
                <a:prstGeom prst="hexagon">
                  <a:avLst>
                    <a:gd name="adj" fmla="val 28893"/>
                    <a:gd name="vf" fmla="val 115470"/>
                  </a:avLst>
                </a:prstGeom>
                <a:gradFill rotWithShape="1">
                  <a:gsLst>
                    <a:gs pos="0">
                      <a:srgbClr val="9EE256"/>
                    </a:gs>
                    <a:gs pos="100000">
                      <a:srgbClr val="52762D"/>
                    </a:gs>
                  </a:gsLst>
                  <a:lin ang="18900000" scaled="0"/>
                </a:gradFill>
                <a:ln w="9525" cap="flat" cmpd="sng">
                  <a:solidFill>
                    <a:schemeClr val="tx1"/>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grpSp>
          <p:sp>
            <p:nvSpPr>
              <p:cNvPr id="16400" name="Line 16"/>
              <p:cNvSpPr/>
              <p:nvPr/>
            </p:nvSpPr>
            <p:spPr>
              <a:xfrm>
                <a:off x="384" y="384"/>
                <a:ext cx="3024" cy="0"/>
              </a:xfrm>
              <a:prstGeom prst="line">
                <a:avLst/>
              </a:prstGeom>
              <a:ln w="25400" cap="flat" cmpd="sng">
                <a:solidFill>
                  <a:schemeClr val="tx2"/>
                </a:solidFill>
                <a:prstDash val="sysDot"/>
                <a:headEnd type="none" w="med" len="med"/>
                <a:tailEnd type="oval" w="med" len="med"/>
              </a:ln>
            </p:spPr>
          </p:sp>
          <p:sp>
            <p:nvSpPr>
              <p:cNvPr id="16401" name="Text Box 17"/>
              <p:cNvSpPr txBox="1"/>
              <p:nvPr/>
            </p:nvSpPr>
            <p:spPr>
              <a:xfrm>
                <a:off x="579" y="48"/>
                <a:ext cx="2759" cy="251"/>
              </a:xfrm>
              <a:prstGeom prst="rect">
                <a:avLst/>
              </a:prstGeom>
              <a:noFill/>
              <a:ln w="9525">
                <a:noFill/>
              </a:ln>
            </p:spPr>
            <p:txBody>
              <a:bodyPr wrap="square">
                <a:spAutoFit/>
              </a:bodyPr>
              <a:lstStyle/>
              <a:p>
                <a:pPr eaLnBrk="0" hangingPunct="0"/>
                <a:r>
                  <a:rPr lang="en-US" altLang="zh-CN" sz="2000" dirty="0">
                    <a:solidFill>
                      <a:prstClr val="black"/>
                    </a:solidFill>
                    <a:latin typeface="方正宋黑简体" panose="02000000000000000000" charset="-122"/>
                    <a:ea typeface="方正宋黑简体" panose="02000000000000000000" charset="-122"/>
                  </a:rPr>
                  <a:t>第二节  信用贷款的核算</a:t>
                </a:r>
              </a:p>
            </p:txBody>
          </p:sp>
        </p:grpSp>
        <p:grpSp>
          <p:nvGrpSpPr>
            <p:cNvPr id="16403" name="组合 16402"/>
            <p:cNvGrpSpPr/>
            <p:nvPr/>
          </p:nvGrpSpPr>
          <p:grpSpPr>
            <a:xfrm>
              <a:off x="3685" y="5082"/>
              <a:ext cx="9747" cy="1047"/>
              <a:chOff x="0" y="0"/>
              <a:chExt cx="3408" cy="419"/>
            </a:xfrm>
          </p:grpSpPr>
          <p:grpSp>
            <p:nvGrpSpPr>
              <p:cNvPr id="16404" name="组合 16403"/>
              <p:cNvGrpSpPr/>
              <p:nvPr/>
            </p:nvGrpSpPr>
            <p:grpSpPr>
              <a:xfrm>
                <a:off x="0" y="0"/>
                <a:ext cx="480" cy="419"/>
                <a:chOff x="0" y="0"/>
                <a:chExt cx="1549" cy="1351"/>
              </a:xfrm>
            </p:grpSpPr>
            <p:sp>
              <p:nvSpPr>
                <p:cNvPr id="16405" name="AutoShape 21"/>
                <p:cNvSpPr/>
                <p:nvPr/>
              </p:nvSpPr>
              <p:spPr>
                <a:xfrm>
                  <a:off x="13" y="23"/>
                  <a:ext cx="1536" cy="1328"/>
                </a:xfrm>
                <a:prstGeom prst="hexagon">
                  <a:avLst>
                    <a:gd name="adj" fmla="val 28915"/>
                    <a:gd name="vf" fmla="val 115470"/>
                  </a:avLst>
                </a:prstGeom>
                <a:solidFill>
                  <a:srgbClr val="808080"/>
                </a:solidFill>
                <a:ln w="9525">
                  <a:noFill/>
                </a:ln>
              </p:spPr>
              <p:txBody>
                <a:bodyPr wrap="none" anchor="ctr"/>
                <a:lstStyle/>
                <a:p>
                  <a:endParaRPr lang="zh-CN" altLang="en-US" sz="1600" dirty="0">
                    <a:solidFill>
                      <a:prstClr val="black"/>
                    </a:solidFill>
                    <a:latin typeface="Arial" panose="020B0604020202020204" pitchFamily="34" charset="0"/>
                  </a:endParaRPr>
                </a:p>
              </p:txBody>
            </p:sp>
            <p:sp>
              <p:nvSpPr>
                <p:cNvPr id="16406" name="AutoShape 22"/>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18900000" scaled="1"/>
                  <a:tileRect/>
                </a:gradFill>
                <a:ln w="9525" cap="flat" cmpd="sng">
                  <a:solidFill>
                    <a:srgbClr val="C0C0C0"/>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sp>
              <p:nvSpPr>
                <p:cNvPr id="16407" name="AutoShape 23"/>
                <p:cNvSpPr/>
                <p:nvPr/>
              </p:nvSpPr>
              <p:spPr>
                <a:xfrm>
                  <a:off x="90" y="81"/>
                  <a:ext cx="1349" cy="1167"/>
                </a:xfrm>
                <a:prstGeom prst="hexagon">
                  <a:avLst>
                    <a:gd name="adj" fmla="val 28893"/>
                    <a:gd name="vf" fmla="val 115470"/>
                  </a:avLst>
                </a:prstGeom>
                <a:gradFill rotWithShape="1">
                  <a:gsLst>
                    <a:gs pos="0">
                      <a:srgbClr val="14CD68"/>
                    </a:gs>
                    <a:gs pos="100000">
                      <a:srgbClr val="035C7D"/>
                    </a:gs>
                  </a:gsLst>
                  <a:lin ang="18900000" scaled="0"/>
                </a:gradFill>
                <a:ln w="9525" cap="flat" cmpd="sng">
                  <a:solidFill>
                    <a:schemeClr val="tx1"/>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grpSp>
          <p:sp>
            <p:nvSpPr>
              <p:cNvPr id="16408" name="Line 24"/>
              <p:cNvSpPr/>
              <p:nvPr/>
            </p:nvSpPr>
            <p:spPr>
              <a:xfrm>
                <a:off x="384" y="384"/>
                <a:ext cx="3024" cy="0"/>
              </a:xfrm>
              <a:prstGeom prst="line">
                <a:avLst/>
              </a:prstGeom>
              <a:ln w="25400" cap="flat" cmpd="sng">
                <a:solidFill>
                  <a:schemeClr val="tx2"/>
                </a:solidFill>
                <a:prstDash val="sysDot"/>
                <a:headEnd type="none" w="med" len="med"/>
                <a:tailEnd type="oval" w="med" len="med"/>
              </a:ln>
            </p:spPr>
          </p:sp>
          <p:sp>
            <p:nvSpPr>
              <p:cNvPr id="16409" name="Text Box 25"/>
              <p:cNvSpPr txBox="1"/>
              <p:nvPr/>
            </p:nvSpPr>
            <p:spPr>
              <a:xfrm>
                <a:off x="579" y="48"/>
                <a:ext cx="2704" cy="251"/>
              </a:xfrm>
              <a:prstGeom prst="rect">
                <a:avLst/>
              </a:prstGeom>
              <a:noFill/>
              <a:ln w="9525">
                <a:noFill/>
              </a:ln>
            </p:spPr>
            <p:txBody>
              <a:bodyPr wrap="square">
                <a:spAutoFit/>
              </a:bodyPr>
              <a:lstStyle/>
              <a:p>
                <a:pPr eaLnBrk="0" hangingPunct="0"/>
                <a:r>
                  <a:rPr lang="en-US" altLang="zh-CN" sz="2000" dirty="0">
                    <a:solidFill>
                      <a:prstClr val="black"/>
                    </a:solidFill>
                    <a:latin typeface="方正宋黑简体" panose="02000000000000000000" charset="-122"/>
                    <a:ea typeface="方正宋黑简体" panose="02000000000000000000" charset="-122"/>
                  </a:rPr>
                  <a:t>第三节  担保贷款的核算</a:t>
                </a:r>
              </a:p>
            </p:txBody>
          </p:sp>
        </p:grpSp>
        <p:grpSp>
          <p:nvGrpSpPr>
            <p:cNvPr id="3" name="组合 2"/>
            <p:cNvGrpSpPr/>
            <p:nvPr/>
          </p:nvGrpSpPr>
          <p:grpSpPr>
            <a:xfrm>
              <a:off x="3694" y="6257"/>
              <a:ext cx="9747" cy="1047"/>
              <a:chOff x="0" y="0"/>
              <a:chExt cx="3408" cy="419"/>
            </a:xfrm>
          </p:grpSpPr>
          <p:grpSp>
            <p:nvGrpSpPr>
              <p:cNvPr id="4" name="组合 3"/>
              <p:cNvGrpSpPr/>
              <p:nvPr/>
            </p:nvGrpSpPr>
            <p:grpSpPr>
              <a:xfrm>
                <a:off x="0" y="0"/>
                <a:ext cx="480" cy="419"/>
                <a:chOff x="0" y="0"/>
                <a:chExt cx="1549" cy="1351"/>
              </a:xfrm>
            </p:grpSpPr>
            <p:sp>
              <p:nvSpPr>
                <p:cNvPr id="5" name="AutoShape 13"/>
                <p:cNvSpPr/>
                <p:nvPr/>
              </p:nvSpPr>
              <p:spPr>
                <a:xfrm>
                  <a:off x="13" y="23"/>
                  <a:ext cx="1536" cy="1328"/>
                </a:xfrm>
                <a:prstGeom prst="hexagon">
                  <a:avLst>
                    <a:gd name="adj" fmla="val 28915"/>
                    <a:gd name="vf" fmla="val 115470"/>
                  </a:avLst>
                </a:prstGeom>
                <a:solidFill>
                  <a:srgbClr val="808080"/>
                </a:solidFill>
                <a:ln w="9525">
                  <a:noFill/>
                </a:ln>
              </p:spPr>
              <p:txBody>
                <a:bodyPr wrap="none" anchor="ctr"/>
                <a:lstStyle/>
                <a:p>
                  <a:endParaRPr lang="zh-CN" altLang="en-US" sz="1600" dirty="0">
                    <a:solidFill>
                      <a:prstClr val="black"/>
                    </a:solidFill>
                    <a:latin typeface="Arial" panose="020B0604020202020204" pitchFamily="34" charset="0"/>
                  </a:endParaRPr>
                </a:p>
              </p:txBody>
            </p:sp>
            <p:sp>
              <p:nvSpPr>
                <p:cNvPr id="6" name="AutoShape 14"/>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18900000" scaled="1"/>
                  <a:tileRect/>
                </a:gradFill>
                <a:ln w="9525" cap="flat" cmpd="sng">
                  <a:solidFill>
                    <a:srgbClr val="C0C0C0"/>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sp>
              <p:nvSpPr>
                <p:cNvPr id="7" name="AutoShape 15"/>
                <p:cNvSpPr/>
                <p:nvPr/>
              </p:nvSpPr>
              <p:spPr>
                <a:xfrm>
                  <a:off x="90" y="81"/>
                  <a:ext cx="1349" cy="1167"/>
                </a:xfrm>
                <a:prstGeom prst="hexagon">
                  <a:avLst>
                    <a:gd name="adj" fmla="val 28893"/>
                    <a:gd name="vf" fmla="val 115470"/>
                  </a:avLst>
                </a:prstGeom>
                <a:gradFill rotWithShape="1">
                  <a:gsLst>
                    <a:gs pos="0">
                      <a:srgbClr val="9EE256"/>
                    </a:gs>
                    <a:gs pos="100000">
                      <a:srgbClr val="52762D"/>
                    </a:gs>
                  </a:gsLst>
                  <a:lin ang="18900000" scaled="0"/>
                </a:gradFill>
                <a:ln w="9525" cap="flat" cmpd="sng">
                  <a:solidFill>
                    <a:schemeClr val="tx1"/>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grpSp>
          <p:sp>
            <p:nvSpPr>
              <p:cNvPr id="8" name="Line 16"/>
              <p:cNvSpPr/>
              <p:nvPr/>
            </p:nvSpPr>
            <p:spPr>
              <a:xfrm>
                <a:off x="384" y="384"/>
                <a:ext cx="3024" cy="0"/>
              </a:xfrm>
              <a:prstGeom prst="line">
                <a:avLst/>
              </a:prstGeom>
              <a:ln w="25400" cap="flat" cmpd="sng">
                <a:solidFill>
                  <a:schemeClr val="tx2"/>
                </a:solidFill>
                <a:prstDash val="sysDot"/>
                <a:headEnd type="none" w="med" len="med"/>
                <a:tailEnd type="oval" w="med" len="med"/>
              </a:ln>
            </p:spPr>
          </p:sp>
          <p:sp>
            <p:nvSpPr>
              <p:cNvPr id="9" name="Text Box 17"/>
              <p:cNvSpPr txBox="1"/>
              <p:nvPr/>
            </p:nvSpPr>
            <p:spPr>
              <a:xfrm>
                <a:off x="579" y="48"/>
                <a:ext cx="2759" cy="251"/>
              </a:xfrm>
              <a:prstGeom prst="rect">
                <a:avLst/>
              </a:prstGeom>
              <a:noFill/>
              <a:ln w="9525">
                <a:noFill/>
              </a:ln>
            </p:spPr>
            <p:txBody>
              <a:bodyPr wrap="square">
                <a:spAutoFit/>
              </a:bodyPr>
              <a:lstStyle/>
              <a:p>
                <a:pPr eaLnBrk="0" hangingPunct="0"/>
                <a:r>
                  <a:rPr lang="en-US" altLang="zh-CN" sz="2000" dirty="0">
                    <a:solidFill>
                      <a:prstClr val="black"/>
                    </a:solidFill>
                    <a:latin typeface="方正宋黑简体" panose="02000000000000000000" charset="-122"/>
                    <a:ea typeface="方正宋黑简体" panose="02000000000000000000" charset="-122"/>
                  </a:rPr>
                  <a:t>第四节  票据贴现</a:t>
                </a:r>
              </a:p>
            </p:txBody>
          </p:sp>
        </p:grpSp>
        <p:grpSp>
          <p:nvGrpSpPr>
            <p:cNvPr id="10" name="组合 9"/>
            <p:cNvGrpSpPr/>
            <p:nvPr/>
          </p:nvGrpSpPr>
          <p:grpSpPr>
            <a:xfrm>
              <a:off x="3710" y="7464"/>
              <a:ext cx="9747" cy="1047"/>
              <a:chOff x="0" y="0"/>
              <a:chExt cx="3408" cy="419"/>
            </a:xfrm>
          </p:grpSpPr>
          <p:grpSp>
            <p:nvGrpSpPr>
              <p:cNvPr id="11" name="组合 10"/>
              <p:cNvGrpSpPr/>
              <p:nvPr/>
            </p:nvGrpSpPr>
            <p:grpSpPr>
              <a:xfrm>
                <a:off x="0" y="0"/>
                <a:ext cx="480" cy="419"/>
                <a:chOff x="0" y="0"/>
                <a:chExt cx="1549" cy="1351"/>
              </a:xfrm>
            </p:grpSpPr>
            <p:sp>
              <p:nvSpPr>
                <p:cNvPr id="12" name="AutoShape 21"/>
                <p:cNvSpPr/>
                <p:nvPr/>
              </p:nvSpPr>
              <p:spPr>
                <a:xfrm>
                  <a:off x="13" y="23"/>
                  <a:ext cx="1536" cy="1328"/>
                </a:xfrm>
                <a:prstGeom prst="hexagon">
                  <a:avLst>
                    <a:gd name="adj" fmla="val 28915"/>
                    <a:gd name="vf" fmla="val 115470"/>
                  </a:avLst>
                </a:prstGeom>
                <a:solidFill>
                  <a:srgbClr val="808080"/>
                </a:solidFill>
                <a:ln w="9525">
                  <a:noFill/>
                </a:ln>
              </p:spPr>
              <p:txBody>
                <a:bodyPr wrap="none" anchor="ctr"/>
                <a:lstStyle/>
                <a:p>
                  <a:endParaRPr lang="zh-CN" altLang="en-US" sz="1600" dirty="0">
                    <a:solidFill>
                      <a:prstClr val="black"/>
                    </a:solidFill>
                    <a:latin typeface="Arial" panose="020B0604020202020204" pitchFamily="34" charset="0"/>
                  </a:endParaRPr>
                </a:p>
              </p:txBody>
            </p:sp>
            <p:sp>
              <p:nvSpPr>
                <p:cNvPr id="13" name="AutoShape 22"/>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18900000" scaled="1"/>
                  <a:tileRect/>
                </a:gradFill>
                <a:ln w="9525" cap="flat" cmpd="sng">
                  <a:solidFill>
                    <a:srgbClr val="C0C0C0"/>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sp>
              <p:nvSpPr>
                <p:cNvPr id="14" name="AutoShape 23"/>
                <p:cNvSpPr/>
                <p:nvPr/>
              </p:nvSpPr>
              <p:spPr>
                <a:xfrm>
                  <a:off x="90" y="81"/>
                  <a:ext cx="1349" cy="1167"/>
                </a:xfrm>
                <a:prstGeom prst="hexagon">
                  <a:avLst>
                    <a:gd name="adj" fmla="val 28893"/>
                    <a:gd name="vf" fmla="val 115470"/>
                  </a:avLst>
                </a:prstGeom>
                <a:gradFill rotWithShape="1">
                  <a:gsLst>
                    <a:gs pos="0">
                      <a:srgbClr val="14CD68"/>
                    </a:gs>
                    <a:gs pos="100000">
                      <a:srgbClr val="035C7D"/>
                    </a:gs>
                  </a:gsLst>
                  <a:lin ang="18900000" scaled="0"/>
                </a:gradFill>
                <a:ln w="9525" cap="flat" cmpd="sng">
                  <a:solidFill>
                    <a:schemeClr val="tx1"/>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grpSp>
          <p:sp>
            <p:nvSpPr>
              <p:cNvPr id="15" name="Line 24"/>
              <p:cNvSpPr/>
              <p:nvPr/>
            </p:nvSpPr>
            <p:spPr>
              <a:xfrm>
                <a:off x="384" y="384"/>
                <a:ext cx="3024" cy="0"/>
              </a:xfrm>
              <a:prstGeom prst="line">
                <a:avLst/>
              </a:prstGeom>
              <a:ln w="25400" cap="flat" cmpd="sng">
                <a:solidFill>
                  <a:schemeClr val="tx2"/>
                </a:solidFill>
                <a:prstDash val="sysDot"/>
                <a:headEnd type="none" w="med" len="med"/>
                <a:tailEnd type="oval" w="med" len="med"/>
              </a:ln>
            </p:spPr>
          </p:sp>
          <p:sp>
            <p:nvSpPr>
              <p:cNvPr id="16" name="Text Box 25"/>
              <p:cNvSpPr txBox="1"/>
              <p:nvPr/>
            </p:nvSpPr>
            <p:spPr>
              <a:xfrm>
                <a:off x="579" y="48"/>
                <a:ext cx="2704" cy="251"/>
              </a:xfrm>
              <a:prstGeom prst="rect">
                <a:avLst/>
              </a:prstGeom>
              <a:noFill/>
              <a:ln w="9525">
                <a:noFill/>
              </a:ln>
            </p:spPr>
            <p:txBody>
              <a:bodyPr wrap="square">
                <a:spAutoFit/>
              </a:bodyPr>
              <a:lstStyle/>
              <a:p>
                <a:pPr eaLnBrk="0" hangingPunct="0"/>
                <a:r>
                  <a:rPr lang="en-US" altLang="zh-CN" sz="2000" dirty="0">
                    <a:solidFill>
                      <a:prstClr val="black"/>
                    </a:solidFill>
                    <a:latin typeface="方正宋黑简体" panose="02000000000000000000" charset="-122"/>
                    <a:ea typeface="方正宋黑简体" panose="02000000000000000000" charset="-122"/>
                  </a:rPr>
                  <a:t>第五节  贷款损失准备</a:t>
                </a:r>
              </a:p>
            </p:txBody>
          </p:sp>
        </p:grpSp>
        <p:grpSp>
          <p:nvGrpSpPr>
            <p:cNvPr id="17" name="组合 16"/>
            <p:cNvGrpSpPr/>
            <p:nvPr/>
          </p:nvGrpSpPr>
          <p:grpSpPr>
            <a:xfrm>
              <a:off x="3719" y="8661"/>
              <a:ext cx="9747" cy="1047"/>
              <a:chOff x="0" y="0"/>
              <a:chExt cx="3408" cy="419"/>
            </a:xfrm>
          </p:grpSpPr>
          <p:grpSp>
            <p:nvGrpSpPr>
              <p:cNvPr id="18" name="组合 17"/>
              <p:cNvGrpSpPr/>
              <p:nvPr/>
            </p:nvGrpSpPr>
            <p:grpSpPr>
              <a:xfrm>
                <a:off x="0" y="0"/>
                <a:ext cx="480" cy="419"/>
                <a:chOff x="0" y="0"/>
                <a:chExt cx="1549" cy="1351"/>
              </a:xfrm>
            </p:grpSpPr>
            <p:sp>
              <p:nvSpPr>
                <p:cNvPr id="19" name="AutoShape 13"/>
                <p:cNvSpPr/>
                <p:nvPr/>
              </p:nvSpPr>
              <p:spPr>
                <a:xfrm>
                  <a:off x="13" y="23"/>
                  <a:ext cx="1536" cy="1328"/>
                </a:xfrm>
                <a:prstGeom prst="hexagon">
                  <a:avLst>
                    <a:gd name="adj" fmla="val 28915"/>
                    <a:gd name="vf" fmla="val 115470"/>
                  </a:avLst>
                </a:prstGeom>
                <a:solidFill>
                  <a:srgbClr val="808080"/>
                </a:solidFill>
                <a:ln w="9525">
                  <a:noFill/>
                </a:ln>
              </p:spPr>
              <p:txBody>
                <a:bodyPr wrap="none" anchor="ctr"/>
                <a:lstStyle/>
                <a:p>
                  <a:endParaRPr lang="zh-CN" altLang="en-US" sz="1600" dirty="0">
                    <a:solidFill>
                      <a:prstClr val="black"/>
                    </a:solidFill>
                    <a:latin typeface="Arial" panose="020B0604020202020204" pitchFamily="34" charset="0"/>
                  </a:endParaRPr>
                </a:p>
              </p:txBody>
            </p:sp>
            <p:sp>
              <p:nvSpPr>
                <p:cNvPr id="20" name="AutoShape 14"/>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18900000" scaled="1"/>
                  <a:tileRect/>
                </a:gradFill>
                <a:ln w="9525" cap="flat" cmpd="sng">
                  <a:solidFill>
                    <a:srgbClr val="C0C0C0"/>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sp>
              <p:nvSpPr>
                <p:cNvPr id="21" name="AutoShape 15"/>
                <p:cNvSpPr/>
                <p:nvPr/>
              </p:nvSpPr>
              <p:spPr>
                <a:xfrm>
                  <a:off x="90" y="81"/>
                  <a:ext cx="1349" cy="1167"/>
                </a:xfrm>
                <a:prstGeom prst="hexagon">
                  <a:avLst>
                    <a:gd name="adj" fmla="val 28893"/>
                    <a:gd name="vf" fmla="val 115470"/>
                  </a:avLst>
                </a:prstGeom>
                <a:gradFill rotWithShape="1">
                  <a:gsLst>
                    <a:gs pos="0">
                      <a:srgbClr val="9EE256"/>
                    </a:gs>
                    <a:gs pos="100000">
                      <a:srgbClr val="52762D"/>
                    </a:gs>
                  </a:gsLst>
                  <a:lin ang="18900000" scaled="0"/>
                </a:gradFill>
                <a:ln w="9525" cap="flat" cmpd="sng">
                  <a:solidFill>
                    <a:schemeClr val="tx1"/>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grpSp>
          <p:sp>
            <p:nvSpPr>
              <p:cNvPr id="22" name="Line 16"/>
              <p:cNvSpPr/>
              <p:nvPr/>
            </p:nvSpPr>
            <p:spPr>
              <a:xfrm>
                <a:off x="384" y="384"/>
                <a:ext cx="3024" cy="0"/>
              </a:xfrm>
              <a:prstGeom prst="line">
                <a:avLst/>
              </a:prstGeom>
              <a:ln w="25400" cap="flat" cmpd="sng">
                <a:solidFill>
                  <a:schemeClr val="tx2"/>
                </a:solidFill>
                <a:prstDash val="sysDot"/>
                <a:headEnd type="none" w="med" len="med"/>
                <a:tailEnd type="oval" w="med" len="med"/>
              </a:ln>
            </p:spPr>
          </p:sp>
          <p:sp>
            <p:nvSpPr>
              <p:cNvPr id="23" name="Text Box 17"/>
              <p:cNvSpPr txBox="1"/>
              <p:nvPr/>
            </p:nvSpPr>
            <p:spPr>
              <a:xfrm>
                <a:off x="579" y="48"/>
                <a:ext cx="2759" cy="251"/>
              </a:xfrm>
              <a:prstGeom prst="rect">
                <a:avLst/>
              </a:prstGeom>
              <a:noFill/>
              <a:ln w="9525">
                <a:noFill/>
              </a:ln>
            </p:spPr>
            <p:txBody>
              <a:bodyPr wrap="square">
                <a:spAutoFit/>
              </a:bodyPr>
              <a:lstStyle/>
              <a:p>
                <a:pPr eaLnBrk="0" hangingPunct="0"/>
                <a:r>
                  <a:rPr lang="en-US" altLang="zh-CN" sz="2000" dirty="0">
                    <a:solidFill>
                      <a:prstClr val="black"/>
                    </a:solidFill>
                    <a:latin typeface="方正宋黑简体" panose="02000000000000000000" charset="-122"/>
                    <a:ea typeface="方正宋黑简体" panose="02000000000000000000" charset="-122"/>
                  </a:rPr>
                  <a:t>第六节  贷款利息的核算</a:t>
                </a:r>
              </a:p>
            </p:txBody>
          </p:sp>
        </p:grpSp>
      </p:grpSp>
      <p:sp>
        <p:nvSpPr>
          <p:cNvPr id="25" name="标题 24"/>
          <p:cNvSpPr>
            <a:spLocks noGrp="1"/>
          </p:cNvSpPr>
          <p:nvPr>
            <p:ph type="title"/>
          </p:nvPr>
        </p:nvSpPr>
        <p:spPr/>
        <p:txBody>
          <a:bodyPr/>
          <a:lstStyle/>
          <a:p>
            <a:r>
              <a:rPr lang="zh-CN" altLang="en-US" sz="3200"/>
              <a:t>目录</a:t>
            </a:r>
          </a:p>
        </p:txBody>
      </p:sp>
    </p:spTree>
    <p:extLst>
      <p:ext uri="{BB962C8B-B14F-4D97-AF65-F5344CB8AC3E}">
        <p14:creationId xmlns:p14="http://schemas.microsoft.com/office/powerpoint/2010/main" val="427783003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第一节  贷款业务概述</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一、贷款的种类</a:t>
            </a:r>
          </a:p>
          <a:p>
            <a:pPr marL="0" indent="0">
              <a:lnSpc>
                <a:spcPct val="135000"/>
              </a:lnSpc>
              <a:buNone/>
            </a:pPr>
            <a:r>
              <a:rPr lang="zh-CN" altLang="en-US" sz="2200" b="1" dirty="0">
                <a:latin typeface="楷体" panose="02010609060101010101" pitchFamily="49" charset="-122"/>
                <a:ea typeface="楷体" panose="02010609060101010101" pitchFamily="49" charset="-122"/>
              </a:rPr>
              <a:t>(一)按照贷款对象,可分为单位贷款和个人贷款</a:t>
            </a:r>
          </a:p>
          <a:p>
            <a:pPr marL="0" indent="0">
              <a:lnSpc>
                <a:spcPct val="135000"/>
              </a:lnSpc>
              <a:buNone/>
            </a:pPr>
            <a:r>
              <a:rPr lang="zh-CN" altLang="en-US" sz="2200" b="1" dirty="0">
                <a:latin typeface="楷体" panose="02010609060101010101" pitchFamily="49" charset="-122"/>
                <a:ea typeface="楷体" panose="02010609060101010101" pitchFamily="49" charset="-122"/>
              </a:rPr>
              <a:t>(二)按照贷款期限,可分为短期贷款、中期贷款和长期贷款</a:t>
            </a:r>
          </a:p>
          <a:p>
            <a:pPr marL="0" indent="0">
              <a:lnSpc>
                <a:spcPct val="135000"/>
              </a:lnSpc>
              <a:buNone/>
            </a:pPr>
            <a:r>
              <a:rPr lang="zh-CN" altLang="en-US" sz="2200" b="1" dirty="0">
                <a:latin typeface="楷体" panose="02010609060101010101" pitchFamily="49" charset="-122"/>
                <a:ea typeface="楷体" panose="02010609060101010101" pitchFamily="49" charset="-122"/>
              </a:rPr>
              <a:t>(三)按照保证的方式,可分为信用贷款、担保贷款和票据贴现</a:t>
            </a:r>
          </a:p>
          <a:p>
            <a:pPr marL="0" indent="0">
              <a:lnSpc>
                <a:spcPct val="135000"/>
              </a:lnSpc>
              <a:buNone/>
            </a:pPr>
            <a:r>
              <a:rPr lang="zh-CN" altLang="en-US" sz="2200" b="1" dirty="0">
                <a:latin typeface="楷体" panose="02010609060101010101" pitchFamily="49" charset="-122"/>
                <a:ea typeface="楷体" panose="02010609060101010101" pitchFamily="49" charset="-122"/>
              </a:rPr>
              <a:t>(四)按照贷款发放人所承担的责任,可分为自营贷款和委托贷款</a:t>
            </a:r>
          </a:p>
          <a:p>
            <a:pPr marL="0" indent="0">
              <a:lnSpc>
                <a:spcPct val="135000"/>
              </a:lnSpc>
              <a:buNone/>
            </a:pPr>
            <a:r>
              <a:rPr lang="zh-CN" altLang="en-US" sz="2200" b="1" dirty="0">
                <a:latin typeface="楷体" panose="02010609060101010101" pitchFamily="49" charset="-122"/>
                <a:ea typeface="楷体" panose="02010609060101010101" pitchFamily="49" charset="-122"/>
              </a:rPr>
              <a:t>(五)按照贷款的质量和风险程度,可分为正常、关注、次级、可疑和损失贷款五类,后三类贷款合称为不良贷款</a:t>
            </a:r>
          </a:p>
        </p:txBody>
      </p:sp>
    </p:spTree>
    <p:extLst>
      <p:ext uri="{BB962C8B-B14F-4D97-AF65-F5344CB8AC3E}">
        <p14:creationId xmlns:p14="http://schemas.microsoft.com/office/powerpoint/2010/main" val="237013458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第一节  贷款业务概述</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二、贷款业务核算的基本要求</a:t>
            </a:r>
          </a:p>
          <a:p>
            <a:pPr marL="0" indent="0">
              <a:lnSpc>
                <a:spcPct val="135000"/>
              </a:lnSpc>
              <a:buNone/>
            </a:pPr>
            <a:r>
              <a:rPr lang="zh-CN" altLang="en-US" sz="2200" b="1" dirty="0">
                <a:latin typeface="楷体" panose="02010609060101010101" pitchFamily="49" charset="-122"/>
                <a:ea typeface="楷体" panose="02010609060101010101" pitchFamily="49" charset="-122"/>
              </a:rPr>
              <a:t>(一)准确及时地办理各项贷款业务的核算手续</a:t>
            </a:r>
          </a:p>
          <a:p>
            <a:pPr marL="0" indent="0">
              <a:lnSpc>
                <a:spcPct val="135000"/>
              </a:lnSpc>
              <a:buNone/>
            </a:pPr>
            <a:r>
              <a:rPr lang="zh-CN" altLang="en-US" sz="2200" b="1" dirty="0">
                <a:latin typeface="楷体" panose="02010609060101010101" pitchFamily="49" charset="-122"/>
                <a:ea typeface="楷体" panose="02010609060101010101" pitchFamily="49" charset="-122"/>
              </a:rPr>
              <a:t>(二)加强对贷款业务的会计监督</a:t>
            </a:r>
          </a:p>
          <a:p>
            <a:pPr marL="0" indent="0">
              <a:lnSpc>
                <a:spcPct val="135000"/>
              </a:lnSpc>
              <a:buNone/>
            </a:pPr>
            <a:r>
              <a:rPr lang="zh-CN" altLang="en-US" sz="2200" b="1" dirty="0">
                <a:latin typeface="楷体" panose="02010609060101010101" pitchFamily="49" charset="-122"/>
                <a:ea typeface="楷体" panose="02010609060101010101" pitchFamily="49" charset="-122"/>
              </a:rPr>
              <a:t>(三)提供监管所需要的贷款信息</a:t>
            </a:r>
          </a:p>
        </p:txBody>
      </p:sp>
    </p:spTree>
    <p:extLst>
      <p:ext uri="{BB962C8B-B14F-4D97-AF65-F5344CB8AC3E}">
        <p14:creationId xmlns:p14="http://schemas.microsoft.com/office/powerpoint/2010/main" val="1272921122"/>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第二节  信用贷款的核算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一、贷款发放的会计处理</a:t>
            </a:r>
          </a:p>
          <a:p>
            <a:r>
              <a:rPr lang="zh-CN" altLang="en-US" dirty="0"/>
              <a:t>借款人需要借款时,首先填写“借款申请书”,向银行提出申请,并向银行信贷部门提供相关资料。商业银行的信贷部门根据审贷分离的原则和特定的授权进行审批,审批以后与借款人签订借款合同,约定借款的金额及用途、利率、还款期限、违约责任等条件。</a:t>
            </a:r>
          </a:p>
          <a:p>
            <a:r>
              <a:rPr lang="zh-CN" altLang="en-US" dirty="0"/>
              <a:t>会计部门收到借款凭证后应认真审查以下内容:凭证各栏内容填写是否准确完整;大小写金额是否一致;印章是否齐全,与预留印鉴是否一致;印鉴与借款单位的名称是否一致;是否有信贷部门和相关人员的审批意见。会计部门经审核后,为借款单位开立贷款分户账,并将存款转入借款单位存款账户。会计分录如下:</a:t>
            </a:r>
          </a:p>
          <a:p>
            <a:r>
              <a:rPr lang="zh-CN" altLang="en-US" dirty="0"/>
              <a:t>　借:短期(或中长期)贷款——××单位贷款户</a:t>
            </a:r>
          </a:p>
          <a:p>
            <a:r>
              <a:rPr lang="zh-CN" altLang="en-US" dirty="0"/>
              <a:t>　贷:单位活期存款——××单位存款户</a:t>
            </a:r>
          </a:p>
        </p:txBody>
      </p:sp>
    </p:spTree>
    <p:extLst>
      <p:ext uri="{BB962C8B-B14F-4D97-AF65-F5344CB8AC3E}">
        <p14:creationId xmlns:p14="http://schemas.microsoft.com/office/powerpoint/2010/main" val="108760764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第二节  信用贷款的核算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二、贷款到期收回的处理</a:t>
            </a:r>
          </a:p>
          <a:p>
            <a:pPr marL="0" indent="0">
              <a:lnSpc>
                <a:spcPct val="135000"/>
              </a:lnSpc>
              <a:buNone/>
            </a:pPr>
            <a:r>
              <a:rPr lang="zh-CN" altLang="en-US" sz="2200" b="1" dirty="0">
                <a:latin typeface="楷体" panose="02010609060101010101" pitchFamily="49" charset="-122"/>
                <a:ea typeface="楷体" panose="02010609060101010101" pitchFamily="49" charset="-122"/>
              </a:rPr>
              <a:t>(一)到期借款人主动归还贷款</a:t>
            </a:r>
          </a:p>
          <a:p>
            <a:r>
              <a:rPr lang="zh-CN" altLang="en-US" dirty="0"/>
              <a:t>分录如下:</a:t>
            </a:r>
          </a:p>
          <a:p>
            <a:r>
              <a:rPr lang="zh-CN" altLang="en-US" dirty="0"/>
              <a:t>　借:单位活期存款——××单位户</a:t>
            </a:r>
          </a:p>
          <a:p>
            <a:r>
              <a:rPr lang="zh-CN" altLang="en-US" dirty="0"/>
              <a:t>　贷:短期(或中长期)贷款——××单位户</a:t>
            </a:r>
          </a:p>
          <a:p>
            <a:r>
              <a:rPr lang="zh-CN" altLang="en-US" dirty="0"/>
              <a:t>利息收入(或应收利息)</a:t>
            </a:r>
          </a:p>
          <a:p>
            <a:pPr marL="0" indent="0">
              <a:lnSpc>
                <a:spcPct val="135000"/>
              </a:lnSpc>
              <a:spcBef>
                <a:spcPts val="1200"/>
              </a:spcBef>
              <a:buNone/>
            </a:pPr>
            <a:r>
              <a:rPr lang="zh-CN" altLang="en-US" sz="2200" b="1" dirty="0">
                <a:latin typeface="楷体" panose="02010609060101010101" pitchFamily="49" charset="-122"/>
                <a:ea typeface="楷体" panose="02010609060101010101" pitchFamily="49" charset="-122"/>
              </a:rPr>
              <a:t>(二)到期银行主动扣收</a:t>
            </a:r>
          </a:p>
          <a:p>
            <a:r>
              <a:rPr lang="zh-CN" altLang="en-US" dirty="0"/>
              <a:t>贷款到期后,借款人未能主动归还借款而账户中又有足够余额还款时,会计部门征得信贷部门同意并出具“贷款收回通知单”,会计部门根据“贷款收回通知单”编制一式四联的“还款凭证”扣收贷款,会计处理视同借款人主动归还贷款。</a:t>
            </a:r>
          </a:p>
        </p:txBody>
      </p:sp>
    </p:spTree>
    <p:extLst>
      <p:ext uri="{BB962C8B-B14F-4D97-AF65-F5344CB8AC3E}">
        <p14:creationId xmlns:p14="http://schemas.microsoft.com/office/powerpoint/2010/main" val="64139865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第二节  信用贷款的核算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三、贷款展期的处理</a:t>
            </a:r>
          </a:p>
          <a:p>
            <a:r>
              <a:rPr lang="zh-CN" altLang="en-US" dirty="0"/>
              <a:t>借款人因故不能按期归还贷款时,短期贷款必须在到期日以前,中长期贷款必须在到期日前1个月,由借款人填写“贷款展期申请书”,向银行申请贷款展期。每一笔贷款只能展期一次,短期展期不得超过原贷款的期限,中长期贷款展期不得超过原贷款期限的一半,最长不得超过3年</a:t>
            </a:r>
            <a:r>
              <a:rPr lang="zh-CN" altLang="en-US" dirty="0" smtClean="0"/>
              <a:t>。</a:t>
            </a:r>
            <a:endParaRPr lang="en-US" altLang="zh-CN" dirty="0" smtClean="0"/>
          </a:p>
          <a:p>
            <a:r>
              <a:rPr lang="zh-CN" altLang="en-US" dirty="0" smtClean="0"/>
              <a:t>对</a:t>
            </a:r>
            <a:r>
              <a:rPr lang="zh-CN" altLang="en-US" dirty="0"/>
              <a:t>展期的贷款,全部以展期之日公告的贷款利率为计息利率。展期申请经信贷部门审批同意后送会计部门。会计部门抽出保管的原借款凭证第五联,批注新的到期日及利率,同时将一联贷款展期申请书附在其后,按展期后的还款日期排列保管,无须办理转账手续。到期后收回的处理与正常到期收回的处理相同。</a:t>
            </a:r>
          </a:p>
        </p:txBody>
      </p:sp>
    </p:spTree>
    <p:extLst>
      <p:ext uri="{BB962C8B-B14F-4D97-AF65-F5344CB8AC3E}">
        <p14:creationId xmlns:p14="http://schemas.microsoft.com/office/powerpoint/2010/main" val="345922243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第二节  信用贷款的核算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四、逾期贷款的处理</a:t>
            </a:r>
          </a:p>
          <a:p>
            <a:r>
              <a:rPr lang="zh-CN" altLang="en-US" dirty="0"/>
              <a:t>逾期贷款是指到期应收回而未能收回的贷款,逾期贷款不含呆滞贷款和呆账贷款。贷款逾期时,银行应将原贷款转入“逾期贷款”科目。会计分录如下:</a:t>
            </a:r>
          </a:p>
          <a:p>
            <a:r>
              <a:rPr lang="zh-CN" altLang="en-US" dirty="0"/>
              <a:t>　借:逾期贷款——××单位户</a:t>
            </a:r>
          </a:p>
          <a:p>
            <a:r>
              <a:rPr lang="zh-CN" altLang="en-US" dirty="0"/>
              <a:t>　贷:××贷款——××单位户</a:t>
            </a:r>
          </a:p>
          <a:p>
            <a:r>
              <a:rPr lang="zh-CN" altLang="en-US" dirty="0"/>
              <a:t>逾期贷款超过一定期限后转为呆滞贷款,经过批准以后及时核销。会计分录为:</a:t>
            </a:r>
          </a:p>
          <a:p>
            <a:r>
              <a:rPr lang="zh-CN" altLang="en-US" dirty="0"/>
              <a:t>　借:呆滞贷款——××单位户</a:t>
            </a:r>
          </a:p>
          <a:p>
            <a:r>
              <a:rPr lang="zh-CN" altLang="en-US" dirty="0"/>
              <a:t>　贷:逾期贷款——××单位户</a:t>
            </a:r>
          </a:p>
        </p:txBody>
      </p:sp>
    </p:spTree>
    <p:extLst>
      <p:ext uri="{BB962C8B-B14F-4D97-AF65-F5344CB8AC3E}">
        <p14:creationId xmlns:p14="http://schemas.microsoft.com/office/powerpoint/2010/main" val="121996669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第三节  担保贷款的核算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一、保证贷款</a:t>
            </a:r>
          </a:p>
          <a:p>
            <a:r>
              <a:rPr lang="zh-CN" altLang="en-US" dirty="0"/>
              <a:t>保证贷款是按照《担保法》规定的保证方式由第三人承诺在借款人无力还款时,按照约定的承诺承担一般保证责任或连带责任而发放的贷款。</a:t>
            </a:r>
          </a:p>
          <a:p>
            <a:r>
              <a:rPr lang="zh-CN" altLang="en-US" dirty="0"/>
              <a:t>在保证贷款中,保证人处于债务人的地位,如果借款人不能按期还款,保证人应就保证合同的约定承担一般保证或者连带保证责任,代为清偿债务后向借款人追偿。</a:t>
            </a:r>
          </a:p>
          <a:p>
            <a:r>
              <a:rPr lang="zh-CN" altLang="en-US" dirty="0"/>
              <a:t>借款人申请保证贷款,应提交借款申请书和银行要求的其他相关资料,同时还应向银行提供保证人情况及保证人同意保证的有关证明文件。</a:t>
            </a:r>
          </a:p>
        </p:txBody>
      </p:sp>
    </p:spTree>
    <p:extLst>
      <p:ext uri="{BB962C8B-B14F-4D97-AF65-F5344CB8AC3E}">
        <p14:creationId xmlns:p14="http://schemas.microsoft.com/office/powerpoint/2010/main" val="50452462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TotalTime>
  <Words>1792</Words>
  <Application>Microsoft Office PowerPoint</Application>
  <PresentationFormat>宽屏</PresentationFormat>
  <Paragraphs>108</Paragraphs>
  <Slides>18</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18</vt:i4>
      </vt:variant>
    </vt:vector>
  </HeadingPairs>
  <TitlesOfParts>
    <vt:vector size="29" baseType="lpstr">
      <vt:lpstr>NEU-BZ-S92</vt:lpstr>
      <vt:lpstr>方正书宋_GBK</vt:lpstr>
      <vt:lpstr>方正宋黑简体</vt:lpstr>
      <vt:lpstr>黑体</vt:lpstr>
      <vt:lpstr>楷体</vt:lpstr>
      <vt:lpstr>宋体</vt:lpstr>
      <vt:lpstr>Arial</vt:lpstr>
      <vt:lpstr>Calibri</vt:lpstr>
      <vt:lpstr>Calibri Light</vt:lpstr>
      <vt:lpstr>Office 主题</vt:lpstr>
      <vt:lpstr>1_Office 主题</vt:lpstr>
      <vt:lpstr>PowerPoint 演示文稿</vt:lpstr>
      <vt:lpstr>目录</vt:lpstr>
      <vt:lpstr>第一节  贷款业务概述</vt:lpstr>
      <vt:lpstr>第一节  贷款业务概述</vt:lpstr>
      <vt:lpstr>第二节  信用贷款的核算</vt:lpstr>
      <vt:lpstr>第二节  信用贷款的核算</vt:lpstr>
      <vt:lpstr>第二节  信用贷款的核算</vt:lpstr>
      <vt:lpstr>第二节  信用贷款的核算</vt:lpstr>
      <vt:lpstr>第三节  担保贷款的核算</vt:lpstr>
      <vt:lpstr>第三节  担保贷款的核算</vt:lpstr>
      <vt:lpstr>第三节  担保贷款的核算</vt:lpstr>
      <vt:lpstr>第四节  票据贴现</vt:lpstr>
      <vt:lpstr>第四节  票据贴现</vt:lpstr>
      <vt:lpstr>第五节  贷款损失准备</vt:lpstr>
      <vt:lpstr>第五节  贷款损失准备</vt:lpstr>
      <vt:lpstr>第五节  贷款损失准备</vt:lpstr>
      <vt:lpstr>第六节  贷款利息的核算</vt:lpstr>
      <vt:lpstr>第六节  贷款利息的核算</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2</cp:revision>
  <dcterms:created xsi:type="dcterms:W3CDTF">2020-08-19T01:05:35Z</dcterms:created>
  <dcterms:modified xsi:type="dcterms:W3CDTF">2020-12-27T07:45:30Z</dcterms:modified>
</cp:coreProperties>
</file>