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87" r:id="rId10"/>
    <p:sldId id="263" r:id="rId11"/>
    <p:sldId id="264" r:id="rId12"/>
    <p:sldId id="265" r:id="rId13"/>
    <p:sldId id="268" r:id="rId14"/>
    <p:sldId id="290" r:id="rId15"/>
    <p:sldId id="269" r:id="rId16"/>
    <p:sldId id="270" r:id="rId17"/>
    <p:sldId id="291" r:id="rId18"/>
    <p:sldId id="271" r:id="rId19"/>
    <p:sldId id="272" r:id="rId20"/>
    <p:sldId id="273" r:id="rId21"/>
    <p:sldId id="274" r:id="rId22"/>
    <p:sldId id="275" r:id="rId23"/>
    <p:sldId id="276" r:id="rId24"/>
    <p:sldId id="277" r:id="rId25"/>
    <p:sldId id="282" r:id="rId26"/>
    <p:sldId id="288" r:id="rId27"/>
    <p:sldId id="283" r:id="rId28"/>
    <p:sldId id="284" r:id="rId29"/>
    <p:sldId id="285" r:id="rId30"/>
    <p:sldId id="286"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40" autoAdjust="0"/>
    <p:restoredTop sz="94660"/>
  </p:normalViewPr>
  <p:slideViewPr>
    <p:cSldViewPr>
      <p:cViewPr varScale="1">
        <p:scale>
          <a:sx n="80" d="100"/>
          <a:sy n="80" d="100"/>
        </p:scale>
        <p:origin x="-207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9A86618-5BF4-4BD6-9C42-FCBD4B7AC0D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FA5861A-0E66-4F77-A82D-4FBCBCC424D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3A4B0A-AC13-4482-9CF4-18CD953BB2C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4F6DBF8-59DB-4FCA-81EE-93517EDE844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F0C9419-A9D5-4088-9307-B2AF9B83738D}"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5FC9EBA-8BD6-4B5D-A184-EAC3EEA66E0E}"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CB681191-CFE0-48BE-BA0D-006127A9A55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D11A072-DA89-4FB3-93A8-E5B1CFB4DD6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21EFCC51-7371-4A4E-A51B-7FD2938ADDC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39D2C3D-B098-4B65-BEBA-F1B1C8E2B2AF}"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A97A2F51-8DBC-4892-A43A-1193C84B20A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68F74669-6436-4805-B770-50BC779186F5}"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D3BC447C-8B3D-4D8F-8CE7-55DCAD8FCE87}"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6698CAE2-D483-4C81-8E49-D5F5C89463F8}"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CE195890-8BBD-4E21-839C-D07C995F23E1}"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08523D6-B8B1-4B86-9697-B473F8B9D2BF}"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E5A66F0F-48A2-462B-8104-B29283359FB5}"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5C109A8-9B12-43A7-B004-C25BAE21738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2A03A8-8AD2-419C-A03B-C545F5EED7F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5E8AA7-4113-42D1-98F8-12C8C14CF26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C944CA8-C56F-40B1-84C9-7469C57B5F2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68082A-7B72-4C4D-8DAE-3993386E6F1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C82C55A-B067-45E2-9CAA-581B32444E5A}"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564E9E2-7754-40F7-8423-5A0A69DB11B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D35A33C-9FE3-4F80-9447-C3582299FF8C}"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E4A6B7A-98CF-47B9-8273-EFFC8F2F74B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FA1C16D-D087-4FE5-B56A-F07A98B97CC0}"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6454503-FF4E-48CF-AC40-D9E914E2D10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D1DF60C-B6E9-4506-B3B7-4F3E1A4FA45C}"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C1F7890-A4B5-49D2-828C-06B4DB48310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DCE1DDB-6B3A-45A5-9280-0FC5EBDED6D9}"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92C3D38-F2EB-4561-8D10-5872395E254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7B7455C-BDD5-4AD4-ADCF-0BEB3EE87044}"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DD95E6E-D45D-4827-9054-9E45A34CD57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2296E0C-442A-4ABB-AC8C-F59C90EA01DD}"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8E91F7F-9AD2-42D7-8EF7-F7816B63527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4358E159-ECD1-4A35-A5BA-7BBCFD57AB9F}"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F1A5E249-AF6B-42AF-98B1-4372269DECF5}"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060575"/>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第十一章　资源税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2627313" y="404813"/>
            <a:ext cx="6069012" cy="503237"/>
          </a:xfrm>
        </p:spPr>
        <p:txBody>
          <a:bodyPr/>
          <a:lstStyle/>
          <a:p>
            <a:r>
              <a:rPr lang="zh-CN" altLang="zh-CN" smtClean="0">
                <a:latin typeface="华文细黑"/>
                <a:ea typeface="华文细黑"/>
                <a:cs typeface="华文细黑"/>
              </a:rPr>
              <a:t>第二节　资源税</a:t>
            </a:r>
          </a:p>
        </p:txBody>
      </p:sp>
      <p:sp>
        <p:nvSpPr>
          <p:cNvPr id="29698" name="内容占位符 2"/>
          <p:cNvSpPr>
            <a:spLocks noGrp="1"/>
          </p:cNvSpPr>
          <p:nvPr>
            <p:ph idx="1"/>
          </p:nvPr>
        </p:nvSpPr>
        <p:spPr>
          <a:xfrm>
            <a:off x="467544" y="981075"/>
            <a:ext cx="8568506" cy="5256213"/>
          </a:xfrm>
        </p:spPr>
        <p:txBody>
          <a:bodyPr/>
          <a:lstStyle/>
          <a:p>
            <a:pPr marL="228600" indent="-228600" algn="l" defTabSz="449263">
              <a:lnSpc>
                <a:spcPct val="115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四、减</a:t>
            </a:r>
            <a:r>
              <a:rPr lang="zh-CN" altLang="en-US" sz="2400" b="1" dirty="0" smtClean="0">
                <a:solidFill>
                  <a:srgbClr val="000000"/>
                </a:solidFill>
                <a:latin typeface="黑体" pitchFamily="49" charset="-122"/>
                <a:ea typeface="黑体" pitchFamily="49" charset="-122"/>
              </a:rPr>
              <a:t>税和</a:t>
            </a:r>
            <a:r>
              <a:rPr lang="zh-CN" altLang="zh-CN" sz="2400" b="1" dirty="0" smtClean="0">
                <a:solidFill>
                  <a:srgbClr val="000000"/>
                </a:solidFill>
                <a:latin typeface="黑体" pitchFamily="49" charset="-122"/>
                <a:ea typeface="黑体" pitchFamily="49" charset="-122"/>
              </a:rPr>
              <a:t>免税</a:t>
            </a:r>
            <a:endParaRPr lang="zh-CN" altLang="en-US" sz="2400" b="1" dirty="0" smtClean="0">
              <a:solidFill>
                <a:srgbClr val="000000"/>
              </a:solidFill>
              <a:latin typeface="黑体" pitchFamily="49" charset="-122"/>
              <a:ea typeface="黑体" pitchFamily="49" charset="-122"/>
            </a:endParaRPr>
          </a:p>
          <a:p>
            <a:pPr marL="228600" indent="-228600" algn="l" defTabSz="449263">
              <a:lnSpc>
                <a:spcPct val="115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免征资源</a:t>
            </a:r>
            <a:r>
              <a:rPr lang="zh-CN" altLang="en-US" sz="2000" dirty="0" smtClean="0">
                <a:solidFill>
                  <a:srgbClr val="000000"/>
                </a:solidFill>
                <a:latin typeface="楷体_GB2312"/>
                <a:ea typeface="楷体_GB2312"/>
                <a:cs typeface="楷体_GB2312"/>
              </a:rPr>
              <a:t>税的情形</a:t>
            </a:r>
            <a:endParaRPr lang="zh-CN" altLang="zh-CN" sz="2000" dirty="0" smtClean="0">
              <a:solidFill>
                <a:srgbClr val="000000"/>
              </a:solidFill>
              <a:latin typeface="黑体" pitchFamily="49" charset="-122"/>
              <a:ea typeface="黑体" pitchFamily="49" charset="-122"/>
            </a:endParaRPr>
          </a:p>
          <a:p>
            <a:pPr marL="228600" indent="-228600" defTabSz="449263">
              <a:lnSpc>
                <a:spcPct val="115000"/>
              </a:lnSpc>
            </a:pPr>
            <a:r>
              <a:rPr lang="zh-CN" altLang="en-US" dirty="0" smtClean="0"/>
              <a:t>开</a:t>
            </a:r>
            <a:r>
              <a:rPr lang="zh-CN" altLang="en-US" dirty="0" smtClean="0"/>
              <a:t>采原油以及在油田范围内运输原油过程中用于加热的原油、天然气。</a:t>
            </a:r>
          </a:p>
          <a:p>
            <a:pPr marL="228600" indent="-228600" defTabSz="449263">
              <a:lnSpc>
                <a:spcPct val="115000"/>
              </a:lnSpc>
            </a:pPr>
            <a:r>
              <a:rPr lang="zh-CN" altLang="en-US" dirty="0" smtClean="0"/>
              <a:t>煤</a:t>
            </a:r>
            <a:r>
              <a:rPr lang="zh-CN" altLang="en-US" dirty="0" smtClean="0"/>
              <a:t>炭开采企业因安全生产需要抽采的煤成（层）气。</a:t>
            </a:r>
          </a:p>
          <a:p>
            <a:pPr marL="228600" indent="-228600" defTabSz="449263">
              <a:lnSpc>
                <a:spcPct val="115000"/>
              </a:lnSpc>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减征资源</a:t>
            </a:r>
            <a:r>
              <a:rPr lang="zh-CN" altLang="en-US" sz="2000" dirty="0" smtClean="0">
                <a:solidFill>
                  <a:srgbClr val="000000"/>
                </a:solidFill>
                <a:latin typeface="楷体_GB2312"/>
                <a:ea typeface="楷体_GB2312"/>
                <a:cs typeface="楷体_GB2312"/>
              </a:rPr>
              <a:t>税的情形</a:t>
            </a:r>
            <a:endParaRPr lang="en-US" altLang="zh-CN" sz="1600" dirty="0" smtClean="0"/>
          </a:p>
          <a:p>
            <a:pPr marL="228600" indent="-228600" defTabSz="449263">
              <a:lnSpc>
                <a:spcPct val="115000"/>
              </a:lnSpc>
            </a:pPr>
            <a:r>
              <a:rPr lang="zh-CN" altLang="en-US" dirty="0" smtClean="0"/>
              <a:t>从</a:t>
            </a:r>
            <a:r>
              <a:rPr lang="zh-CN" altLang="en-US" dirty="0" smtClean="0"/>
              <a:t>低丰度油气田开采的原油、天然气，减征</a:t>
            </a:r>
            <a:r>
              <a:rPr lang="en-US" altLang="zh-CN" dirty="0" smtClean="0"/>
              <a:t>20%</a:t>
            </a:r>
            <a:r>
              <a:rPr lang="zh-CN" altLang="en-US" dirty="0" smtClean="0"/>
              <a:t>资源税。</a:t>
            </a:r>
          </a:p>
          <a:p>
            <a:pPr marL="228600" indent="-228600" defTabSz="449263">
              <a:lnSpc>
                <a:spcPct val="115000"/>
              </a:lnSpc>
            </a:pPr>
            <a:r>
              <a:rPr lang="zh-CN" altLang="en-US" dirty="0" smtClean="0"/>
              <a:t>高</a:t>
            </a:r>
            <a:r>
              <a:rPr lang="zh-CN" altLang="en-US" dirty="0" smtClean="0"/>
              <a:t>含硫天然气、三次采油和从深水油气田开采的原油、天然气，减征</a:t>
            </a:r>
            <a:r>
              <a:rPr lang="en-US" altLang="zh-CN" dirty="0" smtClean="0"/>
              <a:t>30%</a:t>
            </a:r>
            <a:r>
              <a:rPr lang="zh-CN" altLang="en-US" dirty="0" smtClean="0"/>
              <a:t>资源税。</a:t>
            </a:r>
          </a:p>
          <a:p>
            <a:pPr marL="228600" indent="-228600" defTabSz="449263">
              <a:lnSpc>
                <a:spcPct val="115000"/>
              </a:lnSpc>
            </a:pPr>
            <a:r>
              <a:rPr lang="zh-CN" altLang="en-US" dirty="0" smtClean="0"/>
              <a:t>稠</a:t>
            </a:r>
            <a:r>
              <a:rPr lang="zh-CN" altLang="en-US" dirty="0" smtClean="0"/>
              <a:t>油、高凝油减征</a:t>
            </a:r>
            <a:r>
              <a:rPr lang="en-US" altLang="zh-CN" dirty="0" smtClean="0"/>
              <a:t>40%</a:t>
            </a:r>
            <a:r>
              <a:rPr lang="zh-CN" altLang="en-US" dirty="0" smtClean="0"/>
              <a:t>资源税。</a:t>
            </a:r>
          </a:p>
          <a:p>
            <a:pPr marL="228600" indent="-228600" defTabSz="449263">
              <a:lnSpc>
                <a:spcPct val="115000"/>
              </a:lnSpc>
            </a:pPr>
            <a:r>
              <a:rPr lang="zh-CN" altLang="en-US" dirty="0" smtClean="0"/>
              <a:t>从</a:t>
            </a:r>
            <a:r>
              <a:rPr lang="zh-CN" altLang="en-US" dirty="0" smtClean="0"/>
              <a:t>衰竭期矿山开采的矿产品，减征</a:t>
            </a:r>
            <a:r>
              <a:rPr lang="en-US" altLang="zh-CN" dirty="0" smtClean="0"/>
              <a:t>30%</a:t>
            </a:r>
            <a:r>
              <a:rPr lang="zh-CN" altLang="en-US" dirty="0" smtClean="0"/>
              <a:t>资源税。</a:t>
            </a:r>
          </a:p>
          <a:p>
            <a:pPr marL="228600" indent="-228600" defTabSz="449263">
              <a:lnSpc>
                <a:spcPct val="115000"/>
              </a:lnSpc>
              <a:buFont typeface="Arial" charset="0"/>
              <a:buNone/>
            </a:pP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en-US" sz="2000" dirty="0" smtClean="0">
                <a:solidFill>
                  <a:srgbClr val="000000"/>
                </a:solidFill>
                <a:latin typeface="楷体_GB2312"/>
                <a:ea typeface="楷体_GB2312"/>
                <a:cs typeface="楷体_GB2312"/>
              </a:rPr>
              <a:t>可以决定免征或减征资源税</a:t>
            </a:r>
          </a:p>
          <a:p>
            <a:pPr marL="228600" indent="-228600" defTabSz="449263">
              <a:lnSpc>
                <a:spcPct val="115000"/>
              </a:lnSpc>
            </a:pPr>
            <a:r>
              <a:rPr lang="zh-CN" altLang="zh-CN" dirty="0" smtClean="0"/>
              <a:t>有下列情形之一的，省、自治区、直辖市可以决定免征或者减征资源税：</a:t>
            </a:r>
          </a:p>
          <a:p>
            <a:pPr marL="228600" indent="-228600" defTabSz="449263">
              <a:lnSpc>
                <a:spcPct val="115000"/>
              </a:lnSpc>
            </a:pPr>
            <a:r>
              <a:rPr lang="en-US" altLang="zh-CN" dirty="0" smtClean="0"/>
              <a:t>(1)</a:t>
            </a:r>
            <a:r>
              <a:rPr lang="zh-CN" altLang="en-US" dirty="0" smtClean="0"/>
              <a:t>纳税人开采或者生产应税产品过程中，因意外事故或者自然灾害等原因遭受重大损失。</a:t>
            </a:r>
          </a:p>
          <a:p>
            <a:pPr marL="228600" indent="-228600" defTabSz="449263">
              <a:lnSpc>
                <a:spcPct val="115000"/>
              </a:lnSpc>
            </a:pPr>
            <a:r>
              <a:rPr lang="en-US" altLang="zh-CN" dirty="0" smtClean="0"/>
              <a:t>(2)</a:t>
            </a:r>
            <a:r>
              <a:rPr lang="zh-CN" altLang="en-US" dirty="0" smtClean="0"/>
              <a:t>纳税人开采共伴生矿、低品位矿、尾矿。</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771775" y="333375"/>
            <a:ext cx="5761038" cy="647700"/>
          </a:xfrm>
        </p:spPr>
        <p:txBody>
          <a:bodyPr/>
          <a:lstStyle/>
          <a:p>
            <a:r>
              <a:rPr lang="zh-CN" altLang="zh-CN" smtClean="0">
                <a:latin typeface="华文细黑"/>
                <a:ea typeface="华文细黑"/>
                <a:cs typeface="华文细黑"/>
              </a:rPr>
              <a:t>第二节　资源税</a:t>
            </a:r>
          </a:p>
        </p:txBody>
      </p:sp>
      <p:sp>
        <p:nvSpPr>
          <p:cNvPr id="30722" name="内容占位符 2"/>
          <p:cNvSpPr>
            <a:spLocks noGrp="1"/>
          </p:cNvSpPr>
          <p:nvPr>
            <p:ph idx="1"/>
          </p:nvPr>
        </p:nvSpPr>
        <p:spPr>
          <a:xfrm>
            <a:off x="395288" y="1196975"/>
            <a:ext cx="8353425" cy="5184775"/>
          </a:xfrm>
        </p:spPr>
        <p:txBody>
          <a:bodyPr/>
          <a:lstStyle/>
          <a:p>
            <a:pPr marL="228600" indent="-228600" algn="l" defTabSz="449263">
              <a:lnSpc>
                <a:spcPct val="15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五、资源税的计算与征收管理</a:t>
            </a:r>
          </a:p>
          <a:p>
            <a:pPr marL="228600" indent="-228600" algn="l"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应纳税额的计算</a:t>
            </a:r>
            <a:endParaRPr lang="zh-CN" altLang="en-US" sz="2200" dirty="0" smtClean="0">
              <a:solidFill>
                <a:srgbClr val="000000"/>
              </a:solidFill>
              <a:latin typeface="楷体_GB2312"/>
              <a:ea typeface="楷体_GB2312"/>
              <a:cs typeface="楷体_GB2312"/>
            </a:endParaRPr>
          </a:p>
          <a:p>
            <a:pPr marL="228600" indent="-228600" defTabSz="449263">
              <a:lnSpc>
                <a:spcPct val="150000"/>
              </a:lnSpc>
            </a:pPr>
            <a:r>
              <a:rPr lang="zh-CN" altLang="zh-CN" dirty="0" smtClean="0"/>
              <a:t>应纳税额的计算公</a:t>
            </a:r>
            <a:r>
              <a:rPr lang="zh-CN" altLang="zh-CN" dirty="0" smtClean="0"/>
              <a:t>式</a:t>
            </a:r>
            <a:r>
              <a:rPr lang="en-US" altLang="zh-CN" dirty="0" smtClean="0"/>
              <a:t>:</a:t>
            </a:r>
            <a:endParaRPr lang="en-US" altLang="zh-CN" dirty="0" smtClean="0"/>
          </a:p>
          <a:p>
            <a:pPr marL="228600" indent="-228600" defTabSz="449263">
              <a:lnSpc>
                <a:spcPct val="150000"/>
              </a:lnSpc>
              <a:buNone/>
            </a:pPr>
            <a:r>
              <a:rPr lang="zh-CN" altLang="en-US" dirty="0" smtClean="0"/>
              <a:t>               应</a:t>
            </a:r>
            <a:r>
              <a:rPr lang="zh-CN" altLang="en-US" dirty="0" smtClean="0"/>
              <a:t>纳税额</a:t>
            </a:r>
            <a:r>
              <a:rPr lang="en-US" altLang="zh-CN" dirty="0" smtClean="0"/>
              <a:t>=</a:t>
            </a:r>
            <a:r>
              <a:rPr lang="zh-CN" altLang="en-US" dirty="0" smtClean="0"/>
              <a:t>销售额</a:t>
            </a:r>
            <a:r>
              <a:rPr lang="en-US" altLang="zh-CN" dirty="0" smtClean="0"/>
              <a:t>×</a:t>
            </a:r>
            <a:r>
              <a:rPr lang="zh-CN" altLang="en-US" dirty="0" smtClean="0"/>
              <a:t>适用税率</a:t>
            </a:r>
          </a:p>
          <a:p>
            <a:pPr marL="228600" indent="-228600" defTabSz="449263">
              <a:lnSpc>
                <a:spcPct val="150000"/>
              </a:lnSpc>
              <a:buFont typeface="Arial" charset="0"/>
              <a:buNone/>
            </a:pPr>
            <a:r>
              <a:rPr lang="zh-CN" altLang="en-US" dirty="0" smtClean="0"/>
              <a:t>  　　　</a:t>
            </a:r>
            <a:r>
              <a:rPr lang="zh-CN" altLang="en-US" dirty="0" smtClean="0"/>
              <a:t>             或</a:t>
            </a:r>
            <a:r>
              <a:rPr lang="en-US" altLang="zh-CN" dirty="0" smtClean="0"/>
              <a:t>=</a:t>
            </a:r>
            <a:r>
              <a:rPr lang="zh-CN" altLang="en-US" dirty="0" smtClean="0"/>
              <a:t>课税数量</a:t>
            </a:r>
            <a:r>
              <a:rPr lang="en-US" altLang="zh-CN" dirty="0" smtClean="0"/>
              <a:t>×</a:t>
            </a:r>
            <a:r>
              <a:rPr lang="zh-CN" altLang="en-US" dirty="0" smtClean="0"/>
              <a:t>单位税额</a:t>
            </a:r>
            <a:endParaRPr lang="zh-CN" altLang="zh-CN" dirty="0" smtClean="0">
              <a:ea typeface="楷体_GB2312"/>
              <a:cs typeface="楷体_GB2312"/>
            </a:endParaRPr>
          </a:p>
          <a:p>
            <a:pPr marL="228600" indent="-228600" algn="l"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纳税义务发生时间及纳税期限</a:t>
            </a:r>
          </a:p>
          <a:p>
            <a:pPr marL="228600" indent="-228600" algn="l"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纳税地点</a:t>
            </a:r>
          </a:p>
          <a:p>
            <a:pPr marL="228600" indent="-228600" defTabSz="449263">
              <a:buFont typeface="Arial" charset="0"/>
              <a:buNone/>
            </a:pPr>
            <a:endParaRPr lang="zh-CN" altLang="zh-CN"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第三节　城镇土地使用税</a:t>
            </a:r>
          </a:p>
        </p:txBody>
      </p:sp>
      <p:sp>
        <p:nvSpPr>
          <p:cNvPr id="31746" name="内容占位符 2"/>
          <p:cNvSpPr>
            <a:spLocks noGrp="1"/>
          </p:cNvSpPr>
          <p:nvPr>
            <p:ph idx="1"/>
          </p:nvPr>
        </p:nvSpPr>
        <p:spPr>
          <a:xfrm>
            <a:off x="755576" y="1052513"/>
            <a:ext cx="7848674" cy="5400675"/>
          </a:xfrm>
        </p:spPr>
        <p:txBody>
          <a:bodyPr/>
          <a:lstStyle/>
          <a:p>
            <a:pPr marL="228600" indent="-228600" algn="l" defTabSz="449263">
              <a:lnSpc>
                <a:spcPct val="120000"/>
              </a:lnSpc>
              <a:spcBef>
                <a:spcPct val="0"/>
              </a:spcBef>
              <a:buClr>
                <a:schemeClr val="tx1"/>
              </a:buClr>
              <a:buFontTx/>
              <a:buChar char="•"/>
            </a:pPr>
            <a:r>
              <a:rPr lang="zh-CN" altLang="en-US" dirty="0" smtClean="0"/>
              <a:t>城镇土地使用税是以国有土地或集体土地为征税对象</a:t>
            </a:r>
            <a:r>
              <a:rPr lang="en-US" altLang="zh-CN" dirty="0" smtClean="0"/>
              <a:t>,</a:t>
            </a:r>
            <a:r>
              <a:rPr lang="zh-CN" altLang="en-US" dirty="0" smtClean="0"/>
              <a:t>对拥有土地使用权的单位和个人征收的一种税。 </a:t>
            </a:r>
            <a:endParaRPr lang="zh-CN" altLang="en-US" sz="2400" b="1" dirty="0" smtClean="0">
              <a:solidFill>
                <a:srgbClr val="000000"/>
              </a:solidFill>
              <a:latin typeface="黑体" pitchFamily="49" charset="-122"/>
              <a:ea typeface="黑体" pitchFamily="49" charset="-122"/>
            </a:endParaRPr>
          </a:p>
          <a:p>
            <a:pPr marL="228600" indent="-228600" algn="l"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一、纳税义务人</a:t>
            </a:r>
          </a:p>
          <a:p>
            <a:pPr marL="228600" indent="-228600" defTabSz="449263">
              <a:lnSpc>
                <a:spcPct val="120000"/>
              </a:lnSpc>
            </a:pPr>
            <a:r>
              <a:rPr lang="zh-CN" altLang="zh-CN" dirty="0" smtClean="0"/>
              <a:t>城镇土地使用税的纳税人为在</a:t>
            </a:r>
            <a:r>
              <a:rPr lang="zh-CN" altLang="en-US" dirty="0" smtClean="0"/>
              <a:t>我</a:t>
            </a:r>
            <a:r>
              <a:rPr lang="zh-CN" altLang="zh-CN" dirty="0" smtClean="0"/>
              <a:t>国境内的城市、县城、建制镇、工矿区范围内使用土地的国有企业、集体企业、私营企业、股份制企业、外商投资企业、外国企业以及其他企业、行政单位、事业单位、军事单位、社会团体、其他单位、个体经营者和其他个人</a:t>
            </a:r>
            <a:r>
              <a:rPr lang="zh-CN" altLang="zh-CN" dirty="0" smtClean="0"/>
              <a:t>。</a:t>
            </a:r>
            <a:endParaRPr lang="zh-CN"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第三节　城镇土地使用税</a:t>
            </a:r>
          </a:p>
        </p:txBody>
      </p:sp>
      <p:sp>
        <p:nvSpPr>
          <p:cNvPr id="31746" name="内容占位符 2"/>
          <p:cNvSpPr>
            <a:spLocks noGrp="1"/>
          </p:cNvSpPr>
          <p:nvPr>
            <p:ph idx="1"/>
          </p:nvPr>
        </p:nvSpPr>
        <p:spPr>
          <a:xfrm>
            <a:off x="539750" y="1052513"/>
            <a:ext cx="8064500" cy="5400675"/>
          </a:xfrm>
        </p:spPr>
        <p:txBody>
          <a:bodyPr/>
          <a:lstStyle/>
          <a:p>
            <a:pPr marL="228600" indent="-228600" algn="l" defTabSz="449263">
              <a:lnSpc>
                <a:spcPct val="120000"/>
              </a:lnSpc>
              <a:spcBef>
                <a:spcPts val="120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、税率</a:t>
            </a:r>
          </a:p>
          <a:p>
            <a:pPr marL="228600" indent="-228600" defTabSz="449263">
              <a:lnSpc>
                <a:spcPct val="120000"/>
              </a:lnSpc>
            </a:pPr>
            <a:r>
              <a:rPr lang="zh-CN" altLang="zh-CN" dirty="0" smtClean="0"/>
              <a:t>城镇土地使用税根据不同地区和各地经济发展状况实行等级幅度税额标准</a:t>
            </a:r>
            <a:r>
              <a:rPr lang="en-US" altLang="zh-CN" dirty="0" smtClean="0"/>
              <a:t>,</a:t>
            </a:r>
            <a:r>
              <a:rPr lang="zh-CN" altLang="zh-CN" dirty="0" smtClean="0"/>
              <a:t>国家规定的每平方米应税土地的年税额标准如</a:t>
            </a:r>
            <a:r>
              <a:rPr lang="zh-CN" altLang="zh-CN" dirty="0" smtClean="0"/>
              <a:t>下</a:t>
            </a:r>
            <a:r>
              <a:rPr lang="zh-CN" altLang="en-US" dirty="0" smtClean="0"/>
              <a:t>：</a:t>
            </a:r>
            <a:endParaRPr lang="zh-CN" altLang="zh-CN" dirty="0" smtClean="0"/>
          </a:p>
          <a:p>
            <a:pPr marL="228600" indent="-228600" defTabSz="449263">
              <a:lnSpc>
                <a:spcPct val="120000"/>
              </a:lnSpc>
            </a:pPr>
            <a:r>
              <a:rPr lang="zh-CN" altLang="en-US" dirty="0" smtClean="0"/>
              <a:t>（</a:t>
            </a:r>
            <a:r>
              <a:rPr lang="en-US" altLang="zh-CN" dirty="0" smtClean="0"/>
              <a:t>1</a:t>
            </a:r>
            <a:r>
              <a:rPr lang="zh-CN" altLang="en-US" dirty="0" smtClean="0"/>
              <a:t>）</a:t>
            </a:r>
            <a:r>
              <a:rPr lang="zh-CN" altLang="zh-CN" dirty="0" smtClean="0"/>
              <a:t>大</a:t>
            </a:r>
            <a:r>
              <a:rPr lang="zh-CN" altLang="zh-CN" dirty="0" smtClean="0"/>
              <a:t>城市</a:t>
            </a:r>
            <a:r>
              <a:rPr lang="en-US" altLang="zh-CN" dirty="0" smtClean="0"/>
              <a:t>(</a:t>
            </a:r>
            <a:r>
              <a:rPr lang="zh-CN" altLang="zh-CN" dirty="0" smtClean="0"/>
              <a:t>指人口超过</a:t>
            </a:r>
            <a:r>
              <a:rPr lang="en-US" altLang="zh-CN" dirty="0" smtClean="0"/>
              <a:t>50</a:t>
            </a:r>
            <a:r>
              <a:rPr lang="zh-CN" altLang="zh-CN" dirty="0" smtClean="0"/>
              <a:t>万人的城市</a:t>
            </a:r>
            <a:r>
              <a:rPr lang="en-US" altLang="zh-CN" dirty="0" smtClean="0"/>
              <a:t>),1.5—30</a:t>
            </a:r>
            <a:r>
              <a:rPr lang="zh-CN" altLang="zh-CN" dirty="0" smtClean="0"/>
              <a:t>元。</a:t>
            </a:r>
          </a:p>
          <a:p>
            <a:pPr marL="228600" indent="-228600" defTabSz="449263">
              <a:lnSpc>
                <a:spcPct val="120000"/>
              </a:lnSpc>
            </a:pPr>
            <a:r>
              <a:rPr lang="zh-CN" altLang="en-US" dirty="0" smtClean="0"/>
              <a:t>（</a:t>
            </a:r>
            <a:r>
              <a:rPr lang="en-US" altLang="zh-CN" dirty="0" smtClean="0"/>
              <a:t>2</a:t>
            </a:r>
            <a:r>
              <a:rPr lang="zh-CN" altLang="en-US" dirty="0" smtClean="0"/>
              <a:t>）</a:t>
            </a:r>
            <a:r>
              <a:rPr lang="zh-CN" altLang="zh-CN" dirty="0" smtClean="0"/>
              <a:t>中</a:t>
            </a:r>
            <a:r>
              <a:rPr lang="zh-CN" altLang="zh-CN" dirty="0" smtClean="0"/>
              <a:t>等城市</a:t>
            </a:r>
            <a:r>
              <a:rPr lang="en-US" altLang="zh-CN" dirty="0" smtClean="0"/>
              <a:t>(</a:t>
            </a:r>
            <a:r>
              <a:rPr lang="zh-CN" altLang="zh-CN" dirty="0" smtClean="0"/>
              <a:t>指人口超过</a:t>
            </a:r>
            <a:r>
              <a:rPr lang="en-US" altLang="zh-CN" dirty="0" smtClean="0"/>
              <a:t>20</a:t>
            </a:r>
            <a:r>
              <a:rPr lang="zh-CN" altLang="zh-CN" dirty="0" smtClean="0"/>
              <a:t>万</a:t>
            </a:r>
            <a:r>
              <a:rPr lang="zh-CN" altLang="en-US" dirty="0" smtClean="0"/>
              <a:t>—</a:t>
            </a:r>
            <a:r>
              <a:rPr lang="en-US" altLang="zh-CN" dirty="0" smtClean="0"/>
              <a:t>50</a:t>
            </a:r>
            <a:r>
              <a:rPr lang="zh-CN" altLang="zh-CN" dirty="0" smtClean="0"/>
              <a:t>万人的城市</a:t>
            </a:r>
            <a:r>
              <a:rPr lang="en-US" altLang="zh-CN" dirty="0" smtClean="0"/>
              <a:t>),1.2—24</a:t>
            </a:r>
            <a:r>
              <a:rPr lang="zh-CN" altLang="zh-CN" dirty="0" smtClean="0"/>
              <a:t>元。</a:t>
            </a:r>
          </a:p>
          <a:p>
            <a:pPr marL="228600" indent="-228600" defTabSz="449263">
              <a:lnSpc>
                <a:spcPct val="120000"/>
              </a:lnSpc>
            </a:pPr>
            <a:r>
              <a:rPr lang="zh-CN" altLang="en-US" dirty="0" smtClean="0"/>
              <a:t>（</a:t>
            </a:r>
            <a:r>
              <a:rPr lang="en-US" altLang="zh-CN" dirty="0" smtClean="0"/>
              <a:t>3</a:t>
            </a:r>
            <a:r>
              <a:rPr lang="zh-CN" altLang="en-US" dirty="0" smtClean="0"/>
              <a:t>）</a:t>
            </a:r>
            <a:r>
              <a:rPr lang="zh-CN" altLang="zh-CN" dirty="0" smtClean="0"/>
              <a:t>小</a:t>
            </a:r>
            <a:r>
              <a:rPr lang="zh-CN" altLang="zh-CN" dirty="0" smtClean="0"/>
              <a:t>城市</a:t>
            </a:r>
            <a:r>
              <a:rPr lang="en-US" altLang="zh-CN" dirty="0" smtClean="0"/>
              <a:t>(</a:t>
            </a:r>
            <a:r>
              <a:rPr lang="zh-CN" altLang="zh-CN" dirty="0" smtClean="0"/>
              <a:t>指人口不超过</a:t>
            </a:r>
            <a:r>
              <a:rPr lang="en-US" altLang="zh-CN" dirty="0" smtClean="0"/>
              <a:t>20</a:t>
            </a:r>
            <a:r>
              <a:rPr lang="zh-CN" altLang="zh-CN" dirty="0" smtClean="0"/>
              <a:t>万人的城市</a:t>
            </a:r>
            <a:r>
              <a:rPr lang="en-US" altLang="zh-CN" dirty="0" smtClean="0"/>
              <a:t>),0.9—18</a:t>
            </a:r>
            <a:r>
              <a:rPr lang="zh-CN" altLang="zh-CN" dirty="0" smtClean="0"/>
              <a:t>元。</a:t>
            </a:r>
          </a:p>
          <a:p>
            <a:pPr marL="228600" indent="-228600" defTabSz="449263">
              <a:lnSpc>
                <a:spcPct val="120000"/>
              </a:lnSpc>
            </a:pPr>
            <a:r>
              <a:rPr lang="zh-CN" altLang="en-US" dirty="0" smtClean="0"/>
              <a:t>（</a:t>
            </a:r>
            <a:r>
              <a:rPr lang="en-US" altLang="zh-CN" dirty="0" smtClean="0"/>
              <a:t>4</a:t>
            </a:r>
            <a:r>
              <a:rPr lang="zh-CN" altLang="en-US" dirty="0" smtClean="0"/>
              <a:t>）</a:t>
            </a:r>
            <a:r>
              <a:rPr lang="zh-CN" altLang="zh-CN" dirty="0" smtClean="0"/>
              <a:t>县</a:t>
            </a:r>
            <a:r>
              <a:rPr lang="zh-CN" altLang="zh-CN" dirty="0" smtClean="0"/>
              <a:t>城、建制镇、工矿区</a:t>
            </a:r>
            <a:r>
              <a:rPr lang="en-US" altLang="zh-CN" dirty="0" smtClean="0"/>
              <a:t>,0.6—12</a:t>
            </a:r>
            <a:r>
              <a:rPr lang="zh-CN" altLang="zh-CN" dirty="0" smtClean="0"/>
              <a:t>元。</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第三节　城镇土地使用税</a:t>
            </a:r>
          </a:p>
        </p:txBody>
      </p:sp>
      <p:sp>
        <p:nvSpPr>
          <p:cNvPr id="32770" name="内容占位符 2"/>
          <p:cNvSpPr>
            <a:spLocks/>
          </p:cNvSpPr>
          <p:nvPr/>
        </p:nvSpPr>
        <p:spPr bwMode="auto">
          <a:xfrm>
            <a:off x="395288" y="1196975"/>
            <a:ext cx="8353425" cy="5184775"/>
          </a:xfrm>
          <a:prstGeom prst="rect">
            <a:avLst/>
          </a:prstGeom>
          <a:noFill/>
          <a:ln w="9525">
            <a:noFill/>
            <a:miter lim="800000"/>
            <a:headEnd/>
            <a:tailEnd/>
          </a:ln>
        </p:spPr>
        <p:txBody>
          <a:bodyPr/>
          <a:lstStyle/>
          <a:p>
            <a:pPr marL="228600" indent="-228600" defTabSz="449263" eaLnBrk="0" hangingPunct="0">
              <a:lnSpc>
                <a:spcPct val="140000"/>
              </a:lnSpc>
              <a:buClr>
                <a:srgbClr val="486AC1"/>
              </a:buClr>
              <a:buFont typeface="Arial" charset="0"/>
              <a:buNone/>
            </a:pPr>
            <a:r>
              <a:rPr lang="zh-CN" altLang="en-US" sz="2400" b="1" dirty="0">
                <a:solidFill>
                  <a:srgbClr val="000000"/>
                </a:solidFill>
                <a:latin typeface="黑体" pitchFamily="49" charset="-122"/>
                <a:ea typeface="黑体" pitchFamily="49" charset="-122"/>
              </a:rPr>
              <a:t>三</a:t>
            </a:r>
            <a:r>
              <a:rPr lang="zh-CN" altLang="zh-CN" sz="2400" b="1" dirty="0">
                <a:solidFill>
                  <a:srgbClr val="000000"/>
                </a:solidFill>
                <a:latin typeface="黑体" pitchFamily="49" charset="-122"/>
                <a:ea typeface="黑体" pitchFamily="49" charset="-122"/>
              </a:rPr>
              <a:t>、</a:t>
            </a:r>
            <a:r>
              <a:rPr lang="zh-CN" altLang="en-US" sz="2400" b="1" dirty="0">
                <a:solidFill>
                  <a:srgbClr val="000000"/>
                </a:solidFill>
                <a:latin typeface="黑体" pitchFamily="49" charset="-122"/>
                <a:ea typeface="黑体" pitchFamily="49" charset="-122"/>
              </a:rPr>
              <a:t>计税依据</a:t>
            </a:r>
            <a:endParaRPr lang="zh-CN" altLang="zh-CN" sz="2400" b="1" dirty="0">
              <a:solidFill>
                <a:srgbClr val="000000"/>
              </a:solidFill>
              <a:latin typeface="黑体" pitchFamily="49" charset="-122"/>
              <a:ea typeface="黑体" pitchFamily="49" charset="-122"/>
            </a:endParaRPr>
          </a:p>
          <a:p>
            <a:pPr marL="228600" indent="-228600" algn="just" defTabSz="449263" eaLnBrk="0" hangingPunct="0">
              <a:lnSpc>
                <a:spcPct val="135000"/>
              </a:lnSpc>
              <a:spcBef>
                <a:spcPct val="20000"/>
              </a:spcBef>
              <a:buFont typeface="Arial" charset="0"/>
              <a:buChar char="•"/>
            </a:pPr>
            <a:r>
              <a:rPr lang="zh-CN" altLang="en-US" dirty="0">
                <a:latin typeface="宋体" charset="-122"/>
              </a:rPr>
              <a:t>城镇土地使用税以纳税人实际占用的土地面积为计税依据</a:t>
            </a:r>
            <a:r>
              <a:rPr lang="en-US" altLang="zh-CN" dirty="0">
                <a:latin typeface="宋体" charset="-122"/>
              </a:rPr>
              <a:t>,</a:t>
            </a:r>
            <a:r>
              <a:rPr lang="zh-CN" altLang="en-US" dirty="0">
                <a:latin typeface="宋体" charset="-122"/>
              </a:rPr>
              <a:t>按照规定的适用税额标准计算应纳税额。</a:t>
            </a:r>
          </a:p>
          <a:p>
            <a:pPr marL="228600" indent="-228600" algn="just" defTabSz="449263" eaLnBrk="0" hangingPunct="0">
              <a:lnSpc>
                <a:spcPct val="135000"/>
              </a:lnSpc>
              <a:spcBef>
                <a:spcPct val="20000"/>
              </a:spcBef>
              <a:buFont typeface="Arial" charset="0"/>
              <a:buChar char="•"/>
            </a:pPr>
            <a:r>
              <a:rPr lang="zh-CN" altLang="zh-CN" dirty="0">
                <a:latin typeface="宋体" charset="-122"/>
              </a:rPr>
              <a:t>城镇土地使用税应纳税额的计算公</a:t>
            </a:r>
            <a:r>
              <a:rPr lang="zh-CN" altLang="zh-CN" dirty="0" smtClean="0">
                <a:latin typeface="宋体" charset="-122"/>
              </a:rPr>
              <a:t>式</a:t>
            </a:r>
            <a:r>
              <a:rPr lang="zh-CN" altLang="en-US" dirty="0" smtClean="0">
                <a:latin typeface="宋体" charset="-122"/>
              </a:rPr>
              <a:t>：</a:t>
            </a:r>
            <a:endParaRPr lang="en-US" altLang="zh-CN" dirty="0">
              <a:latin typeface="宋体" charset="-122"/>
            </a:endParaRPr>
          </a:p>
          <a:p>
            <a:pPr marL="228600" indent="-228600" algn="just" defTabSz="449263" eaLnBrk="0" hangingPunct="0">
              <a:lnSpc>
                <a:spcPct val="135000"/>
              </a:lnSpc>
              <a:spcBef>
                <a:spcPct val="20000"/>
              </a:spcBef>
            </a:pPr>
            <a:r>
              <a:rPr lang="en-US" altLang="zh-CN" dirty="0" smtClean="0">
                <a:latin typeface="宋体" charset="-122"/>
              </a:rPr>
              <a:t> </a:t>
            </a:r>
            <a:r>
              <a:rPr lang="en-US" altLang="zh-CN" dirty="0" smtClean="0">
                <a:latin typeface="宋体" charset="-122"/>
              </a:rPr>
              <a:t>        </a:t>
            </a:r>
            <a:r>
              <a:rPr lang="zh-CN" altLang="en-US" dirty="0" smtClean="0">
                <a:latin typeface="宋体" charset="-122"/>
              </a:rPr>
              <a:t>全</a:t>
            </a:r>
            <a:r>
              <a:rPr lang="zh-CN" altLang="en-US" dirty="0">
                <a:latin typeface="宋体" charset="-122"/>
              </a:rPr>
              <a:t>年应纳税额</a:t>
            </a:r>
            <a:r>
              <a:rPr lang="en-US" altLang="zh-CN" dirty="0">
                <a:latin typeface="宋体" charset="-122"/>
              </a:rPr>
              <a:t>=</a:t>
            </a:r>
            <a:r>
              <a:rPr lang="zh-CN" altLang="en-US" dirty="0">
                <a:latin typeface="宋体" charset="-122"/>
              </a:rPr>
              <a:t>实际占用应税土地面积</a:t>
            </a:r>
            <a:r>
              <a:rPr lang="en-US" altLang="zh-CN" dirty="0">
                <a:latin typeface="宋体" charset="-122"/>
              </a:rPr>
              <a:t>(</a:t>
            </a:r>
            <a:r>
              <a:rPr lang="zh-CN" altLang="en-US" dirty="0">
                <a:latin typeface="宋体" charset="-122"/>
              </a:rPr>
              <a:t>平方米</a:t>
            </a:r>
            <a:r>
              <a:rPr lang="en-US" altLang="zh-CN" dirty="0">
                <a:latin typeface="宋体" charset="-122"/>
              </a:rPr>
              <a:t>)×</a:t>
            </a:r>
            <a:r>
              <a:rPr lang="zh-CN" altLang="en-US" dirty="0">
                <a:latin typeface="宋体" charset="-122"/>
              </a:rPr>
              <a:t>适用税额</a:t>
            </a:r>
          </a:p>
          <a:p>
            <a:pPr marL="228600" indent="-228600" algn="just" defTabSz="449263" eaLnBrk="0" hangingPunct="0">
              <a:lnSpc>
                <a:spcPct val="135000"/>
              </a:lnSpc>
              <a:spcBef>
                <a:spcPct val="20000"/>
              </a:spcBef>
              <a:buFont typeface="Arial" charset="0"/>
              <a:buChar char="•"/>
            </a:pPr>
            <a:r>
              <a:rPr lang="zh-CN" altLang="en-US" dirty="0">
                <a:latin typeface="宋体" charset="-122"/>
              </a:rPr>
              <a:t>土地使用权归多方共有的</a:t>
            </a:r>
            <a:r>
              <a:rPr lang="en-US" altLang="zh-CN" dirty="0">
                <a:latin typeface="宋体" charset="-122"/>
              </a:rPr>
              <a:t>,</a:t>
            </a:r>
            <a:r>
              <a:rPr lang="zh-CN" altLang="en-US" dirty="0">
                <a:latin typeface="宋体" charset="-122"/>
              </a:rPr>
              <a:t>由各方分别按其相应份额缴纳城镇土地使用税</a:t>
            </a:r>
            <a:r>
              <a:rPr lang="zh-CN" altLang="en-US" dirty="0" smtClean="0">
                <a:latin typeface="宋体" charset="-122"/>
              </a:rPr>
              <a:t>。其</a:t>
            </a:r>
            <a:r>
              <a:rPr lang="zh-CN" altLang="en-US" dirty="0">
                <a:latin typeface="宋体" charset="-122"/>
              </a:rPr>
              <a:t>计算公式如</a:t>
            </a:r>
            <a:r>
              <a:rPr lang="zh-CN" altLang="en-US" dirty="0" smtClean="0">
                <a:latin typeface="宋体" charset="-122"/>
              </a:rPr>
              <a:t>下：</a:t>
            </a:r>
            <a:endParaRPr lang="en-US" altLang="zh-CN" dirty="0">
              <a:latin typeface="宋体" charset="-122"/>
            </a:endParaRPr>
          </a:p>
          <a:p>
            <a:pPr marL="228600" indent="-228600" algn="just" defTabSz="449263" eaLnBrk="0" hangingPunct="0">
              <a:lnSpc>
                <a:spcPct val="135000"/>
              </a:lnSpc>
              <a:spcBef>
                <a:spcPct val="20000"/>
              </a:spcBef>
            </a:pPr>
            <a:r>
              <a:rPr lang="zh-CN" altLang="en-US" dirty="0" smtClean="0">
                <a:latin typeface="宋体" charset="-122"/>
              </a:rPr>
              <a:t>    一</a:t>
            </a:r>
            <a:r>
              <a:rPr lang="zh-CN" altLang="en-US" dirty="0">
                <a:latin typeface="宋体" charset="-122"/>
              </a:rPr>
              <a:t>方应纳城镇土地使用税</a:t>
            </a:r>
            <a:r>
              <a:rPr lang="en-US" altLang="zh-CN" dirty="0">
                <a:latin typeface="宋体" charset="-122"/>
              </a:rPr>
              <a:t>=</a:t>
            </a:r>
            <a:r>
              <a:rPr lang="zh-CN" altLang="en-US" dirty="0">
                <a:latin typeface="宋体" charset="-122"/>
              </a:rPr>
              <a:t>全部应纳税额</a:t>
            </a:r>
            <a:r>
              <a:rPr lang="en-US" altLang="zh-CN" dirty="0">
                <a:latin typeface="宋体" charset="-122"/>
              </a:rPr>
              <a:t>×</a:t>
            </a:r>
            <a:r>
              <a:rPr lang="zh-CN" altLang="en-US" dirty="0">
                <a:latin typeface="宋体" charset="-122"/>
              </a:rPr>
              <a:t>一方实际使用土地面积</a:t>
            </a:r>
            <a:r>
              <a:rPr lang="en-US" altLang="zh-CN" dirty="0">
                <a:latin typeface="宋体" charset="-122"/>
              </a:rPr>
              <a:t>÷</a:t>
            </a:r>
            <a:r>
              <a:rPr lang="zh-CN" altLang="en-US" dirty="0">
                <a:latin typeface="宋体" charset="-122"/>
              </a:rPr>
              <a:t>总面积</a:t>
            </a:r>
            <a:endParaRPr lang="zh-CN" altLang="zh-CN" dirty="0">
              <a:latin typeface="宋体" charset="-122"/>
            </a:endParaRPr>
          </a:p>
          <a:p>
            <a:pPr marL="228600" indent="-228600" algn="just" defTabSz="449263" eaLnBrk="0" hangingPunct="0">
              <a:lnSpc>
                <a:spcPct val="135000"/>
              </a:lnSpc>
              <a:spcBef>
                <a:spcPct val="20000"/>
              </a:spcBef>
              <a:buFont typeface="Arial" charset="0"/>
              <a:buChar char="•"/>
            </a:pPr>
            <a:endParaRPr lang="zh-CN" altLang="en-US" dirty="0">
              <a:latin typeface="宋体"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339975" y="260350"/>
            <a:ext cx="6192838" cy="504825"/>
          </a:xfrm>
        </p:spPr>
        <p:txBody>
          <a:bodyPr/>
          <a:lstStyle/>
          <a:p>
            <a:r>
              <a:rPr lang="zh-CN" altLang="zh-CN" smtClean="0">
                <a:latin typeface="华文细黑"/>
                <a:ea typeface="华文细黑"/>
                <a:cs typeface="华文细黑"/>
              </a:rPr>
              <a:t>第三节　城镇土地使用税</a:t>
            </a:r>
          </a:p>
        </p:txBody>
      </p:sp>
      <p:sp>
        <p:nvSpPr>
          <p:cNvPr id="33794" name="内容占位符 2"/>
          <p:cNvSpPr>
            <a:spLocks noGrp="1"/>
          </p:cNvSpPr>
          <p:nvPr>
            <p:ph idx="1"/>
          </p:nvPr>
        </p:nvSpPr>
        <p:spPr>
          <a:xfrm>
            <a:off x="395537" y="1052736"/>
            <a:ext cx="8424936" cy="5329014"/>
          </a:xfrm>
        </p:spPr>
        <p:txBody>
          <a:bodyPr/>
          <a:lstStyle/>
          <a:p>
            <a:pPr marL="228600" indent="-228600" algn="l" defTabSz="449263">
              <a:lnSpc>
                <a:spcPct val="11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四、减免税</a:t>
            </a:r>
          </a:p>
          <a:p>
            <a:pPr marL="228600" indent="-228600" defTabSz="449263"/>
            <a:r>
              <a:rPr lang="zh-CN" altLang="en-US" dirty="0" smtClean="0"/>
              <a:t>下列土地可以免征城镇土地使用税：</a:t>
            </a:r>
            <a:endParaRPr lang="en-US" altLang="zh-CN" dirty="0" smtClean="0"/>
          </a:p>
          <a:p>
            <a:pPr marL="228600" indent="-228600" defTabSz="449263"/>
            <a:r>
              <a:rPr lang="en-US" altLang="zh-CN" dirty="0" smtClean="0"/>
              <a:t>(1)</a:t>
            </a:r>
            <a:r>
              <a:rPr lang="zh-CN" altLang="en-US" dirty="0" smtClean="0"/>
              <a:t>国家机关、人民团体、军队自用的土地。</a:t>
            </a:r>
            <a:endParaRPr lang="en-US" altLang="zh-CN" dirty="0" smtClean="0"/>
          </a:p>
          <a:p>
            <a:pPr marL="228600" indent="-228600" defTabSz="449263"/>
            <a:r>
              <a:rPr lang="en-US" altLang="zh-CN" dirty="0" smtClean="0"/>
              <a:t>(2)</a:t>
            </a:r>
            <a:r>
              <a:rPr lang="zh-CN" altLang="en-US" dirty="0" smtClean="0"/>
              <a:t>由国家财政部门拨付事业经费的单位自用的土地。</a:t>
            </a:r>
            <a:endParaRPr lang="en-US" altLang="zh-CN" dirty="0" smtClean="0"/>
          </a:p>
          <a:p>
            <a:pPr marL="228600" indent="-228600" defTabSz="449263"/>
            <a:r>
              <a:rPr lang="en-US" altLang="zh-CN" dirty="0" smtClean="0"/>
              <a:t>(3)</a:t>
            </a:r>
            <a:r>
              <a:rPr lang="zh-CN" altLang="en-US" dirty="0" smtClean="0"/>
              <a:t>非营利性医疗机构、疾病控制机构、妇幼保健机构等卫生机构自用的土地。</a:t>
            </a:r>
            <a:endParaRPr lang="en-US" altLang="zh-CN" dirty="0" smtClean="0"/>
          </a:p>
          <a:p>
            <a:pPr marL="228600" indent="-228600" defTabSz="449263"/>
            <a:r>
              <a:rPr lang="en-US" altLang="zh-CN" dirty="0" smtClean="0"/>
              <a:t>(4)</a:t>
            </a:r>
            <a:r>
              <a:rPr lang="zh-CN" altLang="en-US" dirty="0" smtClean="0"/>
              <a:t>宗教寺庙、公园、名胜古迹自用的土地</a:t>
            </a:r>
            <a:r>
              <a:rPr lang="en-US" altLang="zh-CN" dirty="0" smtClean="0"/>
              <a:t>(</a:t>
            </a:r>
            <a:r>
              <a:rPr lang="zh-CN" altLang="en-US" dirty="0" smtClean="0"/>
              <a:t>不包括其中附设的各类营业单位使用的土地</a:t>
            </a:r>
            <a:r>
              <a:rPr lang="en-US" altLang="zh-CN" dirty="0" smtClean="0"/>
              <a:t>)</a:t>
            </a:r>
            <a:r>
              <a:rPr lang="zh-CN" altLang="en-US" dirty="0" smtClean="0"/>
              <a:t>。</a:t>
            </a:r>
            <a:endParaRPr lang="en-US" altLang="zh-CN" dirty="0" smtClean="0"/>
          </a:p>
          <a:p>
            <a:pPr marL="228600" indent="-228600" defTabSz="449263"/>
            <a:r>
              <a:rPr lang="en-US" altLang="zh-CN" dirty="0" smtClean="0"/>
              <a:t>(5)</a:t>
            </a:r>
            <a:r>
              <a:rPr lang="zh-CN" altLang="en-US" dirty="0" smtClean="0"/>
              <a:t>市政街道、广场、绿化地带等公共用地。</a:t>
            </a:r>
            <a:endParaRPr lang="en-US" altLang="zh-CN" dirty="0" smtClean="0"/>
          </a:p>
          <a:p>
            <a:pPr marL="228600" indent="-228600" defTabSz="449263"/>
            <a:r>
              <a:rPr lang="en-US" altLang="zh-CN" dirty="0" smtClean="0"/>
              <a:t>(6)</a:t>
            </a:r>
            <a:r>
              <a:rPr lang="zh-CN" altLang="en-US" dirty="0" smtClean="0"/>
              <a:t>直接用于农业、林业、牧业、渔业的生产用地</a:t>
            </a:r>
            <a:r>
              <a:rPr lang="en-US" altLang="zh-CN" dirty="0" smtClean="0"/>
              <a:t>(</a:t>
            </a:r>
            <a:r>
              <a:rPr lang="zh-CN" altLang="en-US" dirty="0" smtClean="0"/>
              <a:t>不包括农副产品加工场地和生活、办公用地</a:t>
            </a:r>
            <a:r>
              <a:rPr lang="en-US" altLang="zh-CN" dirty="0" smtClean="0"/>
              <a:t>)</a:t>
            </a:r>
            <a:r>
              <a:rPr lang="zh-CN" altLang="en-US" dirty="0" smtClean="0"/>
              <a:t>。</a:t>
            </a:r>
            <a:endParaRPr lang="en-US" altLang="zh-CN"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339975" y="260350"/>
            <a:ext cx="6192838" cy="504825"/>
          </a:xfrm>
        </p:spPr>
        <p:txBody>
          <a:bodyPr/>
          <a:lstStyle/>
          <a:p>
            <a:r>
              <a:rPr lang="zh-CN" altLang="zh-CN" smtClean="0">
                <a:latin typeface="华文细黑"/>
                <a:ea typeface="华文细黑"/>
                <a:cs typeface="华文细黑"/>
              </a:rPr>
              <a:t>第三节　城镇土地使用税</a:t>
            </a:r>
          </a:p>
        </p:txBody>
      </p:sp>
      <p:sp>
        <p:nvSpPr>
          <p:cNvPr id="33794" name="内容占位符 2"/>
          <p:cNvSpPr>
            <a:spLocks noGrp="1"/>
          </p:cNvSpPr>
          <p:nvPr>
            <p:ph idx="1"/>
          </p:nvPr>
        </p:nvSpPr>
        <p:spPr>
          <a:xfrm>
            <a:off x="395536" y="1052736"/>
            <a:ext cx="8352927" cy="5329014"/>
          </a:xfrm>
        </p:spPr>
        <p:txBody>
          <a:bodyPr/>
          <a:lstStyle/>
          <a:p>
            <a:pPr marL="228600" indent="-228600" defTabSz="449263">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en-US" altLang="zh-CN" dirty="0" smtClean="0"/>
              <a:t>(7)</a:t>
            </a:r>
            <a:r>
              <a:rPr lang="zh-CN" altLang="en-US" dirty="0" smtClean="0"/>
              <a:t>经批准开山填海整治的土地和改造的废弃土地</a:t>
            </a:r>
            <a:r>
              <a:rPr lang="en-US" altLang="zh-CN" dirty="0" smtClean="0"/>
              <a:t>,</a:t>
            </a:r>
            <a:r>
              <a:rPr lang="zh-CN" altLang="en-US" dirty="0" smtClean="0"/>
              <a:t>从使用的月份</a:t>
            </a:r>
            <a:r>
              <a:rPr lang="zh-CN" altLang="en-US" dirty="0" smtClean="0"/>
              <a:t>起可</a:t>
            </a:r>
            <a:r>
              <a:rPr lang="zh-CN" altLang="en-US" dirty="0" smtClean="0"/>
              <a:t>以免征城镇土地使用税</a:t>
            </a:r>
            <a:r>
              <a:rPr lang="en-US" altLang="zh-CN" dirty="0" smtClean="0"/>
              <a:t>5—10</a:t>
            </a:r>
            <a:r>
              <a:rPr lang="zh-CN" altLang="en-US" dirty="0" smtClean="0"/>
              <a:t>年。</a:t>
            </a:r>
            <a:endParaRPr lang="en-US" altLang="zh-CN" dirty="0" smtClean="0"/>
          </a:p>
          <a:p>
            <a:pPr marL="228600" indent="-228600" defTabSz="449263"/>
            <a:r>
              <a:rPr lang="en-US" altLang="zh-CN" dirty="0" smtClean="0"/>
              <a:t>(8)</a:t>
            </a:r>
            <a:r>
              <a:rPr lang="zh-CN" altLang="en-US" dirty="0" smtClean="0"/>
              <a:t>企业办的学校、医院、托儿所、幼儿园</a:t>
            </a:r>
            <a:r>
              <a:rPr lang="en-US" altLang="zh-CN" dirty="0" smtClean="0"/>
              <a:t>,</a:t>
            </a:r>
            <a:r>
              <a:rPr lang="zh-CN" altLang="en-US" dirty="0" smtClean="0"/>
              <a:t>其用地能与企业其他用地明确区分的。</a:t>
            </a:r>
            <a:endParaRPr lang="en-US" altLang="zh-CN" dirty="0" smtClean="0"/>
          </a:p>
          <a:p>
            <a:pPr marL="228600" indent="-228600" defTabSz="449263"/>
            <a:r>
              <a:rPr lang="en-US" altLang="zh-CN" dirty="0" smtClean="0"/>
              <a:t>(9)</a:t>
            </a:r>
            <a:r>
              <a:rPr lang="zh-CN" altLang="en-US" dirty="0" smtClean="0"/>
              <a:t>免税单位无偿使用纳税单位的土地。</a:t>
            </a:r>
            <a:endParaRPr lang="en-US" altLang="zh-CN" dirty="0" smtClean="0"/>
          </a:p>
          <a:p>
            <a:pPr marL="228600" indent="-228600" defTabSz="449263"/>
            <a:r>
              <a:rPr lang="en-US" altLang="zh-CN" dirty="0" smtClean="0"/>
              <a:t>(10)</a:t>
            </a:r>
            <a:r>
              <a:rPr lang="zh-CN" altLang="en-US" dirty="0" smtClean="0"/>
              <a:t>对行使国家行政职能的中国人民银行总行</a:t>
            </a:r>
            <a:r>
              <a:rPr lang="en-US" altLang="zh-CN" dirty="0" smtClean="0"/>
              <a:t>(</a:t>
            </a:r>
            <a:r>
              <a:rPr lang="zh-CN" altLang="en-US" dirty="0" smtClean="0"/>
              <a:t>含国家外汇管理局</a:t>
            </a:r>
            <a:r>
              <a:rPr lang="en-US" altLang="zh-CN" dirty="0" smtClean="0"/>
              <a:t>)</a:t>
            </a:r>
            <a:r>
              <a:rPr lang="zh-CN" altLang="en-US" dirty="0" smtClean="0"/>
              <a:t>所属分支机构自用的土地。</a:t>
            </a:r>
            <a:endParaRPr lang="en-US" altLang="zh-CN" dirty="0" smtClean="0"/>
          </a:p>
          <a:p>
            <a:pPr marL="228600" indent="-228600" defTabSz="449263"/>
            <a:r>
              <a:rPr lang="en-US" altLang="zh-CN" dirty="0" smtClean="0"/>
              <a:t>(11)</a:t>
            </a:r>
            <a:r>
              <a:rPr lang="zh-CN" altLang="en-US" dirty="0" smtClean="0"/>
              <a:t>为了体现国家的产业政策、支持重点产业的发展</a:t>
            </a:r>
            <a:r>
              <a:rPr lang="en-US" altLang="zh-CN" dirty="0" smtClean="0"/>
              <a:t>,</a:t>
            </a:r>
            <a:r>
              <a:rPr lang="zh-CN" altLang="en-US" dirty="0" smtClean="0"/>
              <a:t>对石油、电力、煤炭等能源用地</a:t>
            </a:r>
            <a:r>
              <a:rPr lang="en-US" altLang="zh-CN" dirty="0" smtClean="0"/>
              <a:t>,</a:t>
            </a:r>
            <a:r>
              <a:rPr lang="zh-CN" altLang="en-US" dirty="0" smtClean="0"/>
              <a:t>民用港口、铁路等交通用地和水利设施用地</a:t>
            </a:r>
            <a:r>
              <a:rPr lang="en-US" altLang="zh-CN" dirty="0" smtClean="0"/>
              <a:t>,</a:t>
            </a:r>
            <a:r>
              <a:rPr lang="zh-CN" altLang="en-US" dirty="0" smtClean="0"/>
              <a:t>三线调整企业、盐业、采石场、邮电等一些特殊用地</a:t>
            </a:r>
            <a:r>
              <a:rPr lang="en-US" altLang="zh-CN" dirty="0" smtClean="0"/>
              <a:t>,</a:t>
            </a:r>
            <a:r>
              <a:rPr lang="zh-CN" altLang="en-US" dirty="0" smtClean="0"/>
              <a:t>划分了征免纳税界限和给予政策性减免税照顾。</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第三节　城镇土地使用税</a:t>
            </a:r>
          </a:p>
        </p:txBody>
      </p:sp>
      <p:sp>
        <p:nvSpPr>
          <p:cNvPr id="3481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五、征收管理</a:t>
            </a:r>
          </a:p>
          <a:p>
            <a:pPr marL="228600" indent="-228600" defTabSz="449263"/>
            <a:r>
              <a:rPr lang="zh-CN" altLang="zh-CN" dirty="0" smtClean="0"/>
              <a:t>城镇土地使用税按年计算</a:t>
            </a:r>
            <a:r>
              <a:rPr lang="zh-CN" altLang="en-US" dirty="0" smtClean="0"/>
              <a:t>、</a:t>
            </a:r>
            <a:r>
              <a:rPr lang="zh-CN" altLang="zh-CN" dirty="0" smtClean="0"/>
              <a:t>分期缴纳</a:t>
            </a:r>
            <a:r>
              <a:rPr lang="en-US" altLang="zh-CN" dirty="0" smtClean="0"/>
              <a:t>,</a:t>
            </a:r>
            <a:r>
              <a:rPr lang="zh-CN" altLang="zh-CN" dirty="0" smtClean="0"/>
              <a:t>具体缴纳期限由各省、自治区、直辖市人民政府确定。</a:t>
            </a:r>
          </a:p>
          <a:p>
            <a:pPr marL="228600" indent="-228600" defTabSz="449263"/>
            <a:r>
              <a:rPr lang="zh-CN" altLang="zh-CN" dirty="0" smtClean="0"/>
              <a:t>新征用的耕地</a:t>
            </a:r>
            <a:r>
              <a:rPr lang="en-US" altLang="zh-CN" dirty="0" smtClean="0"/>
              <a:t>,</a:t>
            </a:r>
            <a:r>
              <a:rPr lang="zh-CN" altLang="zh-CN" dirty="0" smtClean="0"/>
              <a:t>自批准征用之日起期满</a:t>
            </a:r>
            <a:r>
              <a:rPr lang="en-US" altLang="zh-CN" dirty="0" smtClean="0"/>
              <a:t>1</a:t>
            </a:r>
            <a:r>
              <a:rPr lang="zh-CN" altLang="zh-CN" dirty="0" smtClean="0"/>
              <a:t>年开</a:t>
            </a:r>
            <a:r>
              <a:rPr lang="zh-CN" altLang="zh-CN" dirty="0" smtClean="0"/>
              <a:t>始缴纳城镇土地使用</a:t>
            </a:r>
            <a:r>
              <a:rPr lang="zh-CN" altLang="zh-CN" dirty="0" smtClean="0"/>
              <a:t>税</a:t>
            </a:r>
            <a:r>
              <a:rPr lang="zh-CN" altLang="en-US" dirty="0" smtClean="0"/>
              <a:t>；</a:t>
            </a:r>
            <a:r>
              <a:rPr lang="zh-CN" altLang="zh-CN" dirty="0" smtClean="0"/>
              <a:t>新</a:t>
            </a:r>
            <a:r>
              <a:rPr lang="zh-CN" altLang="zh-CN" dirty="0" smtClean="0"/>
              <a:t>征用的非耕地</a:t>
            </a:r>
            <a:r>
              <a:rPr lang="en-US" altLang="zh-CN" dirty="0" smtClean="0"/>
              <a:t>,</a:t>
            </a:r>
            <a:r>
              <a:rPr lang="zh-CN" altLang="zh-CN" dirty="0" smtClean="0"/>
              <a:t>自批准征</a:t>
            </a:r>
            <a:r>
              <a:rPr lang="zh-CN" altLang="zh-CN" dirty="0" smtClean="0"/>
              <a:t>用</a:t>
            </a:r>
            <a:r>
              <a:rPr lang="zh-CN" altLang="en-US" dirty="0" smtClean="0"/>
              <a:t>的</a:t>
            </a:r>
            <a:r>
              <a:rPr lang="zh-CN" altLang="zh-CN" dirty="0" smtClean="0"/>
              <a:t>次</a:t>
            </a:r>
            <a:r>
              <a:rPr lang="zh-CN" altLang="zh-CN" dirty="0" smtClean="0"/>
              <a:t>月起纳税。</a:t>
            </a:r>
            <a:endParaRPr lang="zh-CN" altLang="en-US" dirty="0" smtClean="0"/>
          </a:p>
          <a:p>
            <a:pPr marL="228600" indent="-228600" defTabSz="449263"/>
            <a:r>
              <a:rPr lang="zh-CN" altLang="zh-CN" dirty="0" smtClean="0"/>
              <a:t>城镇土地使用税一般应当向土地所在地的税务机关缴纳。纳税人使用的土地属于不同省</a:t>
            </a:r>
            <a:r>
              <a:rPr lang="en-US" altLang="zh-CN" dirty="0" smtClean="0"/>
              <a:t>(</a:t>
            </a:r>
            <a:r>
              <a:rPr lang="zh-CN" altLang="en-US" dirty="0" smtClean="0"/>
              <a:t>自治区、直辖市</a:t>
            </a:r>
            <a:r>
              <a:rPr lang="en-US" altLang="zh-CN" dirty="0" smtClean="0"/>
              <a:t>)</a:t>
            </a:r>
            <a:r>
              <a:rPr lang="zh-CN" altLang="en-US" dirty="0" smtClean="0"/>
              <a:t>管辖范围的</a:t>
            </a:r>
            <a:r>
              <a:rPr lang="en-US" altLang="zh-CN" dirty="0" smtClean="0"/>
              <a:t>,</a:t>
            </a:r>
            <a:r>
              <a:rPr lang="zh-CN" altLang="en-US" dirty="0" smtClean="0"/>
              <a:t>应当分别向土地所在</a:t>
            </a:r>
            <a:r>
              <a:rPr lang="zh-CN" altLang="en-US" dirty="0" smtClean="0"/>
              <a:t>地税</a:t>
            </a:r>
            <a:r>
              <a:rPr lang="zh-CN" altLang="en-US" dirty="0" smtClean="0"/>
              <a:t>务机关纳</a:t>
            </a:r>
            <a:r>
              <a:rPr lang="zh-CN" altLang="en-US" dirty="0" smtClean="0"/>
              <a:t>税；在</a:t>
            </a:r>
            <a:r>
              <a:rPr lang="zh-CN" altLang="en-US" dirty="0" smtClean="0"/>
              <a:t>同一省</a:t>
            </a:r>
            <a:r>
              <a:rPr lang="en-US" altLang="zh-CN" dirty="0" smtClean="0"/>
              <a:t>(</a:t>
            </a:r>
            <a:r>
              <a:rPr lang="zh-CN" altLang="en-US" dirty="0" smtClean="0"/>
              <a:t>自治区、直辖市</a:t>
            </a:r>
            <a:r>
              <a:rPr lang="en-US" altLang="zh-CN" dirty="0" smtClean="0"/>
              <a:t>)</a:t>
            </a:r>
            <a:r>
              <a:rPr lang="zh-CN" altLang="en-US" dirty="0" smtClean="0"/>
              <a:t>管辖范围以内</a:t>
            </a:r>
            <a:r>
              <a:rPr lang="en-US" altLang="zh-CN" dirty="0" smtClean="0"/>
              <a:t>,</a:t>
            </a:r>
            <a:r>
              <a:rPr lang="zh-CN" altLang="en-US" dirty="0" smtClean="0"/>
              <a:t>纳税人跨地区使用的土地</a:t>
            </a:r>
            <a:r>
              <a:rPr lang="en-US" altLang="zh-CN" dirty="0" smtClean="0"/>
              <a:t>,</a:t>
            </a:r>
            <a:r>
              <a:rPr lang="zh-CN" altLang="en-US" dirty="0" smtClean="0"/>
              <a:t>由当地省级地方税务局确定纳税地点。</a:t>
            </a:r>
            <a:endParaRPr lang="zh-CN" altLang="zh-CN" dirty="0" smtClean="0"/>
          </a:p>
          <a:p>
            <a:pPr marL="228600" indent="-228600" defTabSz="449263"/>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555875" y="333375"/>
            <a:ext cx="5997575" cy="647700"/>
          </a:xfrm>
        </p:spPr>
        <p:txBody>
          <a:bodyPr/>
          <a:lstStyle/>
          <a:p>
            <a:r>
              <a:rPr lang="zh-CN" altLang="zh-CN" smtClean="0">
                <a:latin typeface="华文细黑"/>
                <a:ea typeface="华文细黑"/>
                <a:cs typeface="华文细黑"/>
              </a:rPr>
              <a:t>第四节　耕地占用税</a:t>
            </a:r>
          </a:p>
        </p:txBody>
      </p:sp>
      <p:sp>
        <p:nvSpPr>
          <p:cNvPr id="35842" name="内容占位符 2"/>
          <p:cNvSpPr>
            <a:spLocks noGrp="1"/>
          </p:cNvSpPr>
          <p:nvPr>
            <p:ph idx="1"/>
          </p:nvPr>
        </p:nvSpPr>
        <p:spPr>
          <a:xfrm>
            <a:off x="395288" y="1196975"/>
            <a:ext cx="8208962" cy="5184775"/>
          </a:xfrm>
        </p:spPr>
        <p:txBody>
          <a:bodyPr/>
          <a:lstStyle/>
          <a:p>
            <a:pPr marL="228600" indent="-228600" algn="l" defTabSz="449263">
              <a:lnSpc>
                <a:spcPct val="140000"/>
              </a:lnSpc>
              <a:spcBef>
                <a:spcPct val="0"/>
              </a:spcBef>
              <a:buClr>
                <a:schemeClr val="tx1"/>
              </a:buClr>
              <a:buFontTx/>
              <a:buChar char="•"/>
            </a:pPr>
            <a:r>
              <a:rPr lang="zh-CN" altLang="en-US" dirty="0" smtClean="0"/>
              <a:t>耕地占用税是对占用耕地建设建筑物、构筑物或者从事非农业建设的单位和个人</a:t>
            </a:r>
            <a:r>
              <a:rPr lang="en-US" altLang="zh-CN" dirty="0" smtClean="0"/>
              <a:t>,</a:t>
            </a:r>
            <a:r>
              <a:rPr lang="zh-CN" altLang="en-US" dirty="0" smtClean="0"/>
              <a:t>就其实际占用的耕地面积征收的一种税。</a:t>
            </a:r>
          </a:p>
          <a:p>
            <a:pPr marL="228600" indent="-228600" algn="l" defTabSz="449263">
              <a:lnSpc>
                <a:spcPct val="140000"/>
              </a:lnSpc>
              <a:spcBef>
                <a:spcPct val="0"/>
              </a:spcBef>
              <a:buClr>
                <a:schemeClr val="tx1"/>
              </a:buClr>
              <a:buFontTx/>
              <a:buNone/>
            </a:pPr>
            <a:r>
              <a:rPr lang="zh-CN" altLang="zh-CN" sz="2400" b="1" dirty="0" smtClean="0">
                <a:solidFill>
                  <a:srgbClr val="000000"/>
                </a:solidFill>
                <a:latin typeface="黑体" pitchFamily="49" charset="-122"/>
                <a:ea typeface="黑体" pitchFamily="49" charset="-122"/>
              </a:rPr>
              <a:t>一、纳税义务人</a:t>
            </a:r>
          </a:p>
          <a:p>
            <a:pPr marL="228600" indent="-228600" defTabSz="449263"/>
            <a:r>
              <a:rPr lang="zh-CN" altLang="en-US" dirty="0" smtClean="0"/>
              <a:t>耕地占用税的纳税人为在我国境内占用耕地建设建筑物、构筑物或者从事非农业建设的单位和个人</a:t>
            </a:r>
            <a:r>
              <a:rPr lang="zh-CN" altLang="en-US" dirty="0" smtClean="0"/>
              <a:t>，包括国</a:t>
            </a:r>
            <a:r>
              <a:rPr lang="zh-CN" altLang="en-US" dirty="0" smtClean="0"/>
              <a:t>有企业、集体企业、私营企业、股份制企业、外商投资企业、外国企业以及其他企业、行政单位、事业单位、社会团体、其他单位、个体经营者和其他个人。</a:t>
            </a:r>
          </a:p>
          <a:p>
            <a:pPr marL="228600" indent="-228600" defTabSz="449263"/>
            <a:r>
              <a:rPr lang="zh-CN" altLang="en-US" dirty="0" smtClean="0"/>
              <a:t>耕地占用税的征税范围包括国家所有和集体所有的耕地。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第四节　耕地占用税</a:t>
            </a:r>
          </a:p>
        </p:txBody>
      </p:sp>
      <p:sp>
        <p:nvSpPr>
          <p:cNvPr id="36866"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二、税目和税额标准</a:t>
            </a:r>
          </a:p>
          <a:p>
            <a:pPr marL="228600" indent="-228600" defTabSz="449263"/>
            <a:r>
              <a:rPr lang="zh-CN" altLang="zh-CN" dirty="0" smtClean="0"/>
              <a:t>耕地占用税根据不同地区人均占有耕地的数量和当地经济发展状况实行有地区差别的幅度税额标准</a:t>
            </a:r>
            <a:r>
              <a:rPr lang="en-US" altLang="zh-CN" dirty="0" smtClean="0"/>
              <a:t>,</a:t>
            </a:r>
            <a:r>
              <a:rPr lang="zh-CN" altLang="zh-CN" dirty="0" smtClean="0"/>
              <a:t>国家规定的每平方米应税土地的税额标准如</a:t>
            </a:r>
            <a:r>
              <a:rPr lang="zh-CN" altLang="zh-CN" dirty="0" smtClean="0"/>
              <a:t>下</a:t>
            </a:r>
            <a:r>
              <a:rPr lang="zh-CN" altLang="en-US" dirty="0" smtClean="0"/>
              <a:t>：</a:t>
            </a:r>
            <a:endParaRPr lang="zh-CN" altLang="zh-CN" dirty="0" smtClean="0"/>
          </a:p>
          <a:p>
            <a:pPr marL="228600" indent="-228600" defTabSz="449263"/>
            <a:r>
              <a:rPr lang="zh-CN" altLang="en-US" dirty="0" smtClean="0"/>
              <a:t>（</a:t>
            </a:r>
            <a:r>
              <a:rPr lang="en-US" altLang="zh-CN" dirty="0" smtClean="0"/>
              <a:t>1</a:t>
            </a:r>
            <a:r>
              <a:rPr lang="zh-CN" altLang="en-US" dirty="0" smtClean="0"/>
              <a:t>）</a:t>
            </a:r>
            <a:r>
              <a:rPr lang="zh-CN" altLang="en-US" dirty="0" smtClean="0"/>
              <a:t>人</a:t>
            </a:r>
            <a:r>
              <a:rPr lang="zh-CN" altLang="en-US" dirty="0" smtClean="0"/>
              <a:t>均耕地不超过</a:t>
            </a:r>
            <a:r>
              <a:rPr lang="en-US" altLang="zh-CN" dirty="0" smtClean="0"/>
              <a:t>1</a:t>
            </a:r>
            <a:r>
              <a:rPr lang="zh-CN" altLang="en-US" dirty="0" smtClean="0"/>
              <a:t>亩的地区</a:t>
            </a:r>
            <a:r>
              <a:rPr lang="en-US" altLang="zh-CN" dirty="0" smtClean="0"/>
              <a:t>(</a:t>
            </a:r>
            <a:r>
              <a:rPr lang="zh-CN" altLang="en-US" dirty="0" smtClean="0"/>
              <a:t>以县、自治县、不设区的市、市辖区为单位</a:t>
            </a:r>
            <a:r>
              <a:rPr lang="en-US" altLang="zh-CN" dirty="0" smtClean="0"/>
              <a:t>),</a:t>
            </a:r>
            <a:r>
              <a:rPr lang="zh-CN" altLang="zh-CN" dirty="0" smtClean="0"/>
              <a:t>每平方米为</a:t>
            </a:r>
            <a:r>
              <a:rPr lang="en-US" altLang="zh-CN" dirty="0" smtClean="0"/>
              <a:t>10—50</a:t>
            </a:r>
            <a:r>
              <a:rPr lang="zh-CN" altLang="zh-CN" dirty="0" smtClean="0"/>
              <a:t>元。</a:t>
            </a:r>
          </a:p>
          <a:p>
            <a:pPr marL="228600" indent="-228600" defTabSz="449263"/>
            <a:r>
              <a:rPr lang="zh-CN" altLang="en-US" dirty="0" smtClean="0"/>
              <a:t>（</a:t>
            </a:r>
            <a:r>
              <a:rPr lang="en-US" altLang="zh-CN" dirty="0" smtClean="0"/>
              <a:t>2</a:t>
            </a:r>
            <a:r>
              <a:rPr lang="zh-CN" altLang="en-US" dirty="0" smtClean="0"/>
              <a:t>）</a:t>
            </a:r>
            <a:r>
              <a:rPr lang="zh-CN" altLang="zh-CN" dirty="0" smtClean="0"/>
              <a:t>人</a:t>
            </a:r>
            <a:r>
              <a:rPr lang="zh-CN" altLang="zh-CN" dirty="0" smtClean="0"/>
              <a:t>均耕地超过</a:t>
            </a:r>
            <a:r>
              <a:rPr lang="en-US" altLang="zh-CN" dirty="0" smtClean="0"/>
              <a:t>1</a:t>
            </a:r>
            <a:r>
              <a:rPr lang="zh-CN" altLang="en-US" dirty="0" smtClean="0"/>
              <a:t>亩但不超过</a:t>
            </a:r>
            <a:r>
              <a:rPr lang="en-US" altLang="zh-CN" dirty="0" smtClean="0"/>
              <a:t>2</a:t>
            </a:r>
            <a:r>
              <a:rPr lang="zh-CN" altLang="en-US" dirty="0" smtClean="0"/>
              <a:t>亩的地区</a:t>
            </a:r>
            <a:r>
              <a:rPr lang="en-US" altLang="zh-CN" dirty="0" smtClean="0"/>
              <a:t>,</a:t>
            </a:r>
            <a:r>
              <a:rPr lang="zh-CN" altLang="zh-CN" dirty="0" smtClean="0"/>
              <a:t>每平方米为</a:t>
            </a:r>
            <a:r>
              <a:rPr lang="en-US" altLang="zh-CN" dirty="0" smtClean="0"/>
              <a:t>8—40</a:t>
            </a:r>
            <a:r>
              <a:rPr lang="zh-CN" altLang="zh-CN" dirty="0" smtClean="0"/>
              <a:t>元。</a:t>
            </a:r>
          </a:p>
          <a:p>
            <a:pPr marL="228600" indent="-228600" defTabSz="449263"/>
            <a:r>
              <a:rPr lang="zh-CN" altLang="en-US" dirty="0" smtClean="0"/>
              <a:t>（</a:t>
            </a:r>
            <a:r>
              <a:rPr lang="en-US" altLang="zh-CN" dirty="0" smtClean="0"/>
              <a:t>3</a:t>
            </a:r>
            <a:r>
              <a:rPr lang="zh-CN" altLang="en-US" dirty="0" smtClean="0"/>
              <a:t>）</a:t>
            </a:r>
            <a:r>
              <a:rPr lang="zh-CN" altLang="zh-CN" dirty="0" smtClean="0"/>
              <a:t>人</a:t>
            </a:r>
            <a:r>
              <a:rPr lang="zh-CN" altLang="zh-CN" dirty="0" smtClean="0"/>
              <a:t>均耕地超过</a:t>
            </a:r>
            <a:r>
              <a:rPr lang="en-US" altLang="zh-CN" dirty="0" smtClean="0"/>
              <a:t>2</a:t>
            </a:r>
            <a:r>
              <a:rPr lang="zh-CN" altLang="en-US" dirty="0" smtClean="0"/>
              <a:t>亩但不超过</a:t>
            </a:r>
            <a:r>
              <a:rPr lang="en-US" altLang="zh-CN" dirty="0" smtClean="0"/>
              <a:t>3</a:t>
            </a:r>
            <a:r>
              <a:rPr lang="zh-CN" altLang="zh-CN" dirty="0" smtClean="0"/>
              <a:t>亩的地区</a:t>
            </a:r>
            <a:r>
              <a:rPr lang="en-US" altLang="zh-CN" dirty="0" smtClean="0"/>
              <a:t>,</a:t>
            </a:r>
            <a:r>
              <a:rPr lang="zh-CN" altLang="zh-CN" dirty="0" smtClean="0"/>
              <a:t>每平方米为</a:t>
            </a:r>
            <a:r>
              <a:rPr lang="en-US" altLang="zh-CN" dirty="0" smtClean="0"/>
              <a:t>6—30</a:t>
            </a:r>
            <a:r>
              <a:rPr lang="zh-CN" altLang="zh-CN" dirty="0" smtClean="0"/>
              <a:t>元。</a:t>
            </a:r>
          </a:p>
          <a:p>
            <a:pPr marL="228600" indent="-228600" defTabSz="449263"/>
            <a:r>
              <a:rPr lang="zh-CN" altLang="en-US" dirty="0" smtClean="0"/>
              <a:t>（</a:t>
            </a:r>
            <a:r>
              <a:rPr lang="en-US" altLang="zh-CN" dirty="0" smtClean="0"/>
              <a:t>4</a:t>
            </a:r>
            <a:r>
              <a:rPr lang="zh-CN" altLang="en-US" dirty="0" smtClean="0"/>
              <a:t>）</a:t>
            </a:r>
            <a:r>
              <a:rPr lang="zh-CN" altLang="zh-CN" dirty="0" smtClean="0"/>
              <a:t>人</a:t>
            </a:r>
            <a:r>
              <a:rPr lang="zh-CN" altLang="zh-CN" dirty="0" smtClean="0"/>
              <a:t>均耕地超过</a:t>
            </a:r>
            <a:r>
              <a:rPr lang="en-US" altLang="zh-CN" dirty="0" smtClean="0"/>
              <a:t>3</a:t>
            </a:r>
            <a:r>
              <a:rPr lang="zh-CN" altLang="zh-CN" dirty="0" smtClean="0"/>
              <a:t>亩的地区</a:t>
            </a:r>
            <a:r>
              <a:rPr lang="en-US" altLang="zh-CN" dirty="0" smtClean="0"/>
              <a:t>,</a:t>
            </a:r>
            <a:r>
              <a:rPr lang="zh-CN" altLang="zh-CN" dirty="0" smtClean="0"/>
              <a:t>每平方米为</a:t>
            </a:r>
            <a:r>
              <a:rPr lang="en-US" altLang="zh-CN" dirty="0" smtClean="0"/>
              <a:t>5—25</a:t>
            </a:r>
            <a:r>
              <a:rPr lang="zh-CN" altLang="zh-CN" dirty="0" smtClean="0"/>
              <a:t>元。</a:t>
            </a:r>
          </a:p>
          <a:p>
            <a:pPr marL="228600" indent="-228600" defTabSz="449263"/>
            <a:endParaRPr lang="zh-CN" alt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48545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7" name="Rectangle 4"/>
          <p:cNvSpPr>
            <a:spLocks noChangeArrowheads="1"/>
          </p:cNvSpPr>
          <p:nvPr/>
        </p:nvSpPr>
        <p:spPr bwMode="gray">
          <a:xfrm rot="3419336">
            <a:off x="2078037" y="42783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solidFill>
                <a:prstClr val="black"/>
              </a:solidFill>
              <a:ea typeface="+mn-ea"/>
            </a:endParaRPr>
          </a:p>
        </p:txBody>
      </p:sp>
      <p:sp>
        <p:nvSpPr>
          <p:cNvPr id="21508" name="Text Box 5"/>
          <p:cNvSpPr txBox="1">
            <a:spLocks noChangeArrowheads="1"/>
          </p:cNvSpPr>
          <p:nvPr/>
        </p:nvSpPr>
        <p:spPr bwMode="gray">
          <a:xfrm>
            <a:off x="2133600" y="43211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3399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0" name="Rectangle 7"/>
          <p:cNvSpPr>
            <a:spLocks noChangeArrowheads="1"/>
          </p:cNvSpPr>
          <p:nvPr/>
        </p:nvSpPr>
        <p:spPr bwMode="gray">
          <a:xfrm rot="3419336">
            <a:off x="2078037" y="176371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solidFill>
                <a:prstClr val="black"/>
              </a:solidFill>
              <a:ea typeface="+mn-ea"/>
            </a:endParaRPr>
          </a:p>
        </p:txBody>
      </p:sp>
      <p:sp>
        <p:nvSpPr>
          <p:cNvPr id="21511" name="Text Box 8"/>
          <p:cNvSpPr txBox="1">
            <a:spLocks noChangeArrowheads="1"/>
          </p:cNvSpPr>
          <p:nvPr/>
        </p:nvSpPr>
        <p:spPr bwMode="gray">
          <a:xfrm>
            <a:off x="2987675" y="1851025"/>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资源税概述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18065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17817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4" name="Rectangle 11"/>
          <p:cNvSpPr>
            <a:spLocks noChangeArrowheads="1"/>
          </p:cNvSpPr>
          <p:nvPr/>
        </p:nvSpPr>
        <p:spPr bwMode="gray">
          <a:xfrm rot="3419336">
            <a:off x="2078037" y="260191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prstClr val="black"/>
              </a:solidFill>
              <a:ea typeface="+mn-ea"/>
            </a:endParaRPr>
          </a:p>
        </p:txBody>
      </p:sp>
      <p:sp>
        <p:nvSpPr>
          <p:cNvPr id="21515" name="Text Box 12"/>
          <p:cNvSpPr txBox="1">
            <a:spLocks noChangeArrowheads="1"/>
          </p:cNvSpPr>
          <p:nvPr/>
        </p:nvSpPr>
        <p:spPr bwMode="gray">
          <a:xfrm>
            <a:off x="2133600" y="26447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4014788"/>
            <a:ext cx="4799012" cy="1587"/>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7" name="Rectangle 14"/>
          <p:cNvSpPr>
            <a:spLocks noChangeArrowheads="1"/>
          </p:cNvSpPr>
          <p:nvPr/>
        </p:nvSpPr>
        <p:spPr bwMode="gray">
          <a:xfrm rot="3419336">
            <a:off x="2078037" y="344011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solidFill>
                <a:prstClr val="black"/>
              </a:solidFill>
              <a:ea typeface="+mn-ea"/>
            </a:endParaRPr>
          </a:p>
        </p:txBody>
      </p:sp>
      <p:sp>
        <p:nvSpPr>
          <p:cNvPr id="21518" name="Text Box 15"/>
          <p:cNvSpPr txBox="1">
            <a:spLocks noChangeArrowheads="1"/>
          </p:cNvSpPr>
          <p:nvPr/>
        </p:nvSpPr>
        <p:spPr bwMode="gray">
          <a:xfrm>
            <a:off x="2133600" y="34829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Line 16"/>
          <p:cNvSpPr>
            <a:spLocks noChangeShapeType="1"/>
          </p:cNvSpPr>
          <p:nvPr/>
        </p:nvSpPr>
        <p:spPr bwMode="gray">
          <a:xfrm>
            <a:off x="2362200" y="5715000"/>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0" name="Rectangle 17"/>
          <p:cNvSpPr>
            <a:spLocks noChangeArrowheads="1"/>
          </p:cNvSpPr>
          <p:nvPr/>
        </p:nvSpPr>
        <p:spPr bwMode="ltGray">
          <a:xfrm rot="3419336">
            <a:off x="2078037" y="5138738"/>
            <a:ext cx="479425" cy="520700"/>
          </a:xfrm>
          <a:prstGeom prst="rect">
            <a:avLst/>
          </a:prstGeom>
          <a:gradFill rotWithShape="1">
            <a:gsLst>
              <a:gs pos="0">
                <a:schemeClr val="tx2"/>
              </a:gs>
              <a:gs pos="100000">
                <a:schemeClr val="tx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extrusionClr>
          </a:sp3d>
        </p:spPr>
        <p:txBody>
          <a:bodyPr wrap="none" anchor="ctr">
            <a:flatTx/>
          </a:bodyPr>
          <a:lstStyle/>
          <a:p>
            <a:pPr>
              <a:defRPr/>
            </a:pPr>
            <a:endParaRPr lang="zh-CN" altLang="en-US">
              <a:solidFill>
                <a:prstClr val="black"/>
              </a:solidFill>
              <a:ea typeface="+mn-ea"/>
            </a:endParaRPr>
          </a:p>
        </p:txBody>
      </p:sp>
      <p:sp>
        <p:nvSpPr>
          <p:cNvPr id="21521" name="Text Box 18"/>
          <p:cNvSpPr txBox="1">
            <a:spLocks noChangeArrowheads="1"/>
          </p:cNvSpPr>
          <p:nvPr/>
        </p:nvSpPr>
        <p:spPr bwMode="gray">
          <a:xfrm>
            <a:off x="2133600" y="5181600"/>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1522" name="Text Box 19"/>
          <p:cNvSpPr txBox="1">
            <a:spLocks noChangeArrowheads="1"/>
          </p:cNvSpPr>
          <p:nvPr/>
        </p:nvSpPr>
        <p:spPr bwMode="gray">
          <a:xfrm>
            <a:off x="2987675" y="2713038"/>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资源税</a:t>
            </a:r>
            <a:endParaRPr lang="en-US" altLang="zh-CN" sz="2400" b="1">
              <a:solidFill>
                <a:srgbClr val="000000"/>
              </a:solidFill>
              <a:cs typeface="Arial" charset="0"/>
            </a:endParaRPr>
          </a:p>
        </p:txBody>
      </p:sp>
      <p:sp>
        <p:nvSpPr>
          <p:cNvPr id="21523" name="Text Box 20"/>
          <p:cNvSpPr txBox="1">
            <a:spLocks noChangeArrowheads="1"/>
          </p:cNvSpPr>
          <p:nvPr/>
        </p:nvSpPr>
        <p:spPr bwMode="gray">
          <a:xfrm>
            <a:off x="2987675" y="35528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城镇土地使用税</a:t>
            </a:r>
            <a:endParaRPr lang="en-US" altLang="zh-CN" sz="2400" b="1">
              <a:solidFill>
                <a:srgbClr val="000000"/>
              </a:solidFill>
              <a:cs typeface="Arial" charset="0"/>
            </a:endParaRPr>
          </a:p>
        </p:txBody>
      </p:sp>
      <p:sp>
        <p:nvSpPr>
          <p:cNvPr id="21524" name="Text Box 21"/>
          <p:cNvSpPr txBox="1">
            <a:spLocks noChangeArrowheads="1"/>
          </p:cNvSpPr>
          <p:nvPr/>
        </p:nvSpPr>
        <p:spPr bwMode="gray">
          <a:xfrm>
            <a:off x="2987675" y="4394200"/>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耕地占用税</a:t>
            </a:r>
            <a:endParaRPr lang="en-US" altLang="zh-CN" sz="2400" b="1">
              <a:solidFill>
                <a:srgbClr val="000000"/>
              </a:solidFill>
              <a:cs typeface="Arial" charset="0"/>
            </a:endParaRPr>
          </a:p>
        </p:txBody>
      </p:sp>
      <p:sp>
        <p:nvSpPr>
          <p:cNvPr id="21525" name="Text Box 22"/>
          <p:cNvSpPr txBox="1">
            <a:spLocks noChangeArrowheads="1"/>
          </p:cNvSpPr>
          <p:nvPr/>
        </p:nvSpPr>
        <p:spPr bwMode="gray">
          <a:xfrm>
            <a:off x="2987675" y="5245100"/>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土地增值税</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771775" y="333375"/>
            <a:ext cx="5761038" cy="647700"/>
          </a:xfrm>
        </p:spPr>
        <p:txBody>
          <a:bodyPr/>
          <a:lstStyle/>
          <a:p>
            <a:r>
              <a:rPr lang="zh-CN" altLang="zh-CN" smtClean="0">
                <a:latin typeface="华文细黑"/>
                <a:ea typeface="华文细黑"/>
                <a:cs typeface="华文细黑"/>
              </a:rPr>
              <a:t>第四节　耕地占用税</a:t>
            </a:r>
          </a:p>
        </p:txBody>
      </p:sp>
      <p:sp>
        <p:nvSpPr>
          <p:cNvPr id="3789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三、计税依据</a:t>
            </a:r>
          </a:p>
          <a:p>
            <a:pPr marL="228600" indent="-228600" defTabSz="449263"/>
            <a:r>
              <a:rPr lang="zh-CN" altLang="zh-CN" dirty="0" smtClean="0"/>
              <a:t>耕地占用税以纳税人实际占用的耕地面积</a:t>
            </a:r>
            <a:r>
              <a:rPr lang="en-US" altLang="zh-CN" dirty="0" smtClean="0"/>
              <a:t>(</a:t>
            </a:r>
            <a:r>
              <a:rPr lang="zh-CN" altLang="zh-CN" dirty="0" smtClean="0"/>
              <a:t>平方米</a:t>
            </a:r>
            <a:r>
              <a:rPr lang="en-US" altLang="zh-CN" dirty="0" smtClean="0"/>
              <a:t>)</a:t>
            </a:r>
            <a:r>
              <a:rPr lang="zh-CN" altLang="zh-CN" dirty="0" smtClean="0"/>
              <a:t>为计税依据</a:t>
            </a:r>
            <a:r>
              <a:rPr lang="en-US" altLang="zh-CN" dirty="0" smtClean="0"/>
              <a:t>,</a:t>
            </a:r>
            <a:r>
              <a:rPr lang="zh-CN" altLang="zh-CN" dirty="0" smtClean="0"/>
              <a:t>按照规定的适用税额标准计算应纳税额</a:t>
            </a:r>
            <a:r>
              <a:rPr lang="en-US" altLang="zh-CN" dirty="0" smtClean="0"/>
              <a:t>,</a:t>
            </a:r>
            <a:r>
              <a:rPr lang="zh-CN" altLang="zh-CN" dirty="0" smtClean="0"/>
              <a:t>实行一次性征收。</a:t>
            </a:r>
          </a:p>
          <a:p>
            <a:pPr marL="228600" indent="-228600" defTabSz="449263"/>
            <a:r>
              <a:rPr lang="zh-CN" altLang="zh-CN" dirty="0" smtClean="0"/>
              <a:t>为了协调税收政策</a:t>
            </a:r>
            <a:r>
              <a:rPr lang="en-US" altLang="zh-CN" dirty="0" smtClean="0"/>
              <a:t>,</a:t>
            </a:r>
            <a:r>
              <a:rPr lang="zh-CN" altLang="zh-CN" dirty="0" smtClean="0"/>
              <a:t>避免毗邻地区税额过于悬殊</a:t>
            </a:r>
            <a:r>
              <a:rPr lang="en-US" altLang="zh-CN" dirty="0" smtClean="0"/>
              <a:t>,</a:t>
            </a:r>
            <a:r>
              <a:rPr lang="zh-CN" altLang="zh-CN" dirty="0" smtClean="0"/>
              <a:t>对各省、自治区、直辖市每平方米的平均税额核</a:t>
            </a:r>
            <a:r>
              <a:rPr lang="zh-CN" altLang="zh-CN" dirty="0" smtClean="0"/>
              <a:t>定做</a:t>
            </a:r>
            <a:r>
              <a:rPr lang="zh-CN" altLang="zh-CN" dirty="0" smtClean="0"/>
              <a:t>了具体规定。各省、自治区、直辖市人民政府在规定税额范围内</a:t>
            </a:r>
            <a:r>
              <a:rPr lang="en-US" altLang="zh-CN" dirty="0" smtClean="0"/>
              <a:t>,</a:t>
            </a:r>
            <a:r>
              <a:rPr lang="zh-CN" altLang="zh-CN" dirty="0" smtClean="0"/>
              <a:t>根据实际情况具体核定对所属县</a:t>
            </a:r>
            <a:r>
              <a:rPr lang="en-US" altLang="zh-CN" dirty="0" smtClean="0"/>
              <a:t>(</a:t>
            </a:r>
            <a:r>
              <a:rPr lang="zh-CN" altLang="zh-CN" dirty="0" smtClean="0"/>
              <a:t>市</a:t>
            </a:r>
            <a:r>
              <a:rPr lang="en-US" altLang="zh-CN" dirty="0" smtClean="0"/>
              <a:t>)</a:t>
            </a:r>
            <a:r>
              <a:rPr lang="zh-CN" altLang="zh-CN" dirty="0" smtClean="0"/>
              <a:t>和郊区的使用税额</a:t>
            </a:r>
            <a:r>
              <a:rPr lang="en-US" altLang="zh-CN" dirty="0" smtClean="0"/>
              <a:t>,</a:t>
            </a:r>
            <a:r>
              <a:rPr lang="zh-CN" altLang="zh-CN" dirty="0" smtClean="0"/>
              <a:t>但平均数不得低于核定的平均税额。</a:t>
            </a:r>
          </a:p>
          <a:p>
            <a:pPr marL="228600" indent="-228600" defTabSz="449263"/>
            <a:r>
              <a:rPr lang="zh-CN" altLang="zh-CN" dirty="0" smtClean="0"/>
              <a:t>耕地占用税应纳税额的计算公</a:t>
            </a:r>
            <a:r>
              <a:rPr lang="zh-CN" altLang="zh-CN" dirty="0" smtClean="0"/>
              <a:t>式</a:t>
            </a:r>
            <a:r>
              <a:rPr lang="zh-CN" altLang="en-US" dirty="0" smtClean="0"/>
              <a:t>：</a:t>
            </a:r>
            <a:endParaRPr lang="zh-CN" altLang="zh-CN" dirty="0" smtClean="0"/>
          </a:p>
          <a:p>
            <a:pPr marL="228600" indent="-228600" defTabSz="449263">
              <a:buFont typeface="Arial" charset="0"/>
              <a:buNone/>
            </a:pPr>
            <a:r>
              <a:rPr lang="zh-CN" altLang="en-US" dirty="0" smtClean="0"/>
              <a:t>  </a:t>
            </a:r>
            <a:r>
              <a:rPr lang="zh-CN" altLang="en-US" dirty="0" smtClean="0"/>
              <a:t>            </a:t>
            </a:r>
            <a:r>
              <a:rPr lang="zh-CN" altLang="zh-CN" dirty="0" smtClean="0"/>
              <a:t>应</a:t>
            </a:r>
            <a:r>
              <a:rPr lang="zh-CN" altLang="zh-CN" dirty="0" smtClean="0"/>
              <a:t>纳税额</a:t>
            </a:r>
            <a:r>
              <a:rPr lang="en-US" altLang="zh-CN" dirty="0" smtClean="0"/>
              <a:t>=</a:t>
            </a:r>
            <a:r>
              <a:rPr lang="zh-CN" altLang="zh-CN" dirty="0" smtClean="0"/>
              <a:t>纳税人实际占用的耕地面积</a:t>
            </a:r>
            <a:r>
              <a:rPr lang="en-US" altLang="zh-CN" dirty="0" smtClean="0"/>
              <a:t>×</a:t>
            </a:r>
            <a:r>
              <a:rPr lang="zh-CN" altLang="zh-CN" dirty="0" smtClean="0"/>
              <a:t>适用税额标准</a:t>
            </a:r>
          </a:p>
          <a:p>
            <a:pPr marL="228600" indent="-228600" defTabSz="449263"/>
            <a:endParaRPr lang="zh-CN" alt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第四节　耕地占用税</a:t>
            </a:r>
          </a:p>
        </p:txBody>
      </p:sp>
      <p:sp>
        <p:nvSpPr>
          <p:cNvPr id="3891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四、减、免税</a:t>
            </a:r>
          </a:p>
          <a:p>
            <a:pPr marL="228600" indent="-228600" defTabSz="449263">
              <a:lnSpc>
                <a:spcPct val="125000"/>
              </a:lnSpc>
            </a:pPr>
            <a:r>
              <a:rPr lang="en-US" altLang="zh-CN" dirty="0" smtClean="0"/>
              <a:t>1.</a:t>
            </a:r>
            <a:r>
              <a:rPr lang="zh-CN" altLang="zh-CN" dirty="0" smtClean="0"/>
              <a:t>下列项目可以免征</a:t>
            </a:r>
            <a:r>
              <a:rPr lang="zh-CN" altLang="en-US" dirty="0" smtClean="0"/>
              <a:t>或减征</a:t>
            </a:r>
            <a:r>
              <a:rPr lang="zh-CN" altLang="zh-CN" dirty="0" smtClean="0"/>
              <a:t>耕地占用税</a:t>
            </a:r>
            <a:r>
              <a:rPr lang="en-US" altLang="zh-CN" dirty="0" smtClean="0"/>
              <a:t>:</a:t>
            </a:r>
            <a:endParaRPr lang="zh-CN" altLang="zh-CN" dirty="0" smtClean="0"/>
          </a:p>
          <a:p>
            <a:pPr marL="228600" indent="-228600" defTabSz="449263">
              <a:lnSpc>
                <a:spcPct val="125000"/>
              </a:lnSpc>
            </a:pPr>
            <a:r>
              <a:rPr lang="en-US" altLang="zh-CN" dirty="0" smtClean="0"/>
              <a:t>(1) </a:t>
            </a:r>
            <a:r>
              <a:rPr lang="zh-CN" altLang="en-US" dirty="0" smtClean="0"/>
              <a:t>军事设施、学校、幼儿园、社会福利机构、医疗机构占用耕地，免征耕地占用</a:t>
            </a:r>
            <a:r>
              <a:rPr lang="zh-CN" altLang="en-US" dirty="0" smtClean="0"/>
              <a:t>税。</a:t>
            </a:r>
            <a:endParaRPr lang="zh-CN" altLang="en-US" dirty="0" smtClean="0"/>
          </a:p>
          <a:p>
            <a:pPr marL="228600" indent="-228600" defTabSz="449263">
              <a:lnSpc>
                <a:spcPct val="125000"/>
              </a:lnSpc>
            </a:pPr>
            <a:r>
              <a:rPr lang="en-US" altLang="zh-CN" dirty="0" smtClean="0"/>
              <a:t>(2)</a:t>
            </a:r>
            <a:r>
              <a:rPr lang="zh-CN" altLang="en-US" dirty="0" smtClean="0"/>
              <a:t>农村居民在规定用地标准以内占用耕地新建自用住宅，按照当地适用税额减半征收耕地占用税，其中农村居民经批准搬迁，新建自用住宅占用耕地不超过原宅基地面积的部分，免征耕地占用</a:t>
            </a:r>
            <a:r>
              <a:rPr lang="zh-CN" altLang="en-US" dirty="0" smtClean="0"/>
              <a:t>税。</a:t>
            </a:r>
            <a:endParaRPr lang="zh-CN" altLang="en-US" dirty="0" smtClean="0"/>
          </a:p>
          <a:p>
            <a:pPr marL="228600" indent="-228600" defTabSz="449263">
              <a:lnSpc>
                <a:spcPct val="125000"/>
              </a:lnSpc>
            </a:pPr>
            <a:r>
              <a:rPr lang="en-US" altLang="zh-CN" dirty="0" smtClean="0"/>
              <a:t>(3)</a:t>
            </a:r>
            <a:r>
              <a:rPr lang="zh-CN" altLang="en-US" dirty="0" smtClean="0"/>
              <a:t>农村烈士遗属、因公牺牲军人遗属、残疾军人以及符合农村最低生活保障条件的农村居民</a:t>
            </a:r>
            <a:r>
              <a:rPr lang="en-US" altLang="zh-CN" dirty="0" smtClean="0"/>
              <a:t>,</a:t>
            </a:r>
            <a:r>
              <a:rPr lang="zh-CN" altLang="en-US" dirty="0" smtClean="0"/>
              <a:t>在规定用地标</a:t>
            </a:r>
            <a:r>
              <a:rPr lang="zh-CN" altLang="en-US" dirty="0" smtClean="0"/>
              <a:t>准内</a:t>
            </a:r>
            <a:r>
              <a:rPr lang="zh-CN" altLang="en-US" dirty="0" smtClean="0"/>
              <a:t>新建自用住宅</a:t>
            </a:r>
            <a:r>
              <a:rPr lang="en-US" altLang="zh-CN" dirty="0" smtClean="0"/>
              <a:t>,</a:t>
            </a:r>
            <a:r>
              <a:rPr lang="zh-CN" altLang="en-US" dirty="0" smtClean="0"/>
              <a:t>免征耕地占用</a:t>
            </a:r>
            <a:r>
              <a:rPr lang="zh-CN" altLang="en-US" dirty="0" smtClean="0"/>
              <a:t>税。</a:t>
            </a:r>
            <a:endParaRPr lang="zh-CN" altLang="en-US" dirty="0" smtClean="0"/>
          </a:p>
          <a:p>
            <a:pPr marL="228600" indent="-228600" defTabSz="449263">
              <a:lnSpc>
                <a:spcPct val="125000"/>
              </a:lnSpc>
            </a:pPr>
            <a:r>
              <a:rPr lang="en-US" altLang="zh-CN" dirty="0" smtClean="0"/>
              <a:t>(4)</a:t>
            </a:r>
            <a:r>
              <a:rPr lang="zh-CN" altLang="en-US" dirty="0" smtClean="0"/>
              <a:t>铁路线路、公路线路、飞机场跑道、停机坪、港口、航道、水利工程占用耕地</a:t>
            </a:r>
            <a:r>
              <a:rPr lang="en-US" altLang="zh-CN" dirty="0" smtClean="0"/>
              <a:t>,</a:t>
            </a:r>
            <a:r>
              <a:rPr lang="zh-CN" altLang="en-US" dirty="0" smtClean="0"/>
              <a:t>减按每平方米</a:t>
            </a:r>
            <a:r>
              <a:rPr lang="en-US" altLang="zh-CN" dirty="0" smtClean="0"/>
              <a:t>2</a:t>
            </a:r>
            <a:r>
              <a:rPr lang="zh-CN" altLang="en-US" dirty="0" smtClean="0"/>
              <a:t>元的税额征收耕地占用税。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627313" y="404813"/>
            <a:ext cx="5926137" cy="647700"/>
          </a:xfrm>
        </p:spPr>
        <p:txBody>
          <a:bodyPr/>
          <a:lstStyle/>
          <a:p>
            <a:r>
              <a:rPr lang="zh-CN" altLang="zh-CN" smtClean="0">
                <a:latin typeface="华文细黑"/>
                <a:ea typeface="华文细黑"/>
                <a:cs typeface="华文细黑"/>
              </a:rPr>
              <a:t>第四节　耕地占用税</a:t>
            </a:r>
          </a:p>
        </p:txBody>
      </p:sp>
      <p:sp>
        <p:nvSpPr>
          <p:cNvPr id="39938" name="内容占位符 2"/>
          <p:cNvSpPr>
            <a:spLocks noGrp="1"/>
          </p:cNvSpPr>
          <p:nvPr>
            <p:ph idx="1"/>
          </p:nvPr>
        </p:nvSpPr>
        <p:spPr>
          <a:xfrm>
            <a:off x="468313" y="1196975"/>
            <a:ext cx="8280400" cy="5184775"/>
          </a:xfrm>
        </p:spPr>
        <p:txBody>
          <a:bodyPr/>
          <a:lstStyle/>
          <a:p>
            <a:pPr marL="228600" indent="-228600" algn="l"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五、征收管理</a:t>
            </a:r>
          </a:p>
          <a:p>
            <a:pPr marL="228600" indent="-228600" defTabSz="449263"/>
            <a:r>
              <a:rPr lang="zh-CN" altLang="zh-CN" smtClean="0"/>
              <a:t>耕地占用税由地方税务机关于纳税人实际占用耕地时一次性征收</a:t>
            </a:r>
            <a:r>
              <a:rPr lang="en-US" altLang="zh-CN" smtClean="0"/>
              <a:t>,</a:t>
            </a:r>
            <a:r>
              <a:rPr lang="zh-CN" altLang="zh-CN" smtClean="0"/>
              <a:t>以后不再征收。</a:t>
            </a:r>
            <a:endParaRPr lang="zh-CN" altLang="en-US" smtClean="0"/>
          </a:p>
          <a:p>
            <a:pPr marL="228600" indent="-228600" defTabSz="449263"/>
            <a:r>
              <a:rPr lang="zh-CN" altLang="zh-CN" smtClean="0"/>
              <a:t>耕地占用税的纳税义务发生时间为纳税人收到自然资源主管部门办理占用耕地的书面通知的当日。</a:t>
            </a:r>
            <a:endParaRPr lang="zh-CN" altLang="en-US" smtClean="0"/>
          </a:p>
          <a:p>
            <a:pPr marL="228600" indent="-228600" defTabSz="449263"/>
            <a:r>
              <a:rPr lang="zh-CN" altLang="zh-CN" smtClean="0"/>
              <a:t>纳税人应当自纳税义务发生之日起</a:t>
            </a:r>
            <a:r>
              <a:rPr lang="en-US" altLang="zh-CN" smtClean="0"/>
              <a:t>30</a:t>
            </a:r>
            <a:r>
              <a:rPr lang="zh-CN" altLang="en-US" smtClean="0"/>
              <a:t>日内申报缴纳耕地占用税</a:t>
            </a:r>
            <a:r>
              <a:rPr lang="en-US" altLang="zh-CN" smtClean="0"/>
              <a:t>,</a:t>
            </a:r>
            <a:r>
              <a:rPr lang="zh-CN" altLang="en-US" smtClean="0"/>
              <a:t>逾期不申报缴纳者</a:t>
            </a:r>
            <a:r>
              <a:rPr lang="en-US" altLang="zh-CN" smtClean="0"/>
              <a:t>,</a:t>
            </a:r>
            <a:r>
              <a:rPr lang="zh-CN" altLang="en-US" smtClean="0"/>
              <a:t>除补缴应纳税额外</a:t>
            </a:r>
            <a:r>
              <a:rPr lang="en-US" altLang="zh-CN" smtClean="0"/>
              <a:t>,</a:t>
            </a:r>
            <a:r>
              <a:rPr lang="zh-CN" altLang="en-US" smtClean="0"/>
              <a:t>还应从滞纳之日起按日加收滞纳金。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第五节　土地增值税</a:t>
            </a:r>
          </a:p>
        </p:txBody>
      </p:sp>
      <p:sp>
        <p:nvSpPr>
          <p:cNvPr id="40962"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chemeClr val="tx1"/>
              </a:buClr>
              <a:buFontTx/>
              <a:buChar char="•"/>
            </a:pPr>
            <a:r>
              <a:rPr lang="zh-CN" altLang="en-US" smtClean="0"/>
              <a:t>土地增值税是对有偿转让国有土地使用权及地上建筑物和其他附着物产权，取得增值收入的单位和个人征收的一种税。 </a:t>
            </a:r>
          </a:p>
          <a:p>
            <a:pPr marL="228600" indent="-228600" algn="l"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一、纳税义务人</a:t>
            </a:r>
          </a:p>
          <a:p>
            <a:pPr marL="228600" indent="-228600" defTabSz="449263"/>
            <a:r>
              <a:rPr lang="zh-CN" altLang="en-US" smtClean="0"/>
              <a:t>土地增值税的纳税义务人为转让国有土地使用权、地上的建筑物及其附着物并取得收入的单位和个人。</a:t>
            </a:r>
          </a:p>
          <a:p>
            <a:pPr marL="228600" indent="-228600" defTabSz="449263"/>
            <a:r>
              <a:rPr lang="zh-CN" altLang="en-US" smtClean="0"/>
              <a:t>单位包括国有企业、集体企业、私营企业、外商投资企业、外国企业、股份制企业、其他企业、行政单位、事业单位、社会团体、其他单位。</a:t>
            </a:r>
          </a:p>
          <a:p>
            <a:pPr marL="228600" indent="-228600" defTabSz="449263"/>
            <a:r>
              <a:rPr lang="zh-CN" altLang="en-US" smtClean="0"/>
              <a:t>个人包括个体经营者。 </a:t>
            </a:r>
            <a:endParaRPr lang="zh-CN" altLang="zh-CN" smtClean="0"/>
          </a:p>
          <a:p>
            <a:pPr marL="228600" indent="-228600" defTabSz="449263"/>
            <a:endParaRPr lang="zh-CN" altLang="en-US"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a:xfrm>
            <a:off x="2484438" y="404813"/>
            <a:ext cx="6048375" cy="647700"/>
          </a:xfrm>
        </p:spPr>
        <p:txBody>
          <a:bodyPr/>
          <a:lstStyle/>
          <a:p>
            <a:r>
              <a:rPr lang="zh-CN" altLang="zh-CN" smtClean="0">
                <a:latin typeface="华文细黑"/>
                <a:ea typeface="华文细黑"/>
                <a:cs typeface="华文细黑"/>
              </a:rPr>
              <a:t>第五节　土地增值税</a:t>
            </a:r>
          </a:p>
        </p:txBody>
      </p:sp>
      <p:sp>
        <p:nvSpPr>
          <p:cNvPr id="41986" name="内容占位符 2"/>
          <p:cNvSpPr>
            <a:spLocks noGrp="1"/>
          </p:cNvSpPr>
          <p:nvPr>
            <p:ph idx="1"/>
          </p:nvPr>
        </p:nvSpPr>
        <p:spPr>
          <a:xfrm>
            <a:off x="395288" y="1125538"/>
            <a:ext cx="8424862" cy="4967287"/>
          </a:xfrm>
        </p:spPr>
        <p:txBody>
          <a:bodyPr/>
          <a:lstStyle/>
          <a:p>
            <a:pPr marL="228600" indent="-228600" algn="l" defTabSz="449263">
              <a:lnSpc>
                <a:spcPct val="15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二、计税依据</a:t>
            </a:r>
          </a:p>
          <a:p>
            <a:pPr marL="228600" indent="-228600" defTabSz="449263">
              <a:lnSpc>
                <a:spcPct val="150000"/>
              </a:lnSpc>
            </a:pPr>
            <a:r>
              <a:rPr lang="zh-CN" altLang="zh-CN" dirty="0" smtClean="0"/>
              <a:t>土地增值税以纳税人转让房地产取得的增值额为计税依据。增值额是指纳税人转让房地产取得的收入减除规定扣除项目金额以后的余额。</a:t>
            </a:r>
            <a:endParaRPr lang="zh-CN" altLang="en-US" dirty="0" smtClean="0"/>
          </a:p>
          <a:p>
            <a:pPr marL="228600" indent="-228600" defTabSz="449263">
              <a:lnSpc>
                <a:spcPct val="150000"/>
              </a:lnSpc>
            </a:pPr>
            <a:r>
              <a:rPr lang="zh-CN" altLang="zh-CN" dirty="0" smtClean="0"/>
              <a:t>土地增值税的计算公</a:t>
            </a:r>
            <a:r>
              <a:rPr lang="zh-CN" altLang="zh-CN" dirty="0" smtClean="0"/>
              <a:t>式</a:t>
            </a:r>
            <a:r>
              <a:rPr lang="zh-CN" altLang="en-US" dirty="0" smtClean="0"/>
              <a:t>：</a:t>
            </a:r>
            <a:endParaRPr lang="zh-CN" altLang="zh-CN" dirty="0" smtClean="0"/>
          </a:p>
          <a:p>
            <a:pPr marL="228600" indent="-228600" defTabSz="449263">
              <a:lnSpc>
                <a:spcPct val="150000"/>
              </a:lnSpc>
              <a:buFont typeface="Arial" charset="0"/>
              <a:buNone/>
            </a:pPr>
            <a:r>
              <a:rPr lang="zh-CN" altLang="en-US" dirty="0" smtClean="0"/>
              <a:t>  </a:t>
            </a:r>
            <a:r>
              <a:rPr lang="zh-CN" altLang="en-US" dirty="0" smtClean="0"/>
              <a:t>        </a:t>
            </a:r>
            <a:r>
              <a:rPr lang="zh-CN" altLang="zh-CN" dirty="0" smtClean="0"/>
              <a:t>土</a:t>
            </a:r>
            <a:r>
              <a:rPr lang="zh-CN" altLang="zh-CN" dirty="0" smtClean="0"/>
              <a:t>地增值税</a:t>
            </a:r>
            <a:r>
              <a:rPr lang="en-US" altLang="zh-CN" dirty="0" smtClean="0"/>
              <a:t>=</a:t>
            </a:r>
            <a:r>
              <a:rPr lang="zh-CN" altLang="zh-CN" dirty="0" smtClean="0"/>
              <a:t>转让房地产所取得的收入</a:t>
            </a:r>
            <a:r>
              <a:rPr lang="en-US" altLang="zh-CN" dirty="0" smtClean="0"/>
              <a:t>-</a:t>
            </a:r>
            <a:r>
              <a:rPr lang="zh-CN" altLang="zh-CN" dirty="0" smtClean="0"/>
              <a:t>扣除项目金额</a:t>
            </a:r>
          </a:p>
          <a:p>
            <a:pPr marL="228600" indent="-228600" defTabSz="449263">
              <a:lnSpc>
                <a:spcPct val="150000"/>
              </a:lnSpc>
            </a:pPr>
            <a:r>
              <a:rPr lang="zh-CN" altLang="zh-CN" dirty="0" smtClean="0"/>
              <a:t>上述纳税人取得的收入包括转让房地产的全部价款和有关经济收益</a:t>
            </a:r>
            <a:r>
              <a:rPr lang="en-US" altLang="zh-CN" dirty="0" smtClean="0"/>
              <a:t>,</a:t>
            </a:r>
            <a:r>
              <a:rPr lang="zh-CN" altLang="zh-CN" dirty="0" smtClean="0"/>
              <a:t>从收入的形式上看</a:t>
            </a:r>
            <a:r>
              <a:rPr lang="en-US" altLang="zh-CN" dirty="0" smtClean="0"/>
              <a:t>,</a:t>
            </a:r>
            <a:r>
              <a:rPr lang="zh-CN" altLang="zh-CN" dirty="0" smtClean="0"/>
              <a:t>包括货币收入、实物收入和其他收入</a:t>
            </a:r>
            <a:r>
              <a:rPr lang="zh-CN" altLang="zh-CN" dirty="0" smtClean="0"/>
              <a:t>。</a:t>
            </a:r>
            <a:endParaRPr lang="zh-CN" alt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idx="4294967295"/>
          </p:nvPr>
        </p:nvSpPr>
        <p:spPr>
          <a:xfrm>
            <a:off x="2700338" y="333375"/>
            <a:ext cx="5832475" cy="647700"/>
          </a:xfrm>
        </p:spPr>
        <p:txBody>
          <a:bodyPr/>
          <a:lstStyle/>
          <a:p>
            <a:r>
              <a:rPr lang="zh-CN" altLang="zh-CN" smtClean="0">
                <a:latin typeface="华文细黑"/>
                <a:ea typeface="华文细黑"/>
                <a:cs typeface="华文细黑"/>
              </a:rPr>
              <a:t>第五节　土地增值税</a:t>
            </a:r>
          </a:p>
        </p:txBody>
      </p:sp>
      <p:sp>
        <p:nvSpPr>
          <p:cNvPr id="43010" name="内容占位符 2"/>
          <p:cNvSpPr>
            <a:spLocks noGrp="1"/>
          </p:cNvSpPr>
          <p:nvPr>
            <p:ph idx="4294967295"/>
          </p:nvPr>
        </p:nvSpPr>
        <p:spPr>
          <a:xfrm>
            <a:off x="395288" y="1196975"/>
            <a:ext cx="8280400" cy="5184775"/>
          </a:xfrm>
        </p:spPr>
        <p:txBody>
          <a:bodyPr/>
          <a:lstStyle/>
          <a:p>
            <a:pPr marL="228600" indent="-228600" defTabSz="449263">
              <a:lnSpc>
                <a:spcPct val="150000"/>
              </a:lnSpc>
            </a:pPr>
            <a:r>
              <a:rPr lang="zh-CN" altLang="zh-CN" dirty="0" smtClean="0"/>
              <a:t>上述规定的扣除项目包括</a:t>
            </a:r>
            <a:r>
              <a:rPr lang="en-US" altLang="zh-CN" dirty="0" smtClean="0"/>
              <a:t>:</a:t>
            </a:r>
          </a:p>
          <a:p>
            <a:pPr marL="228600" indent="-228600" defTabSz="449263">
              <a:lnSpc>
                <a:spcPct val="150000"/>
              </a:lnSpc>
            </a:pPr>
            <a:r>
              <a:rPr lang="zh-CN" altLang="en-US" dirty="0" smtClean="0"/>
              <a:t>（</a:t>
            </a:r>
            <a:r>
              <a:rPr lang="en-US" altLang="zh-CN" dirty="0" smtClean="0"/>
              <a:t>1</a:t>
            </a:r>
            <a:r>
              <a:rPr lang="zh-CN" altLang="en-US" dirty="0" smtClean="0"/>
              <a:t>）为</a:t>
            </a:r>
            <a:r>
              <a:rPr lang="zh-CN" altLang="en-US" dirty="0" smtClean="0"/>
              <a:t>取得土地使用权所支付的金额</a:t>
            </a:r>
            <a:endParaRPr lang="en-US" altLang="zh-CN" dirty="0" smtClean="0"/>
          </a:p>
          <a:p>
            <a:pPr marL="228600" indent="-228600" defTabSz="449263">
              <a:lnSpc>
                <a:spcPct val="150000"/>
              </a:lnSpc>
            </a:pPr>
            <a:r>
              <a:rPr lang="zh-CN" altLang="en-US" dirty="0" smtClean="0"/>
              <a:t>（</a:t>
            </a:r>
            <a:r>
              <a:rPr lang="en-US" altLang="zh-CN" dirty="0" smtClean="0"/>
              <a:t>2</a:t>
            </a:r>
            <a:r>
              <a:rPr lang="zh-CN" altLang="en-US" dirty="0" smtClean="0"/>
              <a:t>）房</a:t>
            </a:r>
            <a:r>
              <a:rPr lang="zh-CN" altLang="en-US" dirty="0" smtClean="0"/>
              <a:t>地产开发成本</a:t>
            </a:r>
            <a:endParaRPr lang="en-US" altLang="zh-CN" dirty="0" smtClean="0"/>
          </a:p>
          <a:p>
            <a:pPr marL="228600" indent="-228600" defTabSz="449263">
              <a:lnSpc>
                <a:spcPct val="130000"/>
              </a:lnSpc>
            </a:pPr>
            <a:r>
              <a:rPr lang="zh-CN" altLang="en-US" dirty="0" smtClean="0"/>
              <a:t>（</a:t>
            </a:r>
            <a:r>
              <a:rPr lang="en-US" altLang="zh-CN" dirty="0" smtClean="0"/>
              <a:t>3</a:t>
            </a:r>
            <a:r>
              <a:rPr lang="zh-CN" altLang="en-US" dirty="0" smtClean="0"/>
              <a:t>）</a:t>
            </a:r>
            <a:r>
              <a:rPr lang="zh-CN" altLang="en-US" dirty="0" smtClean="0"/>
              <a:t>房</a:t>
            </a:r>
            <a:r>
              <a:rPr lang="zh-CN" altLang="en-US" dirty="0" smtClean="0"/>
              <a:t>地产开发费</a:t>
            </a:r>
            <a:r>
              <a:rPr lang="zh-CN" altLang="en-US" dirty="0" smtClean="0"/>
              <a:t>用</a:t>
            </a:r>
            <a:endParaRPr lang="en-US" altLang="zh-CN" dirty="0" smtClean="0"/>
          </a:p>
          <a:p>
            <a:pPr marL="228600" indent="-228600" defTabSz="449263"/>
            <a:r>
              <a:rPr lang="zh-CN" altLang="en-US" dirty="0" smtClean="0"/>
              <a:t>（</a:t>
            </a:r>
            <a:r>
              <a:rPr lang="en-US" altLang="zh-CN" dirty="0" smtClean="0"/>
              <a:t>4</a:t>
            </a:r>
            <a:r>
              <a:rPr lang="zh-CN" altLang="en-US" dirty="0" smtClean="0"/>
              <a:t>）旧</a:t>
            </a:r>
            <a:r>
              <a:rPr lang="zh-CN" altLang="en-US" dirty="0" smtClean="0"/>
              <a:t>房和建筑物的评估价格</a:t>
            </a:r>
          </a:p>
          <a:p>
            <a:pPr marL="228600" indent="-228600" defTabSz="449263"/>
            <a:r>
              <a:rPr lang="zh-CN" altLang="en-US" dirty="0" smtClean="0"/>
              <a:t>（</a:t>
            </a:r>
            <a:r>
              <a:rPr lang="en-US" altLang="zh-CN" dirty="0" smtClean="0"/>
              <a:t>5</a:t>
            </a:r>
            <a:r>
              <a:rPr lang="zh-CN" altLang="en-US" dirty="0" smtClean="0"/>
              <a:t>）与</a:t>
            </a:r>
            <a:r>
              <a:rPr lang="zh-CN" altLang="en-US" dirty="0" smtClean="0"/>
              <a:t>转让房地产有关的税金</a:t>
            </a:r>
          </a:p>
          <a:p>
            <a:pPr marL="228600" indent="-228600" defTabSz="449263"/>
            <a:r>
              <a:rPr lang="zh-CN" altLang="en-US" dirty="0" smtClean="0"/>
              <a:t>（</a:t>
            </a:r>
            <a:r>
              <a:rPr lang="en-US" altLang="zh-CN" dirty="0" smtClean="0"/>
              <a:t>6</a:t>
            </a:r>
            <a:r>
              <a:rPr lang="zh-CN" altLang="en-US" dirty="0" smtClean="0"/>
              <a:t>）财</a:t>
            </a:r>
            <a:r>
              <a:rPr lang="zh-CN" altLang="en-US" dirty="0" smtClean="0"/>
              <a:t>政部确定的其他扣除项目</a:t>
            </a:r>
          </a:p>
          <a:p>
            <a:pPr marL="228600" indent="-228600" defTabSz="449263">
              <a:lnSpc>
                <a:spcPct val="130000"/>
              </a:lnSpc>
            </a:pPr>
            <a:endParaRPr lang="en-US" altLang="zh-CN" dirty="0" smtClean="0"/>
          </a:p>
          <a:p>
            <a:pPr marL="228600" indent="-228600" defTabSz="449263"/>
            <a:endParaRPr lang="zh-CN" altLang="en-US"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第五节　土地增值税</a:t>
            </a:r>
          </a:p>
        </p:txBody>
      </p:sp>
      <p:sp>
        <p:nvSpPr>
          <p:cNvPr id="45058" name="内容占位符 2"/>
          <p:cNvSpPr>
            <a:spLocks noGrp="1"/>
          </p:cNvSpPr>
          <p:nvPr>
            <p:ph idx="1"/>
          </p:nvPr>
        </p:nvSpPr>
        <p:spPr>
          <a:xfrm>
            <a:off x="468313" y="981075"/>
            <a:ext cx="8497887" cy="5400675"/>
          </a:xfrm>
        </p:spPr>
        <p:txBody>
          <a:bodyPr/>
          <a:lstStyle/>
          <a:p>
            <a:pPr marL="228600" indent="-228600" algn="l" defTabSz="449263">
              <a:lnSpc>
                <a:spcPct val="120000"/>
              </a:lnSpc>
              <a:spcBef>
                <a:spcPct val="0"/>
              </a:spcBef>
              <a:buClr>
                <a:srgbClr val="486AC1"/>
              </a:buClr>
              <a:buFont typeface="Arial" charset="0"/>
              <a:buNone/>
            </a:pPr>
            <a:r>
              <a:rPr lang="zh-CN" altLang="zh-CN" sz="2000" b="1" dirty="0" smtClean="0">
                <a:solidFill>
                  <a:srgbClr val="000000"/>
                </a:solidFill>
                <a:latin typeface="黑体" pitchFamily="49" charset="-122"/>
                <a:ea typeface="黑体" pitchFamily="49" charset="-122"/>
              </a:rPr>
              <a:t>三、税率与计算</a:t>
            </a:r>
            <a:endParaRPr lang="zh-CN" altLang="en-US" sz="2000" b="1" dirty="0" smtClean="0">
              <a:solidFill>
                <a:srgbClr val="000000"/>
              </a:solidFill>
              <a:latin typeface="黑体" pitchFamily="49" charset="-122"/>
              <a:ea typeface="黑体" pitchFamily="49" charset="-122"/>
            </a:endParaRPr>
          </a:p>
          <a:p>
            <a:pPr marL="228600" indent="-228600" algn="l" defTabSz="449263">
              <a:lnSpc>
                <a:spcPct val="120000"/>
              </a:lnSpc>
              <a:spcBef>
                <a:spcPct val="0"/>
              </a:spcBef>
              <a:buClr>
                <a:schemeClr val="tx1"/>
              </a:buClr>
              <a:buFontTx/>
              <a:buChar char="•"/>
            </a:pPr>
            <a:r>
              <a:rPr lang="zh-CN" altLang="en-US" dirty="0" smtClean="0"/>
              <a:t>土地增值税实</a:t>
            </a:r>
            <a:r>
              <a:rPr lang="zh-CN" altLang="en-US" dirty="0" smtClean="0"/>
              <a:t>行四级</a:t>
            </a:r>
            <a:r>
              <a:rPr lang="zh-CN" altLang="en-US" dirty="0" smtClean="0"/>
              <a:t>超率累进税率。</a:t>
            </a:r>
          </a:p>
          <a:p>
            <a:pPr marL="228600" indent="-228600" algn="l" defTabSz="449263">
              <a:lnSpc>
                <a:spcPct val="120000"/>
              </a:lnSpc>
              <a:spcBef>
                <a:spcPct val="0"/>
              </a:spcBef>
              <a:buClr>
                <a:schemeClr val="tx1"/>
              </a:buClr>
              <a:buFontTx/>
              <a:buChar char="•"/>
            </a:pPr>
            <a:r>
              <a:rPr lang="zh-CN" altLang="en-US" dirty="0" smtClean="0"/>
              <a:t>土地增值税应纳税额的计算公</a:t>
            </a:r>
            <a:r>
              <a:rPr lang="zh-CN" altLang="en-US" dirty="0" smtClean="0"/>
              <a:t>式：</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i="1" dirty="0" smtClean="0"/>
              <a:t>=</a:t>
            </a:r>
            <a:r>
              <a:rPr lang="zh-CN" altLang="zh-CN" dirty="0" smtClean="0"/>
              <a:t>∑每</a:t>
            </a:r>
            <a:r>
              <a:rPr lang="zh-CN" altLang="zh-CN" dirty="0" smtClean="0"/>
              <a:t>级距的土地增值额</a:t>
            </a:r>
            <a:r>
              <a:rPr lang="en-US" altLang="zh-CN" dirty="0" smtClean="0"/>
              <a:t>×</a:t>
            </a:r>
            <a:r>
              <a:rPr lang="zh-CN" altLang="zh-CN" dirty="0" smtClean="0"/>
              <a:t>适用税</a:t>
            </a:r>
            <a:r>
              <a:rPr lang="zh-CN" altLang="zh-CN" dirty="0" smtClean="0"/>
              <a:t>率</a:t>
            </a:r>
            <a:endParaRPr lang="en-US" altLang="zh-CN" dirty="0" smtClean="0"/>
          </a:p>
          <a:p>
            <a:pPr marL="228600" indent="-228600" defTabSz="449263">
              <a:lnSpc>
                <a:spcPct val="120000"/>
              </a:lnSpc>
              <a:spcBef>
                <a:spcPts val="325"/>
              </a:spcBef>
            </a:pPr>
            <a:r>
              <a:rPr lang="zh-CN" altLang="en-US" dirty="0" smtClean="0"/>
              <a:t>在实际工作中</a:t>
            </a:r>
            <a:r>
              <a:rPr lang="en-US" altLang="zh-CN" dirty="0" smtClean="0"/>
              <a:t>,</a:t>
            </a:r>
            <a:r>
              <a:rPr lang="zh-CN" altLang="en-US" dirty="0" smtClean="0"/>
              <a:t>由于分步计算比较烦琐</a:t>
            </a:r>
            <a:r>
              <a:rPr lang="en-US" altLang="zh-CN" dirty="0" smtClean="0"/>
              <a:t>,</a:t>
            </a:r>
            <a:r>
              <a:rPr lang="zh-CN" altLang="en-US" dirty="0" smtClean="0"/>
              <a:t>故一</a:t>
            </a:r>
            <a:r>
              <a:rPr lang="zh-CN" altLang="en-US" dirty="0" smtClean="0"/>
              <a:t>般采</a:t>
            </a:r>
            <a:r>
              <a:rPr lang="zh-CN" altLang="en-US" dirty="0" smtClean="0"/>
              <a:t>用速算扣除法计算</a:t>
            </a:r>
            <a:r>
              <a:rPr lang="en-US" altLang="zh-CN" dirty="0" smtClean="0"/>
              <a:t>,</a:t>
            </a:r>
            <a:r>
              <a:rPr lang="zh-CN" altLang="en-US" dirty="0" smtClean="0"/>
              <a:t>公式如</a:t>
            </a:r>
            <a:r>
              <a:rPr lang="zh-CN" altLang="en-US" dirty="0" smtClean="0"/>
              <a:t>下：</a:t>
            </a:r>
            <a:r>
              <a:rPr lang="en-US" altLang="zh-CN" dirty="0" smtClean="0"/>
              <a:t> </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土地增值额</a:t>
            </a:r>
            <a:r>
              <a:rPr lang="en-US" altLang="zh-CN" dirty="0" smtClean="0"/>
              <a:t>×</a:t>
            </a:r>
            <a:r>
              <a:rPr lang="zh-CN" altLang="zh-CN" dirty="0" smtClean="0"/>
              <a:t>适用税率</a:t>
            </a:r>
            <a:r>
              <a:rPr lang="en-US" altLang="zh-CN" dirty="0" smtClean="0"/>
              <a:t>-</a:t>
            </a:r>
            <a:r>
              <a:rPr lang="zh-CN" altLang="zh-CN" dirty="0" smtClean="0"/>
              <a:t>扣除项目金额</a:t>
            </a:r>
            <a:r>
              <a:rPr lang="en-US" altLang="zh-CN" dirty="0" smtClean="0"/>
              <a:t>×</a:t>
            </a:r>
            <a:r>
              <a:rPr lang="zh-CN" altLang="zh-CN" dirty="0" smtClean="0"/>
              <a:t>速算扣除系数</a:t>
            </a:r>
          </a:p>
          <a:p>
            <a:pPr marL="228600" indent="-228600" defTabSz="449263">
              <a:lnSpc>
                <a:spcPct val="120000"/>
              </a:lnSpc>
              <a:spcBef>
                <a:spcPts val="325"/>
              </a:spcBef>
            </a:pPr>
            <a:r>
              <a:rPr lang="en-US" altLang="zh-CN" dirty="0" smtClean="0"/>
              <a:t>(1)</a:t>
            </a:r>
            <a:r>
              <a:rPr lang="zh-CN" altLang="zh-CN" dirty="0" smtClean="0"/>
              <a:t>增值额未超过扣除项目金额</a:t>
            </a:r>
            <a:r>
              <a:rPr lang="en-US" altLang="zh-CN" dirty="0" smtClean="0"/>
              <a:t>50%</a:t>
            </a:r>
            <a:r>
              <a:rPr lang="zh-CN" altLang="zh-CN" dirty="0" smtClean="0"/>
              <a:t>的</a:t>
            </a:r>
            <a:r>
              <a:rPr lang="en-US" altLang="zh-CN" dirty="0" smtClean="0"/>
              <a:t>:</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增值额</a:t>
            </a:r>
            <a:r>
              <a:rPr lang="en-US" altLang="zh-CN" dirty="0" smtClean="0"/>
              <a:t>×30%</a:t>
            </a:r>
            <a:endParaRPr lang="zh-CN" altLang="zh-CN" dirty="0" smtClean="0"/>
          </a:p>
          <a:p>
            <a:pPr marL="228600" indent="-228600" defTabSz="449263">
              <a:lnSpc>
                <a:spcPct val="120000"/>
              </a:lnSpc>
              <a:spcBef>
                <a:spcPts val="325"/>
              </a:spcBef>
            </a:pPr>
            <a:r>
              <a:rPr lang="en-US" altLang="zh-CN" dirty="0" smtClean="0"/>
              <a:t>(2)</a:t>
            </a:r>
            <a:r>
              <a:rPr lang="zh-CN" altLang="zh-CN" dirty="0" smtClean="0"/>
              <a:t>增值额超过扣除项目金额</a:t>
            </a:r>
            <a:r>
              <a:rPr lang="en-US" altLang="zh-CN" dirty="0" smtClean="0"/>
              <a:t>50%</a:t>
            </a:r>
            <a:r>
              <a:rPr lang="zh-CN" altLang="zh-CN" dirty="0" smtClean="0"/>
              <a:t>、未超过</a:t>
            </a:r>
            <a:r>
              <a:rPr lang="en-US" altLang="zh-CN" dirty="0" smtClean="0"/>
              <a:t>100%</a:t>
            </a:r>
            <a:r>
              <a:rPr lang="zh-CN" altLang="zh-CN" dirty="0" smtClean="0"/>
              <a:t>的</a:t>
            </a:r>
            <a:r>
              <a:rPr lang="en-US" altLang="zh-CN" dirty="0" smtClean="0"/>
              <a:t>:</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增值额</a:t>
            </a:r>
            <a:r>
              <a:rPr lang="en-US" altLang="zh-CN" dirty="0" smtClean="0"/>
              <a:t>×40%-</a:t>
            </a:r>
            <a:r>
              <a:rPr lang="zh-CN" altLang="zh-CN" dirty="0" smtClean="0"/>
              <a:t>扣除项目金额</a:t>
            </a:r>
            <a:r>
              <a:rPr lang="en-US" altLang="zh-CN" dirty="0" smtClean="0"/>
              <a:t>×5%</a:t>
            </a:r>
            <a:endParaRPr lang="zh-CN" altLang="zh-CN" dirty="0" smtClean="0"/>
          </a:p>
          <a:p>
            <a:pPr marL="228600" indent="-228600" defTabSz="449263">
              <a:lnSpc>
                <a:spcPct val="120000"/>
              </a:lnSpc>
              <a:spcBef>
                <a:spcPts val="325"/>
              </a:spcBef>
            </a:pPr>
            <a:r>
              <a:rPr lang="en-US" altLang="zh-CN" dirty="0" smtClean="0"/>
              <a:t>(3)</a:t>
            </a:r>
            <a:r>
              <a:rPr lang="zh-CN" altLang="zh-CN" dirty="0" smtClean="0"/>
              <a:t>增值额超过扣除项目金额</a:t>
            </a:r>
            <a:r>
              <a:rPr lang="en-US" altLang="zh-CN" dirty="0" smtClean="0"/>
              <a:t>100%</a:t>
            </a:r>
            <a:r>
              <a:rPr lang="zh-CN" altLang="zh-CN" dirty="0" smtClean="0"/>
              <a:t>、未超过</a:t>
            </a:r>
            <a:r>
              <a:rPr lang="en-US" altLang="zh-CN" dirty="0" smtClean="0"/>
              <a:t>200%</a:t>
            </a:r>
            <a:r>
              <a:rPr lang="zh-CN" altLang="zh-CN" dirty="0" smtClean="0"/>
              <a:t>的</a:t>
            </a:r>
            <a:r>
              <a:rPr lang="en-US" altLang="zh-CN" dirty="0" smtClean="0"/>
              <a:t>:</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增值额</a:t>
            </a:r>
            <a:r>
              <a:rPr lang="en-US" altLang="zh-CN" dirty="0" smtClean="0"/>
              <a:t>×50%-</a:t>
            </a:r>
            <a:r>
              <a:rPr lang="zh-CN" altLang="zh-CN" dirty="0" smtClean="0"/>
              <a:t>扣除项目金额</a:t>
            </a:r>
            <a:r>
              <a:rPr lang="en-US" altLang="zh-CN" dirty="0" smtClean="0"/>
              <a:t>×15%</a:t>
            </a:r>
            <a:endParaRPr lang="zh-CN" altLang="zh-CN" dirty="0" smtClean="0"/>
          </a:p>
          <a:p>
            <a:pPr marL="228600" indent="-228600" defTabSz="449263">
              <a:lnSpc>
                <a:spcPct val="120000"/>
              </a:lnSpc>
              <a:spcBef>
                <a:spcPts val="325"/>
              </a:spcBef>
            </a:pPr>
            <a:r>
              <a:rPr lang="en-US" altLang="zh-CN" dirty="0" smtClean="0"/>
              <a:t>(4)</a:t>
            </a:r>
            <a:r>
              <a:rPr lang="zh-CN" altLang="zh-CN" dirty="0" smtClean="0"/>
              <a:t>增值额超过扣除项目金额</a:t>
            </a:r>
            <a:r>
              <a:rPr lang="en-US" altLang="zh-CN" dirty="0" smtClean="0"/>
              <a:t>200%</a:t>
            </a:r>
            <a:r>
              <a:rPr lang="zh-CN" altLang="zh-CN" dirty="0" smtClean="0"/>
              <a:t>的</a:t>
            </a:r>
            <a:r>
              <a:rPr lang="en-US" altLang="zh-CN" dirty="0" smtClean="0"/>
              <a:t>:</a:t>
            </a:r>
            <a:endParaRPr lang="zh-CN" altLang="zh-CN" dirty="0" smtClean="0"/>
          </a:p>
          <a:p>
            <a:pPr marL="228600" indent="-228600" defTabSz="449263">
              <a:lnSpc>
                <a:spcPct val="120000"/>
              </a:lnSpc>
              <a:spcBef>
                <a:spcPts val="325"/>
              </a:spcBef>
              <a:buNone/>
            </a:pPr>
            <a:r>
              <a:rPr lang="en-US" altLang="zh-CN" dirty="0" smtClean="0"/>
              <a:t>                 </a:t>
            </a:r>
            <a:r>
              <a:rPr lang="zh-CN" altLang="zh-CN" dirty="0" smtClean="0"/>
              <a:t>应</a:t>
            </a:r>
            <a:r>
              <a:rPr lang="zh-CN" altLang="zh-CN" dirty="0" smtClean="0"/>
              <a:t>纳税额</a:t>
            </a:r>
            <a:r>
              <a:rPr lang="en-US" altLang="zh-CN" dirty="0" smtClean="0"/>
              <a:t>=</a:t>
            </a:r>
            <a:r>
              <a:rPr lang="zh-CN" altLang="zh-CN" dirty="0" smtClean="0"/>
              <a:t>增值额</a:t>
            </a:r>
            <a:r>
              <a:rPr lang="en-US" altLang="zh-CN" dirty="0" smtClean="0"/>
              <a:t>×60%-</a:t>
            </a:r>
            <a:r>
              <a:rPr lang="zh-CN" altLang="zh-CN" dirty="0" smtClean="0"/>
              <a:t>扣除项目金额</a:t>
            </a:r>
            <a:r>
              <a:rPr lang="en-US" altLang="zh-CN" dirty="0" smtClean="0"/>
              <a:t>×35%</a:t>
            </a:r>
            <a:endParaRPr lang="zh-CN" altLang="en-US"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第五节　土地增值税</a:t>
            </a:r>
          </a:p>
        </p:txBody>
      </p:sp>
      <p:sp>
        <p:nvSpPr>
          <p:cNvPr id="46082"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四、减、免税</a:t>
            </a:r>
          </a:p>
          <a:p>
            <a:pPr marL="228600" indent="-228600" defTabSz="449263"/>
            <a:r>
              <a:rPr lang="en-US" altLang="zh-CN" dirty="0" smtClean="0"/>
              <a:t>1.</a:t>
            </a:r>
            <a:r>
              <a:rPr lang="zh-CN" altLang="zh-CN" dirty="0" smtClean="0"/>
              <a:t>下列项目经过纳税人申请</a:t>
            </a:r>
            <a:r>
              <a:rPr lang="en-US" altLang="zh-CN" dirty="0" smtClean="0"/>
              <a:t>,</a:t>
            </a:r>
            <a:r>
              <a:rPr lang="zh-CN" altLang="zh-CN" dirty="0" smtClean="0"/>
              <a:t>当地税务机关审批</a:t>
            </a:r>
            <a:r>
              <a:rPr lang="en-US" altLang="zh-CN" dirty="0" smtClean="0"/>
              <a:t>,</a:t>
            </a:r>
            <a:r>
              <a:rPr lang="zh-CN" altLang="zh-CN" dirty="0" smtClean="0"/>
              <a:t>可以免征土地增值</a:t>
            </a:r>
            <a:r>
              <a:rPr lang="zh-CN" altLang="zh-CN" dirty="0" smtClean="0"/>
              <a:t>税</a:t>
            </a:r>
            <a:r>
              <a:rPr lang="zh-CN" altLang="en-US" dirty="0" smtClean="0"/>
              <a:t>：</a:t>
            </a:r>
            <a:endParaRPr lang="zh-CN" altLang="zh-CN" dirty="0" smtClean="0"/>
          </a:p>
          <a:p>
            <a:pPr marL="228600" indent="-228600" defTabSz="449263"/>
            <a:r>
              <a:rPr lang="en-US" altLang="zh-CN" dirty="0" smtClean="0"/>
              <a:t>(1)</a:t>
            </a:r>
            <a:r>
              <a:rPr lang="zh-CN" altLang="zh-CN" dirty="0" smtClean="0"/>
              <a:t>建造普通标准住宅</a:t>
            </a:r>
            <a:r>
              <a:rPr lang="en-US" altLang="zh-CN" dirty="0" smtClean="0"/>
              <a:t>(</a:t>
            </a:r>
            <a:r>
              <a:rPr lang="zh-CN" altLang="zh-CN" dirty="0" smtClean="0"/>
              <a:t>指按照当地一般民用住宅标准建造的居住用住宅</a:t>
            </a:r>
            <a:r>
              <a:rPr lang="en-US" altLang="zh-CN" dirty="0" smtClean="0"/>
              <a:t>)</a:t>
            </a:r>
            <a:r>
              <a:rPr lang="zh-CN" altLang="zh-CN" dirty="0" smtClean="0"/>
              <a:t>出售</a:t>
            </a:r>
            <a:r>
              <a:rPr lang="en-US" altLang="zh-CN" dirty="0" smtClean="0"/>
              <a:t>,</a:t>
            </a:r>
            <a:r>
              <a:rPr lang="zh-CN" altLang="zh-CN" dirty="0" smtClean="0"/>
              <a:t>增值额未超过各项规定扣除项目金额</a:t>
            </a:r>
            <a:r>
              <a:rPr lang="en-US" altLang="zh-CN" dirty="0" smtClean="0"/>
              <a:t>20%</a:t>
            </a:r>
            <a:r>
              <a:rPr lang="zh-CN" altLang="zh-CN" dirty="0" smtClean="0"/>
              <a:t>的。</a:t>
            </a:r>
          </a:p>
          <a:p>
            <a:pPr marL="228600" indent="-228600" defTabSz="449263"/>
            <a:r>
              <a:rPr lang="en-US" altLang="zh-CN" dirty="0" smtClean="0"/>
              <a:t>(2)</a:t>
            </a:r>
            <a:r>
              <a:rPr lang="zh-CN" altLang="zh-CN" dirty="0" smtClean="0"/>
              <a:t>由于城市实施规划、国家建设需要依法征用、收回的房地产。</a:t>
            </a:r>
          </a:p>
          <a:p>
            <a:pPr marL="228600" indent="-228600" defTabSz="449263"/>
            <a:r>
              <a:rPr lang="en-US" altLang="zh-CN" dirty="0" smtClean="0"/>
              <a:t>(3)</a:t>
            </a:r>
            <a:r>
              <a:rPr lang="zh-CN" altLang="zh-CN" dirty="0" smtClean="0"/>
              <a:t>由于城市实施规划、国家建设需要而搬迁</a:t>
            </a:r>
            <a:r>
              <a:rPr lang="en-US" altLang="zh-CN" dirty="0" smtClean="0"/>
              <a:t>,</a:t>
            </a:r>
            <a:r>
              <a:rPr lang="zh-CN" altLang="zh-CN" dirty="0" smtClean="0"/>
              <a:t>由纳税人自行转让的房地产。</a:t>
            </a:r>
          </a:p>
          <a:p>
            <a:pPr marL="228600" indent="-228600" defTabSz="449263"/>
            <a:r>
              <a:rPr lang="en-US" altLang="zh-CN" dirty="0" smtClean="0"/>
              <a:t>(4)</a:t>
            </a:r>
            <a:r>
              <a:rPr lang="zh-CN" altLang="zh-CN" dirty="0" smtClean="0"/>
              <a:t>个人之间互换自有居住用房地产。</a:t>
            </a:r>
          </a:p>
          <a:p>
            <a:pPr marL="228600" indent="-228600" defTabSz="449263"/>
            <a:r>
              <a:rPr lang="en-US" altLang="zh-CN" dirty="0" smtClean="0"/>
              <a:t>(5)</a:t>
            </a:r>
            <a:r>
              <a:rPr lang="zh-CN" altLang="zh-CN" dirty="0" smtClean="0"/>
              <a:t>个人因工作调动或者改善居住条件而转让原自用住房</a:t>
            </a:r>
            <a:r>
              <a:rPr lang="en-US" altLang="zh-CN" dirty="0" smtClean="0"/>
              <a:t>,</a:t>
            </a:r>
            <a:r>
              <a:rPr lang="zh-CN" altLang="zh-CN" dirty="0" smtClean="0"/>
              <a:t>经过主管税务机关批准</a:t>
            </a:r>
            <a:r>
              <a:rPr lang="en-US" altLang="zh-CN" dirty="0" smtClean="0"/>
              <a:t>,</a:t>
            </a:r>
            <a:r>
              <a:rPr lang="zh-CN" altLang="zh-CN" dirty="0" smtClean="0"/>
              <a:t>在原住房居住满</a:t>
            </a:r>
            <a:r>
              <a:rPr lang="en-US" altLang="zh-CN" dirty="0" smtClean="0"/>
              <a:t>5</a:t>
            </a:r>
            <a:r>
              <a:rPr lang="zh-CN" altLang="zh-CN" dirty="0" smtClean="0"/>
              <a:t>年的</a:t>
            </a:r>
            <a:r>
              <a:rPr lang="en-US" altLang="zh-CN" dirty="0" smtClean="0"/>
              <a:t>,</a:t>
            </a:r>
            <a:r>
              <a:rPr lang="zh-CN" altLang="zh-CN" dirty="0" smtClean="0"/>
              <a:t>可以免征土地增值</a:t>
            </a:r>
            <a:r>
              <a:rPr lang="zh-CN" altLang="zh-CN" dirty="0" smtClean="0"/>
              <a:t>税</a:t>
            </a:r>
            <a:r>
              <a:rPr lang="zh-CN" altLang="en-US" dirty="0" smtClean="0"/>
              <a:t>；</a:t>
            </a:r>
            <a:r>
              <a:rPr lang="zh-CN" altLang="zh-CN" dirty="0" smtClean="0"/>
              <a:t>居</a:t>
            </a:r>
            <a:r>
              <a:rPr lang="zh-CN" altLang="zh-CN" dirty="0" smtClean="0"/>
              <a:t>住满</a:t>
            </a:r>
            <a:r>
              <a:rPr lang="en-US" altLang="zh-CN" dirty="0" smtClean="0"/>
              <a:t>3</a:t>
            </a:r>
            <a:r>
              <a:rPr lang="zh-CN" altLang="zh-CN" dirty="0" smtClean="0"/>
              <a:t>年、不满</a:t>
            </a:r>
            <a:r>
              <a:rPr lang="en-US" altLang="zh-CN" dirty="0" smtClean="0"/>
              <a:t>5</a:t>
            </a:r>
            <a:r>
              <a:rPr lang="zh-CN" altLang="zh-CN" dirty="0" smtClean="0"/>
              <a:t>年的</a:t>
            </a:r>
            <a:r>
              <a:rPr lang="en-US" altLang="zh-CN" dirty="0" smtClean="0"/>
              <a:t>,</a:t>
            </a:r>
            <a:r>
              <a:rPr lang="zh-CN" altLang="zh-CN" dirty="0" smtClean="0"/>
              <a:t>可以减半征税。</a:t>
            </a:r>
          </a:p>
          <a:p>
            <a:pPr marL="228600" indent="-228600" defTabSz="449263"/>
            <a:endParaRPr lang="zh-CN" altLang="en-US"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a:xfrm>
            <a:off x="2771775" y="333375"/>
            <a:ext cx="5761038" cy="647700"/>
          </a:xfrm>
        </p:spPr>
        <p:txBody>
          <a:bodyPr/>
          <a:lstStyle/>
          <a:p>
            <a:r>
              <a:rPr lang="zh-CN" altLang="zh-CN" smtClean="0">
                <a:latin typeface="华文细黑"/>
                <a:ea typeface="华文细黑"/>
                <a:cs typeface="华文细黑"/>
              </a:rPr>
              <a:t>第五节　土地增值税</a:t>
            </a:r>
          </a:p>
        </p:txBody>
      </p:sp>
      <p:sp>
        <p:nvSpPr>
          <p:cNvPr id="47106" name="内容占位符 2"/>
          <p:cNvSpPr>
            <a:spLocks noGrp="1"/>
          </p:cNvSpPr>
          <p:nvPr>
            <p:ph idx="1"/>
          </p:nvPr>
        </p:nvSpPr>
        <p:spPr>
          <a:xfrm>
            <a:off x="395288" y="1196975"/>
            <a:ext cx="8353425" cy="5184775"/>
          </a:xfrm>
        </p:spPr>
        <p:txBody>
          <a:bodyPr/>
          <a:lstStyle/>
          <a:p>
            <a:r>
              <a:rPr lang="en-US" altLang="zh-CN" dirty="0" smtClean="0"/>
              <a:t>2.</a:t>
            </a:r>
            <a:r>
              <a:rPr lang="zh-CN" altLang="zh-CN" dirty="0" smtClean="0"/>
              <a:t>下列项目暂免征收土地增值</a:t>
            </a:r>
            <a:r>
              <a:rPr lang="zh-CN" altLang="zh-CN" dirty="0" smtClean="0"/>
              <a:t>税</a:t>
            </a:r>
            <a:r>
              <a:rPr lang="zh-CN" altLang="en-US" dirty="0" smtClean="0"/>
              <a:t>：</a:t>
            </a:r>
            <a:endParaRPr lang="zh-CN" altLang="zh-CN" dirty="0" smtClean="0"/>
          </a:p>
          <a:p>
            <a:r>
              <a:rPr lang="en-US" altLang="zh-CN" dirty="0" smtClean="0"/>
              <a:t>(1)</a:t>
            </a:r>
            <a:r>
              <a:rPr lang="zh-CN" altLang="zh-CN" dirty="0" smtClean="0"/>
              <a:t>以房地产进行投资、联营</a:t>
            </a:r>
            <a:r>
              <a:rPr lang="en-US" altLang="zh-CN" dirty="0" smtClean="0"/>
              <a:t>,</a:t>
            </a:r>
            <a:r>
              <a:rPr lang="zh-CN" altLang="zh-CN" dirty="0" smtClean="0"/>
              <a:t>联营一方以房地产作价入股或者作为联营条件将房地产转让到所投资、联营的企业中。</a:t>
            </a:r>
          </a:p>
          <a:p>
            <a:r>
              <a:rPr lang="en-US" altLang="zh-CN" dirty="0" smtClean="0"/>
              <a:t>(2)</a:t>
            </a:r>
            <a:r>
              <a:rPr lang="zh-CN" altLang="zh-CN" dirty="0" smtClean="0"/>
              <a:t>合作建房</a:t>
            </a:r>
            <a:r>
              <a:rPr lang="en-US" altLang="zh-CN" dirty="0" smtClean="0"/>
              <a:t>,</a:t>
            </a:r>
            <a:r>
              <a:rPr lang="zh-CN" altLang="zh-CN" dirty="0" smtClean="0"/>
              <a:t>一方出土地</a:t>
            </a:r>
            <a:r>
              <a:rPr lang="en-US" altLang="zh-CN" dirty="0" smtClean="0"/>
              <a:t>,</a:t>
            </a:r>
            <a:r>
              <a:rPr lang="zh-CN" altLang="en-US" dirty="0" smtClean="0"/>
              <a:t>另</a:t>
            </a:r>
            <a:r>
              <a:rPr lang="zh-CN" altLang="zh-CN" dirty="0" smtClean="0"/>
              <a:t>一方出资金</a:t>
            </a:r>
            <a:r>
              <a:rPr lang="en-US" altLang="zh-CN" dirty="0" smtClean="0"/>
              <a:t>,</a:t>
            </a:r>
            <a:r>
              <a:rPr lang="zh-CN" altLang="zh-CN" dirty="0" smtClean="0"/>
              <a:t>建成后按照比例分房自用。</a:t>
            </a:r>
          </a:p>
          <a:p>
            <a:r>
              <a:rPr lang="en-US" altLang="zh-CN" dirty="0" smtClean="0"/>
              <a:t>(3)</a:t>
            </a:r>
            <a:r>
              <a:rPr lang="zh-CN" altLang="zh-CN" dirty="0" smtClean="0"/>
              <a:t>企业兼并</a:t>
            </a:r>
            <a:r>
              <a:rPr lang="en-US" altLang="zh-CN" dirty="0" smtClean="0"/>
              <a:t>,</a:t>
            </a:r>
            <a:r>
              <a:rPr lang="zh-CN" altLang="zh-CN" dirty="0" smtClean="0"/>
              <a:t>被兼并企业将房地产转让到兼并企业中。</a:t>
            </a:r>
          </a:p>
          <a:p>
            <a:r>
              <a:rPr lang="en-US" altLang="zh-CN" dirty="0" smtClean="0"/>
              <a:t>(4)</a:t>
            </a:r>
            <a:r>
              <a:rPr lang="zh-CN" altLang="zh-CN" dirty="0" smtClean="0"/>
              <a:t>居民个人转让自有普通住宅。</a:t>
            </a:r>
          </a:p>
          <a:p>
            <a:endParaRPr lang="zh-CN" alt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a:xfrm>
            <a:off x="3132138" y="333375"/>
            <a:ext cx="5421312" cy="647700"/>
          </a:xfrm>
        </p:spPr>
        <p:txBody>
          <a:bodyPr/>
          <a:lstStyle/>
          <a:p>
            <a:r>
              <a:rPr lang="zh-CN" altLang="zh-CN" smtClean="0">
                <a:latin typeface="华文细黑"/>
                <a:ea typeface="华文细黑"/>
                <a:cs typeface="华文细黑"/>
              </a:rPr>
              <a:t>第五节　土地增值税</a:t>
            </a:r>
          </a:p>
        </p:txBody>
      </p:sp>
      <p:sp>
        <p:nvSpPr>
          <p:cNvPr id="4813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五、征收管理</a:t>
            </a:r>
          </a:p>
          <a:p>
            <a:pPr marL="228600" indent="-228600" defTabSz="449263"/>
            <a:r>
              <a:rPr lang="zh-CN" altLang="zh-CN" smtClean="0"/>
              <a:t>土地增值税的纳税人应当从房地产合同签订日起</a:t>
            </a:r>
            <a:r>
              <a:rPr lang="en-US" altLang="zh-CN" smtClean="0"/>
              <a:t>7</a:t>
            </a:r>
            <a:r>
              <a:rPr lang="zh-CN" altLang="zh-CN" smtClean="0"/>
              <a:t>日以内向房地产所在地的税务机关进行纳税申报</a:t>
            </a:r>
            <a:r>
              <a:rPr lang="en-US" altLang="zh-CN" smtClean="0"/>
              <a:t>,</a:t>
            </a:r>
            <a:r>
              <a:rPr lang="zh-CN" altLang="zh-CN" smtClean="0"/>
              <a:t>并提交房屋及建筑物产权</a:t>
            </a:r>
            <a:r>
              <a:rPr lang="zh-CN" altLang="en-US" smtClean="0"/>
              <a:t>证书</a:t>
            </a:r>
            <a:r>
              <a:rPr lang="zh-CN" altLang="zh-CN" smtClean="0"/>
              <a:t>、土地使用权证书、土地转让</a:t>
            </a:r>
            <a:r>
              <a:rPr lang="zh-CN" altLang="en-US" smtClean="0"/>
              <a:t>合同</a:t>
            </a:r>
            <a:r>
              <a:rPr lang="zh-CN" altLang="zh-CN" smtClean="0"/>
              <a:t>、房产买卖合同、房地产评估报告和其他有关资料</a:t>
            </a:r>
            <a:r>
              <a:rPr lang="en-US" altLang="zh-CN" smtClean="0"/>
              <a:t>,</a:t>
            </a:r>
            <a:r>
              <a:rPr lang="zh-CN" altLang="zh-CN" smtClean="0"/>
              <a:t>然后按照税务机关核定的税额和规定的期限缴纳土地增值税。</a:t>
            </a:r>
          </a:p>
          <a:p>
            <a:pPr marL="228600" indent="-228600" defTabSz="449263"/>
            <a:r>
              <a:rPr lang="zh-CN" altLang="zh-CN" smtClean="0"/>
              <a:t>如果纳税人经常取得房地产转让收入而难以在每次转让后申报缴纳土地增值税</a:t>
            </a:r>
            <a:r>
              <a:rPr lang="en-US" altLang="zh-CN" smtClean="0"/>
              <a:t>,</a:t>
            </a:r>
            <a:r>
              <a:rPr lang="zh-CN" altLang="zh-CN" smtClean="0"/>
              <a:t>经过税务机关批准同意后</a:t>
            </a:r>
            <a:r>
              <a:rPr lang="en-US" altLang="zh-CN" smtClean="0"/>
              <a:t>,</a:t>
            </a:r>
            <a:r>
              <a:rPr lang="zh-CN" altLang="zh-CN" smtClean="0"/>
              <a:t>可以定期申报纳税</a:t>
            </a:r>
            <a:r>
              <a:rPr lang="en-US" altLang="zh-CN" smtClean="0"/>
              <a:t>,</a:t>
            </a:r>
            <a:r>
              <a:rPr lang="zh-CN" altLang="zh-CN" smtClean="0"/>
              <a:t>具体期限由税务机关根据实际情况确定。</a:t>
            </a:r>
          </a:p>
          <a:p>
            <a:pPr marL="228600" indent="-228600" defTabSz="449263"/>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第一节　资源税概述</a:t>
            </a:r>
          </a:p>
        </p:txBody>
      </p:sp>
      <p:sp>
        <p:nvSpPr>
          <p:cNvPr id="22530" name="内容占位符 2"/>
          <p:cNvSpPr>
            <a:spLocks noGrp="1"/>
          </p:cNvSpPr>
          <p:nvPr>
            <p:ph idx="1"/>
          </p:nvPr>
        </p:nvSpPr>
        <p:spPr>
          <a:xfrm>
            <a:off x="395288" y="1196975"/>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一、资源与资源税的概念</a:t>
            </a:r>
          </a:p>
          <a:p>
            <a:pPr marL="228600" indent="-228600" defTabSz="449263">
              <a:lnSpc>
                <a:spcPct val="160000"/>
              </a:lnSpc>
            </a:pPr>
            <a:r>
              <a:rPr lang="zh-CN" altLang="zh-CN" dirty="0" smtClean="0"/>
              <a:t>从税收理论研究的角度分析</a:t>
            </a:r>
            <a:r>
              <a:rPr lang="en-US" altLang="zh-CN" dirty="0" smtClean="0"/>
              <a:t>,</a:t>
            </a:r>
            <a:r>
              <a:rPr lang="zh-CN" altLang="zh-CN" dirty="0" smtClean="0"/>
              <a:t>资源</a:t>
            </a:r>
            <a:r>
              <a:rPr lang="zh-CN" altLang="en-US" dirty="0" smtClean="0"/>
              <a:t>的</a:t>
            </a:r>
            <a:r>
              <a:rPr lang="zh-CN" altLang="zh-CN" dirty="0" smtClean="0"/>
              <a:t>概念有广义和狭义两种解释。</a:t>
            </a:r>
          </a:p>
          <a:p>
            <a:pPr marL="228600" indent="-228600" defTabSz="449263">
              <a:lnSpc>
                <a:spcPct val="160000"/>
              </a:lnSpc>
            </a:pPr>
            <a:r>
              <a:rPr lang="zh-CN" altLang="zh-CN" dirty="0" smtClean="0"/>
              <a:t>广义的资源包括构成社会生产力的三大要素</a:t>
            </a:r>
            <a:r>
              <a:rPr lang="en-US" altLang="zh-CN" dirty="0" smtClean="0"/>
              <a:t>,</a:t>
            </a:r>
            <a:r>
              <a:rPr lang="zh-CN" altLang="zh-CN" dirty="0" smtClean="0"/>
              <a:t>即劳动力、劳动资料和劳动对象。</a:t>
            </a:r>
          </a:p>
          <a:p>
            <a:pPr marL="228600" indent="-228600" defTabSz="449263">
              <a:lnSpc>
                <a:spcPct val="160000"/>
              </a:lnSpc>
            </a:pPr>
            <a:r>
              <a:rPr lang="zh-CN" altLang="zh-CN" dirty="0" smtClean="0"/>
              <a:t>狭义的资源</a:t>
            </a:r>
            <a:r>
              <a:rPr lang="zh-CN" altLang="en-US" dirty="0" smtClean="0"/>
              <a:t>，</a:t>
            </a:r>
            <a:r>
              <a:rPr lang="zh-CN" altLang="zh-CN" dirty="0" smtClean="0"/>
              <a:t>是指土地、矿藏、水利、森林等现代人类正在进行开发利用的各种自然财富</a:t>
            </a:r>
            <a:r>
              <a:rPr lang="en-US" altLang="zh-CN" dirty="0" smtClean="0"/>
              <a:t>,</a:t>
            </a:r>
            <a:r>
              <a:rPr lang="zh-CN" altLang="zh-CN" dirty="0" smtClean="0"/>
              <a:t>也就是自然存在的劳动对象。我国现行对资源开征的税种</a:t>
            </a:r>
            <a:r>
              <a:rPr lang="zh-CN" altLang="zh-CN" dirty="0" smtClean="0"/>
              <a:t>就</a:t>
            </a:r>
            <a:r>
              <a:rPr lang="zh-CN" altLang="en-US" dirty="0" smtClean="0"/>
              <a:t>针对</a:t>
            </a:r>
            <a:r>
              <a:rPr lang="zh-CN" altLang="zh-CN" dirty="0" smtClean="0"/>
              <a:t>这</a:t>
            </a:r>
            <a:r>
              <a:rPr lang="zh-CN" altLang="zh-CN" dirty="0" smtClean="0"/>
              <a:t>种狭义的资</a:t>
            </a:r>
            <a:r>
              <a:rPr lang="zh-CN" altLang="zh-CN" dirty="0" smtClean="0"/>
              <a:t>源。</a:t>
            </a:r>
            <a:endParaRPr lang="zh-CN" altLang="zh-CN" dirty="0" smtClean="0"/>
          </a:p>
          <a:p>
            <a:pPr marL="228600" indent="-228600" defTabSz="449263">
              <a:buFont typeface="Arial" charset="0"/>
              <a:buNone/>
            </a:pP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第一节　资源税概述</a:t>
            </a:r>
          </a:p>
        </p:txBody>
      </p:sp>
      <p:sp>
        <p:nvSpPr>
          <p:cNvPr id="23554" name="内容占位符 2"/>
          <p:cNvSpPr>
            <a:spLocks noGrp="1"/>
          </p:cNvSpPr>
          <p:nvPr>
            <p:ph idx="1"/>
          </p:nvPr>
        </p:nvSpPr>
        <p:spPr>
          <a:xfrm>
            <a:off x="395288" y="1196975"/>
            <a:ext cx="7993062"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二、资源税的类别</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级差资源税</a:t>
            </a:r>
          </a:p>
          <a:p>
            <a:pPr marL="228600" indent="-228600" defTabSz="449263"/>
            <a:r>
              <a:rPr lang="zh-CN" altLang="zh-CN" dirty="0" smtClean="0"/>
              <a:t>级差资源</a:t>
            </a:r>
            <a:r>
              <a:rPr lang="zh-CN" altLang="zh-CN" dirty="0" smtClean="0"/>
              <a:t>税是</a:t>
            </a:r>
            <a:r>
              <a:rPr lang="zh-CN" altLang="zh-CN" dirty="0" smtClean="0"/>
              <a:t>国家对开发和利用自然资源的单位和个人</a:t>
            </a:r>
            <a:r>
              <a:rPr lang="en-US" altLang="zh-CN" dirty="0" smtClean="0"/>
              <a:t>,</a:t>
            </a:r>
            <a:r>
              <a:rPr lang="zh-CN" altLang="zh-CN" dirty="0" smtClean="0"/>
              <a:t>由于资源条件的差别所取得的级差收入课征的一种税。</a:t>
            </a:r>
            <a:endParaRPr lang="en-US" altLang="zh-CN" dirty="0" smtClean="0"/>
          </a:p>
          <a:p>
            <a:pPr marL="228600" indent="-228600" defTabSz="449263"/>
            <a:endParaRPr lang="zh-CN" altLang="zh-CN"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一般资源税</a:t>
            </a:r>
          </a:p>
          <a:p>
            <a:pPr marL="228600" indent="-228600" defTabSz="449263"/>
            <a:r>
              <a:rPr lang="zh-CN" altLang="zh-CN" dirty="0" smtClean="0"/>
              <a:t>一般资源</a:t>
            </a:r>
            <a:r>
              <a:rPr lang="zh-CN" altLang="zh-CN" dirty="0" smtClean="0"/>
              <a:t>税是</a:t>
            </a:r>
            <a:r>
              <a:rPr lang="zh-CN" altLang="zh-CN" dirty="0" smtClean="0"/>
              <a:t>指国家对国有资源</a:t>
            </a:r>
            <a:r>
              <a:rPr lang="en-US" altLang="zh-CN" dirty="0" smtClean="0"/>
              <a:t>,</a:t>
            </a:r>
            <a:r>
              <a:rPr lang="zh-CN" altLang="zh-CN" dirty="0" smtClean="0"/>
              <a:t>如我国《宪法》规定的城市土地、矿藏、水流、森林、山岭、草原、荒地、滩涂等</a:t>
            </a:r>
            <a:r>
              <a:rPr lang="en-US" altLang="zh-CN" dirty="0" smtClean="0"/>
              <a:t>,</a:t>
            </a:r>
            <a:r>
              <a:rPr lang="zh-CN" altLang="zh-CN" dirty="0" smtClean="0"/>
              <a:t>根据国家的需要</a:t>
            </a:r>
            <a:r>
              <a:rPr lang="en-US" altLang="zh-CN" dirty="0" smtClean="0"/>
              <a:t>,</a:t>
            </a:r>
            <a:r>
              <a:rPr lang="zh-CN" altLang="zh-CN" dirty="0" smtClean="0"/>
              <a:t>对使用某种自然资源的单位和个人</a:t>
            </a:r>
            <a:r>
              <a:rPr lang="en-US" altLang="zh-CN" dirty="0" smtClean="0"/>
              <a:t>,</a:t>
            </a:r>
            <a:r>
              <a:rPr lang="zh-CN" altLang="zh-CN" dirty="0" smtClean="0"/>
              <a:t>为取得应税资源的使用权而征收的一种税。</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066925" y="404813"/>
            <a:ext cx="6392863" cy="647700"/>
          </a:xfrm>
        </p:spPr>
        <p:txBody>
          <a:bodyPr/>
          <a:lstStyle/>
          <a:p>
            <a:r>
              <a:rPr lang="zh-CN" altLang="zh-CN" smtClean="0">
                <a:latin typeface="华文细黑"/>
                <a:ea typeface="华文细黑"/>
                <a:cs typeface="华文细黑"/>
              </a:rPr>
              <a:t>第一节　资源税概述</a:t>
            </a:r>
          </a:p>
        </p:txBody>
      </p:sp>
      <p:sp>
        <p:nvSpPr>
          <p:cNvPr id="82947"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三、对资源课税的意义</a:t>
            </a:r>
          </a:p>
          <a:p>
            <a:pPr>
              <a:buFont typeface="Arial" pitchFamily="34" charset="0"/>
              <a:buChar char="•"/>
              <a:defRPr/>
            </a:pPr>
            <a:r>
              <a:rPr lang="zh-CN" altLang="zh-CN" dirty="0" smtClean="0"/>
              <a:t>有</a:t>
            </a:r>
            <a:r>
              <a:rPr lang="zh-CN" altLang="zh-CN" dirty="0"/>
              <a:t>利于促进国有资源合理开采、节约使用、有效配置。</a:t>
            </a:r>
          </a:p>
          <a:p>
            <a:pPr>
              <a:buFont typeface="Arial" pitchFamily="34" charset="0"/>
              <a:buChar char="•"/>
              <a:defRPr/>
            </a:pPr>
            <a:r>
              <a:rPr lang="zh-CN" altLang="zh-CN" dirty="0" smtClean="0"/>
              <a:t>合</a:t>
            </a:r>
            <a:r>
              <a:rPr lang="zh-CN" altLang="zh-CN" dirty="0"/>
              <a:t>理调节由于资源条件差异形成的资源级差收入</a:t>
            </a:r>
            <a:r>
              <a:rPr lang="en-US" altLang="zh-CN" dirty="0"/>
              <a:t>,</a:t>
            </a:r>
            <a:r>
              <a:rPr lang="zh-CN" altLang="zh-CN" dirty="0"/>
              <a:t>促进企</a:t>
            </a:r>
            <a:r>
              <a:rPr lang="zh-CN" altLang="zh-CN" dirty="0" smtClean="0"/>
              <a:t>业</a:t>
            </a:r>
            <a:r>
              <a:rPr lang="zh-CN" altLang="en-US" dirty="0" smtClean="0"/>
              <a:t>之间</a:t>
            </a:r>
            <a:r>
              <a:rPr lang="zh-CN" altLang="zh-CN" dirty="0" smtClean="0"/>
              <a:t>公</a:t>
            </a:r>
            <a:r>
              <a:rPr lang="zh-CN" altLang="zh-CN" dirty="0"/>
              <a:t>平竞争。</a:t>
            </a:r>
          </a:p>
          <a:p>
            <a:pPr>
              <a:buFont typeface="Arial" pitchFamily="34" charset="0"/>
              <a:buChar char="•"/>
              <a:defRPr/>
            </a:pPr>
            <a:r>
              <a:rPr lang="zh-CN" altLang="zh-CN" dirty="0" smtClean="0"/>
              <a:t>为</a:t>
            </a:r>
            <a:r>
              <a:rPr lang="zh-CN" altLang="zh-CN" dirty="0"/>
              <a:t>国家取得一定的财政收入</a:t>
            </a:r>
            <a:r>
              <a:rPr lang="en-US" altLang="zh-CN" dirty="0"/>
              <a:t>,</a:t>
            </a:r>
            <a:r>
              <a:rPr lang="zh-CN" altLang="zh-CN" dirty="0"/>
              <a:t>并促进产业结构的调整。</a:t>
            </a:r>
          </a:p>
          <a:p>
            <a:pPr>
              <a:buFont typeface="Arial" pitchFamily="34" charset="0"/>
              <a:buChar char="•"/>
              <a:defRPr/>
            </a:pPr>
            <a:endParaRPr lang="zh-CN" altLang="en-US"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484438" y="333375"/>
            <a:ext cx="6069012" cy="647700"/>
          </a:xfrm>
        </p:spPr>
        <p:txBody>
          <a:bodyPr/>
          <a:lstStyle/>
          <a:p>
            <a:r>
              <a:rPr lang="zh-CN" altLang="zh-CN" smtClean="0">
                <a:latin typeface="华文细黑"/>
                <a:ea typeface="华文细黑"/>
                <a:cs typeface="华文细黑"/>
              </a:rPr>
              <a:t>第二节　资源税</a:t>
            </a:r>
          </a:p>
        </p:txBody>
      </p:sp>
      <p:sp>
        <p:nvSpPr>
          <p:cNvPr id="25602" name="内容占位符 2"/>
          <p:cNvSpPr>
            <a:spLocks noGrp="1"/>
          </p:cNvSpPr>
          <p:nvPr>
            <p:ph idx="1"/>
          </p:nvPr>
        </p:nvSpPr>
        <p:spPr>
          <a:xfrm>
            <a:off x="395288" y="1196975"/>
            <a:ext cx="8137525" cy="5184775"/>
          </a:xfrm>
        </p:spPr>
        <p:txBody>
          <a:bodyPr/>
          <a:lstStyle/>
          <a:p>
            <a:pPr marL="228600" indent="-228600" algn="l" defTabSz="449263">
              <a:lnSpc>
                <a:spcPct val="140000"/>
              </a:lnSpc>
              <a:spcBef>
                <a:spcPct val="0"/>
              </a:spcBef>
              <a:buClr>
                <a:schemeClr val="tx1"/>
              </a:buClr>
              <a:buFontTx/>
              <a:buChar char="•"/>
            </a:pPr>
            <a:r>
              <a:rPr lang="zh-CN" altLang="en-US" dirty="0" smtClean="0"/>
              <a:t>资源税是对在我国领域和我国管辖的其他海域开发应税资源的单位和个人课征的一种税。 </a:t>
            </a: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一、纳税义务人</a:t>
            </a:r>
          </a:p>
          <a:p>
            <a:pPr marL="228600" indent="-228600" defTabSz="449263"/>
            <a:r>
              <a:rPr lang="zh-CN" altLang="zh-CN" dirty="0" smtClean="0"/>
              <a:t>资源税的纳税义务人</a:t>
            </a:r>
            <a:r>
              <a:rPr lang="zh-CN" altLang="en-US" dirty="0" smtClean="0"/>
              <a:t>，</a:t>
            </a:r>
            <a:r>
              <a:rPr lang="zh-CN" altLang="zh-CN" dirty="0" smtClean="0"/>
              <a:t>是指</a:t>
            </a:r>
            <a:r>
              <a:rPr lang="zh-CN" altLang="en-US" dirty="0" smtClean="0"/>
              <a:t>在我国领域和我国管辖的其他海域开发应税资源的的单位和个人</a:t>
            </a:r>
            <a:r>
              <a:rPr lang="zh-CN" altLang="zh-CN" dirty="0" smtClean="0"/>
              <a:t>。</a:t>
            </a:r>
            <a:endParaRPr lang="en-US" altLang="zh-CN" dirty="0" smtClean="0"/>
          </a:p>
          <a:p>
            <a:pPr marL="228600" indent="-228600" defTabSz="449263"/>
            <a:r>
              <a:rPr lang="zh-CN" altLang="zh-CN" dirty="0" smtClean="0"/>
              <a:t>此处所指的单位</a:t>
            </a:r>
            <a:r>
              <a:rPr lang="en-US" altLang="zh-CN" dirty="0" smtClean="0"/>
              <a:t>,</a:t>
            </a:r>
            <a:r>
              <a:rPr lang="zh-CN" altLang="zh-CN" dirty="0" smtClean="0"/>
              <a:t>包括国有企业、集体企业、私有企业、股份制企业、其他企业和行政单位、事业单位、军事单位、社会团体及其他单</a:t>
            </a:r>
            <a:r>
              <a:rPr lang="zh-CN" altLang="zh-CN" dirty="0" smtClean="0"/>
              <a:t>位</a:t>
            </a:r>
            <a:r>
              <a:rPr lang="zh-CN" altLang="en-US" dirty="0" smtClean="0"/>
              <a:t>；</a:t>
            </a:r>
            <a:r>
              <a:rPr lang="zh-CN" altLang="zh-CN" dirty="0" smtClean="0"/>
              <a:t>个</a:t>
            </a:r>
            <a:r>
              <a:rPr lang="zh-CN" altLang="zh-CN" dirty="0" smtClean="0"/>
              <a:t>人是指个体经营者和其他个人。其他单位和其他个人包括外商投资企业、外国企业及外籍人员。</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771775" y="333375"/>
            <a:ext cx="5781675" cy="647700"/>
          </a:xfrm>
        </p:spPr>
        <p:txBody>
          <a:bodyPr/>
          <a:lstStyle/>
          <a:p>
            <a:r>
              <a:rPr lang="zh-CN" altLang="zh-CN" smtClean="0">
                <a:latin typeface="华文细黑"/>
                <a:ea typeface="华文细黑"/>
                <a:cs typeface="华文细黑"/>
              </a:rPr>
              <a:t>第二节　资源税</a:t>
            </a:r>
          </a:p>
        </p:txBody>
      </p:sp>
      <p:sp>
        <p:nvSpPr>
          <p:cNvPr id="26626" name="内容占位符 2"/>
          <p:cNvSpPr>
            <a:spLocks noGrp="1"/>
          </p:cNvSpPr>
          <p:nvPr>
            <p:ph idx="1"/>
          </p:nvPr>
        </p:nvSpPr>
        <p:spPr>
          <a:xfrm>
            <a:off x="1042988" y="1196975"/>
            <a:ext cx="77057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二、税目和税率</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税目</a:t>
            </a:r>
          </a:p>
          <a:p>
            <a:pPr marL="228600" indent="-228600" defTabSz="449263"/>
            <a:r>
              <a:rPr lang="zh-CN" altLang="en-US" dirty="0" smtClean="0"/>
              <a:t>资源税包括</a:t>
            </a:r>
            <a:r>
              <a:rPr lang="en-US" altLang="zh-CN" dirty="0" smtClean="0"/>
              <a:t>5</a:t>
            </a:r>
            <a:r>
              <a:rPr lang="zh-CN" altLang="en-US" dirty="0" smtClean="0"/>
              <a:t>个税目以及若干子目</a:t>
            </a:r>
            <a:r>
              <a:rPr lang="en-US" altLang="zh-CN" dirty="0" smtClean="0"/>
              <a:t>,</a:t>
            </a:r>
            <a:r>
              <a:rPr lang="zh-CN" altLang="en-US" dirty="0" smtClean="0"/>
              <a:t>其内容如下</a:t>
            </a:r>
            <a:r>
              <a:rPr lang="en-US" altLang="zh-CN" dirty="0" smtClean="0"/>
              <a:t>:</a:t>
            </a:r>
          </a:p>
          <a:p>
            <a:pPr marL="228600" indent="-228600" defTabSz="449263"/>
            <a:r>
              <a:rPr lang="zh-CN" altLang="en-US" dirty="0" smtClean="0"/>
              <a:t>（</a:t>
            </a:r>
            <a:r>
              <a:rPr lang="en-US" altLang="zh-CN" dirty="0" smtClean="0"/>
              <a:t>1</a:t>
            </a:r>
            <a:r>
              <a:rPr lang="zh-CN" altLang="en-US" dirty="0" smtClean="0"/>
              <a:t>）</a:t>
            </a:r>
            <a:r>
              <a:rPr lang="zh-CN" altLang="en-US" dirty="0" smtClean="0"/>
              <a:t>能</a:t>
            </a:r>
            <a:r>
              <a:rPr lang="zh-CN" altLang="en-US" dirty="0" smtClean="0"/>
              <a:t>源矿产</a:t>
            </a:r>
          </a:p>
          <a:p>
            <a:pPr marL="228600" indent="-228600" defTabSz="449263"/>
            <a:r>
              <a:rPr lang="zh-CN" altLang="en-US" dirty="0" smtClean="0"/>
              <a:t>（</a:t>
            </a:r>
            <a:r>
              <a:rPr lang="en-US" altLang="zh-CN" dirty="0" smtClean="0"/>
              <a:t>2</a:t>
            </a:r>
            <a:r>
              <a:rPr lang="zh-CN" altLang="en-US" dirty="0" smtClean="0"/>
              <a:t>）</a:t>
            </a:r>
            <a:r>
              <a:rPr lang="zh-CN" altLang="en-US" dirty="0" smtClean="0"/>
              <a:t>金</a:t>
            </a:r>
            <a:r>
              <a:rPr lang="zh-CN" altLang="en-US" dirty="0" smtClean="0"/>
              <a:t>属矿产</a:t>
            </a:r>
          </a:p>
          <a:p>
            <a:pPr marL="228600" indent="-228600" defTabSz="449263"/>
            <a:r>
              <a:rPr lang="zh-CN" altLang="en-US" dirty="0" smtClean="0"/>
              <a:t>（</a:t>
            </a:r>
            <a:r>
              <a:rPr lang="en-US" altLang="zh-CN" dirty="0" smtClean="0"/>
              <a:t>3</a:t>
            </a:r>
            <a:r>
              <a:rPr lang="zh-CN" altLang="en-US" dirty="0" smtClean="0"/>
              <a:t>）</a:t>
            </a:r>
            <a:r>
              <a:rPr lang="zh-CN" altLang="en-US" dirty="0" smtClean="0"/>
              <a:t>非</a:t>
            </a:r>
            <a:r>
              <a:rPr lang="zh-CN" altLang="en-US" dirty="0" smtClean="0"/>
              <a:t>金属矿产</a:t>
            </a:r>
          </a:p>
          <a:p>
            <a:pPr marL="228600" indent="-228600" defTabSz="449263"/>
            <a:r>
              <a:rPr lang="zh-CN" altLang="en-US" dirty="0" smtClean="0"/>
              <a:t>（</a:t>
            </a:r>
            <a:r>
              <a:rPr lang="en-US" altLang="zh-CN" dirty="0" smtClean="0"/>
              <a:t>4</a:t>
            </a:r>
            <a:r>
              <a:rPr lang="zh-CN" altLang="en-US" dirty="0" smtClean="0"/>
              <a:t>）</a:t>
            </a:r>
            <a:r>
              <a:rPr lang="zh-CN" altLang="en-US" dirty="0" smtClean="0"/>
              <a:t>水</a:t>
            </a:r>
            <a:r>
              <a:rPr lang="zh-CN" altLang="en-US" dirty="0" smtClean="0"/>
              <a:t>气矿产</a:t>
            </a:r>
          </a:p>
          <a:p>
            <a:pPr marL="228600" indent="-228600" defTabSz="449263"/>
            <a:r>
              <a:rPr lang="zh-CN" altLang="en-US" dirty="0" smtClean="0"/>
              <a:t>（</a:t>
            </a:r>
            <a:r>
              <a:rPr lang="en-US" altLang="zh-CN" dirty="0" smtClean="0"/>
              <a:t>5</a:t>
            </a:r>
            <a:r>
              <a:rPr lang="zh-CN" altLang="en-US" dirty="0" smtClean="0"/>
              <a:t>）</a:t>
            </a:r>
            <a:r>
              <a:rPr lang="zh-CN" altLang="en-US" dirty="0" smtClean="0"/>
              <a:t>盐</a:t>
            </a:r>
            <a:endParaRPr lang="zh-CN" altLang="en-US" dirty="0" smtClean="0"/>
          </a:p>
          <a:p>
            <a:pPr marL="228600" indent="-228600" defTabSz="449263">
              <a:buFont typeface="Arial" charset="0"/>
              <a:buNone/>
            </a:pPr>
            <a:endParaRPr lang="zh-CN" altLang="zh-CN" dirty="0" smtClean="0"/>
          </a:p>
          <a:p>
            <a:pPr marL="228600" indent="-228600" defTabSz="449263">
              <a:lnSpc>
                <a:spcPct val="114000"/>
              </a:lnSpc>
            </a:pPr>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idx="4294967295"/>
          </p:nvPr>
        </p:nvSpPr>
        <p:spPr>
          <a:xfrm>
            <a:off x="2700338" y="476250"/>
            <a:ext cx="5905500" cy="647700"/>
          </a:xfrm>
        </p:spPr>
        <p:txBody>
          <a:bodyPr/>
          <a:lstStyle/>
          <a:p>
            <a:r>
              <a:rPr lang="zh-CN" altLang="zh-CN" smtClean="0">
                <a:latin typeface="华文细黑"/>
                <a:ea typeface="华文细黑"/>
                <a:cs typeface="华文细黑"/>
              </a:rPr>
              <a:t>第二节　资源税</a:t>
            </a:r>
          </a:p>
        </p:txBody>
      </p:sp>
      <p:sp>
        <p:nvSpPr>
          <p:cNvPr id="27650" name="内容占位符 2"/>
          <p:cNvSpPr>
            <a:spLocks noGrp="1"/>
          </p:cNvSpPr>
          <p:nvPr>
            <p:ph idx="4294967295"/>
          </p:nvPr>
        </p:nvSpPr>
        <p:spPr>
          <a:xfrm>
            <a:off x="395288" y="1196975"/>
            <a:ext cx="7993062" cy="5184775"/>
          </a:xfrm>
        </p:spPr>
        <p:txBody>
          <a:bodyPr/>
          <a:lstStyle/>
          <a:p>
            <a:pPr marL="228600" indent="-228600" defTabSz="449263">
              <a:lnSpc>
                <a:spcPct val="160000"/>
              </a:lnSpc>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a:t>
            </a:r>
          </a:p>
          <a:p>
            <a:pPr marL="228600" indent="-228600" defTabSz="449263">
              <a:lnSpc>
                <a:spcPct val="160000"/>
              </a:lnSpc>
            </a:pPr>
            <a:r>
              <a:rPr lang="zh-CN" altLang="en-US" dirty="0" smtClean="0"/>
              <a:t>“</a:t>
            </a:r>
            <a:r>
              <a:rPr lang="zh-CN" altLang="zh-CN" dirty="0" smtClean="0"/>
              <a:t>资源税税目税率表</a:t>
            </a:r>
            <a:r>
              <a:rPr lang="zh-CN" altLang="en-US" dirty="0" smtClean="0"/>
              <a:t>”</a:t>
            </a:r>
            <a:r>
              <a:rPr lang="zh-CN" altLang="zh-CN" dirty="0" smtClean="0"/>
              <a:t>中规定实行幅度税率的，其具体适用税率由省、自治区、直辖市人民政府统筹考虑该应税资源的品位、开采条件以及对生态环境的影响等情况，在规定的税率幅度内提出，报同级人民代表大会常务委员会决定，并报全国人民代表大会常务委员会和国务院备案。</a:t>
            </a:r>
            <a:r>
              <a:rPr lang="zh-CN" altLang="en-US" dirty="0" smtClean="0"/>
              <a:t>“</a:t>
            </a:r>
            <a:r>
              <a:rPr lang="zh-CN" altLang="zh-CN" dirty="0" smtClean="0"/>
              <a:t>资源税税目税率表</a:t>
            </a:r>
            <a:r>
              <a:rPr lang="zh-CN" altLang="en-US" dirty="0" smtClean="0"/>
              <a:t>”</a:t>
            </a:r>
            <a:r>
              <a:rPr lang="zh-CN" altLang="zh-CN" dirty="0" smtClean="0"/>
              <a:t>中规定征税对象为原矿或者选矿的，应当分别确定具体适用税率。</a:t>
            </a:r>
            <a:endParaRPr lang="zh-CN" altLang="en-US" dirty="0" smtClean="0"/>
          </a:p>
          <a:p>
            <a:pPr marL="228600" indent="-228600" defTabSz="449263">
              <a:lnSpc>
                <a:spcPct val="160000"/>
              </a:lnSpc>
            </a:pPr>
            <a:r>
              <a:rPr lang="zh-CN" altLang="en-US" dirty="0" smtClean="0"/>
              <a:t>纳税人开采或者生产不同税目应税产品的，应当分别核算不同税目应税产品的销售额或者销售数量；未分别核算或者不能准确提供不同税目应税产品的销售额或者销售数量的，从高适用税率。 </a:t>
            </a:r>
            <a:endParaRPr lang="zh-CN" altLang="zh-CN" dirty="0" smtClean="0"/>
          </a:p>
          <a:p>
            <a:pPr marL="228600" indent="-228600" defTabSz="449263">
              <a:lnSpc>
                <a:spcPct val="114000"/>
              </a:lnSpc>
            </a:pPr>
            <a:endParaRPr lang="zh-CN" alt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第二节　资源税</a:t>
            </a:r>
          </a:p>
        </p:txBody>
      </p:sp>
      <p:sp>
        <p:nvSpPr>
          <p:cNvPr id="28674" name="内容占位符 2"/>
          <p:cNvSpPr>
            <a:spLocks noGrp="1"/>
          </p:cNvSpPr>
          <p:nvPr>
            <p:ph idx="1"/>
          </p:nvPr>
        </p:nvSpPr>
        <p:spPr>
          <a:xfrm>
            <a:off x="250825"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三、计税依据</a:t>
            </a:r>
          </a:p>
          <a:p>
            <a:pPr marL="228600" indent="-228600" defTabSz="449263"/>
            <a:r>
              <a:rPr lang="zh-CN" altLang="zh-CN" dirty="0" smtClean="0"/>
              <a:t>资源税实行从价定率或者从量定额征收</a:t>
            </a:r>
            <a:r>
              <a:rPr lang="en-US" altLang="zh-CN" dirty="0" smtClean="0"/>
              <a:t>,</a:t>
            </a:r>
            <a:r>
              <a:rPr lang="zh-CN" altLang="en-US" dirty="0" smtClean="0"/>
              <a:t>以销售额或者销售数量为计税依据。</a:t>
            </a:r>
          </a:p>
          <a:p>
            <a:pPr marL="228600" indent="-228600" defTabSz="449263"/>
            <a:r>
              <a:rPr lang="zh-CN" altLang="en-US" dirty="0" smtClean="0"/>
              <a:t>销售额，是指纳税人销售应税产品向购买方收取的全部价款和价外费用</a:t>
            </a:r>
            <a:r>
              <a:rPr lang="en-US" altLang="zh-CN" dirty="0" smtClean="0"/>
              <a:t>,</a:t>
            </a:r>
            <a:r>
              <a:rPr lang="zh-CN" altLang="en-US" dirty="0" smtClean="0"/>
              <a:t>但不包括收取的增值税销项税额。</a:t>
            </a:r>
          </a:p>
          <a:p>
            <a:pPr marL="228600" indent="-228600" defTabSz="449263"/>
            <a:r>
              <a:rPr lang="zh-CN" altLang="en-US" dirty="0" smtClean="0"/>
              <a:t>销售数量包括纳税人开采或生产应税产品的实际销售数量和视同销售的自用数量</a:t>
            </a:r>
            <a:r>
              <a:rPr lang="zh-CN" altLang="en-US" dirty="0" smtClean="0"/>
              <a:t>。纳</a:t>
            </a:r>
            <a:r>
              <a:rPr lang="zh-CN" altLang="en-US" dirty="0" smtClean="0"/>
              <a:t>税人不能准确提供应税产品销售数量的</a:t>
            </a:r>
            <a:r>
              <a:rPr lang="en-US" altLang="zh-CN" dirty="0" smtClean="0"/>
              <a:t>,</a:t>
            </a:r>
            <a:r>
              <a:rPr lang="zh-CN" altLang="en-US" dirty="0" smtClean="0"/>
              <a:t>以应税产品的产量或主管税务机关确定的折算比例换算成的数量为计征资源税的课税数量。</a:t>
            </a:r>
          </a:p>
          <a:p>
            <a:pPr marL="228600" indent="-228600" defTabSz="449263"/>
            <a:r>
              <a:rPr lang="zh-CN" altLang="en-US" dirty="0" smtClean="0"/>
              <a:t>“资源税税目税率表”中规定可以选择实行从价计征或者从量计征的，具体计征方式由省、自治区、直辖市人民政府提出，报同级人民代表大会常务委员会决定，并报全国人民代表大会常务委员会和国务院备案。</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TotalTime>
  <Words>5164</Words>
  <Application>Microsoft Office PowerPoint</Application>
  <PresentationFormat>全屏显示(4:3)</PresentationFormat>
  <Paragraphs>196</Paragraphs>
  <Slides>29</Slides>
  <Notes>0</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Office 主题</vt:lpstr>
      <vt:lpstr>幻灯片 1</vt:lpstr>
      <vt:lpstr>目   录</vt:lpstr>
      <vt:lpstr>第一节　资源税概述</vt:lpstr>
      <vt:lpstr>第一节　资源税概述</vt:lpstr>
      <vt:lpstr>第一节　资源税概述</vt:lpstr>
      <vt:lpstr>第二节　资源税</vt:lpstr>
      <vt:lpstr>第二节　资源税</vt:lpstr>
      <vt:lpstr>第二节　资源税</vt:lpstr>
      <vt:lpstr>第二节　资源税</vt:lpstr>
      <vt:lpstr>第二节　资源税</vt:lpstr>
      <vt:lpstr>第二节　资源税</vt:lpstr>
      <vt:lpstr>第三节　城镇土地使用税</vt:lpstr>
      <vt:lpstr>第三节　城镇土地使用税</vt:lpstr>
      <vt:lpstr>第三节　城镇土地使用税</vt:lpstr>
      <vt:lpstr>第三节　城镇土地使用税</vt:lpstr>
      <vt:lpstr>第三节　城镇土地使用税</vt:lpstr>
      <vt:lpstr>第三节　城镇土地使用税</vt:lpstr>
      <vt:lpstr>第四节　耕地占用税</vt:lpstr>
      <vt:lpstr>第四节　耕地占用税</vt:lpstr>
      <vt:lpstr>第四节　耕地占用税</vt:lpstr>
      <vt:lpstr>第四节　耕地占用税</vt:lpstr>
      <vt:lpstr>第四节　耕地占用税</vt:lpstr>
      <vt:lpstr>第五节　土地增值税</vt:lpstr>
      <vt:lpstr>第五节　土地增值税</vt:lpstr>
      <vt:lpstr>第五节　土地增值税</vt:lpstr>
      <vt:lpstr>第五节　土地增值税</vt:lpstr>
      <vt:lpstr>第五节　土地增值税</vt:lpstr>
      <vt:lpstr>第五节　土地增值税</vt:lpstr>
      <vt:lpstr>第五节　土地增值税</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38</cp:revision>
  <dcterms:created xsi:type="dcterms:W3CDTF">2014-11-26T09:00:25Z</dcterms:created>
  <dcterms:modified xsi:type="dcterms:W3CDTF">2020-12-22T02:43:11Z</dcterms:modified>
</cp:coreProperties>
</file>