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Lst>
  <p:sldSz cx="12192000" cy="6858000"/>
  <p:notesSz cx="6858000" cy="9144000"/>
  <p:custDataLst>
    <p:tags r:id="rId1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9" Type="http://schemas.openxmlformats.org/officeDocument/2006/relationships/tags" Target="tags/tag63.xml"/><Relationship Id="rId18" Type="http://schemas.openxmlformats.org/officeDocument/2006/relationships/commentAuthors" Target="commentAuthors.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59510" y="390525"/>
            <a:ext cx="8267065" cy="628650"/>
          </a:xfrm>
        </p:spPr>
        <p:txBody>
          <a:bodyPr>
            <a:noAutofit/>
          </a:bodyPr>
          <a:lstStyle>
            <a:lvl1pPr algn="l">
              <a:defRPr lang="zh-CN" altLang="zh-CN" b="0">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47447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图片 2" descr="内页封面"/>
          <p:cNvPicPr>
            <a:picLocks noChangeAspect="1"/>
          </p:cNvPicPr>
          <p:nvPr userDrawn="1"/>
        </p:nvPicPr>
        <p:blipFill>
          <a:blip r:embed="rId3"/>
          <a:stretch>
            <a:fillRect/>
          </a:stretch>
        </p:blipFill>
        <p:spPr>
          <a:xfrm>
            <a:off x="0" y="4445"/>
            <a:ext cx="12192000" cy="6849110"/>
          </a:xfrm>
          <a:prstGeom prst="rect">
            <a:avLst/>
          </a:prstGeom>
        </p:spPr>
      </p:pic>
      <p:sp>
        <p:nvSpPr>
          <p:cNvPr id="1028" name="Rectangle 6"/>
          <p:cNvSpPr>
            <a:spLocks noGrp="1" noChangeArrowheads="1"/>
          </p:cNvSpPr>
          <p:nvPr>
            <p:ph type="body" idx="1"/>
          </p:nvPr>
        </p:nvSpPr>
        <p:spPr bwMode="auto">
          <a:xfrm>
            <a:off x="605155" y="1270000"/>
            <a:ext cx="10913745"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sp>
        <p:nvSpPr>
          <p:cNvPr id="1027" name="Rectangle 5"/>
          <p:cNvSpPr>
            <a:spLocks noGrp="1" noChangeArrowheads="1"/>
          </p:cNvSpPr>
          <p:nvPr>
            <p:ph type="title"/>
          </p:nvPr>
        </p:nvSpPr>
        <p:spPr bwMode="auto">
          <a:xfrm>
            <a:off x="108267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等线" panose="02010600030101010101" charset="-122"/>
          <a:ea typeface="等线" panose="0201060003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章节封面"/>
          <p:cNvPicPr>
            <a:picLocks noChangeAspect="1"/>
          </p:cNvPicPr>
          <p:nvPr/>
        </p:nvPicPr>
        <p:blipFill>
          <a:blip r:embed="rId1"/>
          <a:stretch>
            <a:fillRect/>
          </a:stretch>
        </p:blipFill>
        <p:spPr>
          <a:xfrm>
            <a:off x="0" y="5715"/>
            <a:ext cx="12192000" cy="6845935"/>
          </a:xfrm>
          <a:prstGeom prst="rect">
            <a:avLst/>
          </a:prstGeom>
        </p:spPr>
      </p:pic>
      <p:sp>
        <p:nvSpPr>
          <p:cNvPr id="8" name="文本框 7"/>
          <p:cNvSpPr txBox="1"/>
          <p:nvPr/>
        </p:nvSpPr>
        <p:spPr>
          <a:xfrm>
            <a:off x="3430905" y="2894330"/>
            <a:ext cx="8152130" cy="706755"/>
          </a:xfrm>
          <a:prstGeom prst="rect">
            <a:avLst/>
          </a:prstGeom>
          <a:noFill/>
        </p:spPr>
        <p:txBody>
          <a:bodyPr wrap="square" rtlCol="0">
            <a:spAutoFit/>
          </a:bodyPr>
          <a:p>
            <a:r>
              <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第七章</a:t>
            </a:r>
            <a:r>
              <a:rPr lang="en-US"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   </a:t>
            </a:r>
            <a:r>
              <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全球资本市场</a:t>
            </a:r>
            <a:endPar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7.3  </a:t>
            </a:r>
            <a:r>
              <a:rPr>
                <a:cs typeface="汉仪铁线黑-65简" panose="00020600040101010101" charset="-122"/>
                <a:sym typeface="+mn-ea"/>
              </a:rPr>
              <a:t>全球资本市场的风险</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7.3.2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机构投资的行为</a:t>
            </a:r>
            <a:endParaRPr lang="zh-CN" altLang="en-US" sz="2600" b="1">
              <a:latin typeface="+mj-lt"/>
              <a:ea typeface="黑体" panose="02010609060101010101" charset="-122"/>
              <a:cs typeface="+mj-lt"/>
            </a:endParaRPr>
          </a:p>
          <a:p>
            <a:r>
              <a:rPr lang="zh-CN" altLang="en-US"/>
              <a:t>机构投资者的一个重要特征就是其具有代理人的身份，其所进行的投资是为委托人提供一种金融服务。那么，这种委托代理矛盾的存在以及现有代理制度的问题就会导致其在投资决策中出现一些非理性的行为。委托代理理论（Principalagent Theory）是建立在非对称信息博弈论的基础上的，由于委托人与代理人的目标并不一致，委托人追求的是自己的财富更多，而代理人追求的是自己的工资津贴收入、奢侈消费和闲暇时间最大化，这必然导致两者的利益冲突。在没有有效的制度安排的情况下，代理人的行为很可能最终损害委托人的利益。其中委托代理关系的观点——“常规失败比非常规成功更容易”托代理理论也解释了另一种可怕的现象——“魔鬼交易员”现象。</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7.3  </a:t>
            </a:r>
            <a:r>
              <a:rPr>
                <a:cs typeface="汉仪铁线黑-65简" panose="00020600040101010101" charset="-122"/>
                <a:sym typeface="+mn-ea"/>
              </a:rPr>
              <a:t>全球资本市场的风险</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7.3.3</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社会因素</a:t>
            </a:r>
            <a:endParaRPr lang="zh-CN" altLang="en-US" sz="2600" b="1">
              <a:latin typeface="+mj-lt"/>
              <a:ea typeface="黑体" panose="02010609060101010101" charset="-122"/>
              <a:cs typeface="+mj-lt"/>
            </a:endParaRPr>
          </a:p>
          <a:p>
            <a:r>
              <a:rPr lang="zh-CN" altLang="en-US"/>
              <a:t>若无数投资者的判断与决策都彼此独立，那么任何错误的想法都可能会互相抵消；但如果大多数人的想法高度一致，就会导致市场的系统性偏离。那些定期沟通和交流的人，他们的想法会很相似，故而社会因素会导致信息和情绪的传递。投资者会通过各种社会关系和渠道获取决策依据，而个人行为反过来会对其他主体产生影响，形成社会互动。因此，口头传递信息可以对其他主体产生影响。</a:t>
            </a:r>
            <a:endParaRPr lang="zh-CN" altLang="en-US"/>
          </a:p>
          <a:p>
            <a:r>
              <a:rPr lang="zh-CN" altLang="en-US"/>
              <a:t>同样，媒体信息传递也能对市场趋势有很强的推动力量。国际资本市场除了面临以上因素所导致的风险外，还需要注意风险的传导。在借款方面，企业通过利用全球资本市场，通常能够以比在纯粹的国内资本市场更低的成本借到资金，而无论企业采取何种筹措形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9" name="直接连接符 18"/>
          <p:cNvSpPr/>
          <p:nvPr/>
        </p:nvSpPr>
        <p:spPr>
          <a:xfrm>
            <a:off x="2501265" y="1123950"/>
            <a:ext cx="1588" cy="4933950"/>
          </a:xfrm>
          <a:prstGeom prst="line">
            <a:avLst/>
          </a:prstGeom>
          <a:ln w="9525" cap="flat" cmpd="sng">
            <a:solidFill>
              <a:srgbClr val="076F8B"/>
            </a:solidFill>
            <a:prstDash val="solid"/>
            <a:headEnd type="none" w="med" len="med"/>
            <a:tailEnd type="none" w="med" len="med"/>
          </a:ln>
        </p:spPr>
      </p:sp>
      <p:sp>
        <p:nvSpPr>
          <p:cNvPr id="4100" name="TextBox 19"/>
          <p:cNvSpPr/>
          <p:nvPr/>
        </p:nvSpPr>
        <p:spPr>
          <a:xfrm>
            <a:off x="1709103" y="4870450"/>
            <a:ext cx="503237" cy="953135"/>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zh-CN" altLang="en-US" sz="2800" b="1" dirty="0">
                <a:solidFill>
                  <a:schemeClr val="accent6">
                    <a:lumMod val="75000"/>
                  </a:schemeClr>
                </a:solidFill>
                <a:latin typeface="汉仪铁线黑-65简" panose="00020600040101010101" charset="-122"/>
                <a:ea typeface="汉仪铁线黑-65简" panose="00020600040101010101" charset="-122"/>
              </a:rPr>
              <a:t>目录</a:t>
            </a:r>
            <a:endParaRPr lang="zh-CN" altLang="en-US" sz="2800" b="1" dirty="0">
              <a:solidFill>
                <a:schemeClr val="accent6">
                  <a:lumMod val="75000"/>
                </a:schemeClr>
              </a:solidFill>
              <a:latin typeface="汉仪铁线黑-65简" panose="00020600040101010101" charset="-122"/>
              <a:ea typeface="汉仪铁线黑-65简" panose="00020600040101010101" charset="-122"/>
            </a:endParaRPr>
          </a:p>
        </p:txBody>
      </p:sp>
      <p:grpSp>
        <p:nvGrpSpPr>
          <p:cNvPr id="2" name="组合 1"/>
          <p:cNvGrpSpPr/>
          <p:nvPr/>
        </p:nvGrpSpPr>
        <p:grpSpPr>
          <a:xfrm>
            <a:off x="2665752" y="2810828"/>
            <a:ext cx="6057878" cy="2086845"/>
            <a:chOff x="4198" y="3452"/>
            <a:chExt cx="9540" cy="3286"/>
          </a:xfrm>
        </p:grpSpPr>
        <p:grpSp>
          <p:nvGrpSpPr>
            <p:cNvPr id="4098" name="Group 2"/>
            <p:cNvGrpSpPr/>
            <p:nvPr/>
          </p:nvGrpSpPr>
          <p:grpSpPr>
            <a:xfrm>
              <a:off x="4556" y="3452"/>
              <a:ext cx="9180" cy="1017"/>
              <a:chOff x="0" y="0"/>
              <a:chExt cx="8840" cy="1019"/>
            </a:xfrm>
          </p:grpSpPr>
          <p:sp>
            <p:nvSpPr>
              <p:cNvPr id="4111"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4112" name="Group 4"/>
              <p:cNvGrpSpPr/>
              <p:nvPr/>
            </p:nvGrpSpPr>
            <p:grpSpPr>
              <a:xfrm>
                <a:off x="108" y="36"/>
                <a:ext cx="8673" cy="981"/>
                <a:chOff x="0" y="0"/>
                <a:chExt cx="8673" cy="981"/>
              </a:xfrm>
            </p:grpSpPr>
            <p:pic>
              <p:nvPicPr>
                <p:cNvPr id="4113"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4114"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7.1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全球资本市场的概况</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21" name="Group 2"/>
            <p:cNvGrpSpPr/>
            <p:nvPr/>
          </p:nvGrpSpPr>
          <p:grpSpPr>
            <a:xfrm>
              <a:off x="4556" y="4605"/>
              <a:ext cx="9180" cy="1017"/>
              <a:chOff x="0" y="0"/>
              <a:chExt cx="8840" cy="1019"/>
            </a:xfrm>
          </p:grpSpPr>
          <p:sp>
            <p:nvSpPr>
              <p:cNvPr id="2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23" name="Group 4"/>
              <p:cNvGrpSpPr/>
              <p:nvPr/>
            </p:nvGrpSpPr>
            <p:grpSpPr>
              <a:xfrm>
                <a:off x="108" y="36"/>
                <a:ext cx="8673" cy="981"/>
                <a:chOff x="0" y="0"/>
                <a:chExt cx="8673" cy="981"/>
              </a:xfrm>
            </p:grpSpPr>
            <p:pic>
              <p:nvPicPr>
                <p:cNvPr id="2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25"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7.2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全球资本市场的益处</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26" name="Group 2"/>
            <p:cNvGrpSpPr/>
            <p:nvPr/>
          </p:nvGrpSpPr>
          <p:grpSpPr>
            <a:xfrm>
              <a:off x="4198" y="5721"/>
              <a:ext cx="9540" cy="1017"/>
              <a:chOff x="-347" y="0"/>
              <a:chExt cx="9187" cy="1019"/>
            </a:xfrm>
          </p:grpSpPr>
          <p:sp>
            <p:nvSpPr>
              <p:cNvPr id="27"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28" name="Group 4"/>
              <p:cNvGrpSpPr/>
              <p:nvPr/>
            </p:nvGrpSpPr>
            <p:grpSpPr>
              <a:xfrm>
                <a:off x="-347" y="36"/>
                <a:ext cx="9128" cy="981"/>
                <a:chOff x="-455" y="0"/>
                <a:chExt cx="9128" cy="981"/>
              </a:xfrm>
            </p:grpSpPr>
            <p:pic>
              <p:nvPicPr>
                <p:cNvPr id="29"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30" name="TextBox 2"/>
                <p:cNvSpPr/>
                <p:nvPr/>
              </p:nvSpPr>
              <p:spPr>
                <a:xfrm>
                  <a:off x="-455" y="76"/>
                  <a:ext cx="8260" cy="873"/>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indent="0">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7.3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全球资本市场的风险</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7.1  </a:t>
            </a:r>
            <a:r>
              <a:rPr>
                <a:cs typeface="汉仪铁线黑-65简" panose="00020600040101010101" charset="-122"/>
                <a:sym typeface="+mn-ea"/>
              </a:rPr>
              <a:t>全球资本市场的概况</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7.1.1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欧洲货币市场</a:t>
            </a:r>
            <a:endParaRPr lang="zh-CN" altLang="en-US" sz="2600" b="1">
              <a:latin typeface="+mj-lt"/>
              <a:ea typeface="黑体" panose="02010609060101010101" charset="-122"/>
              <a:cs typeface="+mj-lt"/>
            </a:endParaRPr>
          </a:p>
          <a:p>
            <a:r>
              <a:rPr lang="zh-CN" altLang="en-US"/>
              <a:t>欧洲货币市场（Eurocurrency Market）并不是指位于欧洲的货币市场，也不是指欧洲所流通的货币（欧元、英镑之类）的市场。这里的“欧洲”二字不是地理意义上的欧洲，而是“境外”“离岸”的意思，因此，欧洲货币市场又称离岸金融市场。欧洲货币也就是指存放在发行国境外的银行的任何一种货币。其中，欧洲美元即存在于美国境外的美元，约占所有欧洲货币总量的2/3。其他比较重要的欧洲货币包括欧洲日元、欧洲英镑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7.1  </a:t>
            </a:r>
            <a:r>
              <a:rPr>
                <a:cs typeface="汉仪铁线黑-65简" panose="00020600040101010101" charset="-122"/>
                <a:sym typeface="+mn-ea"/>
              </a:rPr>
              <a:t>全球资本市场的概况</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7.1.2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全球债券市场</a:t>
            </a:r>
            <a:endParaRPr lang="zh-CN" altLang="en-US" sz="2600" b="1">
              <a:latin typeface="+mj-lt"/>
              <a:ea typeface="黑体" panose="02010609060101010101" charset="-122"/>
              <a:cs typeface="+mj-lt"/>
            </a:endParaRPr>
          </a:p>
          <a:p>
            <a:r>
              <a:rPr lang="zh-CN" altLang="en-US"/>
              <a:t>全球债券市场（Global Bond Market）迅速发展于20世纪八九十年代，主要交易的国际债券可以分为外国债券和欧洲债券。</a:t>
            </a:r>
            <a:endParaRPr lang="zh-CN" altLang="en-US"/>
          </a:p>
          <a:p>
            <a:r>
              <a:rPr lang="zh-CN" altLang="en-US"/>
              <a:t>外国债券（Foreign Bonds）是在借款人（政府、私人企业或国际金融机构）所在国与发行市场所在国具有不同的国籍并以发行市场所在国的货币为面值货币发行的债券。对发行人来说，发行外国债券的关键就是筹资的成本问题，而对购买人来说，涉及发行人的资信程度、偿还期限、付息方式以及与投资收益率相关的，如票面利率、发行价格等问题。欧洲债券（Euro Bonds）是指一国政府、金融机构和工商企业在国际市场上以可以自由兑换的第三国货币标值并还本付息的债券。欧洲债券的“欧洲”二字与欧洲货币中的“欧洲”一样，指的是离境、境外的意思，指其票面金额货币并非发行国当地货币的债券，通常由国际银团承销，在标价货币国之外的其他国家发行。</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7.1  </a:t>
            </a:r>
            <a:r>
              <a:rPr>
                <a:cs typeface="汉仪铁线黑-65简" panose="00020600040101010101" charset="-122"/>
                <a:sym typeface="+mn-ea"/>
              </a:rPr>
              <a:t>全球资本市场的概况</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7.1.3</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全球股票市场</a:t>
            </a:r>
            <a:endParaRPr lang="zh-CN" altLang="en-US" sz="2600" b="1">
              <a:latin typeface="+mj-lt"/>
              <a:ea typeface="黑体" panose="02010609060101010101" charset="-122"/>
              <a:cs typeface="+mj-lt"/>
            </a:endParaRPr>
          </a:p>
          <a:p>
            <a:r>
              <a:rPr lang="zh-CN" altLang="en-US"/>
              <a:t>截至2018年2月，世界上主要的证券市场有纽约证券交易所、纳斯达克证券交易所、日本东京证券交易所、上海证券交易所、香港证券交易所、泛欧证券交易所、伦敦证券交易所、深圳证券交易所、印度孟买证券交易所、德国证券交易所等。其中，纽约证券交易所是目前世界上规模最大的有价证券交易市场。</a:t>
            </a:r>
            <a:endParaRPr lang="zh-CN" altLang="en-US"/>
          </a:p>
          <a:p>
            <a:r>
              <a:rPr lang="zh-CN" altLang="en-US"/>
              <a:t>正是像伦敦证券交易所这样的国际性股票市场，使得企业能够从国际投资者那里获得融资，其股票在多个交易所上市，通过在全球发行股票或债券筹措资金。投资资金来源的增加能够降低企业的资金成本。随着国际股票投资的发展，不久的将来可能会诞生“没有国籍的企业”。</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7.2  </a:t>
            </a:r>
            <a:r>
              <a:rPr>
                <a:cs typeface="汉仪铁线黑-65简" panose="00020600040101010101" charset="-122"/>
                <a:sym typeface="+mn-ea"/>
              </a:rPr>
              <a:t>全球资本市场的益处</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7.2.1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对借款者的益处</a:t>
            </a:r>
            <a:endParaRPr lang="zh-CN" altLang="en-US" sz="2600" b="1">
              <a:latin typeface="+mj-lt"/>
              <a:ea typeface="黑体" panose="02010609060101010101" charset="-122"/>
              <a:cs typeface="+mj-lt"/>
            </a:endParaRPr>
          </a:p>
          <a:p>
            <a:r>
              <a:rPr lang="zh-CN" altLang="en-US"/>
              <a:t>通过微观经济学经典的需求供给模型，可以从理论层面解释全球资本市场带给借款者的益处。</a:t>
            </a:r>
            <a:endParaRPr lang="zh-CN" altLang="en-US"/>
          </a:p>
          <a:p>
            <a:r>
              <a:rPr lang="zh-CN" altLang="en-US"/>
              <a:t>对于借款者（即债券的发行者）来说，资金成本（借款的价格）越高，他们愿意且能承受的借款额越少。对于投资者（即购买债券的个体、企业、金融机构等）来说，资金成本越高，他们的投资回报率相应越高，购买债券的意愿与数量增加。</a:t>
            </a:r>
            <a:endParaRPr lang="zh-CN" altLang="en-US"/>
          </a:p>
          <a:p>
            <a:r>
              <a:rPr lang="zh-CN" altLang="en-US"/>
              <a:t>如图72所示，以资金成本为纵坐标，以各种利率水平上期望/可以获得的资金数量为横坐标。资金需求与资金成本负相关，则可简化表示成曲线D；资金供给与资金成本正相关，则是向右上方倾斜的曲线。曲线S为借款者仅在本国市场借人民币时面临的资金供给；当他们除了在本国市场借贷，更向全球资本市场借款，在中国发行熊猫债券时，他们将面临更多资金供应量，资金供给曲线S1比曲线S平坦。在一个纯粹的国内资本市场中，投资者群体限于本国居民。这就为借款者可获得的资金供应量设定了一个上限。图72资金供给与资金成本</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7.2  </a:t>
            </a:r>
            <a:r>
              <a:rPr>
                <a:cs typeface="汉仪铁线黑-65简" panose="00020600040101010101" charset="-122"/>
                <a:sym typeface="+mn-ea"/>
              </a:rPr>
              <a:t>全球资本市场的益处</a:t>
            </a:r>
            <a:endParaRPr lang="zh-CN" altLang="en-US"/>
          </a:p>
        </p:txBody>
      </p:sp>
      <p:sp>
        <p:nvSpPr>
          <p:cNvPr id="3" name="内容占位符 2"/>
          <p:cNvSpPr>
            <a:spLocks noGrp="1"/>
          </p:cNvSpPr>
          <p:nvPr>
            <p:ph idx="1"/>
          </p:nvPr>
        </p:nvSpPr>
        <p:spPr/>
        <p:txBody>
          <a:bodyPr/>
          <a:p>
            <a:r>
              <a:rPr lang="zh-CN" altLang="en-US"/>
              <a:t>点心债券（Dim Sum Bonds）是在中国香港发行的离岸人民币债券，从发行国家与发行货币不一致的角度来说，点心债券是一种欧洲债券。</a:t>
            </a:r>
            <a:endParaRPr lang="zh-CN" altLang="en-US"/>
          </a:p>
          <a:p>
            <a:r>
              <a:rPr lang="zh-CN" altLang="en-US"/>
              <a:t>在2010年之前，发行点心债券的主要单位是国家开发银行、中国进出口银行等中资机构以及亚洲开发银行等国际金融机构，并没有得到公众的广泛认可。2010年之后，这个市场的发展明显提速。2010年8月，麦当劳在中国香港发行首只跨国企业离岸人民币债券，募集了2亿元人民币。美国工程机械制造商卡特彼勒随后在11月发行了10亿元人民币债券。2011年 3月28日联合利华公司在中国香港发行人民币债券，债券期限为3年，面向机构投资者，总价值为3亿元人民币，利率为1.15%。该公司成为第一家发行人民币债券的欧洲跨国企业，第一家发行人民币债券的快速消费品企业。</a:t>
            </a:r>
            <a:endParaRPr lang="zh-CN" altLang="en-US"/>
          </a:p>
          <a:p>
            <a:r>
              <a:rPr lang="zh-CN" altLang="en-US"/>
              <a:t>随着中国资本市场的不断开放，熊猫债券与点心债券的发展越来越快，如同全球资本市场快速发展一样，根本动因在于它的存在既有利于借款者，也有利于投资者。</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7.2  </a:t>
            </a:r>
            <a:r>
              <a:rPr>
                <a:cs typeface="汉仪铁线黑-65简" panose="00020600040101010101" charset="-122"/>
                <a:sym typeface="+mn-ea"/>
              </a:rPr>
              <a:t>全球资本市场的益处</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7.2.2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对投资者的好处</a:t>
            </a:r>
            <a:endParaRPr lang="zh-CN" altLang="en-US" sz="2600" b="1">
              <a:latin typeface="+mj-lt"/>
              <a:ea typeface="黑体" panose="02010609060101010101" charset="-122"/>
              <a:cs typeface="+mj-lt"/>
            </a:endParaRPr>
          </a:p>
          <a:p>
            <a:r>
              <a:rPr lang="zh-CN" altLang="en-US"/>
              <a:t>对于投资者，从资本供需图来看，似乎并没有什么明显的收益；但从不确定性的角度来看，全球资本市场的出现使得投资者的投资选择大幅增加，投资者可以在国际范围内分散投资组合，与纯粹的国内资本市场相比，其投资风险可以降低。关于资产组合与风险的讨论可以追溯到1952年马科维茨的《投资组合选择与有效多样化》一文，之后经济学家们在马科维茨的理论基础上做了许多延伸与探讨。</a:t>
            </a:r>
            <a:endParaRPr lang="zh-CN" altLang="en-US"/>
          </a:p>
          <a:p>
            <a:r>
              <a:rPr lang="zh-CN" altLang="en-US"/>
              <a:t>索尔尼（1974）则发现，一个充分分散化的国际股票投资组合的风险程度仅仅是一个典型个股的12%。达斯和乌帕尔（2004）再次论证了国际投资多样化能够减少系统风险。</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7.3  </a:t>
            </a:r>
            <a:r>
              <a:rPr>
                <a:cs typeface="汉仪铁线黑-65简" panose="00020600040101010101" charset="-122"/>
                <a:sym typeface="+mn-ea"/>
              </a:rPr>
              <a:t>全球资本市场的风险</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7.3.1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投资者的有限注意</a:t>
            </a:r>
            <a:endParaRPr lang="zh-CN" altLang="en-US" sz="2600" b="1">
              <a:latin typeface="+mj-lt"/>
              <a:ea typeface="黑体" panose="02010609060101010101" charset="-122"/>
              <a:cs typeface="+mj-lt"/>
            </a:endParaRPr>
          </a:p>
          <a:p>
            <a:r>
              <a:rPr lang="zh-CN" altLang="en-US"/>
              <a:t>有限注意的概念最早由卡纳曼于1973年提出，指的是个体要在不同的事物上分配认知资源，注意力分配在一件事物上必然减少了个体对于另一件事物的注意力。有限注意会导致人的信息层叠，也就是决策者放弃自己对信息的搜集、加工和处理，直接通过观察别人的行动做出判断和决策。信息层叠使人们放弃自己挖掘信息而接受被大家所普遍接受的做法或信息，进而使得有限注意的投资者可能更趋向于羊群行为（Herd Behavior）金融市场中的“羊群行为”是一种特殊的非理性行为，是指投资者在信息环境不确定的情况下，行为受到其他投资者的影响，模仿他人的决策，或者过度依赖舆论（即市场中多数人的观念），而不考虑自己的信息的行为。</a:t>
            </a:r>
            <a:endParaRPr lang="zh-CN" altLang="en-US"/>
          </a:p>
          <a:p>
            <a:r>
              <a:rPr lang="zh-CN" altLang="en-US"/>
              <a:t>荷兰郁金香事件是世界金融史上的第一次“泡沫”危机，其用残酷的现实告诉我们，资本市场在给我们带来便利与收益的同时，也伴随着风险。尤其随着资本市场全球化程度的日趋深化，其带来的风险将更大、更难以预测。</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3162</Words>
  <Application>WPS 演示</Application>
  <PresentationFormat>宽屏</PresentationFormat>
  <Paragraphs>63</Paragraphs>
  <Slides>11</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11</vt:i4>
      </vt:variant>
    </vt:vector>
  </HeadingPairs>
  <TitlesOfParts>
    <vt:vector size="25" baseType="lpstr">
      <vt:lpstr>Arial</vt:lpstr>
      <vt:lpstr>宋体</vt:lpstr>
      <vt:lpstr>Wingdings</vt:lpstr>
      <vt:lpstr>Wingdings</vt:lpstr>
      <vt:lpstr>微软雅黑</vt:lpstr>
      <vt:lpstr>Calibri</vt:lpstr>
      <vt:lpstr>Arial Unicode MS</vt:lpstr>
      <vt:lpstr>等线</vt:lpstr>
      <vt:lpstr>GungsuhChe</vt:lpstr>
      <vt:lpstr>Malgun Gothic</vt:lpstr>
      <vt:lpstr>汉仪铁线黑-65简</vt:lpstr>
      <vt:lpstr>黑体</vt:lpstr>
      <vt:lpstr>Office 主题​​</vt:lpstr>
      <vt:lpstr>默认设计模板</vt:lpstr>
      <vt:lpstr>PowerPoint 演示文稿</vt:lpstr>
      <vt:lpstr>PowerPoint 演示文稿</vt:lpstr>
      <vt:lpstr>7.1  全球资本市场的概况</vt:lpstr>
      <vt:lpstr>7.1  全球资本市场的概况</vt:lpstr>
      <vt:lpstr>7.1  全球资本市场的概况</vt:lpstr>
      <vt:lpstr>7.2  全球资本市场的益处</vt:lpstr>
      <vt:lpstr>7.2  全球资本市场的益处</vt:lpstr>
      <vt:lpstr>7.2  全球资本市场的益处</vt:lpstr>
      <vt:lpstr>7.3  全球资本市场的风险</vt:lpstr>
      <vt:lpstr>7.3  全球资本市场的风险</vt:lpstr>
      <vt:lpstr>7.3  全球资本市场的风险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2023-03-05T03:25:19Z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03E054CD57494CFCBB9F964839914015</vt:lpwstr>
  </property>
</Properties>
</file>