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94" r:id="rId3"/>
  </p:sldMasterIdLst>
  <p:notesMasterIdLst>
    <p:notesMasterId r:id="rId41"/>
  </p:notesMasterIdLst>
  <p:sldIdLst>
    <p:sldId id="1125" r:id="rId4"/>
    <p:sldId id="1129" r:id="rId5"/>
    <p:sldId id="1128" r:id="rId6"/>
    <p:sldId id="1126" r:id="rId7"/>
    <p:sldId id="1127" r:id="rId8"/>
    <p:sldId id="1130" r:id="rId9"/>
    <p:sldId id="1134" r:id="rId10"/>
    <p:sldId id="1137" r:id="rId11"/>
    <p:sldId id="1135" r:id="rId12"/>
    <p:sldId id="1138" r:id="rId13"/>
    <p:sldId id="1139" r:id="rId14"/>
    <p:sldId id="1136" r:id="rId15"/>
    <p:sldId id="1140" r:id="rId16"/>
    <p:sldId id="1141" r:id="rId17"/>
    <p:sldId id="1142" r:id="rId18"/>
    <p:sldId id="1143" r:id="rId19"/>
    <p:sldId id="1144" r:id="rId20"/>
    <p:sldId id="1145" r:id="rId21"/>
    <p:sldId id="1146" r:id="rId22"/>
    <p:sldId id="1147" r:id="rId23"/>
    <p:sldId id="1148" r:id="rId24"/>
    <p:sldId id="1149" r:id="rId25"/>
    <p:sldId id="1150" r:id="rId26"/>
    <p:sldId id="1151" r:id="rId27"/>
    <p:sldId id="1152" r:id="rId28"/>
    <p:sldId id="1153" r:id="rId29"/>
    <p:sldId id="1154" r:id="rId30"/>
    <p:sldId id="1155" r:id="rId31"/>
    <p:sldId id="1156" r:id="rId32"/>
    <p:sldId id="1157" r:id="rId33"/>
    <p:sldId id="1158" r:id="rId34"/>
    <p:sldId id="1159" r:id="rId35"/>
    <p:sldId id="1160" r:id="rId36"/>
    <p:sldId id="1161" r:id="rId37"/>
    <p:sldId id="1162" r:id="rId38"/>
    <p:sldId id="1163" r:id="rId39"/>
    <p:sldId id="1131" r:id="rId40"/>
  </p:sldIdLst>
  <p:sldSz cx="9144000" cy="5143500" type="screen16x9"/>
  <p:notesSz cx="7104063" cy="10234613"/>
  <p:custDataLst>
    <p:tags r:id="rId42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7" autoAdjust="0"/>
    <p:restoredTop sz="99419" autoAdjust="0"/>
  </p:normalViewPr>
  <p:slideViewPr>
    <p:cSldViewPr snapToGrid="0">
      <p:cViewPr varScale="1">
        <p:scale>
          <a:sx n="89" d="100"/>
          <a:sy n="89" d="100"/>
        </p:scale>
        <p:origin x="-912" y="-102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8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37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48A06D0-1428-4789-A7A1-82702A452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539D534-A9D5-4F1B-9A55-77B6922CC8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42" indent="0" algn="ctr">
              <a:buNone/>
              <a:defRPr sz="1500"/>
            </a:lvl2pPr>
            <a:lvl3pPr marL="685686" indent="0" algn="ctr">
              <a:buNone/>
              <a:defRPr sz="1400"/>
            </a:lvl3pPr>
            <a:lvl4pPr marL="1028528" indent="0" algn="ctr">
              <a:buNone/>
              <a:defRPr sz="1200"/>
            </a:lvl4pPr>
            <a:lvl5pPr marL="1371371" indent="0" algn="ctr">
              <a:buNone/>
              <a:defRPr sz="1200"/>
            </a:lvl5pPr>
            <a:lvl6pPr marL="1714214" indent="0" algn="ctr">
              <a:buNone/>
              <a:defRPr sz="1200"/>
            </a:lvl6pPr>
            <a:lvl7pPr marL="2057056" indent="0" algn="ctr">
              <a:buNone/>
              <a:defRPr sz="1200"/>
            </a:lvl7pPr>
            <a:lvl8pPr marL="2399898" indent="0" algn="ctr">
              <a:buNone/>
              <a:defRPr sz="1200"/>
            </a:lvl8pPr>
            <a:lvl9pPr marL="2742742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690686F-87B9-4A4B-B0A5-C0E666C79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B4500E-B7DC-4FB4-8F14-B77194B6D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422C639-B652-44D5-8B98-445CFBFC8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4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F64315-AA06-4E31-AF94-C01EDF0B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EDEADD9-65AA-494A-85E6-61D55D6D3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13DB22D-051A-47AC-9379-F8748973A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4A99334-65C2-4064-911C-40676144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0073112-A3C9-4E33-81C5-EFE2EC190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5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CE7AA8-61AB-426A-A121-FC852BCAD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C35EF20-1893-4325-81AA-29ACD13F3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7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4729A14-9EDE-4536-943E-195F55D76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AC248A6-1936-438E-92F4-FB8EDC3B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50C2B95-2EB1-4487-8762-ACF9B4C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FB389F-211B-43C2-A318-6C8FBEE61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B181340-81AA-4C3A-9495-F23924B53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AB03201-4289-4622-9F5F-DB55BD018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BDC75D3-28C5-4DD5-B717-01C85096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171BD1E-691D-440F-88C5-565642A54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E3F78E5-BF60-4C8F-AE75-07467964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7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4689F5-C8B9-4E1C-BF86-93B7CF533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F354D94-C950-4864-BEDB-BF57CAC20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2" indent="0">
              <a:buNone/>
              <a:defRPr sz="1500" b="1"/>
            </a:lvl2pPr>
            <a:lvl3pPr marL="685686" indent="0">
              <a:buNone/>
              <a:defRPr sz="1400" b="1"/>
            </a:lvl3pPr>
            <a:lvl4pPr marL="1028528" indent="0">
              <a:buNone/>
              <a:defRPr sz="1200" b="1"/>
            </a:lvl4pPr>
            <a:lvl5pPr marL="1371371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8" indent="0">
              <a:buNone/>
              <a:defRPr sz="1200" b="1"/>
            </a:lvl8pPr>
            <a:lvl9pPr marL="2742742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376E3CE-7D59-43F9-81CF-235CB4AE5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1F4AC88A-A106-45D6-B522-BFAE8F9BB8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2" indent="0">
              <a:buNone/>
              <a:defRPr sz="1500" b="1"/>
            </a:lvl2pPr>
            <a:lvl3pPr marL="685686" indent="0">
              <a:buNone/>
              <a:defRPr sz="1400" b="1"/>
            </a:lvl3pPr>
            <a:lvl4pPr marL="1028528" indent="0">
              <a:buNone/>
              <a:defRPr sz="1200" b="1"/>
            </a:lvl4pPr>
            <a:lvl5pPr marL="1371371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8" indent="0">
              <a:buNone/>
              <a:defRPr sz="1200" b="1"/>
            </a:lvl8pPr>
            <a:lvl9pPr marL="2742742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133F31D-6B3F-4159-B327-0FE39C275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F700CBF-7C98-4390-A736-D75FC76FA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F106244-75B1-4A27-940A-E2EC5EA0D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BBE280A-17EE-4DB1-8016-48D1291B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8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417F8A-F383-4E69-BEAC-8DD60EA4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087575C-8882-4ECD-92AE-D3309836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5353F6-3BC8-4BDE-9C52-F1C35C5AF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4DAD995-44C6-45C1-A150-C29FEB98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1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7F2B897-CEDD-451D-995D-C8AA20EFB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0DDC96-C28D-494B-9740-F17D972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FF8CDF3-BCB2-45DF-81DE-528780B2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0CB3FEB-30CE-41B2-A8A5-685DB6DA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B635776-0240-4CE1-8712-40678BD51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F72C381-49CC-4AF5-BB94-6095E52F3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2" indent="0">
              <a:buNone/>
              <a:defRPr sz="1100"/>
            </a:lvl2pPr>
            <a:lvl3pPr marL="685686" indent="0">
              <a:buNone/>
              <a:defRPr sz="900"/>
            </a:lvl3pPr>
            <a:lvl4pPr marL="1028528" indent="0">
              <a:buNone/>
              <a:defRPr sz="800"/>
            </a:lvl4pPr>
            <a:lvl5pPr marL="1371371" indent="0">
              <a:buNone/>
              <a:defRPr sz="800"/>
            </a:lvl5pPr>
            <a:lvl6pPr marL="1714214" indent="0">
              <a:buNone/>
              <a:defRPr sz="800"/>
            </a:lvl6pPr>
            <a:lvl7pPr marL="2057056" indent="0">
              <a:buNone/>
              <a:defRPr sz="800"/>
            </a:lvl7pPr>
            <a:lvl8pPr marL="2399898" indent="0">
              <a:buNone/>
              <a:defRPr sz="800"/>
            </a:lvl8pPr>
            <a:lvl9pPr marL="2742742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911ED42-020A-4A3D-B579-8CD125B7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50DF688-3A5C-47A4-9C12-6899305E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8194310-064D-4D44-B816-6D1A344A1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05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E6EC1FF-A49E-47E0-B626-80CDEF09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5CBA6BB-A155-4EC0-8059-6A58DF083E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42" indent="0">
              <a:buNone/>
              <a:defRPr sz="2100"/>
            </a:lvl2pPr>
            <a:lvl3pPr marL="685686" indent="0">
              <a:buNone/>
              <a:defRPr sz="1800"/>
            </a:lvl3pPr>
            <a:lvl4pPr marL="1028528" indent="0">
              <a:buNone/>
              <a:defRPr sz="1500"/>
            </a:lvl4pPr>
            <a:lvl5pPr marL="1371371" indent="0">
              <a:buNone/>
              <a:defRPr sz="1500"/>
            </a:lvl5pPr>
            <a:lvl6pPr marL="1714214" indent="0">
              <a:buNone/>
              <a:defRPr sz="1500"/>
            </a:lvl6pPr>
            <a:lvl7pPr marL="2057056" indent="0">
              <a:buNone/>
              <a:defRPr sz="1500"/>
            </a:lvl7pPr>
            <a:lvl8pPr marL="2399898" indent="0">
              <a:buNone/>
              <a:defRPr sz="1500"/>
            </a:lvl8pPr>
            <a:lvl9pPr marL="2742742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5BF58B8-C4FE-4628-8F44-69125C7A9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2" indent="0">
              <a:buNone/>
              <a:defRPr sz="1100"/>
            </a:lvl2pPr>
            <a:lvl3pPr marL="685686" indent="0">
              <a:buNone/>
              <a:defRPr sz="900"/>
            </a:lvl3pPr>
            <a:lvl4pPr marL="1028528" indent="0">
              <a:buNone/>
              <a:defRPr sz="800"/>
            </a:lvl4pPr>
            <a:lvl5pPr marL="1371371" indent="0">
              <a:buNone/>
              <a:defRPr sz="800"/>
            </a:lvl5pPr>
            <a:lvl6pPr marL="1714214" indent="0">
              <a:buNone/>
              <a:defRPr sz="800"/>
            </a:lvl6pPr>
            <a:lvl7pPr marL="2057056" indent="0">
              <a:buNone/>
              <a:defRPr sz="800"/>
            </a:lvl7pPr>
            <a:lvl8pPr marL="2399898" indent="0">
              <a:buNone/>
              <a:defRPr sz="800"/>
            </a:lvl8pPr>
            <a:lvl9pPr marL="2742742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8DEDB4-3F5B-4F35-88B7-C882C8CD7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8F03E2B-76C9-4AF9-9131-F8499DCE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054516B-D65A-4506-A536-4EFDEF6A6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2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760F72-EA9E-4393-AF95-2EB66C218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B851789-333E-4AD7-B99B-92B33D089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F659CF-C9EA-4C1C-B0FF-99CC8AF74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78F641-7F55-48B5-AF42-7C997E9DA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DDEAE33-B05A-4F46-A25A-BF502C20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2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B5C9CF4E-75D2-405E-B1A1-1660350A1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7" y="273847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3C91082-F582-4C7C-A56A-59936F688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4819C5B-C4E8-456D-AFFB-CFC855F06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A1978-11F3-462E-84E3-921B5E0C5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4777B99-4832-476B-88DC-3565BC33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CDE5F3F-7401-4121-AC54-B66E084E3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4" rIns="68570" bIns="3428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132BF57-5BEE-48A7-90E8-9E757C332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4" rIns="68570" bIns="34284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876AB6-4E2B-42E2-9D87-CD85DC637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6"/>
              <a:t>2018/8/15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E86C37-E367-4723-9086-E80CC599B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9FF5F6E-EECD-4C6B-A00A-E496DF6C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6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8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  <p:txStyles>
    <p:titleStyle>
      <a:lvl1pPr algn="l" defTabSz="68568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2" indent="-171422" algn="l" defTabSz="68568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6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0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50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793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3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78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20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63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2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86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8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71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14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56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98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42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69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5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6.xml"/><Relationship Id="rId13" Type="http://schemas.openxmlformats.org/officeDocument/2006/relationships/tags" Target="../tags/tag91.xml"/><Relationship Id="rId3" Type="http://schemas.openxmlformats.org/officeDocument/2006/relationships/tags" Target="../tags/tag81.xml"/><Relationship Id="rId7" Type="http://schemas.openxmlformats.org/officeDocument/2006/relationships/tags" Target="../tags/tag85.xml"/><Relationship Id="rId12" Type="http://schemas.openxmlformats.org/officeDocument/2006/relationships/tags" Target="../tags/tag90.xml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tags" Target="../tags/tag84.xml"/><Relationship Id="rId11" Type="http://schemas.openxmlformats.org/officeDocument/2006/relationships/tags" Target="../tags/tag89.xml"/><Relationship Id="rId5" Type="http://schemas.openxmlformats.org/officeDocument/2006/relationships/tags" Target="../tags/tag83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88.xml"/><Relationship Id="rId4" Type="http://schemas.openxmlformats.org/officeDocument/2006/relationships/tags" Target="../tags/tag82.xml"/><Relationship Id="rId9" Type="http://schemas.openxmlformats.org/officeDocument/2006/relationships/tags" Target="../tags/tag87.xml"/><Relationship Id="rId14" Type="http://schemas.openxmlformats.org/officeDocument/2006/relationships/tags" Target="../tags/tag9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95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97.xml"/><Relationship Id="rId4" Type="http://schemas.openxmlformats.org/officeDocument/2006/relationships/tags" Target="../tags/tag9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00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02.xml"/><Relationship Id="rId4" Type="http://schemas.openxmlformats.org/officeDocument/2006/relationships/tags" Target="../tags/tag10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07.xml"/><Relationship Id="rId4" Type="http://schemas.openxmlformats.org/officeDocument/2006/relationships/tags" Target="../tags/tag10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12.xml"/><Relationship Id="rId4" Type="http://schemas.openxmlformats.org/officeDocument/2006/relationships/tags" Target="../tags/tag1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17.xml"/><Relationship Id="rId4" Type="http://schemas.openxmlformats.org/officeDocument/2006/relationships/tags" Target="../tags/tag1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22.xml"/><Relationship Id="rId4" Type="http://schemas.openxmlformats.org/officeDocument/2006/relationships/tags" Target="../tags/tag1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27.xml"/><Relationship Id="rId4" Type="http://schemas.openxmlformats.org/officeDocument/2006/relationships/tags" Target="../tags/tag12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32.xml"/><Relationship Id="rId4" Type="http://schemas.openxmlformats.org/officeDocument/2006/relationships/tags" Target="../tags/tag13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35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37.xml"/><Relationship Id="rId4" Type="http://schemas.openxmlformats.org/officeDocument/2006/relationships/tags" Target="../tags/tag13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40.xml"/><Relationship Id="rId2" Type="http://schemas.openxmlformats.org/officeDocument/2006/relationships/tags" Target="../tags/tag139.xml"/><Relationship Id="rId1" Type="http://schemas.openxmlformats.org/officeDocument/2006/relationships/tags" Target="../tags/tag13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42.xml"/><Relationship Id="rId4" Type="http://schemas.openxmlformats.org/officeDocument/2006/relationships/tags" Target="../tags/tag14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47.xml"/><Relationship Id="rId4" Type="http://schemas.openxmlformats.org/officeDocument/2006/relationships/tags" Target="../tags/tag14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52.xml"/><Relationship Id="rId4" Type="http://schemas.openxmlformats.org/officeDocument/2006/relationships/tags" Target="../tags/tag1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57.xml"/><Relationship Id="rId4" Type="http://schemas.openxmlformats.org/officeDocument/2006/relationships/tags" Target="../tags/tag15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60.xml"/><Relationship Id="rId2" Type="http://schemas.openxmlformats.org/officeDocument/2006/relationships/tags" Target="../tags/tag159.xml"/><Relationship Id="rId1" Type="http://schemas.openxmlformats.org/officeDocument/2006/relationships/tags" Target="../tags/tag15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62.xml"/><Relationship Id="rId4" Type="http://schemas.openxmlformats.org/officeDocument/2006/relationships/tags" Target="../tags/tag16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65.xml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67.xml"/><Relationship Id="rId4" Type="http://schemas.openxmlformats.org/officeDocument/2006/relationships/tags" Target="../tags/tag16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" Type="http://schemas.openxmlformats.org/officeDocument/2006/relationships/tags" Target="../tags/tag16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72.xml"/><Relationship Id="rId4" Type="http://schemas.openxmlformats.org/officeDocument/2006/relationships/tags" Target="../tags/tag17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175.xml"/><Relationship Id="rId2" Type="http://schemas.openxmlformats.org/officeDocument/2006/relationships/tags" Target="../tags/tag174.xml"/><Relationship Id="rId1" Type="http://schemas.openxmlformats.org/officeDocument/2006/relationships/tags" Target="../tags/tag17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77.xml"/><Relationship Id="rId4" Type="http://schemas.openxmlformats.org/officeDocument/2006/relationships/tags" Target="../tags/tag17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180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82.xml"/><Relationship Id="rId4" Type="http://schemas.openxmlformats.org/officeDocument/2006/relationships/tags" Target="../tags/tag18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185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87.xml"/><Relationship Id="rId4" Type="http://schemas.openxmlformats.org/officeDocument/2006/relationships/tags" Target="../tags/tag18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" Type="http://schemas.openxmlformats.org/officeDocument/2006/relationships/tags" Target="../tags/tag18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92.xml"/><Relationship Id="rId4" Type="http://schemas.openxmlformats.org/officeDocument/2006/relationships/tags" Target="../tags/tag19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97.xml"/><Relationship Id="rId4" Type="http://schemas.openxmlformats.org/officeDocument/2006/relationships/tags" Target="../tags/tag19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00.xml"/><Relationship Id="rId2" Type="http://schemas.openxmlformats.org/officeDocument/2006/relationships/tags" Target="../tags/tag199.xml"/><Relationship Id="rId1" Type="http://schemas.openxmlformats.org/officeDocument/2006/relationships/tags" Target="../tags/tag19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02.xml"/><Relationship Id="rId4" Type="http://schemas.openxmlformats.org/officeDocument/2006/relationships/tags" Target="../tags/tag20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205.xml"/><Relationship Id="rId2" Type="http://schemas.openxmlformats.org/officeDocument/2006/relationships/tags" Target="../tags/tag204.xml"/><Relationship Id="rId1" Type="http://schemas.openxmlformats.org/officeDocument/2006/relationships/tags" Target="../tags/tag203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07.xml"/><Relationship Id="rId4" Type="http://schemas.openxmlformats.org/officeDocument/2006/relationships/tags" Target="../tags/tag20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210.xml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12.xml"/><Relationship Id="rId4" Type="http://schemas.openxmlformats.org/officeDocument/2006/relationships/tags" Target="../tags/tag2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slide" Target="slide6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slideLayout" Target="../slideLayouts/slideLayout28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10" Type="http://schemas.openxmlformats.org/officeDocument/2006/relationships/tags" Target="../tags/tag20.xml"/><Relationship Id="rId19" Type="http://schemas.openxmlformats.org/officeDocument/2006/relationships/slide" Target="slide3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9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0.xml"/><Relationship Id="rId13" Type="http://schemas.openxmlformats.org/officeDocument/2006/relationships/tags" Target="../tags/tag65.xml"/><Relationship Id="rId3" Type="http://schemas.openxmlformats.org/officeDocument/2006/relationships/tags" Target="../tags/tag55.xml"/><Relationship Id="rId7" Type="http://schemas.openxmlformats.org/officeDocument/2006/relationships/tags" Target="../tags/tag59.xml"/><Relationship Id="rId12" Type="http://schemas.openxmlformats.org/officeDocument/2006/relationships/tags" Target="../tags/tag64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tags" Target="../tags/tag58.xml"/><Relationship Id="rId11" Type="http://schemas.openxmlformats.org/officeDocument/2006/relationships/tags" Target="../tags/tag63.xml"/><Relationship Id="rId5" Type="http://schemas.openxmlformats.org/officeDocument/2006/relationships/tags" Target="../tags/tag57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62.xml"/><Relationship Id="rId4" Type="http://schemas.openxmlformats.org/officeDocument/2006/relationships/tags" Target="../tags/tag56.xml"/><Relationship Id="rId9" Type="http://schemas.openxmlformats.org/officeDocument/2006/relationships/tags" Target="../tags/tag61.xml"/><Relationship Id="rId14" Type="http://schemas.openxmlformats.org/officeDocument/2006/relationships/tags" Target="../tags/tag6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qdnpt.com/upload/main/contentmanage/article/image/2018/03/06/bccef38ba982464fb884cdf57d964466_1920_4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5" r="34814"/>
          <a:stretch/>
        </p:blipFill>
        <p:spPr bwMode="auto">
          <a:xfrm>
            <a:off x="4077604" y="1286125"/>
            <a:ext cx="5066396" cy="29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黔东南项目（初级财务会计）\黔东南-1-初级财务会计\黔东南民族职业技术学院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57" y="844931"/>
            <a:ext cx="659212" cy="65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4077604" y="1286125"/>
            <a:ext cx="5066396" cy="2908376"/>
          </a:xfrm>
          <a:prstGeom prst="rect">
            <a:avLst/>
          </a:prstGeom>
          <a:solidFill>
            <a:srgbClr val="084CA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1" rIns="91424" bIns="45711" rtlCol="0" anchor="ctr"/>
          <a:lstStyle/>
          <a:p>
            <a:pPr algn="ctr" defTabSz="685669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2">
            <a:extLst>
              <a:ext uri="{FF2B5EF4-FFF2-40B4-BE49-F238E27FC236}">
                <a16:creationId xmlns="" xmlns:a16="http://schemas.microsoft.com/office/drawing/2014/main" id="{9DF9185F-6201-4112-8DF9-26E814DEF738}"/>
              </a:ext>
            </a:extLst>
          </p:cNvPr>
          <p:cNvSpPr txBox="1"/>
          <p:nvPr/>
        </p:nvSpPr>
        <p:spPr>
          <a:xfrm>
            <a:off x="736943" y="990742"/>
            <a:ext cx="3526232" cy="392405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ctr" defTabSz="685669"/>
            <a:r>
              <a:rPr lang="zh-CN" altLang="en-US" sz="2100" dirty="0">
                <a:solidFill>
                  <a:srgbClr val="084CA1"/>
                </a:solidFill>
                <a:latin typeface="华文行楷" pitchFamily="2" charset="-122"/>
                <a:ea typeface="华文行楷" pitchFamily="2" charset="-122"/>
              </a:rPr>
              <a:t>黔东南民族职业技术学院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" y="1109876"/>
            <a:ext cx="5096245" cy="3084625"/>
            <a:chOff x="1" y="1109876"/>
            <a:chExt cx="5096245" cy="3084625"/>
          </a:xfrm>
        </p:grpSpPr>
        <p:sp>
          <p:nvSpPr>
            <p:cNvPr id="3" name="五边形 2"/>
            <p:cNvSpPr/>
            <p:nvPr/>
          </p:nvSpPr>
          <p:spPr>
            <a:xfrm>
              <a:off x="1" y="1572037"/>
              <a:ext cx="4579950" cy="2278855"/>
            </a:xfrm>
            <a:prstGeom prst="homePlate">
              <a:avLst>
                <a:gd name="adj" fmla="val 18946"/>
              </a:avLst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>
              <a:off x="4075422" y="1286125"/>
              <a:ext cx="767511" cy="2908376"/>
            </a:xfrm>
            <a:custGeom>
              <a:avLst/>
              <a:gdLst>
                <a:gd name="connsiteX0" fmla="*/ 0 w 1124736"/>
                <a:gd name="connsiteY0" fmla="*/ 2908376 h 2908376"/>
                <a:gd name="connsiteX1" fmla="*/ 0 w 1124736"/>
                <a:gd name="connsiteY1" fmla="*/ 0 h 2908376"/>
                <a:gd name="connsiteX2" fmla="*/ 1124736 w 1124736"/>
                <a:gd name="connsiteY2" fmla="*/ 2908376 h 2908376"/>
                <a:gd name="connsiteX3" fmla="*/ 0 w 1124736"/>
                <a:gd name="connsiteY3" fmla="*/ 2908376 h 2908376"/>
                <a:gd name="connsiteX0" fmla="*/ 0 w 902100"/>
                <a:gd name="connsiteY0" fmla="*/ 2908376 h 2908376"/>
                <a:gd name="connsiteX1" fmla="*/ 0 w 902100"/>
                <a:gd name="connsiteY1" fmla="*/ 0 h 2908376"/>
                <a:gd name="connsiteX2" fmla="*/ 902100 w 902100"/>
                <a:gd name="connsiteY2" fmla="*/ 2335882 h 2908376"/>
                <a:gd name="connsiteX3" fmla="*/ 0 w 902100"/>
                <a:gd name="connsiteY3" fmla="*/ 2908376 h 2908376"/>
                <a:gd name="connsiteX0" fmla="*/ 0 w 830538"/>
                <a:gd name="connsiteY0" fmla="*/ 2908376 h 2908376"/>
                <a:gd name="connsiteX1" fmla="*/ 0 w 830538"/>
                <a:gd name="connsiteY1" fmla="*/ 0 h 2908376"/>
                <a:gd name="connsiteX2" fmla="*/ 830538 w 830538"/>
                <a:gd name="connsiteY2" fmla="*/ 2121197 h 2908376"/>
                <a:gd name="connsiteX3" fmla="*/ 0 w 830538"/>
                <a:gd name="connsiteY3" fmla="*/ 2908376 h 2908376"/>
                <a:gd name="connsiteX0" fmla="*/ 0 w 814636"/>
                <a:gd name="connsiteY0" fmla="*/ 2908376 h 2908376"/>
                <a:gd name="connsiteX1" fmla="*/ 0 w 814636"/>
                <a:gd name="connsiteY1" fmla="*/ 0 h 2908376"/>
                <a:gd name="connsiteX2" fmla="*/ 814636 w 814636"/>
                <a:gd name="connsiteY2" fmla="*/ 2240467 h 2908376"/>
                <a:gd name="connsiteX3" fmla="*/ 0 w 814636"/>
                <a:gd name="connsiteY3" fmla="*/ 2908376 h 2908376"/>
                <a:gd name="connsiteX0" fmla="*/ 0 w 911244"/>
                <a:gd name="connsiteY0" fmla="*/ 2908376 h 2908376"/>
                <a:gd name="connsiteX1" fmla="*/ 0 w 911244"/>
                <a:gd name="connsiteY1" fmla="*/ 0 h 2908376"/>
                <a:gd name="connsiteX2" fmla="*/ 911244 w 911244"/>
                <a:gd name="connsiteY2" fmla="*/ 2254047 h 2908376"/>
                <a:gd name="connsiteX3" fmla="*/ 0 w 911244"/>
                <a:gd name="connsiteY3" fmla="*/ 2908376 h 2908376"/>
                <a:gd name="connsiteX0" fmla="*/ 0 w 911244"/>
                <a:gd name="connsiteY0" fmla="*/ 2908376 h 2908376"/>
                <a:gd name="connsiteX1" fmla="*/ 0 w 911244"/>
                <a:gd name="connsiteY1" fmla="*/ 0 h 2908376"/>
                <a:gd name="connsiteX2" fmla="*/ 911244 w 911244"/>
                <a:gd name="connsiteY2" fmla="*/ 2254047 h 2908376"/>
                <a:gd name="connsiteX3" fmla="*/ 0 w 911244"/>
                <a:gd name="connsiteY3" fmla="*/ 2908376 h 290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1244" h="2908376">
                  <a:moveTo>
                    <a:pt x="0" y="2908376"/>
                  </a:moveTo>
                  <a:lnTo>
                    <a:pt x="0" y="0"/>
                  </a:lnTo>
                  <a:cubicBezTo>
                    <a:pt x="303748" y="751349"/>
                    <a:pt x="671831" y="1502698"/>
                    <a:pt x="911244" y="2254047"/>
                  </a:cubicBezTo>
                  <a:lnTo>
                    <a:pt x="0" y="2908376"/>
                  </a:lnTo>
                  <a:close/>
                </a:path>
              </a:pathLst>
            </a:cu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直角三角形 5"/>
            <p:cNvSpPr/>
            <p:nvPr/>
          </p:nvSpPr>
          <p:spPr>
            <a:xfrm rot="20318456">
              <a:off x="4388598" y="1109876"/>
              <a:ext cx="707648" cy="2382346"/>
            </a:xfrm>
            <a:custGeom>
              <a:avLst/>
              <a:gdLst>
                <a:gd name="connsiteX0" fmla="*/ 0 w 1124736"/>
                <a:gd name="connsiteY0" fmla="*/ 2908376 h 2908376"/>
                <a:gd name="connsiteX1" fmla="*/ 0 w 1124736"/>
                <a:gd name="connsiteY1" fmla="*/ 0 h 2908376"/>
                <a:gd name="connsiteX2" fmla="*/ 1124736 w 1124736"/>
                <a:gd name="connsiteY2" fmla="*/ 2908376 h 2908376"/>
                <a:gd name="connsiteX3" fmla="*/ 0 w 1124736"/>
                <a:gd name="connsiteY3" fmla="*/ 2908376 h 2908376"/>
                <a:gd name="connsiteX0" fmla="*/ 0 w 902100"/>
                <a:gd name="connsiteY0" fmla="*/ 2908376 h 2908376"/>
                <a:gd name="connsiteX1" fmla="*/ 0 w 902100"/>
                <a:gd name="connsiteY1" fmla="*/ 0 h 2908376"/>
                <a:gd name="connsiteX2" fmla="*/ 902100 w 902100"/>
                <a:gd name="connsiteY2" fmla="*/ 2335882 h 2908376"/>
                <a:gd name="connsiteX3" fmla="*/ 0 w 902100"/>
                <a:gd name="connsiteY3" fmla="*/ 2908376 h 2908376"/>
                <a:gd name="connsiteX0" fmla="*/ 0 w 839683"/>
                <a:gd name="connsiteY0" fmla="*/ 2908376 h 2908376"/>
                <a:gd name="connsiteX1" fmla="*/ 0 w 839683"/>
                <a:gd name="connsiteY1" fmla="*/ 0 h 2908376"/>
                <a:gd name="connsiteX2" fmla="*/ 839684 w 839683"/>
                <a:gd name="connsiteY2" fmla="*/ 1502651 h 2908376"/>
                <a:gd name="connsiteX3" fmla="*/ 0 w 839683"/>
                <a:gd name="connsiteY3" fmla="*/ 2908376 h 2908376"/>
                <a:gd name="connsiteX0" fmla="*/ 0 w 952819"/>
                <a:gd name="connsiteY0" fmla="*/ 2828578 h 2828578"/>
                <a:gd name="connsiteX1" fmla="*/ 113134 w 952819"/>
                <a:gd name="connsiteY1" fmla="*/ 0 h 2828578"/>
                <a:gd name="connsiteX2" fmla="*/ 952818 w 952819"/>
                <a:gd name="connsiteY2" fmla="*/ 1502651 h 2828578"/>
                <a:gd name="connsiteX3" fmla="*/ 0 w 952819"/>
                <a:gd name="connsiteY3" fmla="*/ 2828578 h 2828578"/>
                <a:gd name="connsiteX0" fmla="*/ 0 w 952818"/>
                <a:gd name="connsiteY0" fmla="*/ 2837757 h 2837757"/>
                <a:gd name="connsiteX1" fmla="*/ 137920 w 952818"/>
                <a:gd name="connsiteY1" fmla="*/ 0 h 2837757"/>
                <a:gd name="connsiteX2" fmla="*/ 952818 w 952818"/>
                <a:gd name="connsiteY2" fmla="*/ 1511830 h 2837757"/>
                <a:gd name="connsiteX3" fmla="*/ 0 w 952818"/>
                <a:gd name="connsiteY3" fmla="*/ 2837757 h 283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818" h="2837757">
                  <a:moveTo>
                    <a:pt x="0" y="2837757"/>
                  </a:moveTo>
                  <a:lnTo>
                    <a:pt x="137920" y="0"/>
                  </a:lnTo>
                  <a:lnTo>
                    <a:pt x="952818" y="1511830"/>
                  </a:lnTo>
                  <a:lnTo>
                    <a:pt x="0" y="2837757"/>
                  </a:lnTo>
                  <a:close/>
                </a:path>
              </a:pathLst>
            </a:cu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12">
            <a:extLst>
              <a:ext uri="{FF2B5EF4-FFF2-40B4-BE49-F238E27FC236}">
                <a16:creationId xmlns="" xmlns:a16="http://schemas.microsoft.com/office/drawing/2014/main" id="{9DF9185F-6201-4112-8DF9-26E814DEF738}"/>
              </a:ext>
            </a:extLst>
          </p:cNvPr>
          <p:cNvSpPr txBox="1"/>
          <p:nvPr/>
        </p:nvSpPr>
        <p:spPr>
          <a:xfrm>
            <a:off x="715027" y="3946835"/>
            <a:ext cx="3149900" cy="288529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ctr" defTabSz="685669"/>
            <a:r>
              <a:rPr lang="zh-CN" altLang="en-US" dirty="0">
                <a:solidFill>
                  <a:srgbClr val="084CA1"/>
                </a:solidFill>
                <a:latin typeface="华文新魏" pitchFamily="2" charset="-122"/>
                <a:ea typeface="华文新魏" pitchFamily="2" charset="-122"/>
              </a:rPr>
              <a:t>厚德至善      精技致新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146" y="1985703"/>
            <a:ext cx="3843472" cy="830981"/>
          </a:xfrm>
          <a:prstGeom prst="rect">
            <a:avLst/>
          </a:prstGeom>
          <a:noFill/>
        </p:spPr>
        <p:txBody>
          <a:bodyPr wrap="square" lIns="91424" tIns="45711" rIns="91424" bIns="45711" rtlCol="0">
            <a:spAutoFit/>
          </a:bodyPr>
          <a:lstStyle/>
          <a:p>
            <a:pPr algn="dist" defTabSz="457112">
              <a:lnSpc>
                <a:spcPct val="120000"/>
              </a:lnSpc>
            </a:pPr>
            <a:r>
              <a:rPr lang="zh-CN" altLang="en-US" sz="4000" kern="0" dirty="0">
                <a:solidFill>
                  <a:prstClr val="white"/>
                </a:solidFill>
              </a:rPr>
              <a:t>初级财务会计</a:t>
            </a:r>
          </a:p>
        </p:txBody>
      </p:sp>
      <p:sp>
        <p:nvSpPr>
          <p:cNvPr id="11" name="文本框 6">
            <a:extLst>
              <a:ext uri="{FF2B5EF4-FFF2-40B4-BE49-F238E27FC236}">
                <a16:creationId xmlns="" xmlns:a16="http://schemas.microsoft.com/office/drawing/2014/main" id="{F96B3445-9F6F-4F1F-B3CE-C0C63C8232A0}"/>
              </a:ext>
            </a:extLst>
          </p:cNvPr>
          <p:cNvSpPr txBox="1"/>
          <p:nvPr/>
        </p:nvSpPr>
        <p:spPr>
          <a:xfrm>
            <a:off x="513146" y="2925495"/>
            <a:ext cx="3565955" cy="33238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dist" defTabSz="342836">
              <a:lnSpc>
                <a:spcPct val="120000"/>
              </a:lnSpc>
            </a:pPr>
            <a:r>
              <a:rPr lang="en-US" altLang="zh-CN" dirty="0">
                <a:solidFill>
                  <a:prstClr val="white"/>
                </a:solidFill>
              </a:rPr>
              <a:t>Introductory Financial Accounting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文本框 6">
            <a:extLst>
              <a:ext uri="{FF2B5EF4-FFF2-40B4-BE49-F238E27FC236}">
                <a16:creationId xmlns="" xmlns:a16="http://schemas.microsoft.com/office/drawing/2014/main" id="{F96B3445-9F6F-4F1F-B3CE-C0C63C8232A0}"/>
              </a:ext>
            </a:extLst>
          </p:cNvPr>
          <p:cNvSpPr txBox="1"/>
          <p:nvPr/>
        </p:nvSpPr>
        <p:spPr>
          <a:xfrm>
            <a:off x="1210276" y="1336598"/>
            <a:ext cx="3041999" cy="235439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defTabSz="342836">
              <a:lnSpc>
                <a:spcPct val="120000"/>
              </a:lnSpc>
            </a:pPr>
            <a:r>
              <a:rPr lang="en-US" altLang="zh-CN" sz="900" dirty="0">
                <a:solidFill>
                  <a:srgbClr val="084CA1"/>
                </a:solidFill>
                <a:ea typeface="华文新魏" pitchFamily="2" charset="-122"/>
              </a:rPr>
              <a:t>QIANDONGNAN  NATIONAL  POLYCHNIC</a:t>
            </a:r>
            <a:endParaRPr lang="zh-CN" altLang="en-US" sz="900" dirty="0">
              <a:solidFill>
                <a:srgbClr val="084CA1"/>
              </a:solidFill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04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:dissolve/>
      </p:transition>
    </mc:Choice>
    <mc:Fallback xmlns="">
      <p:transition spd="slow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现金流量表的结构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21258" y="649144"/>
            <a:ext cx="1305197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4819" y="1124795"/>
            <a:ext cx="8905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反映企业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经营活动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投资活动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筹资活动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三大现金流量流入和流出的具体信息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062696" y="1944502"/>
            <a:ext cx="2088404" cy="2088232"/>
            <a:chOff x="1176183" y="2643758"/>
            <a:chExt cx="2088404" cy="2088232"/>
          </a:xfrm>
        </p:grpSpPr>
        <p:grpSp>
          <p:nvGrpSpPr>
            <p:cNvPr id="30" name="组合 29"/>
            <p:cNvGrpSpPr/>
            <p:nvPr/>
          </p:nvGrpSpPr>
          <p:grpSpPr>
            <a:xfrm>
              <a:off x="1176183" y="2952318"/>
              <a:ext cx="2088404" cy="1779672"/>
              <a:chOff x="1176183" y="2952318"/>
              <a:chExt cx="2088404" cy="1779672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176183" y="2952318"/>
                <a:ext cx="2088404" cy="1779672"/>
              </a:xfrm>
              <a:prstGeom prst="rect">
                <a:avLst/>
              </a:prstGeom>
              <a:noFill/>
              <a:ln w="25400" cap="flat" cmpd="sng" algn="ctr">
                <a:solidFill>
                  <a:srgbClr val="084CA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1176183" y="3027934"/>
                <a:ext cx="2088404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企业投资活动和筹资活动以外的所有交易和事项</a:t>
                </a:r>
              </a:p>
            </p:txBody>
          </p:sp>
        </p:grpSp>
        <p:sp>
          <p:nvSpPr>
            <p:cNvPr id="31" name="椭圆 30"/>
            <p:cNvSpPr/>
            <p:nvPr/>
          </p:nvSpPr>
          <p:spPr>
            <a:xfrm>
              <a:off x="1517039" y="2643758"/>
              <a:ext cx="1406692" cy="504056"/>
            </a:xfrm>
            <a:prstGeom prst="ellipse">
              <a:avLst/>
            </a:prstGeom>
            <a:solidFill>
              <a:srgbClr val="E6E6D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666387" y="2711120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经营活动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640844" y="1944502"/>
            <a:ext cx="2088405" cy="2138502"/>
            <a:chOff x="3754331" y="2643758"/>
            <a:chExt cx="2088405" cy="2138502"/>
          </a:xfrm>
        </p:grpSpPr>
        <p:grpSp>
          <p:nvGrpSpPr>
            <p:cNvPr id="36" name="组合 35"/>
            <p:cNvGrpSpPr/>
            <p:nvPr/>
          </p:nvGrpSpPr>
          <p:grpSpPr>
            <a:xfrm>
              <a:off x="3754331" y="2952318"/>
              <a:ext cx="2088405" cy="1829942"/>
              <a:chOff x="3754331" y="2952318"/>
              <a:chExt cx="2088405" cy="1829942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3754331" y="2952318"/>
                <a:ext cx="2088404" cy="1779672"/>
              </a:xfrm>
              <a:prstGeom prst="rect">
                <a:avLst/>
              </a:prstGeom>
              <a:noFill/>
              <a:ln w="25400" cap="flat" cmpd="sng" algn="ctr">
                <a:solidFill>
                  <a:srgbClr val="084CA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754332" y="3027934"/>
                <a:ext cx="2088404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企业</a:t>
                </a: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长期资产</a:t>
                </a: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的购建和不包括在现金等价物范围内的投资及其处置活动</a:t>
                </a:r>
              </a:p>
            </p:txBody>
          </p:sp>
        </p:grpSp>
        <p:sp>
          <p:nvSpPr>
            <p:cNvPr id="37" name="椭圆 36"/>
            <p:cNvSpPr/>
            <p:nvPr/>
          </p:nvSpPr>
          <p:spPr>
            <a:xfrm>
              <a:off x="4095188" y="2643758"/>
              <a:ext cx="1406692" cy="504056"/>
            </a:xfrm>
            <a:prstGeom prst="ellipse">
              <a:avLst/>
            </a:prstGeom>
            <a:solidFill>
              <a:srgbClr val="E6E6D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4244536" y="2711120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投资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活动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218993" y="1944502"/>
            <a:ext cx="2088404" cy="2088232"/>
            <a:chOff x="6332480" y="2643758"/>
            <a:chExt cx="2088404" cy="2088232"/>
          </a:xfrm>
        </p:grpSpPr>
        <p:grpSp>
          <p:nvGrpSpPr>
            <p:cNvPr id="42" name="组合 41"/>
            <p:cNvGrpSpPr/>
            <p:nvPr/>
          </p:nvGrpSpPr>
          <p:grpSpPr>
            <a:xfrm>
              <a:off x="6332480" y="2952318"/>
              <a:ext cx="2088404" cy="1779672"/>
              <a:chOff x="6332480" y="2952318"/>
              <a:chExt cx="2088404" cy="1779672"/>
            </a:xfrm>
          </p:grpSpPr>
          <p:sp>
            <p:nvSpPr>
              <p:cNvPr id="45" name="矩形 44"/>
              <p:cNvSpPr/>
              <p:nvPr/>
            </p:nvSpPr>
            <p:spPr>
              <a:xfrm>
                <a:off x="6332480" y="2952318"/>
                <a:ext cx="2088404" cy="1779672"/>
              </a:xfrm>
              <a:prstGeom prst="rect">
                <a:avLst/>
              </a:prstGeom>
              <a:noFill/>
              <a:ln w="25400" cap="flat" cmpd="sng" algn="ctr">
                <a:solidFill>
                  <a:srgbClr val="084CA1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332480" y="3027934"/>
                <a:ext cx="2088404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导致企业</a:t>
                </a: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资本及债务</a:t>
                </a: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规模和构成发生变化的活动</a:t>
                </a:r>
              </a:p>
            </p:txBody>
          </p:sp>
        </p:grpSp>
        <p:sp>
          <p:nvSpPr>
            <p:cNvPr id="43" name="椭圆 42"/>
            <p:cNvSpPr/>
            <p:nvPr/>
          </p:nvSpPr>
          <p:spPr>
            <a:xfrm>
              <a:off x="6673336" y="2643758"/>
              <a:ext cx="1406692" cy="504056"/>
            </a:xfrm>
            <a:prstGeom prst="ellipse">
              <a:avLst/>
            </a:prstGeom>
            <a:solidFill>
              <a:srgbClr val="E6E6D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822684" y="2711120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筹资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活动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5189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现金流量表的结构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21258" y="649144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（二）列报格式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264825"/>
              </p:ext>
            </p:extLst>
          </p:nvPr>
        </p:nvGraphicFramePr>
        <p:xfrm>
          <a:off x="1187623" y="1114960"/>
          <a:ext cx="7251614" cy="3625791"/>
        </p:xfrm>
        <a:graphic>
          <a:graphicData uri="http://schemas.openxmlformats.org/drawingml/2006/table">
            <a:tbl>
              <a:tblPr/>
              <a:tblGrid>
                <a:gridCol w="4443302"/>
                <a:gridCol w="1461355"/>
                <a:gridCol w="1346957"/>
              </a:tblGrid>
              <a:tr h="82559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流入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流出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流入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流出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altLang="zh-CN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流入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流出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四、汇率变动对现金及现金等价物的影响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五、现金及现金等价物净增加额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145">
                <a:tc>
                  <a:txBody>
                    <a:bodyPr/>
                    <a:lstStyle/>
                    <a:p>
                      <a:pPr algn="just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六、期末现金及现金等价物余额</a:t>
                      </a: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587" marR="4587" marT="458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8" name="爆炸形 1 47"/>
          <p:cNvSpPr/>
          <p:nvPr/>
        </p:nvSpPr>
        <p:spPr>
          <a:xfrm rot="641967">
            <a:off x="6077360" y="1581281"/>
            <a:ext cx="1872208" cy="735680"/>
          </a:xfrm>
          <a:prstGeom prst="irregularSeal1">
            <a:avLst/>
          </a:prstGeom>
          <a:solidFill>
            <a:srgbClr val="084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报告式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259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现金流量表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的编制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455850"/>
              </p:ext>
            </p:extLst>
          </p:nvPr>
        </p:nvGraphicFramePr>
        <p:xfrm>
          <a:off x="2877867" y="1122567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48" name="组合 47"/>
          <p:cNvGrpSpPr/>
          <p:nvPr/>
        </p:nvGrpSpPr>
        <p:grpSpPr>
          <a:xfrm>
            <a:off x="300130" y="1828657"/>
            <a:ext cx="2577737" cy="2296388"/>
            <a:chOff x="266071" y="2317720"/>
            <a:chExt cx="2577737" cy="2296388"/>
          </a:xfrm>
        </p:grpSpPr>
        <p:cxnSp>
          <p:nvCxnSpPr>
            <p:cNvPr id="49" name="直接连接符 48"/>
            <p:cNvCxnSpPr/>
            <p:nvPr/>
          </p:nvCxnSpPr>
          <p:spPr>
            <a:xfrm flipH="1">
              <a:off x="1499559" y="2317720"/>
              <a:ext cx="1344249" cy="4331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1501415" y="2317720"/>
              <a:ext cx="2904" cy="570637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椭圆 50"/>
            <p:cNvSpPr/>
            <p:nvPr/>
          </p:nvSpPr>
          <p:spPr bwMode="auto">
            <a:xfrm>
              <a:off x="1411974" y="2755870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66071" y="2859782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800" dirty="0">
                  <a:latin typeface="微软雅黑" pitchFamily="34" charset="-122"/>
                  <a:ea typeface="微软雅黑" pitchFamily="34" charset="-122"/>
                </a:rPr>
                <a:t>销售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收入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＋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增值税</a:t>
              </a:r>
              <a:r>
                <a:rPr lang="zh-CN" altLang="zh-CN" sz="1800" dirty="0">
                  <a:latin typeface="微软雅黑" pitchFamily="34" charset="-122"/>
                  <a:ea typeface="微软雅黑" pitchFamily="34" charset="-122"/>
                </a:rPr>
                <a:t>销项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税额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－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本期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和前期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销售</a:t>
              </a:r>
              <a:r>
                <a:rPr lang="zh-CN" altLang="zh-CN" sz="1800" dirty="0">
                  <a:latin typeface="微软雅黑" pitchFamily="34" charset="-122"/>
                  <a:ea typeface="微软雅黑" pitchFamily="34" charset="-122"/>
                </a:rPr>
                <a:t>本期退回的</a:t>
              </a:r>
              <a:r>
                <a:rPr lang="zh-CN" altLang="zh-CN" sz="1800" dirty="0" smtClean="0">
                  <a:latin typeface="微软雅黑" pitchFamily="34" charset="-122"/>
                  <a:ea typeface="微软雅黑" pitchFamily="34" charset="-122"/>
                </a:rPr>
                <a:t>商品支付</a:t>
              </a:r>
              <a:r>
                <a:rPr lang="zh-CN" altLang="zh-CN" sz="1800" dirty="0">
                  <a:latin typeface="微软雅黑" pitchFamily="34" charset="-122"/>
                  <a:ea typeface="微软雅黑" pitchFamily="34" charset="-122"/>
                </a:rPr>
                <a:t>的现金</a:t>
              </a:r>
              <a:endParaRPr lang="en-US" altLang="zh-CN" sz="1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2120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9889405"/>
              </p:ext>
            </p:extLst>
          </p:nvPr>
        </p:nvGraphicFramePr>
        <p:xfrm>
          <a:off x="2843808" y="1115216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115577"/>
            <a:ext cx="2577737" cy="1831967"/>
            <a:chOff x="266071" y="2611991"/>
            <a:chExt cx="2577737" cy="1831967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1289905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增值税、所得税、消费税</a:t>
              </a:r>
              <a:r>
                <a: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、关税和教育费附加返还款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488997"/>
              </p:ext>
            </p:extLst>
          </p:nvPr>
        </p:nvGraphicFramePr>
        <p:xfrm>
          <a:off x="2843808" y="1114914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363066"/>
            <a:ext cx="2577737" cy="2249319"/>
            <a:chOff x="266071" y="2859782"/>
            <a:chExt cx="2577737" cy="2249319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859782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859782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25086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354775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罚款收入、经营租赁固定资产收到的现金、投资性房地产收到的租金</a:t>
              </a: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收入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656048"/>
              </p:ext>
            </p:extLst>
          </p:nvPr>
        </p:nvGraphicFramePr>
        <p:xfrm>
          <a:off x="2843808" y="1114914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210938"/>
            <a:ext cx="2577737" cy="1738893"/>
            <a:chOff x="266071" y="1707654"/>
            <a:chExt cx="2577737" cy="1738893"/>
          </a:xfrm>
        </p:grpSpPr>
        <p:sp>
          <p:nvSpPr>
            <p:cNvPr id="8" name="矩形 7"/>
            <p:cNvSpPr/>
            <p:nvPr/>
          </p:nvSpPr>
          <p:spPr>
            <a:xfrm>
              <a:off x="266071" y="1707654"/>
              <a:ext cx="2466976" cy="1338828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支付的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货款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+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增值税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进项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税额－本期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发生的购货退回收到的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114723"/>
              </p:ext>
            </p:extLst>
          </p:nvPr>
        </p:nvGraphicFramePr>
        <p:xfrm>
          <a:off x="2843808" y="1114914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112796"/>
            <a:ext cx="2577737" cy="2114366"/>
            <a:chOff x="266071" y="1332181"/>
            <a:chExt cx="2577737" cy="2114366"/>
          </a:xfrm>
        </p:grpSpPr>
        <p:sp>
          <p:nvSpPr>
            <p:cNvPr id="8" name="矩形 7"/>
            <p:cNvSpPr/>
            <p:nvPr/>
          </p:nvSpPr>
          <p:spPr>
            <a:xfrm>
              <a:off x="266071" y="1332181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企业为获得职工提供的服务，本期实际给予各种形式的报酬以及其他相关支出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363010"/>
              </p:ext>
            </p:extLst>
          </p:nvPr>
        </p:nvGraphicFramePr>
        <p:xfrm>
          <a:off x="2843808" y="1114914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426962"/>
            <a:ext cx="2577737" cy="2114366"/>
            <a:chOff x="266071" y="1332181"/>
            <a:chExt cx="2577737" cy="2114366"/>
          </a:xfrm>
        </p:grpSpPr>
        <p:sp>
          <p:nvSpPr>
            <p:cNvPr id="8" name="矩形 7"/>
            <p:cNvSpPr/>
            <p:nvPr/>
          </p:nvSpPr>
          <p:spPr>
            <a:xfrm>
              <a:off x="266071" y="1332181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本期发生并支付的税费，以及本期支付以前各期发生的税费和预交的税金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经营活动产生的现金流量的填列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152912"/>
              </p:ext>
            </p:extLst>
          </p:nvPr>
        </p:nvGraphicFramePr>
        <p:xfrm>
          <a:off x="2843808" y="1114914"/>
          <a:ext cx="6021658" cy="3406140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一、经营活动产生的现金流量：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商品、提供劳务收到的现金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的税费返还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购买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商品、接受劳务支付的现金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给职工以及为职工支付的现金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的各项税费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其他与经营活动有关的现金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经营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714994"/>
            <a:ext cx="2577737" cy="2114366"/>
            <a:chOff x="266071" y="1332181"/>
            <a:chExt cx="2577737" cy="2114366"/>
          </a:xfrm>
        </p:grpSpPr>
        <p:sp>
          <p:nvSpPr>
            <p:cNvPr id="8" name="矩形 7"/>
            <p:cNvSpPr/>
            <p:nvPr/>
          </p:nvSpPr>
          <p:spPr>
            <a:xfrm>
              <a:off x="266071" y="1332181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罚款支出、支付的差旅费、业务招待费、保险费、经营租赁支付的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127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3563938" y="1127687"/>
            <a:ext cx="5580062" cy="751285"/>
          </a:xfrm>
          <a:custGeom>
            <a:avLst/>
            <a:gdLst>
              <a:gd name="T0" fmla="*/ 2147483646 w 2081"/>
              <a:gd name="T1" fmla="*/ 7251648 h 372"/>
              <a:gd name="T2" fmla="*/ 1624972510 w 2081"/>
              <a:gd name="T3" fmla="*/ 0 h 372"/>
              <a:gd name="T4" fmla="*/ 1136042704 w 2081"/>
              <a:gd name="T5" fmla="*/ 203046148 h 372"/>
              <a:gd name="T6" fmla="*/ 0 w 2081"/>
              <a:gd name="T7" fmla="*/ 1348798476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51648 h 372"/>
              <a:gd name="T16" fmla="*/ 1351747898 w 2081"/>
              <a:gd name="T17" fmla="*/ 2147483646 h 372"/>
              <a:gd name="T18" fmla="*/ 424218784 w 2081"/>
              <a:gd name="T19" fmla="*/ 1348798476 h 372"/>
              <a:gd name="T20" fmla="*/ 1351747898 w 2081"/>
              <a:gd name="T21" fmla="*/ 420592899 h 372"/>
              <a:gd name="T22" fmla="*/ 1883819278 w 2081"/>
              <a:gd name="T23" fmla="*/ 420592899 h 372"/>
              <a:gd name="T24" fmla="*/ 2147483646 w 2081"/>
              <a:gd name="T25" fmla="*/ 1348798476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pPr algn="just"/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会计要素的核算</a:t>
            </a:r>
            <a:endParaRPr lang="en-US" altLang="zh-CN" sz="2400" b="1" dirty="0">
              <a:solidFill>
                <a:schemeClr val="bg1"/>
              </a:solidFill>
              <a:latin typeface="Microsoft YaHei"/>
              <a:ea typeface="Microsoft YaHei"/>
              <a:cs typeface="+mn-ea"/>
              <a:sym typeface="Microsoft YaHei"/>
            </a:endParaRPr>
          </a:p>
        </p:txBody>
      </p:sp>
      <p:sp>
        <p:nvSpPr>
          <p:cNvPr id="3075" name="Freeform 12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563938" y="2176625"/>
            <a:ext cx="5580062" cy="752475"/>
          </a:xfrm>
          <a:custGeom>
            <a:avLst/>
            <a:gdLst>
              <a:gd name="T0" fmla="*/ 2147483646 w 2081"/>
              <a:gd name="T1" fmla="*/ 7263137 h 372"/>
              <a:gd name="T2" fmla="*/ 1624972510 w 2081"/>
              <a:gd name="T3" fmla="*/ 0 h 372"/>
              <a:gd name="T4" fmla="*/ 1136042704 w 2081"/>
              <a:gd name="T5" fmla="*/ 203367831 h 372"/>
              <a:gd name="T6" fmla="*/ 0 w 2081"/>
              <a:gd name="T7" fmla="*/ 1350935359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63137 h 372"/>
              <a:gd name="T16" fmla="*/ 1351747898 w 2081"/>
              <a:gd name="T17" fmla="*/ 2147483646 h 372"/>
              <a:gd name="T18" fmla="*/ 424218784 w 2081"/>
              <a:gd name="T19" fmla="*/ 1350935359 h 372"/>
              <a:gd name="T20" fmla="*/ 1351747898 w 2081"/>
              <a:gd name="T21" fmla="*/ 421259239 h 372"/>
              <a:gd name="T22" fmla="*/ 1883819278 w 2081"/>
              <a:gd name="T23" fmla="*/ 421259239 h 372"/>
              <a:gd name="T24" fmla="*/ 2147483646 w 2081"/>
              <a:gd name="T25" fmla="*/ 1350935359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财务报表的编制</a:t>
            </a:r>
          </a:p>
        </p:txBody>
      </p:sp>
      <p:sp>
        <p:nvSpPr>
          <p:cNvPr id="3076" name="Freeform 127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3563938" y="3226756"/>
            <a:ext cx="5580062" cy="751284"/>
          </a:xfrm>
          <a:custGeom>
            <a:avLst/>
            <a:gdLst>
              <a:gd name="T0" fmla="*/ 2147483646 w 2081"/>
              <a:gd name="T1" fmla="*/ 7251641 h 372"/>
              <a:gd name="T2" fmla="*/ 1624972510 w 2081"/>
              <a:gd name="T3" fmla="*/ 0 h 372"/>
              <a:gd name="T4" fmla="*/ 1136042704 w 2081"/>
              <a:gd name="T5" fmla="*/ 203045945 h 372"/>
              <a:gd name="T6" fmla="*/ 0 w 2081"/>
              <a:gd name="T7" fmla="*/ 1348797130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51641 h 372"/>
              <a:gd name="T16" fmla="*/ 1351747898 w 2081"/>
              <a:gd name="T17" fmla="*/ 2147483646 h 372"/>
              <a:gd name="T18" fmla="*/ 424218784 w 2081"/>
              <a:gd name="T19" fmla="*/ 1348797130 h 372"/>
              <a:gd name="T20" fmla="*/ 1351747898 w 2081"/>
              <a:gd name="T21" fmla="*/ 420592480 h 372"/>
              <a:gd name="T22" fmla="*/ 1883819278 w 2081"/>
              <a:gd name="T23" fmla="*/ 420592480 h 372"/>
              <a:gd name="T24" fmla="*/ 2147483646 w 2081"/>
              <a:gd name="T25" fmla="*/ 1348797130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考证闯关实训和岗位实训</a:t>
            </a:r>
          </a:p>
        </p:txBody>
      </p:sp>
      <p:sp>
        <p:nvSpPr>
          <p:cNvPr id="3078" name="文本框 317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3178" y="1127687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01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79" name="文本框 17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13178" y="2173056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02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80" name="文本框 17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13178" y="3218425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03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82" name="文本框 318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84216" y="320278"/>
            <a:ext cx="719137" cy="209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rgbClr val="084CA1"/>
                </a:solidFill>
                <a:latin typeface="华文中宋" pitchFamily="2" charset="-122"/>
                <a:ea typeface="华文中宋" pitchFamily="2" charset="-122"/>
              </a:rPr>
              <a:t>目录</a:t>
            </a:r>
          </a:p>
        </p:txBody>
      </p:sp>
      <p:sp>
        <p:nvSpPr>
          <p:cNvPr id="3083" name="文本框 17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403353" y="540546"/>
            <a:ext cx="720725" cy="40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BCBCBC"/>
                </a:solidFill>
                <a:latin typeface="华文中宋" pitchFamily="2" charset="-122"/>
                <a:ea typeface="华文中宋" pitchFamily="2" charset="-122"/>
              </a:rPr>
              <a:t>CONTENTS</a:t>
            </a:r>
            <a:endParaRPr lang="zh-CN" altLang="en-US" sz="2400" dirty="0">
              <a:solidFill>
                <a:srgbClr val="BCBCBC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28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938107"/>
              </p:ext>
            </p:extLst>
          </p:nvPr>
        </p:nvGraphicFramePr>
        <p:xfrm>
          <a:off x="2843808" y="1114914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266070" y="1822132"/>
            <a:ext cx="2577738" cy="2717294"/>
            <a:chOff x="266070" y="2611991"/>
            <a:chExt cx="2577738" cy="2717294"/>
          </a:xfrm>
        </p:grpSpPr>
        <p:sp>
          <p:nvSpPr>
            <p:cNvPr id="14" name="矩形 13"/>
            <p:cNvSpPr/>
            <p:nvPr/>
          </p:nvSpPr>
          <p:spPr>
            <a:xfrm>
              <a:off x="266070" y="2792885"/>
              <a:ext cx="2474167" cy="253640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出售、转让或到期收回除现金等价物以外的交易性金融资产、持有至到期投资、可供出售金融资产、长期股权投资等而收到的现金</a:t>
              </a:r>
              <a:endParaRPr lang="en-US" altLang="zh-CN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499559" y="2611991"/>
              <a:ext cx="1856" cy="200698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椭圆 16"/>
            <p:cNvSpPr/>
            <p:nvPr/>
          </p:nvSpPr>
          <p:spPr bwMode="auto">
            <a:xfrm>
              <a:off x="1411974" y="2680202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48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561436"/>
              </p:ext>
            </p:extLst>
          </p:nvPr>
        </p:nvGraphicFramePr>
        <p:xfrm>
          <a:off x="2843808" y="1114914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115275"/>
            <a:ext cx="2577737" cy="2296388"/>
            <a:chOff x="266071" y="2611991"/>
            <a:chExt cx="2577737" cy="2296388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因股权性投资而分得的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现金股利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+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因债权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性投资而取得的现金利息收入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680227"/>
              </p:ext>
            </p:extLst>
          </p:nvPr>
        </p:nvGraphicFramePr>
        <p:xfrm>
          <a:off x="2843808" y="1114914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363066"/>
            <a:ext cx="2577738" cy="2169825"/>
            <a:chOff x="266071" y="2859782"/>
            <a:chExt cx="2577738" cy="2169825"/>
          </a:xfrm>
        </p:grpSpPr>
        <p:sp>
          <p:nvSpPr>
            <p:cNvPr id="8" name="矩形 7"/>
            <p:cNvSpPr/>
            <p:nvPr/>
          </p:nvSpPr>
          <p:spPr>
            <a:xfrm>
              <a:off x="266071" y="2859782"/>
              <a:ext cx="2466976" cy="2169825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出售固定资产、无形资产和其他长期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资产所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取得的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－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为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处置这些资产而支付的有关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2733047" y="3050141"/>
              <a:ext cx="110762" cy="2165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2647892" y="2963676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980652"/>
              </p:ext>
            </p:extLst>
          </p:nvPr>
        </p:nvGraphicFramePr>
        <p:xfrm>
          <a:off x="2843808" y="1126203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0" y="1860714"/>
            <a:ext cx="2630193" cy="2169825"/>
            <a:chOff x="240635" y="1854132"/>
            <a:chExt cx="2630193" cy="2169825"/>
          </a:xfrm>
        </p:grpSpPr>
        <p:sp>
          <p:nvSpPr>
            <p:cNvPr id="8" name="矩形 7"/>
            <p:cNvSpPr/>
            <p:nvPr/>
          </p:nvSpPr>
          <p:spPr>
            <a:xfrm>
              <a:off x="240635" y="1854132"/>
              <a:ext cx="2474167" cy="2169825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处置子公司及其他营业单位所取得的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现金－子公司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或其他营业单位持有的现金和现金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等价物－相关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处置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2686137" y="2966609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518314"/>
              </p:ext>
            </p:extLst>
          </p:nvPr>
        </p:nvGraphicFramePr>
        <p:xfrm>
          <a:off x="2843808" y="1126203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189101"/>
            <a:ext cx="2577737" cy="1291508"/>
            <a:chOff x="266071" y="2155039"/>
            <a:chExt cx="2577737" cy="1291508"/>
          </a:xfrm>
        </p:grpSpPr>
        <p:sp>
          <p:nvSpPr>
            <p:cNvPr id="8" name="矩形 7"/>
            <p:cNvSpPr/>
            <p:nvPr/>
          </p:nvSpPr>
          <p:spPr>
            <a:xfrm>
              <a:off x="266071" y="2155039"/>
              <a:ext cx="2466976" cy="92333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收到的其他与投资活动有关的现金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990658"/>
              </p:ext>
            </p:extLst>
          </p:nvPr>
        </p:nvGraphicFramePr>
        <p:xfrm>
          <a:off x="2843808" y="1114914"/>
          <a:ext cx="6021658" cy="337756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收回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固定资产、无形资产和其他长期资产收回的现金净额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处置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子公司及其他营业单位收到的现金净额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构建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固定资产、无形资产和其他长期资产支付的现金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048900"/>
            <a:ext cx="2577737" cy="2149464"/>
            <a:chOff x="266071" y="1297083"/>
            <a:chExt cx="2577737" cy="2149464"/>
          </a:xfrm>
        </p:grpSpPr>
        <p:sp>
          <p:nvSpPr>
            <p:cNvPr id="8" name="矩形 7"/>
            <p:cNvSpPr/>
            <p:nvPr/>
          </p:nvSpPr>
          <p:spPr>
            <a:xfrm>
              <a:off x="266071" y="1297083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购买、建造固定资产，取得无形资产和其他长期资产（如投资性房地产）支付的现金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226767"/>
              </p:ext>
            </p:extLst>
          </p:nvPr>
        </p:nvGraphicFramePr>
        <p:xfrm>
          <a:off x="2843808" y="1126203"/>
          <a:ext cx="6021658" cy="226123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子公司及其他营业单位支付的现金净额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</a:t>
                      </a:r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878167"/>
            <a:ext cx="2577737" cy="2296388"/>
            <a:chOff x="266071" y="2611991"/>
            <a:chExt cx="2577737" cy="2296388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权益性投资和债权性投资所支付的现金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（含支付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的佣金、手续费等交易费用）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971270"/>
              </p:ext>
            </p:extLst>
          </p:nvPr>
        </p:nvGraphicFramePr>
        <p:xfrm>
          <a:off x="2843808" y="1126203"/>
          <a:ext cx="6021658" cy="226123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子公司及其他营业单位支付的现金净额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</a:t>
                      </a:r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052321"/>
            <a:ext cx="2618412" cy="2585323"/>
            <a:chOff x="266071" y="3154053"/>
            <a:chExt cx="2618412" cy="2585323"/>
          </a:xfrm>
        </p:grpSpPr>
        <p:sp>
          <p:nvSpPr>
            <p:cNvPr id="8" name="矩形 7"/>
            <p:cNvSpPr/>
            <p:nvPr/>
          </p:nvSpPr>
          <p:spPr>
            <a:xfrm>
              <a:off x="266071" y="3154053"/>
              <a:ext cx="2466976" cy="2585323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取得子公司及其他营业单位购买出价中以现金支付的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部分－子公司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或其他营业单位持有的现金和现金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等价物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椭圆 8"/>
            <p:cNvSpPr/>
            <p:nvPr/>
          </p:nvSpPr>
          <p:spPr bwMode="auto">
            <a:xfrm>
              <a:off x="2699792" y="3241097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投资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586044"/>
              </p:ext>
            </p:extLst>
          </p:nvPr>
        </p:nvGraphicFramePr>
        <p:xfrm>
          <a:off x="2843808" y="1126203"/>
          <a:ext cx="6021658" cy="226123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二、投资活动产生的现金流量：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子公司及其他营业单位支付的现金净额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其他与投资活动有关的现金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</a:t>
                      </a:r>
                      <a:r>
                        <a:rPr lang="zh-CN" alt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375497"/>
            <a:ext cx="2577737" cy="1306832"/>
            <a:chOff x="266071" y="2139715"/>
            <a:chExt cx="2577737" cy="1306832"/>
          </a:xfrm>
        </p:grpSpPr>
        <p:sp>
          <p:nvSpPr>
            <p:cNvPr id="8" name="矩形 7"/>
            <p:cNvSpPr/>
            <p:nvPr/>
          </p:nvSpPr>
          <p:spPr>
            <a:xfrm>
              <a:off x="266071" y="2139715"/>
              <a:ext cx="2466976" cy="92333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支付的其他与投资活动有关的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08148"/>
              </p:ext>
            </p:extLst>
          </p:nvPr>
        </p:nvGraphicFramePr>
        <p:xfrm>
          <a:off x="2843808" y="1126203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798291"/>
            <a:ext cx="2577737" cy="2711887"/>
            <a:chOff x="266071" y="2611991"/>
            <a:chExt cx="2577737" cy="2711887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2169825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以发行股票、债券等方式筹集资金实际收到的款项净额（发行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收入－支付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的佣金等发行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费用）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12298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9"/>
          <p:cNvSpPr txBox="1"/>
          <p:nvPr/>
        </p:nvSpPr>
        <p:spPr>
          <a:xfrm>
            <a:off x="1768938" y="3263296"/>
            <a:ext cx="5905501" cy="530906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ctr"/>
            <a:r>
              <a:rPr lang="zh-CN" altLang="en-US" sz="30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第二部分  财务报表的编制</a:t>
            </a:r>
            <a:endParaRPr lang="zh-CN" altLang="en-US" sz="300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3620469" y="3963601"/>
            <a:ext cx="2062116" cy="346241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dist"/>
            <a:r>
              <a:rPr lang="zh-CN" altLang="en-US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主讲教师：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老师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" y="2"/>
            <a:ext cx="9135428" cy="2942273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838387" y="3788022"/>
            <a:ext cx="5905501" cy="86864"/>
            <a:chOff x="5182" y="8055"/>
            <a:chExt cx="9270" cy="120"/>
          </a:xfrm>
          <a:solidFill>
            <a:srgbClr val="084CA1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5302" y="8115"/>
              <a:ext cx="9150" cy="0"/>
            </a:xfrm>
            <a:prstGeom prst="line">
              <a:avLst/>
            </a:prstGeom>
            <a:grpFill/>
            <a:ln w="63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  <p:sp>
          <p:nvSpPr>
            <p:cNvPr id="18" name="椭圆 17"/>
            <p:cNvSpPr/>
            <p:nvPr/>
          </p:nvSpPr>
          <p:spPr>
            <a:xfrm flipH="1">
              <a:off x="5182" y="8055"/>
              <a:ext cx="120" cy="120"/>
            </a:xfrm>
            <a:prstGeom prst="ellipse">
              <a:avLst/>
            </a:prstGeom>
            <a:grpFill/>
            <a:ln w="1270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47869">
                <a:defRPr/>
              </a:pPr>
              <a:endParaRPr lang="zh-CN" altLang="en-US" sz="1500" ker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332" y="8055"/>
              <a:ext cx="120" cy="120"/>
            </a:xfrm>
            <a:prstGeom prst="ellipse">
              <a:avLst/>
            </a:prstGeom>
            <a:grpFill/>
            <a:ln w="1270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47869">
                <a:defRPr/>
              </a:pPr>
              <a:endParaRPr lang="zh-CN" altLang="en-US" sz="1500" ker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36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420244"/>
              </p:ext>
            </p:extLst>
          </p:nvPr>
        </p:nvGraphicFramePr>
        <p:xfrm>
          <a:off x="2843808" y="1126203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110740"/>
            <a:ext cx="2577737" cy="2296388"/>
            <a:chOff x="266071" y="2611991"/>
            <a:chExt cx="2577737" cy="2296388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举借各种短期、长期借款而收到的现金，以及发行债券实际收到的款项净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额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764792"/>
              </p:ext>
            </p:extLst>
          </p:nvPr>
        </p:nvGraphicFramePr>
        <p:xfrm>
          <a:off x="2843808" y="1126203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2398046"/>
            <a:ext cx="2577737" cy="1465392"/>
            <a:chOff x="266071" y="2611991"/>
            <a:chExt cx="2577737" cy="1465392"/>
          </a:xfrm>
        </p:grpSpPr>
        <p:cxnSp>
          <p:nvCxnSpPr>
            <p:cNvPr id="8" name="直接连接符 7"/>
            <p:cNvCxnSpPr/>
            <p:nvPr/>
          </p:nvCxnSpPr>
          <p:spPr>
            <a:xfrm flipH="1">
              <a:off x="1499559" y="2611991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9" name="直接连接符 8"/>
            <p:cNvCxnSpPr/>
            <p:nvPr/>
          </p:nvCxnSpPr>
          <p:spPr>
            <a:xfrm flipH="1">
              <a:off x="1501415" y="2611991"/>
              <a:ext cx="2904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0" name="椭圆 9"/>
            <p:cNvSpPr/>
            <p:nvPr/>
          </p:nvSpPr>
          <p:spPr bwMode="auto">
            <a:xfrm>
              <a:off x="1411974" y="305014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66071" y="3154053"/>
              <a:ext cx="2466976" cy="92333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收到的其他与筹资活动有关的现金</a:t>
              </a:r>
              <a:endPara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288124"/>
              </p:ext>
            </p:extLst>
          </p:nvPr>
        </p:nvGraphicFramePr>
        <p:xfrm>
          <a:off x="2843808" y="1126203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294235"/>
            <a:ext cx="2577737" cy="1728192"/>
            <a:chOff x="266071" y="1718355"/>
            <a:chExt cx="2577737" cy="1728192"/>
          </a:xfrm>
        </p:grpSpPr>
        <p:sp>
          <p:nvSpPr>
            <p:cNvPr id="8" name="矩形 7"/>
            <p:cNvSpPr/>
            <p:nvPr/>
          </p:nvSpPr>
          <p:spPr>
            <a:xfrm>
              <a:off x="266071" y="1718355"/>
              <a:ext cx="2466976" cy="1338828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归还金融企业的借款本金、偿付企业到期的债券本金等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77543"/>
              </p:ext>
            </p:extLst>
          </p:nvPr>
        </p:nvGraphicFramePr>
        <p:xfrm>
          <a:off x="2843808" y="1126203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196093"/>
            <a:ext cx="2577737" cy="2114366"/>
            <a:chOff x="266071" y="1332181"/>
            <a:chExt cx="2577737" cy="2114366"/>
          </a:xfrm>
        </p:grpSpPr>
        <p:sp>
          <p:nvSpPr>
            <p:cNvPr id="8" name="矩形 7"/>
            <p:cNvSpPr/>
            <p:nvPr/>
          </p:nvSpPr>
          <p:spPr>
            <a:xfrm>
              <a:off x="266071" y="1332181"/>
              <a:ext cx="2466976" cy="175432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实际支付的现金股利、支付给其他投资单位的利润或用现金支付的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借款及债券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利息</a:t>
              </a: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筹资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活动产生的现金流量的填列方法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255323"/>
              </p:ext>
            </p:extLst>
          </p:nvPr>
        </p:nvGraphicFramePr>
        <p:xfrm>
          <a:off x="2843808" y="1114914"/>
          <a:ext cx="6021658" cy="3396615"/>
        </p:xfrm>
        <a:graphic>
          <a:graphicData uri="http://schemas.openxmlformats.org/drawingml/2006/table">
            <a:tbl>
              <a:tblPr/>
              <a:tblGrid>
                <a:gridCol w="4073752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三、筹资活动产生的现金流量：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吸收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取得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借款收到的现金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收到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活动现金流入小计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偿还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债务支付的现金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分配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股利、利润或偿付利息支付的现金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支付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其他与筹资活动有关的现金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活动现金流出小计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筹资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活动产生的现金流量净额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266071" y="1273361"/>
            <a:ext cx="2577737" cy="2555999"/>
            <a:chOff x="266071" y="890548"/>
            <a:chExt cx="2577737" cy="2555999"/>
          </a:xfrm>
        </p:grpSpPr>
        <p:sp>
          <p:nvSpPr>
            <p:cNvPr id="8" name="矩形 7"/>
            <p:cNvSpPr/>
            <p:nvPr/>
          </p:nvSpPr>
          <p:spPr>
            <a:xfrm>
              <a:off x="266071" y="890548"/>
              <a:ext cx="2466976" cy="2169825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以发行股票、债券等方式筹集资金而由企业直接支付的审计、咨询等费用、融资租赁各期支付的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现金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H="1">
              <a:off x="1499559" y="3435846"/>
              <a:ext cx="1344249" cy="433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cxnSp>
          <p:nvCxnSpPr>
            <p:cNvPr id="10" name="直接连接符 9"/>
            <p:cNvCxnSpPr/>
            <p:nvPr/>
          </p:nvCxnSpPr>
          <p:spPr>
            <a:xfrm flipH="1">
              <a:off x="1515320" y="2969493"/>
              <a:ext cx="1452" cy="477054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</a:ln>
            <a:effectLst/>
          </p:spPr>
        </p:cxnSp>
        <p:sp>
          <p:nvSpPr>
            <p:cNvPr id="11" name="椭圆 10"/>
            <p:cNvSpPr/>
            <p:nvPr/>
          </p:nvSpPr>
          <p:spPr bwMode="auto">
            <a:xfrm>
              <a:off x="1411974" y="296312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汇率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变动对现金及现金等价物的影响</a:t>
            </a: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5596286"/>
              </p:ext>
            </p:extLst>
          </p:nvPr>
        </p:nvGraphicFramePr>
        <p:xfrm>
          <a:off x="1417155" y="1120569"/>
          <a:ext cx="6309690" cy="1419225"/>
        </p:xfrm>
        <a:graphic>
          <a:graphicData uri="http://schemas.openxmlformats.org/drawingml/2006/table">
            <a:tbl>
              <a:tblPr/>
              <a:tblGrid>
                <a:gridCol w="4361784"/>
                <a:gridCol w="973953"/>
                <a:gridCol w="973953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ctr"/>
                      <a:r>
                        <a:rPr 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四、汇率变动对现金及现金等价物的影响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五、现金及现金等价物净增加额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加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：期初现金及现金等价物余额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六、期末现金及现金等价物余额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439644" y="2661930"/>
            <a:ext cx="5763116" cy="507831"/>
          </a:xfrm>
          <a:prstGeom prst="rect">
            <a:avLst/>
          </a:prstGeom>
          <a:ln w="19050">
            <a:solidFill>
              <a:srgbClr val="C00000"/>
            </a:solidFill>
            <a:prstDash val="lgDashDot"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其中：</a:t>
            </a: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外币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现金净增加</a:t>
            </a: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额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——</a:t>
            </a: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资产负债表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的即期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汇率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1063245" y="1818071"/>
            <a:ext cx="337925" cy="216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Dot"/>
          </a:ln>
          <a:effectLst/>
        </p:spPr>
      </p:cxnSp>
      <p:cxnSp>
        <p:nvCxnSpPr>
          <p:cNvPr id="9" name="直接连接符 8"/>
          <p:cNvCxnSpPr/>
          <p:nvPr/>
        </p:nvCxnSpPr>
        <p:spPr>
          <a:xfrm flipH="1" flipV="1">
            <a:off x="1058973" y="1817842"/>
            <a:ext cx="8545" cy="1056067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Dot"/>
          </a:ln>
          <a:effectLst/>
        </p:spPr>
      </p:cxnSp>
      <p:cxnSp>
        <p:nvCxnSpPr>
          <p:cNvPr id="10" name="直接连接符 9"/>
          <p:cNvCxnSpPr/>
          <p:nvPr/>
        </p:nvCxnSpPr>
        <p:spPr>
          <a:xfrm flipH="1">
            <a:off x="1067518" y="2913680"/>
            <a:ext cx="359089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Dot"/>
          </a:ln>
          <a:effectLst/>
        </p:spPr>
      </p:cxnSp>
      <p:sp>
        <p:nvSpPr>
          <p:cNvPr id="11" name="椭圆 10"/>
          <p:cNvSpPr/>
          <p:nvPr/>
        </p:nvSpPr>
        <p:spPr bwMode="auto">
          <a:xfrm>
            <a:off x="1314124" y="2823499"/>
            <a:ext cx="184691" cy="184691"/>
          </a:xfrm>
          <a:prstGeom prst="ellipse">
            <a:avLst/>
          </a:prstGeom>
          <a:solidFill>
            <a:srgbClr val="EF704F"/>
          </a:solidFill>
          <a:ln>
            <a:solidFill>
              <a:srgbClr val="EF704F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729044" y="1552617"/>
            <a:ext cx="686981" cy="216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Dot"/>
          </a:ln>
          <a:effectLst/>
        </p:spPr>
      </p:cxnSp>
      <p:cxnSp>
        <p:nvCxnSpPr>
          <p:cNvPr id="13" name="直接连接符 12"/>
          <p:cNvCxnSpPr/>
          <p:nvPr/>
        </p:nvCxnSpPr>
        <p:spPr>
          <a:xfrm flipH="1" flipV="1">
            <a:off x="747721" y="1626791"/>
            <a:ext cx="9282" cy="2014058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Dot"/>
          </a:ln>
          <a:effectLst/>
        </p:spPr>
      </p:cxnSp>
      <p:grpSp>
        <p:nvGrpSpPr>
          <p:cNvPr id="14" name="组合 13"/>
          <p:cNvGrpSpPr/>
          <p:nvPr/>
        </p:nvGrpSpPr>
        <p:grpSpPr>
          <a:xfrm>
            <a:off x="1401170" y="3743948"/>
            <a:ext cx="6987254" cy="833005"/>
            <a:chOff x="1401170" y="3867894"/>
            <a:chExt cx="6987254" cy="833005"/>
          </a:xfrm>
        </p:grpSpPr>
        <p:grpSp>
          <p:nvGrpSpPr>
            <p:cNvPr id="15" name="组合 14"/>
            <p:cNvGrpSpPr/>
            <p:nvPr/>
          </p:nvGrpSpPr>
          <p:grpSpPr>
            <a:xfrm>
              <a:off x="1512032" y="3898985"/>
              <a:ext cx="6804384" cy="762044"/>
              <a:chOff x="1439644" y="3898985"/>
              <a:chExt cx="6804384" cy="762044"/>
            </a:xfrm>
          </p:grpSpPr>
          <p:grpSp>
            <p:nvGrpSpPr>
              <p:cNvPr id="17" name="组合 16"/>
              <p:cNvGrpSpPr/>
              <p:nvPr/>
            </p:nvGrpSpPr>
            <p:grpSpPr>
              <a:xfrm>
                <a:off x="1439644" y="3945152"/>
                <a:ext cx="6804384" cy="646331"/>
                <a:chOff x="1439644" y="3885918"/>
                <a:chExt cx="6804384" cy="646331"/>
              </a:xfrm>
            </p:grpSpPr>
            <p:sp>
              <p:nvSpPr>
                <p:cNvPr id="20" name="矩形 19"/>
                <p:cNvSpPr/>
                <p:nvPr/>
              </p:nvSpPr>
              <p:spPr>
                <a:xfrm>
                  <a:off x="1439644" y="3885918"/>
                  <a:ext cx="2609177" cy="64633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zh-CN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itchFamily="34" charset="-122"/>
                      <a:ea typeface="微软雅黑" pitchFamily="34" charset="-122"/>
                    </a:rPr>
                    <a:t>企业外币现金流量及境外子公司的现金流量</a:t>
                  </a: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cxnSp>
              <p:nvCxnSpPr>
                <p:cNvPr id="21" name="直接箭头连接符 20"/>
                <p:cNvCxnSpPr>
                  <a:stCxn id="20" idx="3"/>
                  <a:endCxn id="22" idx="1"/>
                </p:cNvCxnSpPr>
                <p:nvPr/>
              </p:nvCxnSpPr>
              <p:spPr>
                <a:xfrm flipV="1">
                  <a:off x="4048821" y="4209083"/>
                  <a:ext cx="2856379" cy="1"/>
                </a:xfrm>
                <a:prstGeom prst="straightConnector1">
                  <a:avLst/>
                </a:prstGeom>
                <a:noFill/>
                <a:ln w="28575" cap="flat" cmpd="sng" algn="ctr">
                  <a:solidFill>
                    <a:srgbClr val="084CA1"/>
                  </a:solidFill>
                  <a:prstDash val="solid"/>
                  <a:tailEnd type="arrow"/>
                </a:ln>
                <a:effectLst/>
              </p:spPr>
            </p:cxnSp>
            <p:sp>
              <p:nvSpPr>
                <p:cNvPr id="22" name="矩形 21"/>
                <p:cNvSpPr/>
                <p:nvPr/>
              </p:nvSpPr>
              <p:spPr>
                <a:xfrm>
                  <a:off x="6905200" y="4024417"/>
                  <a:ext cx="133882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zh-CN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微软雅黑" pitchFamily="34" charset="-122"/>
                      <a:ea typeface="微软雅黑" pitchFamily="34" charset="-122"/>
                    </a:rPr>
                    <a:t>记账本位币</a:t>
                  </a:r>
                  <a:endPara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8" name="矩形 17"/>
              <p:cNvSpPr/>
              <p:nvPr/>
            </p:nvSpPr>
            <p:spPr>
              <a:xfrm>
                <a:off x="4158079" y="3898985"/>
                <a:ext cx="2574161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现金流量发生日</a:t>
                </a:r>
                <a:r>
                  <a:rPr kumimoji="0" lang="zh-CN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的</a:t>
                </a:r>
                <a:r>
                  <a:rPr kumimoji="0" lang="zh-CN" altLang="zh-CN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汇率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4164975" y="4291697"/>
                <a:ext cx="2567265" cy="36933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zh-CN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或即期汇率的近似汇率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401170" y="3867894"/>
              <a:ext cx="6987254" cy="833005"/>
            </a:xfrm>
            <a:prstGeom prst="rect">
              <a:avLst/>
            </a:prstGeom>
            <a:noFill/>
            <a:ln w="19050" cap="flat" cmpd="sng" algn="ctr">
              <a:solidFill>
                <a:srgbClr val="084CA1"/>
              </a:solidFill>
              <a:prstDash val="lgDashDot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4C91B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弧形 22"/>
          <p:cNvSpPr/>
          <p:nvPr/>
        </p:nvSpPr>
        <p:spPr>
          <a:xfrm flipH="1">
            <a:off x="1266209" y="3096037"/>
            <a:ext cx="299631" cy="679002"/>
          </a:xfrm>
          <a:prstGeom prst="arc">
            <a:avLst>
              <a:gd name="adj1" fmla="val 16200000"/>
              <a:gd name="adj2" fmla="val 5209788"/>
            </a:avLst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4540" y="3271517"/>
            <a:ext cx="646331" cy="369332"/>
          </a:xfrm>
          <a:prstGeom prst="rect">
            <a:avLst/>
          </a:prstGeom>
          <a:solidFill>
            <a:srgbClr val="E6E6D4"/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差额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57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5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714194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  <a:sym typeface="+mn-lt"/>
              </a:rPr>
              <a:t>补充资料项目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  <a:sym typeface="+mn-lt"/>
            </a:endParaRP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0321005"/>
              </p:ext>
            </p:extLst>
          </p:nvPr>
        </p:nvGraphicFramePr>
        <p:xfrm>
          <a:off x="467545" y="1140174"/>
          <a:ext cx="8208912" cy="3807840"/>
        </p:xfrm>
        <a:graphic>
          <a:graphicData uri="http://schemas.openxmlformats.org/drawingml/2006/table">
            <a:tbl>
              <a:tblPr/>
              <a:tblGrid>
                <a:gridCol w="6120680"/>
                <a:gridCol w="1080120"/>
                <a:gridCol w="1008112"/>
              </a:tblGrid>
              <a:tr h="317320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补充资料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上期金额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.将净利润调节为经营活动现金流量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净利润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加：资产减值准备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固定资产折旧、油气资产折耗、生产性生物资产折旧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无形资产摊销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长期待摊费用摊销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处置固定资产、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无形资产和其他长期资产的损失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</a:t>
                      </a:r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……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ctr" fontAlgn="ctr"/>
                      <a:r>
                        <a:rPr 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经营活动产生的现金流量净额</a:t>
                      </a: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.不涉及现金收支的重大投资和筹资活动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320"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.现金及现金等价物净变动情况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5792" marR="5792" marT="5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94269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前凸带形 1"/>
          <p:cNvSpPr/>
          <p:nvPr/>
        </p:nvSpPr>
        <p:spPr>
          <a:xfrm>
            <a:off x="576741" y="0"/>
            <a:ext cx="8261033" cy="735330"/>
          </a:xfrm>
          <a:prstGeom prst="ribbon">
            <a:avLst/>
          </a:prstGeom>
          <a:solidFill>
            <a:srgbClr val="084C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4" rIns="68564" bIns="34284" spcCol="0" rtlCol="0" anchor="ctr"/>
          <a:lstStyle/>
          <a:p>
            <a:pPr algn="ctr" defTabSz="51380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2660811" y="150413"/>
            <a:ext cx="3997643" cy="62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66DC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64" tIns="34284" rIns="68564" bIns="34284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513801">
              <a:lnSpc>
                <a:spcPct val="150000"/>
              </a:lnSpc>
            </a:pPr>
            <a:r>
              <a:rPr lang="zh-CN" altLang="en-US" sz="2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《初级财务会计》</a:t>
            </a:r>
          </a:p>
        </p:txBody>
      </p:sp>
      <p:sp>
        <p:nvSpPr>
          <p:cNvPr id="96" name="ïṣḻíďê"/>
          <p:cNvSpPr txBox="1"/>
          <p:nvPr/>
        </p:nvSpPr>
        <p:spPr bwMode="auto">
          <a:xfrm>
            <a:off x="5449451" y="1640053"/>
            <a:ext cx="1985139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利润表的编制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251578" y="1640053"/>
            <a:ext cx="2600692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/>
          <a:p>
            <a:pPr defTabSz="513801"/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资产负债表的编制</a:t>
            </a:r>
          </a:p>
        </p:txBody>
      </p:sp>
      <p:sp>
        <p:nvSpPr>
          <p:cNvPr id="44" name="ïṧļiḓé"/>
          <p:cNvSpPr txBox="1"/>
          <p:nvPr/>
        </p:nvSpPr>
        <p:spPr bwMode="auto">
          <a:xfrm>
            <a:off x="1251578" y="2504002"/>
            <a:ext cx="2946316" cy="438569"/>
          </a:xfrm>
          <a:prstGeom prst="rect">
            <a:avLst/>
          </a:prstGeom>
          <a:noFill/>
        </p:spPr>
        <p:txBody>
          <a:bodyPr wrap="squar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现金流量表的编制</a:t>
            </a:r>
          </a:p>
        </p:txBody>
      </p:sp>
      <p:sp>
        <p:nvSpPr>
          <p:cNvPr id="45" name="ïṣḻíďê"/>
          <p:cNvSpPr txBox="1"/>
          <p:nvPr/>
        </p:nvSpPr>
        <p:spPr bwMode="auto">
          <a:xfrm>
            <a:off x="1251578" y="3410356"/>
            <a:ext cx="2057242" cy="438572"/>
          </a:xfrm>
          <a:prstGeom prst="rect">
            <a:avLst/>
          </a:prstGeom>
          <a:noFill/>
        </p:spPr>
        <p:txBody>
          <a:bodyPr wrap="squar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附注</a:t>
            </a:r>
            <a:endParaRPr lang="zh-CN" altLang="en-US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49451" y="2504002"/>
            <a:ext cx="3524021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/>
          <a:p>
            <a:pPr defTabSz="513801"/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所有者权益变动表的编制</a:t>
            </a:r>
          </a:p>
        </p:txBody>
      </p:sp>
      <p:grpSp>
        <p:nvGrpSpPr>
          <p:cNvPr id="64" name="iṧlîḓê"/>
          <p:cNvGrpSpPr/>
          <p:nvPr/>
        </p:nvGrpSpPr>
        <p:grpSpPr>
          <a:xfrm>
            <a:off x="523577" y="2436134"/>
            <a:ext cx="633600" cy="633600"/>
            <a:chOff x="4007768" y="4221088"/>
            <a:chExt cx="864096" cy="864096"/>
          </a:xfrm>
        </p:grpSpPr>
        <p:cxnSp>
          <p:nvCxnSpPr>
            <p:cNvPr id="65" name="直接连接符 64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C00000"/>
                  </a:gs>
                  <a:gs pos="58000">
                    <a:srgbClr val="CF1769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66" name="iSľid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C00000"/>
                  </a:gs>
                  <a:gs pos="58000">
                    <a:srgbClr val="CF1769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</a:p>
          </p:txBody>
        </p:sp>
      </p:grpSp>
      <p:grpSp>
        <p:nvGrpSpPr>
          <p:cNvPr id="79" name="îṧ1íḑe"/>
          <p:cNvGrpSpPr/>
          <p:nvPr/>
        </p:nvGrpSpPr>
        <p:grpSpPr>
          <a:xfrm>
            <a:off x="4667835" y="2436134"/>
            <a:ext cx="633600" cy="633600"/>
            <a:chOff x="4007768" y="4221088"/>
            <a:chExt cx="864096" cy="864096"/>
          </a:xfrm>
        </p:grpSpPr>
        <p:cxnSp>
          <p:nvCxnSpPr>
            <p:cNvPr id="80" name="直接连接符 79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1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îṧ1íḑe"/>
          <p:cNvGrpSpPr/>
          <p:nvPr/>
        </p:nvGrpSpPr>
        <p:grpSpPr>
          <a:xfrm>
            <a:off x="4667835" y="1550867"/>
            <a:ext cx="633600" cy="633600"/>
            <a:chOff x="4007768" y="4221088"/>
            <a:chExt cx="864096" cy="864096"/>
          </a:xfrm>
        </p:grpSpPr>
        <p:cxnSp>
          <p:nvCxnSpPr>
            <p:cNvPr id="83" name="直接连接符 82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4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îṧ1íḑe"/>
          <p:cNvGrpSpPr/>
          <p:nvPr/>
        </p:nvGrpSpPr>
        <p:grpSpPr>
          <a:xfrm>
            <a:off x="523577" y="1550867"/>
            <a:ext cx="633600" cy="633600"/>
            <a:chOff x="4007768" y="4221088"/>
            <a:chExt cx="864096" cy="864096"/>
          </a:xfrm>
        </p:grpSpPr>
        <p:cxnSp>
          <p:nvCxnSpPr>
            <p:cNvPr id="86" name="直接连接符 85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7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1" name="îṧ1íḑe"/>
          <p:cNvGrpSpPr/>
          <p:nvPr/>
        </p:nvGrpSpPr>
        <p:grpSpPr>
          <a:xfrm>
            <a:off x="523577" y="3342488"/>
            <a:ext cx="633600" cy="633600"/>
            <a:chOff x="4007768" y="4221088"/>
            <a:chExt cx="864096" cy="864096"/>
          </a:xfrm>
        </p:grpSpPr>
        <p:cxnSp>
          <p:nvCxnSpPr>
            <p:cNvPr id="92" name="直接连接符 91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93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37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Others_11"/>
          <p:cNvSpPr txBox="1"/>
          <p:nvPr>
            <p:custDataLst>
              <p:tags r:id="rId2"/>
            </p:custDataLst>
          </p:nvPr>
        </p:nvSpPr>
        <p:spPr>
          <a:xfrm>
            <a:off x="3312980" y="609732"/>
            <a:ext cx="1711779" cy="438581"/>
          </a:xfrm>
          <a:prstGeom prst="rect">
            <a:avLst/>
          </a:prstGeom>
          <a:noFill/>
        </p:spPr>
        <p:txBody>
          <a:bodyPr wrap="square" lIns="68570" tIns="34286" rIns="68570" bIns="34286" rtlCol="0">
            <a:noAutofit/>
          </a:bodyPr>
          <a:lstStyle/>
          <a:p>
            <a:pPr algn="r"/>
            <a:r>
              <a:rPr lang="zh-CN" altLang="en-US" sz="2800" b="1" dirty="0" smtClean="0">
                <a:solidFill>
                  <a:srgbClr val="084CA1"/>
                </a:solidFill>
                <a:latin typeface="微软雅黑"/>
                <a:ea typeface="微软雅黑"/>
              </a:rPr>
              <a:t>单元三</a:t>
            </a:r>
            <a:endParaRPr lang="zh-CN" altLang="en-US" sz="2800" b="1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21" name="MH_Others_12"/>
          <p:cNvCxnSpPr/>
          <p:nvPr>
            <p:custDataLst>
              <p:tags r:id="rId3"/>
            </p:custDataLst>
          </p:nvPr>
        </p:nvCxnSpPr>
        <p:spPr>
          <a:xfrm>
            <a:off x="5045254" y="709914"/>
            <a:ext cx="4478" cy="338398"/>
          </a:xfrm>
          <a:prstGeom prst="line">
            <a:avLst/>
          </a:prstGeom>
          <a:ln w="3810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s_13"/>
          <p:cNvSpPr txBox="1"/>
          <p:nvPr>
            <p:custDataLst>
              <p:tags r:id="rId4"/>
            </p:custDataLst>
          </p:nvPr>
        </p:nvSpPr>
        <p:spPr>
          <a:xfrm>
            <a:off x="5099159" y="597532"/>
            <a:ext cx="4123862" cy="484748"/>
          </a:xfrm>
          <a:prstGeom prst="rect">
            <a:avLst/>
          </a:prstGeom>
          <a:noFill/>
        </p:spPr>
        <p:txBody>
          <a:bodyPr wrap="square" lIns="68570" tIns="34286" rIns="68570" bIns="34286" rtlCol="0">
            <a:noAutofit/>
          </a:bodyPr>
          <a:lstStyle/>
          <a:p>
            <a:r>
              <a:rPr lang="zh-CN" altLang="en-US" sz="2800" b="1" dirty="0" smtClean="0">
                <a:solidFill>
                  <a:srgbClr val="084CA1"/>
                </a:solidFill>
                <a:latin typeface="微软雅黑"/>
                <a:ea typeface="微软雅黑"/>
                <a:cs typeface="Arial" panose="020B0604020202020204" pitchFamily="34" charset="0"/>
              </a:rPr>
              <a:t>现金流量表的编制</a:t>
            </a:r>
            <a:endParaRPr lang="zh-CN" altLang="en-US" sz="2800" b="1" dirty="0">
              <a:solidFill>
                <a:srgbClr val="084CA1"/>
              </a:solidFill>
              <a:latin typeface="微软雅黑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6" name="MH_Number_1">
            <a:hlinkClick r:id="rId18" action="ppaction://hlinksldjump"/>
          </p:cNvPr>
          <p:cNvSpPr txBox="1"/>
          <p:nvPr>
            <p:custDataLst>
              <p:tags r:id="rId5"/>
            </p:custDataLst>
          </p:nvPr>
        </p:nvSpPr>
        <p:spPr>
          <a:xfrm>
            <a:off x="4135561" y="1715124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MH_Entry_1">
            <a:hlinkClick r:id="rId18" action="ppaction://hlinksldjump"/>
          </p:cNvPr>
          <p:cNvSpPr txBox="1"/>
          <p:nvPr>
            <p:custDataLst>
              <p:tags r:id="rId6"/>
            </p:custDataLst>
          </p:nvPr>
        </p:nvSpPr>
        <p:spPr>
          <a:xfrm>
            <a:off x="4906307" y="1638471"/>
            <a:ext cx="3041752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/>
            <a:r>
              <a:rPr lang="zh-CN" altLang="en-US" sz="2000" spc="15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现金流量表概述</a:t>
            </a:r>
            <a:endParaRPr lang="en-US" altLang="zh-CN" sz="2000" spc="150" dirty="0">
              <a:latin typeface="微软雅黑" pitchFamily="34" charset="-122"/>
              <a:ea typeface="微软雅黑" pitchFamily="34" charset="-122"/>
              <a:sym typeface="Microsoft YaHei"/>
            </a:endParaRPr>
          </a:p>
        </p:txBody>
      </p:sp>
      <p:sp>
        <p:nvSpPr>
          <p:cNvPr id="29" name="MH_Number_2">
            <a:hlinkClick r:id="rId19" action="ppaction://hlinksldjump"/>
          </p:cNvPr>
          <p:cNvSpPr txBox="1"/>
          <p:nvPr>
            <p:custDataLst>
              <p:tags r:id="rId7"/>
            </p:custDataLst>
          </p:nvPr>
        </p:nvSpPr>
        <p:spPr>
          <a:xfrm>
            <a:off x="4135558" y="2263025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zh-CN"/>
            </a:defPPr>
            <a:lvl1pPr algn="ctr">
              <a:defRPr sz="2000">
                <a:solidFill>
                  <a:srgbClr val="00B0F0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MH_Entry_2">
            <a:hlinkClick r:id="rId19" action="ppaction://hlinksldjump"/>
          </p:cNvPr>
          <p:cNvSpPr txBox="1"/>
          <p:nvPr>
            <p:custDataLst>
              <p:tags r:id="rId8"/>
            </p:custDataLst>
          </p:nvPr>
        </p:nvSpPr>
        <p:spPr>
          <a:xfrm>
            <a:off x="4906306" y="2186373"/>
            <a:ext cx="3662239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>
              <a:defRPr sz="16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spc="150" dirty="0">
                <a:latin typeface="微软雅黑" pitchFamily="34" charset="-122"/>
                <a:ea typeface="微软雅黑" pitchFamily="34" charset="-122"/>
                <a:sym typeface="Microsoft YaHei"/>
              </a:rPr>
              <a:t>现金流量表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ea"/>
                <a:sym typeface="Microsoft YaHei"/>
              </a:rPr>
              <a:t>的结构</a:t>
            </a:r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+mn-ea"/>
              <a:sym typeface="Microsoft YaHei"/>
            </a:endParaRPr>
          </a:p>
        </p:txBody>
      </p:sp>
      <p:cxnSp>
        <p:nvCxnSpPr>
          <p:cNvPr id="31" name="MH_Others_5"/>
          <p:cNvCxnSpPr/>
          <p:nvPr>
            <p:custDataLst>
              <p:tags r:id="rId9"/>
            </p:custDataLst>
          </p:nvPr>
        </p:nvCxnSpPr>
        <p:spPr>
          <a:xfrm>
            <a:off x="4758525" y="1807192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MH_Others_6"/>
          <p:cNvCxnSpPr/>
          <p:nvPr>
            <p:custDataLst>
              <p:tags r:id="rId10"/>
            </p:custDataLst>
          </p:nvPr>
        </p:nvCxnSpPr>
        <p:spPr>
          <a:xfrm>
            <a:off x="4758523" y="2337163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H_Number_1">
            <a:hlinkClick r:id="rId18" action="ppaction://hlinksldjump"/>
          </p:cNvPr>
          <p:cNvSpPr txBox="1"/>
          <p:nvPr>
            <p:custDataLst>
              <p:tags r:id="rId11"/>
            </p:custDataLst>
          </p:nvPr>
        </p:nvSpPr>
        <p:spPr>
          <a:xfrm>
            <a:off x="4135561" y="2811374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MH_Entry_1">
            <a:hlinkClick r:id="rId18" action="ppaction://hlinksldjump"/>
          </p:cNvPr>
          <p:cNvSpPr txBox="1"/>
          <p:nvPr>
            <p:custDataLst>
              <p:tags r:id="rId12"/>
            </p:custDataLst>
          </p:nvPr>
        </p:nvSpPr>
        <p:spPr>
          <a:xfrm>
            <a:off x="4906307" y="2734722"/>
            <a:ext cx="3135618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000" spc="150" dirty="0">
                <a:latin typeface="微软雅黑" pitchFamily="34" charset="-122"/>
                <a:ea typeface="微软雅黑" pitchFamily="34" charset="-122"/>
                <a:sym typeface="Microsoft YaHei"/>
              </a:rPr>
              <a:t>现金流量表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+mn-ea"/>
                <a:sym typeface="Microsoft YaHei"/>
              </a:rPr>
              <a:t>的编制</a:t>
            </a:r>
            <a:endParaRPr lang="zh-CN" altLang="en-US" sz="2000" dirty="0">
              <a:latin typeface="微软雅黑" pitchFamily="34" charset="-122"/>
              <a:ea typeface="微软雅黑" pitchFamily="34" charset="-122"/>
              <a:cs typeface="+mn-ea"/>
              <a:sym typeface="Microsoft YaHei"/>
            </a:endParaRPr>
          </a:p>
        </p:txBody>
      </p:sp>
      <p:cxnSp>
        <p:nvCxnSpPr>
          <p:cNvPr id="36" name="MH_Others_5"/>
          <p:cNvCxnSpPr/>
          <p:nvPr>
            <p:custDataLst>
              <p:tags r:id="rId13"/>
            </p:custDataLst>
          </p:nvPr>
        </p:nvCxnSpPr>
        <p:spPr>
          <a:xfrm>
            <a:off x="4758525" y="2903443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MH_Others_10"/>
          <p:cNvSpPr/>
          <p:nvPr>
            <p:custDataLst>
              <p:tags r:id="rId14"/>
            </p:custDataLst>
          </p:nvPr>
        </p:nvSpPr>
        <p:spPr>
          <a:xfrm>
            <a:off x="3917925" y="1132561"/>
            <a:ext cx="5226076" cy="361715"/>
          </a:xfrm>
          <a:custGeom>
            <a:avLst/>
            <a:gdLst>
              <a:gd name="connsiteX0" fmla="*/ 0 w 5609212"/>
              <a:gd name="connsiteY0" fmla="*/ 0 h 504056"/>
              <a:gd name="connsiteX1" fmla="*/ 5609212 w 5609212"/>
              <a:gd name="connsiteY1" fmla="*/ 0 h 504056"/>
              <a:gd name="connsiteX2" fmla="*/ 5609212 w 5609212"/>
              <a:gd name="connsiteY2" fmla="*/ 504056 h 504056"/>
              <a:gd name="connsiteX3" fmla="*/ 0 w 5609212"/>
              <a:gd name="connsiteY3" fmla="*/ 504056 h 504056"/>
              <a:gd name="connsiteX4" fmla="*/ 0 w 5609212"/>
              <a:gd name="connsiteY4" fmla="*/ 0 h 504056"/>
              <a:gd name="connsiteX0-1" fmla="*/ 0 w 5609212"/>
              <a:gd name="connsiteY0-2" fmla="*/ 0 h 504056"/>
              <a:gd name="connsiteX1-3" fmla="*/ 5609212 w 5609212"/>
              <a:gd name="connsiteY1-4" fmla="*/ 0 h 504056"/>
              <a:gd name="connsiteX2-5" fmla="*/ 5609212 w 5609212"/>
              <a:gd name="connsiteY2-6" fmla="*/ 504056 h 504056"/>
              <a:gd name="connsiteX3-7" fmla="*/ 128954 w 5609212"/>
              <a:gd name="connsiteY3-8" fmla="*/ 504056 h 504056"/>
              <a:gd name="connsiteX4-9" fmla="*/ 0 w 5609212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09212" h="504056">
                <a:moveTo>
                  <a:pt x="0" y="0"/>
                </a:moveTo>
                <a:lnTo>
                  <a:pt x="5609212" y="0"/>
                </a:lnTo>
                <a:lnTo>
                  <a:pt x="5609212" y="504056"/>
                </a:lnTo>
                <a:lnTo>
                  <a:pt x="128954" y="504056"/>
                </a:lnTo>
                <a:lnTo>
                  <a:pt x="0" y="0"/>
                </a:lnTo>
                <a:close/>
              </a:path>
            </a:pathLst>
          </a:cu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084CA1"/>
              </a:solidFill>
              <a:latin typeface="Arial"/>
              <a:ea typeface="微软雅黑"/>
            </a:endParaRPr>
          </a:p>
        </p:txBody>
      </p:sp>
      <p:sp>
        <p:nvSpPr>
          <p:cNvPr id="53" name="MH_Others_14"/>
          <p:cNvSpPr/>
          <p:nvPr>
            <p:custDataLst>
              <p:tags r:id="rId15"/>
            </p:custDataLst>
          </p:nvPr>
        </p:nvSpPr>
        <p:spPr>
          <a:xfrm>
            <a:off x="-643" y="281221"/>
            <a:ext cx="3750377" cy="862964"/>
          </a:xfrm>
          <a:custGeom>
            <a:avLst/>
            <a:gdLst>
              <a:gd name="connsiteX0" fmla="*/ 0 w 3356114"/>
              <a:gd name="connsiteY0" fmla="*/ 0 h 1620180"/>
              <a:gd name="connsiteX1" fmla="*/ 3356114 w 3356114"/>
              <a:gd name="connsiteY1" fmla="*/ 0 h 1620180"/>
              <a:gd name="connsiteX2" fmla="*/ 3356114 w 3356114"/>
              <a:gd name="connsiteY2" fmla="*/ 1620180 h 1620180"/>
              <a:gd name="connsiteX3" fmla="*/ 0 w 3356114"/>
              <a:gd name="connsiteY3" fmla="*/ 1620180 h 1620180"/>
              <a:gd name="connsiteX4" fmla="*/ 0 w 3356114"/>
              <a:gd name="connsiteY4" fmla="*/ 0 h 1620180"/>
              <a:gd name="connsiteX0-1" fmla="*/ 0 w 3356114"/>
              <a:gd name="connsiteY0-2" fmla="*/ 0 h 1620180"/>
              <a:gd name="connsiteX1-3" fmla="*/ 3027868 w 3356114"/>
              <a:gd name="connsiteY1-4" fmla="*/ 23446 h 1620180"/>
              <a:gd name="connsiteX2-5" fmla="*/ 3356114 w 3356114"/>
              <a:gd name="connsiteY2-6" fmla="*/ 1620180 h 1620180"/>
              <a:gd name="connsiteX3-7" fmla="*/ 0 w 3356114"/>
              <a:gd name="connsiteY3-8" fmla="*/ 1620180 h 1620180"/>
              <a:gd name="connsiteX4-9" fmla="*/ 0 w 3356114"/>
              <a:gd name="connsiteY4-10" fmla="*/ 0 h 1620180"/>
              <a:gd name="connsiteX0-11" fmla="*/ 0 w 3356114"/>
              <a:gd name="connsiteY0-12" fmla="*/ 0 h 1620180"/>
              <a:gd name="connsiteX1-13" fmla="*/ 2957529 w 3356114"/>
              <a:gd name="connsiteY1-14" fmla="*/ 23446 h 1620180"/>
              <a:gd name="connsiteX2-15" fmla="*/ 3356114 w 3356114"/>
              <a:gd name="connsiteY2-16" fmla="*/ 1620180 h 1620180"/>
              <a:gd name="connsiteX3-17" fmla="*/ 0 w 3356114"/>
              <a:gd name="connsiteY3-18" fmla="*/ 1620180 h 1620180"/>
              <a:gd name="connsiteX4-19" fmla="*/ 0 w 3356114"/>
              <a:gd name="connsiteY4-20" fmla="*/ 0 h 1620180"/>
              <a:gd name="connsiteX0-21" fmla="*/ 0 w 3356114"/>
              <a:gd name="connsiteY0-22" fmla="*/ 0 h 1620180"/>
              <a:gd name="connsiteX1-23" fmla="*/ 3004422 w 3356114"/>
              <a:gd name="connsiteY1-24" fmla="*/ 9189 h 1620180"/>
              <a:gd name="connsiteX2-25" fmla="*/ 3356114 w 3356114"/>
              <a:gd name="connsiteY2-26" fmla="*/ 1620180 h 1620180"/>
              <a:gd name="connsiteX3-27" fmla="*/ 0 w 3356114"/>
              <a:gd name="connsiteY3-28" fmla="*/ 1620180 h 1620180"/>
              <a:gd name="connsiteX4-29" fmla="*/ 0 w 3356114"/>
              <a:gd name="connsiteY4-30" fmla="*/ 0 h 1620180"/>
              <a:gd name="connsiteX0-31" fmla="*/ 0 w 3356114"/>
              <a:gd name="connsiteY0-32" fmla="*/ 5069 h 1625249"/>
              <a:gd name="connsiteX1-33" fmla="*/ 3051314 w 3356114"/>
              <a:gd name="connsiteY1-34" fmla="*/ 0 h 1625249"/>
              <a:gd name="connsiteX2-35" fmla="*/ 3356114 w 3356114"/>
              <a:gd name="connsiteY2-36" fmla="*/ 1625249 h 1625249"/>
              <a:gd name="connsiteX3-37" fmla="*/ 0 w 3356114"/>
              <a:gd name="connsiteY3-38" fmla="*/ 1625249 h 1625249"/>
              <a:gd name="connsiteX4-39" fmla="*/ 0 w 3356114"/>
              <a:gd name="connsiteY4-40" fmla="*/ 5069 h 1625249"/>
              <a:gd name="connsiteX0-41" fmla="*/ 0 w 3356114"/>
              <a:gd name="connsiteY0-42" fmla="*/ 5069 h 1625249"/>
              <a:gd name="connsiteX1-43" fmla="*/ 3016145 w 3356114"/>
              <a:gd name="connsiteY1-44" fmla="*/ 0 h 1625249"/>
              <a:gd name="connsiteX2-45" fmla="*/ 3356114 w 3356114"/>
              <a:gd name="connsiteY2-46" fmla="*/ 1625249 h 1625249"/>
              <a:gd name="connsiteX3-47" fmla="*/ 0 w 3356114"/>
              <a:gd name="connsiteY3-48" fmla="*/ 1625249 h 1625249"/>
              <a:gd name="connsiteX4-49" fmla="*/ 0 w 3356114"/>
              <a:gd name="connsiteY4-50" fmla="*/ 5069 h 1625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56114" h="1625249">
                <a:moveTo>
                  <a:pt x="0" y="5069"/>
                </a:moveTo>
                <a:lnTo>
                  <a:pt x="3016145" y="0"/>
                </a:lnTo>
                <a:lnTo>
                  <a:pt x="3356114" y="1625249"/>
                </a:lnTo>
                <a:lnTo>
                  <a:pt x="0" y="1625249"/>
                </a:lnTo>
                <a:lnTo>
                  <a:pt x="0" y="5069"/>
                </a:lnTo>
                <a:close/>
              </a:path>
            </a:pathLst>
          </a:cu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rmAutofit/>
          </a:bodyPr>
          <a:lstStyle/>
          <a:p>
            <a:pPr algn="ctr" defTabSz="747869">
              <a:defRPr/>
            </a:pPr>
            <a:endParaRPr lang="zh-CN" altLang="en-US" sz="1500" kern="0" dirty="0">
              <a:solidFill>
                <a:srgbClr val="084CA1"/>
              </a:solidFill>
              <a:latin typeface="Arial"/>
              <a:ea typeface="微软雅黑"/>
            </a:endParaRPr>
          </a:p>
        </p:txBody>
      </p:sp>
      <p:sp>
        <p:nvSpPr>
          <p:cNvPr id="54" name="MH_Others_15"/>
          <p:cNvSpPr/>
          <p:nvPr>
            <p:custDataLst>
              <p:tags r:id="rId16"/>
            </p:custDataLst>
          </p:nvPr>
        </p:nvSpPr>
        <p:spPr>
          <a:xfrm>
            <a:off x="-10000" y="602402"/>
            <a:ext cx="3527371" cy="259369"/>
          </a:xfrm>
          <a:custGeom>
            <a:avLst/>
            <a:gdLst>
              <a:gd name="connsiteX0" fmla="*/ 1857013 w 3156552"/>
              <a:gd name="connsiteY0" fmla="*/ 104678 h 401637"/>
              <a:gd name="connsiteX1" fmla="*/ 1929021 w 3156552"/>
              <a:gd name="connsiteY1" fmla="*/ 104678 h 401637"/>
              <a:gd name="connsiteX2" fmla="*/ 1929021 w 3156552"/>
              <a:gd name="connsiteY2" fmla="*/ 297257 h 401637"/>
              <a:gd name="connsiteX3" fmla="*/ 1857013 w 3156552"/>
              <a:gd name="connsiteY3" fmla="*/ 297257 h 401637"/>
              <a:gd name="connsiteX4" fmla="*/ 1702944 w 3156552"/>
              <a:gd name="connsiteY4" fmla="*/ 104678 h 401637"/>
              <a:gd name="connsiteX5" fmla="*/ 1774952 w 3156552"/>
              <a:gd name="connsiteY5" fmla="*/ 104678 h 401637"/>
              <a:gd name="connsiteX6" fmla="*/ 1774952 w 3156552"/>
              <a:gd name="connsiteY6" fmla="*/ 297257 h 401637"/>
              <a:gd name="connsiteX7" fmla="*/ 1702944 w 3156552"/>
              <a:gd name="connsiteY7" fmla="*/ 297257 h 401637"/>
              <a:gd name="connsiteX8" fmla="*/ 1548875 w 3156552"/>
              <a:gd name="connsiteY8" fmla="*/ 104678 h 401637"/>
              <a:gd name="connsiteX9" fmla="*/ 1620883 w 3156552"/>
              <a:gd name="connsiteY9" fmla="*/ 104678 h 401637"/>
              <a:gd name="connsiteX10" fmla="*/ 1620883 w 3156552"/>
              <a:gd name="connsiteY10" fmla="*/ 297257 h 401637"/>
              <a:gd name="connsiteX11" fmla="*/ 1548875 w 3156552"/>
              <a:gd name="connsiteY11" fmla="*/ 297257 h 401637"/>
              <a:gd name="connsiteX12" fmla="*/ 1394806 w 3156552"/>
              <a:gd name="connsiteY12" fmla="*/ 104678 h 401637"/>
              <a:gd name="connsiteX13" fmla="*/ 1466814 w 3156552"/>
              <a:gd name="connsiteY13" fmla="*/ 104678 h 401637"/>
              <a:gd name="connsiteX14" fmla="*/ 1466814 w 3156552"/>
              <a:gd name="connsiteY14" fmla="*/ 297257 h 401637"/>
              <a:gd name="connsiteX15" fmla="*/ 1394806 w 3156552"/>
              <a:gd name="connsiteY15" fmla="*/ 297257 h 401637"/>
              <a:gd name="connsiteX16" fmla="*/ 1240737 w 3156552"/>
              <a:gd name="connsiteY16" fmla="*/ 104678 h 401637"/>
              <a:gd name="connsiteX17" fmla="*/ 1312745 w 3156552"/>
              <a:gd name="connsiteY17" fmla="*/ 104678 h 401637"/>
              <a:gd name="connsiteX18" fmla="*/ 1312745 w 3156552"/>
              <a:gd name="connsiteY18" fmla="*/ 297257 h 401637"/>
              <a:gd name="connsiteX19" fmla="*/ 1240737 w 3156552"/>
              <a:gd name="connsiteY19" fmla="*/ 297257 h 401637"/>
              <a:gd name="connsiteX20" fmla="*/ 1086668 w 3156552"/>
              <a:gd name="connsiteY20" fmla="*/ 104678 h 401637"/>
              <a:gd name="connsiteX21" fmla="*/ 1158676 w 3156552"/>
              <a:gd name="connsiteY21" fmla="*/ 104678 h 401637"/>
              <a:gd name="connsiteX22" fmla="*/ 1158676 w 3156552"/>
              <a:gd name="connsiteY22" fmla="*/ 297257 h 401637"/>
              <a:gd name="connsiteX23" fmla="*/ 1086668 w 3156552"/>
              <a:gd name="connsiteY23" fmla="*/ 297257 h 401637"/>
              <a:gd name="connsiteX24" fmla="*/ 932599 w 3156552"/>
              <a:gd name="connsiteY24" fmla="*/ 104678 h 401637"/>
              <a:gd name="connsiteX25" fmla="*/ 1004607 w 3156552"/>
              <a:gd name="connsiteY25" fmla="*/ 104678 h 401637"/>
              <a:gd name="connsiteX26" fmla="*/ 1004607 w 3156552"/>
              <a:gd name="connsiteY26" fmla="*/ 297257 h 401637"/>
              <a:gd name="connsiteX27" fmla="*/ 932599 w 3156552"/>
              <a:gd name="connsiteY27" fmla="*/ 297257 h 401637"/>
              <a:gd name="connsiteX28" fmla="*/ 778530 w 3156552"/>
              <a:gd name="connsiteY28" fmla="*/ 104678 h 401637"/>
              <a:gd name="connsiteX29" fmla="*/ 850538 w 3156552"/>
              <a:gd name="connsiteY29" fmla="*/ 104678 h 401637"/>
              <a:gd name="connsiteX30" fmla="*/ 850538 w 3156552"/>
              <a:gd name="connsiteY30" fmla="*/ 297257 h 401637"/>
              <a:gd name="connsiteX31" fmla="*/ 778530 w 3156552"/>
              <a:gd name="connsiteY31" fmla="*/ 297257 h 401637"/>
              <a:gd name="connsiteX32" fmla="*/ 622824 w 3156552"/>
              <a:gd name="connsiteY32" fmla="*/ 104678 h 401637"/>
              <a:gd name="connsiteX33" fmla="*/ 694832 w 3156552"/>
              <a:gd name="connsiteY33" fmla="*/ 104678 h 401637"/>
              <a:gd name="connsiteX34" fmla="*/ 694832 w 3156552"/>
              <a:gd name="connsiteY34" fmla="*/ 297257 h 401637"/>
              <a:gd name="connsiteX35" fmla="*/ 622824 w 3156552"/>
              <a:gd name="connsiteY35" fmla="*/ 297257 h 401637"/>
              <a:gd name="connsiteX36" fmla="*/ 467118 w 3156552"/>
              <a:gd name="connsiteY36" fmla="*/ 104678 h 401637"/>
              <a:gd name="connsiteX37" fmla="*/ 539126 w 3156552"/>
              <a:gd name="connsiteY37" fmla="*/ 104678 h 401637"/>
              <a:gd name="connsiteX38" fmla="*/ 539126 w 3156552"/>
              <a:gd name="connsiteY38" fmla="*/ 297257 h 401637"/>
              <a:gd name="connsiteX39" fmla="*/ 467118 w 3156552"/>
              <a:gd name="connsiteY39" fmla="*/ 297257 h 401637"/>
              <a:gd name="connsiteX40" fmla="*/ 311412 w 3156552"/>
              <a:gd name="connsiteY40" fmla="*/ 104678 h 401637"/>
              <a:gd name="connsiteX41" fmla="*/ 383420 w 3156552"/>
              <a:gd name="connsiteY41" fmla="*/ 104678 h 401637"/>
              <a:gd name="connsiteX42" fmla="*/ 383420 w 3156552"/>
              <a:gd name="connsiteY42" fmla="*/ 297257 h 401637"/>
              <a:gd name="connsiteX43" fmla="*/ 311412 w 3156552"/>
              <a:gd name="connsiteY43" fmla="*/ 297257 h 401637"/>
              <a:gd name="connsiteX44" fmla="*/ 155706 w 3156552"/>
              <a:gd name="connsiteY44" fmla="*/ 104678 h 401637"/>
              <a:gd name="connsiteX45" fmla="*/ 227714 w 3156552"/>
              <a:gd name="connsiteY45" fmla="*/ 104678 h 401637"/>
              <a:gd name="connsiteX46" fmla="*/ 227714 w 3156552"/>
              <a:gd name="connsiteY46" fmla="*/ 297257 h 401637"/>
              <a:gd name="connsiteX47" fmla="*/ 155706 w 3156552"/>
              <a:gd name="connsiteY47" fmla="*/ 297257 h 401637"/>
              <a:gd name="connsiteX48" fmla="*/ 0 w 3156552"/>
              <a:gd name="connsiteY48" fmla="*/ 104678 h 401637"/>
              <a:gd name="connsiteX49" fmla="*/ 72008 w 3156552"/>
              <a:gd name="connsiteY49" fmla="*/ 104678 h 401637"/>
              <a:gd name="connsiteX50" fmla="*/ 72008 w 3156552"/>
              <a:gd name="connsiteY50" fmla="*/ 297257 h 401637"/>
              <a:gd name="connsiteX51" fmla="*/ 0 w 3156552"/>
              <a:gd name="connsiteY51" fmla="*/ 297257 h 401637"/>
              <a:gd name="connsiteX52" fmla="*/ 2955734 w 3156552"/>
              <a:gd name="connsiteY52" fmla="*/ 0 h 401637"/>
              <a:gd name="connsiteX53" fmla="*/ 3156552 w 3156552"/>
              <a:gd name="connsiteY53" fmla="*/ 200819 h 401637"/>
              <a:gd name="connsiteX54" fmla="*/ 2955734 w 3156552"/>
              <a:gd name="connsiteY54" fmla="*/ 401637 h 401637"/>
              <a:gd name="connsiteX55" fmla="*/ 2955734 w 3156552"/>
              <a:gd name="connsiteY55" fmla="*/ 301228 h 401637"/>
              <a:gd name="connsiteX56" fmla="*/ 2004424 w 3156552"/>
              <a:gd name="connsiteY56" fmla="*/ 301228 h 401637"/>
              <a:gd name="connsiteX57" fmla="*/ 2004424 w 3156552"/>
              <a:gd name="connsiteY57" fmla="*/ 100409 h 401637"/>
              <a:gd name="connsiteX58" fmla="*/ 2955734 w 3156552"/>
              <a:gd name="connsiteY58" fmla="*/ 100409 h 40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156552" h="401637">
                <a:moveTo>
                  <a:pt x="1857013" y="104678"/>
                </a:moveTo>
                <a:lnTo>
                  <a:pt x="1929021" y="104678"/>
                </a:lnTo>
                <a:lnTo>
                  <a:pt x="1929021" y="297257"/>
                </a:lnTo>
                <a:lnTo>
                  <a:pt x="1857013" y="297257"/>
                </a:lnTo>
                <a:close/>
                <a:moveTo>
                  <a:pt x="1702944" y="104678"/>
                </a:moveTo>
                <a:lnTo>
                  <a:pt x="1774952" y="104678"/>
                </a:lnTo>
                <a:lnTo>
                  <a:pt x="1774952" y="297257"/>
                </a:lnTo>
                <a:lnTo>
                  <a:pt x="1702944" y="297257"/>
                </a:lnTo>
                <a:close/>
                <a:moveTo>
                  <a:pt x="1548875" y="104678"/>
                </a:moveTo>
                <a:lnTo>
                  <a:pt x="1620883" y="104678"/>
                </a:lnTo>
                <a:lnTo>
                  <a:pt x="1620883" y="297257"/>
                </a:lnTo>
                <a:lnTo>
                  <a:pt x="1548875" y="297257"/>
                </a:lnTo>
                <a:close/>
                <a:moveTo>
                  <a:pt x="1394806" y="104678"/>
                </a:moveTo>
                <a:lnTo>
                  <a:pt x="1466814" y="104678"/>
                </a:lnTo>
                <a:lnTo>
                  <a:pt x="1466814" y="297257"/>
                </a:lnTo>
                <a:lnTo>
                  <a:pt x="1394806" y="297257"/>
                </a:lnTo>
                <a:close/>
                <a:moveTo>
                  <a:pt x="1240737" y="104678"/>
                </a:moveTo>
                <a:lnTo>
                  <a:pt x="1312745" y="104678"/>
                </a:lnTo>
                <a:lnTo>
                  <a:pt x="1312745" y="297257"/>
                </a:lnTo>
                <a:lnTo>
                  <a:pt x="1240737" y="297257"/>
                </a:lnTo>
                <a:close/>
                <a:moveTo>
                  <a:pt x="1086668" y="104678"/>
                </a:moveTo>
                <a:lnTo>
                  <a:pt x="1158676" y="104678"/>
                </a:lnTo>
                <a:lnTo>
                  <a:pt x="1158676" y="297257"/>
                </a:lnTo>
                <a:lnTo>
                  <a:pt x="1086668" y="297257"/>
                </a:lnTo>
                <a:close/>
                <a:moveTo>
                  <a:pt x="932599" y="104678"/>
                </a:moveTo>
                <a:lnTo>
                  <a:pt x="1004607" y="104678"/>
                </a:lnTo>
                <a:lnTo>
                  <a:pt x="1004607" y="297257"/>
                </a:lnTo>
                <a:lnTo>
                  <a:pt x="932599" y="297257"/>
                </a:lnTo>
                <a:close/>
                <a:moveTo>
                  <a:pt x="778530" y="104678"/>
                </a:moveTo>
                <a:lnTo>
                  <a:pt x="850538" y="104678"/>
                </a:lnTo>
                <a:lnTo>
                  <a:pt x="850538" y="297257"/>
                </a:lnTo>
                <a:lnTo>
                  <a:pt x="778530" y="297257"/>
                </a:lnTo>
                <a:close/>
                <a:moveTo>
                  <a:pt x="622824" y="104678"/>
                </a:moveTo>
                <a:lnTo>
                  <a:pt x="694832" y="104678"/>
                </a:lnTo>
                <a:lnTo>
                  <a:pt x="694832" y="297257"/>
                </a:lnTo>
                <a:lnTo>
                  <a:pt x="622824" y="297257"/>
                </a:lnTo>
                <a:close/>
                <a:moveTo>
                  <a:pt x="467118" y="104678"/>
                </a:moveTo>
                <a:lnTo>
                  <a:pt x="539126" y="104678"/>
                </a:lnTo>
                <a:lnTo>
                  <a:pt x="539126" y="297257"/>
                </a:lnTo>
                <a:lnTo>
                  <a:pt x="467118" y="297257"/>
                </a:lnTo>
                <a:close/>
                <a:moveTo>
                  <a:pt x="311412" y="104678"/>
                </a:moveTo>
                <a:lnTo>
                  <a:pt x="383420" y="104678"/>
                </a:lnTo>
                <a:lnTo>
                  <a:pt x="383420" y="297257"/>
                </a:lnTo>
                <a:lnTo>
                  <a:pt x="311412" y="297257"/>
                </a:lnTo>
                <a:close/>
                <a:moveTo>
                  <a:pt x="155706" y="104678"/>
                </a:moveTo>
                <a:lnTo>
                  <a:pt x="227714" y="104678"/>
                </a:lnTo>
                <a:lnTo>
                  <a:pt x="227714" y="297257"/>
                </a:lnTo>
                <a:lnTo>
                  <a:pt x="155706" y="297257"/>
                </a:lnTo>
                <a:close/>
                <a:moveTo>
                  <a:pt x="0" y="104678"/>
                </a:moveTo>
                <a:lnTo>
                  <a:pt x="72008" y="104678"/>
                </a:lnTo>
                <a:lnTo>
                  <a:pt x="72008" y="297257"/>
                </a:lnTo>
                <a:lnTo>
                  <a:pt x="0" y="297257"/>
                </a:lnTo>
                <a:close/>
                <a:moveTo>
                  <a:pt x="2955734" y="0"/>
                </a:moveTo>
                <a:lnTo>
                  <a:pt x="3156552" y="200819"/>
                </a:lnTo>
                <a:lnTo>
                  <a:pt x="2955734" y="401637"/>
                </a:lnTo>
                <a:lnTo>
                  <a:pt x="2955734" y="301228"/>
                </a:lnTo>
                <a:lnTo>
                  <a:pt x="2004424" y="301228"/>
                </a:lnTo>
                <a:lnTo>
                  <a:pt x="2004424" y="100409"/>
                </a:lnTo>
                <a:lnTo>
                  <a:pt x="2955734" y="100409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rmAutofit fontScale="92500" lnSpcReduction="20000"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现金流量表概述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现金流量表概述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9972" y="1128600"/>
            <a:ext cx="6633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现金流量表：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反映企业在一定会计期间</a:t>
            </a:r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现金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和</a:t>
            </a:r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现金等价物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流入和流出的财务报表。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37706" y="2281649"/>
            <a:ext cx="7638750" cy="2738373"/>
            <a:chOff x="3186307" y="3042165"/>
            <a:chExt cx="7638750" cy="2954251"/>
          </a:xfrm>
        </p:grpSpPr>
        <p:grpSp>
          <p:nvGrpSpPr>
            <p:cNvPr id="16" name="组合 15"/>
            <p:cNvGrpSpPr/>
            <p:nvPr/>
          </p:nvGrpSpPr>
          <p:grpSpPr>
            <a:xfrm>
              <a:off x="3186307" y="3042165"/>
              <a:ext cx="5851640" cy="2954251"/>
              <a:chOff x="2928731" y="2348982"/>
              <a:chExt cx="5851640" cy="2954251"/>
            </a:xfrm>
          </p:grpSpPr>
          <p:sp>
            <p:nvSpPr>
              <p:cNvPr id="20" name="椭圆 19"/>
              <p:cNvSpPr/>
              <p:nvPr/>
            </p:nvSpPr>
            <p:spPr bwMode="auto">
              <a:xfrm>
                <a:off x="5886961" y="2476498"/>
                <a:ext cx="2826735" cy="2826735"/>
              </a:xfrm>
              <a:prstGeom prst="ellipse">
                <a:avLst/>
              </a:prstGeom>
              <a:noFill/>
              <a:ln w="19050"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1" name="椭圆 20"/>
              <p:cNvSpPr/>
              <p:nvPr/>
            </p:nvSpPr>
            <p:spPr bwMode="auto">
              <a:xfrm>
                <a:off x="2928731" y="2476498"/>
                <a:ext cx="2826735" cy="2826735"/>
              </a:xfrm>
              <a:prstGeom prst="ellipse">
                <a:avLst/>
              </a:prstGeom>
              <a:noFill/>
              <a:ln w="19050"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6507826" y="2348982"/>
                <a:ext cx="1562100" cy="431652"/>
              </a:xfrm>
              <a:prstGeom prst="rect">
                <a:avLst/>
              </a:prstGeom>
              <a:solidFill>
                <a:srgbClr val="E6E6D4"/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现金等价物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557269" y="2348982"/>
                <a:ext cx="1569660" cy="369332"/>
              </a:xfrm>
              <a:prstGeom prst="rect">
                <a:avLst/>
              </a:prstGeom>
              <a:solidFill>
                <a:srgbClr val="E6E6D4"/>
              </a:solidFill>
            </p:spPr>
            <p:txBody>
              <a:bodyPr wrap="none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现    金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131345" y="3180441"/>
                <a:ext cx="2343150" cy="14443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库存现金：库存</a:t>
                </a: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现金、可随时支用的银行存款、其他货币资金</a:t>
                </a: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096188" y="2972692"/>
                <a:ext cx="2684183" cy="18926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企业持有的期限短、流动性强、易于转换为已知金额现金、价值变动风险很小的</a:t>
                </a: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投资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17" name="直接连接符 16"/>
            <p:cNvCxnSpPr/>
            <p:nvPr/>
          </p:nvCxnSpPr>
          <p:spPr>
            <a:xfrm>
              <a:off x="7588416" y="4113011"/>
              <a:ext cx="698322" cy="0"/>
            </a:xfrm>
            <a:prstGeom prst="line">
              <a:avLst/>
            </a:prstGeom>
            <a:noFill/>
            <a:ln w="28575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18" name="直接箭头连接符 17"/>
            <p:cNvCxnSpPr/>
            <p:nvPr/>
          </p:nvCxnSpPr>
          <p:spPr>
            <a:xfrm>
              <a:off x="8315229" y="4113011"/>
              <a:ext cx="97155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084CA1"/>
              </a:solidFill>
              <a:prstDash val="dash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9283947" y="3789845"/>
              <a:ext cx="1541110" cy="697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从购买日起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个月内到期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1421258" y="649144"/>
            <a:ext cx="1305197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）含义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20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现金流量表概述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21258" y="649144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（二）编制基础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693334" y="1125856"/>
            <a:ext cx="5213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现金流量表以</a:t>
            </a: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现金</a:t>
            </a:r>
            <a:r>
              <a:rPr lang="zh-CN" altLang="zh-CN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及</a:t>
            </a: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现金等价物</a:t>
            </a:r>
            <a:r>
              <a:rPr lang="zh-CN" altLang="zh-CN" sz="20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为基础编制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129865" y="2459623"/>
            <a:ext cx="6630003" cy="1407606"/>
            <a:chOff x="1403648" y="2676312"/>
            <a:chExt cx="6630003" cy="1407606"/>
          </a:xfrm>
        </p:grpSpPr>
        <p:sp>
          <p:nvSpPr>
            <p:cNvPr id="30" name="矩形 29"/>
            <p:cNvSpPr/>
            <p:nvPr/>
          </p:nvSpPr>
          <p:spPr>
            <a:xfrm>
              <a:off x="3664556" y="2680549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80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经营活动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111743" y="2683095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80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投资活动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1682184" y="2676312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80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筹资活动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3" name="直接箭头连接符 32"/>
            <p:cNvCxnSpPr/>
            <p:nvPr/>
          </p:nvCxnSpPr>
          <p:spPr>
            <a:xfrm>
              <a:off x="1403648" y="3580997"/>
              <a:ext cx="5976664" cy="0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2823893" y="3396331"/>
              <a:ext cx="77383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zh-CN" altLang="zh-CN" sz="1800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现金</a:t>
              </a:r>
              <a:endPara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4788024" y="3396331"/>
              <a:ext cx="133882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lvl="0"/>
              <a:r>
                <a:rPr lang="zh-CN" altLang="zh-CN" sz="18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现金等价物</a:t>
              </a:r>
              <a:endParaRPr lang="zh-CN" altLang="en-US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下箭头 35"/>
            <p:cNvSpPr/>
            <p:nvPr/>
          </p:nvSpPr>
          <p:spPr>
            <a:xfrm>
              <a:off x="2128170" y="3797021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下箭头 36"/>
            <p:cNvSpPr/>
            <p:nvPr/>
          </p:nvSpPr>
          <p:spPr>
            <a:xfrm>
              <a:off x="4110542" y="3797021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下箭头 37"/>
            <p:cNvSpPr/>
            <p:nvPr/>
          </p:nvSpPr>
          <p:spPr>
            <a:xfrm>
              <a:off x="6557729" y="3805178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下箭头 38"/>
            <p:cNvSpPr/>
            <p:nvPr/>
          </p:nvSpPr>
          <p:spPr>
            <a:xfrm>
              <a:off x="2128170" y="3104452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下箭头 39"/>
            <p:cNvSpPr/>
            <p:nvPr/>
          </p:nvSpPr>
          <p:spPr>
            <a:xfrm>
              <a:off x="4110542" y="3104452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下箭头 40"/>
            <p:cNvSpPr/>
            <p:nvPr/>
          </p:nvSpPr>
          <p:spPr>
            <a:xfrm>
              <a:off x="6557729" y="3112609"/>
              <a:ext cx="216024" cy="278740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387320" y="3038634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流入</a:t>
              </a:r>
              <a:endPara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87320" y="3706429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 smtClean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流出</a:t>
              </a:r>
              <a:endPara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723188" y="2067029"/>
            <a:ext cx="7443356" cy="233878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75452" y="1844440"/>
            <a:ext cx="1338828" cy="369332"/>
          </a:xfrm>
          <a:prstGeom prst="rect">
            <a:avLst/>
          </a:prstGeom>
          <a:solidFill>
            <a:srgbClr val="E6E6D4"/>
          </a:solidFill>
        </p:spPr>
        <p:txBody>
          <a:bodyPr wrap="none">
            <a:spAutoFit/>
          </a:bodyPr>
          <a:lstStyle/>
          <a:p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收付实现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制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6" name="直接箭头连接符 45"/>
          <p:cNvCxnSpPr/>
          <p:nvPr/>
        </p:nvCxnSpPr>
        <p:spPr>
          <a:xfrm>
            <a:off x="5114280" y="2029106"/>
            <a:ext cx="1385690" cy="0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6516478" y="1844886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编制原则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73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02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现金流量表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的结构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AUTOCOLOR" val="TRUE"/>
  <p:tag name="MH_TYPE" val="CONTENTS"/>
  <p:tag name="ID" val="54584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2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" val="201806291314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317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318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千图网海量PPT模板www.58pic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D425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marL="0" marR="0" indent="0" algn="r" defTabSz="457200" eaLnBrk="1" fontAlgn="auto" latinLnBrk="0" hangingPunct="1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tx1">
                <a:lumMod val="85000"/>
                <a:lumOff val="15000"/>
              </a:schemeClr>
            </a:solidFill>
            <a:effectLst/>
            <a:uLnTx/>
            <a:uFillTx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6902</TotalTime>
  <Words>3061</Words>
  <Application>Microsoft Office PowerPoint</Application>
  <PresentationFormat>全屏显示(16:9)</PresentationFormat>
  <Paragraphs>812</Paragraphs>
  <Slides>37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37</vt:i4>
      </vt:variant>
    </vt:vector>
  </HeadingPairs>
  <TitlesOfParts>
    <vt:vector size="40" baseType="lpstr">
      <vt:lpstr>Office 主题</vt:lpstr>
      <vt:lpstr>千图网海量PPT模板www.58pic.com​​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509</cp:revision>
  <dcterms:created xsi:type="dcterms:W3CDTF">2018-01-31T05:19:00Z</dcterms:created>
  <dcterms:modified xsi:type="dcterms:W3CDTF">2018-08-15T02:18:32Z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