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6" r:id="rId11"/>
    <p:sldId id="268" r:id="rId12"/>
    <p:sldId id="269" r:id="rId13"/>
    <p:sldId id="271" r:id="rId14"/>
    <p:sldId id="272" r:id="rId15"/>
    <p:sldId id="274" r:id="rId16"/>
    <p:sldId id="275" r:id="rId17"/>
    <p:sldId id="277" r:id="rId18"/>
  </p:sldIdLst>
  <p:sldSz cx="4610100" cy="3460750"/>
  <p:notesSz cx="4610100" cy="346075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7"/>
    <p:restoredTop sz="94645"/>
  </p:normalViewPr>
  <p:slideViewPr>
    <p:cSldViewPr>
      <p:cViewPr varScale="1">
        <p:scale>
          <a:sx n="224" d="100"/>
          <a:sy n="224" d="100"/>
        </p:scale>
        <p:origin x="1832" y="1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BA977B-8B0E-4EDA-B21B-49A0BC20FA8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76263" y="566377"/>
            <a:ext cx="3457575" cy="1204854"/>
          </a:xfrm>
        </p:spPr>
        <p:txBody>
          <a:bodyPr anchor="b"/>
          <a:lstStyle>
            <a:lvl1pPr algn="ctr">
              <a:defRPr sz="2269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605DB6D-83D0-47EE-AAD1-825F0311860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76263" y="1817695"/>
            <a:ext cx="3457575" cy="835547"/>
          </a:xfrm>
        </p:spPr>
        <p:txBody>
          <a:bodyPr/>
          <a:lstStyle>
            <a:lvl1pPr marL="0" indent="0" algn="ctr">
              <a:buNone/>
              <a:defRPr sz="907"/>
            </a:lvl1pPr>
            <a:lvl2pPr marL="172867" indent="0" algn="ctr">
              <a:buNone/>
              <a:defRPr sz="756"/>
            </a:lvl2pPr>
            <a:lvl3pPr marL="345735" indent="0" algn="ctr">
              <a:buNone/>
              <a:defRPr sz="681"/>
            </a:lvl3pPr>
            <a:lvl4pPr marL="518602" indent="0" algn="ctr">
              <a:buNone/>
              <a:defRPr sz="605"/>
            </a:lvl4pPr>
            <a:lvl5pPr marL="691469" indent="0" algn="ctr">
              <a:buNone/>
              <a:defRPr sz="605"/>
            </a:lvl5pPr>
            <a:lvl6pPr marL="864337" indent="0" algn="ctr">
              <a:buNone/>
              <a:defRPr sz="605"/>
            </a:lvl6pPr>
            <a:lvl7pPr marL="1037204" indent="0" algn="ctr">
              <a:buNone/>
              <a:defRPr sz="605"/>
            </a:lvl7pPr>
            <a:lvl8pPr marL="1210071" indent="0" algn="ctr">
              <a:buNone/>
              <a:defRPr sz="605"/>
            </a:lvl8pPr>
            <a:lvl9pPr marL="1382939" indent="0" algn="ctr">
              <a:buNone/>
              <a:defRPr sz="605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0F5177-DC5F-4E14-BC22-F932E37CBC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C8E273A-BEF1-4413-8753-5D4012C6C6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A10C73-10AB-440C-9661-5157A13F09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34593783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F1AB6F-88FA-4CBB-9285-67A41538B0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937D0F7-3DD1-4520-86E6-23660A36ECD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6204A4-D06D-41E3-A0E4-5B614A42D4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A6E1E44-E6E0-4C54-A97A-F15E08D84C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8213C62-9319-400F-B0A5-052626DFB9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20990217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95875D5-4C99-426D-9667-3584EEEEB09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3299103" y="184253"/>
            <a:ext cx="994053" cy="2932826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E40FCBA-98B9-4C5F-8BFD-304CBB58C0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16944" y="184253"/>
            <a:ext cx="2924532" cy="2932826"/>
          </a:xfrm>
        </p:spPr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77A3FC2-7A1B-4307-A011-B987D4B8A6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C5FB46-8231-4356-9A8A-329806EB9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B3A261-AD6D-4DF8-88FD-66E9665449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36556095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295B4E-B414-4E4E-B9E8-114BEE2163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F2ED2C-EBCF-4C57-9D9B-D58D916945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8AD3A49-EBE8-4EA9-9B79-16EE1DEAAC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635997-7F0C-4BC5-B7C8-3401224B29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8EED182-33B2-4A7B-B2B7-81B38000BB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7891062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C7F53F-3E52-46B3-B9B7-D6D14DB2CF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4543" y="862785"/>
            <a:ext cx="3976211" cy="1439576"/>
          </a:xfrm>
        </p:spPr>
        <p:txBody>
          <a:bodyPr anchor="b"/>
          <a:lstStyle>
            <a:lvl1pPr>
              <a:defRPr sz="2269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19D5BE1-C5FF-4136-B403-F15664BA01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4543" y="2315979"/>
            <a:ext cx="3976211" cy="757039"/>
          </a:xfrm>
        </p:spPr>
        <p:txBody>
          <a:bodyPr/>
          <a:lstStyle>
            <a:lvl1pPr marL="0" indent="0">
              <a:buNone/>
              <a:defRPr sz="907">
                <a:solidFill>
                  <a:schemeClr val="tx1">
                    <a:tint val="75000"/>
                  </a:schemeClr>
                </a:solidFill>
              </a:defRPr>
            </a:lvl1pPr>
            <a:lvl2pPr marL="172867" indent="0">
              <a:buNone/>
              <a:defRPr sz="756">
                <a:solidFill>
                  <a:schemeClr val="tx1">
                    <a:tint val="75000"/>
                  </a:schemeClr>
                </a:solidFill>
              </a:defRPr>
            </a:lvl2pPr>
            <a:lvl3pPr marL="345735" indent="0">
              <a:buNone/>
              <a:defRPr sz="681">
                <a:solidFill>
                  <a:schemeClr val="tx1">
                    <a:tint val="75000"/>
                  </a:schemeClr>
                </a:solidFill>
              </a:defRPr>
            </a:lvl3pPr>
            <a:lvl4pPr marL="518602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4pPr>
            <a:lvl5pPr marL="691469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5pPr>
            <a:lvl6pPr marL="864337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6pPr>
            <a:lvl7pPr marL="1037204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7pPr>
            <a:lvl8pPr marL="1210071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8pPr>
            <a:lvl9pPr marL="1382939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FA021A-12E3-4FCE-9CEB-37630A8F3E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1DDD44-DFBD-4C6A-8687-B047A128AD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3EFD43-AE98-4AEC-9CD7-2F128CE464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324841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9A9ED8-873E-4C45-AE6C-7724980419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680844-0A0C-4838-B87C-682E7197EA2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16944" y="921265"/>
            <a:ext cx="1959293" cy="2195814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CA20526-C72E-4301-BE04-6AA446AF8D8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2333863" y="921265"/>
            <a:ext cx="1959293" cy="2195814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A5695CF-EE83-4F72-A167-34B351E4D7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CED4D72-28F2-45F9-9BDB-F9B9933F57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5F3ED8D-5B9C-4319-A92B-5BF67BC5BA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586791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18A59C-20D0-4886-9AED-E43AB6C688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7545" y="184253"/>
            <a:ext cx="3976211" cy="668918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5CAA134-A142-4D19-A792-C14D78E512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7545" y="848365"/>
            <a:ext cx="1950288" cy="415770"/>
          </a:xfrm>
        </p:spPr>
        <p:txBody>
          <a:bodyPr anchor="b"/>
          <a:lstStyle>
            <a:lvl1pPr marL="0" indent="0">
              <a:buNone/>
              <a:defRPr sz="907" b="1"/>
            </a:lvl1pPr>
            <a:lvl2pPr marL="172867" indent="0">
              <a:buNone/>
              <a:defRPr sz="756" b="1"/>
            </a:lvl2pPr>
            <a:lvl3pPr marL="345735" indent="0">
              <a:buNone/>
              <a:defRPr sz="681" b="1"/>
            </a:lvl3pPr>
            <a:lvl4pPr marL="518602" indent="0">
              <a:buNone/>
              <a:defRPr sz="605" b="1"/>
            </a:lvl4pPr>
            <a:lvl5pPr marL="691469" indent="0">
              <a:buNone/>
              <a:defRPr sz="605" b="1"/>
            </a:lvl5pPr>
            <a:lvl6pPr marL="864337" indent="0">
              <a:buNone/>
              <a:defRPr sz="605" b="1"/>
            </a:lvl6pPr>
            <a:lvl7pPr marL="1037204" indent="0">
              <a:buNone/>
              <a:defRPr sz="605" b="1"/>
            </a:lvl7pPr>
            <a:lvl8pPr marL="1210071" indent="0">
              <a:buNone/>
              <a:defRPr sz="605" b="1"/>
            </a:lvl8pPr>
            <a:lvl9pPr marL="1382939" indent="0">
              <a:buNone/>
              <a:defRPr sz="605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69B41C-98A8-4685-A33C-3C2E587BEF4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17545" y="1264135"/>
            <a:ext cx="1950288" cy="1859352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16C098-32CE-425A-9ABB-CFE9A20FA73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2333863" y="848365"/>
            <a:ext cx="1959893" cy="415770"/>
          </a:xfrm>
        </p:spPr>
        <p:txBody>
          <a:bodyPr anchor="b"/>
          <a:lstStyle>
            <a:lvl1pPr marL="0" indent="0">
              <a:buNone/>
              <a:defRPr sz="907" b="1"/>
            </a:lvl1pPr>
            <a:lvl2pPr marL="172867" indent="0">
              <a:buNone/>
              <a:defRPr sz="756" b="1"/>
            </a:lvl2pPr>
            <a:lvl3pPr marL="345735" indent="0">
              <a:buNone/>
              <a:defRPr sz="681" b="1"/>
            </a:lvl3pPr>
            <a:lvl4pPr marL="518602" indent="0">
              <a:buNone/>
              <a:defRPr sz="605" b="1"/>
            </a:lvl4pPr>
            <a:lvl5pPr marL="691469" indent="0">
              <a:buNone/>
              <a:defRPr sz="605" b="1"/>
            </a:lvl5pPr>
            <a:lvl6pPr marL="864337" indent="0">
              <a:buNone/>
              <a:defRPr sz="605" b="1"/>
            </a:lvl6pPr>
            <a:lvl7pPr marL="1037204" indent="0">
              <a:buNone/>
              <a:defRPr sz="605" b="1"/>
            </a:lvl7pPr>
            <a:lvl8pPr marL="1210071" indent="0">
              <a:buNone/>
              <a:defRPr sz="605" b="1"/>
            </a:lvl8pPr>
            <a:lvl9pPr marL="1382939" indent="0">
              <a:buNone/>
              <a:defRPr sz="605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94E42F1-7119-4CC4-99FC-52467F3BC81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2333863" y="1264135"/>
            <a:ext cx="1959893" cy="1859352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8BE2DD1-8951-48A5-A4C4-C41F85BF25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36AB1A4-482B-4D03-ACA1-FB0188A329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3640435-1234-429A-9B86-C035DC3228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11642559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496E9E-476C-428B-A284-82BDEFBFB0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4F634C5-534C-4E69-9E88-F179408CB8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3190D35-7E45-4AE8-B3DD-0711D2D8ED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0DDE880-9794-4B5A-9A7A-230D6B1A25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40094040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D4D033D-D271-4B8E-BA2A-CE9AE2F5FA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8C6CB2B-EBD4-4643-816F-87A5723707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9D7397C-1B7A-42A6-80DC-9A7DCEDBB3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10239314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3F1D94-DC7E-4EE5-B221-FCE6364917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7545" y="230717"/>
            <a:ext cx="1486877" cy="807508"/>
          </a:xfrm>
        </p:spPr>
        <p:txBody>
          <a:bodyPr anchor="b"/>
          <a:lstStyle>
            <a:lvl1pPr>
              <a:defRPr sz="121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1F8FFA9-2237-44C8-945A-365FD71BA1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59893" y="498284"/>
            <a:ext cx="2333863" cy="2459376"/>
          </a:xfrm>
        </p:spPr>
        <p:txBody>
          <a:bodyPr/>
          <a:lstStyle>
            <a:lvl1pPr>
              <a:defRPr sz="1210"/>
            </a:lvl1pPr>
            <a:lvl2pPr>
              <a:defRPr sz="1059"/>
            </a:lvl2pPr>
            <a:lvl3pPr>
              <a:defRPr sz="907"/>
            </a:lvl3pPr>
            <a:lvl4pPr>
              <a:defRPr sz="756"/>
            </a:lvl4pPr>
            <a:lvl5pPr>
              <a:defRPr sz="756"/>
            </a:lvl5pPr>
            <a:lvl6pPr>
              <a:defRPr sz="756"/>
            </a:lvl6pPr>
            <a:lvl7pPr>
              <a:defRPr sz="756"/>
            </a:lvl7pPr>
            <a:lvl8pPr>
              <a:defRPr sz="756"/>
            </a:lvl8pPr>
            <a:lvl9pPr>
              <a:defRPr sz="756"/>
            </a:lvl9pPr>
          </a:lstStyle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073B7F3-A8B8-4486-95D6-0B528EB08BD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17545" y="1038225"/>
            <a:ext cx="1486877" cy="1923440"/>
          </a:xfrm>
        </p:spPr>
        <p:txBody>
          <a:bodyPr/>
          <a:lstStyle>
            <a:lvl1pPr marL="0" indent="0">
              <a:buNone/>
              <a:defRPr sz="605"/>
            </a:lvl1pPr>
            <a:lvl2pPr marL="172867" indent="0">
              <a:buNone/>
              <a:defRPr sz="529"/>
            </a:lvl2pPr>
            <a:lvl3pPr marL="345735" indent="0">
              <a:buNone/>
              <a:defRPr sz="454"/>
            </a:lvl3pPr>
            <a:lvl4pPr marL="518602" indent="0">
              <a:buNone/>
              <a:defRPr sz="378"/>
            </a:lvl4pPr>
            <a:lvl5pPr marL="691469" indent="0">
              <a:buNone/>
              <a:defRPr sz="378"/>
            </a:lvl5pPr>
            <a:lvl6pPr marL="864337" indent="0">
              <a:buNone/>
              <a:defRPr sz="378"/>
            </a:lvl6pPr>
            <a:lvl7pPr marL="1037204" indent="0">
              <a:buNone/>
              <a:defRPr sz="378"/>
            </a:lvl7pPr>
            <a:lvl8pPr marL="1210071" indent="0">
              <a:buNone/>
              <a:defRPr sz="378"/>
            </a:lvl8pPr>
            <a:lvl9pPr marL="1382939" indent="0">
              <a:buNone/>
              <a:defRPr sz="378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C5905E-8BE3-43F2-930C-F5E59367D9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87731CE-6C14-4683-8B73-F2DB4D0FC9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75AB11E-6F6D-4D5E-862A-0FDAF5D9DE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6796494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95B038-66CD-4705-A327-DEF6CD8D30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7545" y="230717"/>
            <a:ext cx="1486877" cy="807508"/>
          </a:xfrm>
        </p:spPr>
        <p:txBody>
          <a:bodyPr anchor="b"/>
          <a:lstStyle>
            <a:lvl1pPr>
              <a:defRPr sz="121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2F45ABE-BF04-4F1D-A7DB-822522BBC67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959893" y="498284"/>
            <a:ext cx="2333863" cy="2459376"/>
          </a:xfrm>
        </p:spPr>
        <p:txBody>
          <a:bodyPr/>
          <a:lstStyle>
            <a:lvl1pPr marL="0" indent="0">
              <a:buNone/>
              <a:defRPr sz="1210"/>
            </a:lvl1pPr>
            <a:lvl2pPr marL="172867" indent="0">
              <a:buNone/>
              <a:defRPr sz="1059"/>
            </a:lvl2pPr>
            <a:lvl3pPr marL="345735" indent="0">
              <a:buNone/>
              <a:defRPr sz="907"/>
            </a:lvl3pPr>
            <a:lvl4pPr marL="518602" indent="0">
              <a:buNone/>
              <a:defRPr sz="756"/>
            </a:lvl4pPr>
            <a:lvl5pPr marL="691469" indent="0">
              <a:buNone/>
              <a:defRPr sz="756"/>
            </a:lvl5pPr>
            <a:lvl6pPr marL="864337" indent="0">
              <a:buNone/>
              <a:defRPr sz="756"/>
            </a:lvl6pPr>
            <a:lvl7pPr marL="1037204" indent="0">
              <a:buNone/>
              <a:defRPr sz="756"/>
            </a:lvl7pPr>
            <a:lvl8pPr marL="1210071" indent="0">
              <a:buNone/>
              <a:defRPr sz="756"/>
            </a:lvl8pPr>
            <a:lvl9pPr marL="1382939" indent="0">
              <a:buNone/>
              <a:defRPr sz="756"/>
            </a:lvl9pPr>
          </a:lstStyle>
          <a:p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3D5612B-A072-4416-950F-D1DDF3ADA65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17545" y="1038225"/>
            <a:ext cx="1486877" cy="1923440"/>
          </a:xfrm>
        </p:spPr>
        <p:txBody>
          <a:bodyPr/>
          <a:lstStyle>
            <a:lvl1pPr marL="0" indent="0">
              <a:buNone/>
              <a:defRPr sz="605"/>
            </a:lvl1pPr>
            <a:lvl2pPr marL="172867" indent="0">
              <a:buNone/>
              <a:defRPr sz="529"/>
            </a:lvl2pPr>
            <a:lvl3pPr marL="345735" indent="0">
              <a:buNone/>
              <a:defRPr sz="454"/>
            </a:lvl3pPr>
            <a:lvl4pPr marL="518602" indent="0">
              <a:buNone/>
              <a:defRPr sz="378"/>
            </a:lvl4pPr>
            <a:lvl5pPr marL="691469" indent="0">
              <a:buNone/>
              <a:defRPr sz="378"/>
            </a:lvl5pPr>
            <a:lvl6pPr marL="864337" indent="0">
              <a:buNone/>
              <a:defRPr sz="378"/>
            </a:lvl6pPr>
            <a:lvl7pPr marL="1037204" indent="0">
              <a:buNone/>
              <a:defRPr sz="378"/>
            </a:lvl7pPr>
            <a:lvl8pPr marL="1210071" indent="0">
              <a:buNone/>
              <a:defRPr sz="378"/>
            </a:lvl8pPr>
            <a:lvl9pPr marL="1382939" indent="0">
              <a:buNone/>
              <a:defRPr sz="378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77DC163-C33F-4B7E-BC59-B76DFF053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43B0AA5-7B1C-4E65-9C79-1A34829263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8086E32-A99A-445F-B302-461D201FDE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38556647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5F807DF-C6B8-4ECD-B423-A2794A481B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6945" y="184253"/>
            <a:ext cx="3976211" cy="6689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721238-3A9D-4CB2-A3F0-2C0C9168D48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6945" y="921265"/>
            <a:ext cx="3976211" cy="219581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C6015FB-E68B-4CDB-B47E-E18C105DAE6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16944" y="3207603"/>
            <a:ext cx="1037273" cy="1842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8/31/23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37A819-92CA-452F-831D-859D044FC2D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1527096" y="3207603"/>
            <a:ext cx="1555909" cy="1842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1C8FDE-5AA5-45FC-9E40-B9A520357E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3255883" y="3207603"/>
            <a:ext cx="1037273" cy="1842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1806317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</p:sldLayoutIdLst>
  <p:txStyles>
    <p:titleStyle>
      <a:lvl1pPr algn="l" defTabSz="345735" rtl="0" eaLnBrk="1" latinLnBrk="0" hangingPunct="1">
        <a:lnSpc>
          <a:spcPct val="90000"/>
        </a:lnSpc>
        <a:spcBef>
          <a:spcPct val="0"/>
        </a:spcBef>
        <a:buNone/>
        <a:defRPr sz="166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6434" indent="-86434" algn="l" defTabSz="345735" rtl="0" eaLnBrk="1" latinLnBrk="0" hangingPunct="1">
        <a:lnSpc>
          <a:spcPct val="90000"/>
        </a:lnSpc>
        <a:spcBef>
          <a:spcPts val="378"/>
        </a:spcBef>
        <a:buFont typeface="Arial" panose="020B0604020202020204" pitchFamily="34" charset="0"/>
        <a:buChar char="•"/>
        <a:defRPr sz="1059" kern="1200">
          <a:solidFill>
            <a:schemeClr val="tx1"/>
          </a:solidFill>
          <a:latin typeface="+mn-lt"/>
          <a:ea typeface="+mn-ea"/>
          <a:cs typeface="+mn-cs"/>
        </a:defRPr>
      </a:lvl1pPr>
      <a:lvl2pPr marL="259301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907" kern="1200">
          <a:solidFill>
            <a:schemeClr val="tx1"/>
          </a:solidFill>
          <a:latin typeface="+mn-lt"/>
          <a:ea typeface="+mn-ea"/>
          <a:cs typeface="+mn-cs"/>
        </a:defRPr>
      </a:lvl2pPr>
      <a:lvl3pPr marL="432168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756" kern="1200">
          <a:solidFill>
            <a:schemeClr val="tx1"/>
          </a:solidFill>
          <a:latin typeface="+mn-lt"/>
          <a:ea typeface="+mn-ea"/>
          <a:cs typeface="+mn-cs"/>
        </a:defRPr>
      </a:lvl3pPr>
      <a:lvl4pPr marL="605036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4pPr>
      <a:lvl5pPr marL="777903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5pPr>
      <a:lvl6pPr marL="950770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6pPr>
      <a:lvl7pPr marL="1123638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7pPr>
      <a:lvl8pPr marL="1296505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8pPr>
      <a:lvl9pPr marL="1469372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1pPr>
      <a:lvl2pPr marL="172867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2pPr>
      <a:lvl3pPr marL="345735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3pPr>
      <a:lvl4pPr marL="518602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4pPr>
      <a:lvl5pPr marL="691469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5pPr>
      <a:lvl6pPr marL="864337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6pPr>
      <a:lvl7pPr marL="1037204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7pPr>
      <a:lvl8pPr marL="1210071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8pPr>
      <a:lvl9pPr marL="1382939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00050" y="1120775"/>
            <a:ext cx="3957954" cy="539187"/>
          </a:xfrm>
          <a:prstGeom prst="rect">
            <a:avLst/>
          </a:prstGeom>
        </p:spPr>
        <p:txBody>
          <a:bodyPr vert="horz" wrap="square" lIns="0" tIns="2540" rIns="0" bIns="0" rtlCol="0">
            <a:spAutoFit/>
          </a:bodyPr>
          <a:lstStyle/>
          <a:p>
            <a:pPr marL="12700" marR="5080" algn="ctr">
              <a:lnSpc>
                <a:spcPct val="106700"/>
              </a:lnSpc>
              <a:spcBef>
                <a:spcPts val="20"/>
              </a:spcBef>
            </a:pPr>
            <a:r>
              <a:rPr dirty="0"/>
              <a:t>Insurance</a:t>
            </a:r>
            <a:r>
              <a:rPr spc="85" dirty="0"/>
              <a:t> </a:t>
            </a:r>
            <a:r>
              <a:rPr dirty="0"/>
              <a:t>benefit</a:t>
            </a:r>
            <a:r>
              <a:rPr spc="90" dirty="0"/>
              <a:t> </a:t>
            </a:r>
            <a:r>
              <a:rPr dirty="0"/>
              <a:t>and</a:t>
            </a:r>
            <a:r>
              <a:rPr spc="90" dirty="0"/>
              <a:t> </a:t>
            </a:r>
            <a:r>
              <a:rPr dirty="0"/>
              <a:t>setting</a:t>
            </a:r>
            <a:r>
              <a:rPr spc="90" dirty="0"/>
              <a:t> </a:t>
            </a:r>
            <a:r>
              <a:rPr dirty="0"/>
              <a:t>premium</a:t>
            </a:r>
            <a:r>
              <a:rPr spc="90" dirty="0"/>
              <a:t> </a:t>
            </a:r>
            <a:r>
              <a:rPr dirty="0"/>
              <a:t>in</a:t>
            </a:r>
            <a:r>
              <a:rPr spc="90" dirty="0"/>
              <a:t> </a:t>
            </a:r>
            <a:r>
              <a:rPr dirty="0"/>
              <a:t>non-</a:t>
            </a:r>
            <a:r>
              <a:rPr spc="-20" dirty="0"/>
              <a:t>life </a:t>
            </a:r>
            <a:r>
              <a:rPr spc="-10" dirty="0"/>
              <a:t>insurance</a:t>
            </a:r>
          </a:p>
        </p:txBody>
      </p:sp>
      <p:sp>
        <p:nvSpPr>
          <p:cNvPr id="3" name="文本框 2">
            <a:extLst>
              <a:ext uri="{FF2B5EF4-FFF2-40B4-BE49-F238E27FC236}">
                <a16:creationId xmlns:a16="http://schemas.microsoft.com/office/drawing/2014/main" id="{3084D6BE-F0F7-3232-1D16-01FFE52F56DD}"/>
              </a:ext>
            </a:extLst>
          </p:cNvPr>
          <p:cNvSpPr txBox="1"/>
          <p:nvPr/>
        </p:nvSpPr>
        <p:spPr>
          <a:xfrm>
            <a:off x="323850" y="2568575"/>
            <a:ext cx="1219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dirty="0">
                <a:latin typeface="KaiTi" panose="02010609060101010101" pitchFamily="49" charset="-122"/>
                <a:ea typeface="KaiTi" panose="02010609060101010101" pitchFamily="49" charset="-122"/>
              </a:rPr>
              <a:t>东南大学</a:t>
            </a:r>
            <a:endParaRPr kumimoji="1" lang="en-US" altLang="zh-CN" dirty="0">
              <a:latin typeface="KaiTi" panose="02010609060101010101" pitchFamily="49" charset="-122"/>
              <a:ea typeface="KaiTi" panose="02010609060101010101" pitchFamily="49" charset="-122"/>
            </a:endParaRPr>
          </a:p>
          <a:p>
            <a:r>
              <a:rPr kumimoji="1" lang="zh-CN" altLang="en-US" dirty="0">
                <a:latin typeface="KaiTi" panose="02010609060101010101" pitchFamily="49" charset="-122"/>
                <a:ea typeface="KaiTi" panose="02010609060101010101" pitchFamily="49" charset="-122"/>
              </a:rPr>
              <a:t>郭皓晨</a:t>
            </a:r>
          </a:p>
        </p:txBody>
      </p:sp>
    </p:spTree>
  </p:cSld>
  <p:clrMapOvr>
    <a:masterClrMapping/>
  </p:clrMapOvr>
  <p:transition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Insurance</a:t>
            </a:r>
            <a:r>
              <a:rPr spc="80" dirty="0"/>
              <a:t> </a:t>
            </a:r>
            <a:r>
              <a:rPr dirty="0"/>
              <a:t>with</a:t>
            </a:r>
            <a:r>
              <a:rPr spc="80" dirty="0"/>
              <a:t> </a:t>
            </a:r>
            <a:r>
              <a:rPr dirty="0"/>
              <a:t>upper</a:t>
            </a:r>
            <a:r>
              <a:rPr spc="80" dirty="0"/>
              <a:t> </a:t>
            </a:r>
            <a:r>
              <a:rPr spc="-10" dirty="0"/>
              <a:t>limit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936002"/>
            <a:ext cx="4372610" cy="42799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27940" rIns="0" bIns="0" rtlCol="0">
            <a:spAutoFit/>
          </a:bodyPr>
          <a:lstStyle/>
          <a:p>
            <a:pPr marL="53975" marR="159385">
              <a:lnSpc>
                <a:spcPct val="102600"/>
              </a:lnSpc>
              <a:spcBef>
                <a:spcPts val="220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insurer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applies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upper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limit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L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avoid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large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claims.</a:t>
            </a:r>
            <a:r>
              <a:rPr sz="1100" spc="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liability insurance,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1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limit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2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referred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1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as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10" dirty="0">
                <a:latin typeface="Arial"/>
                <a:cs typeface="Arial"/>
              </a:rPr>
              <a:t> capacity.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9372" y="1422449"/>
            <a:ext cx="9417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function: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607794" y="1644648"/>
            <a:ext cx="2654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Y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886038" y="1449297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2053208" y="1558390"/>
            <a:ext cx="868680" cy="363855"/>
          </a:xfrm>
          <a:prstGeom prst="rect">
            <a:avLst/>
          </a:prstGeom>
        </p:spPr>
        <p:txBody>
          <a:bodyPr vert="horz" wrap="square" lIns="0" tIns="6985" rIns="0" bIns="0" rtlCol="0">
            <a:spAutoFit/>
          </a:bodyPr>
          <a:lstStyle/>
          <a:p>
            <a:pPr marL="12700" marR="5080">
              <a:lnSpc>
                <a:spcPct val="102600"/>
              </a:lnSpc>
              <a:spcBef>
                <a:spcPts val="55"/>
              </a:spcBef>
              <a:tabLst>
                <a:tab pos="240665" algn="l"/>
                <a:tab pos="492125" algn="l"/>
              </a:tabLst>
            </a:pPr>
            <a:r>
              <a:rPr sz="1100" i="1" spc="-50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L L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60" dirty="0">
                <a:latin typeface="Book Antiqua"/>
                <a:cs typeface="Book Antiqua"/>
              </a:rPr>
              <a:t>L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59372" y="1978874"/>
            <a:ext cx="11639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ratio: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818030" y="2248686"/>
            <a:ext cx="1181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Y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813941" y="2437446"/>
            <a:ext cx="125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375321" y="2342412"/>
            <a:ext cx="72707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606425" algn="l"/>
              </a:tabLst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5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r>
              <a:rPr sz="1100" dirty="0">
                <a:latin typeface="Lucida Sans Unicode"/>
                <a:cs typeface="Lucida Sans Unicode"/>
              </a:rPr>
              <a:t>	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2115540" y="2147060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2257310" y="2254007"/>
            <a:ext cx="922655" cy="36830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ts val="1290"/>
              </a:lnSpc>
              <a:spcBef>
                <a:spcPts val="90"/>
              </a:spcBef>
              <a:tabLst>
                <a:tab pos="269240" algn="l"/>
                <a:tab pos="520700" algn="l"/>
              </a:tabLst>
            </a:pPr>
            <a:r>
              <a:rPr sz="1100" spc="-50" dirty="0">
                <a:latin typeface="Book Antiqua"/>
                <a:cs typeface="Book Antiqua"/>
              </a:rPr>
              <a:t>1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L</a:t>
            </a:r>
            <a:endParaRPr sz="1100">
              <a:latin typeface="Book Antiqua"/>
              <a:cs typeface="Book Antiqua"/>
            </a:endParaRPr>
          </a:p>
          <a:p>
            <a:pPr marL="62230">
              <a:lnSpc>
                <a:spcPts val="515"/>
              </a:lnSpc>
            </a:pPr>
            <a:r>
              <a:rPr sz="800" i="1" u="sng" spc="-5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L</a:t>
            </a:r>
            <a:endParaRPr sz="800">
              <a:latin typeface="Book Antiqua"/>
              <a:cs typeface="Book Antiqua"/>
            </a:endParaRPr>
          </a:p>
          <a:p>
            <a:pPr marL="52705">
              <a:lnSpc>
                <a:spcPts val="905"/>
              </a:lnSpc>
              <a:tabLst>
                <a:tab pos="268605" algn="l"/>
                <a:tab pos="520700" algn="l"/>
              </a:tabLst>
            </a:pPr>
            <a:r>
              <a:rPr sz="1200" i="1" spc="-75" baseline="-27777" dirty="0">
                <a:latin typeface="Book Antiqua"/>
                <a:cs typeface="Book Antiqua"/>
              </a:rPr>
              <a:t>X</a:t>
            </a:r>
            <a:r>
              <a:rPr sz="1200" i="1" baseline="-27777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L</a:t>
            </a:r>
            <a:endParaRPr sz="1100">
              <a:latin typeface="Book Antiqua"/>
              <a:cs typeface="Book Antiqua"/>
            </a:endParaRPr>
          </a:p>
        </p:txBody>
      </p:sp>
    </p:spTree>
  </p:cSld>
  <p:clrMapOvr>
    <a:masterClrMapping/>
  </p:clrMapOvr>
  <p:transition>
    <p:cut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Insurance</a:t>
            </a:r>
            <a:r>
              <a:rPr spc="80" dirty="0"/>
              <a:t> </a:t>
            </a:r>
            <a:r>
              <a:rPr dirty="0"/>
              <a:t>with</a:t>
            </a:r>
            <a:r>
              <a:rPr spc="80" dirty="0"/>
              <a:t> </a:t>
            </a:r>
            <a:r>
              <a:rPr dirty="0"/>
              <a:t>upper</a:t>
            </a:r>
            <a:r>
              <a:rPr spc="80" dirty="0"/>
              <a:t> </a:t>
            </a:r>
            <a:r>
              <a:rPr spc="-10" dirty="0"/>
              <a:t>limit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693901"/>
            <a:ext cx="13925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798383" y="1075790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273503" y="982064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276513" y="1192390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263813" y="1170824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175497" y="880438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505989" y="1075790"/>
            <a:ext cx="3035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Y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9372" y="1461133"/>
            <a:ext cx="19799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Using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function,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get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517116" y="1844686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992236" y="1750960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6" name="object 16"/>
          <p:cNvSpPr/>
          <p:nvPr/>
        </p:nvSpPr>
        <p:spPr>
          <a:xfrm>
            <a:off x="1995233" y="1961299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 txBox="1"/>
          <p:nvPr/>
        </p:nvSpPr>
        <p:spPr>
          <a:xfrm>
            <a:off x="1982533" y="1939720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1894230" y="1649334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2224722" y="1844686"/>
            <a:ext cx="86614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min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spc="-20" dirty="0">
                <a:latin typeface="Lucida Sans Unicode"/>
                <a:cs typeface="Lucida Sans Unicode"/>
              </a:rPr>
              <a:t>(</a:t>
            </a:r>
            <a:r>
              <a:rPr sz="1100" i="1" spc="-20" dirty="0">
                <a:latin typeface="Book Antiqua"/>
                <a:cs typeface="Book Antiqua"/>
              </a:rPr>
              <a:t>X</a:t>
            </a:r>
            <a:r>
              <a:rPr sz="1100" i="1" spc="-20" dirty="0">
                <a:latin typeface="Verdana"/>
                <a:cs typeface="Verdana"/>
              </a:rPr>
              <a:t>,</a:t>
            </a:r>
            <a:r>
              <a:rPr sz="1100" i="1" spc="-190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dirty="0">
                <a:latin typeface="Lucida Sans Unicode"/>
                <a:cs typeface="Lucida Sans Unicode"/>
              </a:rPr>
              <a:t>)]</a:t>
            </a:r>
            <a:r>
              <a:rPr sz="1100" spc="-155" dirty="0">
                <a:latin typeface="Lucida Sans Unicode"/>
                <a:cs typeface="Lucida Sans Unicode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159372" y="2230029"/>
            <a:ext cx="130429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and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finally,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obtain</a:t>
            </a:r>
            <a:endParaRPr sz="1100">
              <a:latin typeface="Arial"/>
              <a:cs typeface="Arial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691070" y="2611918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1166190" y="2518192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3" name="object 23"/>
          <p:cNvSpPr/>
          <p:nvPr/>
        </p:nvSpPr>
        <p:spPr>
          <a:xfrm>
            <a:off x="1169187" y="2728531"/>
            <a:ext cx="130810" cy="0"/>
          </a:xfrm>
          <a:custGeom>
            <a:avLst/>
            <a:gdLst/>
            <a:ahLst/>
            <a:cxnLst/>
            <a:rect l="l" t="t" r="r" b="b"/>
            <a:pathLst>
              <a:path w="130809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 txBox="1"/>
          <p:nvPr/>
        </p:nvSpPr>
        <p:spPr>
          <a:xfrm>
            <a:off x="1156487" y="2706952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5" name="object 25"/>
          <p:cNvSpPr txBox="1"/>
          <p:nvPr/>
        </p:nvSpPr>
        <p:spPr>
          <a:xfrm>
            <a:off x="1068184" y="2416567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1398676" y="2611918"/>
            <a:ext cx="25184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Pr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 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 </a:t>
            </a:r>
            <a:r>
              <a:rPr sz="1100" i="1" spc="-40" dirty="0">
                <a:latin typeface="Book Antiqua"/>
                <a:cs typeface="Book Antiqua"/>
              </a:rPr>
              <a:t>L</a:t>
            </a:r>
            <a:r>
              <a:rPr sz="1100" spc="-40" dirty="0">
                <a:latin typeface="Lucida Sans Unicode"/>
                <a:cs typeface="Lucida Sans Unicode"/>
              </a:rPr>
              <a:t>]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8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Pr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5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Proportional/fixed-percentage</a:t>
            </a:r>
            <a:r>
              <a:rPr spc="380" dirty="0"/>
              <a:t> </a:t>
            </a:r>
            <a:r>
              <a:rPr spc="-10" dirty="0"/>
              <a:t>deductible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1074953"/>
            <a:ext cx="4372610" cy="264795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32384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254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predefined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proportion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charged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insured.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9372" y="1398395"/>
            <a:ext cx="2603500" cy="61849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function:</a:t>
            </a:r>
            <a:endParaRPr sz="1100">
              <a:latin typeface="Arial"/>
              <a:cs typeface="Arial"/>
            </a:endParaRPr>
          </a:p>
          <a:p>
            <a:pPr marL="1696720">
              <a:lnSpc>
                <a:spcPct val="100000"/>
              </a:lnSpc>
              <a:spcBef>
                <a:spcPts val="35"/>
              </a:spcBef>
            </a:pPr>
            <a:r>
              <a:rPr sz="1100" i="1" dirty="0">
                <a:latin typeface="Book Antiqua"/>
                <a:cs typeface="Book Antiqua"/>
              </a:rPr>
              <a:t>Y</a:t>
            </a:r>
            <a:r>
              <a:rPr sz="1100" i="1" spc="5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0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20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5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90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i="1" spc="-6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  <a:p>
            <a:pPr marL="12700">
              <a:lnSpc>
                <a:spcPct val="100000"/>
              </a:lnSpc>
              <a:spcBef>
                <a:spcPts val="68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ratio: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151989" y="2272117"/>
            <a:ext cx="125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430121" y="2177083"/>
            <a:ext cx="17481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4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95" dirty="0">
                <a:latin typeface="Lucida Sans Unicode"/>
                <a:cs typeface="Lucida Sans Unicode"/>
              </a:rPr>
              <a:t> </a:t>
            </a:r>
            <a:r>
              <a:rPr sz="1650" u="sng" baseline="37878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(</a:t>
            </a:r>
            <a:r>
              <a:rPr sz="1650" u="sng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1</a:t>
            </a:r>
            <a:r>
              <a:rPr sz="1650" u="sng" spc="-37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 </a:t>
            </a:r>
            <a:r>
              <a:rPr sz="1650" i="1" u="sng" spc="292" baseline="37878" dirty="0">
                <a:uFill>
                  <a:solidFill>
                    <a:srgbClr val="000000"/>
                  </a:solidFill>
                </a:uFill>
                <a:latin typeface="Arial"/>
                <a:cs typeface="Arial"/>
              </a:rPr>
              <a:t>−</a:t>
            </a:r>
            <a:r>
              <a:rPr sz="1650" i="1" u="sng" spc="-75" baseline="37878" dirty="0">
                <a:uFill>
                  <a:solidFill>
                    <a:srgbClr val="000000"/>
                  </a:solidFill>
                </a:uFill>
                <a:latin typeface="Arial"/>
                <a:cs typeface="Arial"/>
              </a:rPr>
              <a:t> </a:t>
            </a:r>
            <a:r>
              <a:rPr sz="1650" i="1" u="sng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p</a:t>
            </a:r>
            <a:r>
              <a:rPr sz="1650" u="sng" baseline="37878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)</a:t>
            </a:r>
            <a:r>
              <a:rPr sz="1650" u="sng" spc="-142" baseline="37878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 </a:t>
            </a:r>
            <a:r>
              <a:rPr sz="1650" i="1" u="sng" spc="-112" baseline="37878" dirty="0">
                <a:uFill>
                  <a:solidFill>
                    <a:srgbClr val="000000"/>
                  </a:solidFill>
                </a:uFill>
                <a:latin typeface="Arial"/>
                <a:cs typeface="Arial"/>
              </a:rPr>
              <a:t>·</a:t>
            </a:r>
            <a:r>
              <a:rPr sz="1650" i="1" spc="-75" baseline="37878" dirty="0">
                <a:latin typeface="Arial"/>
                <a:cs typeface="Arial"/>
              </a:rPr>
              <a:t> </a:t>
            </a:r>
            <a:r>
              <a:rPr sz="1650" i="1" u="sng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X</a:t>
            </a:r>
            <a:r>
              <a:rPr sz="1650" i="1" spc="270" baseline="37878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0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20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p</a:t>
            </a:r>
            <a:r>
              <a:rPr sz="1100" spc="-25" dirty="0">
                <a:latin typeface="Lucida Sans Unicode"/>
                <a:cs typeface="Lucida Sans Unicode"/>
              </a:rPr>
              <a:t>)</a:t>
            </a:r>
            <a:endParaRPr sz="1100">
              <a:latin typeface="Lucida Sans Unicode"/>
              <a:cs typeface="Lucida Sans Unicode"/>
            </a:endParaRPr>
          </a:p>
        </p:txBody>
      </p:sp>
    </p:spTree>
  </p:cSld>
  <p:clrMapOvr>
    <a:masterClrMapping/>
  </p:clrMapOvr>
  <p:transition>
    <p:cut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275707" y="31886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Proportional/fixed-percentage</a:t>
            </a:r>
            <a:r>
              <a:rPr spc="380" dirty="0"/>
              <a:t> </a:t>
            </a:r>
            <a:r>
              <a:rPr spc="-10" dirty="0"/>
              <a:t>deductibles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588542"/>
            <a:ext cx="13925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798383" y="970431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273503" y="876705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276513" y="1087043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263813" y="1065465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175497" y="775079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505989" y="970431"/>
            <a:ext cx="3035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Y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9372" y="1355774"/>
            <a:ext cx="19799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Using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function,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get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467180" y="1739327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942299" y="1645601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6" name="object 16"/>
          <p:cNvSpPr/>
          <p:nvPr/>
        </p:nvSpPr>
        <p:spPr>
          <a:xfrm>
            <a:off x="1945297" y="1855940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 txBox="1"/>
          <p:nvPr/>
        </p:nvSpPr>
        <p:spPr>
          <a:xfrm>
            <a:off x="1932597" y="1834361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1844294" y="1543975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2182482" y="1739327"/>
            <a:ext cx="9588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10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X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1467180" y="2223667"/>
            <a:ext cx="895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4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0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20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90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i="1" spc="-6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2457996" y="2129941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2" name="object 22"/>
          <p:cNvSpPr/>
          <p:nvPr/>
        </p:nvSpPr>
        <p:spPr>
          <a:xfrm>
            <a:off x="2460993" y="2340279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 txBox="1"/>
          <p:nvPr/>
        </p:nvSpPr>
        <p:spPr>
          <a:xfrm>
            <a:off x="2448293" y="2318701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4" name="object 24"/>
          <p:cNvSpPr txBox="1"/>
          <p:nvPr/>
        </p:nvSpPr>
        <p:spPr>
          <a:xfrm>
            <a:off x="2359990" y="2028315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5" name="object 25"/>
          <p:cNvSpPr txBox="1"/>
          <p:nvPr/>
        </p:nvSpPr>
        <p:spPr>
          <a:xfrm>
            <a:off x="2698178" y="2223667"/>
            <a:ext cx="44259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X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146672" y="2464305"/>
            <a:ext cx="3020060" cy="534035"/>
          </a:xfrm>
          <a:prstGeom prst="rect">
            <a:avLst/>
          </a:prstGeom>
        </p:spPr>
        <p:txBody>
          <a:bodyPr vert="horz" wrap="square" lIns="0" tIns="99060" rIns="0" bIns="0" rtlCol="0">
            <a:spAutoFit/>
          </a:bodyPr>
          <a:lstStyle/>
          <a:p>
            <a:pPr marL="25400">
              <a:lnSpc>
                <a:spcPct val="100000"/>
              </a:lnSpc>
              <a:spcBef>
                <a:spcPts val="780"/>
              </a:spcBef>
            </a:pPr>
            <a:r>
              <a:rPr sz="1100" dirty="0">
                <a:latin typeface="Arial"/>
                <a:cs typeface="Arial"/>
              </a:rPr>
              <a:t>and,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finally,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obtain</a:t>
            </a:r>
            <a:endParaRPr sz="1100">
              <a:latin typeface="Arial"/>
              <a:cs typeface="Arial"/>
            </a:endParaRPr>
          </a:p>
          <a:p>
            <a:pPr marL="1345565">
              <a:lnSpc>
                <a:spcPct val="100000"/>
              </a:lnSpc>
              <a:spcBef>
                <a:spcPts val="680"/>
              </a:spcBef>
            </a:pPr>
            <a:r>
              <a:rPr sz="1650" i="1" baseline="-22727" dirty="0">
                <a:latin typeface="Book Antiqua"/>
                <a:cs typeface="Book Antiqua"/>
              </a:rPr>
              <a:t>P</a:t>
            </a:r>
            <a:r>
              <a:rPr sz="1650" i="1" spc="82" baseline="-22727" dirty="0">
                <a:latin typeface="Book Antiqua"/>
                <a:cs typeface="Book Antiqua"/>
              </a:rPr>
              <a:t> </a:t>
            </a:r>
            <a:r>
              <a:rPr sz="1650" baseline="-22727" dirty="0">
                <a:latin typeface="Lucida Sans Unicode"/>
                <a:cs typeface="Lucida Sans Unicode"/>
              </a:rPr>
              <a:t>=</a:t>
            </a:r>
            <a:r>
              <a:rPr sz="1650" spc="-22" baseline="-22727" dirty="0">
                <a:latin typeface="Lucida Sans Unicode"/>
                <a:cs typeface="Lucida Sans Unicode"/>
              </a:rPr>
              <a:t> </a:t>
            </a:r>
            <a:r>
              <a:rPr sz="1650" baseline="-22727" dirty="0">
                <a:latin typeface="Lucida Sans Unicode"/>
                <a:cs typeface="Lucida Sans Unicode"/>
              </a:rPr>
              <a:t>(</a:t>
            </a:r>
            <a:r>
              <a:rPr sz="1650" baseline="-22727" dirty="0">
                <a:latin typeface="Book Antiqua"/>
                <a:cs typeface="Book Antiqua"/>
              </a:rPr>
              <a:t>1</a:t>
            </a:r>
            <a:r>
              <a:rPr sz="1650" spc="-7" baseline="-22727" dirty="0">
                <a:latin typeface="Book Antiqua"/>
                <a:cs typeface="Book Antiqua"/>
              </a:rPr>
              <a:t> </a:t>
            </a:r>
            <a:r>
              <a:rPr sz="1650" i="1" spc="292" baseline="-22727" dirty="0">
                <a:latin typeface="Arial"/>
                <a:cs typeface="Arial"/>
              </a:rPr>
              <a:t>−</a:t>
            </a:r>
            <a:r>
              <a:rPr sz="1650" i="1" spc="-60" baseline="-22727" dirty="0">
                <a:latin typeface="Arial"/>
                <a:cs typeface="Arial"/>
              </a:rPr>
              <a:t> </a:t>
            </a:r>
            <a:r>
              <a:rPr sz="1650" i="1" baseline="-22727" dirty="0">
                <a:latin typeface="Book Antiqua"/>
                <a:cs typeface="Book Antiqua"/>
              </a:rPr>
              <a:t>p</a:t>
            </a:r>
            <a:r>
              <a:rPr sz="1650" baseline="-22727" dirty="0">
                <a:latin typeface="Lucida Sans Unicode"/>
                <a:cs typeface="Lucida Sans Unicode"/>
              </a:rPr>
              <a:t>)</a:t>
            </a:r>
            <a:r>
              <a:rPr sz="1650" spc="-120" baseline="-22727" dirty="0">
                <a:latin typeface="Lucida Sans Unicode"/>
                <a:cs typeface="Lucida Sans Unicode"/>
              </a:rPr>
              <a:t> </a:t>
            </a:r>
            <a:r>
              <a:rPr sz="1650" i="1" spc="-112" baseline="-22727" dirty="0">
                <a:latin typeface="Arial"/>
                <a:cs typeface="Arial"/>
              </a:rPr>
              <a:t>·</a:t>
            </a:r>
            <a:r>
              <a:rPr sz="1650" i="1" spc="-60" baseline="-22727" dirty="0">
                <a:latin typeface="Arial"/>
                <a:cs typeface="Arial"/>
              </a:rPr>
              <a:t> </a:t>
            </a:r>
            <a:r>
              <a:rPr sz="1650" i="1" baseline="-22727" dirty="0">
                <a:latin typeface="Verdana"/>
                <a:cs typeface="Verdana"/>
              </a:rPr>
              <a:t>Π</a:t>
            </a:r>
            <a:r>
              <a:rPr sz="800" b="0" dirty="0">
                <a:latin typeface="Bookman Old Style"/>
                <a:cs typeface="Bookman Old Style"/>
              </a:rPr>
              <a:t>[</a:t>
            </a:r>
            <a:r>
              <a:rPr sz="800" dirty="0">
                <a:latin typeface="Courier New"/>
                <a:cs typeface="Courier New"/>
              </a:rPr>
              <a:t>full</a:t>
            </a:r>
            <a:r>
              <a:rPr sz="800" spc="45" dirty="0">
                <a:latin typeface="Courier New"/>
                <a:cs typeface="Courier New"/>
              </a:rPr>
              <a:t> </a:t>
            </a:r>
            <a:r>
              <a:rPr sz="800" spc="-10" dirty="0">
                <a:latin typeface="Courier New"/>
                <a:cs typeface="Courier New"/>
              </a:rPr>
              <a:t>comp.</a:t>
            </a:r>
            <a:r>
              <a:rPr sz="800" b="0" spc="-10" dirty="0">
                <a:latin typeface="Bookman Old Style"/>
                <a:cs typeface="Bookman Old Style"/>
              </a:rPr>
              <a:t>]</a:t>
            </a:r>
            <a:r>
              <a:rPr sz="1650" i="1" spc="-15" baseline="-22727" dirty="0">
                <a:latin typeface="Verdana"/>
                <a:cs typeface="Verdana"/>
              </a:rPr>
              <a:t>.</a:t>
            </a:r>
            <a:endParaRPr sz="1650" baseline="-22727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Fixed-amount</a:t>
            </a:r>
            <a:r>
              <a:rPr spc="130" dirty="0"/>
              <a:t> </a:t>
            </a:r>
            <a:r>
              <a:rPr spc="-10" dirty="0"/>
              <a:t>deductible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1001064"/>
            <a:ext cx="4372610" cy="25781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32384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254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predefined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amount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200" spc="187" baseline="-13888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always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charge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policyholder.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9372" y="1317090"/>
            <a:ext cx="9417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function: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427670" y="1539289"/>
            <a:ext cx="2654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Y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705914" y="1343938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834984" y="1453031"/>
            <a:ext cx="1311910" cy="363855"/>
          </a:xfrm>
          <a:prstGeom prst="rect">
            <a:avLst/>
          </a:prstGeom>
        </p:spPr>
        <p:txBody>
          <a:bodyPr vert="horz" wrap="square" lIns="0" tIns="6985" rIns="0" bIns="0" rtlCol="0">
            <a:spAutoFit/>
          </a:bodyPr>
          <a:lstStyle/>
          <a:p>
            <a:pPr marL="50800" marR="55880">
              <a:lnSpc>
                <a:spcPct val="102600"/>
              </a:lnSpc>
              <a:spcBef>
                <a:spcPts val="55"/>
              </a:spcBef>
              <a:tabLst>
                <a:tab pos="581660" algn="l"/>
                <a:tab pos="833119" algn="l"/>
              </a:tabLst>
            </a:pPr>
            <a:r>
              <a:rPr sz="1100" spc="-50" dirty="0">
                <a:latin typeface="Book Antiqua"/>
                <a:cs typeface="Book Antiqua"/>
              </a:rPr>
              <a:t>0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0</a:t>
            </a:r>
            <a:r>
              <a:rPr sz="1200" spc="750" baseline="-13888" dirty="0">
                <a:latin typeface="Book Antiqua"/>
                <a:cs typeface="Book Antiqu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-25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65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0</a:t>
            </a:r>
            <a:r>
              <a:rPr sz="1200" baseline="-13888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0</a:t>
            </a:r>
            <a:endParaRPr sz="1200" baseline="-13888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59372" y="1873528"/>
            <a:ext cx="11639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ratio: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697456" y="2147213"/>
            <a:ext cx="1181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Y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693367" y="2335973"/>
            <a:ext cx="125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254747" y="2240939"/>
            <a:ext cx="72707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606425" algn="l"/>
              </a:tabLst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5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r>
              <a:rPr sz="1100" dirty="0">
                <a:latin typeface="Lucida Sans Unicode"/>
                <a:cs typeface="Lucida Sans Unicode"/>
              </a:rPr>
              <a:t>	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994966" y="2045587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2162136" y="2148648"/>
            <a:ext cx="952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5" dirty="0">
                <a:latin typeface="Book Antiqua"/>
                <a:cs typeface="Book Antiqua"/>
              </a:rPr>
              <a:t>0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2552096" y="2130765"/>
            <a:ext cx="755015" cy="393700"/>
          </a:xfrm>
          <a:prstGeom prst="rect">
            <a:avLst/>
          </a:prstGeom>
        </p:spPr>
        <p:txBody>
          <a:bodyPr vert="horz" wrap="square" lIns="0" tIns="29209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229"/>
              </a:spcBef>
              <a:tabLst>
                <a:tab pos="289560" algn="l"/>
              </a:tabLst>
            </a:pP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0</a:t>
            </a:r>
            <a:endParaRPr sz="1200" baseline="-13888">
              <a:latin typeface="Book Antiqua"/>
              <a:cs typeface="Book Antiqua"/>
            </a:endParaRPr>
          </a:p>
          <a:p>
            <a:pPr marL="38100">
              <a:lnSpc>
                <a:spcPct val="100000"/>
              </a:lnSpc>
              <a:spcBef>
                <a:spcPts val="130"/>
              </a:spcBef>
              <a:tabLst>
                <a:tab pos="289560" algn="l"/>
              </a:tabLst>
            </a:pP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0</a:t>
            </a:r>
            <a:endParaRPr sz="1200" baseline="-13888">
              <a:latin typeface="Book Antiqua"/>
              <a:cs typeface="Book Antiqu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2151926" y="2307792"/>
            <a:ext cx="328930" cy="257175"/>
          </a:xfrm>
          <a:prstGeom prst="rect">
            <a:avLst/>
          </a:prstGeom>
        </p:spPr>
        <p:txBody>
          <a:bodyPr vert="horz" wrap="square" lIns="0" tIns="25400" rIns="0" bIns="0" rtlCol="0">
            <a:spAutoFit/>
          </a:bodyPr>
          <a:lstStyle/>
          <a:p>
            <a:pPr marL="130175" marR="30480" indent="-92710">
              <a:lnSpc>
                <a:spcPts val="869"/>
              </a:lnSpc>
              <a:spcBef>
                <a:spcPts val="200"/>
              </a:spcBef>
            </a:pPr>
            <a:r>
              <a:rPr sz="800" i="1" u="sng" spc="-2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X</a:t>
            </a:r>
            <a:r>
              <a:rPr sz="800" i="1" u="sng" spc="-20" dirty="0">
                <a:uFill>
                  <a:solidFill>
                    <a:srgbClr val="000000"/>
                  </a:solidFill>
                </a:uFill>
                <a:latin typeface="Arial"/>
                <a:cs typeface="Arial"/>
              </a:rPr>
              <a:t>−</a:t>
            </a:r>
            <a:r>
              <a:rPr sz="800" i="1" u="sng" spc="-2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F</a:t>
            </a:r>
            <a:r>
              <a:rPr sz="900" u="sng" spc="-30" baseline="-1388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0</a:t>
            </a:r>
            <a:r>
              <a:rPr sz="900" spc="750" baseline="-13888" dirty="0">
                <a:latin typeface="Book Antiqua"/>
                <a:cs typeface="Book Antiqua"/>
              </a:rPr>
              <a:t> </a:t>
            </a:r>
            <a:r>
              <a:rPr sz="800" i="1" spc="-50" dirty="0">
                <a:latin typeface="Book Antiqua"/>
                <a:cs typeface="Book Antiqua"/>
              </a:rPr>
              <a:t>X</a:t>
            </a:r>
            <a:endParaRPr sz="800">
              <a:latin typeface="Book Antiqua"/>
              <a:cs typeface="Book Antiqua"/>
            </a:endParaRPr>
          </a:p>
        </p:txBody>
      </p:sp>
    </p:spTree>
  </p:cSld>
  <p:clrMapOvr>
    <a:masterClrMapping/>
  </p:clrMapOvr>
  <p:transition>
    <p:cut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316945" y="42147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Fixed-amount</a:t>
            </a:r>
            <a:r>
              <a:rPr spc="130" dirty="0"/>
              <a:t> </a:t>
            </a:r>
            <a:r>
              <a:rPr spc="-10" dirty="0"/>
              <a:t>deductible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532306"/>
            <a:ext cx="13925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798383" y="910588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273503" y="816862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276513" y="1027201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263813" y="1005622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175497" y="715237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505989" y="910588"/>
            <a:ext cx="3035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Y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9372" y="1292338"/>
            <a:ext cx="19799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Using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function,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get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307846" y="1672283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773275" y="1556052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1684959" y="1476932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3010001" y="1732024"/>
            <a:ext cx="76200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spc="-5" dirty="0">
                <a:latin typeface="Book Antiqua"/>
                <a:cs typeface="Book Antiqua"/>
              </a:rPr>
              <a:t>0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2015451" y="1672283"/>
            <a:ext cx="12846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max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spc="-20" dirty="0">
                <a:latin typeface="Lucida Sans Unicode"/>
                <a:cs typeface="Lucida Sans Unicode"/>
              </a:rPr>
              <a:t>(</a:t>
            </a:r>
            <a:r>
              <a:rPr sz="1100" spc="-20" dirty="0">
                <a:latin typeface="Book Antiqua"/>
                <a:cs typeface="Book Antiqua"/>
              </a:rPr>
              <a:t>0</a:t>
            </a:r>
            <a:r>
              <a:rPr sz="1100" i="1" spc="-20" dirty="0">
                <a:latin typeface="Verdana"/>
                <a:cs typeface="Verdana"/>
              </a:rPr>
              <a:t>,</a:t>
            </a:r>
            <a:r>
              <a:rPr sz="1100" i="1" spc="-190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5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100" i="1" spc="21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)])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473303" y="2153017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938720" y="2036785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850417" y="1957665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1163205" y="2153017"/>
            <a:ext cx="299720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5" dirty="0">
                <a:latin typeface="Arial"/>
                <a:cs typeface="Arial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≤</a:t>
            </a:r>
            <a:r>
              <a:rPr sz="1100" i="1" spc="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Book Antiqua"/>
                <a:cs typeface="Book Antiqua"/>
              </a:rPr>
              <a:t>0</a:t>
            </a:r>
            <a:r>
              <a:rPr sz="1100" spc="-1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55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45" dirty="0">
                <a:latin typeface="Lucida Sans Unicode"/>
                <a:cs typeface="Lucida Sans Unicode"/>
              </a:rPr>
              <a:t> </a:t>
            </a:r>
            <a:r>
              <a:rPr sz="1100" spc="-40" dirty="0">
                <a:latin typeface="Lucida Sans Unicode"/>
                <a:cs typeface="Lucida Sans Unicode"/>
              </a:rPr>
              <a:t>[</a:t>
            </a:r>
            <a:r>
              <a:rPr sz="1100" i="1" spc="-4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55" dirty="0">
                <a:latin typeface="Verdana"/>
                <a:cs typeface="Verdana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F</a:t>
            </a:r>
            <a:r>
              <a:rPr sz="1200" spc="-15" baseline="-13888" dirty="0">
                <a:latin typeface="Book Antiqua"/>
                <a:cs typeface="Book Antiqua"/>
              </a:rPr>
              <a:t>0</a:t>
            </a:r>
            <a:r>
              <a:rPr sz="1100" spc="-10" dirty="0">
                <a:latin typeface="Lucida Sans Unicode"/>
                <a:cs typeface="Lucida Sans Unicode"/>
              </a:rPr>
              <a:t>]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3" name="object 23"/>
          <p:cNvSpPr txBox="1"/>
          <p:nvPr/>
        </p:nvSpPr>
        <p:spPr>
          <a:xfrm>
            <a:off x="159372" y="2479635"/>
            <a:ext cx="13430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and,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finally,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obtain</a:t>
            </a:r>
            <a:endParaRPr sz="1100">
              <a:latin typeface="Arial"/>
              <a:cs typeface="Arial"/>
            </a:endParaRPr>
          </a:p>
        </p:txBody>
      </p:sp>
      <p:sp>
        <p:nvSpPr>
          <p:cNvPr id="24" name="object 24"/>
          <p:cNvSpPr txBox="1"/>
          <p:nvPr/>
        </p:nvSpPr>
        <p:spPr>
          <a:xfrm>
            <a:off x="922083" y="2857917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5" name="object 25"/>
          <p:cNvSpPr txBox="1"/>
          <p:nvPr/>
        </p:nvSpPr>
        <p:spPr>
          <a:xfrm>
            <a:off x="1387513" y="2741686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1299210" y="2662566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7" name="object 27"/>
          <p:cNvSpPr txBox="1"/>
          <p:nvPr/>
        </p:nvSpPr>
        <p:spPr>
          <a:xfrm>
            <a:off x="1611985" y="2857917"/>
            <a:ext cx="20993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5" dirty="0">
                <a:latin typeface="Arial"/>
                <a:cs typeface="Arial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45" dirty="0">
                <a:latin typeface="Lucida Sans Unicode"/>
                <a:cs typeface="Lucida Sans Unicode"/>
              </a:rPr>
              <a:t> </a:t>
            </a:r>
            <a:r>
              <a:rPr sz="1100" spc="-40" dirty="0">
                <a:latin typeface="Lucida Sans Unicode"/>
                <a:cs typeface="Lucida Sans Unicode"/>
              </a:rPr>
              <a:t>[</a:t>
            </a:r>
            <a:r>
              <a:rPr sz="1100" i="1" spc="-4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55" dirty="0">
                <a:latin typeface="Verdana"/>
                <a:cs typeface="Verdana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F</a:t>
            </a:r>
            <a:r>
              <a:rPr sz="1200" spc="-15" baseline="-13888" dirty="0">
                <a:latin typeface="Book Antiqua"/>
                <a:cs typeface="Book Antiqua"/>
              </a:rPr>
              <a:t>0</a:t>
            </a:r>
            <a:r>
              <a:rPr sz="1100" spc="-10" dirty="0">
                <a:latin typeface="Lucida Sans Unicode"/>
                <a:cs typeface="Lucida Sans Unicode"/>
              </a:rPr>
              <a:t>]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4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Franchise/minimum</a:t>
            </a:r>
            <a:r>
              <a:rPr spc="150" dirty="0"/>
              <a:t> </a:t>
            </a:r>
            <a:r>
              <a:rPr spc="-10" dirty="0"/>
              <a:t>deductible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940295"/>
            <a:ext cx="4372610" cy="42164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27940" rIns="0" bIns="0" rtlCol="0">
            <a:spAutoFit/>
          </a:bodyPr>
          <a:lstStyle/>
          <a:p>
            <a:pPr marL="53975" marR="107950">
              <a:lnSpc>
                <a:spcPct val="102600"/>
              </a:lnSpc>
              <a:spcBef>
                <a:spcPts val="220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insurer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invervenes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only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when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exceeds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some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predefined </a:t>
            </a:r>
            <a:r>
              <a:rPr sz="1100" dirty="0">
                <a:latin typeface="Arial"/>
                <a:cs typeface="Arial"/>
              </a:rPr>
              <a:t>threshold</a:t>
            </a:r>
            <a:r>
              <a:rPr sz="1100" spc="-55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1</a:t>
            </a:r>
            <a:r>
              <a:rPr sz="1100" spc="-25" dirty="0">
                <a:latin typeface="Arial"/>
                <a:cs typeface="Arial"/>
              </a:rPr>
              <a:t>.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9372" y="1420303"/>
            <a:ext cx="9417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function: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579321" y="1642502"/>
            <a:ext cx="2654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Y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857565" y="1447151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999335" y="1556244"/>
            <a:ext cx="970280" cy="363855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  <a:tabLst>
                <a:tab pos="266065" algn="l"/>
                <a:tab pos="517525" algn="l"/>
              </a:tabLst>
            </a:pPr>
            <a:r>
              <a:rPr sz="1100" spc="-50" dirty="0">
                <a:latin typeface="Book Antiqua"/>
                <a:cs typeface="Book Antiqua"/>
              </a:rPr>
              <a:t>0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1</a:t>
            </a:r>
            <a:endParaRPr sz="1200" baseline="-13888">
              <a:latin typeface="Book Antiqua"/>
              <a:cs typeface="Book Antiqua"/>
            </a:endParaRPr>
          </a:p>
          <a:p>
            <a:pPr marL="38100">
              <a:lnSpc>
                <a:spcPct val="100000"/>
              </a:lnSpc>
              <a:spcBef>
                <a:spcPts val="35"/>
              </a:spcBef>
              <a:tabLst>
                <a:tab pos="266065" algn="l"/>
                <a:tab pos="517525" algn="l"/>
              </a:tabLst>
            </a:pPr>
            <a:r>
              <a:rPr sz="1100" i="1" spc="-50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35" dirty="0">
                <a:latin typeface="Book Antiqua"/>
                <a:cs typeface="Book Antiqua"/>
              </a:rPr>
              <a:t>F</a:t>
            </a:r>
            <a:r>
              <a:rPr sz="1200" spc="-52" baseline="-13888" dirty="0">
                <a:latin typeface="Book Antiqua"/>
                <a:cs typeface="Book Antiqua"/>
              </a:rPr>
              <a:t>1</a:t>
            </a:r>
            <a:endParaRPr sz="1200" baseline="-13888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59372" y="1976741"/>
            <a:ext cx="11639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ratio: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807248" y="2244393"/>
            <a:ext cx="1181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Y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803171" y="2433153"/>
            <a:ext cx="125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364538" y="2338119"/>
            <a:ext cx="72707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606425" algn="l"/>
              </a:tabLst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50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r>
              <a:rPr sz="1100" dirty="0">
                <a:latin typeface="Lucida Sans Unicode"/>
                <a:cs typeface="Lucida Sans Unicode"/>
              </a:rPr>
              <a:t>	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2104770" y="2142768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2246541" y="2251861"/>
            <a:ext cx="950594" cy="363855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233679" indent="-196215">
              <a:lnSpc>
                <a:spcPct val="100000"/>
              </a:lnSpc>
              <a:spcBef>
                <a:spcPts val="90"/>
              </a:spcBef>
              <a:buAutoNum type="arabicPlain"/>
              <a:tabLst>
                <a:tab pos="234315" algn="l"/>
                <a:tab pos="485140" algn="l"/>
              </a:tabLst>
            </a:pP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1</a:t>
            </a:r>
            <a:endParaRPr sz="1200" baseline="-13888">
              <a:latin typeface="Book Antiqua"/>
              <a:cs typeface="Book Antiqua"/>
            </a:endParaRPr>
          </a:p>
          <a:p>
            <a:pPr marL="233679" indent="-196215">
              <a:lnSpc>
                <a:spcPct val="100000"/>
              </a:lnSpc>
              <a:spcBef>
                <a:spcPts val="35"/>
              </a:spcBef>
              <a:buAutoNum type="arabicPlain"/>
              <a:tabLst>
                <a:tab pos="234315" algn="l"/>
                <a:tab pos="485140" algn="l"/>
              </a:tabLst>
            </a:pP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1</a:t>
            </a:r>
            <a:endParaRPr sz="1200" baseline="-13888">
              <a:latin typeface="Book Antiqua"/>
              <a:cs typeface="Book Antiqua"/>
            </a:endParaRPr>
          </a:p>
        </p:txBody>
      </p:sp>
    </p:spTree>
  </p:cSld>
  <p:clrMapOvr>
    <a:masterClrMapping/>
  </p:clrMapOvr>
  <p:transition>
    <p:cut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275707" y="-12148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Franchise/minimum</a:t>
            </a:r>
            <a:r>
              <a:rPr spc="150" dirty="0"/>
              <a:t> </a:t>
            </a:r>
            <a:r>
              <a:rPr spc="-10" dirty="0"/>
              <a:t>deductible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532306"/>
            <a:ext cx="13925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798383" y="910588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273503" y="816862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276513" y="1027201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263813" y="1005622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175497" y="715237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505989" y="910588"/>
            <a:ext cx="3035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Y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9372" y="1292338"/>
            <a:ext cx="19799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Using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function,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get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286943" y="1672283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752373" y="1556052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664070" y="1476932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976845" y="1672283"/>
            <a:ext cx="336994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0" dirty="0">
                <a:latin typeface="Arial"/>
                <a:cs typeface="Arial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≤</a:t>
            </a:r>
            <a:r>
              <a:rPr sz="1100" i="1" spc="1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85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5" dirty="0">
                <a:latin typeface="Arial"/>
                <a:cs typeface="Arial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0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≤</a:t>
            </a:r>
            <a:r>
              <a:rPr sz="1100" i="1" spc="20" dirty="0">
                <a:latin typeface="Arial"/>
                <a:cs typeface="Arial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F</a:t>
            </a:r>
            <a:r>
              <a:rPr sz="1200" spc="-15" baseline="-13888" dirty="0">
                <a:latin typeface="Book Antiqua"/>
                <a:cs typeface="Book Antiqua"/>
              </a:rPr>
              <a:t>1</a:t>
            </a:r>
            <a:r>
              <a:rPr sz="1100" spc="-10" dirty="0">
                <a:latin typeface="Lucida Sans Unicode"/>
                <a:cs typeface="Lucida Sans Unicode"/>
              </a:rPr>
              <a:t>]</a:t>
            </a:r>
            <a:r>
              <a:rPr sz="1100" spc="-85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9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624954" y="2153017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1090371" y="2036785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1002068" y="1957665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1314856" y="2153017"/>
            <a:ext cx="269367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≤</a:t>
            </a:r>
            <a:r>
              <a:rPr sz="1100" i="1" spc="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dirty="0">
                <a:latin typeface="Book Antiqua"/>
                <a:cs typeface="Book Antiqua"/>
              </a:rPr>
              <a:t>0</a:t>
            </a:r>
            <a:r>
              <a:rPr sz="1100" spc="-10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55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55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159372" y="2479635"/>
            <a:ext cx="13430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and,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finally,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obtain</a:t>
            </a:r>
            <a:endParaRPr sz="1100">
              <a:latin typeface="Arial"/>
              <a:cs typeface="Arial"/>
            </a:endParaRPr>
          </a:p>
        </p:txBody>
      </p:sp>
      <p:sp>
        <p:nvSpPr>
          <p:cNvPr id="23" name="object 23"/>
          <p:cNvSpPr txBox="1"/>
          <p:nvPr/>
        </p:nvSpPr>
        <p:spPr>
          <a:xfrm>
            <a:off x="1166101" y="2857917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4" name="object 24"/>
          <p:cNvSpPr txBox="1"/>
          <p:nvPr/>
        </p:nvSpPr>
        <p:spPr>
          <a:xfrm>
            <a:off x="1631530" y="2741686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5" name="object 25"/>
          <p:cNvSpPr txBox="1"/>
          <p:nvPr/>
        </p:nvSpPr>
        <p:spPr>
          <a:xfrm>
            <a:off x="1543215" y="2662566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1856003" y="2857917"/>
            <a:ext cx="16116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0" dirty="0">
                <a:latin typeface="Arial"/>
                <a:cs typeface="Arial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65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65" dirty="0">
                <a:latin typeface="Verdana"/>
                <a:cs typeface="Verdana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F</a:t>
            </a:r>
            <a:r>
              <a:rPr sz="1200" spc="-15" baseline="-13888" dirty="0">
                <a:latin typeface="Book Antiqua"/>
                <a:cs typeface="Book Antiqua"/>
              </a:rPr>
              <a:t>1</a:t>
            </a:r>
            <a:r>
              <a:rPr sz="1100" spc="-10" dirty="0">
                <a:latin typeface="Lucida Sans Unicode"/>
                <a:cs typeface="Lucida Sans Unicode"/>
              </a:rPr>
              <a:t>]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316945" y="382008"/>
            <a:ext cx="3976211" cy="27340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b="1" spc="-10" dirty="0"/>
              <a:t>Contents</a:t>
            </a:r>
          </a:p>
        </p:txBody>
      </p:sp>
      <p:sp>
        <p:nvSpPr>
          <p:cNvPr id="11" name="object 11"/>
          <p:cNvSpPr txBox="1"/>
          <p:nvPr/>
        </p:nvSpPr>
        <p:spPr>
          <a:xfrm>
            <a:off x="476250" y="815975"/>
            <a:ext cx="2506980" cy="1986914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212725" indent="-200660">
              <a:lnSpc>
                <a:spcPct val="100000"/>
              </a:lnSpc>
              <a:spcBef>
                <a:spcPts val="90"/>
              </a:spcBef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dirty="0">
                <a:latin typeface="Arial"/>
                <a:cs typeface="Arial"/>
              </a:rPr>
              <a:t>Setting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non-</a:t>
            </a:r>
            <a:r>
              <a:rPr sz="1100" dirty="0">
                <a:latin typeface="Arial"/>
                <a:cs typeface="Arial"/>
              </a:rPr>
              <a:t>life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insurance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  <a:buClr>
                <a:srgbClr val="FFFFFF"/>
              </a:buClr>
              <a:buFont typeface="Arial"/>
              <a:buAutoNum type="arabicPlain"/>
            </a:pPr>
            <a:endParaRPr sz="1300" dirty="0">
              <a:latin typeface="Arial"/>
              <a:cs typeface="Arial"/>
            </a:endParaRPr>
          </a:p>
          <a:p>
            <a:pPr marL="212725" indent="-200660">
              <a:lnSpc>
                <a:spcPct val="100000"/>
              </a:lnSpc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dirty="0">
                <a:latin typeface="Arial"/>
                <a:cs typeface="Arial"/>
              </a:rPr>
              <a:t>Full</a:t>
            </a:r>
            <a:r>
              <a:rPr sz="1100" spc="-5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compensation</a:t>
            </a:r>
            <a:r>
              <a:rPr sz="1100" spc="-5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policy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  <a:buClr>
                <a:srgbClr val="FFFFFF"/>
              </a:buClr>
              <a:buFont typeface="Arial"/>
              <a:buAutoNum type="arabicPlain"/>
            </a:pPr>
            <a:endParaRPr sz="1300" dirty="0">
              <a:latin typeface="Arial"/>
              <a:cs typeface="Arial"/>
            </a:endParaRPr>
          </a:p>
          <a:p>
            <a:pPr marL="212725" indent="-200660">
              <a:lnSpc>
                <a:spcPct val="100000"/>
              </a:lnSpc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dirty="0">
                <a:latin typeface="Arial"/>
                <a:cs typeface="Arial"/>
              </a:rPr>
              <a:t>Limited</a:t>
            </a:r>
            <a:r>
              <a:rPr sz="1100" spc="-6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compensation</a:t>
            </a:r>
            <a:r>
              <a:rPr sz="1100" spc="-5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policy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5"/>
              </a:spcBef>
              <a:buClr>
                <a:srgbClr val="FFFFFF"/>
              </a:buClr>
              <a:buFont typeface="Arial"/>
              <a:buAutoNum type="arabicPlain"/>
            </a:pPr>
            <a:endParaRPr sz="1300" dirty="0">
              <a:latin typeface="Arial"/>
              <a:cs typeface="Arial"/>
            </a:endParaRPr>
          </a:p>
          <a:p>
            <a:pPr marL="212725" indent="-200660">
              <a:lnSpc>
                <a:spcPct val="100000"/>
              </a:lnSpc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dirty="0">
                <a:latin typeface="Arial"/>
                <a:cs typeface="Arial"/>
              </a:rPr>
              <a:t>Proportional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deductible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  <a:buClr>
                <a:srgbClr val="FFFFFF"/>
              </a:buClr>
              <a:buFont typeface="Arial"/>
              <a:buAutoNum type="arabicPlain"/>
            </a:pPr>
            <a:endParaRPr sz="1300" dirty="0">
              <a:latin typeface="Arial"/>
              <a:cs typeface="Arial"/>
            </a:endParaRPr>
          </a:p>
          <a:p>
            <a:pPr marL="212725" indent="-200660">
              <a:lnSpc>
                <a:spcPct val="100000"/>
              </a:lnSpc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spc="-20" dirty="0">
                <a:latin typeface="Arial"/>
                <a:cs typeface="Arial"/>
              </a:rPr>
              <a:t>Fixed-</a:t>
            </a:r>
            <a:r>
              <a:rPr sz="1100" dirty="0">
                <a:latin typeface="Arial"/>
                <a:cs typeface="Arial"/>
              </a:rPr>
              <a:t>amount</a:t>
            </a:r>
            <a:r>
              <a:rPr sz="1100" spc="1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deductible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  <a:buClr>
                <a:srgbClr val="FFFFFF"/>
              </a:buClr>
              <a:buFont typeface="Arial"/>
              <a:buAutoNum type="arabicPlain"/>
            </a:pPr>
            <a:endParaRPr sz="1300" dirty="0">
              <a:latin typeface="Arial"/>
              <a:cs typeface="Arial"/>
            </a:endParaRPr>
          </a:p>
          <a:p>
            <a:pPr marL="212725" indent="-200660">
              <a:lnSpc>
                <a:spcPct val="100000"/>
              </a:lnSpc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spc="-10" dirty="0">
                <a:latin typeface="Arial"/>
                <a:cs typeface="Arial"/>
              </a:rPr>
              <a:t>Franchise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deductible</a:t>
            </a:r>
            <a:endParaRPr sz="1100" dirty="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Equivalence</a:t>
            </a:r>
            <a:r>
              <a:rPr spc="114" dirty="0"/>
              <a:t> </a:t>
            </a:r>
            <a:r>
              <a:rPr spc="-10" dirty="0"/>
              <a:t>premium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756131"/>
            <a:ext cx="4081779" cy="790575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b="1" spc="-10" dirty="0">
                <a:latin typeface="Arial"/>
                <a:cs typeface="Arial"/>
              </a:rPr>
              <a:t>Equivalence</a:t>
            </a:r>
            <a:r>
              <a:rPr sz="1100" b="1" spc="15" dirty="0">
                <a:latin typeface="Arial"/>
                <a:cs typeface="Arial"/>
              </a:rPr>
              <a:t> </a:t>
            </a:r>
            <a:r>
              <a:rPr sz="1100" b="1" spc="-10" dirty="0">
                <a:latin typeface="Arial"/>
                <a:cs typeface="Arial"/>
              </a:rPr>
              <a:t>principle: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</a:pPr>
            <a:endParaRPr sz="1200">
              <a:latin typeface="Arial"/>
              <a:cs typeface="Arial"/>
            </a:endParaRPr>
          </a:p>
          <a:p>
            <a:pPr marL="207645" algn="ctr">
              <a:lnSpc>
                <a:spcPct val="100000"/>
              </a:lnSpc>
            </a:pP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1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4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17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  <a:p>
            <a:pPr marL="12700">
              <a:lnSpc>
                <a:spcPct val="100000"/>
              </a:lnSpc>
              <a:spcBef>
                <a:spcPts val="680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premium.</a:t>
            </a:r>
            <a:r>
              <a:rPr sz="1100" spc="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Let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M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be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number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policy,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9372" y="1526678"/>
            <a:ext cx="29527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20" dirty="0">
                <a:latin typeface="Arial"/>
                <a:cs typeface="Arial"/>
              </a:rPr>
              <a:t>then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/>
          <p:nvPr/>
        </p:nvSpPr>
        <p:spPr>
          <a:xfrm>
            <a:off x="1242618" y="1858416"/>
            <a:ext cx="130810" cy="0"/>
          </a:xfrm>
          <a:custGeom>
            <a:avLst/>
            <a:gdLst/>
            <a:ahLst/>
            <a:cxnLst/>
            <a:rect l="l" t="t" r="r" b="b"/>
            <a:pathLst>
              <a:path w="130809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1819338" y="1858416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2396070" y="1858416"/>
            <a:ext cx="262255" cy="0"/>
          </a:xfrm>
          <a:custGeom>
            <a:avLst/>
            <a:gdLst/>
            <a:ahLst/>
            <a:cxnLst/>
            <a:rect l="l" t="t" r="r" b="b"/>
            <a:pathLst>
              <a:path w="262255">
                <a:moveTo>
                  <a:pt x="0" y="0"/>
                </a:moveTo>
                <a:lnTo>
                  <a:pt x="261747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 txBox="1"/>
          <p:nvPr/>
        </p:nvSpPr>
        <p:spPr>
          <a:xfrm>
            <a:off x="991920" y="1741816"/>
            <a:ext cx="2232660" cy="287020"/>
          </a:xfrm>
          <a:prstGeom prst="rect">
            <a:avLst/>
          </a:prstGeom>
        </p:spPr>
        <p:txBody>
          <a:bodyPr vert="horz" wrap="square" lIns="0" tIns="83820" rIns="0" bIns="0" rtlCol="0">
            <a:spAutoFit/>
          </a:bodyPr>
          <a:lstStyle/>
          <a:p>
            <a:pPr marL="250190" marR="43180" indent="-200025">
              <a:lnSpc>
                <a:spcPct val="56699"/>
              </a:lnSpc>
              <a:spcBef>
                <a:spcPts val="660"/>
              </a:spcBef>
              <a:tabLst>
                <a:tab pos="826769" algn="l"/>
                <a:tab pos="1469390" algn="l"/>
              </a:tabLst>
            </a:pP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-70" dirty="0">
                <a:latin typeface="Book Antiqua"/>
                <a:cs typeface="Book Antiqua"/>
              </a:rPr>
              <a:t> </a:t>
            </a:r>
            <a:r>
              <a:rPr sz="1100" i="1" dirty="0">
                <a:latin typeface="Arial"/>
                <a:cs typeface="Arial"/>
              </a:rPr>
              <a:t>·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650" i="1" baseline="37878" dirty="0">
                <a:latin typeface="Book Antiqua"/>
                <a:cs typeface="Book Antiqua"/>
              </a:rPr>
              <a:t>M</a:t>
            </a:r>
            <a:r>
              <a:rPr sz="1650" i="1" spc="165" baseline="37878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7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M</a:t>
            </a:r>
            <a:r>
              <a:rPr sz="1100" i="1" spc="-60" dirty="0">
                <a:latin typeface="Book Antiqua"/>
                <a:cs typeface="Book Antiqua"/>
              </a:rPr>
              <a:t> </a:t>
            </a:r>
            <a:r>
              <a:rPr sz="1100" i="1" dirty="0">
                <a:latin typeface="Arial"/>
                <a:cs typeface="Arial"/>
              </a:rPr>
              <a:t>·</a:t>
            </a:r>
            <a:r>
              <a:rPr sz="1100" i="1" spc="185" dirty="0">
                <a:latin typeface="Arial"/>
                <a:cs typeface="Arial"/>
              </a:rPr>
              <a:t> </a:t>
            </a:r>
            <a:r>
              <a:rPr sz="1650" i="1" baseline="37878" dirty="0">
                <a:latin typeface="Book Antiqua"/>
                <a:cs typeface="Book Antiqua"/>
              </a:rPr>
              <a:t>P</a:t>
            </a:r>
            <a:r>
              <a:rPr sz="1650" i="1" spc="405" baseline="37878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7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M</a:t>
            </a:r>
            <a:r>
              <a:rPr sz="1100" i="1" spc="-60" dirty="0">
                <a:latin typeface="Book Antiqua"/>
                <a:cs typeface="Book Antiqua"/>
              </a:rPr>
              <a:t> </a:t>
            </a:r>
            <a:r>
              <a:rPr sz="1100" i="1" dirty="0">
                <a:latin typeface="Arial"/>
                <a:cs typeface="Arial"/>
              </a:rPr>
              <a:t>·</a:t>
            </a:r>
            <a:r>
              <a:rPr sz="1100" i="1" spc="20" dirty="0">
                <a:latin typeface="Arial"/>
                <a:cs typeface="Arial"/>
              </a:rPr>
              <a:t> </a:t>
            </a:r>
            <a:r>
              <a:rPr sz="1650" i="1" spc="-15" baseline="37878" dirty="0">
                <a:latin typeface="Book Antiqua"/>
                <a:cs typeface="Book Antiqua"/>
              </a:rPr>
              <a:t>E</a:t>
            </a:r>
            <a:r>
              <a:rPr sz="1650" i="1" spc="-142" baseline="37878" dirty="0">
                <a:latin typeface="Book Antiqua"/>
                <a:cs typeface="Book Antiqua"/>
              </a:rPr>
              <a:t> </a:t>
            </a:r>
            <a:r>
              <a:rPr sz="1650" baseline="37878" dirty="0">
                <a:latin typeface="Lucida Sans Unicode"/>
                <a:cs typeface="Lucida Sans Unicode"/>
              </a:rPr>
              <a:t>[</a:t>
            </a:r>
            <a:r>
              <a:rPr sz="1650" i="1" baseline="37878" dirty="0">
                <a:latin typeface="Book Antiqua"/>
                <a:cs typeface="Book Antiqua"/>
              </a:rPr>
              <a:t>S</a:t>
            </a:r>
            <a:r>
              <a:rPr sz="1650" baseline="37878" dirty="0">
                <a:latin typeface="Lucida Sans Unicode"/>
                <a:cs typeface="Lucida Sans Unicode"/>
              </a:rPr>
              <a:t>]</a:t>
            </a:r>
            <a:r>
              <a:rPr sz="1650" spc="52" baseline="37878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7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M</a:t>
            </a:r>
            <a:r>
              <a:rPr sz="1100" i="1" spc="-60" dirty="0">
                <a:latin typeface="Book Antiqua"/>
                <a:cs typeface="Book Antiqua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65" dirty="0">
                <a:latin typeface="Arial"/>
                <a:cs typeface="Arial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 M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i="1" spc="-50" dirty="0">
                <a:latin typeface="Book Antiqua"/>
                <a:cs typeface="Book Antiqua"/>
              </a:rPr>
              <a:t>M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i="1" spc="-5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3298787" y="1648090"/>
            <a:ext cx="10287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S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3" name="object 13"/>
          <p:cNvSpPr/>
          <p:nvPr/>
        </p:nvSpPr>
        <p:spPr>
          <a:xfrm>
            <a:off x="3284613" y="1858416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 txBox="1"/>
          <p:nvPr/>
        </p:nvSpPr>
        <p:spPr>
          <a:xfrm>
            <a:off x="3271913" y="1836850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3183610" y="1546465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3514090" y="1741816"/>
            <a:ext cx="6413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159372" y="2067038"/>
            <a:ext cx="2876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20" dirty="0">
                <a:latin typeface="Arial"/>
                <a:cs typeface="Arial"/>
              </a:rPr>
              <a:t>thus</a:t>
            </a:r>
            <a:endParaRPr sz="1100">
              <a:latin typeface="Arial"/>
              <a:cs typeface="Arial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1709559" y="2165944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>
              <a:lnSpc>
                <a:spcPct val="112599"/>
              </a:lnSpc>
              <a:spcBef>
                <a:spcPts val="100"/>
              </a:spcBef>
            </a:pPr>
            <a:r>
              <a:rPr sz="1100" u="sng" spc="-100" dirty="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P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2124913" y="2341980"/>
            <a:ext cx="12128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M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1894014" y="2282176"/>
            <a:ext cx="62801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383540" algn="l"/>
              </a:tabLst>
            </a:pP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P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2607551" y="2165944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>
              <a:lnSpc>
                <a:spcPct val="112599"/>
              </a:lnSpc>
              <a:spcBef>
                <a:spcPts val="100"/>
              </a:spcBef>
            </a:pPr>
            <a:r>
              <a:rPr sz="1100" u="sng" spc="-70" dirty="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S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2519248" y="2086824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3" name="object 23"/>
          <p:cNvSpPr txBox="1"/>
          <p:nvPr/>
        </p:nvSpPr>
        <p:spPr>
          <a:xfrm>
            <a:off x="2849740" y="2282176"/>
            <a:ext cx="6413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4" name="object 24"/>
          <p:cNvSpPr txBox="1"/>
          <p:nvPr/>
        </p:nvSpPr>
        <p:spPr>
          <a:xfrm>
            <a:off x="159372" y="2606775"/>
            <a:ext cx="4050665" cy="53594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b="1" spc="-10" dirty="0">
                <a:latin typeface="Arial"/>
                <a:cs typeface="Arial"/>
              </a:rPr>
              <a:t>Remark</a:t>
            </a:r>
            <a:endParaRPr sz="1100">
              <a:latin typeface="Arial"/>
              <a:cs typeface="Arial"/>
            </a:endParaRPr>
          </a:p>
          <a:p>
            <a:pPr marL="12700" marR="5080">
              <a:lnSpc>
                <a:spcPct val="102600"/>
              </a:lnSpc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present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value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commonly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not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applied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because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short-</a:t>
            </a:r>
            <a:r>
              <a:rPr sz="1100" spc="-20" dirty="0">
                <a:latin typeface="Arial"/>
                <a:cs typeface="Arial"/>
              </a:rPr>
              <a:t>term </a:t>
            </a:r>
            <a:r>
              <a:rPr sz="1100" dirty="0">
                <a:latin typeface="Arial"/>
                <a:cs typeface="Arial"/>
              </a:rPr>
              <a:t>maturity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NL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insurance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policies.</a:t>
            </a:r>
            <a:endParaRPr sz="110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315965" y="92020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Equivalence</a:t>
            </a:r>
            <a:r>
              <a:rPr spc="114" dirty="0"/>
              <a:t> </a:t>
            </a:r>
            <a:r>
              <a:rPr spc="-10" dirty="0"/>
              <a:t>premium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604302"/>
            <a:ext cx="351599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Remind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that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collective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risk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model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has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expectation</a:t>
            </a:r>
            <a:endParaRPr sz="1100" dirty="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01381" y="1045996"/>
            <a:ext cx="12128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M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416723" y="986191"/>
            <a:ext cx="4813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237490" algn="l"/>
              </a:tabLst>
            </a:pPr>
            <a:r>
              <a:rPr sz="1100" i="1" spc="-50" dirty="0">
                <a:latin typeface="Book Antiqua"/>
                <a:cs typeface="Book Antiqua"/>
              </a:rPr>
              <a:t>P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6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984032" y="869960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>
              <a:lnSpc>
                <a:spcPct val="112599"/>
              </a:lnSpc>
              <a:spcBef>
                <a:spcPts val="100"/>
              </a:spcBef>
            </a:pPr>
            <a:r>
              <a:rPr sz="1100" u="sng" spc="-70" dirty="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S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895729" y="790840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241600" y="986191"/>
            <a:ext cx="25654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583891" y="869960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2495588" y="790840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2826067" y="986191"/>
            <a:ext cx="3651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Y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762888" y="1377161"/>
            <a:ext cx="10477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u="sng" spc="-5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755802" y="1479485"/>
            <a:ext cx="12128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M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682891" y="1282165"/>
            <a:ext cx="26670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</a:pPr>
            <a:r>
              <a:rPr sz="1100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159372" y="1394382"/>
            <a:ext cx="279019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815975" algn="l"/>
              </a:tabLst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expected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frequency.</a:t>
            </a:r>
            <a:endParaRPr sz="110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Safety</a:t>
            </a:r>
            <a:r>
              <a:rPr spc="35" dirty="0"/>
              <a:t> </a:t>
            </a:r>
            <a:r>
              <a:rPr spc="-10" dirty="0"/>
              <a:t>loading</a:t>
            </a:r>
          </a:p>
        </p:txBody>
      </p:sp>
      <p:sp>
        <p:nvSpPr>
          <p:cNvPr id="9" name="object 9"/>
          <p:cNvSpPr txBox="1"/>
          <p:nvPr/>
        </p:nvSpPr>
        <p:spPr>
          <a:xfrm>
            <a:off x="400050" y="1044575"/>
            <a:ext cx="3633470" cy="1488440"/>
          </a:xfrm>
          <a:prstGeom prst="rect">
            <a:avLst/>
          </a:prstGeom>
        </p:spPr>
        <p:txBody>
          <a:bodyPr vert="horz" wrap="square" lIns="0" tIns="5524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434"/>
              </a:spcBef>
            </a:pPr>
            <a:r>
              <a:rPr sz="1100" b="1" dirty="0">
                <a:latin typeface="Arial"/>
                <a:cs typeface="Arial"/>
              </a:rPr>
              <a:t>Explicit</a:t>
            </a:r>
            <a:r>
              <a:rPr sz="1100" b="1" spc="-50" dirty="0">
                <a:latin typeface="Arial"/>
                <a:cs typeface="Arial"/>
              </a:rPr>
              <a:t> </a:t>
            </a:r>
            <a:r>
              <a:rPr sz="1100" b="1" dirty="0">
                <a:latin typeface="Arial"/>
                <a:cs typeface="Arial"/>
              </a:rPr>
              <a:t>safety</a:t>
            </a:r>
            <a:r>
              <a:rPr sz="1100" b="1" spc="-50" dirty="0">
                <a:latin typeface="Arial"/>
                <a:cs typeface="Arial"/>
              </a:rPr>
              <a:t> </a:t>
            </a:r>
            <a:r>
              <a:rPr sz="1100" b="1" spc="-10" dirty="0">
                <a:latin typeface="Arial"/>
                <a:cs typeface="Arial"/>
              </a:rPr>
              <a:t>loading</a:t>
            </a:r>
            <a:endParaRPr sz="1100" dirty="0">
              <a:latin typeface="Arial"/>
              <a:cs typeface="Arial"/>
            </a:endParaRPr>
          </a:p>
          <a:p>
            <a:pPr marL="289560">
              <a:lnSpc>
                <a:spcPct val="100000"/>
              </a:lnSpc>
              <a:spcBef>
                <a:spcPts val="334"/>
              </a:spcBef>
            </a:pPr>
            <a:r>
              <a:rPr sz="1100" dirty="0">
                <a:latin typeface="Arial"/>
                <a:cs typeface="Arial"/>
              </a:rPr>
              <a:t>common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non-</a:t>
            </a:r>
            <a:r>
              <a:rPr sz="1100" dirty="0">
                <a:latin typeface="Arial"/>
                <a:cs typeface="Arial"/>
              </a:rPr>
              <a:t>life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insurance;</a:t>
            </a:r>
            <a:endParaRPr sz="1100" dirty="0">
              <a:latin typeface="Arial"/>
              <a:cs typeface="Arial"/>
            </a:endParaRPr>
          </a:p>
          <a:p>
            <a:pPr marL="289560">
              <a:lnSpc>
                <a:spcPct val="100000"/>
              </a:lnSpc>
              <a:spcBef>
                <a:spcPts val="330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loadings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set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by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specific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calculation;</a:t>
            </a:r>
            <a:endParaRPr sz="1100" dirty="0">
              <a:latin typeface="Arial"/>
              <a:cs typeface="Arial"/>
            </a:endParaRPr>
          </a:p>
          <a:p>
            <a:pPr marL="289560">
              <a:lnSpc>
                <a:spcPct val="100000"/>
              </a:lnSpc>
              <a:spcBef>
                <a:spcPts val="335"/>
              </a:spcBef>
            </a:pPr>
            <a:r>
              <a:rPr sz="1100" dirty="0">
                <a:latin typeface="Arial"/>
                <a:cs typeface="Arial"/>
              </a:rPr>
              <a:t>increses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get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net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premium;</a:t>
            </a:r>
            <a:endParaRPr sz="1100" dirty="0">
              <a:latin typeface="Arial"/>
              <a:cs typeface="Arial"/>
            </a:endParaRPr>
          </a:p>
          <a:p>
            <a:pPr marL="1805305">
              <a:lnSpc>
                <a:spcPct val="100000"/>
              </a:lnSpc>
              <a:spcBef>
                <a:spcPts val="1130"/>
              </a:spcBef>
            </a:pPr>
            <a:r>
              <a:rPr sz="1100" i="1" dirty="0">
                <a:latin typeface="Book Antiqua"/>
                <a:cs typeface="Book Antiqua"/>
              </a:rPr>
              <a:t>NP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5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m</a:t>
            </a:r>
            <a:r>
              <a:rPr sz="1100" i="1" spc="-25" dirty="0">
                <a:latin typeface="Verdana"/>
                <a:cs typeface="Verdana"/>
              </a:rPr>
              <a:t>,</a:t>
            </a:r>
            <a:endParaRPr sz="1100" dirty="0">
              <a:latin typeface="Verdana"/>
              <a:cs typeface="Verdana"/>
            </a:endParaRPr>
          </a:p>
          <a:p>
            <a:pPr marL="289560">
              <a:lnSpc>
                <a:spcPct val="100000"/>
              </a:lnSpc>
              <a:spcBef>
                <a:spcPts val="1130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m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safety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loading.</a:t>
            </a:r>
            <a:endParaRPr sz="1100" dirty="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171450" y="39410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Safety</a:t>
            </a:r>
            <a:r>
              <a:rPr spc="35" dirty="0"/>
              <a:t> </a:t>
            </a:r>
            <a:r>
              <a:rPr spc="-10" dirty="0"/>
              <a:t>loading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593521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The</a:t>
            </a:r>
            <a:r>
              <a:rPr sz="1100" spc="-3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expected</a:t>
            </a:r>
            <a:r>
              <a:rPr sz="11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value</a:t>
            </a:r>
            <a:r>
              <a:rPr sz="11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principle</a:t>
            </a:r>
            <a:r>
              <a:rPr sz="11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(EVP)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17729" y="826947"/>
            <a:ext cx="4372610" cy="683895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6985" rIns="0" bIns="0" rtlCol="0">
            <a:spAutoFit/>
          </a:bodyPr>
          <a:lstStyle/>
          <a:p>
            <a:pPr>
              <a:lnSpc>
                <a:spcPct val="100000"/>
              </a:lnSpc>
              <a:spcBef>
                <a:spcPts val="55"/>
              </a:spcBef>
            </a:pPr>
            <a:endParaRPr sz="1350">
              <a:latin typeface="Times New Roman"/>
              <a:cs typeface="Times New Roman"/>
            </a:endParaRPr>
          </a:p>
          <a:p>
            <a:pPr marL="920750">
              <a:lnSpc>
                <a:spcPct val="100000"/>
              </a:lnSpc>
            </a:pPr>
            <a:r>
              <a:rPr sz="1100" i="1" dirty="0">
                <a:latin typeface="Book Antiqua"/>
                <a:cs typeface="Book Antiqua"/>
              </a:rPr>
              <a:t>NP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95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9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S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30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5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2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spc="-55" dirty="0">
                <a:latin typeface="Lucida Sans Unicode"/>
                <a:cs typeface="Lucida Sans Unicode"/>
              </a:rPr>
              <a:t>;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i="1" spc="-70" dirty="0">
                <a:latin typeface="Verdana"/>
                <a:cs typeface="Verdan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75" dirty="0">
                <a:latin typeface="Verdana"/>
                <a:cs typeface="Verdana"/>
              </a:rPr>
              <a:t> </a:t>
            </a:r>
            <a:r>
              <a:rPr sz="1100" spc="-25" dirty="0">
                <a:latin typeface="Book Antiqua"/>
                <a:cs typeface="Book Antiqua"/>
              </a:rPr>
              <a:t>0</a:t>
            </a:r>
            <a:r>
              <a:rPr sz="1100" i="1" spc="-25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  <a:p>
            <a:pPr marL="53975">
              <a:lnSpc>
                <a:spcPct val="100000"/>
              </a:lnSpc>
              <a:spcBef>
                <a:spcPts val="685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i="1" spc="-95" dirty="0">
                <a:latin typeface="Verdana"/>
                <a:cs typeface="Verdan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relative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security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loading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(or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pure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loading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factor).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17729" y="1627327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The</a:t>
            </a:r>
            <a:r>
              <a:rPr sz="11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standard</a:t>
            </a:r>
            <a:r>
              <a:rPr sz="11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deviation</a:t>
            </a:r>
            <a:r>
              <a:rPr sz="11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principle</a:t>
            </a:r>
            <a:r>
              <a:rPr sz="11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(SDP)</a:t>
            </a:r>
            <a:endParaRPr sz="110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17729" y="1860753"/>
            <a:ext cx="4372610" cy="51562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6985" rIns="0" bIns="0" rtlCol="0">
            <a:spAutoFit/>
          </a:bodyPr>
          <a:lstStyle/>
          <a:p>
            <a:pPr>
              <a:lnSpc>
                <a:spcPct val="100000"/>
              </a:lnSpc>
              <a:spcBef>
                <a:spcPts val="55"/>
              </a:spcBef>
            </a:pPr>
            <a:endParaRPr sz="1350">
              <a:latin typeface="Times New Roman"/>
              <a:cs typeface="Times New Roman"/>
            </a:endParaRPr>
          </a:p>
          <a:p>
            <a:pPr algn="ctr">
              <a:lnSpc>
                <a:spcPct val="100000"/>
              </a:lnSpc>
            </a:pPr>
            <a:r>
              <a:rPr sz="1100" i="1" dirty="0">
                <a:latin typeface="Book Antiqua"/>
                <a:cs typeface="Book Antiqua"/>
              </a:rPr>
              <a:t>NP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4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Verdana"/>
                <a:cs typeface="Verdana"/>
              </a:rPr>
              <a:t>α</a:t>
            </a:r>
            <a:r>
              <a:rPr sz="1100" i="1" spc="-10" dirty="0">
                <a:latin typeface="Book Antiqua"/>
                <a:cs typeface="Book Antiqua"/>
              </a:rPr>
              <a:t>SD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S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17729" y="2492857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The</a:t>
            </a:r>
            <a:r>
              <a:rPr sz="1100" spc="-4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variance</a:t>
            </a:r>
            <a:r>
              <a:rPr sz="1100" spc="-4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principle</a:t>
            </a:r>
            <a:r>
              <a:rPr sz="1100" spc="-4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20" dirty="0">
                <a:solidFill>
                  <a:srgbClr val="FFFFFF"/>
                </a:solidFill>
                <a:latin typeface="Arial"/>
                <a:cs typeface="Arial"/>
              </a:rPr>
              <a:t>(VP)</a:t>
            </a:r>
            <a:endParaRPr sz="1100">
              <a:latin typeface="Arial"/>
              <a:cs typeface="Arial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17729" y="2726296"/>
            <a:ext cx="4372610" cy="51562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6985" rIns="0" bIns="0" rtlCol="0">
            <a:spAutoFit/>
          </a:bodyPr>
          <a:lstStyle/>
          <a:p>
            <a:pPr>
              <a:lnSpc>
                <a:spcPct val="100000"/>
              </a:lnSpc>
              <a:spcBef>
                <a:spcPts val="55"/>
              </a:spcBef>
            </a:pPr>
            <a:endParaRPr sz="1350">
              <a:latin typeface="Times New Roman"/>
              <a:cs typeface="Times New Roman"/>
            </a:endParaRPr>
          </a:p>
          <a:p>
            <a:pPr algn="ctr">
              <a:lnSpc>
                <a:spcPct val="100000"/>
              </a:lnSpc>
            </a:pPr>
            <a:r>
              <a:rPr sz="1100" i="1" dirty="0">
                <a:latin typeface="Book Antiqua"/>
                <a:cs typeface="Book Antiqua"/>
              </a:rPr>
              <a:t>NP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4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spc="-30" dirty="0">
                <a:latin typeface="Verdana"/>
                <a:cs typeface="Verdana"/>
              </a:rPr>
              <a:t>α</a:t>
            </a:r>
            <a:r>
              <a:rPr sz="1100" i="1" spc="-30" dirty="0">
                <a:latin typeface="Book Antiqua"/>
                <a:cs typeface="Book Antiqua"/>
              </a:rPr>
              <a:t>Var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S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</p:spTree>
  </p:cSld>
  <p:clrMapOvr>
    <a:masterClrMapping/>
  </p:clrMapOvr>
  <p:transition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Claim</a:t>
            </a:r>
            <a:r>
              <a:rPr spc="75" dirty="0"/>
              <a:t> </a:t>
            </a:r>
            <a:r>
              <a:rPr spc="-10" dirty="0"/>
              <a:t>function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idx="1"/>
          </p:nvPr>
        </p:nvSpPr>
        <p:spPr>
          <a:prstGeom prst="rect">
            <a:avLst/>
          </a:prstGeom>
        </p:spPr>
        <p:txBody>
          <a:bodyPr vert="horz" wrap="square" lIns="0" tIns="6985" rIns="0" bIns="0" rtlCol="0">
            <a:spAutoFit/>
          </a:bodyPr>
          <a:lstStyle/>
          <a:p>
            <a:pPr marL="12700" marR="89535">
              <a:lnSpc>
                <a:spcPct val="102600"/>
              </a:lnSpc>
              <a:spcBef>
                <a:spcPts val="55"/>
              </a:spcBef>
            </a:pPr>
            <a:r>
              <a:rPr dirty="0"/>
              <a:t>The</a:t>
            </a:r>
            <a:r>
              <a:rPr spc="-30" dirty="0"/>
              <a:t> </a:t>
            </a:r>
            <a:r>
              <a:rPr dirty="0"/>
              <a:t>loss</a:t>
            </a:r>
            <a:r>
              <a:rPr spc="-25" dirty="0"/>
              <a:t> </a:t>
            </a:r>
            <a:r>
              <a:rPr dirty="0"/>
              <a:t>is</a:t>
            </a:r>
            <a:r>
              <a:rPr spc="-25" dirty="0"/>
              <a:t> </a:t>
            </a:r>
            <a:r>
              <a:rPr dirty="0"/>
              <a:t>not</a:t>
            </a:r>
            <a:r>
              <a:rPr spc="-30" dirty="0"/>
              <a:t> </a:t>
            </a:r>
            <a:r>
              <a:rPr dirty="0"/>
              <a:t>fully</a:t>
            </a:r>
            <a:r>
              <a:rPr spc="-25" dirty="0"/>
              <a:t> </a:t>
            </a:r>
            <a:r>
              <a:rPr spc="-10" dirty="0"/>
              <a:t>covered</a:t>
            </a:r>
            <a:r>
              <a:rPr spc="-25" dirty="0"/>
              <a:t> </a:t>
            </a:r>
            <a:r>
              <a:rPr dirty="0"/>
              <a:t>by</a:t>
            </a:r>
            <a:r>
              <a:rPr spc="-30" dirty="0"/>
              <a:t> </a:t>
            </a:r>
            <a:r>
              <a:rPr dirty="0"/>
              <a:t>the</a:t>
            </a:r>
            <a:r>
              <a:rPr spc="-25" dirty="0"/>
              <a:t> </a:t>
            </a:r>
            <a:r>
              <a:rPr dirty="0"/>
              <a:t>insurer</a:t>
            </a:r>
            <a:r>
              <a:rPr spc="-25" dirty="0"/>
              <a:t> </a:t>
            </a:r>
            <a:r>
              <a:rPr dirty="0"/>
              <a:t>and</a:t>
            </a:r>
            <a:r>
              <a:rPr spc="-30" dirty="0"/>
              <a:t> </a:t>
            </a:r>
            <a:r>
              <a:rPr dirty="0"/>
              <a:t>depends</a:t>
            </a:r>
            <a:r>
              <a:rPr spc="-25" dirty="0"/>
              <a:t> </a:t>
            </a:r>
            <a:r>
              <a:rPr dirty="0"/>
              <a:t>on</a:t>
            </a:r>
            <a:r>
              <a:rPr spc="-25" dirty="0"/>
              <a:t> </a:t>
            </a:r>
            <a:r>
              <a:rPr spc="-10" dirty="0"/>
              <a:t>policy </a:t>
            </a:r>
            <a:r>
              <a:rPr dirty="0"/>
              <a:t>conditions.</a:t>
            </a:r>
            <a:r>
              <a:rPr spc="35" dirty="0"/>
              <a:t> </a:t>
            </a:r>
            <a:r>
              <a:rPr dirty="0"/>
              <a:t>Let</a:t>
            </a:r>
            <a:r>
              <a:rPr spc="-30" dirty="0"/>
              <a:t> </a:t>
            </a:r>
            <a:r>
              <a:rPr i="1" dirty="0">
                <a:latin typeface="Book Antiqua"/>
                <a:cs typeface="Book Antiqua"/>
              </a:rPr>
              <a:t>X</a:t>
            </a:r>
            <a:r>
              <a:rPr i="1" spc="20" dirty="0">
                <a:latin typeface="Book Antiqua"/>
                <a:cs typeface="Book Antiqua"/>
              </a:rPr>
              <a:t> </a:t>
            </a:r>
            <a:r>
              <a:rPr dirty="0"/>
              <a:t>be</a:t>
            </a:r>
            <a:r>
              <a:rPr spc="-30" dirty="0"/>
              <a:t> </a:t>
            </a:r>
            <a:r>
              <a:rPr dirty="0"/>
              <a:t>the</a:t>
            </a:r>
            <a:r>
              <a:rPr spc="-30" dirty="0"/>
              <a:t> </a:t>
            </a:r>
            <a:r>
              <a:rPr dirty="0"/>
              <a:t>loss</a:t>
            </a:r>
            <a:r>
              <a:rPr spc="-25" dirty="0"/>
              <a:t> </a:t>
            </a:r>
            <a:r>
              <a:rPr dirty="0"/>
              <a:t>and</a:t>
            </a:r>
            <a:r>
              <a:rPr spc="-30" dirty="0"/>
              <a:t> </a:t>
            </a:r>
            <a:r>
              <a:rPr i="1" dirty="0">
                <a:latin typeface="Book Antiqua"/>
                <a:cs typeface="Book Antiqua"/>
              </a:rPr>
              <a:t>Y</a:t>
            </a:r>
            <a:r>
              <a:rPr i="1" spc="15" dirty="0">
                <a:latin typeface="Book Antiqua"/>
                <a:cs typeface="Book Antiqua"/>
              </a:rPr>
              <a:t> </a:t>
            </a:r>
            <a:r>
              <a:rPr dirty="0"/>
              <a:t>the</a:t>
            </a:r>
            <a:r>
              <a:rPr spc="-30" dirty="0"/>
              <a:t> </a:t>
            </a:r>
            <a:r>
              <a:rPr dirty="0"/>
              <a:t>claim</a:t>
            </a:r>
            <a:r>
              <a:rPr spc="-30" dirty="0"/>
              <a:t> </a:t>
            </a:r>
            <a:r>
              <a:rPr dirty="0"/>
              <a:t>amount</a:t>
            </a:r>
            <a:r>
              <a:rPr spc="-25" dirty="0"/>
              <a:t> </a:t>
            </a:r>
            <a:r>
              <a:rPr dirty="0"/>
              <a:t>paid</a:t>
            </a:r>
            <a:r>
              <a:rPr spc="-30" dirty="0"/>
              <a:t> </a:t>
            </a:r>
            <a:r>
              <a:rPr dirty="0"/>
              <a:t>by</a:t>
            </a:r>
            <a:r>
              <a:rPr spc="-25" dirty="0"/>
              <a:t> the </a:t>
            </a:r>
            <a:r>
              <a:rPr dirty="0"/>
              <a:t>insurer.</a:t>
            </a:r>
            <a:r>
              <a:rPr spc="-30" dirty="0"/>
              <a:t> </a:t>
            </a:r>
            <a:r>
              <a:rPr spc="-20" dirty="0"/>
              <a:t>Then</a:t>
            </a:r>
          </a:p>
          <a:p>
            <a:pPr marL="174625" algn="ctr">
              <a:lnSpc>
                <a:spcPct val="100000"/>
              </a:lnSpc>
              <a:spcBef>
                <a:spcPts val="35"/>
              </a:spcBef>
            </a:pPr>
            <a:r>
              <a:rPr i="1" dirty="0">
                <a:latin typeface="Book Antiqua"/>
                <a:cs typeface="Book Antiqua"/>
              </a:rPr>
              <a:t>Y</a:t>
            </a:r>
            <a:r>
              <a:rPr i="1" spc="55" dirty="0">
                <a:latin typeface="Book Antiqua"/>
                <a:cs typeface="Book Antiqua"/>
              </a:rPr>
              <a:t> </a:t>
            </a:r>
            <a:r>
              <a:rPr dirty="0">
                <a:latin typeface="Lucida Sans Unicode"/>
                <a:cs typeface="Lucida Sans Unicode"/>
              </a:rPr>
              <a:t>=</a:t>
            </a:r>
            <a:r>
              <a:rPr spc="-20" dirty="0">
                <a:latin typeface="Lucida Sans Unicode"/>
                <a:cs typeface="Lucida Sans Unicode"/>
              </a:rPr>
              <a:t> </a:t>
            </a:r>
            <a:r>
              <a:rPr i="1" dirty="0">
                <a:latin typeface="Book Antiqua"/>
                <a:cs typeface="Book Antiqua"/>
              </a:rPr>
              <a:t>f</a:t>
            </a:r>
            <a:r>
              <a:rPr i="1" spc="75" dirty="0">
                <a:latin typeface="Book Antiqua"/>
                <a:cs typeface="Book Antiqua"/>
              </a:rPr>
              <a:t> </a:t>
            </a:r>
            <a:r>
              <a:rPr dirty="0">
                <a:latin typeface="Lucida Sans Unicode"/>
                <a:cs typeface="Lucida Sans Unicode"/>
              </a:rPr>
              <a:t>(</a:t>
            </a:r>
            <a:r>
              <a:rPr i="1" dirty="0">
                <a:latin typeface="Book Antiqua"/>
                <a:cs typeface="Book Antiqua"/>
              </a:rPr>
              <a:t>X</a:t>
            </a:r>
            <a:r>
              <a:rPr dirty="0">
                <a:latin typeface="Lucida Sans Unicode"/>
                <a:cs typeface="Lucida Sans Unicode"/>
              </a:rPr>
              <a:t>)</a:t>
            </a:r>
            <a:r>
              <a:rPr spc="-155" dirty="0">
                <a:latin typeface="Lucida Sans Unicode"/>
                <a:cs typeface="Lucida Sans Unicode"/>
              </a:rPr>
              <a:t> </a:t>
            </a:r>
            <a:r>
              <a:rPr i="1" spc="-50" dirty="0">
                <a:latin typeface="Verdana"/>
                <a:cs typeface="Verdana"/>
              </a:rPr>
              <a:t>,</a:t>
            </a:r>
          </a:p>
          <a:p>
            <a:pPr marL="12700" marR="5080">
              <a:lnSpc>
                <a:spcPct val="102699"/>
              </a:lnSpc>
              <a:spcBef>
                <a:spcPts val="645"/>
              </a:spcBef>
            </a:pPr>
            <a:r>
              <a:rPr dirty="0"/>
              <a:t>where</a:t>
            </a:r>
            <a:r>
              <a:rPr spc="-25" dirty="0"/>
              <a:t> </a:t>
            </a:r>
            <a:r>
              <a:rPr i="1" dirty="0">
                <a:latin typeface="Book Antiqua"/>
                <a:cs typeface="Book Antiqua"/>
              </a:rPr>
              <a:t>f</a:t>
            </a:r>
            <a:r>
              <a:rPr i="1" spc="150" dirty="0">
                <a:latin typeface="Book Antiqua"/>
                <a:cs typeface="Book Antiqua"/>
              </a:rPr>
              <a:t> </a:t>
            </a:r>
            <a:r>
              <a:rPr dirty="0"/>
              <a:t>is</a:t>
            </a:r>
            <a:r>
              <a:rPr spc="-20" dirty="0"/>
              <a:t> </a:t>
            </a:r>
            <a:r>
              <a:rPr dirty="0"/>
              <a:t>the</a:t>
            </a:r>
            <a:r>
              <a:rPr spc="-20" dirty="0"/>
              <a:t> </a:t>
            </a:r>
            <a:r>
              <a:rPr dirty="0"/>
              <a:t>claim</a:t>
            </a:r>
            <a:r>
              <a:rPr spc="-20" dirty="0"/>
              <a:t> </a:t>
            </a:r>
            <a:r>
              <a:rPr dirty="0"/>
              <a:t>function.</a:t>
            </a:r>
            <a:r>
              <a:rPr spc="45" dirty="0"/>
              <a:t> </a:t>
            </a:r>
            <a:r>
              <a:rPr dirty="0"/>
              <a:t>It</a:t>
            </a:r>
            <a:r>
              <a:rPr spc="-25" dirty="0"/>
              <a:t> </a:t>
            </a:r>
            <a:r>
              <a:rPr dirty="0"/>
              <a:t>holds</a:t>
            </a:r>
            <a:r>
              <a:rPr spc="-20" dirty="0"/>
              <a:t> </a:t>
            </a:r>
            <a:r>
              <a:rPr dirty="0"/>
              <a:t>that</a:t>
            </a:r>
            <a:r>
              <a:rPr spc="-20" dirty="0"/>
              <a:t> </a:t>
            </a:r>
            <a:r>
              <a:rPr i="1" dirty="0">
                <a:latin typeface="Book Antiqua"/>
                <a:cs typeface="Book Antiqua"/>
              </a:rPr>
              <a:t>Y</a:t>
            </a:r>
            <a:r>
              <a:rPr i="1" spc="20" dirty="0">
                <a:latin typeface="Book Antiqua"/>
                <a:cs typeface="Book Antiqua"/>
              </a:rPr>
              <a:t> </a:t>
            </a:r>
            <a:r>
              <a:rPr i="1" spc="240" dirty="0">
                <a:latin typeface="Arial"/>
                <a:cs typeface="Arial"/>
              </a:rPr>
              <a:t>≤</a:t>
            </a:r>
            <a:r>
              <a:rPr i="1" spc="-25" dirty="0">
                <a:latin typeface="Arial"/>
                <a:cs typeface="Arial"/>
              </a:rPr>
              <a:t> </a:t>
            </a:r>
            <a:r>
              <a:rPr i="1" dirty="0">
                <a:latin typeface="Book Antiqua"/>
                <a:cs typeface="Book Antiqua"/>
              </a:rPr>
              <a:t>X</a:t>
            </a:r>
            <a:r>
              <a:rPr i="1" spc="25" dirty="0">
                <a:latin typeface="Book Antiqua"/>
                <a:cs typeface="Book Antiqua"/>
              </a:rPr>
              <a:t> </a:t>
            </a:r>
            <a:r>
              <a:rPr dirty="0"/>
              <a:t>Then,</a:t>
            </a:r>
            <a:r>
              <a:rPr spc="-20" dirty="0"/>
              <a:t> </a:t>
            </a:r>
            <a:r>
              <a:rPr dirty="0"/>
              <a:t>the</a:t>
            </a:r>
            <a:r>
              <a:rPr spc="-25" dirty="0"/>
              <a:t> </a:t>
            </a:r>
            <a:r>
              <a:rPr dirty="0"/>
              <a:t>claim</a:t>
            </a:r>
            <a:r>
              <a:rPr spc="-20" dirty="0"/>
              <a:t> </a:t>
            </a:r>
            <a:r>
              <a:rPr spc="-25" dirty="0"/>
              <a:t>to </a:t>
            </a:r>
            <a:r>
              <a:rPr dirty="0"/>
              <a:t>loss</a:t>
            </a:r>
            <a:r>
              <a:rPr spc="-35" dirty="0"/>
              <a:t> </a:t>
            </a:r>
            <a:r>
              <a:rPr dirty="0"/>
              <a:t>ratio</a:t>
            </a:r>
            <a:r>
              <a:rPr spc="-35" dirty="0"/>
              <a:t> </a:t>
            </a:r>
            <a:r>
              <a:rPr dirty="0"/>
              <a:t>represents</a:t>
            </a:r>
            <a:r>
              <a:rPr spc="-35" dirty="0"/>
              <a:t> </a:t>
            </a:r>
            <a:r>
              <a:rPr dirty="0"/>
              <a:t>the</a:t>
            </a:r>
            <a:r>
              <a:rPr spc="-35" dirty="0"/>
              <a:t> </a:t>
            </a:r>
            <a:r>
              <a:rPr dirty="0"/>
              <a:t>percentage</a:t>
            </a:r>
            <a:r>
              <a:rPr spc="-35" dirty="0"/>
              <a:t> </a:t>
            </a:r>
            <a:r>
              <a:rPr dirty="0"/>
              <a:t>of</a:t>
            </a:r>
            <a:r>
              <a:rPr spc="-35" dirty="0"/>
              <a:t> </a:t>
            </a:r>
            <a:r>
              <a:rPr dirty="0"/>
              <a:t>loss</a:t>
            </a:r>
            <a:r>
              <a:rPr spc="-30" dirty="0"/>
              <a:t> </a:t>
            </a:r>
            <a:r>
              <a:rPr spc="-10" dirty="0"/>
              <a:t>covered</a:t>
            </a:r>
            <a:r>
              <a:rPr spc="-35" dirty="0"/>
              <a:t> </a:t>
            </a:r>
            <a:r>
              <a:rPr dirty="0"/>
              <a:t>by</a:t>
            </a:r>
            <a:r>
              <a:rPr spc="-35" dirty="0"/>
              <a:t> </a:t>
            </a:r>
            <a:r>
              <a:rPr spc="-10" dirty="0"/>
              <a:t>insurer.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1988159" y="1952903"/>
            <a:ext cx="6115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2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100" dirty="0">
                <a:latin typeface="Lucida Sans Unicode"/>
                <a:cs typeface="Lucida Sans Unicode"/>
              </a:rPr>
              <a:t> </a:t>
            </a:r>
            <a:r>
              <a:rPr sz="1650" i="1" u="sng" spc="-75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Y</a:t>
            </a:r>
            <a:endParaRPr sz="1650" baseline="37878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452179" y="2047937"/>
            <a:ext cx="125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436460" y="2430409"/>
            <a:ext cx="2106930" cy="655955"/>
          </a:xfrm>
          <a:prstGeom prst="rect">
            <a:avLst/>
          </a:prstGeom>
        </p:spPr>
        <p:txBody>
          <a:bodyPr vert="horz" wrap="square" lIns="0" tIns="5524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434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1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55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15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-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fully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covered;</a:t>
            </a:r>
            <a:endParaRPr sz="11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334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3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0" dirty="0">
                <a:latin typeface="Verdana"/>
                <a:cs typeface="Verdana"/>
              </a:rPr>
              <a:t> 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3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- </a:t>
            </a:r>
            <a:r>
              <a:rPr sz="1100" spc="-10" dirty="0">
                <a:latin typeface="Arial"/>
                <a:cs typeface="Arial"/>
              </a:rPr>
              <a:t>underinsurance;</a:t>
            </a:r>
            <a:endParaRPr sz="11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330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25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- not</a:t>
            </a:r>
            <a:r>
              <a:rPr sz="1100" spc="-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possible.</a:t>
            </a:r>
            <a:endParaRPr sz="1100" dirty="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Full</a:t>
            </a:r>
            <a:r>
              <a:rPr spc="170" dirty="0"/>
              <a:t> </a:t>
            </a:r>
            <a:r>
              <a:rPr dirty="0"/>
              <a:t>compensation/unlimited</a:t>
            </a:r>
            <a:r>
              <a:rPr spc="175" dirty="0"/>
              <a:t> </a:t>
            </a:r>
            <a:r>
              <a:rPr spc="-10" dirty="0"/>
              <a:t>liability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1063064"/>
            <a:ext cx="9417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function: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2101329" y="1235137"/>
            <a:ext cx="40386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Y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59372" y="1944940"/>
            <a:ext cx="11639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ratio:</a:t>
            </a:r>
            <a:endParaRPr sz="110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2329256" y="2056522"/>
            <a:ext cx="1181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Y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861146" y="2150248"/>
            <a:ext cx="8858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60" dirty="0">
                <a:latin typeface="Lucida Sans Unicode"/>
                <a:cs typeface="Lucida Sans Unicode"/>
              </a:rPr>
              <a:t> </a:t>
            </a:r>
            <a:r>
              <a:rPr sz="1650" i="1" baseline="-37878" dirty="0">
                <a:latin typeface="Book Antiqua"/>
                <a:cs typeface="Book Antiqua"/>
              </a:rPr>
              <a:t>X</a:t>
            </a:r>
            <a:r>
              <a:rPr sz="1650" i="1" spc="217" baseline="-37878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55" dirty="0">
                <a:latin typeface="Lucida Sans Unicode"/>
                <a:cs typeface="Lucida Sans Unicode"/>
              </a:rPr>
              <a:t> </a:t>
            </a:r>
            <a:r>
              <a:rPr sz="1100" spc="-50" dirty="0">
                <a:latin typeface="Book Antiqua"/>
                <a:cs typeface="Book Antiqua"/>
              </a:rPr>
              <a:t>1</a:t>
            </a:r>
            <a:endParaRPr sz="1100">
              <a:latin typeface="Book Antiqua"/>
              <a:cs typeface="Book Antiqua"/>
            </a:endParaRPr>
          </a:p>
        </p:txBody>
      </p:sp>
    </p:spTree>
  </p:cSld>
  <p:clrMapOvr>
    <a:masterClrMapping/>
  </p:clrMapOvr>
  <p:transition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Full</a:t>
            </a:r>
            <a:r>
              <a:rPr spc="170" dirty="0"/>
              <a:t> </a:t>
            </a:r>
            <a:r>
              <a:rPr dirty="0"/>
              <a:t>compensation/unlimited</a:t>
            </a:r>
            <a:r>
              <a:rPr spc="175" dirty="0"/>
              <a:t> </a:t>
            </a:r>
            <a:r>
              <a:rPr spc="-10" dirty="0"/>
              <a:t>liability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1000796"/>
            <a:ext cx="13925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767598" y="1382673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242718" y="1288947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245715" y="1499285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233015" y="1477720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144712" y="1187334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475204" y="1382673"/>
            <a:ext cx="3651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Y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9372" y="1768029"/>
            <a:ext cx="19799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Using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function,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get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763509" y="2151582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2238629" y="2057855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6" name="object 16"/>
          <p:cNvSpPr/>
          <p:nvPr/>
        </p:nvSpPr>
        <p:spPr>
          <a:xfrm>
            <a:off x="2241626" y="2268181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 txBox="1"/>
          <p:nvPr/>
        </p:nvSpPr>
        <p:spPr>
          <a:xfrm>
            <a:off x="2228926" y="2246616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2140623" y="1956230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2471115" y="2151582"/>
            <a:ext cx="37338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X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15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</TotalTime>
  <Words>1114</Words>
  <Application>Microsoft Macintosh PowerPoint</Application>
  <PresentationFormat>自定义</PresentationFormat>
  <Paragraphs>227</Paragraphs>
  <Slides>17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17</vt:i4>
      </vt:variant>
    </vt:vector>
  </HeadingPairs>
  <TitlesOfParts>
    <vt:vector size="28" baseType="lpstr">
      <vt:lpstr>等线</vt:lpstr>
      <vt:lpstr>等线 Light</vt:lpstr>
      <vt:lpstr>KaiTi</vt:lpstr>
      <vt:lpstr>Arial</vt:lpstr>
      <vt:lpstr>Book Antiqua</vt:lpstr>
      <vt:lpstr>Bookman Old Style</vt:lpstr>
      <vt:lpstr>Courier New</vt:lpstr>
      <vt:lpstr>Lucida Sans Unicode</vt:lpstr>
      <vt:lpstr>Times New Roman</vt:lpstr>
      <vt:lpstr>Verdana</vt:lpstr>
      <vt:lpstr>Office Theme</vt:lpstr>
      <vt:lpstr>Insurance benefit and setting premium in non-life insurance</vt:lpstr>
      <vt:lpstr>Contents</vt:lpstr>
      <vt:lpstr>Equivalence premium</vt:lpstr>
      <vt:lpstr>Equivalence premium</vt:lpstr>
      <vt:lpstr>Safety loading</vt:lpstr>
      <vt:lpstr>Safety loading</vt:lpstr>
      <vt:lpstr>Claim function</vt:lpstr>
      <vt:lpstr>Full compensation/unlimited liability</vt:lpstr>
      <vt:lpstr>Full compensation/unlimited liability</vt:lpstr>
      <vt:lpstr>Insurance with upper limit</vt:lpstr>
      <vt:lpstr>Insurance with upper limit</vt:lpstr>
      <vt:lpstr>Proportional/fixed-percentage deductible</vt:lpstr>
      <vt:lpstr>Proportional/fixed-percentage deductibles</vt:lpstr>
      <vt:lpstr>Fixed-amount deductible</vt:lpstr>
      <vt:lpstr>Fixed-amount deductible</vt:lpstr>
      <vt:lpstr>Franchise/minimum deductible</vt:lpstr>
      <vt:lpstr>Franchise/minimum deductible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Insurance benefit and setting premium in non-life insurance - 154-0520 Insurance II</dc:title>
  <dc:creator>Jiri Valecky</dc:creator>
  <cp:lastModifiedBy>Haochen Guo</cp:lastModifiedBy>
  <cp:revision>3</cp:revision>
  <dcterms:created xsi:type="dcterms:W3CDTF">2023-08-25T06:43:16Z</dcterms:created>
  <dcterms:modified xsi:type="dcterms:W3CDTF">2023-08-31T06:00:50Z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2021-03-11T00:00:00Z</vt:filetime>
  </property>
  <property fmtid="{D5CDD505-2E9C-101B-9397-08002B2CF9AE}" pid="3" name="Creator">
    <vt:lpwstr>LaTeX with Beamer class</vt:lpwstr>
  </property>
  <property fmtid="{D5CDD505-2E9C-101B-9397-08002B2CF9AE}" pid="4" name="LastSaved">
    <vt:filetime>2023-08-25T00:00:00Z</vt:filetime>
  </property>
  <property fmtid="{D5CDD505-2E9C-101B-9397-08002B2CF9AE}" pid="5" name="PTEX.Fullbanner">
    <vt:lpwstr>This is MiKTeX-pdfTeX 2.9.6839 (1.40.19)</vt:lpwstr>
  </property>
  <property fmtid="{D5CDD505-2E9C-101B-9397-08002B2CF9AE}" pid="6" name="Producer">
    <vt:lpwstr>pdfTeX-1.40.19</vt:lpwstr>
  </property>
</Properties>
</file>