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65.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911225" y="2369820"/>
            <a:ext cx="10430510" cy="193802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第三章　工作分析在人力资源管理系统中的地位与作用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第一编　工作分析的基础理论</a:t>
            </a:r>
            <a:endParaRPr lang="zh-CN" altLang="en-US">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工作分析与员工培训</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一、有利于确定培训需求</a:t>
            </a:r>
            <a:endParaRPr lang="zh-CN" altLang="zh-CN" sz="2600" b="1" dirty="0">
              <a:latin typeface="黑体" panose="02010609060101010101" pitchFamily="49" charset="-122"/>
              <a:ea typeface="黑体" panose="02010609060101010101" pitchFamily="49" charset="-122"/>
            </a:endParaRPr>
          </a:p>
          <a:p>
            <a:r>
              <a:rPr lang="zh-CN" altLang="en-US"/>
              <a:t>首先,岗位职责描绘得越详尽、越具体,绩效指标就越容易制订,考评过程也会更加客观公正;同时,客观具体的考评指标也会大大减少考评人和被考评人之间的分歧和争议,使绩效考评工作更加有效。通过对在职员工的绩效分析,培训需求的确定会更加科学合理。</a:t>
            </a:r>
            <a:endParaRPr lang="zh-CN" altLang="en-US"/>
          </a:p>
          <a:p>
            <a:r>
              <a:rPr lang="zh-CN" altLang="en-US"/>
              <a:t>其次,按照任职者所需要的能力标准(职能标准)对员工的工作能力进行比较分析,可以确定企业组织成员在各自的岗位上是否称职,进而确定企业培训的需求结构。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工作分析与员工培训</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二、有利于制订培训计划</a:t>
            </a:r>
            <a:endParaRPr lang="zh-CN" altLang="zh-CN" sz="2600" b="1" dirty="0">
              <a:latin typeface="黑体" panose="02010609060101010101" pitchFamily="49" charset="-122"/>
              <a:ea typeface="黑体" panose="02010609060101010101" pitchFamily="49" charset="-122"/>
            </a:endParaRPr>
          </a:p>
          <a:p>
            <a:r>
              <a:rPr lang="zh-CN" altLang="en-US"/>
              <a:t>通过工作分析确定工作要求,明确组织整体培训需求的先后顺序,有利于在组织内形成整体的培训体系。培训者可以此为依据,对培训活动进行适当的指导,确定适当的培训内容。这样,培训所涉及的工作内容和责任才能准确地反映实际的工作要求,使员工在培训中学到的知识技能与未来的工作实际应用相一致,从而大大降低人力资源培训与开发的费用。</a:t>
            </a:r>
            <a:endParaRPr lang="zh-CN" altLang="en-US"/>
          </a:p>
          <a:p>
            <a:r>
              <a:rPr lang="zh-CN" altLang="en-US"/>
              <a:t>工作分析所形成的工作说明书所列出的工作所需承担的责任与任职资格等,在指导培训工作上有相当大的价值;同时,有关工作时间、工作环境特征的分析都为制订有效的培训计划提供了详细资料,有利于培训内容、培训时间的确定和培训人员的甄选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工作分析与员工培训</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三、有利于开展培训工作</a:t>
            </a:r>
            <a:endParaRPr lang="zh-CN" altLang="zh-CN" sz="2600" b="1" dirty="0">
              <a:latin typeface="黑体" panose="02010609060101010101" pitchFamily="49" charset="-122"/>
              <a:ea typeface="黑体" panose="02010609060101010101" pitchFamily="49" charset="-122"/>
            </a:endParaRPr>
          </a:p>
          <a:p>
            <a:r>
              <a:rPr lang="zh-CN" altLang="en-US"/>
              <a:t>有了工作分析,就可以依据企业战略,更明确地确定当前或将来一段时间内对企业发展起决定或重大作用的工作岗位以及该工作本身各项任务的重要程度。只有对工作进行精确的分析并以此为依据,才能使设置的培训课程真正符合企业绩效和特殊工作环境的需要,从而使培训做到有的放矢,有效地减少盲目培训的成本,避免资源浪费。</a:t>
            </a:r>
            <a:endParaRPr lang="zh-CN" altLang="en-US"/>
          </a:p>
          <a:p>
            <a:r>
              <a:rPr lang="zh-CN" altLang="en-US"/>
              <a:t>分析岗位工作标准和岗位工作流程,可以使新员工更快地胜任工作,从而减少培训工作量。企业的员工都有在岗的标准和要求(包括知识、技能、工作态度等),这些标准和要求是企业员工上岗的基本条件,若某员工不具备上岗条件,就应参加培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第四节　工作分析与员工培训</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四、有利于培训转化</a:t>
            </a:r>
            <a:endParaRPr lang="zh-CN" altLang="zh-CN" sz="2600" b="1" dirty="0">
              <a:latin typeface="黑体" panose="02010609060101010101" pitchFamily="49" charset="-122"/>
              <a:ea typeface="黑体" panose="02010609060101010101" pitchFamily="49" charset="-122"/>
            </a:endParaRPr>
          </a:p>
          <a:p>
            <a:r>
              <a:rPr lang="zh-CN" altLang="en-US"/>
              <a:t>培训转化(Transfer of Training)是指要成功地完成培训项目,受训者必须有效且持续地将所学技能运用到工作当中。大量研究表明,同事和管理者对培训的支持具有十分重要的作用。</a:t>
            </a:r>
            <a:endParaRPr lang="zh-CN" altLang="en-US"/>
          </a:p>
          <a:p>
            <a:r>
              <a:rPr lang="zh-CN" altLang="en-US"/>
              <a:t>一方面,通过岗位关系,我们可以让管理人员和员工知道谁对自己以及自己对谁负有指导培训的职责,自己与哪些同事之间更应该互相支持帮助,将培训所学内容更好地运用到工作当中。</a:t>
            </a:r>
            <a:endParaRPr lang="zh-CN" altLang="en-US"/>
          </a:p>
          <a:p>
            <a:r>
              <a:rPr lang="zh-CN" altLang="en-US"/>
              <a:t>另一方面,通过岗位关系,可以在既定的工作架构及内容下,凭借纵向整合达到工作丰富化,凭借横向增加相关度较高的不同工作达到工作多样化;同时,可以将工作丰富化和工作多样化作为教育培训规划及培训需求调查的基准,以遴选出需要培训的员工,再依组织之需求及员工的个人能力与兴趣,提供培训发展机会,并作为员工职业生涯规划的重要参考资料</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第五节　工作分析与绩效管理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一、工作分析是绩效管理的基础</a:t>
            </a:r>
            <a:endParaRPr lang="zh-CN" altLang="zh-CN" sz="2600" b="1" dirty="0">
              <a:latin typeface="黑体" panose="02010609060101010101" pitchFamily="49" charset="-122"/>
              <a:ea typeface="黑体" panose="02010609060101010101" pitchFamily="49" charset="-122"/>
            </a:endParaRPr>
          </a:p>
          <a:p>
            <a:r>
              <a:rPr lang="zh-CN" altLang="en-US"/>
              <a:t>所谓“绩效管理”,指的是对员工的绩效也就是工作中的表现进行管理的过程。绩效管理包括绩效计划、绩效实施与管理、绩效评估和绩效反馈面谈以及绩效改进。</a:t>
            </a:r>
            <a:endParaRPr lang="zh-CN" altLang="en-US"/>
          </a:p>
          <a:p>
            <a:r>
              <a:rPr lang="zh-CN" altLang="en-US"/>
              <a:t>因此,要想做好绩效管理,就必须首先做好绩效计划。在绩效计划阶段,管理者与被管理者需要在被管理者的绩效期望问题上达成共识,被管理者需要对自己的工作目标做出承诺。</a:t>
            </a:r>
            <a:endParaRPr lang="zh-CN" altLang="en-US"/>
          </a:p>
          <a:p>
            <a:r>
              <a:rPr lang="zh-CN" altLang="en-US"/>
              <a:t>这种共识和承诺是基于工作职责而言的,而工作职责是一个职位比较稳定的核心行为特征。工作职责的来源是工作说明书(工作描述与工作规范),或基于工作分析基础之上的相关资料。</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第五节　工作分析与绩效管理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二、工作分析与绩效流程的关系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(一)绩效管理工作流程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(二)工作分析与绩效计划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(三)工作分析与绩效考核</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(四)工作分析与绩效改进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第六节　工作分析与薪酬管理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一、薪酬管理流程</a:t>
            </a:r>
            <a:endParaRPr lang="zh-CN" altLang="zh-CN" sz="2600" b="1" dirty="0">
              <a:latin typeface="黑体" panose="02010609060101010101" pitchFamily="49" charset="-122"/>
              <a:ea typeface="黑体" panose="02010609060101010101" pitchFamily="49" charset="-122"/>
            </a:endParaRPr>
          </a:p>
        </p:txBody>
      </p:sp>
      <p:sp>
        <p:nvSpPr>
          <p:cNvPr id="100" name="文本框 99"/>
          <p:cNvSpPr txBox="1"/>
          <p:nvPr/>
        </p:nvSpPr>
        <p:spPr>
          <a:xfrm>
            <a:off x="3488690" y="6035040"/>
            <a:ext cx="5080000" cy="368300"/>
          </a:xfrm>
          <a:prstGeom prst="rect">
            <a:avLst/>
          </a:prstGeom>
          <a:noFill/>
          <a:ln w="9525">
            <a:noFill/>
          </a:ln>
        </p:spPr>
        <p:txBody>
          <a:bodyPr>
            <a:spAutoFit/>
          </a:bodyPr>
          <a:p>
            <a:pPr indent="0" algn="ctr"/>
            <a:r>
              <a:rPr lang="zh-CN" b="0">
                <a:solidFill>
                  <a:srgbClr val="000000"/>
                </a:solidFill>
                <a:cs typeface="方正书宋_GBK" charset="0"/>
              </a:rPr>
              <a:t>图3-6　薪酬设计流程</a:t>
            </a:r>
            <a:endParaRPr lang="zh-CN" altLang="en-US" b="0">
              <a:solidFill>
                <a:srgbClr val="000000"/>
              </a:solidFill>
              <a:cs typeface="方正书宋_GBK" charset="0"/>
            </a:endParaRPr>
          </a:p>
        </p:txBody>
      </p:sp>
      <p:pic>
        <p:nvPicPr>
          <p:cNvPr id="4" name="图片 3" descr="图片2(1)"/>
          <p:cNvPicPr>
            <a:picLocks noChangeAspect="1"/>
          </p:cNvPicPr>
          <p:nvPr/>
        </p:nvPicPr>
        <p:blipFill>
          <a:blip r:embed="rId1"/>
          <a:stretch>
            <a:fillRect/>
          </a:stretch>
        </p:blipFill>
        <p:spPr>
          <a:xfrm>
            <a:off x="2324735" y="2092325"/>
            <a:ext cx="8275320" cy="39935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第六节　工作分析与薪酬管理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二、薪酬设计的公平原则</a:t>
            </a:r>
            <a:endParaRPr lang="zh-CN" altLang="zh-CN" sz="2600" b="1" dirty="0">
              <a:latin typeface="黑体" panose="02010609060101010101" pitchFamily="49" charset="-122"/>
              <a:ea typeface="黑体" panose="02010609060101010101" pitchFamily="49" charset="-122"/>
            </a:endParaRPr>
          </a:p>
          <a:p>
            <a:r>
              <a:rPr lang="zh-CN" altLang="en-US"/>
              <a:t>公平理论是薪酬设计的理论基础。假设前提是,相对于薪酬的绝对值,员工更看重薪酬的相对值,薪酬设计就是充分考虑员工的这一心理活动。</a:t>
            </a:r>
            <a:endParaRPr lang="zh-CN" altLang="en-US"/>
          </a:p>
          <a:p>
            <a:r>
              <a:rPr lang="zh-CN" altLang="en-US"/>
              <a:t>公平原则包括内部公平、外部公平和个体公平。内部公平是相对于同一组织中从事相同工作的其他员工、组织中从事不同工作的其他员工,员工的工作是否获得了适当的薪酬,内部公平可以通过工作评价实现;外部公平是相对于其他组织中从事类似工作的人而言,员工工作是否获得适当的薪酬,外部公平通过外部薪酬调查实现;个体公平是相对于自己在不同时期的业绩优劣,薪酬是否公平。个体公平的实现较难,需要加强培训,调整员工心态实现。</a:t>
            </a:r>
            <a:endParaRPr lang="zh-CN" altLang="en-US"/>
          </a:p>
          <a:p>
            <a:r>
              <a:rPr lang="zh-CN" altLang="en-US"/>
              <a:t>一个薪酬体系越是能够建立起面向员工的内部公平、外部公平和个体公平的条件,就越能够有效地吸引、激励和保留它所需要的员工,实现组织的目标。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第六节　工作分析与薪酬管理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三、工作分析、工作评价与薪酬管理</a:t>
            </a:r>
            <a:endParaRPr lang="zh-CN" altLang="zh-CN" sz="2600" b="1" dirty="0">
              <a:latin typeface="黑体" panose="02010609060101010101" pitchFamily="49" charset="-122"/>
              <a:ea typeface="黑体" panose="02010609060101010101" pitchFamily="49" charset="-122"/>
            </a:endParaRPr>
          </a:p>
        </p:txBody>
      </p:sp>
      <p:sp>
        <p:nvSpPr>
          <p:cNvPr id="100" name="文本框 99"/>
          <p:cNvSpPr txBox="1"/>
          <p:nvPr/>
        </p:nvSpPr>
        <p:spPr>
          <a:xfrm>
            <a:off x="3556000" y="5734050"/>
            <a:ext cx="5080000" cy="368300"/>
          </a:xfrm>
          <a:prstGeom prst="rect">
            <a:avLst/>
          </a:prstGeom>
          <a:noFill/>
          <a:ln w="9525">
            <a:noFill/>
          </a:ln>
        </p:spPr>
        <p:txBody>
          <a:bodyPr>
            <a:spAutoFit/>
          </a:bodyPr>
          <a:p>
            <a:pPr indent="0"/>
            <a:r>
              <a:rPr lang="zh-CN" b="0">
                <a:solidFill>
                  <a:srgbClr val="000000"/>
                </a:solidFill>
                <a:cs typeface="方正书宋_GBK" charset="0"/>
              </a:rPr>
              <a:t>图3-7　工作分析、工作评价和薪酬管理关系</a:t>
            </a:r>
            <a:endParaRPr lang="zh-CN" altLang="en-US" b="0">
              <a:solidFill>
                <a:srgbClr val="000000"/>
              </a:solidFill>
              <a:cs typeface="方正书宋_GBK" charset="0"/>
            </a:endParaRPr>
          </a:p>
        </p:txBody>
      </p:sp>
      <p:pic>
        <p:nvPicPr>
          <p:cNvPr id="4" name="图片 3" descr="图片1(1)"/>
          <p:cNvPicPr>
            <a:picLocks noChangeAspect="1"/>
          </p:cNvPicPr>
          <p:nvPr/>
        </p:nvPicPr>
        <p:blipFill>
          <a:blip r:embed="rId1"/>
          <a:stretch>
            <a:fillRect/>
          </a:stretch>
        </p:blipFill>
        <p:spPr>
          <a:xfrm>
            <a:off x="1630680" y="2586990"/>
            <a:ext cx="9457055" cy="282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004185" y="1691005"/>
            <a:ext cx="6373019" cy="4441825"/>
            <a:chOff x="5504" y="1451"/>
            <a:chExt cx="10036" cy="6995"/>
          </a:xfrm>
        </p:grpSpPr>
        <p:grpSp>
          <p:nvGrpSpPr>
            <p:cNvPr id="23556" name="组合 23555"/>
            <p:cNvGrpSpPr/>
            <p:nvPr/>
          </p:nvGrpSpPr>
          <p:grpSpPr>
            <a:xfrm rot="0">
              <a:off x="5549" y="1451"/>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第一节　工作分析的意义与作用</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rot="0">
              <a:off x="5549" y="2663"/>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第二节　工作分析与人力资源规划</a:t>
                </a:r>
                <a:endParaRPr lang="en-US" altLang="zh-CN" sz="2400" dirty="0">
                  <a:latin typeface="汉仪文黑-85W" panose="00020600040101010101" charset="-122"/>
                  <a:ea typeface="汉仪文黑-85W" panose="00020600040101010101" charset="-122"/>
                  <a:sym typeface="+mn-ea"/>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rot="0">
              <a:off x="5549" y="3863"/>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第三节　工作分析与员工招聘</a:t>
                </a:r>
                <a:endParaRPr lang="en-US" altLang="zh-CN" sz="2400" dirty="0">
                  <a:latin typeface="汉仪文黑-85W" panose="00020600040101010101" charset="-122"/>
                  <a:ea typeface="汉仪文黑-85W" panose="00020600040101010101" charset="-122"/>
                  <a:sym typeface="+mn-ea"/>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rot="0">
              <a:off x="5549" y="5088"/>
              <a:ext cx="9991" cy="996"/>
              <a:chOff x="0" y="8"/>
              <a:chExt cx="2988" cy="320"/>
            </a:xfrm>
          </p:grpSpPr>
          <p:sp>
            <p:nvSpPr>
              <p:cNvPr id="23584" name="AutoShape 32"/>
              <p:cNvSpPr/>
              <p:nvPr/>
            </p:nvSpPr>
            <p:spPr>
              <a:xfrm>
                <a:off x="204" y="8"/>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第四节　工作分析与员工培训</a:t>
                </a:r>
                <a:endParaRPr lang="en-US" altLang="zh-CN" sz="2400" dirty="0">
                  <a:latin typeface="汉仪文黑-85W" panose="00020600040101010101" charset="-122"/>
                  <a:ea typeface="汉仪文黑-85W" panose="00020600040101010101" charset="-122"/>
                  <a:sym typeface="+mn-ea"/>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92" name="组合 23591"/>
            <p:cNvGrpSpPr/>
            <p:nvPr/>
          </p:nvGrpSpPr>
          <p:grpSpPr>
            <a:xfrm rot="0">
              <a:off x="5549" y="6263"/>
              <a:ext cx="9938" cy="996"/>
              <a:chOff x="0" y="0"/>
              <a:chExt cx="2972" cy="320"/>
            </a:xfrm>
          </p:grpSpPr>
          <p:sp>
            <p:nvSpPr>
              <p:cNvPr id="23593" name="AutoShape 41"/>
              <p:cNvSpPr/>
              <p:nvPr/>
            </p:nvSpPr>
            <p:spPr>
              <a:xfrm>
                <a:off x="188"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第五节　工作分析与绩效管理</a:t>
                </a:r>
                <a:endParaRPr lang="en-US" altLang="zh-CN" sz="2400" dirty="0">
                  <a:latin typeface="汉仪文黑-85W" panose="00020600040101010101" charset="-122"/>
                  <a:ea typeface="汉仪文黑-85W" panose="00020600040101010101" charset="-122"/>
                  <a:sym typeface="+mn-ea"/>
                </a:endParaRPr>
              </a:p>
            </p:txBody>
          </p:sp>
          <p:grpSp>
            <p:nvGrpSpPr>
              <p:cNvPr id="23594" name="组合 23593"/>
              <p:cNvGrpSpPr/>
              <p:nvPr/>
            </p:nvGrpSpPr>
            <p:grpSpPr>
              <a:xfrm>
                <a:off x="0" y="31"/>
                <a:ext cx="224" cy="240"/>
                <a:chOff x="0" y="0"/>
                <a:chExt cx="1615" cy="1615"/>
              </a:xfrm>
            </p:grpSpPr>
            <p:sp>
              <p:nvSpPr>
                <p:cNvPr id="23595" name="Oval 43"/>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6" name="Oval 44"/>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97" name="Oval 45"/>
                <p:cNvSpPr/>
                <p:nvPr/>
              </p:nvSpPr>
              <p:spPr>
                <a:xfrm>
                  <a:off x="173" y="175"/>
                  <a:ext cx="1262"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8" name="Oval 46"/>
                <p:cNvSpPr/>
                <p:nvPr/>
              </p:nvSpPr>
              <p:spPr>
                <a:xfrm>
                  <a:off x="176" y="176"/>
                  <a:ext cx="1262" cy="1264"/>
                </a:xfrm>
                <a:prstGeom prst="ellipse">
                  <a:avLst/>
                </a:prstGeom>
                <a:gradFill rotWithShape="1">
                  <a:gsLst>
                    <a:gs pos="0">
                      <a:srgbClr val="000000"/>
                    </a:gs>
                    <a:gs pos="100000">
                      <a:srgbClr val="E35E23"/>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9" name="Oval 47"/>
                <p:cNvSpPr/>
                <p:nvPr/>
              </p:nvSpPr>
              <p:spPr>
                <a:xfrm>
                  <a:off x="260" y="256"/>
                  <a:ext cx="1096"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600" name="Oval 48"/>
                <p:cNvSpPr/>
                <p:nvPr/>
              </p:nvSpPr>
              <p:spPr>
                <a:xfrm>
                  <a:off x="259" y="259"/>
                  <a:ext cx="1096" cy="1098"/>
                </a:xfrm>
                <a:prstGeom prst="ellipse">
                  <a:avLst/>
                </a:prstGeom>
                <a:gradFill rotWithShape="1">
                  <a:gsLst>
                    <a:gs pos="0">
                      <a:srgbClr val="E35E23"/>
                    </a:gs>
                    <a:gs pos="100000">
                      <a:srgbClr val="6E2E11"/>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16" name="组合 15"/>
            <p:cNvGrpSpPr/>
            <p:nvPr/>
          </p:nvGrpSpPr>
          <p:grpSpPr>
            <a:xfrm rot="0">
              <a:off x="5504" y="7450"/>
              <a:ext cx="9952" cy="996"/>
              <a:chOff x="0" y="0"/>
              <a:chExt cx="2976" cy="320"/>
            </a:xfrm>
          </p:grpSpPr>
          <p:sp>
            <p:nvSpPr>
              <p:cNvPr id="17"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第六节　工作分析与薪酬管理</a:t>
                </a:r>
                <a:endParaRPr lang="en-US" altLang="zh-CN" sz="2400" dirty="0">
                  <a:latin typeface="汉仪文黑-85W" panose="00020600040101010101" charset="-122"/>
                  <a:ea typeface="汉仪文黑-85W" panose="00020600040101010101" charset="-122"/>
                  <a:sym typeface="+mn-ea"/>
                </a:endParaRPr>
              </a:p>
            </p:txBody>
          </p:sp>
          <p:grpSp>
            <p:nvGrpSpPr>
              <p:cNvPr id="18" name="组合 17"/>
              <p:cNvGrpSpPr/>
              <p:nvPr/>
            </p:nvGrpSpPr>
            <p:grpSpPr>
              <a:xfrm>
                <a:off x="0" y="67"/>
                <a:ext cx="240" cy="240"/>
                <a:chOff x="0" y="0"/>
                <a:chExt cx="1615" cy="1615"/>
              </a:xfrm>
            </p:grpSpPr>
            <p:sp>
              <p:nvSpPr>
                <p:cNvPr id="19"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0"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1"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4"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5"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6"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2" name="标题 1"/>
          <p:cNvSpPr>
            <a:spLocks noGrp="1"/>
          </p:cNvSpPr>
          <p:nvPr>
            <p:ph type="title"/>
          </p:nvPr>
        </p:nvSpPr>
        <p:spPr/>
        <p:txBody>
          <a:bodyPr/>
          <a:p>
            <a:r>
              <a:rPr lang="en-US" sz="3600" dirty="0">
                <a:cs typeface="汉仪文黑-85W" panose="00020600040101010101" charset="-122"/>
              </a:rPr>
              <a:t>目 录</a:t>
            </a:r>
            <a:endParaRPr lang="en-US" sz="3600" dirty="0">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第一节　工作分析的意义与作用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一、工作分析的意义</a:t>
            </a:r>
            <a:endParaRPr lang="zh-CN" altLang="zh-CN" sz="2600" b="1" dirty="0">
              <a:latin typeface="黑体" panose="02010609060101010101" pitchFamily="49" charset="-122"/>
              <a:ea typeface="黑体" panose="02010609060101010101" pitchFamily="49" charset="-122"/>
            </a:endParaRPr>
          </a:p>
          <a:p>
            <a:r>
              <a:rPr lang="zh-CN" altLang="en-US"/>
              <a:t>现代企业人力资源管理的发展,从整体看表现出两方面的趋势:一方面强调人力资源管理的战略导向,另一方面强调人力资源管理各功能模块的系统整合。</a:t>
            </a:r>
            <a:endParaRPr lang="zh-CN" altLang="en-US"/>
          </a:p>
          <a:p>
            <a:r>
              <a:rPr lang="zh-CN" altLang="en-US"/>
              <a:t>而工作分析在上述两个趋势中都扮演着关键性的角色。对于前者,工作分析是从战略、组织、流程向人力资源管理职能过渡的桥梁;对于后者,工作分析是对人力资源管理系统内在各功能模块进行整合的基础与前提。正是由于工作分析在组织与人力资源管理中的关键性角色,使其得以在发达国家企业的人力资源管理中起着不可替代的基础性作用;对于中国企业而言,工作分析是探索现代化管理之路的重要环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第一节　工作分析的意义与作用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二、工作分析的作用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(一)选拔和任用合格的人员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(二)制定有效的人事预测和计划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(三)设计积极的人员培训和开发方案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(四)提供考核、升职和作业的标准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(五)提高工作和生产效率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(六)建立先进、合理的工作定额和报酬制度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(七)改善工作设计和环境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(八)加强职业咨询和职业指导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工作分析与人力资源规划</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一、工作分析与人力资源规划的关系</a:t>
            </a:r>
            <a:endParaRPr lang="zh-CN" altLang="zh-CN" sz="2600" b="1" dirty="0">
              <a:latin typeface="黑体" panose="02010609060101010101" pitchFamily="49" charset="-122"/>
              <a:ea typeface="黑体" panose="02010609060101010101" pitchFamily="49" charset="-122"/>
            </a:endParaRPr>
          </a:p>
          <a:p>
            <a:r>
              <a:rPr lang="zh-CN" altLang="en-US"/>
              <a:t>工作分析是人力资源管理的一项常规性技术,其与人力资源管理的各个步骤紧密联系。人力资源规划工作要依赖于工作分析的结果,工作分析的结果直接运用于并影响人力资源规划工作。</a:t>
            </a:r>
            <a:endParaRPr lang="zh-CN" altLang="en-US"/>
          </a:p>
          <a:p>
            <a:r>
              <a:rPr lang="zh-CN" altLang="en-US"/>
              <a:t>工作分析旨在确定某项工作的任务和性质是什么,以及应寻找具备何种资格条件的人来承担这一工作。工作分析结束后,要编制工作描述和工作规范两种书面文件,以作为后面各阶段人力资源管理工作(如招聘、考评、激励、培训等)的依据与指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第二节　工作分析与人力资源规划</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二、工作分析与人力资源规划各程序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(一)工作分析与人力资源需求预测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(二)工作分析与人力资源供给预测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(三)工作分析与人力资源数量、质量平衡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工作分析与员工招聘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一、工作分析与招聘前准备</a:t>
            </a:r>
            <a:endParaRPr lang="zh-CN" altLang="zh-CN" sz="2600" b="1" dirty="0">
              <a:latin typeface="黑体" panose="02010609060101010101" pitchFamily="49" charset="-122"/>
              <a:ea typeface="黑体" panose="02010609060101010101" pitchFamily="49" charset="-122"/>
            </a:endParaRPr>
          </a:p>
          <a:p>
            <a:r>
              <a:rPr lang="zh-CN" altLang="en-US"/>
              <a:t>在招聘具备适当技能的合适的员工之前,需要先对这个工作有个预期设计。通过工作分析可以做到这一点。</a:t>
            </a:r>
            <a:endParaRPr lang="zh-CN" altLang="en-US"/>
          </a:p>
          <a:p>
            <a:r>
              <a:rPr lang="zh-CN" altLang="en-US"/>
              <a:t>利用在工作分析中获得的信息,可以编写出一份工作描述以及一份说明该工作需要哪些知识、技能、能力的工作规范。这些工作预期设计有助于把最符合条件的应聘者吸引到公司里来。从工作分析中得到的信息还有助于确定恰当的工作名称(或工作类别)、工作报酬和福利。</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工作分析与员工招聘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二、工作分析与员工招聘</a:t>
            </a:r>
            <a:endParaRPr lang="zh-CN" altLang="zh-CN" sz="2600" b="1" dirty="0">
              <a:latin typeface="黑体" panose="02010609060101010101" pitchFamily="49" charset="-122"/>
              <a:ea typeface="黑体" panose="02010609060101010101" pitchFamily="49" charset="-122"/>
            </a:endParaRPr>
          </a:p>
        </p:txBody>
      </p:sp>
      <p:graphicFrame>
        <p:nvGraphicFramePr>
          <p:cNvPr id="4" name="表格 3"/>
          <p:cNvGraphicFramePr/>
          <p:nvPr>
            <p:custDataLst>
              <p:tags r:id="rId1"/>
            </p:custDataLst>
          </p:nvPr>
        </p:nvGraphicFramePr>
        <p:xfrm>
          <a:off x="1348105" y="2079625"/>
          <a:ext cx="9629775" cy="4201795"/>
        </p:xfrm>
        <a:graphic>
          <a:graphicData uri="http://schemas.openxmlformats.org/drawingml/2006/table">
            <a:tbl>
              <a:tblPr/>
              <a:tblGrid>
                <a:gridCol w="1731645"/>
                <a:gridCol w="7898130"/>
              </a:tblGrid>
              <a:tr h="487680">
                <a:tc>
                  <a:txBody>
                    <a:bodyPr/>
                    <a:p>
                      <a:pPr indent="0" algn="ctr">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招聘流程中的环节</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工作分析的应用</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1.招聘计划</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通过人力资源规划确定需要招聘人员数量,借助工作说明书确认招聘岗位的工作职责、工作规范等内容</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2435">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2.招聘简章</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根据工作说明书撰写招聘广告,使潜在的候选人了解工作要求条件并愿意来企业应聘</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3.招聘渠道</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根据工作说明书里的知识、经验、技能、能力等资格条件及招聘难易选择招聘信息的发布渠道</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4.初步筛选</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根据工作说明书里对岗位的要求进行资格初步筛选,选择适当的应聘者面试,以节约甄选成本</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48335">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5.面试</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根据招聘岗位的资格要求,选用适当的方式(考试、情境模拟、评价中心);选用与实际工作相类似的工作内容对应聘者进行测试,预测其在未来实际工作中完成任务的可能性</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8930">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6.录用</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根据工作岗位的资格要求,录用最适合的应聘者</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7.配置、试用</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根据工作岗位的资格要求进行人员合理安置,对试用期的员工进行绩效考核,确认招聘是否满足岗位需要</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3695">
                <a:tc>
                  <a:txBody>
                    <a:bodyPr/>
                    <a:p>
                      <a:pPr indent="0" algn="l">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8.效果评价</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主要从质量角度考核招聘的效果,反馈给工作分析,以便调整工作分工的信息</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6675" marR="666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olidFill>
                  <a:srgbClr val="000000"/>
                </a:solidFill>
                <a:cs typeface="汉仪文黑-85W" panose="00020600040101010101" charset="-122"/>
                <a:sym typeface="+mn-ea"/>
              </a:rPr>
              <a:t>第三节　工作分析与员工招聘</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三、工作分析与员工招募、甄选和效果评价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(一)工作分析与人员招募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1.制订招聘计划</a:t>
            </a:r>
            <a:endParaRPr lang="zh-CN" altLang="en-US"/>
          </a:p>
          <a:p>
            <a:r>
              <a:rPr lang="zh-CN" altLang="en-US"/>
              <a:t>2.撰写招聘简章</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(二)工作分析与人员甄选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1.提供人员甄选条件</a:t>
            </a:r>
            <a:endParaRPr lang="zh-CN" altLang="en-US"/>
          </a:p>
          <a:p>
            <a:r>
              <a:rPr lang="zh-CN" altLang="en-US"/>
              <a:t>2.面试测量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(三)工作分析与招聘效果评价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招聘效果从招聘数量、招聘质量和成本效益比三个方面来衡量。</a:t>
            </a:r>
            <a:endParaRPr lang="zh-CN" altLang="en-US"/>
          </a:p>
          <a:p>
            <a:r>
              <a:rPr lang="zh-CN" altLang="en-US"/>
              <a:t>评价数量主要用招聘完成率、录用比、应聘比等指标衡量。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KSO_WM_UNIT_TABLE_BEAUTIFY" val="smartTable{d16fbc9a-aa6a-425e-9bcc-b0c5595acdc4}"/>
  <p:tag name="TABLE_ENDDRAG_ORIGIN_RECT" val="588*272"/>
  <p:tag name="TABLE_ENDDRAG_RECT" val="100*183*588*272"/>
</p:tagLst>
</file>

<file path=ppt/tags/tag65.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3533</Words>
  <Application>WPS 演示</Application>
  <PresentationFormat>宽屏</PresentationFormat>
  <Paragraphs>167</Paragraphs>
  <Slides>18</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18</vt:i4>
      </vt:variant>
    </vt:vector>
  </HeadingPairs>
  <TitlesOfParts>
    <vt:vector size="36"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工作分析的意义与作用</vt:lpstr>
      <vt:lpstr>第一节　工作分析的意义与作用</vt:lpstr>
      <vt:lpstr>第二节　工作分析与人力资源规划</vt:lpstr>
      <vt:lpstr>第二节　工作分析与人力资源规划</vt:lpstr>
      <vt:lpstr>第三节　工作分析与员工招聘</vt:lpstr>
      <vt:lpstr>第三节　工作分析与员工招聘</vt:lpstr>
      <vt:lpstr>第三节　工作分析与员工招聘</vt:lpstr>
      <vt:lpstr>第四节　工作分析与员工培训</vt:lpstr>
      <vt:lpstr>第四节　工作分析与员工培训</vt:lpstr>
      <vt:lpstr>第四节　工作分析与员工培训</vt:lpstr>
      <vt:lpstr>第四节　工作分析与员工培训</vt:lpstr>
      <vt:lpstr>第五节　工作分析与绩效管理</vt:lpstr>
      <vt:lpstr>第五节　工作分析与绩效管理</vt:lpstr>
      <vt:lpstr>第六节　工作分析与薪酬管理</vt:lpstr>
      <vt:lpstr>第六节　工作分析与薪酬管理</vt:lpstr>
      <vt:lpstr>第六节　工作分析与薪酬管理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2023-02-11T09:49:22Z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CCDC492ADE37421791F6DDFCE9644581</vt:lpwstr>
  </property>
</Properties>
</file>