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presProps" Target="pres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tableStyles" Target="tableStyles.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viewProps" Target="view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289584718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237772183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10261718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94256-4E80-4490-80C5-A140875F971E}" type="datetime1">
              <a:rPr lang="zh-CN" altLang="en-US" smtClean="0">
                <a:solidFill>
                  <a:prstClr val="black">
                    <a:tint val="75000"/>
                  </a:prstClr>
                </a:solidFill>
              </a:rPr>
              <a:pPr/>
              <a:t>2024/6/2</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075542" y="205740"/>
            <a:ext cx="10116457" cy="848360"/>
          </a:xfrm>
        </p:spPr>
        <p:txBody>
          <a:bodyPr>
            <a:noAutofit/>
          </a:bodyPr>
          <a:lstStyle>
            <a:lvl1pPr algn="l">
              <a:defRPr sz="2400" b="1">
                <a:solidFill>
                  <a:schemeClr val="tx1"/>
                </a:solidFill>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75657" y="1383030"/>
            <a:ext cx="10479313"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50309461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902607-6D81-4853-919C-AD2B837EFC7C}"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133600" y="205740"/>
            <a:ext cx="7892415" cy="848360"/>
          </a:xfrm>
        </p:spPr>
        <p:txBody>
          <a:bodyPr>
            <a:noAutofit/>
          </a:bodyPr>
          <a:lstStyle>
            <a:lvl1pPr algn="l">
              <a:defRPr sz="2400" b="1">
                <a:solidFill>
                  <a:schemeClr val="tx1"/>
                </a:solidFill>
                <a:effectLst/>
                <a:latin typeface="等线" panose="02010600030101010101" charset="-122"/>
                <a:ea typeface="等线" panose="02010600030101010101"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17601" y="1383030"/>
            <a:ext cx="10253980"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10"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993704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9700735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236645837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20685762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9569777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377436001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272551167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266798890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44E654F-C464-4680-B066-D289825442C3}"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227239336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44E654F-C464-4680-B066-D289825442C3}"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4387348-A77A-4BD0-8C39-9A93CB01F86D}" type="slidenum">
              <a:rPr lang="zh-CN" altLang="en-US" smtClean="0"/>
              <a:t>‹#›</a:t>
            </a:fld>
            <a:endParaRPr lang="zh-CN" altLang="en-US"/>
          </a:p>
        </p:txBody>
      </p:sp>
    </p:spTree>
    <p:extLst>
      <p:ext uri="{BB962C8B-B14F-4D97-AF65-F5344CB8AC3E}">
        <p14:creationId xmlns:p14="http://schemas.microsoft.com/office/powerpoint/2010/main" val="270777348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a:stretch>
            <a:fillRect/>
          </a:stretch>
        </p:blipFill>
        <p:spPr>
          <a:xfrm>
            <a:off x="0" y="0"/>
            <a:ext cx="609600" cy="6858000"/>
          </a:xfrm>
          <a:prstGeom prst="rect">
            <a:avLst/>
          </a:prstGeom>
        </p:spPr>
      </p:pic>
      <p:pic>
        <p:nvPicPr>
          <p:cNvPr id="9" name="图片 8"/>
          <p:cNvPicPr>
            <a:picLocks noChangeAspect="1"/>
          </p:cNvPicPr>
          <p:nvPr userDrawn="1"/>
        </p:nvPicPr>
        <p:blipFill>
          <a:blip r:embed="rId5"/>
          <a:stretch>
            <a:fillRect/>
          </a:stretch>
        </p:blipFill>
        <p:spPr>
          <a:xfrm>
            <a:off x="609600" y="0"/>
            <a:ext cx="1320800" cy="1054099"/>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920DB-B8E6-441F-B202-C4EB1D82F6DB}"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67C20-DB95-4CA2-B0F0-E724E6ED42EF}"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0"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46745334"/>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内容占位符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12192000" cy="6854573"/>
          </a:xfrm>
        </p:spPr>
      </p:pic>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a:t>
            </a:fld>
            <a:endParaRPr lang="zh-CN" altLang="en-US">
              <a:solidFill>
                <a:prstClr val="black">
                  <a:tint val="75000"/>
                </a:prstClr>
              </a:solidFill>
            </a:endParaRPr>
          </a:p>
        </p:txBody>
      </p:sp>
    </p:spTree>
    <p:extLst>
      <p:ext uri="{BB962C8B-B14F-4D97-AF65-F5344CB8AC3E}">
        <p14:creationId xmlns:p14="http://schemas.microsoft.com/office/powerpoint/2010/main" val="370408688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财务管理目标</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二、利益冲突与协调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所有者与经营者的冲突与协调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所有者与债权人的冲突与协调 </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企业目标与社会责任的关系及其协调</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10</a:t>
            </a:fld>
            <a:endParaRPr lang="zh-CN" altLang="en-US">
              <a:solidFill>
                <a:prstClr val="black">
                  <a:tint val="75000"/>
                </a:prstClr>
              </a:solidFill>
            </a:endParaRPr>
          </a:p>
        </p:txBody>
      </p:sp>
    </p:spTree>
    <p:extLst>
      <p:ext uri="{BB962C8B-B14F-4D97-AF65-F5344CB8AC3E}">
        <p14:creationId xmlns:p14="http://schemas.microsoft.com/office/powerpoint/2010/main" val="64149405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财务管理原则</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一、有关竞争环境的原则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自利行为原则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双方交易原则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信号传递原则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引导原则</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11</a:t>
            </a:fld>
            <a:endParaRPr lang="zh-CN" altLang="en-US">
              <a:solidFill>
                <a:prstClr val="black">
                  <a:tint val="75000"/>
                </a:prstClr>
              </a:solidFill>
            </a:endParaRPr>
          </a:p>
        </p:txBody>
      </p:sp>
    </p:spTree>
    <p:extLst>
      <p:ext uri="{BB962C8B-B14F-4D97-AF65-F5344CB8AC3E}">
        <p14:creationId xmlns:p14="http://schemas.microsoft.com/office/powerpoint/2010/main" val="390077046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财务管理原则</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二、有关创造价值的原则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有价值的创意原则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比较优势原则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期权原则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净增效益原则</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12</a:t>
            </a:fld>
            <a:endParaRPr lang="zh-CN" altLang="en-US">
              <a:solidFill>
                <a:prstClr val="black">
                  <a:tint val="75000"/>
                </a:prstClr>
              </a:solidFill>
            </a:endParaRPr>
          </a:p>
        </p:txBody>
      </p:sp>
    </p:spTree>
    <p:extLst>
      <p:ext uri="{BB962C8B-B14F-4D97-AF65-F5344CB8AC3E}">
        <p14:creationId xmlns:p14="http://schemas.microsoft.com/office/powerpoint/2010/main" val="1839036459"/>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财务管理原则</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三、有关财务交易的原则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smtClean="0">
                <a:latin typeface="楷体" panose="02010609060101010101" pitchFamily="49" charset="-122"/>
                <a:ea typeface="楷体" panose="02010609060101010101" pitchFamily="49" charset="-122"/>
              </a:rPr>
              <a:t>风险报酬</a:t>
            </a:r>
            <a:r>
              <a:rPr lang="zh-CN" altLang="zh-CN" sz="2200" b="1" dirty="0">
                <a:latin typeface="楷体" panose="02010609060101010101" pitchFamily="49" charset="-122"/>
                <a:ea typeface="楷体" panose="02010609060101010101" pitchFamily="49" charset="-122"/>
              </a:rPr>
              <a:t>权衡原则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投资分散化原则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资本市场有效原则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货币时间价值原则</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13</a:t>
            </a:fld>
            <a:endParaRPr lang="zh-CN" altLang="en-US">
              <a:solidFill>
                <a:prstClr val="black">
                  <a:tint val="75000"/>
                </a:prstClr>
              </a:solidFill>
            </a:endParaRPr>
          </a:p>
        </p:txBody>
      </p:sp>
    </p:spTree>
    <p:extLst>
      <p:ext uri="{BB962C8B-B14F-4D97-AF65-F5344CB8AC3E}">
        <p14:creationId xmlns:p14="http://schemas.microsoft.com/office/powerpoint/2010/main" val="94180375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财务管理环境</a:t>
            </a:r>
            <a:endParaRPr lang="zh-CN" altLang="en-US" dirty="0"/>
          </a:p>
        </p:txBody>
      </p:sp>
      <p:sp>
        <p:nvSpPr>
          <p:cNvPr id="3" name="内容占位符 2"/>
          <p:cNvSpPr>
            <a:spLocks noGrp="1"/>
          </p:cNvSpPr>
          <p:nvPr>
            <p:ph idx="1"/>
          </p:nvPr>
        </p:nvSpPr>
        <p:spPr/>
        <p:txBody>
          <a:bodyPr>
            <a:normAutofit lnSpcReduction="10000"/>
          </a:bodyPr>
          <a:lstStyle/>
          <a:p>
            <a:pPr marL="0" indent="0">
              <a:buNone/>
            </a:pPr>
            <a:r>
              <a:rPr lang="zh-CN" altLang="zh-CN" sz="2600" b="1" dirty="0">
                <a:latin typeface="黑体" panose="02010609060101010101" pitchFamily="49" charset="-122"/>
                <a:ea typeface="黑体" panose="02010609060101010101" pitchFamily="49" charset="-122"/>
              </a:rPr>
              <a:t>一、法律环境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企业组织规范</a:t>
            </a:r>
          </a:p>
          <a:p>
            <a:r>
              <a:rPr lang="en-US" altLang="zh-CN" dirty="0" smtClean="0"/>
              <a:t>1.</a:t>
            </a:r>
            <a:r>
              <a:rPr lang="zh-CN" altLang="en-US" dirty="0"/>
              <a:t>个人</a:t>
            </a:r>
            <a:r>
              <a:rPr lang="zh-CN" altLang="zh-CN" dirty="0" smtClean="0"/>
              <a:t>独资</a:t>
            </a:r>
            <a:r>
              <a:rPr lang="zh-CN" altLang="zh-CN" dirty="0"/>
              <a:t>企业</a:t>
            </a:r>
          </a:p>
          <a:p>
            <a:r>
              <a:rPr lang="en-US" altLang="zh-CN" dirty="0"/>
              <a:t>2.</a:t>
            </a:r>
            <a:r>
              <a:rPr lang="zh-CN" altLang="zh-CN" dirty="0"/>
              <a:t>合伙企业</a:t>
            </a:r>
          </a:p>
          <a:p>
            <a:r>
              <a:rPr lang="en-US" altLang="zh-CN" dirty="0"/>
              <a:t>3.</a:t>
            </a:r>
            <a:r>
              <a:rPr lang="zh-CN" altLang="zh-CN" dirty="0"/>
              <a:t>公司制企业</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税法</a:t>
            </a:r>
          </a:p>
          <a:p>
            <a:r>
              <a:rPr lang="en-US" altLang="zh-CN" dirty="0"/>
              <a:t>1.</a:t>
            </a:r>
            <a:r>
              <a:rPr lang="zh-CN" altLang="zh-CN" dirty="0"/>
              <a:t>流转税</a:t>
            </a:r>
          </a:p>
          <a:p>
            <a:r>
              <a:rPr lang="en-US" altLang="zh-CN" dirty="0"/>
              <a:t>2.</a:t>
            </a:r>
            <a:r>
              <a:rPr lang="zh-CN" altLang="zh-CN" dirty="0"/>
              <a:t>所得税</a:t>
            </a:r>
          </a:p>
          <a:p>
            <a:r>
              <a:rPr lang="en-US" altLang="zh-CN" dirty="0"/>
              <a:t>3.</a:t>
            </a:r>
            <a:r>
              <a:rPr lang="zh-CN" altLang="zh-CN" dirty="0"/>
              <a:t>财产、行为税</a:t>
            </a:r>
          </a:p>
          <a:p>
            <a:r>
              <a:rPr lang="en-US" altLang="zh-CN" dirty="0"/>
              <a:t>4.</a:t>
            </a:r>
            <a:r>
              <a:rPr lang="zh-CN" altLang="zh-CN" dirty="0"/>
              <a:t>资源税</a:t>
            </a:r>
          </a:p>
          <a:p>
            <a:r>
              <a:rPr lang="en-US" altLang="zh-CN" dirty="0"/>
              <a:t>5.</a:t>
            </a:r>
            <a:r>
              <a:rPr lang="zh-CN" altLang="zh-CN" dirty="0"/>
              <a:t>特定目的税</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14</a:t>
            </a:fld>
            <a:endParaRPr lang="zh-CN" altLang="en-US">
              <a:solidFill>
                <a:prstClr val="black">
                  <a:tint val="75000"/>
                </a:prstClr>
              </a:solidFill>
            </a:endParaRPr>
          </a:p>
        </p:txBody>
      </p:sp>
    </p:spTree>
    <p:extLst>
      <p:ext uri="{BB962C8B-B14F-4D97-AF65-F5344CB8AC3E}">
        <p14:creationId xmlns:p14="http://schemas.microsoft.com/office/powerpoint/2010/main" val="361041823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财务管理环境</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财务会计规范</a:t>
            </a:r>
          </a:p>
          <a:p>
            <a:r>
              <a:rPr lang="zh-CN" altLang="zh-CN" dirty="0"/>
              <a:t>财务会计规范主要包括《企业财务通则》《企业会计准则》《企业会计制度》。《企业财务通则》是各类企业进行财务活动、实施财务管理的基本规范。我国第一个《企业财务通则》于</a:t>
            </a:r>
            <a:r>
              <a:rPr lang="en-US" altLang="zh-CN" dirty="0"/>
              <a:t>1994</a:t>
            </a:r>
            <a:r>
              <a:rPr lang="zh-CN" altLang="zh-CN" dirty="0"/>
              <a:t>年</a:t>
            </a:r>
            <a:r>
              <a:rPr lang="en-US" altLang="zh-CN" dirty="0"/>
              <a:t>7</a:t>
            </a:r>
            <a:r>
              <a:rPr lang="zh-CN" altLang="zh-CN" dirty="0"/>
              <a:t>月</a:t>
            </a:r>
            <a:r>
              <a:rPr lang="en-US" altLang="zh-CN" dirty="0"/>
              <a:t>1</a:t>
            </a:r>
            <a:r>
              <a:rPr lang="zh-CN" altLang="zh-CN" dirty="0"/>
              <a:t>日起施行</a:t>
            </a:r>
            <a:r>
              <a:rPr lang="zh-CN" altLang="zh-CN" dirty="0" smtClean="0"/>
              <a:t>。</a:t>
            </a:r>
            <a:endParaRPr lang="en-US" altLang="zh-CN" dirty="0" smtClean="0"/>
          </a:p>
          <a:p>
            <a:r>
              <a:rPr lang="zh-CN" altLang="zh-CN" dirty="0"/>
              <a:t>《企业会计准则》是针对所有企业制定的会计核算规则</a:t>
            </a:r>
            <a:r>
              <a:rPr lang="en-US" altLang="zh-CN" dirty="0"/>
              <a:t>,</a:t>
            </a:r>
            <a:r>
              <a:rPr lang="zh-CN" altLang="zh-CN" dirty="0"/>
              <a:t>分为基本准则和具体准则</a:t>
            </a:r>
            <a:r>
              <a:rPr lang="en-US" altLang="zh-CN" dirty="0"/>
              <a:t>,</a:t>
            </a:r>
            <a:r>
              <a:rPr lang="zh-CN" altLang="zh-CN" dirty="0"/>
              <a:t>实施范围是大中型企业</a:t>
            </a:r>
            <a:r>
              <a:rPr lang="en-US" altLang="zh-CN" dirty="0"/>
              <a:t>,</a:t>
            </a:r>
            <a:r>
              <a:rPr lang="zh-CN" altLang="zh-CN" dirty="0"/>
              <a:t>自</a:t>
            </a:r>
            <a:r>
              <a:rPr lang="en-US" altLang="zh-CN" dirty="0"/>
              <a:t>2007</a:t>
            </a:r>
            <a:r>
              <a:rPr lang="zh-CN" altLang="zh-CN" dirty="0"/>
              <a:t>年</a:t>
            </a:r>
            <a:r>
              <a:rPr lang="en-US" altLang="zh-CN" dirty="0"/>
              <a:t>1</a:t>
            </a:r>
            <a:r>
              <a:rPr lang="zh-CN" altLang="zh-CN" dirty="0"/>
              <a:t>月</a:t>
            </a:r>
            <a:r>
              <a:rPr lang="en-US" altLang="zh-CN" dirty="0"/>
              <a:t>1</a:t>
            </a:r>
            <a:r>
              <a:rPr lang="zh-CN" altLang="zh-CN" dirty="0"/>
              <a:t>日起在上市公司中实施</a:t>
            </a:r>
            <a:r>
              <a:rPr lang="en-US" altLang="zh-CN" dirty="0"/>
              <a:t>,2008</a:t>
            </a:r>
            <a:r>
              <a:rPr lang="zh-CN" altLang="zh-CN" dirty="0"/>
              <a:t>年</a:t>
            </a:r>
            <a:r>
              <a:rPr lang="en-US" altLang="zh-CN" dirty="0"/>
              <a:t>1</a:t>
            </a:r>
            <a:r>
              <a:rPr lang="zh-CN" altLang="zh-CN" dirty="0"/>
              <a:t>月</a:t>
            </a:r>
            <a:r>
              <a:rPr lang="en-US" altLang="zh-CN" dirty="0"/>
              <a:t>1</a:t>
            </a:r>
            <a:r>
              <a:rPr lang="zh-CN" altLang="zh-CN" dirty="0"/>
              <a:t>日起在国有大中型企业实施。为了规范小企业的会计行为</a:t>
            </a:r>
            <a:r>
              <a:rPr lang="en-US" altLang="zh-CN" dirty="0"/>
              <a:t>,</a:t>
            </a:r>
            <a:r>
              <a:rPr lang="zh-CN" altLang="zh-CN" dirty="0"/>
              <a:t>财政部颁布了《小企业会计准则》</a:t>
            </a:r>
            <a:r>
              <a:rPr lang="en-US" altLang="zh-CN" dirty="0"/>
              <a:t>,</a:t>
            </a:r>
            <a:r>
              <a:rPr lang="zh-CN" altLang="zh-CN" dirty="0"/>
              <a:t>自</a:t>
            </a:r>
            <a:r>
              <a:rPr lang="en-US" altLang="zh-CN" dirty="0"/>
              <a:t>2013</a:t>
            </a:r>
            <a:r>
              <a:rPr lang="zh-CN" altLang="zh-CN" dirty="0"/>
              <a:t>年</a:t>
            </a:r>
            <a:r>
              <a:rPr lang="en-US" altLang="zh-CN" dirty="0"/>
              <a:t>1</a:t>
            </a:r>
            <a:r>
              <a:rPr lang="zh-CN" altLang="zh-CN" dirty="0"/>
              <a:t>月</a:t>
            </a:r>
            <a:r>
              <a:rPr lang="en-US" altLang="zh-CN" dirty="0"/>
              <a:t>1</a:t>
            </a:r>
            <a:r>
              <a:rPr lang="zh-CN" altLang="zh-CN" dirty="0"/>
              <a:t>日起在全国小企业范围内实施。</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15</a:t>
            </a:fld>
            <a:endParaRPr lang="zh-CN" altLang="en-US">
              <a:solidFill>
                <a:prstClr val="black">
                  <a:tint val="75000"/>
                </a:prstClr>
              </a:solidFill>
            </a:endParaRPr>
          </a:p>
        </p:txBody>
      </p:sp>
    </p:spTree>
    <p:extLst>
      <p:ext uri="{BB962C8B-B14F-4D97-AF65-F5344CB8AC3E}">
        <p14:creationId xmlns:p14="http://schemas.microsoft.com/office/powerpoint/2010/main" val="115343187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财务管理环境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二、经济环境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经济周期</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经济发展水平 </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通货膨胀状况</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经济政策</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16</a:t>
            </a:fld>
            <a:endParaRPr lang="zh-CN" altLang="en-US">
              <a:solidFill>
                <a:prstClr val="black">
                  <a:tint val="75000"/>
                </a:prstClr>
              </a:solidFill>
            </a:endParaRPr>
          </a:p>
        </p:txBody>
      </p:sp>
    </p:spTree>
    <p:extLst>
      <p:ext uri="{BB962C8B-B14F-4D97-AF65-F5344CB8AC3E}">
        <p14:creationId xmlns:p14="http://schemas.microsoft.com/office/powerpoint/2010/main" val="405099547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财务管理环境</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三、金融环境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金融市场</a:t>
            </a:r>
          </a:p>
          <a:p>
            <a:r>
              <a:rPr lang="en-US" altLang="zh-CN" dirty="0"/>
              <a:t>1.</a:t>
            </a:r>
            <a:r>
              <a:rPr lang="zh-CN" altLang="zh-CN" dirty="0"/>
              <a:t>货币市场和资本市场</a:t>
            </a:r>
          </a:p>
          <a:p>
            <a:r>
              <a:rPr lang="en-US" altLang="zh-CN" dirty="0"/>
              <a:t>2.</a:t>
            </a:r>
            <a:r>
              <a:rPr lang="zh-CN" altLang="zh-CN" dirty="0"/>
              <a:t>一级市场和二级市场</a:t>
            </a:r>
          </a:p>
          <a:p>
            <a:r>
              <a:rPr lang="en-US" altLang="zh-CN" dirty="0"/>
              <a:t>3.</a:t>
            </a:r>
            <a:r>
              <a:rPr lang="zh-CN" altLang="zh-CN" dirty="0"/>
              <a:t>基础性金融市场和金融衍生品市场</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金融机构</a:t>
            </a:r>
          </a:p>
          <a:p>
            <a:r>
              <a:rPr lang="en-US" altLang="zh-CN" dirty="0"/>
              <a:t>1.</a:t>
            </a:r>
            <a:r>
              <a:rPr lang="zh-CN" altLang="zh-CN" dirty="0"/>
              <a:t>银行</a:t>
            </a:r>
          </a:p>
          <a:p>
            <a:r>
              <a:rPr lang="en-US" altLang="zh-CN" dirty="0"/>
              <a:t>2.</a:t>
            </a:r>
            <a:r>
              <a:rPr lang="zh-CN" altLang="zh-CN" dirty="0"/>
              <a:t>非银行金融机构</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17</a:t>
            </a:fld>
            <a:endParaRPr lang="zh-CN" altLang="en-US">
              <a:solidFill>
                <a:prstClr val="black">
                  <a:tint val="75000"/>
                </a:prstClr>
              </a:solidFill>
            </a:endParaRPr>
          </a:p>
        </p:txBody>
      </p:sp>
    </p:spTree>
    <p:extLst>
      <p:ext uri="{BB962C8B-B14F-4D97-AF65-F5344CB8AC3E}">
        <p14:creationId xmlns:p14="http://schemas.microsoft.com/office/powerpoint/2010/main" val="291707458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财务管理环境</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金融工具</a:t>
            </a:r>
          </a:p>
          <a:p>
            <a:r>
              <a:rPr lang="zh-CN" altLang="zh-CN" dirty="0"/>
              <a:t>金融工具是指融通资金双方在金融市场上进行资金交易、转让的工具</a:t>
            </a:r>
            <a:r>
              <a:rPr lang="en-US" altLang="zh-CN" dirty="0"/>
              <a:t>,</a:t>
            </a:r>
            <a:r>
              <a:rPr lang="zh-CN" altLang="zh-CN" dirty="0"/>
              <a:t>借助金融工具</a:t>
            </a:r>
            <a:r>
              <a:rPr lang="en-US" altLang="zh-CN" dirty="0"/>
              <a:t>,</a:t>
            </a:r>
            <a:r>
              <a:rPr lang="zh-CN" altLang="zh-CN" dirty="0"/>
              <a:t>资金从供给方转移到需求方。金融工具分为基本金融工具和衍生金融工具两大类。</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金融市场利率</a:t>
            </a:r>
          </a:p>
          <a:p>
            <a:r>
              <a:rPr lang="zh-CN" altLang="zh-CN" dirty="0"/>
              <a:t>利率主要是由供给与需求来决定的</a:t>
            </a:r>
            <a:r>
              <a:rPr lang="en-US" altLang="zh-CN" dirty="0"/>
              <a:t>,</a:t>
            </a:r>
            <a:r>
              <a:rPr lang="zh-CN" altLang="zh-CN" dirty="0"/>
              <a:t>作为借贷资金的价格一般由下式构成</a:t>
            </a:r>
            <a:r>
              <a:rPr lang="en-US" altLang="zh-CN" dirty="0"/>
              <a:t>:</a:t>
            </a:r>
            <a:endParaRPr lang="zh-CN" altLang="zh-CN" dirty="0"/>
          </a:p>
          <a:p>
            <a:r>
              <a:rPr lang="zh-CN" altLang="zh-CN" dirty="0"/>
              <a:t>利率</a:t>
            </a:r>
            <a:r>
              <a:rPr lang="en-US" altLang="zh-CN" dirty="0"/>
              <a:t>=</a:t>
            </a:r>
            <a:r>
              <a:rPr lang="zh-CN" altLang="zh-CN" dirty="0"/>
              <a:t>纯利率</a:t>
            </a:r>
            <a:r>
              <a:rPr lang="en-US" altLang="zh-CN" dirty="0"/>
              <a:t>+</a:t>
            </a:r>
            <a:r>
              <a:rPr lang="zh-CN" altLang="zh-CN" dirty="0"/>
              <a:t>通货膨胀补偿率</a:t>
            </a:r>
            <a:r>
              <a:rPr lang="en-US" altLang="zh-CN" dirty="0"/>
              <a:t>+</a:t>
            </a:r>
            <a:r>
              <a:rPr lang="zh-CN" altLang="zh-CN" dirty="0"/>
              <a:t>风险补偿率</a:t>
            </a:r>
          </a:p>
          <a:p>
            <a:r>
              <a:rPr lang="zh-CN" altLang="zh-CN" dirty="0"/>
              <a:t>纯利率是指没有风险和通货膨胀情况下的社会平均资金利润率。在没有通货膨胀情况时</a:t>
            </a:r>
            <a:r>
              <a:rPr lang="en-US" altLang="zh-CN" dirty="0"/>
              <a:t>, </a:t>
            </a:r>
            <a:r>
              <a:rPr lang="zh-CN" altLang="zh-CN" dirty="0"/>
              <a:t>国库券利率可以视为纯利率。</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18</a:t>
            </a:fld>
            <a:endParaRPr lang="zh-CN" altLang="en-US">
              <a:solidFill>
                <a:prstClr val="black">
                  <a:tint val="75000"/>
                </a:prstClr>
              </a:solidFill>
            </a:endParaRPr>
          </a:p>
        </p:txBody>
      </p:sp>
    </p:spTree>
    <p:extLst>
      <p:ext uri="{BB962C8B-B14F-4D97-AF65-F5344CB8AC3E}">
        <p14:creationId xmlns:p14="http://schemas.microsoft.com/office/powerpoint/2010/main" val="116237409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5" name="Rectangle 3"/>
          <p:cNvSpPr txBox="1"/>
          <p:nvPr/>
        </p:nvSpPr>
        <p:spPr bwMode="auto">
          <a:xfrm>
            <a:off x="1696357" y="3429000"/>
            <a:ext cx="7653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buFont typeface="Arial" panose="020B0604020202020204" pitchFamily="34" charset="0"/>
              <a:buNone/>
            </a:pPr>
            <a:r>
              <a:rPr lang="zh-CN" altLang="en-US" sz="4400" b="1"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第一章    总　论</a:t>
            </a: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2</a:t>
            </a:fld>
            <a:endParaRPr lang="zh-CN" altLang="en-US">
              <a:solidFill>
                <a:prstClr val="black">
                  <a:tint val="75000"/>
                </a:prstClr>
              </a:solidFill>
            </a:endParaRPr>
          </a:p>
        </p:txBody>
      </p:sp>
    </p:spTree>
    <p:extLst>
      <p:ext uri="{BB962C8B-B14F-4D97-AF65-F5344CB8AC3E}">
        <p14:creationId xmlns:p14="http://schemas.microsoft.com/office/powerpoint/2010/main" val="400557844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  录</a:t>
            </a:r>
          </a:p>
        </p:txBody>
      </p:sp>
      <p:grpSp>
        <p:nvGrpSpPr>
          <p:cNvPr id="21" name="组合 20"/>
          <p:cNvGrpSpPr/>
          <p:nvPr/>
        </p:nvGrpSpPr>
        <p:grpSpPr>
          <a:xfrm>
            <a:off x="2945130" y="2396166"/>
            <a:ext cx="6390005" cy="2586990"/>
            <a:chOff x="4638" y="2658"/>
            <a:chExt cx="10063" cy="4074"/>
          </a:xfrm>
        </p:grpSpPr>
        <p:grpSp>
          <p:nvGrpSpPr>
            <p:cNvPr id="5" name="Group 4"/>
            <p:cNvGrpSpPr/>
            <p:nvPr/>
          </p:nvGrpSpPr>
          <p:grpSpPr bwMode="auto">
            <a:xfrm>
              <a:off x="4638" y="2658"/>
              <a:ext cx="10063" cy="832"/>
              <a:chOff x="0" y="0"/>
              <a:chExt cx="2982" cy="288"/>
            </a:xfrm>
          </p:grpSpPr>
          <p:sp>
            <p:nvSpPr>
              <p:cNvPr id="6"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7" name="Rectangle 6"/>
              <p:cNvSpPr>
                <a:spLocks noChangeArrowheads="1"/>
              </p:cNvSpPr>
              <p:nvPr/>
            </p:nvSpPr>
            <p:spPr bwMode="auto">
              <a:xfrm>
                <a:off x="299" y="67"/>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财务管理概述</a:t>
                </a:r>
                <a:endParaRPr lang="zh-CN" altLang="en-US" dirty="0">
                  <a:solidFill>
                    <a:srgbClr val="000000"/>
                  </a:solidFill>
                  <a:latin typeface="方正书宋_GBK" charset="0"/>
                  <a:ea typeface="方正书宋_GBK" charset="0"/>
                  <a:cs typeface="方正书宋_GBK" charset="0"/>
                  <a:sym typeface="+mn-ea"/>
                </a:endParaRPr>
              </a:p>
            </p:txBody>
          </p:sp>
          <p:sp>
            <p:nvSpPr>
              <p:cNvPr id="8"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9" name="Group 8"/>
            <p:cNvGrpSpPr/>
            <p:nvPr/>
          </p:nvGrpSpPr>
          <p:grpSpPr bwMode="auto">
            <a:xfrm>
              <a:off x="4638" y="3745"/>
              <a:ext cx="10063" cy="832"/>
              <a:chOff x="0" y="0"/>
              <a:chExt cx="2982" cy="288"/>
            </a:xfrm>
          </p:grpSpPr>
          <p:sp>
            <p:nvSpPr>
              <p:cNvPr id="1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1" name="Rectangle 10"/>
              <p:cNvSpPr>
                <a:spLocks noChangeArrowheads="1"/>
              </p:cNvSpPr>
              <p:nvPr/>
            </p:nvSpPr>
            <p:spPr bwMode="auto">
              <a:xfrm>
                <a:off x="299" y="43"/>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财务管理目标</a:t>
                </a:r>
                <a:endParaRPr lang="zh-CN" altLang="en-US" dirty="0">
                  <a:solidFill>
                    <a:srgbClr val="000000"/>
                  </a:solidFill>
                  <a:latin typeface="方正书宋_GBK" charset="0"/>
                  <a:ea typeface="方正书宋_GBK" charset="0"/>
                  <a:cs typeface="方正书宋_GBK" charset="0"/>
                  <a:sym typeface="+mn-ea"/>
                </a:endParaRPr>
              </a:p>
            </p:txBody>
          </p:sp>
          <p:sp>
            <p:nvSpPr>
              <p:cNvPr id="1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13" name="Group 12"/>
            <p:cNvGrpSpPr/>
            <p:nvPr/>
          </p:nvGrpSpPr>
          <p:grpSpPr bwMode="auto">
            <a:xfrm>
              <a:off x="4638" y="4766"/>
              <a:ext cx="10063" cy="832"/>
              <a:chOff x="0" y="0"/>
              <a:chExt cx="2982" cy="288"/>
            </a:xfrm>
          </p:grpSpPr>
          <p:sp>
            <p:nvSpPr>
              <p:cNvPr id="14"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5" name="Rectangle 14"/>
              <p:cNvSpPr>
                <a:spLocks noChangeArrowheads="1"/>
              </p:cNvSpPr>
              <p:nvPr/>
            </p:nvSpPr>
            <p:spPr bwMode="auto">
              <a:xfrm>
                <a:off x="299" y="55"/>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财务管理原则</a:t>
                </a:r>
                <a:endParaRPr lang="zh-CN" altLang="en-US" dirty="0">
                  <a:solidFill>
                    <a:srgbClr val="000000"/>
                  </a:solidFill>
                  <a:latin typeface="方正书宋_GBK" charset="0"/>
                  <a:ea typeface="方正书宋_GBK" charset="0"/>
                  <a:cs typeface="方正书宋_GBK" charset="0"/>
                  <a:sym typeface="+mn-ea"/>
                </a:endParaRPr>
              </a:p>
            </p:txBody>
          </p:sp>
          <p:sp>
            <p:nvSpPr>
              <p:cNvPr id="16"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23" name="Group 16"/>
            <p:cNvGrpSpPr/>
            <p:nvPr/>
          </p:nvGrpSpPr>
          <p:grpSpPr bwMode="auto">
            <a:xfrm>
              <a:off x="4638" y="6047"/>
              <a:ext cx="9830" cy="581"/>
              <a:chOff x="0" y="27"/>
              <a:chExt cx="2913" cy="201"/>
            </a:xfrm>
          </p:grpSpPr>
          <p:sp>
            <p:nvSpPr>
              <p:cNvPr id="29" name="Rectangle 18"/>
              <p:cNvSpPr>
                <a:spLocks noChangeArrowheads="1"/>
              </p:cNvSpPr>
              <p:nvPr/>
            </p:nvSpPr>
            <p:spPr bwMode="auto">
              <a:xfrm>
                <a:off x="299" y="27"/>
                <a:ext cx="2614"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财务管理环境</a:t>
                </a:r>
                <a:endParaRPr lang="zh-CN" altLang="en-US" b="1" dirty="0">
                  <a:solidFill>
                    <a:srgbClr val="000000"/>
                  </a:solidFill>
                  <a:latin typeface="方正书宋_GBK" charset="0"/>
                  <a:ea typeface="方正书宋_GBK" charset="0"/>
                  <a:cs typeface="方正书宋_GBK" charset="0"/>
                  <a:sym typeface="+mn-ea"/>
                </a:endParaRPr>
              </a:p>
            </p:txBody>
          </p:sp>
          <p:sp>
            <p:nvSpPr>
              <p:cNvPr id="30" name="Oval 19"/>
              <p:cNvSpPr>
                <a:spLocks noChangeArrowheads="1"/>
              </p:cNvSpPr>
              <p:nvPr/>
            </p:nvSpPr>
            <p:spPr bwMode="auto">
              <a:xfrm>
                <a:off x="0" y="72"/>
                <a:ext cx="144" cy="144"/>
              </a:xfrm>
              <a:prstGeom prst="ellipse">
                <a:avLst/>
              </a:prstGeom>
              <a:gradFill rotWithShape="1">
                <a:gsLst>
                  <a:gs pos="0">
                    <a:schemeClr val="accent1"/>
                  </a:gs>
                  <a:gs pos="100000">
                    <a:srgbClr val="3F7878"/>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sp>
          <p:nvSpPr>
            <p:cNvPr id="48" name="AutoShape 13"/>
            <p:cNvSpPr>
              <a:spLocks noChangeArrowheads="1"/>
            </p:cNvSpPr>
            <p:nvPr/>
          </p:nvSpPr>
          <p:spPr bwMode="auto">
            <a:xfrm>
              <a:off x="4820" y="5900"/>
              <a:ext cx="9881" cy="832"/>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3</a:t>
            </a:fld>
            <a:endParaRPr lang="zh-CN" altLang="en-US">
              <a:solidFill>
                <a:prstClr val="black">
                  <a:tint val="75000"/>
                </a:prstClr>
              </a:solidFill>
            </a:endParaRPr>
          </a:p>
        </p:txBody>
      </p:sp>
    </p:spTree>
    <p:extLst>
      <p:ext uri="{BB962C8B-B14F-4D97-AF65-F5344CB8AC3E}">
        <p14:creationId xmlns:p14="http://schemas.microsoft.com/office/powerpoint/2010/main" val="195485352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财务管理概述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一、财务管理的产生与发展</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财务管理的产生</a:t>
            </a:r>
          </a:p>
          <a:p>
            <a:r>
              <a:rPr lang="zh-CN" altLang="zh-CN" dirty="0"/>
              <a:t>财务管理作为企业的一项独立经济活动</a:t>
            </a:r>
            <a:r>
              <a:rPr lang="en-US" altLang="zh-CN" dirty="0"/>
              <a:t>,</a:t>
            </a:r>
            <a:r>
              <a:rPr lang="zh-CN" altLang="zh-CN" dirty="0"/>
              <a:t>是伴随公司制的产生和发展而逐渐形成的。</a:t>
            </a:r>
          </a:p>
          <a:p>
            <a:r>
              <a:rPr lang="zh-CN" altLang="zh-CN" dirty="0"/>
              <a:t>财务管理的萌芽可追溯到</a:t>
            </a:r>
            <a:r>
              <a:rPr lang="en-US" altLang="zh-CN" dirty="0"/>
              <a:t>15</a:t>
            </a:r>
            <a:r>
              <a:rPr lang="zh-CN" altLang="zh-CN" dirty="0"/>
              <a:t>、</a:t>
            </a:r>
            <a:r>
              <a:rPr lang="en-US" altLang="zh-CN" dirty="0"/>
              <a:t>16</a:t>
            </a:r>
            <a:r>
              <a:rPr lang="zh-CN" altLang="zh-CN" dirty="0"/>
              <a:t>世纪</a:t>
            </a:r>
            <a:r>
              <a:rPr lang="en-US" altLang="zh-CN" dirty="0"/>
              <a:t>,</a:t>
            </a:r>
            <a:r>
              <a:rPr lang="zh-CN" altLang="zh-CN" dirty="0"/>
              <a:t>当时地中海沿岸一带的城市商业得到了迅猛的发展</a:t>
            </a:r>
            <a:r>
              <a:rPr lang="en-US" altLang="zh-CN" dirty="0"/>
              <a:t>,</a:t>
            </a:r>
            <a:r>
              <a:rPr lang="zh-CN" altLang="zh-CN" dirty="0"/>
              <a:t>在某些城市中出现了以商人、王公大臣乃至一般市民为股东主体的城市商业组织。</a:t>
            </a:r>
          </a:p>
          <a:p>
            <a:r>
              <a:rPr lang="zh-CN" altLang="zh-CN" dirty="0"/>
              <a:t>现代财务管理学产生于</a:t>
            </a:r>
            <a:r>
              <a:rPr lang="en-US" altLang="zh-CN" dirty="0"/>
              <a:t>19</a:t>
            </a:r>
            <a:r>
              <a:rPr lang="zh-CN" altLang="zh-CN" dirty="0"/>
              <a:t>世纪末的西方发达资本主义国家。</a:t>
            </a:r>
            <a:r>
              <a:rPr lang="en-US" altLang="zh-CN" dirty="0"/>
              <a:t>17~18</a:t>
            </a:r>
            <a:r>
              <a:rPr lang="zh-CN" altLang="zh-CN" dirty="0"/>
              <a:t>世纪</a:t>
            </a:r>
            <a:r>
              <a:rPr lang="en-US" altLang="zh-CN" dirty="0"/>
              <a:t>,</a:t>
            </a:r>
            <a:r>
              <a:rPr lang="zh-CN" altLang="zh-CN" dirty="0"/>
              <a:t>随着资本的原始积累和生产规模的扩大</a:t>
            </a:r>
            <a:r>
              <a:rPr lang="en-US" altLang="zh-CN" dirty="0"/>
              <a:t>,</a:t>
            </a:r>
            <a:r>
              <a:rPr lang="zh-CN" altLang="zh-CN" dirty="0"/>
              <a:t>股份公司逐渐发展成为一种典型的企业组织。尤其是</a:t>
            </a:r>
            <a:r>
              <a:rPr lang="en-US" altLang="zh-CN" dirty="0"/>
              <a:t>19</a:t>
            </a:r>
            <a:r>
              <a:rPr lang="zh-CN" altLang="zh-CN" dirty="0"/>
              <a:t>世纪</a:t>
            </a:r>
            <a:r>
              <a:rPr lang="en-US" altLang="zh-CN" dirty="0"/>
              <a:t>50</a:t>
            </a:r>
            <a:r>
              <a:rPr lang="zh-CN" altLang="zh-CN" dirty="0"/>
              <a:t>年代以后</a:t>
            </a:r>
            <a:r>
              <a:rPr lang="en-US" altLang="zh-CN" dirty="0"/>
              <a:t>,</a:t>
            </a:r>
            <a:r>
              <a:rPr lang="zh-CN" altLang="zh-CN" dirty="0"/>
              <a:t>随着西方国家产业革命的完成</a:t>
            </a:r>
            <a:r>
              <a:rPr lang="en-US" altLang="zh-CN" dirty="0"/>
              <a:t>,</a:t>
            </a:r>
            <a:r>
              <a:rPr lang="zh-CN" altLang="zh-CN" dirty="0"/>
              <a:t>制造业迅速崛起</a:t>
            </a:r>
            <a:r>
              <a:rPr lang="en-US" altLang="zh-CN" dirty="0"/>
              <a:t>,</a:t>
            </a:r>
            <a:r>
              <a:rPr lang="zh-CN" altLang="zh-CN" dirty="0"/>
              <a:t>股份公司已占国民经济的主导地位</a:t>
            </a:r>
            <a:r>
              <a:rPr lang="en-US" altLang="zh-CN" dirty="0"/>
              <a:t>,</a:t>
            </a:r>
            <a:r>
              <a:rPr lang="zh-CN" altLang="zh-CN" dirty="0"/>
              <a:t>企业的规模越来越大</a:t>
            </a:r>
            <a:r>
              <a:rPr lang="en-US" altLang="zh-CN" dirty="0"/>
              <a:t>,</a:t>
            </a:r>
            <a:r>
              <a:rPr lang="zh-CN" altLang="zh-CN" dirty="0"/>
              <a:t>生产经营所需资金显著增多</a:t>
            </a:r>
            <a:r>
              <a:rPr lang="en-US" altLang="zh-CN" dirty="0"/>
              <a:t>,</a:t>
            </a:r>
            <a:r>
              <a:rPr lang="zh-CN" altLang="zh-CN" dirty="0"/>
              <a:t>财务关系日益复杂。</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4</a:t>
            </a:fld>
            <a:endParaRPr lang="zh-CN" altLang="en-US">
              <a:solidFill>
                <a:prstClr val="black">
                  <a:tint val="75000"/>
                </a:prstClr>
              </a:solidFill>
            </a:endParaRPr>
          </a:p>
        </p:txBody>
      </p:sp>
    </p:spTree>
    <p:extLst>
      <p:ext uri="{BB962C8B-B14F-4D97-AF65-F5344CB8AC3E}">
        <p14:creationId xmlns:p14="http://schemas.microsoft.com/office/powerpoint/2010/main" val="201704034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财务管理概述</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财务管理的发展</a:t>
            </a:r>
          </a:p>
          <a:p>
            <a:r>
              <a:rPr lang="zh-CN" altLang="en-US" dirty="0"/>
              <a:t>自</a:t>
            </a:r>
            <a:r>
              <a:rPr lang="en-US" altLang="zh-CN" dirty="0" smtClean="0"/>
              <a:t>20</a:t>
            </a:r>
            <a:r>
              <a:rPr lang="zh-CN" altLang="zh-CN" dirty="0"/>
              <a:t>世纪以来</a:t>
            </a:r>
            <a:r>
              <a:rPr lang="en-US" altLang="zh-CN" dirty="0"/>
              <a:t>,</a:t>
            </a:r>
            <a:r>
              <a:rPr lang="zh-CN" altLang="zh-CN" dirty="0"/>
              <a:t>财务管理职能的发展和财务管理理论的逐步成熟主要经历了以下几个阶段</a:t>
            </a:r>
            <a:r>
              <a:rPr lang="en-US" altLang="zh-CN" dirty="0"/>
              <a:t>:</a:t>
            </a:r>
            <a:endParaRPr lang="zh-CN" altLang="zh-CN" dirty="0"/>
          </a:p>
          <a:p>
            <a:r>
              <a:rPr lang="en-US" altLang="zh-CN" dirty="0" smtClean="0"/>
              <a:t>1. </a:t>
            </a:r>
            <a:r>
              <a:rPr lang="zh-CN" altLang="zh-CN" dirty="0" smtClean="0"/>
              <a:t>以</a:t>
            </a:r>
            <a:r>
              <a:rPr lang="zh-CN" altLang="zh-CN" dirty="0"/>
              <a:t>筹资为重心的管理</a:t>
            </a:r>
            <a:r>
              <a:rPr lang="zh-CN" altLang="zh-CN" dirty="0" smtClean="0"/>
              <a:t>阶段</a:t>
            </a:r>
            <a:endParaRPr lang="zh-CN" altLang="zh-CN" dirty="0"/>
          </a:p>
          <a:p>
            <a:r>
              <a:rPr lang="en-US" altLang="zh-CN" dirty="0" smtClean="0"/>
              <a:t>2. </a:t>
            </a:r>
            <a:r>
              <a:rPr lang="zh-CN" altLang="zh-CN" dirty="0" smtClean="0"/>
              <a:t>以</a:t>
            </a:r>
            <a:r>
              <a:rPr lang="zh-CN" altLang="zh-CN" dirty="0"/>
              <a:t>内部控制为重心的管理</a:t>
            </a:r>
            <a:r>
              <a:rPr lang="zh-CN" altLang="zh-CN" dirty="0" smtClean="0"/>
              <a:t>阶段</a:t>
            </a:r>
            <a:endParaRPr lang="zh-CN" altLang="zh-CN" dirty="0"/>
          </a:p>
          <a:p>
            <a:r>
              <a:rPr lang="en-US" altLang="zh-CN" dirty="0" smtClean="0"/>
              <a:t>3. </a:t>
            </a:r>
            <a:r>
              <a:rPr lang="zh-CN" altLang="zh-CN" dirty="0" smtClean="0"/>
              <a:t>以</a:t>
            </a:r>
            <a:r>
              <a:rPr lang="zh-CN" altLang="zh-CN" dirty="0"/>
              <a:t>投资管理为重心的管理</a:t>
            </a:r>
            <a:r>
              <a:rPr lang="zh-CN" altLang="zh-CN" dirty="0" smtClean="0"/>
              <a:t>阶段</a:t>
            </a:r>
            <a:endParaRPr lang="zh-CN" altLang="zh-CN" dirty="0"/>
          </a:p>
          <a:p>
            <a:r>
              <a:rPr lang="en-US" altLang="zh-CN" dirty="0" smtClean="0"/>
              <a:t>4. </a:t>
            </a:r>
            <a:r>
              <a:rPr lang="zh-CN" altLang="zh-CN" dirty="0" smtClean="0"/>
              <a:t>以</a:t>
            </a:r>
            <a:r>
              <a:rPr lang="zh-CN" altLang="zh-CN" dirty="0"/>
              <a:t>资本运作为重心的综合管理</a:t>
            </a:r>
            <a:r>
              <a:rPr lang="zh-CN" altLang="zh-CN" dirty="0" smtClean="0"/>
              <a:t>阶段</a:t>
            </a: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5</a:t>
            </a:fld>
            <a:endParaRPr lang="zh-CN" altLang="en-US">
              <a:solidFill>
                <a:prstClr val="black">
                  <a:tint val="75000"/>
                </a:prstClr>
              </a:solidFill>
            </a:endParaRPr>
          </a:p>
        </p:txBody>
      </p:sp>
    </p:spTree>
    <p:extLst>
      <p:ext uri="{BB962C8B-B14F-4D97-AF65-F5344CB8AC3E}">
        <p14:creationId xmlns:p14="http://schemas.microsoft.com/office/powerpoint/2010/main" val="164826365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财务管理概述</a:t>
            </a:r>
            <a:endParaRPr lang="zh-CN" altLang="en-US" dirty="0"/>
          </a:p>
        </p:txBody>
      </p:sp>
      <p:sp>
        <p:nvSpPr>
          <p:cNvPr id="3" name="内容占位符 2"/>
          <p:cNvSpPr>
            <a:spLocks noGrp="1"/>
          </p:cNvSpPr>
          <p:nvPr>
            <p:ph idx="1"/>
          </p:nvPr>
        </p:nvSpPr>
        <p:spPr/>
        <p:txBody>
          <a:bodyPr>
            <a:normAutofit/>
          </a:bodyPr>
          <a:lstStyle/>
          <a:p>
            <a:pPr marL="0" indent="0">
              <a:lnSpc>
                <a:spcPct val="145000"/>
              </a:lnSpc>
              <a:buNone/>
            </a:pPr>
            <a:r>
              <a:rPr lang="zh-CN" altLang="zh-CN" sz="2600" b="1" dirty="0">
                <a:latin typeface="黑体" panose="02010609060101010101" pitchFamily="49" charset="-122"/>
                <a:ea typeface="黑体" panose="02010609060101010101" pitchFamily="49" charset="-122"/>
              </a:rPr>
              <a:t>二、财务管理的内容</a:t>
            </a:r>
          </a:p>
          <a:p>
            <a:pPr marL="0" indent="0" algn="l">
              <a:lnSpc>
                <a:spcPct val="145000"/>
              </a:lnSpc>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财务活动</a:t>
            </a:r>
          </a:p>
          <a:p>
            <a:r>
              <a:rPr lang="en-US" altLang="zh-CN" dirty="0"/>
              <a:t>1.</a:t>
            </a:r>
            <a:r>
              <a:rPr lang="zh-CN" altLang="zh-CN" dirty="0"/>
              <a:t>筹资活动</a:t>
            </a:r>
          </a:p>
          <a:p>
            <a:r>
              <a:rPr lang="en-US" altLang="zh-CN" dirty="0"/>
              <a:t>2.</a:t>
            </a:r>
            <a:r>
              <a:rPr lang="zh-CN" altLang="zh-CN" dirty="0"/>
              <a:t>投资活动</a:t>
            </a:r>
          </a:p>
          <a:p>
            <a:r>
              <a:rPr lang="en-US" altLang="zh-CN" dirty="0"/>
              <a:t>3.</a:t>
            </a:r>
            <a:r>
              <a:rPr lang="zh-CN" altLang="zh-CN" dirty="0"/>
              <a:t>资金营运活动</a:t>
            </a:r>
          </a:p>
          <a:p>
            <a:r>
              <a:rPr lang="en-US" altLang="zh-CN" dirty="0"/>
              <a:t>4.</a:t>
            </a:r>
            <a:r>
              <a:rPr lang="zh-CN" altLang="zh-CN" dirty="0"/>
              <a:t>资金分配活动</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6</a:t>
            </a:fld>
            <a:endParaRPr lang="zh-CN" altLang="en-US">
              <a:solidFill>
                <a:prstClr val="black">
                  <a:tint val="75000"/>
                </a:prstClr>
              </a:solidFill>
            </a:endParaRPr>
          </a:p>
        </p:txBody>
      </p:sp>
    </p:spTree>
    <p:extLst>
      <p:ext uri="{BB962C8B-B14F-4D97-AF65-F5344CB8AC3E}">
        <p14:creationId xmlns:p14="http://schemas.microsoft.com/office/powerpoint/2010/main" val="40874432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7</a:t>
            </a:fld>
            <a:endParaRPr lang="zh-CN" altLang="en-US">
              <a:solidFill>
                <a:prstClr val="black">
                  <a:tint val="75000"/>
                </a:prstClr>
              </a:solidFill>
            </a:endParaRPr>
          </a:p>
        </p:txBody>
      </p:sp>
      <p:sp>
        <p:nvSpPr>
          <p:cNvPr id="3" name="标题 2"/>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财务管理概述</a:t>
            </a:r>
            <a:endParaRPr lang="zh-CN" altLang="en-US" dirty="0"/>
          </a:p>
        </p:txBody>
      </p:sp>
      <p:sp>
        <p:nvSpPr>
          <p:cNvPr id="4" name="内容占位符 3"/>
          <p:cNvSpPr>
            <a:spLocks noGrp="1"/>
          </p:cNvSpPr>
          <p:nvPr>
            <p:ph idx="1"/>
          </p:nvPr>
        </p:nvSpPr>
        <p:spPr/>
        <p:txBody>
          <a:bodyPr/>
          <a:lstStyle/>
          <a:p>
            <a:pPr marL="0" indent="0" algn="l">
              <a:lnSpc>
                <a:spcPct val="145000"/>
              </a:lnSpc>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财务关系</a:t>
            </a:r>
          </a:p>
          <a:p>
            <a:r>
              <a:rPr lang="en-US" altLang="zh-CN" dirty="0"/>
              <a:t>1.</a:t>
            </a:r>
            <a:r>
              <a:rPr lang="zh-CN" altLang="zh-CN" dirty="0"/>
              <a:t>企业与投资者之间的财务关系</a:t>
            </a:r>
          </a:p>
          <a:p>
            <a:r>
              <a:rPr lang="en-US" altLang="zh-CN" dirty="0"/>
              <a:t>2.</a:t>
            </a:r>
            <a:r>
              <a:rPr lang="zh-CN" altLang="zh-CN" dirty="0"/>
              <a:t>企业与债权人之间的财务关系</a:t>
            </a:r>
          </a:p>
          <a:p>
            <a:r>
              <a:rPr lang="en-US" altLang="zh-CN" dirty="0"/>
              <a:t>3.</a:t>
            </a:r>
            <a:r>
              <a:rPr lang="zh-CN" altLang="zh-CN" dirty="0"/>
              <a:t>企业与被投资单位之间的财务关系</a:t>
            </a:r>
          </a:p>
          <a:p>
            <a:r>
              <a:rPr lang="en-US" altLang="zh-CN" dirty="0"/>
              <a:t>4.</a:t>
            </a:r>
            <a:r>
              <a:rPr lang="zh-CN" altLang="zh-CN" dirty="0"/>
              <a:t>企业与债务人之间的财务关系</a:t>
            </a:r>
          </a:p>
          <a:p>
            <a:r>
              <a:rPr lang="en-US" altLang="zh-CN" dirty="0"/>
              <a:t>5.</a:t>
            </a:r>
            <a:r>
              <a:rPr lang="zh-CN" altLang="zh-CN" dirty="0"/>
              <a:t>企业内部各单位之间的财务关系</a:t>
            </a:r>
          </a:p>
          <a:p>
            <a:r>
              <a:rPr lang="en-US" altLang="zh-CN" dirty="0"/>
              <a:t>6.</a:t>
            </a:r>
            <a:r>
              <a:rPr lang="zh-CN" altLang="zh-CN" dirty="0"/>
              <a:t>企业与职工之间的财务关系</a:t>
            </a:r>
          </a:p>
          <a:p>
            <a:r>
              <a:rPr lang="en-US" altLang="zh-CN" dirty="0"/>
              <a:t>7.</a:t>
            </a:r>
            <a:r>
              <a:rPr lang="zh-CN" altLang="zh-CN" dirty="0"/>
              <a:t>企业与税务机关之间的财务关系</a:t>
            </a:r>
          </a:p>
          <a:p>
            <a:endParaRPr lang="zh-CN" altLang="en-US" dirty="0"/>
          </a:p>
        </p:txBody>
      </p:sp>
    </p:spTree>
    <p:extLst>
      <p:ext uri="{BB962C8B-B14F-4D97-AF65-F5344CB8AC3E}">
        <p14:creationId xmlns:p14="http://schemas.microsoft.com/office/powerpoint/2010/main" val="308831588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财务管理概述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三、财务管理的环节</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财务预测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财务决策</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财务控制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财务分析</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8</a:t>
            </a:fld>
            <a:endParaRPr lang="zh-CN" altLang="en-US">
              <a:solidFill>
                <a:prstClr val="black">
                  <a:tint val="75000"/>
                </a:prstClr>
              </a:solidFill>
            </a:endParaRPr>
          </a:p>
        </p:txBody>
      </p:sp>
    </p:spTree>
    <p:extLst>
      <p:ext uri="{BB962C8B-B14F-4D97-AF65-F5344CB8AC3E}">
        <p14:creationId xmlns:p14="http://schemas.microsoft.com/office/powerpoint/2010/main" val="270022288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财务管理目标</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一、财务管理目标理论</a:t>
            </a:r>
          </a:p>
          <a:p>
            <a:pPr marL="0" indent="0" algn="l">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利润最大化</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每股收益最大化</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股东财富最大化</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企业价值最大化</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9</a:t>
            </a:fld>
            <a:endParaRPr lang="zh-CN" altLang="en-US">
              <a:solidFill>
                <a:prstClr val="black">
                  <a:tint val="75000"/>
                </a:prstClr>
              </a:solidFill>
            </a:endParaRPr>
          </a:p>
        </p:txBody>
      </p:sp>
    </p:spTree>
    <p:extLst>
      <p:ext uri="{BB962C8B-B14F-4D97-AF65-F5344CB8AC3E}">
        <p14:creationId xmlns:p14="http://schemas.microsoft.com/office/powerpoint/2010/main" val="314339919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TotalTime>
  <Words>932</Words>
  <Application>Microsoft Office PowerPoint</Application>
  <PresentationFormat>宽屏</PresentationFormat>
  <Paragraphs>127</Paragraphs>
  <Slides>18</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18</vt:i4>
      </vt:variant>
    </vt:vector>
  </HeadingPairs>
  <TitlesOfParts>
    <vt:vector size="30" baseType="lpstr">
      <vt:lpstr>等线</vt:lpstr>
      <vt:lpstr>方正书宋_GBK</vt:lpstr>
      <vt:lpstr>黑体</vt:lpstr>
      <vt:lpstr>楷体</vt:lpstr>
      <vt:lpstr>宋体</vt:lpstr>
      <vt:lpstr>微软雅黑</vt:lpstr>
      <vt:lpstr>Arial</vt:lpstr>
      <vt:lpstr>Calibri</vt:lpstr>
      <vt:lpstr>Calibri Light</vt:lpstr>
      <vt:lpstr>Times New Roman</vt:lpstr>
      <vt:lpstr>Office 主题</vt:lpstr>
      <vt:lpstr>1_Office 主题</vt:lpstr>
      <vt:lpstr>PowerPoint 演示文稿</vt:lpstr>
      <vt:lpstr>PowerPoint 演示文稿</vt:lpstr>
      <vt:lpstr>目  录</vt:lpstr>
      <vt:lpstr>第一节　财务管理概述</vt:lpstr>
      <vt:lpstr>第一节　财务管理概述</vt:lpstr>
      <vt:lpstr>第一节　财务管理概述</vt:lpstr>
      <vt:lpstr>第一节　财务管理概述</vt:lpstr>
      <vt:lpstr>第一节　财务管理概述</vt:lpstr>
      <vt:lpstr>第二节　财务管理目标</vt:lpstr>
      <vt:lpstr>第二节　财务管理目标</vt:lpstr>
      <vt:lpstr>第三节　财务管理原则</vt:lpstr>
      <vt:lpstr>第三节　财务管理原则</vt:lpstr>
      <vt:lpstr>第三节　财务管理原则</vt:lpstr>
      <vt:lpstr>第四节　财务管理环境</vt:lpstr>
      <vt:lpstr>第四节　财务管理环境</vt:lpstr>
      <vt:lpstr>第四节　财务管理环境</vt:lpstr>
      <vt:lpstr>第四节　财务管理环境</vt:lpstr>
      <vt:lpstr>第四节　财务管理环境</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2024-06-02T06:40:02Z</dcterms:created>
  <dcterms:modified xsi:type="dcterms:W3CDTF">2024-06-02T06:41:49Z</dcterms:modified>
</cp:coreProperties>
</file>