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07122704359412"/>
          <c:y val="2.2222225462558393E-2"/>
          <c:w val="0.82995787049438674"/>
          <c:h val="0.94010789444559562"/>
        </c:manualLayout>
      </c:layout>
      <c:barChart>
        <c:barDir val="bar"/>
        <c:grouping val="clustered"/>
        <c:varyColors val="0"/>
        <c:ser>
          <c:idx val="0"/>
          <c:order val="0"/>
          <c:spPr>
            <a:solidFill>
              <a:schemeClr val="accent1"/>
            </a:solidFill>
            <a:ln>
              <a:noFill/>
            </a:ln>
            <a:effectLst/>
          </c:spPr>
          <c:invertIfNegative val="0"/>
          <c:dPt>
            <c:idx val="12"/>
            <c:invertIfNegative val="0"/>
            <c:bubble3D val="0"/>
            <c:spPr>
              <a:solidFill>
                <a:srgbClr val="C00000"/>
              </a:solidFill>
              <a:ln>
                <a:noFill/>
              </a:ln>
              <a:effectLst/>
            </c:spPr>
            <c:extLst>
              <c:ext xmlns:c16="http://schemas.microsoft.com/office/drawing/2014/chart" uri="{C3380CC4-5D6E-409C-BE32-E72D297353CC}">
                <c16:uniqueId val="{00000001-B148-46AD-A083-EF69E73C9E7B}"/>
              </c:ext>
            </c:extLst>
          </c:dPt>
          <c:dPt>
            <c:idx val="13"/>
            <c:invertIfNegative val="0"/>
            <c:bubble3D val="0"/>
            <c:spPr>
              <a:solidFill>
                <a:srgbClr val="C00000"/>
              </a:solidFill>
              <a:ln>
                <a:noFill/>
              </a:ln>
              <a:effectLst/>
            </c:spPr>
            <c:extLst>
              <c:ext xmlns:c16="http://schemas.microsoft.com/office/drawing/2014/chart" uri="{C3380CC4-5D6E-409C-BE32-E72D297353CC}">
                <c16:uniqueId val="{00000003-B148-46AD-A083-EF69E73C9E7B}"/>
              </c:ext>
            </c:extLst>
          </c:dPt>
          <c:dPt>
            <c:idx val="14"/>
            <c:invertIfNegative val="0"/>
            <c:bubble3D val="0"/>
            <c:spPr>
              <a:solidFill>
                <a:srgbClr val="C00000"/>
              </a:solidFill>
              <a:ln>
                <a:noFill/>
              </a:ln>
              <a:effectLst/>
            </c:spPr>
            <c:extLst>
              <c:ext xmlns:c16="http://schemas.microsoft.com/office/drawing/2014/chart" uri="{C3380CC4-5D6E-409C-BE32-E72D297353CC}">
                <c16:uniqueId val="{00000005-B148-46AD-A083-EF69E73C9E7B}"/>
              </c:ext>
            </c:extLst>
          </c:dPt>
          <c:dPt>
            <c:idx val="15"/>
            <c:invertIfNegative val="0"/>
            <c:bubble3D val="0"/>
            <c:spPr>
              <a:solidFill>
                <a:srgbClr val="C00000"/>
              </a:solidFill>
              <a:ln>
                <a:noFill/>
              </a:ln>
              <a:effectLst/>
            </c:spPr>
            <c:extLst>
              <c:ext xmlns:c16="http://schemas.microsoft.com/office/drawing/2014/chart" uri="{C3380CC4-5D6E-409C-BE32-E72D297353CC}">
                <c16:uniqueId val="{00000007-B148-46AD-A083-EF69E73C9E7B}"/>
              </c:ext>
            </c:extLst>
          </c:dPt>
          <c:dPt>
            <c:idx val="16"/>
            <c:invertIfNegative val="0"/>
            <c:bubble3D val="0"/>
            <c:spPr>
              <a:solidFill>
                <a:srgbClr val="C00000"/>
              </a:solidFill>
              <a:ln>
                <a:noFill/>
              </a:ln>
              <a:effectLst/>
            </c:spPr>
            <c:extLst>
              <c:ext xmlns:c16="http://schemas.microsoft.com/office/drawing/2014/chart" uri="{C3380CC4-5D6E-409C-BE32-E72D297353CC}">
                <c16:uniqueId val="{00000009-B148-46AD-A083-EF69E73C9E7B}"/>
              </c:ext>
            </c:extLst>
          </c:dPt>
          <c:dPt>
            <c:idx val="17"/>
            <c:invertIfNegative val="0"/>
            <c:bubble3D val="0"/>
            <c:spPr>
              <a:solidFill>
                <a:srgbClr val="C00000"/>
              </a:solidFill>
              <a:ln>
                <a:noFill/>
              </a:ln>
              <a:effectLst/>
            </c:spPr>
            <c:extLst>
              <c:ext xmlns:c16="http://schemas.microsoft.com/office/drawing/2014/chart" uri="{C3380CC4-5D6E-409C-BE32-E72D297353CC}">
                <c16:uniqueId val="{0000000B-B148-46AD-A083-EF69E73C9E7B}"/>
              </c:ext>
            </c:extLst>
          </c:dPt>
          <c:dPt>
            <c:idx val="18"/>
            <c:invertIfNegative val="0"/>
            <c:bubble3D val="0"/>
            <c:spPr>
              <a:solidFill>
                <a:srgbClr val="C00000"/>
              </a:solidFill>
              <a:ln>
                <a:noFill/>
              </a:ln>
              <a:effectLst/>
            </c:spPr>
            <c:extLst>
              <c:ext xmlns:c16="http://schemas.microsoft.com/office/drawing/2014/chart" uri="{C3380CC4-5D6E-409C-BE32-E72D297353CC}">
                <c16:uniqueId val="{0000000D-B148-46AD-A083-EF69E73C9E7B}"/>
              </c:ext>
            </c:extLst>
          </c:dPt>
          <c:dPt>
            <c:idx val="19"/>
            <c:invertIfNegative val="0"/>
            <c:bubble3D val="0"/>
            <c:spPr>
              <a:solidFill>
                <a:srgbClr val="C00000"/>
              </a:solidFill>
              <a:ln>
                <a:noFill/>
              </a:ln>
              <a:effectLst/>
            </c:spPr>
            <c:extLst>
              <c:ext xmlns:c16="http://schemas.microsoft.com/office/drawing/2014/chart" uri="{C3380CC4-5D6E-409C-BE32-E72D297353CC}">
                <c16:uniqueId val="{0000000F-B148-46AD-A083-EF69E73C9E7B}"/>
              </c:ext>
            </c:extLst>
          </c:dPt>
          <c:dPt>
            <c:idx val="20"/>
            <c:invertIfNegative val="0"/>
            <c:bubble3D val="0"/>
            <c:spPr>
              <a:solidFill>
                <a:srgbClr val="C00000"/>
              </a:solidFill>
              <a:ln>
                <a:noFill/>
              </a:ln>
              <a:effectLst/>
            </c:spPr>
            <c:extLst>
              <c:ext xmlns:c16="http://schemas.microsoft.com/office/drawing/2014/chart" uri="{C3380CC4-5D6E-409C-BE32-E72D297353CC}">
                <c16:uniqueId val="{00000011-B148-46AD-A083-EF69E73C9E7B}"/>
              </c:ext>
            </c:extLst>
          </c:dPt>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Sheet2!$A$3:$A$23</c:f>
              <c:strCache>
                <c:ptCount val="21"/>
                <c:pt idx="0">
                  <c:v>爱沙尼亚</c:v>
                </c:pt>
                <c:pt idx="1">
                  <c:v>卢森堡</c:v>
                </c:pt>
                <c:pt idx="2">
                  <c:v>捷克</c:v>
                </c:pt>
                <c:pt idx="3">
                  <c:v>丹麦</c:v>
                </c:pt>
                <c:pt idx="4">
                  <c:v>瑞典</c:v>
                </c:pt>
                <c:pt idx="5">
                  <c:v>挪威</c:v>
                </c:pt>
                <c:pt idx="6">
                  <c:v>波兰</c:v>
                </c:pt>
                <c:pt idx="7">
                  <c:v>斯洛伐克</c:v>
                </c:pt>
                <c:pt idx="8">
                  <c:v>荷兰</c:v>
                </c:pt>
                <c:pt idx="9">
                  <c:v>爱尔兰</c:v>
                </c:pt>
                <c:pt idx="10">
                  <c:v>芬兰</c:v>
                </c:pt>
                <c:pt idx="11">
                  <c:v>德国</c:v>
                </c:pt>
                <c:pt idx="12">
                  <c:v>匈牙利</c:v>
                </c:pt>
                <c:pt idx="13">
                  <c:v>斯洛文尼亚</c:v>
                </c:pt>
                <c:pt idx="14">
                  <c:v>奥地利</c:v>
                </c:pt>
                <c:pt idx="15">
                  <c:v>西班牙</c:v>
                </c:pt>
                <c:pt idx="16">
                  <c:v>法国</c:v>
                </c:pt>
                <c:pt idx="17">
                  <c:v>比利时</c:v>
                </c:pt>
                <c:pt idx="18">
                  <c:v>葡萄牙</c:v>
                </c:pt>
                <c:pt idx="19">
                  <c:v>意大利</c:v>
                </c:pt>
                <c:pt idx="20">
                  <c:v>希腊</c:v>
                </c:pt>
              </c:strCache>
            </c:strRef>
          </c:cat>
          <c:val>
            <c:numRef>
              <c:f>Sheet2!$B$3:$B$23</c:f>
              <c:numCache>
                <c:formatCode>0.00_ </c:formatCode>
                <c:ptCount val="21"/>
                <c:pt idx="0">
                  <c:v>8.44676475469271</c:v>
                </c:pt>
                <c:pt idx="1">
                  <c:v>22.014586764359901</c:v>
                </c:pt>
                <c:pt idx="2">
                  <c:v>30.252368513982098</c:v>
                </c:pt>
                <c:pt idx="3">
                  <c:v>33.323310501519501</c:v>
                </c:pt>
                <c:pt idx="4">
                  <c:v>35.017972864514299</c:v>
                </c:pt>
                <c:pt idx="5">
                  <c:v>40.210688613584097</c:v>
                </c:pt>
                <c:pt idx="6">
                  <c:v>45.597694016390101</c:v>
                </c:pt>
                <c:pt idx="7">
                  <c:v>48.216062862318502</c:v>
                </c:pt>
                <c:pt idx="8">
                  <c:v>48.713084413220002</c:v>
                </c:pt>
                <c:pt idx="9">
                  <c:v>57.394647661295302</c:v>
                </c:pt>
                <c:pt idx="10">
                  <c:v>59.466163880113697</c:v>
                </c:pt>
                <c:pt idx="11">
                  <c:v>59.559618899857703</c:v>
                </c:pt>
                <c:pt idx="12">
                  <c:v>65.487837706154593</c:v>
                </c:pt>
                <c:pt idx="13">
                  <c:v>65.597698817384298</c:v>
                </c:pt>
                <c:pt idx="14">
                  <c:v>70.543749045418295</c:v>
                </c:pt>
                <c:pt idx="15">
                  <c:v>95.505040280469004</c:v>
                </c:pt>
                <c:pt idx="16">
                  <c:v>98.042805038640196</c:v>
                </c:pt>
                <c:pt idx="17">
                  <c:v>98.074664684901407</c:v>
                </c:pt>
                <c:pt idx="18">
                  <c:v>116.83960523635299</c:v>
                </c:pt>
                <c:pt idx="19">
                  <c:v>134.58213132563901</c:v>
                </c:pt>
                <c:pt idx="20">
                  <c:v>180.50634222671701</c:v>
                </c:pt>
              </c:numCache>
            </c:numRef>
          </c:val>
          <c:extLst>
            <c:ext xmlns:c16="http://schemas.microsoft.com/office/drawing/2014/chart" uri="{C3380CC4-5D6E-409C-BE32-E72D297353CC}">
              <c16:uniqueId val="{00000012-B148-46AD-A083-EF69E73C9E7B}"/>
            </c:ext>
          </c:extLst>
        </c:ser>
        <c:dLbls>
          <c:showLegendKey val="0"/>
          <c:showVal val="0"/>
          <c:showCatName val="0"/>
          <c:showSerName val="0"/>
          <c:showPercent val="0"/>
          <c:showBubbleSize val="0"/>
        </c:dLbls>
        <c:gapWidth val="182"/>
        <c:axId val="535381496"/>
        <c:axId val="535381816"/>
      </c:barChart>
      <c:catAx>
        <c:axId val="53538149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535381816"/>
        <c:crosses val="autoZero"/>
        <c:auto val="1"/>
        <c:lblAlgn val="ctr"/>
        <c:lblOffset val="100"/>
        <c:noMultiLvlLbl val="0"/>
      </c:catAx>
      <c:valAx>
        <c:axId val="535381816"/>
        <c:scaling>
          <c:orientation val="minMax"/>
        </c:scaling>
        <c:delete val="0"/>
        <c:axPos val="b"/>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535381496"/>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9/12/2024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政府债务，是指政府以债务人的身份，采用信用的方式取得的一种收入。由于政府债务的融资方式主要采取发行债券的方式，所以政府债务也称为公债。它的运作和管理，既与政府财政收支密切相关，也在很大程度上影响着宏观经济的运行和稳定。</a:t>
            </a:r>
            <a:br>
              <a:rPr lang="zh-CN" altLang="en-US" sz="2400" dirty="0"/>
            </a:br>
            <a:r>
              <a:rPr lang="zh-CN" altLang="en-US" sz="2400" dirty="0"/>
              <a:t>严格地讲，政府债务与公共部门债务是不同的。公共部门债务除了包含政府债务以外，还包含其他公共部门的债务，例如公立大学、公立医院以及国有企业的债务。如未特别注明，本章分析仅限于政府债务。</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第十章 </a:t>
            </a:r>
            <a:r>
              <a:rPr lang="zh-CN" altLang="en-US" sz="5400" dirty="0" smtClean="0">
                <a:latin typeface="华文新魏" panose="02010800040101010101" pitchFamily="2" charset="-122"/>
                <a:ea typeface="华文新魏" panose="02010800040101010101" pitchFamily="2" charset="-122"/>
              </a:rPr>
              <a:t>政府</a:t>
            </a:r>
            <a:r>
              <a:rPr lang="zh-CN" altLang="en-US" sz="5400" dirty="0">
                <a:latin typeface="华文新魏" panose="02010800040101010101" pitchFamily="2" charset="-122"/>
                <a:ea typeface="华文新魏" panose="02010800040101010101" pitchFamily="2" charset="-122"/>
              </a:rPr>
              <a:t>债务管理</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10.2.6 </a:t>
            </a:r>
            <a:r>
              <a:rPr lang="zh-CN" altLang="en-US" sz="3000" dirty="0"/>
              <a:t>发展和保持有效的国内政府债券</a:t>
            </a:r>
            <a:r>
              <a:rPr lang="zh-CN" altLang="en-US" sz="3000" dirty="0" smtClean="0"/>
              <a:t>市场</a:t>
            </a:r>
            <a:endParaRPr lang="en-US" altLang="zh-CN" sz="3000" dirty="0" smtClean="0"/>
          </a:p>
          <a:p>
            <a:pPr marL="457200" lvl="1" indent="0">
              <a:buNone/>
            </a:pPr>
            <a:r>
              <a:rPr lang="zh-CN" altLang="en-US" sz="2400" b="1" dirty="0"/>
              <a:t>为了在中长期实现债务成本和风险的最小化，债务管理人员应采取措施积极推动政府债券市场发展，逐步形成有深度和流动性强的政府债券市场。在适度考虑风险和成本的前提下，应积极为债务管理拓展形成多层次的投资者群体，并平等对待各类投资者。</a:t>
            </a:r>
          </a:p>
        </p:txBody>
      </p:sp>
    </p:spTree>
    <p:extLst>
      <p:ext uri="{BB962C8B-B14F-4D97-AF65-F5344CB8AC3E}">
        <p14:creationId xmlns:p14="http://schemas.microsoft.com/office/powerpoint/2010/main" val="1391655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10.3 </a:t>
            </a:r>
            <a:r>
              <a:rPr lang="zh-CN" altLang="en-US" b="1" kern="100" dirty="0">
                <a:latin typeface="Times New Roman" panose="02020603050405020304" pitchFamily="18" charset="0"/>
              </a:rPr>
              <a:t>政府债务的总量管理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10.3.1 </a:t>
            </a:r>
            <a:r>
              <a:rPr lang="zh-CN" altLang="en-US" sz="3000" dirty="0"/>
              <a:t>我国的政府债务余额管理</a:t>
            </a:r>
            <a:r>
              <a:rPr lang="zh-CN" altLang="en-US" sz="3000" dirty="0" smtClean="0"/>
              <a:t>制度</a:t>
            </a:r>
            <a:endParaRPr lang="en-US" altLang="zh-CN" sz="3000" dirty="0" smtClean="0"/>
          </a:p>
          <a:p>
            <a:pPr marL="457200" lvl="1" indent="0">
              <a:buNone/>
            </a:pPr>
            <a:r>
              <a:rPr lang="en-US" altLang="zh-CN" sz="2400" b="1" dirty="0"/>
              <a:t>1</a:t>
            </a:r>
            <a:r>
              <a:rPr lang="zh-CN" altLang="en-US" sz="2400" b="1" dirty="0"/>
              <a:t>．国债余额</a:t>
            </a:r>
            <a:r>
              <a:rPr lang="zh-CN" altLang="en-US" sz="2400" b="1" dirty="0" smtClean="0"/>
              <a:t>管理</a:t>
            </a:r>
            <a:endParaRPr lang="en-US" altLang="zh-CN" sz="2400" b="1" dirty="0" smtClean="0"/>
          </a:p>
          <a:p>
            <a:pPr marL="457200" lvl="1" indent="0">
              <a:buNone/>
            </a:pPr>
            <a:r>
              <a:rPr lang="en-US" altLang="zh-CN" sz="2400" b="1" dirty="0" smtClean="0"/>
              <a:t>2.  </a:t>
            </a:r>
            <a:r>
              <a:rPr lang="zh-CN" altLang="en-US" sz="2400" b="1" dirty="0" smtClean="0"/>
              <a:t>地方债</a:t>
            </a:r>
            <a:r>
              <a:rPr lang="zh-CN" altLang="en-US" sz="2400" b="1" dirty="0"/>
              <a:t>余额管理</a:t>
            </a:r>
          </a:p>
        </p:txBody>
      </p:sp>
    </p:spTree>
    <p:extLst>
      <p:ext uri="{BB962C8B-B14F-4D97-AF65-F5344CB8AC3E}">
        <p14:creationId xmlns:p14="http://schemas.microsoft.com/office/powerpoint/2010/main" val="24992817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10.3 </a:t>
            </a:r>
            <a:r>
              <a:rPr lang="zh-CN" altLang="en-US" b="1" kern="100" dirty="0">
                <a:latin typeface="Times New Roman" panose="02020603050405020304" pitchFamily="18" charset="0"/>
              </a:rPr>
              <a:t>政府债务的总量管理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10.3.2 </a:t>
            </a:r>
            <a:r>
              <a:rPr lang="zh-CN" altLang="en-US" sz="3000" dirty="0"/>
              <a:t>美国的国债上限管理</a:t>
            </a:r>
            <a:r>
              <a:rPr lang="zh-CN" altLang="en-US" sz="3000" dirty="0" smtClean="0"/>
              <a:t>制度</a:t>
            </a:r>
            <a:endParaRPr lang="en-US" altLang="zh-CN" sz="3000" dirty="0" smtClean="0"/>
          </a:p>
          <a:p>
            <a:pPr marL="457200" lvl="1" indent="0">
              <a:buNone/>
            </a:pPr>
            <a:r>
              <a:rPr lang="zh-CN" altLang="en-US" sz="2400" b="1" dirty="0"/>
              <a:t>债务上限（</a:t>
            </a:r>
            <a:r>
              <a:rPr lang="en-US" altLang="zh-CN" sz="2400" b="1" dirty="0"/>
              <a:t>debt ceiling</a:t>
            </a:r>
            <a:r>
              <a:rPr lang="zh-CN" altLang="en-US" sz="2400" b="1" dirty="0"/>
              <a:t>）指美国联邦政府根据国会授权为了履行现有法定义务而能够举借的债务总额，这在 </a:t>
            </a:r>
            <a:r>
              <a:rPr lang="en-US" altLang="zh-CN" sz="2400" b="1" dirty="0"/>
              <a:t>1917 </a:t>
            </a:r>
            <a:r>
              <a:rPr lang="zh-CN" altLang="en-US" sz="2400" b="1" dirty="0"/>
              <a:t>年以前，美国政府每次进行借款都必须上报国会，以获得国会的批准和授权。到了一战时期，由于国家财政要有更大的灵活性来满足战时经济的需要，因此美国国会授予政府一揽子借款权限，同时以立法形式确立国债的限额发行制度，要求借款总额不超过一定时期内规定的总额限制，即设置政府债务上限。实施这一制度的法律依据是，美国的</a:t>
            </a:r>
            <a:r>
              <a:rPr lang="en-US" altLang="zh-CN" sz="2400" b="1" dirty="0"/>
              <a:t>《</a:t>
            </a:r>
            <a:r>
              <a:rPr lang="zh-CN" altLang="en-US" sz="2400" b="1" dirty="0"/>
              <a:t>第二次自由债券法案</a:t>
            </a:r>
            <a:r>
              <a:rPr lang="en-US" altLang="zh-CN" sz="2400" b="1" dirty="0"/>
              <a:t>》</a:t>
            </a:r>
            <a:r>
              <a:rPr lang="zh-CN" altLang="en-US" sz="2400" b="1" dirty="0"/>
              <a:t>。而当债务达到上限时，财政部不能再发行任何国债，只能通过税收收入来偿还债务。</a:t>
            </a:r>
          </a:p>
        </p:txBody>
      </p:sp>
    </p:spTree>
    <p:extLst>
      <p:ext uri="{BB962C8B-B14F-4D97-AF65-F5344CB8AC3E}">
        <p14:creationId xmlns:p14="http://schemas.microsoft.com/office/powerpoint/2010/main" val="1660809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10.3 </a:t>
            </a:r>
            <a:r>
              <a:rPr lang="zh-CN" altLang="en-US" b="1" kern="100" dirty="0">
                <a:latin typeface="Times New Roman" panose="02020603050405020304" pitchFamily="18" charset="0"/>
              </a:rPr>
              <a:t>政府债务的总量管理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10.3.3 </a:t>
            </a:r>
            <a:r>
              <a:rPr lang="zh-CN" altLang="en-US" sz="3000" dirty="0"/>
              <a:t>欧盟的债务管理</a:t>
            </a:r>
            <a:r>
              <a:rPr lang="zh-CN" altLang="en-US" sz="3000" dirty="0" smtClean="0"/>
              <a:t>准则</a:t>
            </a:r>
            <a:endParaRPr lang="en-US" altLang="zh-CN" sz="3000" dirty="0" smtClean="0"/>
          </a:p>
          <a:p>
            <a:pPr marL="457200" lvl="1" indent="0">
              <a:buNone/>
            </a:pPr>
            <a:r>
              <a:rPr lang="zh-CN" altLang="en-US" sz="2400" b="1" dirty="0"/>
              <a:t>在衡量政府债务规模时，通常将欧洲</a:t>
            </a:r>
            <a:r>
              <a:rPr lang="en-US" altLang="zh-CN" sz="2400" b="1" dirty="0"/>
              <a:t>《</a:t>
            </a:r>
            <a:r>
              <a:rPr lang="zh-CN" altLang="en-US" sz="2400" b="1" dirty="0"/>
              <a:t>马斯特里赫特条约</a:t>
            </a:r>
            <a:r>
              <a:rPr lang="en-US" altLang="zh-CN" sz="2400" b="1" dirty="0"/>
              <a:t>》</a:t>
            </a:r>
            <a:r>
              <a:rPr lang="zh-CN" altLang="en-US" sz="2400" b="1" dirty="0"/>
              <a:t>（以下简称</a:t>
            </a:r>
            <a:r>
              <a:rPr lang="en-US" altLang="zh-CN" sz="2400" b="1" dirty="0"/>
              <a:t>《</a:t>
            </a:r>
            <a:r>
              <a:rPr lang="zh-CN" altLang="en-US" sz="2400" b="1" dirty="0"/>
              <a:t>马约</a:t>
            </a:r>
            <a:r>
              <a:rPr lang="en-US" altLang="zh-CN" sz="2400" b="1" dirty="0"/>
              <a:t>》</a:t>
            </a:r>
            <a:r>
              <a:rPr lang="zh-CN" altLang="en-US" sz="2400" b="1" dirty="0"/>
              <a:t>）提出的赤字和债务标准作为参考。</a:t>
            </a:r>
            <a:r>
              <a:rPr lang="en-US" altLang="zh-CN" sz="2400" b="1" dirty="0"/>
              <a:t>《</a:t>
            </a:r>
            <a:r>
              <a:rPr lang="zh-CN" altLang="en-US" sz="2400" b="1" dirty="0"/>
              <a:t>马约</a:t>
            </a:r>
            <a:r>
              <a:rPr lang="en-US" altLang="zh-CN" sz="2400" b="1" dirty="0"/>
              <a:t>》</a:t>
            </a:r>
            <a:r>
              <a:rPr lang="zh-CN" altLang="en-US" sz="2400" b="1" dirty="0"/>
              <a:t>规定，成员国财政赤字占当年</a:t>
            </a:r>
            <a:r>
              <a:rPr lang="en-US" altLang="zh-CN" sz="2400" b="1" dirty="0"/>
              <a:t>GDP</a:t>
            </a:r>
            <a:r>
              <a:rPr lang="zh-CN" altLang="en-US" sz="2400" b="1" dirty="0"/>
              <a:t>的比例不应超过</a:t>
            </a:r>
            <a:r>
              <a:rPr lang="en-US" altLang="zh-CN" sz="2400" b="1" dirty="0"/>
              <a:t>3%</a:t>
            </a:r>
            <a:r>
              <a:rPr lang="zh-CN" altLang="en-US" sz="2400" b="1" dirty="0"/>
              <a:t>；政府债务总额占</a:t>
            </a:r>
            <a:r>
              <a:rPr lang="en-US" altLang="zh-CN" sz="2400" b="1" dirty="0"/>
              <a:t>GDP</a:t>
            </a:r>
            <a:r>
              <a:rPr lang="zh-CN" altLang="en-US" sz="2400" b="1" dirty="0"/>
              <a:t>的比例不应超过</a:t>
            </a:r>
            <a:r>
              <a:rPr lang="en-US" altLang="zh-CN" sz="2400" b="1" dirty="0"/>
              <a:t>60%</a:t>
            </a:r>
            <a:r>
              <a:rPr lang="zh-CN" altLang="en-US" sz="2400" b="1" dirty="0" smtClean="0"/>
              <a:t>。</a:t>
            </a:r>
            <a:endParaRPr lang="en-US" altLang="zh-CN" sz="2400" b="1" dirty="0" smtClean="0"/>
          </a:p>
          <a:p>
            <a:pPr marL="457200" lvl="1" indent="0">
              <a:buNone/>
            </a:pPr>
            <a:r>
              <a:rPr lang="zh-CN" altLang="en-US" sz="2400" b="1" dirty="0"/>
              <a:t>为进一步强化欧盟财政纪律的硬约束，</a:t>
            </a:r>
            <a:r>
              <a:rPr lang="en-US" altLang="zh-CN" sz="2400" b="1" dirty="0"/>
              <a:t>2012</a:t>
            </a:r>
            <a:r>
              <a:rPr lang="zh-CN" altLang="en-US" sz="2400" b="1" dirty="0"/>
              <a:t>年</a:t>
            </a:r>
            <a:r>
              <a:rPr lang="en-US" altLang="zh-CN" sz="2400" b="1" dirty="0"/>
              <a:t>3</a:t>
            </a:r>
            <a:r>
              <a:rPr lang="zh-CN" altLang="en-US" sz="2400" b="1" dirty="0"/>
              <a:t>月，除英国和捷克以外的欧盟</a:t>
            </a:r>
            <a:r>
              <a:rPr lang="en-US" altLang="zh-CN" sz="2400" b="1" dirty="0"/>
              <a:t>25</a:t>
            </a:r>
            <a:r>
              <a:rPr lang="zh-CN" altLang="en-US" sz="2400" b="1" dirty="0"/>
              <a:t>国正式签署了</a:t>
            </a:r>
            <a:r>
              <a:rPr lang="en-US" altLang="zh-CN" sz="2400" b="1" dirty="0"/>
              <a:t>《</a:t>
            </a:r>
            <a:r>
              <a:rPr lang="zh-CN" altLang="en-US" sz="2400" b="1" dirty="0"/>
              <a:t>欧洲经济货币联盟稳定、协调和治理公约</a:t>
            </a:r>
            <a:r>
              <a:rPr lang="en-US" altLang="zh-CN" sz="2400" b="1" dirty="0"/>
              <a:t>》</a:t>
            </a:r>
            <a:r>
              <a:rPr lang="zh-CN" altLang="en-US" sz="2400" b="1" dirty="0"/>
              <a:t>，它要求各国：一是建立新财政规则。二是建立控制赤字超额程序。</a:t>
            </a:r>
          </a:p>
        </p:txBody>
      </p:sp>
    </p:spTree>
    <p:extLst>
      <p:ext uri="{BB962C8B-B14F-4D97-AF65-F5344CB8AC3E}">
        <p14:creationId xmlns:p14="http://schemas.microsoft.com/office/powerpoint/2010/main" val="19379180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id="{DCDD9FE3-B320-4F8D-8D7A-2C13E6B1EC9A}"/>
              </a:ext>
            </a:extLst>
          </p:cNvPr>
          <p:cNvGraphicFramePr/>
          <p:nvPr>
            <p:extLst>
              <p:ext uri="{D42A27DB-BD31-4B8C-83A1-F6EECF244321}">
                <p14:modId xmlns:p14="http://schemas.microsoft.com/office/powerpoint/2010/main" val="2470037435"/>
              </p:ext>
            </p:extLst>
          </p:nvPr>
        </p:nvGraphicFramePr>
        <p:xfrm>
          <a:off x="5416366" y="1"/>
          <a:ext cx="5748940" cy="6857999"/>
        </p:xfrm>
        <a:graphic>
          <a:graphicData uri="http://schemas.openxmlformats.org/drawingml/2006/chart">
            <c:chart xmlns:c="http://schemas.openxmlformats.org/drawingml/2006/chart" xmlns:r="http://schemas.openxmlformats.org/officeDocument/2006/relationships" r:id="rId2"/>
          </a:graphicData>
        </a:graphic>
      </p:graphicFrame>
      <p:sp>
        <p:nvSpPr>
          <p:cNvPr id="3" name="矩形 2"/>
          <p:cNvSpPr/>
          <p:nvPr/>
        </p:nvSpPr>
        <p:spPr>
          <a:xfrm>
            <a:off x="412518" y="2905780"/>
            <a:ext cx="5003848" cy="954107"/>
          </a:xfrm>
          <a:prstGeom prst="rect">
            <a:avLst/>
          </a:prstGeom>
        </p:spPr>
        <p:txBody>
          <a:bodyPr wrap="square">
            <a:spAutoFit/>
          </a:bodyPr>
          <a:lstStyle/>
          <a:p>
            <a:r>
              <a:rPr lang="en-US" altLang="zh-CN" sz="2800" dirty="0">
                <a:latin typeface="Times New Roman" panose="02020603050405020304" pitchFamily="18" charset="0"/>
              </a:rPr>
              <a:t>2019</a:t>
            </a:r>
            <a:r>
              <a:rPr lang="zh-CN" altLang="zh-CN" sz="2800" dirty="0">
                <a:latin typeface="Times New Roman" panose="02020603050405020304" pitchFamily="18" charset="0"/>
                <a:cs typeface="Times New Roman" panose="02020603050405020304" pitchFamily="18" charset="0"/>
              </a:rPr>
              <a:t>年欧盟各国的公债</a:t>
            </a:r>
            <a:r>
              <a:rPr lang="zh-CN" altLang="zh-CN" sz="2800" dirty="0" smtClean="0">
                <a:latin typeface="Times New Roman" panose="02020603050405020304" pitchFamily="18" charset="0"/>
                <a:cs typeface="Times New Roman" panose="02020603050405020304" pitchFamily="18" charset="0"/>
              </a:rPr>
              <a:t>负担率</a:t>
            </a:r>
            <a:endParaRPr lang="en-US" altLang="zh-CN" sz="2800" dirty="0" smtClean="0">
              <a:latin typeface="Times New Roman" panose="02020603050405020304" pitchFamily="18" charset="0"/>
              <a:cs typeface="Times New Roman" panose="02020603050405020304" pitchFamily="18" charset="0"/>
            </a:endParaRPr>
          </a:p>
          <a:p>
            <a:r>
              <a:rPr lang="zh-CN" altLang="en-US" sz="2800" dirty="0" smtClean="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单位：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1486902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10.4.1 </a:t>
            </a:r>
            <a:r>
              <a:rPr lang="zh-CN" altLang="en-US" sz="3000" dirty="0"/>
              <a:t>我国地方政府债券的</a:t>
            </a:r>
            <a:r>
              <a:rPr lang="zh-CN" altLang="en-US" sz="3000" dirty="0" smtClean="0"/>
              <a:t>分类</a:t>
            </a:r>
            <a:endParaRPr lang="en-US" altLang="zh-CN" sz="3000" dirty="0" smtClean="0"/>
          </a:p>
          <a:p>
            <a:pPr marL="457200" lvl="1" indent="0">
              <a:buNone/>
            </a:pPr>
            <a:r>
              <a:rPr lang="en-US" altLang="zh-CN" sz="2400" b="1" dirty="0"/>
              <a:t>2015</a:t>
            </a:r>
            <a:r>
              <a:rPr lang="zh-CN" altLang="en-US" sz="2400" b="1" dirty="0"/>
              <a:t>年</a:t>
            </a:r>
            <a:r>
              <a:rPr lang="en-US" altLang="zh-CN" sz="2400" b="1" dirty="0"/>
              <a:t>3</a:t>
            </a:r>
            <a:r>
              <a:rPr lang="zh-CN" altLang="en-US" sz="2400" b="1" dirty="0"/>
              <a:t>月</a:t>
            </a:r>
            <a:r>
              <a:rPr lang="en-US" altLang="zh-CN" sz="2400" b="1" dirty="0"/>
              <a:t>12</a:t>
            </a:r>
            <a:r>
              <a:rPr lang="zh-CN" altLang="en-US" sz="2400" b="1" dirty="0"/>
              <a:t>日和</a:t>
            </a:r>
            <a:r>
              <a:rPr lang="en-US" altLang="zh-CN" sz="2400" b="1" dirty="0"/>
              <a:t>4</a:t>
            </a:r>
            <a:r>
              <a:rPr lang="zh-CN" altLang="en-US" sz="2400" b="1" dirty="0"/>
              <a:t>月</a:t>
            </a:r>
            <a:r>
              <a:rPr lang="en-US" altLang="zh-CN" sz="2400" b="1" dirty="0"/>
              <a:t>7 </a:t>
            </a:r>
            <a:r>
              <a:rPr lang="zh-CN" altLang="en-US" sz="2400" b="1" dirty="0"/>
              <a:t>日，财政部分别发布了</a:t>
            </a:r>
            <a:r>
              <a:rPr lang="en-US" altLang="zh-CN" sz="2400" b="1" dirty="0"/>
              <a:t>《</a:t>
            </a:r>
            <a:r>
              <a:rPr lang="zh-CN" altLang="en-US" sz="2400" b="1" dirty="0"/>
              <a:t>地方政府一般债券发行管理暂行办法</a:t>
            </a:r>
            <a:r>
              <a:rPr lang="en-US" altLang="zh-CN" sz="2400" b="1" dirty="0"/>
              <a:t>》</a:t>
            </a:r>
            <a:r>
              <a:rPr lang="zh-CN" altLang="en-US" sz="2400" b="1" dirty="0"/>
              <a:t>和</a:t>
            </a:r>
            <a:r>
              <a:rPr lang="en-US" altLang="zh-CN" sz="2400" b="1" dirty="0"/>
              <a:t>《</a:t>
            </a:r>
            <a:r>
              <a:rPr lang="zh-CN" altLang="en-US" sz="2400" b="1" dirty="0"/>
              <a:t>地方政府专项债券发行管理暂行办法</a:t>
            </a:r>
            <a:r>
              <a:rPr lang="en-US" altLang="zh-CN" sz="2400" b="1" dirty="0"/>
              <a:t>》</a:t>
            </a:r>
            <a:r>
              <a:rPr lang="zh-CN" altLang="en-US" sz="2400" b="1" dirty="0"/>
              <a:t>，其中分别对这两种债券给出了明确的</a:t>
            </a:r>
            <a:r>
              <a:rPr lang="zh-CN" altLang="en-US" sz="2400" b="1" dirty="0" smtClean="0"/>
              <a:t>定义</a:t>
            </a:r>
            <a:r>
              <a:rPr lang="zh-CN" altLang="en-US" sz="2400" b="1" dirty="0"/>
              <a:t>。</a:t>
            </a:r>
          </a:p>
        </p:txBody>
      </p:sp>
    </p:spTree>
    <p:extLst>
      <p:ext uri="{BB962C8B-B14F-4D97-AF65-F5344CB8AC3E}">
        <p14:creationId xmlns:p14="http://schemas.microsoft.com/office/powerpoint/2010/main" val="5284761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691361049"/>
              </p:ext>
            </p:extLst>
          </p:nvPr>
        </p:nvGraphicFramePr>
        <p:xfrm>
          <a:off x="1379621" y="1643413"/>
          <a:ext cx="9609222" cy="4756534"/>
        </p:xfrm>
        <a:graphic>
          <a:graphicData uri="http://schemas.openxmlformats.org/drawingml/2006/table">
            <a:tbl>
              <a:tblPr firstRow="1" firstCol="1" bandRow="1">
                <a:tableStyleId>{5C22544A-7EE6-4342-B048-85BDC9FD1C3A}</a:tableStyleId>
              </a:tblPr>
              <a:tblGrid>
                <a:gridCol w="1303191">
                  <a:extLst>
                    <a:ext uri="{9D8B030D-6E8A-4147-A177-3AD203B41FA5}">
                      <a16:colId xmlns:a16="http://schemas.microsoft.com/office/drawing/2014/main" val="834488899"/>
                    </a:ext>
                  </a:extLst>
                </a:gridCol>
                <a:gridCol w="2819878">
                  <a:extLst>
                    <a:ext uri="{9D8B030D-6E8A-4147-A177-3AD203B41FA5}">
                      <a16:colId xmlns:a16="http://schemas.microsoft.com/office/drawing/2014/main" val="3589411519"/>
                    </a:ext>
                  </a:extLst>
                </a:gridCol>
                <a:gridCol w="2819878">
                  <a:extLst>
                    <a:ext uri="{9D8B030D-6E8A-4147-A177-3AD203B41FA5}">
                      <a16:colId xmlns:a16="http://schemas.microsoft.com/office/drawing/2014/main" val="3984906016"/>
                    </a:ext>
                  </a:extLst>
                </a:gridCol>
                <a:gridCol w="2666275">
                  <a:extLst>
                    <a:ext uri="{9D8B030D-6E8A-4147-A177-3AD203B41FA5}">
                      <a16:colId xmlns:a16="http://schemas.microsoft.com/office/drawing/2014/main" val="3283176749"/>
                    </a:ext>
                  </a:extLst>
                </a:gridCol>
              </a:tblGrid>
              <a:tr h="716332">
                <a:tc gridSpan="2">
                  <a:txBody>
                    <a:bodyPr/>
                    <a:lstStyle/>
                    <a:p>
                      <a:pPr algn="l">
                        <a:spcAft>
                          <a:spcPts val="0"/>
                        </a:spcAft>
                      </a:pPr>
                      <a:r>
                        <a:rPr lang="zh-CN" sz="2400" kern="0">
                          <a:effectLst/>
                        </a:rPr>
                        <a:t>债券品种</a:t>
                      </a:r>
                      <a:endParaRPr lang="zh-CN" sz="2400" kern="1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a:txBody>
                    <a:bodyPr/>
                    <a:lstStyle/>
                    <a:p>
                      <a:pPr algn="l">
                        <a:spcAft>
                          <a:spcPts val="0"/>
                        </a:spcAft>
                      </a:pPr>
                      <a:r>
                        <a:rPr lang="zh-CN" sz="2400" kern="0">
                          <a:effectLst/>
                        </a:rPr>
                        <a:t>偿债资金来源</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募集资金投资项目的特点</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686819405"/>
                  </a:ext>
                </a:extLst>
              </a:tr>
              <a:tr h="801233">
                <a:tc gridSpan="2">
                  <a:txBody>
                    <a:bodyPr/>
                    <a:lstStyle/>
                    <a:p>
                      <a:pPr algn="l">
                        <a:spcAft>
                          <a:spcPts val="0"/>
                        </a:spcAft>
                      </a:pPr>
                      <a:r>
                        <a:rPr lang="zh-CN" sz="2400" kern="0">
                          <a:effectLst/>
                        </a:rPr>
                        <a:t>地方政府一般债券</a:t>
                      </a:r>
                      <a:endParaRPr lang="zh-CN" sz="2400" kern="1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a:txBody>
                    <a:bodyPr/>
                    <a:lstStyle/>
                    <a:p>
                      <a:pPr algn="l">
                        <a:spcAft>
                          <a:spcPts val="0"/>
                        </a:spcAft>
                      </a:pPr>
                      <a:r>
                        <a:rPr lang="zh-CN" sz="2400" kern="0">
                          <a:effectLst/>
                        </a:rPr>
                        <a:t>以税收等一般公共预算收入偿还</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对应项目没有收益</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17703767"/>
                  </a:ext>
                </a:extLst>
              </a:tr>
              <a:tr h="967134">
                <a:tc rowSpan="2">
                  <a:txBody>
                    <a:bodyPr/>
                    <a:lstStyle/>
                    <a:p>
                      <a:pPr algn="l">
                        <a:spcAft>
                          <a:spcPts val="0"/>
                        </a:spcAft>
                      </a:pPr>
                      <a:r>
                        <a:rPr lang="zh-CN" sz="2400" kern="0">
                          <a:effectLst/>
                        </a:rPr>
                        <a:t>地方政府专项债券</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普通专项债券</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以对应的政府性基金或专项收入偿还。</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对应项目有一定收益</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272461815"/>
                  </a:ext>
                </a:extLst>
              </a:tr>
              <a:tr h="2256647">
                <a:tc vMerge="1">
                  <a:txBody>
                    <a:bodyPr/>
                    <a:lstStyle/>
                    <a:p>
                      <a:endParaRPr lang="zh-CN" altLang="en-US"/>
                    </a:p>
                  </a:txBody>
                  <a:tcPr/>
                </a:tc>
                <a:tc>
                  <a:txBody>
                    <a:bodyPr/>
                    <a:lstStyle/>
                    <a:p>
                      <a:pPr algn="l">
                        <a:spcAft>
                          <a:spcPts val="0"/>
                        </a:spcAft>
                      </a:pPr>
                      <a:r>
                        <a:rPr lang="zh-CN" sz="2400" kern="0">
                          <a:effectLst/>
                        </a:rPr>
                        <a:t>项目收益类专项债券</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a:effectLst/>
                        </a:rPr>
                        <a:t>又称为：项目收益与融资自求平衡的地方政府专项债券，偿债资金主要来自项目建设完成后运营产生的专项收入。</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400" kern="0" dirty="0">
                          <a:effectLst/>
                        </a:rPr>
                        <a:t>所对应的项目，必须能够产生持续稳定的现金流收入，且能够完全覆盖还本付息的规模。</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51410897"/>
                  </a:ext>
                </a:extLst>
              </a:tr>
            </a:tbl>
          </a:graphicData>
        </a:graphic>
      </p:graphicFrame>
      <p:sp>
        <p:nvSpPr>
          <p:cNvPr id="3" name="矩形 2"/>
          <p:cNvSpPr/>
          <p:nvPr/>
        </p:nvSpPr>
        <p:spPr>
          <a:xfrm>
            <a:off x="4076122" y="709682"/>
            <a:ext cx="4216219" cy="523220"/>
          </a:xfrm>
          <a:prstGeom prst="rect">
            <a:avLst/>
          </a:prstGeom>
        </p:spPr>
        <p:txBody>
          <a:bodyPr wrap="none">
            <a:spAutoFit/>
          </a:bodyPr>
          <a:lstStyle/>
          <a:p>
            <a:r>
              <a:rPr lang="zh-CN" altLang="zh-CN" sz="2800" dirty="0">
                <a:ea typeface="Times New Roman" panose="02020603050405020304" pitchFamily="18" charset="0"/>
              </a:rPr>
              <a:t> </a:t>
            </a:r>
            <a:r>
              <a:rPr lang="zh-CN" altLang="zh-CN" sz="2800" dirty="0">
                <a:latin typeface="Times New Roman" panose="02020603050405020304" pitchFamily="18" charset="0"/>
                <a:cs typeface="Times New Roman" panose="02020603050405020304" pitchFamily="18" charset="0"/>
              </a:rPr>
              <a:t>我国地方政府债券的种类</a:t>
            </a:r>
            <a:endParaRPr lang="zh-CN" altLang="en-US" sz="2800" dirty="0"/>
          </a:p>
        </p:txBody>
      </p:sp>
    </p:spTree>
    <p:extLst>
      <p:ext uri="{BB962C8B-B14F-4D97-AF65-F5344CB8AC3E}">
        <p14:creationId xmlns:p14="http://schemas.microsoft.com/office/powerpoint/2010/main" val="2581317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10.4.2 </a:t>
            </a:r>
            <a:r>
              <a:rPr lang="zh-CN" altLang="en-US" sz="3000" dirty="0"/>
              <a:t>地方政府债务限额</a:t>
            </a:r>
            <a:r>
              <a:rPr lang="zh-CN" altLang="en-US" sz="3000" dirty="0" smtClean="0"/>
              <a:t>管理</a:t>
            </a:r>
            <a:endParaRPr lang="en-US" altLang="zh-CN" sz="3000" dirty="0" smtClean="0"/>
          </a:p>
          <a:p>
            <a:pPr marL="457200" lvl="1" indent="0">
              <a:buNone/>
            </a:pPr>
            <a:r>
              <a:rPr lang="zh-CN" altLang="en-US" sz="2400" b="1" dirty="0"/>
              <a:t>预算法规定，省级政府可以在国务院确定的限额内发行政府债券举债，举债规模由国务院报全国人大或其常委会批准。对地方政府债务实行限额管理，是落实预算法要求，建立地方政府债务规模控制长效机制的重要举措，有利于充分发挥各级人大对地方政府债务的监督作用。</a:t>
            </a:r>
          </a:p>
        </p:txBody>
      </p:sp>
    </p:spTree>
    <p:extLst>
      <p:ext uri="{BB962C8B-B14F-4D97-AF65-F5344CB8AC3E}">
        <p14:creationId xmlns:p14="http://schemas.microsoft.com/office/powerpoint/2010/main" val="135596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lnSpcReduction="10000"/>
          </a:bodyPr>
          <a:lstStyle/>
          <a:p>
            <a:pPr marL="457200" lvl="1" indent="0">
              <a:buNone/>
            </a:pPr>
            <a:r>
              <a:rPr lang="en-US" altLang="zh-CN" sz="3000" dirty="0"/>
              <a:t>10.4.3 </a:t>
            </a:r>
            <a:r>
              <a:rPr lang="zh-CN" altLang="en-US" sz="3000" dirty="0"/>
              <a:t>地方政府债务的预算</a:t>
            </a:r>
            <a:r>
              <a:rPr lang="zh-CN" altLang="en-US" sz="3000" dirty="0" smtClean="0"/>
              <a:t>管理</a:t>
            </a:r>
            <a:endParaRPr lang="en-US" altLang="zh-CN" sz="3000" dirty="0" smtClean="0"/>
          </a:p>
          <a:p>
            <a:pPr marL="457200" lvl="1" indent="0">
              <a:buNone/>
            </a:pPr>
            <a:r>
              <a:rPr lang="zh-CN" altLang="en-US" sz="2400" b="1" dirty="0"/>
              <a:t>预算法规定，省级政府依照国务院下达的限额举借的债务，应列入预算调整方案报本级人大常委会批准。将地方政府债务纳入预算管理，是规范地方政府债务管理的核心措施，有利于发挥各级人大对政府债务的监督作用。财政部印发了地方政府一般债券和专项债券预算管理、会计核算等办法，修订了政府收支分类科目，修改了预算草案相关报表，指导地方将地方政府债务收支纳入预算，报本级人大或其常委会审查批准。出台一系列制度规定，明确要求提交全国人民代表大会审议的上年全国预算执行及当年预算安排，必须包含政府债务收支情况；地方政府应将新增债务收支编制预算调整方案，报本级人大常委会批准。同时，建立地方政府债务限额及债务收支情况随同预算公开的常态机制。</a:t>
            </a:r>
          </a:p>
        </p:txBody>
      </p:sp>
    </p:spTree>
    <p:extLst>
      <p:ext uri="{BB962C8B-B14F-4D97-AF65-F5344CB8AC3E}">
        <p14:creationId xmlns:p14="http://schemas.microsoft.com/office/powerpoint/2010/main" val="3867269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10.4.4 </a:t>
            </a:r>
            <a:r>
              <a:rPr lang="zh-CN" altLang="en-US" sz="3000" dirty="0"/>
              <a:t>地方政府债券的发行</a:t>
            </a:r>
            <a:r>
              <a:rPr lang="zh-CN" altLang="en-US" sz="3000" dirty="0" smtClean="0"/>
              <a:t>管理</a:t>
            </a:r>
            <a:endParaRPr lang="en-US" altLang="zh-CN" sz="3000" dirty="0" smtClean="0"/>
          </a:p>
          <a:p>
            <a:pPr marL="457200" lvl="1" indent="0">
              <a:buNone/>
            </a:pPr>
            <a:r>
              <a:rPr lang="zh-CN" altLang="en-US" sz="2400" b="1" dirty="0"/>
              <a:t>为规范地方政府债券发行管理，保护投资者合法权益，</a:t>
            </a:r>
            <a:r>
              <a:rPr lang="en-US" altLang="zh-CN" sz="2400" b="1" dirty="0"/>
              <a:t>2020</a:t>
            </a:r>
            <a:r>
              <a:rPr lang="zh-CN" altLang="en-US" sz="2400" b="1" dirty="0"/>
              <a:t>年</a:t>
            </a:r>
            <a:r>
              <a:rPr lang="en-US" altLang="zh-CN" sz="2400" b="1" dirty="0"/>
              <a:t>12</a:t>
            </a:r>
            <a:r>
              <a:rPr lang="zh-CN" altLang="en-US" sz="2400" b="1" dirty="0"/>
              <a:t>月财政部印发</a:t>
            </a:r>
            <a:r>
              <a:rPr lang="en-US" altLang="zh-CN" sz="2400" b="1" dirty="0"/>
              <a:t>《</a:t>
            </a:r>
            <a:r>
              <a:rPr lang="zh-CN" altLang="en-US" sz="2400" b="1" dirty="0"/>
              <a:t>地方政府债券发行管理办法</a:t>
            </a:r>
            <a:r>
              <a:rPr lang="en-US" altLang="zh-CN" sz="2400" b="1" dirty="0"/>
              <a:t>》</a:t>
            </a:r>
            <a:r>
              <a:rPr lang="zh-CN" altLang="en-US" sz="2400" b="1" dirty="0"/>
              <a:t>（以下简称“办法”），就地方政府债券含义、发行、托管、评级等内容作出具体规定。办法自</a:t>
            </a:r>
            <a:r>
              <a:rPr lang="en-US" altLang="zh-CN" sz="2400" b="1" dirty="0"/>
              <a:t>2021</a:t>
            </a:r>
            <a:r>
              <a:rPr lang="zh-CN" altLang="en-US" sz="2400" b="1" dirty="0"/>
              <a:t>年</a:t>
            </a:r>
            <a:r>
              <a:rPr lang="en-US" altLang="zh-CN" sz="2400" b="1" dirty="0"/>
              <a:t>1</a:t>
            </a:r>
            <a:r>
              <a:rPr lang="zh-CN" altLang="en-US" sz="2400" b="1" dirty="0"/>
              <a:t>月</a:t>
            </a:r>
            <a:r>
              <a:rPr lang="en-US" altLang="zh-CN" sz="2400" b="1" dirty="0"/>
              <a:t>1</a:t>
            </a:r>
            <a:r>
              <a:rPr lang="zh-CN" altLang="en-US" sz="2400" b="1" dirty="0"/>
              <a:t>日起施行。</a:t>
            </a:r>
          </a:p>
        </p:txBody>
      </p:sp>
    </p:spTree>
    <p:extLst>
      <p:ext uri="{BB962C8B-B14F-4D97-AF65-F5344CB8AC3E}">
        <p14:creationId xmlns:p14="http://schemas.microsoft.com/office/powerpoint/2010/main" val="1758286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10.1 </a:t>
            </a:r>
            <a:r>
              <a:rPr lang="zh-CN" altLang="en-US" b="1" kern="100" dirty="0">
                <a:latin typeface="Times New Roman" panose="02020603050405020304" pitchFamily="18" charset="0"/>
              </a:rPr>
              <a:t>政府债务基本概念</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zh-CN" altLang="en-US" sz="3000" dirty="0"/>
              <a:t>政府债务是指一国中央政府或地方政府以债务人的身份，采用信用的方式取得的一种收入。政府债务包括中央政府债务（又称为国债）和地方政府债务</a:t>
            </a:r>
            <a:r>
              <a:rPr lang="zh-CN" altLang="en-US" sz="3000" dirty="0" smtClean="0"/>
              <a:t>。</a:t>
            </a:r>
            <a:endParaRPr lang="en-US" altLang="zh-CN" sz="3000" dirty="0" smtClean="0"/>
          </a:p>
          <a:p>
            <a:pPr marL="457200" lvl="1" indent="0">
              <a:buNone/>
            </a:pPr>
            <a:r>
              <a:rPr lang="zh-CN" altLang="en-US" sz="2600" b="1" dirty="0"/>
              <a:t>政府债务是一种政府信用</a:t>
            </a:r>
            <a:r>
              <a:rPr lang="zh-CN" altLang="en-US" sz="2600" b="1" dirty="0" smtClean="0"/>
              <a:t>形式</a:t>
            </a:r>
            <a:endParaRPr lang="en-US" altLang="zh-CN" sz="2600" b="1" dirty="0" smtClean="0"/>
          </a:p>
          <a:p>
            <a:pPr marL="457200" lvl="1" indent="0">
              <a:buNone/>
            </a:pPr>
            <a:r>
              <a:rPr lang="zh-CN" altLang="en-US" sz="2600" b="1" dirty="0"/>
              <a:t>政府债务是一种特殊形式的</a:t>
            </a:r>
            <a:r>
              <a:rPr lang="zh-CN" altLang="en-US" sz="2600" b="1" dirty="0" smtClean="0"/>
              <a:t>财政收入</a:t>
            </a:r>
            <a:endParaRPr lang="en-US" altLang="zh-CN" sz="2600" b="1" dirty="0" smtClean="0"/>
          </a:p>
          <a:p>
            <a:pPr marL="457200" lvl="1" indent="0">
              <a:buNone/>
            </a:pPr>
            <a:r>
              <a:rPr lang="zh-CN" altLang="en-US" sz="2600" b="1" dirty="0"/>
              <a:t>政府债务是一种重要的财政政策工具</a:t>
            </a:r>
            <a:endParaRPr lang="en-US" altLang="zh-CN" sz="2600" b="1"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10.4.5 </a:t>
            </a:r>
            <a:r>
              <a:rPr lang="zh-CN" altLang="en-US" sz="3000" dirty="0"/>
              <a:t>地方政府债务风险评估和预警机制</a:t>
            </a:r>
            <a:r>
              <a:rPr lang="zh-CN" altLang="en-US" sz="3000" dirty="0" smtClean="0"/>
              <a:t>建设</a:t>
            </a:r>
            <a:endParaRPr lang="en-US" altLang="zh-CN" sz="3000" dirty="0" smtClean="0"/>
          </a:p>
          <a:p>
            <a:pPr marL="457200" lvl="1" indent="0">
              <a:buNone/>
            </a:pPr>
            <a:r>
              <a:rPr lang="zh-CN" altLang="en-US" sz="2400" b="1" dirty="0"/>
              <a:t>党的十八届三中全会要求，建立规范合理的中央和地方政府债务管理及风险预警机制。预算法规定，国务院建立地方政府债务风险评估和预警机制。按照上述要求，财政部研究制定了地方政府债务风险评估和预警办法，综合运用债务率、新增债务率、偿债率、逾期债务率等风险指标，全面反映地方政府整体偿债能力、债务增长速度、当期偿债压力、政府履约能力等，并组织评估各地区政府债务风险。对列入预警范围的高风险地区，财政部要求其制订中长期债务风险化解规划，通过控制项目规模、压缩公用经费、处置存量资产、引入社会资本等方式，多渠道筹集资金消化存量债务，逐步将债务风险指标控制到警戒线以内。</a:t>
            </a:r>
          </a:p>
        </p:txBody>
      </p:sp>
    </p:spTree>
    <p:extLst>
      <p:ext uri="{BB962C8B-B14F-4D97-AF65-F5344CB8AC3E}">
        <p14:creationId xmlns:p14="http://schemas.microsoft.com/office/powerpoint/2010/main" val="38611962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10.4.6 </a:t>
            </a:r>
            <a:r>
              <a:rPr lang="zh-CN" altLang="en-US" sz="3000" dirty="0"/>
              <a:t>地方政府债务的信息</a:t>
            </a:r>
            <a:r>
              <a:rPr lang="zh-CN" altLang="en-US" sz="3000" dirty="0" smtClean="0"/>
              <a:t>公开</a:t>
            </a:r>
            <a:endParaRPr lang="en-US" altLang="zh-CN" sz="3000" dirty="0" smtClean="0"/>
          </a:p>
          <a:p>
            <a:pPr marL="457200" lvl="1" indent="0">
              <a:buNone/>
            </a:pPr>
            <a:r>
              <a:rPr lang="zh-CN" altLang="en-US" sz="2400" b="1" dirty="0"/>
              <a:t>为提高地方政府债务的透明度，促进形成市场化融资自律机制，</a:t>
            </a:r>
            <a:r>
              <a:rPr lang="en-US" altLang="zh-CN" sz="2400" b="1" dirty="0"/>
              <a:t>2021</a:t>
            </a:r>
            <a:r>
              <a:rPr lang="zh-CN" altLang="en-US" sz="2400" b="1" dirty="0"/>
              <a:t>年</a:t>
            </a:r>
            <a:r>
              <a:rPr lang="en-US" altLang="zh-CN" sz="2400" b="1" dirty="0"/>
              <a:t>2</a:t>
            </a:r>
            <a:r>
              <a:rPr lang="zh-CN" altLang="en-US" sz="2400" b="1" dirty="0"/>
              <a:t>月财政部印发</a:t>
            </a:r>
            <a:r>
              <a:rPr lang="en-US" altLang="zh-CN" sz="2400" b="1" dirty="0"/>
              <a:t>《</a:t>
            </a:r>
            <a:r>
              <a:rPr lang="zh-CN" altLang="en-US" sz="2400" b="1" dirty="0"/>
              <a:t>地方政府债券信息公开平台管理办法</a:t>
            </a:r>
            <a:r>
              <a:rPr lang="en-US" altLang="zh-CN" sz="2400" b="1" dirty="0"/>
              <a:t>》</a:t>
            </a:r>
            <a:r>
              <a:rPr lang="zh-CN" altLang="en-US" sz="2400" b="1" dirty="0"/>
              <a:t>（以下简称</a:t>
            </a:r>
            <a:r>
              <a:rPr lang="en-US" altLang="zh-CN" sz="2400" b="1" dirty="0"/>
              <a:t>《</a:t>
            </a:r>
            <a:r>
              <a:rPr lang="zh-CN" altLang="en-US" sz="2400" b="1" dirty="0"/>
              <a:t>办法</a:t>
            </a:r>
            <a:r>
              <a:rPr lang="en-US" altLang="zh-CN" sz="2400" b="1" dirty="0"/>
              <a:t>》</a:t>
            </a:r>
            <a:r>
              <a:rPr lang="zh-CN" altLang="en-US" sz="2400" b="1" dirty="0"/>
              <a:t>），就规范地方政府债券信息公开平台管理，做好地方政府债务相关信息公开做出规定。地方政府债券信息公开平台是指按照党中央、国务院有关文件规定，由财政部组织建设的全国统一的地方政府债务信息公开官方平台，注册网站名称为“中国地方政府债券信息公开平台”，注册网站域名为</a:t>
            </a:r>
            <a:r>
              <a:rPr lang="en-US" altLang="zh-CN" sz="2400" b="1" dirty="0"/>
              <a:t>www.celma.org.cn</a:t>
            </a:r>
            <a:r>
              <a:rPr lang="zh-CN" altLang="en-US" sz="2400" b="1" dirty="0"/>
              <a:t>。</a:t>
            </a:r>
          </a:p>
        </p:txBody>
      </p:sp>
    </p:spTree>
    <p:extLst>
      <p:ext uri="{BB962C8B-B14F-4D97-AF65-F5344CB8AC3E}">
        <p14:creationId xmlns:p14="http://schemas.microsoft.com/office/powerpoint/2010/main" val="4337119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10.4 </a:t>
            </a:r>
            <a:r>
              <a:rPr lang="zh-CN" altLang="en-US" b="1" kern="100" dirty="0">
                <a:latin typeface="Times New Roman" panose="02020603050405020304" pitchFamily="18" charset="0"/>
              </a:rPr>
              <a:t>地方政府债务管理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10.4.8 </a:t>
            </a:r>
            <a:r>
              <a:rPr lang="zh-CN" altLang="en-US" sz="3000" dirty="0"/>
              <a:t>对地方政府举债融资行为的</a:t>
            </a:r>
            <a:r>
              <a:rPr lang="zh-CN" altLang="en-US" sz="3000" dirty="0" smtClean="0"/>
              <a:t>监管</a:t>
            </a:r>
            <a:endParaRPr lang="en-US" altLang="zh-CN" sz="3000" dirty="0" smtClean="0"/>
          </a:p>
          <a:p>
            <a:pPr marL="457200" lvl="1" indent="0">
              <a:buNone/>
            </a:pPr>
            <a:r>
              <a:rPr lang="zh-CN" altLang="en-US" sz="2400" b="1" dirty="0"/>
              <a:t>预算法“开前门、堵后门”，既赋予省级政府发行政府债券规范举债的权限，又加大对地方政府违法举债或担保的惩处力度。近年来，财政部会同有关部门积极采取措施，加强对地方政府举债融资行为的监管。财政部要求各地严格在批准的限额内发行地方政府债券举债，不得在限额之外通过企业举借政府债务，并及时制止一些市县政府违法违规为企业举债提供担保承诺的行为。发展改革委明确融资平台公司新发行的企业债券不得与地方政府债务率、财政收入等指标挂钩，实现与政府信用的隔离，并不再受理空壳类融资平台公司的发债申请。</a:t>
            </a:r>
          </a:p>
        </p:txBody>
      </p:sp>
    </p:spTree>
    <p:extLst>
      <p:ext uri="{BB962C8B-B14F-4D97-AF65-F5344CB8AC3E}">
        <p14:creationId xmlns:p14="http://schemas.microsoft.com/office/powerpoint/2010/main" val="41093607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本章从四个方面对政府债务管理进行了介绍。首先，结合我国的实际情况，介绍政府债务的性质、功能以及分类。其次，根据国际货币基金组织、世界银行发布的</a:t>
            </a:r>
            <a:r>
              <a:rPr lang="en-US" altLang="zh-CN" sz="2400" dirty="0"/>
              <a:t>《</a:t>
            </a:r>
            <a:r>
              <a:rPr lang="zh-CN" altLang="en-US" sz="2400" dirty="0"/>
              <a:t>公共债务管理指南</a:t>
            </a:r>
            <a:r>
              <a:rPr lang="en-US" altLang="zh-CN" sz="2400" dirty="0"/>
              <a:t>》</a:t>
            </a:r>
            <a:r>
              <a:rPr lang="zh-CN" altLang="en-US" sz="2400"/>
              <a:t>（修订版），对政府债务管理的框架进行了全面介绍，包括债务管理目标、协调机制，管理体制、管理战略、风险管理以及公债市场的建设等方面。第三节，介绍了中国、美国和欧盟在政府债务的总量管理上的主要做法。第四节，从八个方面对我国地方政府债务管理进行了全面介绍，包括债券的分类、债务限额管理、预算管理、发行管理、风险评估和预警机制、信息公开、债券市场建设以及对违规举债的监管等。</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327657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10.1 </a:t>
            </a:r>
            <a:r>
              <a:rPr lang="zh-CN" altLang="en-US" b="1" kern="100" dirty="0">
                <a:latin typeface="Times New Roman" panose="02020603050405020304" pitchFamily="18" charset="0"/>
              </a:rPr>
              <a:t>政府债务基本概念</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10.1.1 </a:t>
            </a:r>
            <a:r>
              <a:rPr lang="zh-CN" altLang="en-US" sz="3000" dirty="0"/>
              <a:t>政府债务的</a:t>
            </a:r>
            <a:r>
              <a:rPr lang="zh-CN" altLang="en-US" sz="3000" dirty="0" smtClean="0"/>
              <a:t>性质</a:t>
            </a:r>
            <a:endParaRPr lang="en-US" altLang="zh-CN" sz="3000" dirty="0" smtClean="0"/>
          </a:p>
          <a:p>
            <a:pPr marL="971550" lvl="1" indent="-514350">
              <a:buAutoNum type="arabicPeriod"/>
            </a:pPr>
            <a:r>
              <a:rPr lang="zh-CN" altLang="en-US" sz="3000" dirty="0" smtClean="0"/>
              <a:t>有偿性</a:t>
            </a:r>
            <a:endParaRPr lang="en-US" altLang="zh-CN" sz="3000" dirty="0" smtClean="0"/>
          </a:p>
          <a:p>
            <a:pPr marL="971550" lvl="1" indent="-514350">
              <a:buAutoNum type="arabicPeriod"/>
            </a:pPr>
            <a:r>
              <a:rPr lang="zh-CN" altLang="en-US" sz="3000" dirty="0" smtClean="0"/>
              <a:t>灵活性</a:t>
            </a:r>
            <a:endParaRPr lang="en-US" altLang="zh-CN" sz="3000" dirty="0" smtClean="0"/>
          </a:p>
          <a:p>
            <a:pPr marL="971550" lvl="1" indent="-514350">
              <a:buAutoNum type="arabicPeriod"/>
            </a:pPr>
            <a:r>
              <a:rPr lang="zh-CN" altLang="en-US" sz="3000" dirty="0"/>
              <a:t>自愿性</a:t>
            </a:r>
            <a:endParaRPr lang="en-US" altLang="zh-CN" sz="3000" dirty="0" smtClean="0"/>
          </a:p>
          <a:p>
            <a:pPr marL="457200" lvl="1" indent="0">
              <a:buNone/>
            </a:pPr>
            <a:endParaRPr lang="en-US" altLang="zh-CN" sz="2600" b="1" dirty="0"/>
          </a:p>
        </p:txBody>
      </p:sp>
    </p:spTree>
    <p:extLst>
      <p:ext uri="{BB962C8B-B14F-4D97-AF65-F5344CB8AC3E}">
        <p14:creationId xmlns:p14="http://schemas.microsoft.com/office/powerpoint/2010/main" val="3460490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10.1 </a:t>
            </a:r>
            <a:r>
              <a:rPr lang="zh-CN" altLang="en-US" b="1" kern="100" dirty="0">
                <a:latin typeface="Times New Roman" panose="02020603050405020304" pitchFamily="18" charset="0"/>
              </a:rPr>
              <a:t>政府债务基本概念</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lnSpcReduction="10000"/>
          </a:bodyPr>
          <a:lstStyle/>
          <a:p>
            <a:pPr marL="457200" lvl="1" indent="0">
              <a:buNone/>
            </a:pPr>
            <a:r>
              <a:rPr lang="en-US" altLang="zh-CN" sz="3000" dirty="0"/>
              <a:t>10.1.2 </a:t>
            </a:r>
            <a:r>
              <a:rPr lang="zh-CN" altLang="en-US" sz="3000" dirty="0"/>
              <a:t>政府债务的</a:t>
            </a:r>
            <a:r>
              <a:rPr lang="zh-CN" altLang="en-US" sz="3000" dirty="0" smtClean="0"/>
              <a:t>功能</a:t>
            </a:r>
            <a:endParaRPr lang="en-US" altLang="zh-CN" sz="3000" dirty="0" smtClean="0"/>
          </a:p>
          <a:p>
            <a:pPr marL="914400" lvl="2" indent="0">
              <a:buNone/>
            </a:pPr>
            <a:r>
              <a:rPr lang="zh-CN" altLang="en-US" sz="2800" dirty="0"/>
              <a:t>在现代市场经济中，公债是政府筹集财政资金、弥补财政赤字、实施财政调控的重要工具。同时，公债在实践中衍生出金融功能，在实现货币政策调控、金融市场基准利率、金融机构流动性管理和风险管理等方面发挥着重要的功能。灵活性</a:t>
            </a:r>
            <a:endParaRPr lang="en-US" altLang="zh-CN" sz="2800" dirty="0" smtClean="0"/>
          </a:p>
          <a:p>
            <a:pPr marL="1428750" lvl="2" indent="-514350">
              <a:buAutoNum type="arabicPeriod"/>
            </a:pPr>
            <a:r>
              <a:rPr lang="zh-CN" altLang="en-US" sz="2400" b="1" dirty="0"/>
              <a:t>弥补</a:t>
            </a:r>
            <a:r>
              <a:rPr lang="zh-CN" altLang="en-US" sz="2400" b="1" dirty="0"/>
              <a:t>财政赤字</a:t>
            </a:r>
            <a:endParaRPr lang="en-US" altLang="zh-CN" sz="2400" b="1" dirty="0"/>
          </a:p>
          <a:p>
            <a:pPr marL="1428750" lvl="2" indent="-514350">
              <a:buAutoNum type="arabicPeriod"/>
            </a:pPr>
            <a:r>
              <a:rPr lang="zh-CN" altLang="en-US" sz="2400" b="1" dirty="0"/>
              <a:t>筹集建设</a:t>
            </a:r>
            <a:r>
              <a:rPr lang="zh-CN" altLang="en-US" sz="2400" b="1" dirty="0"/>
              <a:t>资金</a:t>
            </a:r>
            <a:endParaRPr lang="en-US" altLang="zh-CN" sz="2400" b="1" dirty="0"/>
          </a:p>
          <a:p>
            <a:pPr marL="1428750" lvl="2" indent="-514350">
              <a:buAutoNum type="arabicPeriod"/>
            </a:pPr>
            <a:r>
              <a:rPr lang="zh-CN" altLang="en-US" sz="2400" b="1" dirty="0"/>
              <a:t>调控</a:t>
            </a:r>
            <a:r>
              <a:rPr lang="zh-CN" altLang="en-US" sz="2400" b="1" dirty="0"/>
              <a:t>宏观经济</a:t>
            </a:r>
            <a:endParaRPr lang="en-US" altLang="zh-CN" sz="2400" b="1" dirty="0"/>
          </a:p>
          <a:p>
            <a:pPr marL="1428750" lvl="2" indent="-514350">
              <a:buAutoNum type="arabicPeriod"/>
            </a:pPr>
            <a:r>
              <a:rPr lang="zh-CN" altLang="en-US" sz="2400" b="1" dirty="0"/>
              <a:t>为金融市场发展提供定价基石</a:t>
            </a:r>
            <a:endParaRPr lang="en-US" altLang="zh-CN" sz="2400" b="1" dirty="0"/>
          </a:p>
        </p:txBody>
      </p:sp>
    </p:spTree>
    <p:extLst>
      <p:ext uri="{BB962C8B-B14F-4D97-AF65-F5344CB8AC3E}">
        <p14:creationId xmlns:p14="http://schemas.microsoft.com/office/powerpoint/2010/main" val="12310241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10.2.1 </a:t>
            </a:r>
            <a:r>
              <a:rPr lang="zh-CN" altLang="en-US" sz="3000" dirty="0"/>
              <a:t>债务管理目标和</a:t>
            </a:r>
            <a:r>
              <a:rPr lang="zh-CN" altLang="en-US" sz="3000" dirty="0" smtClean="0"/>
              <a:t>协调</a:t>
            </a:r>
            <a:endParaRPr lang="en-US" altLang="zh-CN" sz="3000" dirty="0" smtClean="0"/>
          </a:p>
          <a:p>
            <a:pPr marL="914400" lvl="2" indent="0">
              <a:buNone/>
            </a:pPr>
            <a:r>
              <a:rPr lang="zh-CN" altLang="en-US" sz="2400" b="1" dirty="0" smtClean="0"/>
              <a:t>     公共</a:t>
            </a:r>
            <a:r>
              <a:rPr lang="zh-CN" altLang="en-US" sz="2400" b="1" dirty="0"/>
              <a:t>债务管理的主要目标是，确保在风险可控的情况下，使政府在中长期内尽可能以最低的成本实现融资需求、履行偿还义务。以尽可能低的成本满足政府融资需求，是公共债务管理最基本、最核心的目标，其他目标还包括促进本地债券市场的发展，增强政府未来融资能力，为中央银行提供实施货币政策的工具；加强风险管理，在政府债务展期以及债务高企时，避免金融市场出现短期动荡等等。</a:t>
            </a:r>
            <a:endParaRPr lang="en-US" altLang="zh-CN" sz="2400" b="1" dirty="0"/>
          </a:p>
        </p:txBody>
      </p:sp>
    </p:spTree>
    <p:extLst>
      <p:ext uri="{BB962C8B-B14F-4D97-AF65-F5344CB8AC3E}">
        <p14:creationId xmlns:p14="http://schemas.microsoft.com/office/powerpoint/2010/main" val="14320163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lnSpcReduction="10000"/>
          </a:bodyPr>
          <a:lstStyle/>
          <a:p>
            <a:pPr marL="457200" lvl="1" indent="0">
              <a:buNone/>
            </a:pPr>
            <a:r>
              <a:rPr lang="en-US" altLang="zh-CN" sz="3000" dirty="0"/>
              <a:t>10.2.2 </a:t>
            </a:r>
            <a:r>
              <a:rPr lang="zh-CN" altLang="en-US" sz="3000" dirty="0"/>
              <a:t>透明度和问责</a:t>
            </a:r>
            <a:r>
              <a:rPr lang="zh-CN" altLang="en-US" sz="3000" dirty="0" smtClean="0"/>
              <a:t>制</a:t>
            </a:r>
            <a:endParaRPr lang="en-US" altLang="zh-CN" sz="3000" dirty="0" smtClean="0"/>
          </a:p>
          <a:p>
            <a:pPr marL="457200" lvl="1" indent="0">
              <a:buNone/>
            </a:pPr>
            <a:r>
              <a:rPr lang="zh-CN" altLang="en-US" sz="2400" b="1" dirty="0"/>
              <a:t>财政部、中央银行、债务管理机构在制定债务管理政策、组织政府债券发行、政府债券交易、托管、清算、结算等方面的职责分工，应该被明确规定并公开披露。</a:t>
            </a:r>
          </a:p>
          <a:p>
            <a:pPr marL="457200" lvl="1" indent="0">
              <a:buNone/>
            </a:pPr>
            <a:r>
              <a:rPr lang="zh-CN" altLang="en-US" sz="2400" b="1" dirty="0"/>
              <a:t>政府应当清晰界定并公开披露债务管理的目标，并说明关于债务成本和风险管理的策略和衡量标准。应当确保公众可以便利地查债务管理政策和相关制度规定。编制债务管理年度报告，向立法机构和公众披露债务管理操作和债务管理战略执行情况。政府或债务管理部门应定期披露政府债务余额及其构成、持有的金融资产、或有负债等情况，披露内容包括币种、存续期、利率结构等要素。如果在债务管理操作中开展衍生品操作，应披露开展相关操作的动机和理由，并按照公认会计准则定期披露衍生品组合的有关情况。</a:t>
            </a:r>
          </a:p>
        </p:txBody>
      </p:sp>
    </p:spTree>
    <p:extLst>
      <p:ext uri="{BB962C8B-B14F-4D97-AF65-F5344CB8AC3E}">
        <p14:creationId xmlns:p14="http://schemas.microsoft.com/office/powerpoint/2010/main" val="31048151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10.2.3 </a:t>
            </a:r>
            <a:r>
              <a:rPr lang="zh-CN" altLang="en-US" sz="3000" dirty="0"/>
              <a:t>债务管理体制</a:t>
            </a:r>
            <a:r>
              <a:rPr lang="zh-CN" altLang="en-US" sz="3000" dirty="0" smtClean="0"/>
              <a:t>框架</a:t>
            </a:r>
            <a:endParaRPr lang="en-US" altLang="zh-CN" sz="3000" dirty="0" smtClean="0"/>
          </a:p>
          <a:p>
            <a:pPr marL="457200" lvl="1" indent="0">
              <a:buNone/>
            </a:pPr>
            <a:r>
              <a:rPr lang="zh-CN" altLang="en-US" sz="2400" b="1" dirty="0"/>
              <a:t>相关法律法规应当明确规定负责政府借款、政府债券发行、政府资产和现金管理、其他代表政府开展市场交易的部门，并构建分工明确、协调顺畅的机构组织框架。</a:t>
            </a:r>
          </a:p>
          <a:p>
            <a:pPr marL="457200" lvl="1" indent="0">
              <a:buNone/>
            </a:pPr>
            <a:r>
              <a:rPr lang="zh-CN" altLang="en-US" sz="2400" b="1" dirty="0"/>
              <a:t>建立健全内控制度，包括合理设定岗位职责、建立有效的监控和报告制度等，以有效管理操作风险。债务管理有关人员应当严格遵循从业准则，不得从事与债务管理工作存在利益冲突的个人金融活动。</a:t>
            </a:r>
          </a:p>
        </p:txBody>
      </p:sp>
    </p:spTree>
    <p:extLst>
      <p:ext uri="{BB962C8B-B14F-4D97-AF65-F5344CB8AC3E}">
        <p14:creationId xmlns:p14="http://schemas.microsoft.com/office/powerpoint/2010/main" val="366665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10.2.4 </a:t>
            </a:r>
            <a:r>
              <a:rPr lang="zh-CN" altLang="en-US" sz="3000" dirty="0"/>
              <a:t>债务管理</a:t>
            </a:r>
            <a:r>
              <a:rPr lang="zh-CN" altLang="en-US" sz="3000" dirty="0" smtClean="0"/>
              <a:t>战略</a:t>
            </a:r>
            <a:endParaRPr lang="en-US" altLang="zh-CN" sz="3000" dirty="0" smtClean="0"/>
          </a:p>
          <a:p>
            <a:pPr marL="457200" lvl="1" indent="0">
              <a:buNone/>
            </a:pPr>
            <a:r>
              <a:rPr lang="zh-CN" altLang="en-US" sz="2400" b="1" dirty="0"/>
              <a:t>债务管理人员应仔细监测和评估政府债务结构相关风险，并在测算综合成本的情况下尽可能降低这些风险。例如，某一时期的短期利率较低，如果政府发行了大量的短期债券，表面上降低了融资成本，此后如果利率大幅上升，政府的还本付息成本可能出现大幅波动，甚至出现政府无论以任何成本都无法顺利发行公债，最终导致违约风险。</a:t>
            </a:r>
          </a:p>
        </p:txBody>
      </p:sp>
    </p:spTree>
    <p:extLst>
      <p:ext uri="{BB962C8B-B14F-4D97-AF65-F5344CB8AC3E}">
        <p14:creationId xmlns:p14="http://schemas.microsoft.com/office/powerpoint/2010/main" val="17336478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10.2 </a:t>
            </a:r>
            <a:r>
              <a:rPr lang="zh-CN" altLang="en-US" b="1" kern="100" dirty="0">
                <a:latin typeface="Times New Roman" panose="02020603050405020304" pitchFamily="18" charset="0"/>
              </a:rPr>
              <a:t>政府债务管理的框架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10.2.5 </a:t>
            </a:r>
            <a:r>
              <a:rPr lang="zh-CN" altLang="en-US" sz="3000" dirty="0"/>
              <a:t>风险管理</a:t>
            </a:r>
            <a:r>
              <a:rPr lang="zh-CN" altLang="en-US" sz="3000" dirty="0" smtClean="0"/>
              <a:t>框架</a:t>
            </a:r>
            <a:endParaRPr lang="en-US" altLang="zh-CN" sz="3000" dirty="0" smtClean="0"/>
          </a:p>
          <a:p>
            <a:pPr marL="457200" lvl="1" indent="0">
              <a:buNone/>
            </a:pPr>
            <a:r>
              <a:rPr lang="zh-CN" altLang="en-US" sz="2400" b="1" dirty="0"/>
              <a:t>建立有效的风险管理框架，保障债务管理人员合理判断并管理政府债务组合的预期成本和风险。债务管理人员应当在识别潜在金融风险的基础上，定期进行债务组合压力测试，合理评估风险。</a:t>
            </a:r>
          </a:p>
          <a:p>
            <a:pPr marL="457200" lvl="1" indent="0">
              <a:buNone/>
            </a:pPr>
            <a:r>
              <a:rPr lang="zh-CN" altLang="en-US" sz="2400" b="1" dirty="0"/>
              <a:t>债务管理人员基于对利率、汇率的判断，在债务组合中主动开展积极性管理操作，降低风险。公共债务管理可能遇到的风险有：市场风险、利率风险、再融资风险、流动性风险、信用风险、结算风险等。</a:t>
            </a:r>
          </a:p>
        </p:txBody>
      </p:sp>
    </p:spTree>
    <p:extLst>
      <p:ext uri="{BB962C8B-B14F-4D97-AF65-F5344CB8AC3E}">
        <p14:creationId xmlns:p14="http://schemas.microsoft.com/office/powerpoint/2010/main" val="418073725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3871</TotalTime>
  <Words>2362</Words>
  <Application>Microsoft Office PowerPoint</Application>
  <PresentationFormat>宽屏</PresentationFormat>
  <Paragraphs>90</Paragraphs>
  <Slides>23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华文新魏</vt:lpstr>
      <vt:lpstr>宋体</vt:lpstr>
      <vt:lpstr>Arial</vt:lpstr>
      <vt:lpstr>Calibri</vt:lpstr>
      <vt:lpstr>Calibri Light</vt:lpstr>
      <vt:lpstr>Times New Roman</vt:lpstr>
      <vt:lpstr>天体</vt:lpstr>
      <vt:lpstr>政府债务，是指政府以债务人的身份，采用信用的方式取得的一种收入。由于政府债务的融资方式主要采取发行债券的方式，所以政府债务也称为公债。它的运作和管理，既与政府财政收支密切相关，也在很大程度上影响着宏观经济的运行和稳定。 严格地讲，政府债务与公共部门债务是不同的。公共部门债务除了包含政府债务以外，还包含其他公共部门的债务，例如公立大学、公立医院以及国有企业的债务。如未特别注明，本章分析仅限于政府债务。</vt:lpstr>
      <vt:lpstr>10.1 政府债务基本概念</vt:lpstr>
      <vt:lpstr>10.1 政府债务基本概念</vt:lpstr>
      <vt:lpstr>10.1 政府债务基本概念</vt:lpstr>
      <vt:lpstr>10.2 政府债务管理的框架</vt:lpstr>
      <vt:lpstr>10.2 政府债务管理的框架</vt:lpstr>
      <vt:lpstr>10.2 政府债务管理的框架</vt:lpstr>
      <vt:lpstr>10.2 政府债务管理的框架</vt:lpstr>
      <vt:lpstr>10.2 政府债务管理的框架</vt:lpstr>
      <vt:lpstr>10.2 政府债务管理的框架</vt:lpstr>
      <vt:lpstr>10.3 政府债务的总量管理</vt:lpstr>
      <vt:lpstr>10.3 政府债务的总量管理</vt:lpstr>
      <vt:lpstr>10.3 政府债务的总量管理</vt:lpstr>
      <vt:lpstr>PowerPoint 演示文稿</vt:lpstr>
      <vt:lpstr>10.4 地方政府债务管理</vt:lpstr>
      <vt:lpstr>PowerPoint 演示文稿</vt:lpstr>
      <vt:lpstr>10.4 地方政府债务管理</vt:lpstr>
      <vt:lpstr>10.4 地方政府债务管理</vt:lpstr>
      <vt:lpstr>10.4 地方政府债务管理</vt:lpstr>
      <vt:lpstr>10.4 地方政府债务管理</vt:lpstr>
      <vt:lpstr>10.4 地方政府债务管理</vt:lpstr>
      <vt:lpstr>10.4 地方政府债务管理</vt:lpstr>
      <vt:lpstr>本章从四个方面对政府债务管理进行了介绍。首先，结合我国的实际情况，介绍政府债务的性质、功能以及分类。其次，根据国际货币基金组织、世界银行发布的《公共债务管理指南》（修订版），对政府债务管理的框架进行了全面介绍，包括债务管理目标、协调机制，管理体制、管理战略、风险管理以及公债市场的建设等方面。第三节，介绍了中国、美国和欧盟在政府债务的总量管理上的主要做法。第四节，从八个方面对我国地方政府债务管理进行了全面介绍，包括债券的分类、债务限额管理、预算管理、发行管理、风险评估和预警机制、信息公开、债券市场建设以及对违规举债的监管等。</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147</cp:revision>
  <dcterms:created xsi:type="dcterms:W3CDTF">2024-09-02T02:45:44Z</dcterms:created>
  <dcterms:modified xsi:type="dcterms:W3CDTF">2024-09-12T07:11:43Z</dcterms:modified>
</cp:coreProperties>
</file>