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99722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26702875"/>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第四章　共同海损制度</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89613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共同海损理算</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二、共同海损担保</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现金担保</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共同海损担保函</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共同海损担保合约 </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不可分割协议</a:t>
            </a:r>
          </a:p>
          <a:p>
            <a:endParaRPr lang="zh-CN" altLang="en-US" dirty="0"/>
          </a:p>
        </p:txBody>
      </p:sp>
    </p:spTree>
    <p:extLst>
      <p:ext uri="{BB962C8B-B14F-4D97-AF65-F5344CB8AC3E}">
        <p14:creationId xmlns:p14="http://schemas.microsoft.com/office/powerpoint/2010/main" val="38439991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共同海损理算</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三、共同海损损失金额的确定和计算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共同海损补偿的范围和原则</a:t>
            </a:r>
          </a:p>
          <a:p>
            <a:r>
              <a:rPr lang="zh-CN" altLang="zh-CN" dirty="0"/>
              <a:t>根据共同海损理算规则</a:t>
            </a:r>
            <a:r>
              <a:rPr lang="en-US" altLang="zh-CN" dirty="0"/>
              <a:t>,</a:t>
            </a:r>
            <a:r>
              <a:rPr lang="zh-CN" altLang="zh-CN" dirty="0"/>
              <a:t>凡属共同海损的牺牲和费用均可得到补偿。但共同海损的补偿范围一般仅限于船舶、使用提单承运的货物及运费这三项遭受的直接损失。其他财产如邮包、搭乘货轮的旅客随身携带的行李</a:t>
            </a:r>
            <a:r>
              <a:rPr lang="en-US" altLang="zh-CN" dirty="0"/>
              <a:t>,</a:t>
            </a:r>
            <a:r>
              <a:rPr lang="zh-CN" altLang="zh-CN" dirty="0"/>
              <a:t>由于价值低</a:t>
            </a:r>
            <a:r>
              <a:rPr lang="en-US" altLang="zh-CN" dirty="0"/>
              <a:t>,</a:t>
            </a:r>
            <a:r>
              <a:rPr lang="zh-CN" altLang="zh-CN" dirty="0"/>
              <a:t>或不属于商品</a:t>
            </a:r>
            <a:r>
              <a:rPr lang="en-US" altLang="zh-CN" dirty="0"/>
              <a:t>,</a:t>
            </a:r>
            <a:r>
              <a:rPr lang="zh-CN" altLang="zh-CN" dirty="0"/>
              <a:t>一般都不参加分摊和补偿。间接损失和费用</a:t>
            </a:r>
            <a:r>
              <a:rPr lang="en-US" altLang="zh-CN" dirty="0"/>
              <a:t>,</a:t>
            </a:r>
            <a:r>
              <a:rPr lang="zh-CN" altLang="zh-CN" dirty="0"/>
              <a:t>除根据理算规则规定可以列入共同海损的以外</a:t>
            </a:r>
            <a:r>
              <a:rPr lang="en-US" altLang="zh-CN" dirty="0"/>
              <a:t>,</a:t>
            </a:r>
            <a:r>
              <a:rPr lang="zh-CN" altLang="zh-CN" dirty="0"/>
              <a:t>不应受到补偿</a:t>
            </a:r>
            <a:r>
              <a:rPr lang="zh-CN" altLang="zh-CN" dirty="0" smtClean="0"/>
              <a:t>。</a:t>
            </a:r>
            <a:endParaRPr lang="en-US" altLang="zh-CN" dirty="0" smtClean="0"/>
          </a:p>
          <a:p>
            <a:endParaRPr lang="zh-CN" altLang="zh-CN" sz="1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共同海损补偿的标准和计算方法</a:t>
            </a:r>
          </a:p>
          <a:p>
            <a:r>
              <a:rPr lang="en-US" altLang="zh-CN" dirty="0"/>
              <a:t>1.</a:t>
            </a:r>
            <a:r>
              <a:rPr lang="zh-CN" altLang="zh-CN" dirty="0"/>
              <a:t>船舶共同海损牺牲金额的计算</a:t>
            </a:r>
          </a:p>
          <a:p>
            <a:r>
              <a:rPr lang="en-US" altLang="zh-CN" dirty="0"/>
              <a:t>2.</a:t>
            </a:r>
            <a:r>
              <a:rPr lang="zh-CN" altLang="zh-CN" dirty="0"/>
              <a:t>货物共同海损牺牲金额的计算</a:t>
            </a:r>
          </a:p>
          <a:p>
            <a:r>
              <a:rPr lang="en-US" altLang="zh-CN" dirty="0"/>
              <a:t>3.</a:t>
            </a:r>
            <a:r>
              <a:rPr lang="zh-CN" altLang="zh-CN" dirty="0"/>
              <a:t>运费牺牲金额的计算</a:t>
            </a:r>
          </a:p>
          <a:p>
            <a:r>
              <a:rPr lang="en-US" altLang="zh-CN" dirty="0"/>
              <a:t>4.</a:t>
            </a:r>
            <a:r>
              <a:rPr lang="zh-CN" altLang="zh-CN" dirty="0"/>
              <a:t>共同海损费用补偿的计算</a:t>
            </a:r>
          </a:p>
          <a:p>
            <a:endParaRPr lang="zh-CN" altLang="en-US" dirty="0"/>
          </a:p>
        </p:txBody>
      </p:sp>
    </p:spTree>
    <p:extLst>
      <p:ext uri="{BB962C8B-B14F-4D97-AF65-F5344CB8AC3E}">
        <p14:creationId xmlns:p14="http://schemas.microsoft.com/office/powerpoint/2010/main" val="1626467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共同海损理算</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四、共同海损分摊价值的确定和计算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船舶共同海损分摊价值</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货物共同海损分摊价值</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运费的分摊价值</a:t>
            </a:r>
          </a:p>
          <a:p>
            <a:endParaRPr lang="zh-CN" altLang="en-US" dirty="0"/>
          </a:p>
        </p:txBody>
      </p:sp>
    </p:spTree>
    <p:extLst>
      <p:ext uri="{BB962C8B-B14F-4D97-AF65-F5344CB8AC3E}">
        <p14:creationId xmlns:p14="http://schemas.microsoft.com/office/powerpoint/2010/main" val="1225810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共同海损理算</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五、共同海损分摊金额的计算</a:t>
            </a:r>
          </a:p>
          <a:p>
            <a:r>
              <a:rPr lang="en-US" altLang="zh-CN" dirty="0"/>
              <a:t>1.</a:t>
            </a:r>
            <a:r>
              <a:rPr lang="zh-CN" altLang="zh-CN" dirty="0"/>
              <a:t>首先确定共同海损百分率</a:t>
            </a:r>
            <a:r>
              <a:rPr lang="en-US" altLang="zh-CN" dirty="0"/>
              <a:t>:</a:t>
            </a:r>
            <a:endParaRPr lang="zh-CN" altLang="zh-CN" dirty="0"/>
          </a:p>
          <a:p>
            <a:r>
              <a:rPr lang="en-US" altLang="zh-CN" dirty="0"/>
              <a:t>2.</a:t>
            </a:r>
            <a:r>
              <a:rPr lang="zh-CN" altLang="zh-CN" dirty="0"/>
              <a:t>然后分别计算船舶、货物和运费各自的分摊金额</a:t>
            </a:r>
            <a:r>
              <a:rPr lang="en-US" altLang="zh-CN" dirty="0" smtClean="0"/>
              <a:t>:</a:t>
            </a:r>
          </a:p>
          <a:p>
            <a:endParaRPr lang="zh-CN" altLang="zh-CN" dirty="0"/>
          </a:p>
          <a:p>
            <a:pPr marL="0" indent="0">
              <a:buNone/>
            </a:pPr>
            <a:r>
              <a:rPr lang="zh-CN" altLang="zh-CN" sz="2600" b="1" dirty="0">
                <a:latin typeface="黑体" panose="02010609060101010101" pitchFamily="49" charset="-122"/>
                <a:ea typeface="黑体" panose="02010609060101010101" pitchFamily="49" charset="-122"/>
              </a:rPr>
              <a:t>六、参考案例</a:t>
            </a:r>
            <a:r>
              <a:rPr lang="en-US" altLang="zh-CN" sz="2600" b="1" dirty="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“海达”轮火灾受损引起的共同海损案</a:t>
            </a:r>
          </a:p>
          <a:p>
            <a:endParaRPr lang="zh-CN" altLang="en-US" dirty="0"/>
          </a:p>
        </p:txBody>
      </p:sp>
    </p:spTree>
    <p:extLst>
      <p:ext uri="{BB962C8B-B14F-4D97-AF65-F5344CB8AC3E}">
        <p14:creationId xmlns:p14="http://schemas.microsoft.com/office/powerpoint/2010/main" val="1732800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海上保险与共同海损</a:t>
            </a:r>
            <a:endParaRPr lang="zh-CN" altLang="en-US" dirty="0"/>
          </a:p>
        </p:txBody>
      </p:sp>
      <p:sp>
        <p:nvSpPr>
          <p:cNvPr id="3" name="内容占位符 2"/>
          <p:cNvSpPr>
            <a:spLocks noGrp="1"/>
          </p:cNvSpPr>
          <p:nvPr>
            <p:ph idx="1"/>
          </p:nvPr>
        </p:nvSpPr>
        <p:spPr>
          <a:xfrm>
            <a:off x="323528" y="1340768"/>
            <a:ext cx="8352928"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一、共同海损与保险</a:t>
            </a:r>
          </a:p>
          <a:p>
            <a:r>
              <a:rPr lang="zh-CN" altLang="zh-CN" dirty="0"/>
              <a:t>海上保险是由保险公司和被保险人签订的一项损失赔偿合同</a:t>
            </a:r>
            <a:r>
              <a:rPr lang="en-US" altLang="zh-CN" dirty="0"/>
              <a:t>,</a:t>
            </a:r>
            <a:r>
              <a:rPr lang="zh-CN" altLang="zh-CN" dirty="0"/>
              <a:t>由被保险人缴付保险费</a:t>
            </a:r>
            <a:r>
              <a:rPr lang="en-US" altLang="zh-CN" dirty="0"/>
              <a:t>,</a:t>
            </a:r>
            <a:r>
              <a:rPr lang="zh-CN" altLang="zh-CN" dirty="0"/>
              <a:t>保险公司承诺对发生承保的风险所造成的海上运输保险标的的损失、产生的责任和引起的有关费用予以补偿。海上保险从一开始就将共同海损补偿和分摊作为其可以承保的一种责任。</a:t>
            </a:r>
          </a:p>
          <a:p>
            <a:r>
              <a:rPr lang="zh-CN" altLang="zh-CN" dirty="0"/>
              <a:t>保险赔偿的计算也成为当前共同海损理算的一项主要内容</a:t>
            </a:r>
            <a:r>
              <a:rPr lang="en-US" altLang="zh-CN" dirty="0"/>
              <a:t>,</a:t>
            </a:r>
            <a:r>
              <a:rPr lang="zh-CN" altLang="zh-CN" dirty="0"/>
              <a:t>两者的关系十分密切。</a:t>
            </a:r>
          </a:p>
          <a:p>
            <a:endParaRPr lang="zh-CN" altLang="en-US" dirty="0"/>
          </a:p>
        </p:txBody>
      </p:sp>
    </p:spTree>
    <p:extLst>
      <p:ext uri="{BB962C8B-B14F-4D97-AF65-F5344CB8AC3E}">
        <p14:creationId xmlns:p14="http://schemas.microsoft.com/office/powerpoint/2010/main" val="2173252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海上保险与共同海损</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二、保险人在保险合同下对共同海损的责任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保险人赔偿的共同海损必须是承保责任范围内的损失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保险人对共同海损的赔偿是以保险价值作为计算基础的</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只要引起共同海损事故的原因属于承保风险</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保险人一般承认根据理算规则列为共同海损范围的费用项目</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船舶保险人对海损修理中的“以新换旧”不作扣减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保险人赔偿共同海损损失和费用应收取利息</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保险人在赔偿共同海损损失和费用后可取得代位追偿权</a:t>
            </a:r>
          </a:p>
          <a:p>
            <a:endParaRPr lang="zh-CN" altLang="en-US" dirty="0"/>
          </a:p>
        </p:txBody>
      </p:sp>
    </p:spTree>
    <p:extLst>
      <p:ext uri="{BB962C8B-B14F-4D97-AF65-F5344CB8AC3E}">
        <p14:creationId xmlns:p14="http://schemas.microsoft.com/office/powerpoint/2010/main" val="2202667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海上保险与共同海损</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三、海上保险共同海损理赔实例</a:t>
            </a:r>
          </a:p>
          <a:p>
            <a:r>
              <a:rPr lang="zh-CN" altLang="en-US" dirty="0" smtClean="0"/>
              <a:t>略。</a:t>
            </a:r>
            <a:endParaRPr lang="zh-CN" altLang="en-US" dirty="0"/>
          </a:p>
        </p:txBody>
      </p:sp>
    </p:spTree>
    <p:extLst>
      <p:ext uri="{BB962C8B-B14F-4D97-AF65-F5344CB8AC3E}">
        <p14:creationId xmlns:p14="http://schemas.microsoft.com/office/powerpoint/2010/main" val="709691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2" name="组合 1"/>
          <p:cNvGrpSpPr/>
          <p:nvPr/>
        </p:nvGrpSpPr>
        <p:grpSpPr>
          <a:xfrm>
            <a:off x="2057400" y="2349500"/>
            <a:ext cx="5178425" cy="3054350"/>
            <a:chOff x="2057400" y="2349500"/>
            <a:chExt cx="5178425" cy="3054350"/>
          </a:xfrm>
        </p:grpSpPr>
        <p:grpSp>
          <p:nvGrpSpPr>
            <p:cNvPr id="19" name="组合 18"/>
            <p:cNvGrpSpPr/>
            <p:nvPr/>
          </p:nvGrpSpPr>
          <p:grpSpPr>
            <a:xfrm>
              <a:off x="2057400" y="2349500"/>
              <a:ext cx="5178425" cy="2232025"/>
              <a:chOff x="2057400" y="2349500"/>
              <a:chExt cx="5178425" cy="2232025"/>
            </a:xfrm>
          </p:grpSpPr>
          <p:sp>
            <p:nvSpPr>
              <p:cNvPr id="5" name="Line 6"/>
              <p:cNvSpPr>
                <a:spLocks noChangeShapeType="1"/>
              </p:cNvSpPr>
              <p:nvPr/>
            </p:nvSpPr>
            <p:spPr bwMode="gray">
              <a:xfrm>
                <a:off x="2362200" y="290512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2328863"/>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987675" y="2416175"/>
                <a:ext cx="4248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共同海损概述</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23717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1</a:t>
                </a:r>
              </a:p>
            </p:txBody>
          </p:sp>
          <p:sp>
            <p:nvSpPr>
              <p:cNvPr id="9" name="Line 10"/>
              <p:cNvSpPr>
                <a:spLocks noChangeShapeType="1"/>
              </p:cNvSpPr>
              <p:nvPr/>
            </p:nvSpPr>
            <p:spPr bwMode="gray">
              <a:xfrm>
                <a:off x="2362200" y="374332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3167063"/>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32099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363788" y="4579938"/>
                <a:ext cx="4799012" cy="1587"/>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4005263"/>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40481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987675" y="3278188"/>
                <a:ext cx="4176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共同海损的成立与范围</a:t>
                </a:r>
                <a:endParaRPr lang="zh-CN" altLang="zh-CN" sz="2400" b="1" dirty="0">
                  <a:solidFill>
                    <a:srgbClr val="000000"/>
                  </a:solidFill>
                </a:endParaRPr>
              </a:p>
            </p:txBody>
          </p:sp>
          <p:sp>
            <p:nvSpPr>
              <p:cNvPr id="16" name="Text Box 20"/>
              <p:cNvSpPr txBox="1">
                <a:spLocks noChangeArrowheads="1"/>
              </p:cNvSpPr>
              <p:nvPr/>
            </p:nvSpPr>
            <p:spPr bwMode="gray">
              <a:xfrm>
                <a:off x="2987675" y="4117975"/>
                <a:ext cx="4105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共同海损理算</a:t>
                </a:r>
                <a:endParaRPr lang="zh-CN" altLang="en-US" sz="2400" b="1" dirty="0">
                  <a:solidFill>
                    <a:srgbClr val="000000"/>
                  </a:solidFill>
                </a:endParaRPr>
              </a:p>
            </p:txBody>
          </p:sp>
        </p:grpSp>
        <p:sp>
          <p:nvSpPr>
            <p:cNvPr id="17" name="Line 3"/>
            <p:cNvSpPr>
              <a:spLocks noChangeShapeType="1"/>
            </p:cNvSpPr>
            <p:nvPr/>
          </p:nvSpPr>
          <p:spPr bwMode="gray">
            <a:xfrm>
              <a:off x="2362200" y="5402560"/>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8" name="Rectangle 4"/>
            <p:cNvSpPr>
              <a:spLocks noChangeArrowheads="1"/>
            </p:cNvSpPr>
            <p:nvPr/>
          </p:nvSpPr>
          <p:spPr bwMode="gray">
            <a:xfrm rot="3419336">
              <a:off x="2078037" y="4842020"/>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pPr>
                <a:defRPr/>
              </a:pPr>
              <a:endParaRPr lang="zh-CN" altLang="en-US" b="1">
                <a:solidFill>
                  <a:srgbClr val="000000"/>
                </a:solidFill>
              </a:endParaRPr>
            </a:p>
          </p:txBody>
        </p:sp>
        <p:sp>
          <p:nvSpPr>
            <p:cNvPr id="20" name="Text Box 5"/>
            <p:cNvSpPr txBox="1">
              <a:spLocks noChangeArrowheads="1"/>
            </p:cNvSpPr>
            <p:nvPr/>
          </p:nvSpPr>
          <p:spPr bwMode="gray">
            <a:xfrm>
              <a:off x="2133600" y="486916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4</a:t>
              </a:r>
            </a:p>
          </p:txBody>
        </p:sp>
        <p:sp>
          <p:nvSpPr>
            <p:cNvPr id="21" name="Text Box 21"/>
            <p:cNvSpPr txBox="1">
              <a:spLocks noChangeArrowheads="1"/>
            </p:cNvSpPr>
            <p:nvPr/>
          </p:nvSpPr>
          <p:spPr bwMode="gray">
            <a:xfrm>
              <a:off x="2987674" y="4942185"/>
              <a:ext cx="38885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海上保险与共同海损</a:t>
              </a:r>
              <a:endParaRPr lang="zh-CN" altLang="en-US" sz="2400" b="1" dirty="0">
                <a:solidFill>
                  <a:srgbClr val="000000"/>
                </a:solidFill>
              </a:endParaRPr>
            </a:p>
          </p:txBody>
        </p:sp>
      </p:grpSp>
    </p:spTree>
    <p:extLst>
      <p:ext uri="{BB962C8B-B14F-4D97-AF65-F5344CB8AC3E}">
        <p14:creationId xmlns:p14="http://schemas.microsoft.com/office/powerpoint/2010/main" val="2205445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共同海损概述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一、共同海损的起源与发展</a:t>
            </a:r>
          </a:p>
          <a:p>
            <a:r>
              <a:rPr lang="zh-CN" altLang="zh-CN" dirty="0"/>
              <a:t>共同海损是海商法中最古老、最具有特点的一种法律制度。它是基于海上运输所特有的风险而产生。</a:t>
            </a:r>
          </a:p>
          <a:p>
            <a:r>
              <a:rPr lang="zh-CN" altLang="zh-CN" dirty="0"/>
              <a:t>在航行中</a:t>
            </a:r>
            <a:r>
              <a:rPr lang="en-US" altLang="zh-CN" dirty="0"/>
              <a:t>,</a:t>
            </a:r>
            <a:r>
              <a:rPr lang="zh-CN" altLang="zh-CN" dirty="0"/>
              <a:t>船舶往往受托载运他人货物</a:t>
            </a:r>
            <a:r>
              <a:rPr lang="en-US" altLang="zh-CN" dirty="0"/>
              <a:t>,</a:t>
            </a:r>
            <a:r>
              <a:rPr lang="zh-CN" altLang="zh-CN" dirty="0"/>
              <a:t>如遇恶劣天气</a:t>
            </a:r>
            <a:r>
              <a:rPr lang="en-US" altLang="zh-CN" dirty="0"/>
              <a:t>,</a:t>
            </a:r>
            <a:r>
              <a:rPr lang="zh-CN" altLang="zh-CN" dirty="0"/>
              <a:t>为尽力避免或者减少船舶和所载货物遭受损失</a:t>
            </a:r>
            <a:r>
              <a:rPr lang="en-US" altLang="zh-CN" dirty="0"/>
              <a:t>,</a:t>
            </a:r>
            <a:r>
              <a:rPr lang="zh-CN" altLang="zh-CN" dirty="0"/>
              <a:t>船方或将桅杆篷帆砍断</a:t>
            </a:r>
            <a:r>
              <a:rPr lang="en-US" altLang="zh-CN" dirty="0"/>
              <a:t>,</a:t>
            </a:r>
            <a:r>
              <a:rPr lang="zh-CN" altLang="zh-CN" dirty="0"/>
              <a:t>以减轻风的压力</a:t>
            </a:r>
            <a:r>
              <a:rPr lang="en-US" altLang="zh-CN" dirty="0"/>
              <a:t>;</a:t>
            </a:r>
            <a:r>
              <a:rPr lang="zh-CN" altLang="zh-CN" dirty="0"/>
              <a:t>或将部分货物抛入海中</a:t>
            </a:r>
            <a:r>
              <a:rPr lang="en-US" altLang="zh-CN" dirty="0"/>
              <a:t>,</a:t>
            </a:r>
            <a:r>
              <a:rPr lang="zh-CN" altLang="zh-CN" dirty="0"/>
              <a:t>以减轻船载</a:t>
            </a:r>
            <a:r>
              <a:rPr lang="en-US" altLang="zh-CN" dirty="0"/>
              <a:t>,</a:t>
            </a:r>
            <a:r>
              <a:rPr lang="zh-CN" altLang="zh-CN" dirty="0"/>
              <a:t>使船舶和货物转危为安。由于此类损失是人为有意作出</a:t>
            </a:r>
            <a:r>
              <a:rPr lang="en-US" altLang="zh-CN" dirty="0"/>
              <a:t>,</a:t>
            </a:r>
            <a:r>
              <a:rPr lang="zh-CN" altLang="zh-CN" dirty="0"/>
              <a:t>并且是为保全船、货安全</a:t>
            </a:r>
            <a:r>
              <a:rPr lang="en-US" altLang="zh-CN" dirty="0"/>
              <a:t>,</a:t>
            </a:r>
            <a:r>
              <a:rPr lang="zh-CN" altLang="zh-CN" dirty="0"/>
              <a:t>因此采取此类特殊措施所引起的损失</a:t>
            </a:r>
            <a:r>
              <a:rPr lang="en-US" altLang="zh-CN" dirty="0"/>
              <a:t>,</a:t>
            </a:r>
            <a:r>
              <a:rPr lang="zh-CN" altLang="zh-CN" dirty="0"/>
              <a:t>遂规定由获益各方给予补偿。这种做法既非法律规定</a:t>
            </a:r>
            <a:r>
              <a:rPr lang="en-US" altLang="zh-CN" dirty="0"/>
              <a:t>,</a:t>
            </a:r>
            <a:r>
              <a:rPr lang="zh-CN" altLang="zh-CN" dirty="0"/>
              <a:t>也不必事前取得各方同意</a:t>
            </a:r>
            <a:r>
              <a:rPr lang="en-US" altLang="zh-CN" dirty="0"/>
              <a:t>,</a:t>
            </a:r>
            <a:r>
              <a:rPr lang="zh-CN" altLang="zh-CN" dirty="0"/>
              <a:t>久而久之</a:t>
            </a:r>
            <a:r>
              <a:rPr lang="en-US" altLang="zh-CN" dirty="0"/>
              <a:t>,</a:t>
            </a:r>
            <a:r>
              <a:rPr lang="zh-CN" altLang="zh-CN" dirty="0"/>
              <a:t>遂成大家公认的习惯。据说这就是共同海损的起源。</a:t>
            </a:r>
          </a:p>
          <a:p>
            <a:endParaRPr lang="zh-CN" altLang="en-US" dirty="0"/>
          </a:p>
        </p:txBody>
      </p:sp>
    </p:spTree>
    <p:extLst>
      <p:ext uri="{BB962C8B-B14F-4D97-AF65-F5344CB8AC3E}">
        <p14:creationId xmlns:p14="http://schemas.microsoft.com/office/powerpoint/2010/main" val="3617297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共同海损概述</a:t>
            </a:r>
            <a:endParaRPr lang="zh-CN" altLang="en-US" dirty="0"/>
          </a:p>
        </p:txBody>
      </p:sp>
      <p:sp>
        <p:nvSpPr>
          <p:cNvPr id="3" name="内容占位符 2"/>
          <p:cNvSpPr>
            <a:spLocks noGrp="1"/>
          </p:cNvSpPr>
          <p:nvPr>
            <p:ph idx="1"/>
          </p:nvPr>
        </p:nvSpPr>
        <p:spPr>
          <a:xfrm>
            <a:off x="323528" y="1340768"/>
            <a:ext cx="8352928"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二、共同海损的概念</a:t>
            </a:r>
          </a:p>
          <a:p>
            <a:r>
              <a:rPr lang="zh-CN" altLang="zh-CN" dirty="0"/>
              <a:t>共同海损是指发生海上危险时</a:t>
            </a:r>
            <a:r>
              <a:rPr lang="en-US" altLang="zh-CN" dirty="0"/>
              <a:t>,</a:t>
            </a:r>
            <a:r>
              <a:rPr lang="zh-CN" altLang="zh-CN" dirty="0"/>
              <a:t>为解除船舶、货物遭遇共同危险</a:t>
            </a:r>
            <a:r>
              <a:rPr lang="en-US" altLang="zh-CN" dirty="0"/>
              <a:t>,</a:t>
            </a:r>
            <a:r>
              <a:rPr lang="zh-CN" altLang="zh-CN" dirty="0"/>
              <a:t>有意采取的合理的抢救措施</a:t>
            </a:r>
            <a:r>
              <a:rPr lang="en-US" altLang="zh-CN" dirty="0"/>
              <a:t>(</a:t>
            </a:r>
            <a:r>
              <a:rPr lang="zh-CN" altLang="zh-CN" dirty="0"/>
              <a:t>共同海损行为</a:t>
            </a:r>
            <a:r>
              <a:rPr lang="en-US" altLang="zh-CN" dirty="0"/>
              <a:t>)</a:t>
            </a:r>
            <a:r>
              <a:rPr lang="zh-CN" altLang="zh-CN" dirty="0"/>
              <a:t>所产生的一些特殊的牺牲和合理的额外费用</a:t>
            </a:r>
            <a:r>
              <a:rPr lang="zh-CN" altLang="zh-CN" dirty="0" smtClean="0"/>
              <a:t>。</a:t>
            </a:r>
            <a:endParaRPr lang="en-US" altLang="zh-CN" dirty="0" smtClean="0"/>
          </a:p>
          <a:p>
            <a:r>
              <a:rPr lang="zh-CN" altLang="zh-CN" dirty="0" smtClean="0"/>
              <a:t>由于</a:t>
            </a:r>
            <a:r>
              <a:rPr lang="zh-CN" altLang="zh-CN" dirty="0"/>
              <a:t>此种损失产生的原因是为了大家的利益所作出的</a:t>
            </a:r>
            <a:r>
              <a:rPr lang="en-US" altLang="zh-CN" dirty="0"/>
              <a:t>,</a:t>
            </a:r>
            <a:r>
              <a:rPr lang="zh-CN" altLang="zh-CN" dirty="0"/>
              <a:t>这些损失应由船舶、货物、运费等利害关系方共同分摊。</a:t>
            </a:r>
          </a:p>
          <a:p>
            <a:endParaRPr lang="zh-CN" altLang="en-US" dirty="0"/>
          </a:p>
        </p:txBody>
      </p:sp>
    </p:spTree>
    <p:extLst>
      <p:ext uri="{BB962C8B-B14F-4D97-AF65-F5344CB8AC3E}">
        <p14:creationId xmlns:p14="http://schemas.microsoft.com/office/powerpoint/2010/main" val="3057429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共同海损概述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三、共同海损理算规则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《约克·安特卫普规则》</a:t>
            </a:r>
          </a:p>
          <a:p>
            <a:r>
              <a:rPr lang="en-US" altLang="zh-CN" dirty="0"/>
              <a:t>1.</a:t>
            </a:r>
            <a:r>
              <a:rPr lang="zh-CN" altLang="zh-CN" dirty="0"/>
              <a:t>共同安全派共同利益派之争与《约克·安特卫普规则》的历史演变</a:t>
            </a:r>
          </a:p>
          <a:p>
            <a:r>
              <a:rPr lang="en-US" altLang="zh-CN" dirty="0"/>
              <a:t>2.</a:t>
            </a:r>
            <a:r>
              <a:rPr lang="zh-CN" altLang="zh-CN" dirty="0"/>
              <a:t>《</a:t>
            </a:r>
            <a:r>
              <a:rPr lang="en-US" altLang="zh-CN" dirty="0"/>
              <a:t>1994</a:t>
            </a:r>
            <a:r>
              <a:rPr lang="zh-CN" altLang="zh-CN" dirty="0"/>
              <a:t>年约克·安特卫普规则》</a:t>
            </a:r>
          </a:p>
          <a:p>
            <a:r>
              <a:rPr lang="en-US" altLang="zh-CN" dirty="0"/>
              <a:t>3.</a:t>
            </a:r>
            <a:r>
              <a:rPr lang="zh-CN" altLang="zh-CN" dirty="0"/>
              <a:t>《</a:t>
            </a:r>
            <a:r>
              <a:rPr lang="en-US" altLang="zh-CN" dirty="0"/>
              <a:t>2004</a:t>
            </a:r>
            <a:r>
              <a:rPr lang="zh-CN" altLang="zh-CN" dirty="0"/>
              <a:t>年约克·安特卫普规则</a:t>
            </a:r>
            <a:r>
              <a:rPr lang="zh-CN" altLang="zh-CN" dirty="0" smtClean="0"/>
              <a:t>》</a:t>
            </a:r>
            <a:endParaRPr lang="en-US" altLang="zh-CN" dirty="0" smtClean="0"/>
          </a:p>
          <a:p>
            <a:endParaRPr lang="zh-CN" altLang="zh-CN" sz="6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《北京理算规则》</a:t>
            </a:r>
          </a:p>
          <a:p>
            <a:r>
              <a:rPr lang="zh-CN" altLang="zh-CN" dirty="0"/>
              <a:t>我国于</a:t>
            </a:r>
            <a:r>
              <a:rPr lang="en-US" altLang="zh-CN" dirty="0"/>
              <a:t>1969</a:t>
            </a:r>
            <a:r>
              <a:rPr lang="zh-CN" altLang="zh-CN" dirty="0"/>
              <a:t>年正式成立中国国际贸易促进委员会共同海损理算处</a:t>
            </a:r>
            <a:r>
              <a:rPr lang="en-US" altLang="zh-CN" dirty="0"/>
              <a:t>,</a:t>
            </a:r>
            <a:r>
              <a:rPr lang="zh-CN" altLang="zh-CN" dirty="0"/>
              <a:t>并在数年实践的基础上于</a:t>
            </a:r>
            <a:r>
              <a:rPr lang="en-US" altLang="zh-CN" dirty="0"/>
              <a:t>1975</a:t>
            </a:r>
            <a:r>
              <a:rPr lang="zh-CN" altLang="zh-CN" dirty="0"/>
              <a:t>年颁布了《中国国际贸易促进委员会共同海损理算暂行规则》</a:t>
            </a:r>
            <a:r>
              <a:rPr lang="en-US" altLang="zh-CN" dirty="0"/>
              <a:t>(</a:t>
            </a:r>
            <a:r>
              <a:rPr lang="zh-CN" altLang="zh-CN" dirty="0"/>
              <a:t>简称《北京理算规则》</a:t>
            </a:r>
            <a:r>
              <a:rPr lang="en-US" altLang="zh-CN" dirty="0"/>
              <a:t>:Beijing General Average Adjustment Rules),</a:t>
            </a:r>
            <a:r>
              <a:rPr lang="zh-CN" altLang="zh-CN" dirty="0"/>
              <a:t>自</a:t>
            </a:r>
            <a:r>
              <a:rPr lang="en-US" altLang="zh-CN" dirty="0"/>
              <a:t>1975</a:t>
            </a:r>
            <a:r>
              <a:rPr lang="zh-CN" altLang="zh-CN" dirty="0"/>
              <a:t>年</a:t>
            </a:r>
            <a:r>
              <a:rPr lang="en-US" altLang="zh-CN" dirty="0"/>
              <a:t>1</a:t>
            </a:r>
            <a:r>
              <a:rPr lang="zh-CN" altLang="zh-CN" dirty="0"/>
              <a:t>月</a:t>
            </a:r>
            <a:r>
              <a:rPr lang="en-US" altLang="zh-CN" dirty="0"/>
              <a:t>1</a:t>
            </a:r>
            <a:r>
              <a:rPr lang="zh-CN" altLang="zh-CN" dirty="0"/>
              <a:t>日起施行</a:t>
            </a:r>
            <a:r>
              <a:rPr lang="en-US" altLang="zh-CN" dirty="0"/>
              <a:t>,</a:t>
            </a:r>
            <a:r>
              <a:rPr lang="zh-CN" altLang="zh-CN" dirty="0"/>
              <a:t>是我国共同海损理算的主要依据。</a:t>
            </a:r>
          </a:p>
          <a:p>
            <a:endParaRPr lang="zh-CN" altLang="en-US" dirty="0"/>
          </a:p>
        </p:txBody>
      </p:sp>
    </p:spTree>
    <p:extLst>
      <p:ext uri="{BB962C8B-B14F-4D97-AF65-F5344CB8AC3E}">
        <p14:creationId xmlns:p14="http://schemas.microsoft.com/office/powerpoint/2010/main" val="1560940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共同海损的成立与范围</a:t>
            </a:r>
            <a:endParaRPr lang="zh-CN" altLang="en-US" dirty="0"/>
          </a:p>
        </p:txBody>
      </p:sp>
      <p:sp>
        <p:nvSpPr>
          <p:cNvPr id="3" name="内容占位符 2"/>
          <p:cNvSpPr>
            <a:spLocks noGrp="1"/>
          </p:cNvSpPr>
          <p:nvPr>
            <p:ph idx="1"/>
          </p:nvPr>
        </p:nvSpPr>
        <p:spPr>
          <a:xfrm>
            <a:off x="323528" y="1340768"/>
            <a:ext cx="8352928"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一、共同海损成立的条件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共同海损的危险必须是危及同一航程中的财产共同安全的真实危险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共同海损的行为必须是有意而合理的</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共同海损损失必须是特殊的牺牲或额外的费用</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是共同海损行为的直接后果</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共同海损行为必须取得效果</a:t>
            </a:r>
          </a:p>
          <a:p>
            <a:endParaRPr lang="zh-CN" altLang="en-US" dirty="0"/>
          </a:p>
        </p:txBody>
      </p:sp>
    </p:spTree>
    <p:extLst>
      <p:ext uri="{BB962C8B-B14F-4D97-AF65-F5344CB8AC3E}">
        <p14:creationId xmlns:p14="http://schemas.microsoft.com/office/powerpoint/2010/main" val="1617226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共同海损的成立与范围</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二、共同海损的范围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共同海损牺牲</a:t>
            </a:r>
          </a:p>
          <a:p>
            <a:r>
              <a:rPr lang="en-US" altLang="zh-CN" dirty="0"/>
              <a:t>1.</a:t>
            </a:r>
            <a:r>
              <a:rPr lang="zh-CN" altLang="zh-CN" dirty="0"/>
              <a:t>抛弃</a:t>
            </a:r>
          </a:p>
          <a:p>
            <a:r>
              <a:rPr lang="en-US" altLang="zh-CN" dirty="0"/>
              <a:t>2.</a:t>
            </a:r>
            <a:r>
              <a:rPr lang="zh-CN" altLang="zh-CN" dirty="0"/>
              <a:t>救火</a:t>
            </a:r>
          </a:p>
          <a:p>
            <a:r>
              <a:rPr lang="en-US" altLang="zh-CN" dirty="0"/>
              <a:t>3.</a:t>
            </a:r>
            <a:r>
              <a:rPr lang="zh-CN" altLang="zh-CN" dirty="0"/>
              <a:t>自动搁浅</a:t>
            </a:r>
          </a:p>
          <a:p>
            <a:r>
              <a:rPr lang="en-US" altLang="zh-CN" dirty="0"/>
              <a:t>4.</a:t>
            </a:r>
            <a:r>
              <a:rPr lang="zh-CN" altLang="zh-CN" dirty="0"/>
              <a:t>起浮脱浅</a:t>
            </a:r>
          </a:p>
          <a:p>
            <a:r>
              <a:rPr lang="en-US" altLang="zh-CN" dirty="0"/>
              <a:t>5.</a:t>
            </a:r>
            <a:r>
              <a:rPr lang="zh-CN" altLang="zh-CN" dirty="0"/>
              <a:t>避难港卸载、重装、倒移货物、燃料、物料</a:t>
            </a:r>
          </a:p>
          <a:p>
            <a:r>
              <a:rPr lang="en-US" altLang="zh-CN" dirty="0"/>
              <a:t>6.</a:t>
            </a:r>
            <a:r>
              <a:rPr lang="zh-CN" altLang="zh-CN" dirty="0"/>
              <a:t>货物、物料当作燃料</a:t>
            </a:r>
          </a:p>
          <a:p>
            <a:r>
              <a:rPr lang="en-US" altLang="zh-CN" dirty="0"/>
              <a:t>7.</a:t>
            </a:r>
            <a:r>
              <a:rPr lang="zh-CN" altLang="zh-CN" dirty="0"/>
              <a:t>切除嵌楔物</a:t>
            </a:r>
          </a:p>
          <a:p>
            <a:r>
              <a:rPr lang="en-US" altLang="zh-CN" dirty="0"/>
              <a:t>8.</a:t>
            </a:r>
            <a:r>
              <a:rPr lang="zh-CN" altLang="zh-CN" dirty="0"/>
              <a:t>割断锚链</a:t>
            </a:r>
          </a:p>
          <a:p>
            <a:endParaRPr lang="zh-CN" altLang="en-US" dirty="0"/>
          </a:p>
        </p:txBody>
      </p:sp>
    </p:spTree>
    <p:extLst>
      <p:ext uri="{BB962C8B-B14F-4D97-AF65-F5344CB8AC3E}">
        <p14:creationId xmlns:p14="http://schemas.microsoft.com/office/powerpoint/2010/main" val="524045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共同海损的成立与范围</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共同海损费用</a:t>
            </a:r>
          </a:p>
          <a:p>
            <a:r>
              <a:rPr lang="en-US" altLang="zh-CN" dirty="0"/>
              <a:t>1.</a:t>
            </a:r>
            <a:r>
              <a:rPr lang="zh-CN" altLang="zh-CN" dirty="0"/>
              <a:t>救助费用</a:t>
            </a:r>
          </a:p>
          <a:p>
            <a:r>
              <a:rPr lang="en-US" altLang="zh-CN" dirty="0"/>
              <a:t>2.</a:t>
            </a:r>
            <a:r>
              <a:rPr lang="zh-CN" altLang="zh-CN" dirty="0"/>
              <a:t>避难港费用</a:t>
            </a:r>
          </a:p>
          <a:p>
            <a:r>
              <a:rPr lang="en-US" altLang="zh-CN" dirty="0"/>
              <a:t>3.</a:t>
            </a:r>
            <a:r>
              <a:rPr lang="zh-CN" altLang="zh-CN" dirty="0"/>
              <a:t>代替费用</a:t>
            </a:r>
          </a:p>
          <a:p>
            <a:r>
              <a:rPr lang="en-US" altLang="zh-CN" dirty="0"/>
              <a:t>4.</a:t>
            </a:r>
            <a:r>
              <a:rPr lang="zh-CN" altLang="zh-CN" dirty="0"/>
              <a:t>杂项费用</a:t>
            </a:r>
          </a:p>
        </p:txBody>
      </p:sp>
    </p:spTree>
    <p:extLst>
      <p:ext uri="{BB962C8B-B14F-4D97-AF65-F5344CB8AC3E}">
        <p14:creationId xmlns:p14="http://schemas.microsoft.com/office/powerpoint/2010/main" val="2104090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共同海损理算</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一、共同海损的宣布</a:t>
            </a:r>
          </a:p>
          <a:p>
            <a:r>
              <a:rPr lang="zh-CN" altLang="zh-CN" dirty="0"/>
              <a:t>船舶和货物发生共同海损事故后</a:t>
            </a:r>
            <a:r>
              <a:rPr lang="en-US" altLang="zh-CN" dirty="0"/>
              <a:t>,</a:t>
            </a:r>
            <a:r>
              <a:rPr lang="zh-CN" altLang="zh-CN" dirty="0"/>
              <a:t>船长应及时、迅速地将事故情况报告船东或船东代理</a:t>
            </a:r>
            <a:r>
              <a:rPr lang="en-US" altLang="zh-CN" dirty="0"/>
              <a:t>,</a:t>
            </a:r>
            <a:r>
              <a:rPr lang="zh-CN" altLang="zh-CN" dirty="0"/>
              <a:t>并由船东或船东代理授权船长在船舶抵达第一靠港后宣布共同海损</a:t>
            </a:r>
            <a:r>
              <a:rPr lang="en-US" altLang="zh-CN" dirty="0"/>
              <a:t>,</a:t>
            </a:r>
            <a:r>
              <a:rPr lang="zh-CN" altLang="zh-CN" dirty="0"/>
              <a:t>并应分别通知船舶保险人和收货人</a:t>
            </a:r>
            <a:r>
              <a:rPr lang="zh-CN" altLang="zh-CN" dirty="0" smtClean="0"/>
              <a:t>。</a:t>
            </a:r>
            <a:endParaRPr lang="en-US" altLang="zh-CN" dirty="0" smtClean="0"/>
          </a:p>
          <a:p>
            <a:r>
              <a:rPr lang="zh-CN" altLang="zh-CN" dirty="0" smtClean="0"/>
              <a:t>如果</a:t>
            </a:r>
            <a:r>
              <a:rPr lang="zh-CN" altLang="zh-CN" dirty="0"/>
              <a:t>提单或租船合同规定了共同海损的理算规则</a:t>
            </a:r>
            <a:r>
              <a:rPr lang="en-US" altLang="zh-CN" dirty="0"/>
              <a:t>,</a:t>
            </a:r>
            <a:r>
              <a:rPr lang="zh-CN" altLang="zh-CN" dirty="0"/>
              <a:t>则应按该理算规则的规定</a:t>
            </a:r>
            <a:r>
              <a:rPr lang="en-US" altLang="zh-CN" dirty="0"/>
              <a:t>,</a:t>
            </a:r>
            <a:r>
              <a:rPr lang="zh-CN" altLang="zh-CN" dirty="0"/>
              <a:t>委托理算机构进行理算。共同海损一经宣布</a:t>
            </a:r>
            <a:r>
              <a:rPr lang="en-US" altLang="zh-CN" dirty="0"/>
              <a:t>,</a:t>
            </a:r>
            <a:r>
              <a:rPr lang="zh-CN" altLang="zh-CN" dirty="0"/>
              <a:t>同一航程中的有关各方都应及时收集与共同海损理算有关的各种证据</a:t>
            </a:r>
            <a:r>
              <a:rPr lang="en-US" altLang="zh-CN" dirty="0"/>
              <a:t>,</a:t>
            </a:r>
            <a:r>
              <a:rPr lang="zh-CN" altLang="zh-CN" dirty="0"/>
              <a:t>并及时提交给共同海损理算师。</a:t>
            </a:r>
          </a:p>
          <a:p>
            <a:endParaRPr lang="zh-CN" altLang="en-US" dirty="0"/>
          </a:p>
        </p:txBody>
      </p:sp>
    </p:spTree>
    <p:extLst>
      <p:ext uri="{BB962C8B-B14F-4D97-AF65-F5344CB8AC3E}">
        <p14:creationId xmlns:p14="http://schemas.microsoft.com/office/powerpoint/2010/main" val="98837734"/>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545</TotalTime>
  <Words>1083</Words>
  <Application>Microsoft Office PowerPoint</Application>
  <PresentationFormat>全屏显示(4:3)</PresentationFormat>
  <Paragraphs>96</Paragraphs>
  <Slides>16</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16</vt:i4>
      </vt:variant>
    </vt:vector>
  </HeadingPairs>
  <TitlesOfParts>
    <vt:vector size="31"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共同海损概述</vt:lpstr>
      <vt:lpstr>第一节　共同海损概述</vt:lpstr>
      <vt:lpstr>第一节　共同海损概述</vt:lpstr>
      <vt:lpstr>第二节　共同海损的成立与范围</vt:lpstr>
      <vt:lpstr>第二节　共同海损的成立与范围</vt:lpstr>
      <vt:lpstr>第二节　共同海损的成立与范围</vt:lpstr>
      <vt:lpstr>第三节　共同海损理算</vt:lpstr>
      <vt:lpstr>第三节　共同海损理算</vt:lpstr>
      <vt:lpstr>第三节　共同海损理算</vt:lpstr>
      <vt:lpstr>第三节　共同海损理算</vt:lpstr>
      <vt:lpstr>第三节　共同海损理算</vt:lpstr>
      <vt:lpstr>第四节　海上保险与共同海损</vt:lpstr>
      <vt:lpstr>第四节　海上保险与共同海损</vt:lpstr>
      <vt:lpstr>第四节　海上保险与共同海损</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70</cp:revision>
  <dcterms:created xsi:type="dcterms:W3CDTF">2013-12-29T13:29:00Z</dcterms:created>
  <dcterms:modified xsi:type="dcterms:W3CDTF">2017-03-05T03:27:13Z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