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40"/>
  </p:notesMasterIdLst>
  <p:sldIdLst>
    <p:sldId id="1287" r:id="rId3"/>
    <p:sldId id="1288" r:id="rId4"/>
    <p:sldId id="1570" r:id="rId5"/>
    <p:sldId id="1571" r:id="rId6"/>
    <p:sldId id="1572" r:id="rId7"/>
    <p:sldId id="1573" r:id="rId8"/>
    <p:sldId id="1574" r:id="rId9"/>
    <p:sldId id="1575" r:id="rId10"/>
    <p:sldId id="1576" r:id="rId11"/>
    <p:sldId id="1577" r:id="rId12"/>
    <p:sldId id="1578" r:id="rId13"/>
    <p:sldId id="1579" r:id="rId14"/>
    <p:sldId id="1580" r:id="rId15"/>
    <p:sldId id="1584" r:id="rId16"/>
    <p:sldId id="1585" r:id="rId17"/>
    <p:sldId id="1581" r:id="rId18"/>
    <p:sldId id="1582" r:id="rId19"/>
    <p:sldId id="1583" r:id="rId20"/>
    <p:sldId id="1586" r:id="rId21"/>
    <p:sldId id="1587" r:id="rId22"/>
    <p:sldId id="1588" r:id="rId23"/>
    <p:sldId id="1589" r:id="rId24"/>
    <p:sldId id="1590" r:id="rId25"/>
    <p:sldId id="1591" r:id="rId26"/>
    <p:sldId id="1592" r:id="rId27"/>
    <p:sldId id="1593" r:id="rId28"/>
    <p:sldId id="1594" r:id="rId29"/>
    <p:sldId id="1595" r:id="rId30"/>
    <p:sldId id="1596" r:id="rId31"/>
    <p:sldId id="1597" r:id="rId32"/>
    <p:sldId id="1600" r:id="rId33"/>
    <p:sldId id="1601" r:id="rId34"/>
    <p:sldId id="1598" r:id="rId35"/>
    <p:sldId id="1599" r:id="rId36"/>
    <p:sldId id="1602" r:id="rId37"/>
    <p:sldId id="1603" r:id="rId38"/>
    <p:sldId id="1131" r:id="rId39"/>
  </p:sldIdLst>
  <p:sldSz cx="9144000" cy="5143500" type="screen16x9"/>
  <p:notesSz cx="7104063" cy="10234613"/>
  <p:custDataLst>
    <p:tags r:id="rId41"/>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516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37</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108.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 Id="rId9"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11.xml"/><Relationship Id="rId7" Type="http://schemas.openxmlformats.org/officeDocument/2006/relationships/slideLayout" Target="../slideLayouts/slideLayout17.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9" Type="http://schemas.openxmlformats.org/officeDocument/2006/relationships/image" Target="NULL" TargetMode="External"/></Relationships>
</file>

<file path=ppt/slides/_rels/slide12.xml.rels><?xml version="1.0" encoding="UTF-8" standalone="yes"?>
<Relationships xmlns="http://schemas.openxmlformats.org/package/2006/relationships"><Relationship Id="rId3" Type="http://schemas.openxmlformats.org/officeDocument/2006/relationships/tags" Target="../tags/tag117.xml"/><Relationship Id="rId7" Type="http://schemas.openxmlformats.org/officeDocument/2006/relationships/slideLayout" Target="../slideLayouts/slideLayout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3.xml"/><Relationship Id="rId7" Type="http://schemas.openxmlformats.org/officeDocument/2006/relationships/slideLayout" Target="../slideLayouts/slideLayout17.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s>
</file>

<file path=ppt/slides/_rels/slide14.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9"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tags" Target="../tags/tag142.xml"/><Relationship Id="rId3" Type="http://schemas.openxmlformats.org/officeDocument/2006/relationships/tags" Target="../tags/tag137.xml"/><Relationship Id="rId7" Type="http://schemas.openxmlformats.org/officeDocument/2006/relationships/tags" Target="../tags/tag141.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 Id="rId9"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tags" Target="../tags/tag145.xml"/><Relationship Id="rId7" Type="http://schemas.openxmlformats.org/officeDocument/2006/relationships/slideLayout" Target="../slideLayouts/slideLayout17.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s>
</file>

<file path=ppt/slides/_rels/slide17.xml.rels><?xml version="1.0" encoding="UTF-8" standalone="yes"?>
<Relationships xmlns="http://schemas.openxmlformats.org/package/2006/relationships"><Relationship Id="rId3" Type="http://schemas.openxmlformats.org/officeDocument/2006/relationships/tags" Target="../tags/tag151.xml"/><Relationship Id="rId7" Type="http://schemas.openxmlformats.org/officeDocument/2006/relationships/slideLayout" Target="../slideLayouts/slideLayout17.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s>
</file>

<file path=ppt/slides/_rels/slide18.xml.rels><?xml version="1.0" encoding="UTF-8" standalone="yes"?>
<Relationships xmlns="http://schemas.openxmlformats.org/package/2006/relationships"><Relationship Id="rId3" Type="http://schemas.openxmlformats.org/officeDocument/2006/relationships/tags" Target="../tags/tag157.xml"/><Relationship Id="rId7" Type="http://schemas.openxmlformats.org/officeDocument/2006/relationships/slideLayout" Target="../slideLayouts/slideLayout17.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tags" Target="../tags/tag158.xml"/></Relationships>
</file>

<file path=ppt/slides/_rels/slide19.xml.rels><?xml version="1.0" encoding="UTF-8" standalone="yes"?>
<Relationships xmlns="http://schemas.openxmlformats.org/package/2006/relationships"><Relationship Id="rId8" Type="http://schemas.openxmlformats.org/officeDocument/2006/relationships/tags" Target="../tags/tag168.xml"/><Relationship Id="rId3" Type="http://schemas.openxmlformats.org/officeDocument/2006/relationships/tags" Target="../tags/tag163.xml"/><Relationship Id="rId7" Type="http://schemas.openxmlformats.org/officeDocument/2006/relationships/tags" Target="../tags/tag167.xml"/><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tags" Target="../tags/tag166.xml"/><Relationship Id="rId5" Type="http://schemas.openxmlformats.org/officeDocument/2006/relationships/tags" Target="../tags/tag165.xml"/><Relationship Id="rId4" Type="http://schemas.openxmlformats.org/officeDocument/2006/relationships/tags" Target="../tags/tag164.xml"/><Relationship Id="rId9"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26" Type="http://schemas.openxmlformats.org/officeDocument/2006/relationships/tags" Target="../tags/tag41.xml"/><Relationship Id="rId3" Type="http://schemas.openxmlformats.org/officeDocument/2006/relationships/tags" Target="../tags/tag18.xml"/><Relationship Id="rId21" Type="http://schemas.openxmlformats.org/officeDocument/2006/relationships/tags" Target="../tags/tag36.xml"/><Relationship Id="rId34" Type="http://schemas.openxmlformats.org/officeDocument/2006/relationships/tags" Target="../tags/tag49.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5" Type="http://schemas.openxmlformats.org/officeDocument/2006/relationships/tags" Target="../tags/tag40.xml"/><Relationship Id="rId33" Type="http://schemas.openxmlformats.org/officeDocument/2006/relationships/tags" Target="../tags/tag48.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29" Type="http://schemas.openxmlformats.org/officeDocument/2006/relationships/tags" Target="../tags/tag44.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24" Type="http://schemas.openxmlformats.org/officeDocument/2006/relationships/tags" Target="../tags/tag39.xml"/><Relationship Id="rId32" Type="http://schemas.openxmlformats.org/officeDocument/2006/relationships/tags" Target="../tags/tag47.xml"/><Relationship Id="rId5" Type="http://schemas.openxmlformats.org/officeDocument/2006/relationships/tags" Target="../tags/tag20.xml"/><Relationship Id="rId15" Type="http://schemas.openxmlformats.org/officeDocument/2006/relationships/tags" Target="../tags/tag30.xml"/><Relationship Id="rId23" Type="http://schemas.openxmlformats.org/officeDocument/2006/relationships/tags" Target="../tags/tag38.xml"/><Relationship Id="rId28" Type="http://schemas.openxmlformats.org/officeDocument/2006/relationships/tags" Target="../tags/tag43.xml"/><Relationship Id="rId36" Type="http://schemas.openxmlformats.org/officeDocument/2006/relationships/slideLayout" Target="../slideLayouts/slideLayout17.xml"/><Relationship Id="rId10" Type="http://schemas.openxmlformats.org/officeDocument/2006/relationships/tags" Target="../tags/tag25.xml"/><Relationship Id="rId19" Type="http://schemas.openxmlformats.org/officeDocument/2006/relationships/tags" Target="../tags/tag34.xml"/><Relationship Id="rId31" Type="http://schemas.openxmlformats.org/officeDocument/2006/relationships/tags" Target="../tags/tag46.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tags" Target="../tags/tag37.xml"/><Relationship Id="rId27" Type="http://schemas.openxmlformats.org/officeDocument/2006/relationships/tags" Target="../tags/tag42.xml"/><Relationship Id="rId30" Type="http://schemas.openxmlformats.org/officeDocument/2006/relationships/tags" Target="../tags/tag45.xml"/><Relationship Id="rId35" Type="http://schemas.openxmlformats.org/officeDocument/2006/relationships/tags" Target="../tags/tag50.xml"/></Relationships>
</file>

<file path=ppt/slides/_rels/slide20.xml.rels><?xml version="1.0" encoding="UTF-8" standalone="yes"?>
<Relationships xmlns="http://schemas.openxmlformats.org/package/2006/relationships"><Relationship Id="rId3" Type="http://schemas.openxmlformats.org/officeDocument/2006/relationships/tags" Target="../tags/tag171.xml"/><Relationship Id="rId7" Type="http://schemas.openxmlformats.org/officeDocument/2006/relationships/slideLayout" Target="../slideLayouts/slideLayout17.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s>
</file>

<file path=ppt/slides/_rels/slide21.xml.rels><?xml version="1.0" encoding="UTF-8" standalone="yes"?>
<Relationships xmlns="http://schemas.openxmlformats.org/package/2006/relationships"><Relationship Id="rId8" Type="http://schemas.openxmlformats.org/officeDocument/2006/relationships/tags" Target="../tags/tag182.xml"/><Relationship Id="rId3" Type="http://schemas.openxmlformats.org/officeDocument/2006/relationships/tags" Target="../tags/tag177.xml"/><Relationship Id="rId7" Type="http://schemas.openxmlformats.org/officeDocument/2006/relationships/tags" Target="../tags/tag181.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tags" Target="../tags/tag180.xml"/><Relationship Id="rId5" Type="http://schemas.openxmlformats.org/officeDocument/2006/relationships/tags" Target="../tags/tag179.xml"/><Relationship Id="rId4" Type="http://schemas.openxmlformats.org/officeDocument/2006/relationships/tags" Target="../tags/tag178.xml"/><Relationship Id="rId9"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tags" Target="../tags/tag185.xml"/><Relationship Id="rId7" Type="http://schemas.openxmlformats.org/officeDocument/2006/relationships/slideLayout" Target="../slideLayouts/slideLayout17.xml"/><Relationship Id="rId2" Type="http://schemas.openxmlformats.org/officeDocument/2006/relationships/tags" Target="../tags/tag184.xml"/><Relationship Id="rId1" Type="http://schemas.openxmlformats.org/officeDocument/2006/relationships/tags" Target="../tags/tag183.xml"/><Relationship Id="rId6" Type="http://schemas.openxmlformats.org/officeDocument/2006/relationships/tags" Target="../tags/tag188.xml"/><Relationship Id="rId5" Type="http://schemas.openxmlformats.org/officeDocument/2006/relationships/tags" Target="../tags/tag187.xml"/><Relationship Id="rId4" Type="http://schemas.openxmlformats.org/officeDocument/2006/relationships/tags" Target="../tags/tag186.xml"/></Relationships>
</file>

<file path=ppt/slides/_rels/slide2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91.xml"/><Relationship Id="rId7" Type="http://schemas.openxmlformats.org/officeDocument/2006/relationships/slideLayout" Target="../slideLayouts/slideLayout17.xml"/><Relationship Id="rId2" Type="http://schemas.openxmlformats.org/officeDocument/2006/relationships/tags" Target="../tags/tag190.xml"/><Relationship Id="rId1" Type="http://schemas.openxmlformats.org/officeDocument/2006/relationships/tags" Target="../tags/tag189.xml"/><Relationship Id="rId6" Type="http://schemas.openxmlformats.org/officeDocument/2006/relationships/tags" Target="../tags/tag194.xml"/><Relationship Id="rId5" Type="http://schemas.openxmlformats.org/officeDocument/2006/relationships/tags" Target="../tags/tag193.xml"/><Relationship Id="rId4" Type="http://schemas.openxmlformats.org/officeDocument/2006/relationships/tags" Target="../tags/tag192.xml"/><Relationship Id="rId9" Type="http://schemas.openxmlformats.org/officeDocument/2006/relationships/image" Target="NULL" TargetMode="External"/></Relationships>
</file>

<file path=ppt/slides/_rels/slide24.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slideLayout" Target="../slideLayouts/slideLayout17.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s>
</file>

<file path=ppt/slides/_rels/slide25.xml.rels><?xml version="1.0" encoding="UTF-8" standalone="yes"?>
<Relationships xmlns="http://schemas.openxmlformats.org/package/2006/relationships"><Relationship Id="rId8" Type="http://schemas.openxmlformats.org/officeDocument/2006/relationships/tags" Target="../tags/tag208.xml"/><Relationship Id="rId3" Type="http://schemas.openxmlformats.org/officeDocument/2006/relationships/tags" Target="../tags/tag203.xml"/><Relationship Id="rId7" Type="http://schemas.openxmlformats.org/officeDocument/2006/relationships/tags" Target="../tags/tag207.xml"/><Relationship Id="rId2" Type="http://schemas.openxmlformats.org/officeDocument/2006/relationships/tags" Target="../tags/tag202.xml"/><Relationship Id="rId1" Type="http://schemas.openxmlformats.org/officeDocument/2006/relationships/tags" Target="../tags/tag201.xml"/><Relationship Id="rId6" Type="http://schemas.openxmlformats.org/officeDocument/2006/relationships/tags" Target="../tags/tag206.xml"/><Relationship Id="rId5" Type="http://schemas.openxmlformats.org/officeDocument/2006/relationships/tags" Target="../tags/tag205.xml"/><Relationship Id="rId4" Type="http://schemas.openxmlformats.org/officeDocument/2006/relationships/tags" Target="../tags/tag204.xml"/><Relationship Id="rId9"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8" Type="http://schemas.openxmlformats.org/officeDocument/2006/relationships/tags" Target="../tags/tag216.xml"/><Relationship Id="rId3" Type="http://schemas.openxmlformats.org/officeDocument/2006/relationships/tags" Target="../tags/tag211.xml"/><Relationship Id="rId7" Type="http://schemas.openxmlformats.org/officeDocument/2006/relationships/tags" Target="../tags/tag215.xml"/><Relationship Id="rId2" Type="http://schemas.openxmlformats.org/officeDocument/2006/relationships/tags" Target="../tags/tag210.xml"/><Relationship Id="rId1" Type="http://schemas.openxmlformats.org/officeDocument/2006/relationships/tags" Target="../tags/tag209.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 Id="rId9"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tags" Target="../tags/tag219.xml"/><Relationship Id="rId7" Type="http://schemas.openxmlformats.org/officeDocument/2006/relationships/slideLayout" Target="../slideLayouts/slideLayout17.xml"/><Relationship Id="rId2" Type="http://schemas.openxmlformats.org/officeDocument/2006/relationships/tags" Target="../tags/tag218.xml"/><Relationship Id="rId1" Type="http://schemas.openxmlformats.org/officeDocument/2006/relationships/tags" Target="../tags/tag217.xml"/><Relationship Id="rId6" Type="http://schemas.openxmlformats.org/officeDocument/2006/relationships/tags" Target="../tags/tag222.xml"/><Relationship Id="rId5" Type="http://schemas.openxmlformats.org/officeDocument/2006/relationships/tags" Target="../tags/tag221.xml"/><Relationship Id="rId4" Type="http://schemas.openxmlformats.org/officeDocument/2006/relationships/tags" Target="../tags/tag220.xml"/></Relationships>
</file>

<file path=ppt/slides/_rels/slide28.xml.rels><?xml version="1.0" encoding="UTF-8" standalone="yes"?>
<Relationships xmlns="http://schemas.openxmlformats.org/package/2006/relationships"><Relationship Id="rId8" Type="http://schemas.openxmlformats.org/officeDocument/2006/relationships/tags" Target="../tags/tag230.xml"/><Relationship Id="rId3" Type="http://schemas.openxmlformats.org/officeDocument/2006/relationships/tags" Target="../tags/tag225.xml"/><Relationship Id="rId7" Type="http://schemas.openxmlformats.org/officeDocument/2006/relationships/tags" Target="../tags/tag229.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9"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3" Type="http://schemas.openxmlformats.org/officeDocument/2006/relationships/tags" Target="../tags/tag233.xml"/><Relationship Id="rId7" Type="http://schemas.openxmlformats.org/officeDocument/2006/relationships/slideLayout" Target="../slideLayouts/slideLayout17.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s>
</file>

<file path=ppt/slides/_rels/slide3.xml.rels><?xml version="1.0" encoding="UTF-8" standalone="yes"?>
<Relationships xmlns="http://schemas.openxmlformats.org/package/2006/relationships"><Relationship Id="rId8" Type="http://schemas.openxmlformats.org/officeDocument/2006/relationships/tags" Target="../tags/tag58.xml"/><Relationship Id="rId3" Type="http://schemas.openxmlformats.org/officeDocument/2006/relationships/tags" Target="../tags/tag53.xml"/><Relationship Id="rId7" Type="http://schemas.openxmlformats.org/officeDocument/2006/relationships/tags" Target="../tags/tag5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slideLayout" Target="../slideLayouts/slideLayout17.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s>
</file>

<file path=ppt/slides/_rels/slide30.xml.rels><?xml version="1.0" encoding="UTF-8" standalone="yes"?>
<Relationships xmlns="http://schemas.openxmlformats.org/package/2006/relationships"><Relationship Id="rId3" Type="http://schemas.openxmlformats.org/officeDocument/2006/relationships/tags" Target="../tags/tag239.xml"/><Relationship Id="rId7" Type="http://schemas.openxmlformats.org/officeDocument/2006/relationships/slideLayout" Target="../slideLayouts/slideLayout17.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5" Type="http://schemas.openxmlformats.org/officeDocument/2006/relationships/tags" Target="../tags/tag241.xml"/><Relationship Id="rId4" Type="http://schemas.openxmlformats.org/officeDocument/2006/relationships/tags" Target="../tags/tag240.xml"/></Relationships>
</file>

<file path=ppt/slides/_rels/slide31.xml.rels><?xml version="1.0" encoding="UTF-8" standalone="yes"?>
<Relationships xmlns="http://schemas.openxmlformats.org/package/2006/relationships"><Relationship Id="rId8" Type="http://schemas.openxmlformats.org/officeDocument/2006/relationships/tags" Target="../tags/tag250.xml"/><Relationship Id="rId3" Type="http://schemas.openxmlformats.org/officeDocument/2006/relationships/tags" Target="../tags/tag245.xml"/><Relationship Id="rId7" Type="http://schemas.openxmlformats.org/officeDocument/2006/relationships/tags" Target="../tags/tag249.xml"/><Relationship Id="rId2" Type="http://schemas.openxmlformats.org/officeDocument/2006/relationships/tags" Target="../tags/tag244.xml"/><Relationship Id="rId1" Type="http://schemas.openxmlformats.org/officeDocument/2006/relationships/tags" Target="../tags/tag243.xml"/><Relationship Id="rId6" Type="http://schemas.openxmlformats.org/officeDocument/2006/relationships/tags" Target="../tags/tag248.xml"/><Relationship Id="rId5" Type="http://schemas.openxmlformats.org/officeDocument/2006/relationships/tags" Target="../tags/tag247.xml"/><Relationship Id="rId4" Type="http://schemas.openxmlformats.org/officeDocument/2006/relationships/tags" Target="../tags/tag246.xml"/><Relationship Id="rId9"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8" Type="http://schemas.openxmlformats.org/officeDocument/2006/relationships/tags" Target="../tags/tag258.xml"/><Relationship Id="rId3" Type="http://schemas.openxmlformats.org/officeDocument/2006/relationships/tags" Target="../tags/tag253.xml"/><Relationship Id="rId7" Type="http://schemas.openxmlformats.org/officeDocument/2006/relationships/tags" Target="../tags/tag257.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tags" Target="../tags/tag256.xml"/><Relationship Id="rId5" Type="http://schemas.openxmlformats.org/officeDocument/2006/relationships/tags" Target="../tags/tag255.xml"/><Relationship Id="rId4" Type="http://schemas.openxmlformats.org/officeDocument/2006/relationships/tags" Target="../tags/tag254.xml"/><Relationship Id="rId9"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tags" Target="../tags/tag261.xml"/><Relationship Id="rId7" Type="http://schemas.openxmlformats.org/officeDocument/2006/relationships/slideLayout" Target="../slideLayouts/slideLayout17.xml"/><Relationship Id="rId2" Type="http://schemas.openxmlformats.org/officeDocument/2006/relationships/tags" Target="../tags/tag260.xml"/><Relationship Id="rId1" Type="http://schemas.openxmlformats.org/officeDocument/2006/relationships/tags" Target="../tags/tag259.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s>
</file>

<file path=ppt/slides/_rels/slide34.xml.rels><?xml version="1.0" encoding="UTF-8" standalone="yes"?>
<Relationships xmlns="http://schemas.openxmlformats.org/package/2006/relationships"><Relationship Id="rId3" Type="http://schemas.openxmlformats.org/officeDocument/2006/relationships/tags" Target="../tags/tag267.xml"/><Relationship Id="rId7" Type="http://schemas.openxmlformats.org/officeDocument/2006/relationships/slideLayout" Target="../slideLayouts/slideLayout1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s>
</file>

<file path=ppt/slides/_rels/slide35.xml.rels><?xml version="1.0" encoding="UTF-8" standalone="yes"?>
<Relationships xmlns="http://schemas.openxmlformats.org/package/2006/relationships"><Relationship Id="rId8" Type="http://schemas.openxmlformats.org/officeDocument/2006/relationships/tags" Target="../tags/tag278.xml"/><Relationship Id="rId3" Type="http://schemas.openxmlformats.org/officeDocument/2006/relationships/tags" Target="../tags/tag273.xml"/><Relationship Id="rId7" Type="http://schemas.openxmlformats.org/officeDocument/2006/relationships/tags" Target="../tags/tag277.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9"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3" Type="http://schemas.openxmlformats.org/officeDocument/2006/relationships/tags" Target="../tags/tag281.xml"/><Relationship Id="rId7" Type="http://schemas.openxmlformats.org/officeDocument/2006/relationships/slideLayout" Target="../slideLayouts/slideLayout17.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85.xml"/></Relationships>
</file>

<file path=ppt/slides/_rels/slide4.xml.rels><?xml version="1.0" encoding="UTF-8" standalone="yes"?>
<Relationships xmlns="http://schemas.openxmlformats.org/package/2006/relationships"><Relationship Id="rId8" Type="http://schemas.openxmlformats.org/officeDocument/2006/relationships/tags" Target="../tags/tag68.xml"/><Relationship Id="rId3" Type="http://schemas.openxmlformats.org/officeDocument/2006/relationships/tags" Target="../tags/tag63.xml"/><Relationship Id="rId7" Type="http://schemas.openxmlformats.org/officeDocument/2006/relationships/tags" Target="../tags/tag6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 Id="rId9"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slideLayout" Target="../slideLayouts/slideLayout17.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s>
</file>

<file path=ppt/slides/_rels/slide6.xml.rels><?xml version="1.0" encoding="UTF-8" standalone="yes"?>
<Relationships xmlns="http://schemas.openxmlformats.org/package/2006/relationships"><Relationship Id="rId3" Type="http://schemas.openxmlformats.org/officeDocument/2006/relationships/tags" Target="../tags/tag77.xml"/><Relationship Id="rId7" Type="http://schemas.openxmlformats.org/officeDocument/2006/relationships/slideLayout" Target="../slideLayouts/slideLayout1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s>
</file>

<file path=ppt/slides/_rels/slide7.xml.rels><?xml version="1.0" encoding="UTF-8" standalone="yes"?>
<Relationships xmlns="http://schemas.openxmlformats.org/package/2006/relationships"><Relationship Id="rId3" Type="http://schemas.openxmlformats.org/officeDocument/2006/relationships/tags" Target="../tags/tag83.xml"/><Relationship Id="rId7" Type="http://schemas.openxmlformats.org/officeDocument/2006/relationships/slideLayout" Target="../slideLayouts/slideLayout17.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s>
</file>

<file path=ppt/slides/_rels/slide8.xml.rels><?xml version="1.0" encoding="UTF-8" standalone="yes"?>
<Relationships xmlns="http://schemas.openxmlformats.org/package/2006/relationships"><Relationship Id="rId8" Type="http://schemas.openxmlformats.org/officeDocument/2006/relationships/tags" Target="../tags/tag94.xml"/><Relationship Id="rId3" Type="http://schemas.openxmlformats.org/officeDocument/2006/relationships/tags" Target="../tags/tag89.xml"/><Relationship Id="rId7" Type="http://schemas.openxmlformats.org/officeDocument/2006/relationships/tags" Target="../tags/tag93.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slideLayout" Target="../slideLayouts/slideLayout17.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smtClean="0">
                <a:solidFill>
                  <a:srgbClr val="084CA1"/>
                </a:solidFill>
                <a:latin typeface="Arial" charset="0"/>
                <a:cs typeface="Arial" charset="0"/>
              </a:rPr>
              <a:t>06</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smtClean="0">
                <a:sym typeface="Microsoft YaHei"/>
              </a:rPr>
              <a:t>投资性房地产</a:t>
            </a:r>
            <a:endParaRPr lang="zh-CN" altLang="en-US" dirty="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273777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33955"/>
            <a:ext cx="7654947" cy="2031325"/>
          </a:xfrm>
          <a:prstGeom prst="rect">
            <a:avLst/>
          </a:prstGeom>
        </p:spPr>
        <p:txBody>
          <a:bodyPr wrap="square">
            <a:spAutoFit/>
          </a:bodyPr>
          <a:lstStyle/>
          <a:p>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月，乙企业从其他单位购入一块土地的使用权，并在这块土地上开始自行建造三栋厂房。</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月，乙企业预计厂房即将完工，与丙公司签订了经营租赁合同，将其中的一栋厂房租赁给丙公司使用。租赁合同约定，该厂房于完工（达到预定可使用状态）时开始起租。</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11</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日，三栋厂房同时完工（达到预定可使用状态）。该块土地使用权的成本为</a:t>
            </a:r>
            <a:r>
              <a:rPr lang="en-US" altLang="zh-CN" sz="1800" dirty="0">
                <a:latin typeface="微软雅黑" pitchFamily="34" charset="-122"/>
                <a:ea typeface="微软雅黑" pitchFamily="34" charset="-122"/>
              </a:rPr>
              <a:t>600</a:t>
            </a:r>
            <a:r>
              <a:rPr lang="zh-CN" altLang="zh-CN" sz="1800" dirty="0">
                <a:latin typeface="微软雅黑" pitchFamily="34" charset="-122"/>
                <a:ea typeface="微软雅黑" pitchFamily="34" charset="-122"/>
              </a:rPr>
              <a:t>万元；三栋厂房的实际造价均为</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万元，能够单独出售。假设乙企业采用成本计量模式。</a:t>
            </a:r>
          </a:p>
        </p:txBody>
      </p:sp>
      <p:sp>
        <p:nvSpPr>
          <p:cNvPr id="19" name="矩形 18"/>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custDataLst>
              <p:tags r:id="rId8"/>
            </p:custDataLst>
          </p:nvPr>
        </p:nvSpPr>
        <p:spPr>
          <a:xfrm>
            <a:off x="672541" y="316695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749888" y="3262765"/>
            <a:ext cx="7767044" cy="1754326"/>
          </a:xfrm>
          <a:prstGeom prst="rect">
            <a:avLst/>
          </a:prstGeom>
        </p:spPr>
        <p:txBody>
          <a:bodyPr wrap="square">
            <a:spAutoFit/>
          </a:bodyPr>
          <a:lstStyle/>
          <a:p>
            <a:r>
              <a:rPr lang="zh-CN" altLang="zh-CN" sz="1800" dirty="0">
                <a:latin typeface="微软雅黑" pitchFamily="34" charset="-122"/>
                <a:ea typeface="微软雅黑" pitchFamily="34" charset="-122"/>
              </a:rPr>
              <a:t>土地使用权中的对应部分同时转换为投资性</a:t>
            </a:r>
            <a:r>
              <a:rPr lang="zh-CN" altLang="zh-CN" sz="1800" dirty="0" smtClean="0">
                <a:latin typeface="微软雅黑" pitchFamily="34" charset="-122"/>
                <a:ea typeface="微软雅黑" pitchFamily="34" charset="-122"/>
              </a:rPr>
              <a:t>房地产</a:t>
            </a:r>
            <a:endParaRPr lang="en-US" altLang="zh-CN" sz="1800" dirty="0" smtClean="0">
              <a:latin typeface="微软雅黑" pitchFamily="34" charset="-122"/>
              <a:ea typeface="微软雅黑" pitchFamily="34" charset="-122"/>
            </a:endParaRPr>
          </a:p>
          <a:p>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[600×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1 000÷3 000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（万元）</a:t>
            </a:r>
          </a:p>
          <a:p>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厂房</a:t>
            </a:r>
            <a:r>
              <a:rPr lang="en-US" altLang="zh-CN" sz="1800" dirty="0">
                <a:latin typeface="微软雅黑" pitchFamily="34" charset="-122"/>
                <a:ea typeface="微软雅黑" pitchFamily="34" charset="-122"/>
              </a:rPr>
              <a:t>            10 000 000</a:t>
            </a:r>
            <a:endParaRPr lang="zh-CN" altLang="zh-CN" sz="1800" dirty="0">
              <a:latin typeface="微软雅黑" pitchFamily="34" charset="-122"/>
              <a:ea typeface="微软雅黑" pitchFamily="34" charset="-122"/>
            </a:endParaRPr>
          </a:p>
          <a:p>
            <a:r>
              <a:rPr lang="zh-CN" altLang="zh-CN" sz="1800" dirty="0">
                <a:latin typeface="微软雅黑" pitchFamily="34" charset="-122"/>
                <a:ea typeface="微软雅黑" pitchFamily="34" charset="-122"/>
              </a:rPr>
              <a:t>贷：在建工程</a:t>
            </a:r>
            <a:r>
              <a:rPr lang="en-US" altLang="zh-CN" sz="1800" dirty="0">
                <a:latin typeface="微软雅黑" pitchFamily="34" charset="-122"/>
                <a:ea typeface="微软雅黑" pitchFamily="34" charset="-122"/>
              </a:rPr>
              <a:t>                                   10 000 000</a:t>
            </a:r>
            <a:endParaRPr lang="zh-CN" altLang="zh-CN" sz="1800" dirty="0">
              <a:latin typeface="微软雅黑" pitchFamily="34" charset="-122"/>
              <a:ea typeface="微软雅黑" pitchFamily="34" charset="-122"/>
            </a:endParaRPr>
          </a:p>
          <a:p>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土地使用权</a:t>
            </a:r>
            <a:r>
              <a:rPr lang="en-US" altLang="zh-CN" sz="1800" dirty="0">
                <a:latin typeface="微软雅黑" pitchFamily="34" charset="-122"/>
                <a:ea typeface="微软雅黑" pitchFamily="34" charset="-122"/>
              </a:rPr>
              <a:t>       2 000 000</a:t>
            </a:r>
            <a:endParaRPr lang="zh-CN" altLang="zh-CN" sz="1800" dirty="0">
              <a:latin typeface="微软雅黑" pitchFamily="34" charset="-122"/>
              <a:ea typeface="微软雅黑" pitchFamily="34" charset="-122"/>
            </a:endParaRPr>
          </a:p>
          <a:p>
            <a:r>
              <a:rPr lang="zh-CN" altLang="zh-CN" sz="1800" dirty="0">
                <a:latin typeface="微软雅黑" pitchFamily="34" charset="-122"/>
                <a:ea typeface="微软雅黑" pitchFamily="34" charset="-122"/>
              </a:rPr>
              <a:t>贷：无形资产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土地使用权</a:t>
            </a:r>
            <a:r>
              <a:rPr lang="en-US" altLang="zh-CN" sz="1800" dirty="0">
                <a:latin typeface="微软雅黑" pitchFamily="34" charset="-122"/>
                <a:ea typeface="微软雅黑" pitchFamily="34" charset="-122"/>
              </a:rPr>
              <a:t>                      2 000 000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297853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2169825"/>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企业</a:t>
            </a:r>
            <a:r>
              <a:rPr lang="zh-CN" altLang="zh-CN" sz="1800" b="1" dirty="0">
                <a:latin typeface="微软雅黑" pitchFamily="34" charset="-122"/>
                <a:ea typeface="微软雅黑" pitchFamily="34" charset="-122"/>
              </a:rPr>
              <a:t>将作为存货的房地产转换为投资性</a:t>
            </a:r>
            <a:r>
              <a:rPr lang="zh-CN" altLang="zh-CN" sz="1800" b="1" dirty="0" smtClean="0">
                <a:latin typeface="微软雅黑" pitchFamily="34" charset="-122"/>
                <a:ea typeface="微软雅黑" pitchFamily="34" charset="-122"/>
              </a:rPr>
              <a:t>房地产</a:t>
            </a:r>
            <a:endParaRPr lang="en-US" altLang="zh-CN" sz="1800" b="1"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①</a:t>
            </a:r>
            <a:r>
              <a:rPr lang="zh-CN" altLang="zh-CN" sz="1800" b="1" dirty="0">
                <a:latin typeface="微软雅黑" pitchFamily="34" charset="-122"/>
                <a:ea typeface="微软雅黑" pitchFamily="34" charset="-122"/>
              </a:rPr>
              <a:t>成本模式：</a:t>
            </a:r>
          </a:p>
          <a:p>
            <a:pPr>
              <a:lnSpc>
                <a:spcPct val="150000"/>
              </a:lnSpc>
            </a:pPr>
            <a:r>
              <a:rPr lang="zh-CN" altLang="zh-CN" sz="1800" dirty="0">
                <a:latin typeface="微软雅黑" pitchFamily="34" charset="-122"/>
                <a:ea typeface="微软雅黑" pitchFamily="34" charset="-122"/>
              </a:rPr>
              <a:t>　借：投资性房地产</a:t>
            </a:r>
          </a:p>
          <a:p>
            <a:pPr>
              <a:lnSpc>
                <a:spcPct val="150000"/>
              </a:lnSpc>
            </a:pPr>
            <a:r>
              <a:rPr lang="zh-CN" altLang="zh-CN" sz="1800" dirty="0">
                <a:latin typeface="微软雅黑" pitchFamily="34" charset="-122"/>
                <a:ea typeface="微软雅黑" pitchFamily="34" charset="-122"/>
              </a:rPr>
              <a:t>　　　存货跌价准备</a:t>
            </a:r>
          </a:p>
          <a:p>
            <a:pPr>
              <a:lnSpc>
                <a:spcPct val="150000"/>
              </a:lnSpc>
            </a:pPr>
            <a:r>
              <a:rPr lang="zh-CN" altLang="zh-CN" sz="1800" dirty="0">
                <a:latin typeface="微软雅黑" pitchFamily="34" charset="-122"/>
                <a:ea typeface="微软雅黑" pitchFamily="34" charset="-122"/>
              </a:rPr>
              <a:t>　　　贷：开发产品（账面余额</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内部转换形成的投资性</a:t>
            </a:r>
            <a:r>
              <a:rPr lang="zh-CN" altLang="zh-CN" sz="2000" b="1" kern="0" dirty="0" smtClean="0">
                <a:solidFill>
                  <a:srgbClr val="084CA1"/>
                </a:solidFill>
                <a:latin typeface="微软雅黑" pitchFamily="34" charset="-122"/>
                <a:ea typeface="微软雅黑" pitchFamily="34" charset="-122"/>
              </a:rPr>
              <a:t>房地产</a:t>
            </a:r>
            <a:endParaRPr lang="zh-CN" altLang="zh-CN" sz="2000" b="1" kern="0" dirty="0">
              <a:solidFill>
                <a:srgbClr val="084CA1"/>
              </a:solidFill>
              <a:latin typeface="微软雅黑" pitchFamily="34" charset="-122"/>
              <a:ea typeface="微软雅黑" pitchFamily="34" charset="-122"/>
            </a:endParaRPr>
          </a:p>
        </p:txBody>
      </p:sp>
      <p:sp>
        <p:nvSpPr>
          <p:cNvPr id="2" name="矩形 1"/>
          <p:cNvSpPr/>
          <p:nvPr/>
        </p:nvSpPr>
        <p:spPr>
          <a:xfrm>
            <a:off x="249503" y="4009595"/>
            <a:ext cx="7109639" cy="553998"/>
          </a:xfrm>
          <a:prstGeom prst="rect">
            <a:avLst/>
          </a:prstGeom>
          <a:ln w="19050">
            <a:solidFill>
              <a:srgbClr val="C00000"/>
            </a:solidFill>
          </a:ln>
        </p:spPr>
        <p:txBody>
          <a:bodyPr wrap="none">
            <a:spAutoFit/>
          </a:bodyPr>
          <a:lstStyle/>
          <a:p>
            <a:pPr>
              <a:lnSpc>
                <a:spcPct val="150000"/>
              </a:lnSpc>
            </a:pPr>
            <a:r>
              <a:rPr lang="zh-CN" altLang="en-US" sz="2000" b="1" dirty="0" smtClean="0">
                <a:solidFill>
                  <a:srgbClr val="C00000"/>
                </a:solidFill>
                <a:latin typeface="微软雅黑" pitchFamily="34" charset="-122"/>
                <a:ea typeface="微软雅黑" pitchFamily="34" charset="-122"/>
              </a:rPr>
              <a:t>注：</a:t>
            </a:r>
            <a:r>
              <a:rPr lang="zh-CN" altLang="zh-CN" sz="2000" dirty="0" smtClean="0">
                <a:latin typeface="微软雅黑" pitchFamily="34" charset="-122"/>
                <a:ea typeface="微软雅黑" pitchFamily="34" charset="-122"/>
              </a:rPr>
              <a:t>按照</a:t>
            </a:r>
            <a:r>
              <a:rPr lang="zh-CN" altLang="zh-CN" sz="2000" dirty="0">
                <a:latin typeface="微软雅黑" pitchFamily="34" charset="-122"/>
                <a:ea typeface="微软雅黑" pitchFamily="34" charset="-122"/>
              </a:rPr>
              <a:t>该项存货在转换日的账面余额或公允价值进行核算。</a:t>
            </a:r>
            <a:endParaRPr lang="zh-CN" altLang="en-US" sz="2000" dirty="0">
              <a:latin typeface="微软雅黑" pitchFamily="34" charset="-122"/>
              <a:ea typeface="微软雅黑" pitchFamily="34" charset="-122"/>
            </a:endParaRPr>
          </a:p>
        </p:txBody>
      </p:sp>
      <p:pic>
        <p:nvPicPr>
          <p:cNvPr id="18"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7006761" y="3493009"/>
            <a:ext cx="1033172" cy="1033172"/>
          </a:xfrm>
          <a:prstGeom prst="rect">
            <a:avLst/>
          </a:prstGeom>
          <a:noFill/>
          <a:ln w="9525">
            <a:noFill/>
          </a:ln>
        </p:spPr>
      </p:pic>
      <p:sp>
        <p:nvSpPr>
          <p:cNvPr id="19" name="矩形 18"/>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36333459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341632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②</a:t>
            </a:r>
            <a:r>
              <a:rPr lang="zh-CN" altLang="zh-CN" sz="1800" b="1" dirty="0" smtClean="0">
                <a:latin typeface="微软雅黑" pitchFamily="34" charset="-122"/>
                <a:ea typeface="微软雅黑" pitchFamily="34" charset="-122"/>
              </a:rPr>
              <a:t>公允</a:t>
            </a:r>
            <a:r>
              <a:rPr lang="zh-CN" altLang="zh-CN" sz="1800" b="1" dirty="0">
                <a:latin typeface="微软雅黑" pitchFamily="34" charset="-122"/>
                <a:ea typeface="微软雅黑" pitchFamily="34" charset="-122"/>
              </a:rPr>
              <a:t>价值模式：</a:t>
            </a:r>
          </a:p>
          <a:p>
            <a:pPr>
              <a:lnSpc>
                <a:spcPct val="150000"/>
              </a:lnSpc>
            </a:pPr>
            <a:r>
              <a:rPr lang="zh-CN" altLang="zh-CN" sz="1800" dirty="0">
                <a:latin typeface="微软雅黑" pitchFamily="34" charset="-122"/>
                <a:ea typeface="微软雅黑" pitchFamily="34" charset="-122"/>
              </a:rPr>
              <a:t>　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a:t>
            </a:r>
          </a:p>
          <a:p>
            <a:pPr>
              <a:lnSpc>
                <a:spcPct val="150000"/>
              </a:lnSpc>
            </a:pPr>
            <a:r>
              <a:rPr lang="zh-CN" altLang="zh-CN" sz="1800" dirty="0">
                <a:latin typeface="微软雅黑" pitchFamily="34" charset="-122"/>
                <a:ea typeface="微软雅黑" pitchFamily="34" charset="-122"/>
              </a:rPr>
              <a:t>　　　贷：开发产品（账面余额）</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综合收益（贷方差额情况下，赚）</a:t>
            </a:r>
          </a:p>
          <a:p>
            <a:pPr>
              <a:lnSpc>
                <a:spcPct val="150000"/>
              </a:lnSpc>
            </a:pPr>
            <a:r>
              <a:rPr lang="zh-CN" altLang="zh-CN" sz="1800" b="1" dirty="0" smtClean="0">
                <a:latin typeface="微软雅黑" pitchFamily="34" charset="-122"/>
                <a:ea typeface="微软雅黑" pitchFamily="34" charset="-122"/>
              </a:rPr>
              <a:t>或</a:t>
            </a: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a:t>
            </a:r>
          </a:p>
          <a:p>
            <a:pPr>
              <a:lnSpc>
                <a:spcPct val="150000"/>
              </a:lnSpc>
            </a:pPr>
            <a:r>
              <a:rPr lang="zh-CN" altLang="zh-CN" sz="1800" dirty="0">
                <a:latin typeface="微软雅黑" pitchFamily="34" charset="-122"/>
                <a:ea typeface="微软雅黑" pitchFamily="34" charset="-122"/>
              </a:rPr>
              <a:t>　　　公允价值变动损益（借方余额情况下，亏）</a:t>
            </a:r>
          </a:p>
          <a:p>
            <a:pPr>
              <a:lnSpc>
                <a:spcPct val="150000"/>
              </a:lnSpc>
            </a:pPr>
            <a:r>
              <a:rPr lang="zh-CN" altLang="zh-CN" sz="1800" dirty="0">
                <a:latin typeface="微软雅黑" pitchFamily="34" charset="-122"/>
                <a:ea typeface="微软雅黑" pitchFamily="34" charset="-122"/>
              </a:rPr>
              <a:t>　　　存货跌价准备</a:t>
            </a:r>
          </a:p>
          <a:p>
            <a:pPr>
              <a:lnSpc>
                <a:spcPct val="150000"/>
              </a:lnSpc>
            </a:pPr>
            <a:r>
              <a:rPr lang="zh-CN" altLang="zh-CN" sz="1800" dirty="0">
                <a:latin typeface="微软雅黑" pitchFamily="34" charset="-122"/>
                <a:ea typeface="微软雅黑" pitchFamily="34" charset="-122"/>
              </a:rPr>
              <a:t>　　　贷：开发产品（账面余额</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内部转换形成的投资性</a:t>
            </a:r>
            <a:r>
              <a:rPr lang="zh-CN" altLang="zh-CN" sz="2000" b="1" kern="0" dirty="0" smtClean="0">
                <a:solidFill>
                  <a:srgbClr val="084CA1"/>
                </a:solidFill>
                <a:latin typeface="微软雅黑" pitchFamily="34" charset="-122"/>
                <a:ea typeface="微软雅黑" pitchFamily="34" charset="-122"/>
              </a:rPr>
              <a:t>房地产</a:t>
            </a:r>
            <a:endParaRPr lang="zh-CN" altLang="zh-CN" sz="2000" b="1" kern="0" dirty="0">
              <a:solidFill>
                <a:srgbClr val="084CA1"/>
              </a:solidFill>
              <a:latin typeface="微软雅黑" pitchFamily="34" charset="-122"/>
              <a:ea typeface="微软雅黑" pitchFamily="34" charset="-122"/>
            </a:endParaRPr>
          </a:p>
        </p:txBody>
      </p:sp>
      <p:sp>
        <p:nvSpPr>
          <p:cNvPr id="14" name="矩形 13"/>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37054333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圆角矩形 13"/>
          <p:cNvSpPr/>
          <p:nvPr/>
        </p:nvSpPr>
        <p:spPr>
          <a:xfrm>
            <a:off x="5678552" y="1120040"/>
            <a:ext cx="2943310" cy="1192512"/>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转换日为</a:t>
            </a:r>
            <a:r>
              <a:rPr kumimoji="0" lang="zh-CN" altLang="en-US"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租赁期开始日</a:t>
            </a:r>
            <a:r>
              <a:rPr kumimoji="0" lang="zh-CN" altLang="en-US"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或</a:t>
            </a:r>
            <a:r>
              <a:rPr kumimoji="0" lang="zh-CN" altLang="en-US"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用于资本增值的日期</a:t>
            </a:r>
            <a:r>
              <a:rPr kumimoji="0" lang="zh-CN" altLang="en-US"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a:t>
            </a:r>
          </a:p>
        </p:txBody>
      </p:sp>
      <p:grpSp>
        <p:nvGrpSpPr>
          <p:cNvPr id="18" name="组合 17"/>
          <p:cNvGrpSpPr/>
          <p:nvPr/>
        </p:nvGrpSpPr>
        <p:grpSpPr>
          <a:xfrm>
            <a:off x="3551949" y="1908210"/>
            <a:ext cx="2016000" cy="2016000"/>
            <a:chOff x="7988100" y="3580753"/>
            <a:chExt cx="2438400" cy="2352727"/>
          </a:xfrm>
          <a:solidFill>
            <a:srgbClr val="FFFFFF"/>
          </a:solidFill>
        </p:grpSpPr>
        <p:sp>
          <p:nvSpPr>
            <p:cNvPr id="19" name="椭圆 18"/>
            <p:cNvSpPr/>
            <p:nvPr/>
          </p:nvSpPr>
          <p:spPr>
            <a:xfrm>
              <a:off x="7988100" y="3580753"/>
              <a:ext cx="2438400" cy="2352727"/>
            </a:xfrm>
            <a:prstGeom prst="ellipse">
              <a:avLst/>
            </a:prstGeom>
            <a:grpFill/>
            <a:ln w="15875" cap="flat" cmpd="sng" algn="ctr">
              <a:solidFill>
                <a:srgbClr val="F0F0F0">
                  <a:lumMod val="75000"/>
                </a:srgbClr>
              </a:solidFill>
              <a:prstDash val="lgDash"/>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0F0F0">
                    <a:lumMod val="75000"/>
                  </a:srgbClr>
                </a:solidFill>
                <a:effectLst/>
                <a:uLnTx/>
                <a:uFillTx/>
                <a:latin typeface="微软雅黑" pitchFamily="34" charset="-122"/>
                <a:ea typeface="微软雅黑" pitchFamily="34" charset="-122"/>
              </a:endParaRPr>
            </a:p>
          </p:txBody>
        </p:sp>
        <p:grpSp>
          <p:nvGrpSpPr>
            <p:cNvPr id="20" name="组合 19"/>
            <p:cNvGrpSpPr/>
            <p:nvPr/>
          </p:nvGrpSpPr>
          <p:grpSpPr>
            <a:xfrm>
              <a:off x="8307300" y="3857116"/>
              <a:ext cx="1800000" cy="1800000"/>
              <a:chOff x="5715000" y="3739728"/>
              <a:chExt cx="1800000" cy="1800000"/>
            </a:xfrm>
            <a:grpFill/>
          </p:grpSpPr>
          <p:sp>
            <p:nvSpPr>
              <p:cNvPr id="21" name="椭圆 20"/>
              <p:cNvSpPr/>
              <p:nvPr/>
            </p:nvSpPr>
            <p:spPr>
              <a:xfrm>
                <a:off x="5715000" y="3739728"/>
                <a:ext cx="1800000" cy="1800000"/>
              </a:xfrm>
              <a:prstGeom prst="ellipse">
                <a:avLst/>
              </a:prstGeom>
              <a:grpFill/>
              <a:ln w="22225" cap="flat" cmpd="sng" algn="ctr">
                <a:solidFill>
                  <a:srgbClr val="F0F0F0">
                    <a:lumMod val="75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endParaRPr>
              </a:p>
            </p:txBody>
          </p:sp>
          <p:pic>
            <p:nvPicPr>
              <p:cNvPr id="22" name="Picture 3"/>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903550" y="3909228"/>
                <a:ext cx="1440000" cy="1440000"/>
              </a:xfrm>
              <a:prstGeom prst="rect">
                <a:avLst/>
              </a:prstGeom>
              <a:grpFill/>
              <a:ln>
                <a:noFill/>
              </a:ln>
              <a:effectLst>
                <a:softEdge rad="11250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cxnSp>
        <p:nvCxnSpPr>
          <p:cNvPr id="23" name="直接连接符 22"/>
          <p:cNvCxnSpPr/>
          <p:nvPr/>
        </p:nvCxnSpPr>
        <p:spPr>
          <a:xfrm flipH="1">
            <a:off x="361245" y="2418707"/>
            <a:ext cx="3234443" cy="1"/>
          </a:xfrm>
          <a:prstGeom prst="line">
            <a:avLst/>
          </a:prstGeom>
          <a:noFill/>
          <a:ln w="19050" cap="flat" cmpd="sng" algn="ctr">
            <a:solidFill>
              <a:srgbClr val="084CA1"/>
            </a:solidFill>
            <a:prstDash val="dashDot"/>
            <a:miter lim="800000"/>
          </a:ln>
          <a:effectLst/>
        </p:spPr>
      </p:cxnSp>
      <p:cxnSp>
        <p:nvCxnSpPr>
          <p:cNvPr id="24" name="直接连接符 23"/>
          <p:cNvCxnSpPr/>
          <p:nvPr/>
        </p:nvCxnSpPr>
        <p:spPr>
          <a:xfrm flipH="1">
            <a:off x="443760" y="3799477"/>
            <a:ext cx="3534546" cy="1"/>
          </a:xfrm>
          <a:prstGeom prst="line">
            <a:avLst/>
          </a:prstGeom>
          <a:noFill/>
          <a:ln w="19050" cap="flat" cmpd="sng" algn="ctr">
            <a:solidFill>
              <a:srgbClr val="084CA1"/>
            </a:solidFill>
            <a:prstDash val="dashDot"/>
            <a:miter lim="800000"/>
          </a:ln>
          <a:effectLst/>
        </p:spPr>
      </p:cxnSp>
      <p:cxnSp>
        <p:nvCxnSpPr>
          <p:cNvPr id="28" name="直接连接符 27"/>
          <p:cNvCxnSpPr/>
          <p:nvPr/>
        </p:nvCxnSpPr>
        <p:spPr>
          <a:xfrm>
            <a:off x="5567949" y="2418707"/>
            <a:ext cx="3164517" cy="0"/>
          </a:xfrm>
          <a:prstGeom prst="line">
            <a:avLst/>
          </a:prstGeom>
          <a:noFill/>
          <a:ln w="19050" cap="flat" cmpd="sng" algn="ctr">
            <a:solidFill>
              <a:srgbClr val="084CA1"/>
            </a:solidFill>
            <a:prstDash val="dashDot"/>
            <a:miter lim="800000"/>
          </a:ln>
          <a:effectLst/>
        </p:spPr>
      </p:cxnSp>
      <p:cxnSp>
        <p:nvCxnSpPr>
          <p:cNvPr id="29" name="直接连接符 28"/>
          <p:cNvCxnSpPr/>
          <p:nvPr/>
        </p:nvCxnSpPr>
        <p:spPr>
          <a:xfrm>
            <a:off x="5331437" y="3799477"/>
            <a:ext cx="3343215" cy="0"/>
          </a:xfrm>
          <a:prstGeom prst="line">
            <a:avLst/>
          </a:prstGeom>
          <a:noFill/>
          <a:ln w="19050" cap="flat" cmpd="sng" algn="ctr">
            <a:solidFill>
              <a:srgbClr val="084CA1"/>
            </a:solidFill>
            <a:prstDash val="dashDot"/>
            <a:miter lim="800000"/>
          </a:ln>
          <a:effectLst/>
        </p:spPr>
      </p:cxnSp>
      <p:sp>
        <p:nvSpPr>
          <p:cNvPr id="30" name="圆角矩形 29"/>
          <p:cNvSpPr/>
          <p:nvPr/>
        </p:nvSpPr>
        <p:spPr>
          <a:xfrm>
            <a:off x="524416" y="1120040"/>
            <a:ext cx="2943309" cy="1192513"/>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latin typeface="微软雅黑" pitchFamily="34" charset="-122"/>
                <a:ea typeface="微软雅黑" pitchFamily="34" charset="-122"/>
              </a:rPr>
              <a:t>“自用房地产或存货”转换为“投资性房地产”</a:t>
            </a:r>
            <a:endParaRPr kumimoji="0" lang="zh-CN" altLang="en-US"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1" name="圆角矩形 30"/>
          <p:cNvSpPr/>
          <p:nvPr/>
        </p:nvSpPr>
        <p:spPr>
          <a:xfrm>
            <a:off x="524416" y="2566445"/>
            <a:ext cx="2943309" cy="1098842"/>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dirty="0">
                <a:latin typeface="微软雅黑" panose="020B0503020204020204" pitchFamily="34" charset="-122"/>
                <a:ea typeface="微软雅黑" panose="020B0503020204020204" pitchFamily="34" charset="-122"/>
              </a:rPr>
              <a:t>“投资性房地产”转换为“自用房地产”</a:t>
            </a:r>
          </a:p>
        </p:txBody>
      </p:sp>
      <p:sp>
        <p:nvSpPr>
          <p:cNvPr id="32" name="圆角矩形 31"/>
          <p:cNvSpPr/>
          <p:nvPr/>
        </p:nvSpPr>
        <p:spPr>
          <a:xfrm>
            <a:off x="5678552" y="2566445"/>
            <a:ext cx="2991888" cy="1113129"/>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spcBef>
                <a:spcPts val="0"/>
              </a:spcBef>
              <a:spcAft>
                <a:spcPts val="0"/>
              </a:spcAft>
              <a:buClrTx/>
              <a:buSzTx/>
              <a:buFontTx/>
              <a:buNone/>
              <a:tabLst/>
              <a:defRPr/>
            </a:pPr>
            <a:r>
              <a:rPr kumimoji="0" lang="zh-CN" altLang="en-US" b="1" i="0" u="none" strike="noStrike" kern="1200" cap="none" spc="0" normalizeH="0" baseline="0" noProof="0" dirty="0">
                <a:ln>
                  <a:noFill/>
                </a:ln>
                <a:solidFill>
                  <a:prstClr val="white"/>
                </a:solidFill>
                <a:effectLst/>
                <a:uLnTx/>
                <a:uFillTx/>
                <a:latin typeface="微软雅黑" pitchFamily="34" charset="-122"/>
                <a:ea typeface="微软雅黑" pitchFamily="34" charset="-122"/>
              </a:rPr>
              <a:t>转换日为</a:t>
            </a:r>
            <a:r>
              <a:rPr kumimoji="0" lang="zh-CN" altLang="en-US" b="1" i="0" u="none" strike="noStrike" kern="1200" cap="none" spc="0" normalizeH="0" baseline="0" noProof="0" dirty="0">
                <a:ln>
                  <a:noFill/>
                </a:ln>
                <a:solidFill>
                  <a:srgbClr val="FFC000"/>
                </a:solidFill>
                <a:effectLst/>
                <a:uLnTx/>
                <a:uFillTx/>
                <a:latin typeface="微软雅黑" panose="020B0503020204020204" pitchFamily="34" charset="-122"/>
                <a:ea typeface="微软雅黑" panose="020B0503020204020204" pitchFamily="34" charset="-122"/>
              </a:rPr>
              <a:t>房地产达到自用状态日期</a:t>
            </a:r>
            <a:r>
              <a:rPr kumimoji="0" lang="zh-CN" altLang="en-US"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a:t>
            </a:r>
          </a:p>
        </p:txBody>
      </p:sp>
      <p:sp>
        <p:nvSpPr>
          <p:cNvPr id="33" name="圆角矩形 32"/>
          <p:cNvSpPr/>
          <p:nvPr/>
        </p:nvSpPr>
        <p:spPr>
          <a:xfrm>
            <a:off x="5727130" y="3924210"/>
            <a:ext cx="2943310" cy="1192512"/>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lvl="0" algn="ctr"/>
            <a:r>
              <a:rPr lang="zh-CN" altLang="en-US" dirty="0"/>
              <a:t>　</a:t>
            </a:r>
            <a:r>
              <a:rPr lang="zh-CN" altLang="en-US" b="1" dirty="0">
                <a:latin typeface="微软雅黑" panose="020B0503020204020204" pitchFamily="34" charset="-122"/>
                <a:ea typeface="微软雅黑" panose="020B0503020204020204" pitchFamily="34" charset="-122"/>
              </a:rPr>
              <a:t>租赁期届满，企业董事会或类似机构作出书面决议明确表明将其重新开发用于对外出售的日期。</a:t>
            </a:r>
          </a:p>
        </p:txBody>
      </p:sp>
      <p:sp>
        <p:nvSpPr>
          <p:cNvPr id="34" name="圆角矩形 33"/>
          <p:cNvSpPr/>
          <p:nvPr/>
        </p:nvSpPr>
        <p:spPr>
          <a:xfrm>
            <a:off x="572994" y="3924210"/>
            <a:ext cx="2943309" cy="1192513"/>
          </a:xfrm>
          <a:prstGeom prst="roundRect">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b="1" dirty="0">
                <a:latin typeface="微软雅黑" panose="020B0503020204020204" pitchFamily="34" charset="-122"/>
                <a:ea typeface="微软雅黑" panose="020B0503020204020204" pitchFamily="34" charset="-122"/>
              </a:rPr>
              <a:t>“投资性房地产”转换为“存货”</a:t>
            </a:r>
          </a:p>
        </p:txBody>
      </p:sp>
      <p:sp>
        <p:nvSpPr>
          <p:cNvPr id="35" name="矩形 34"/>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16800280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00088"/>
            <a:ext cx="7654947" cy="1754326"/>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日，甲房地产开发公司与乙企业签订了租赁协议，将其开发的一栋写字楼出租给乙企业。租赁期开始日为</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en-US" sz="1800" dirty="0">
                <a:latin typeface="微软雅黑" pitchFamily="34" charset="-122"/>
                <a:ea typeface="微软雅黑" pitchFamily="34" charset="-122"/>
              </a:rPr>
              <a:t>日。</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en-US" sz="1800" dirty="0">
                <a:latin typeface="微软雅黑" pitchFamily="34" charset="-122"/>
                <a:ea typeface="微软雅黑" pitchFamily="34" charset="-122"/>
              </a:rPr>
              <a:t>日，该写字楼的账面余额</a:t>
            </a:r>
            <a:r>
              <a:rPr lang="en-US" altLang="zh-CN" sz="1800" dirty="0">
                <a:latin typeface="微软雅黑" pitchFamily="34" charset="-122"/>
                <a:ea typeface="微软雅黑" pitchFamily="34" charset="-122"/>
              </a:rPr>
              <a:t>45 000</a:t>
            </a:r>
            <a:r>
              <a:rPr lang="zh-CN" altLang="en-US" sz="1800" dirty="0">
                <a:latin typeface="微软雅黑" pitchFamily="34" charset="-122"/>
                <a:ea typeface="微软雅黑" pitchFamily="34" charset="-122"/>
              </a:rPr>
              <a:t>万元，公允价值为</a:t>
            </a:r>
            <a:r>
              <a:rPr lang="en-US" altLang="zh-CN" sz="1800" dirty="0">
                <a:latin typeface="微软雅黑" pitchFamily="34" charset="-122"/>
                <a:ea typeface="微软雅黑" pitchFamily="34" charset="-122"/>
              </a:rPr>
              <a:t>47 000</a:t>
            </a:r>
            <a:r>
              <a:rPr lang="zh-CN" altLang="en-US" sz="1800" dirty="0">
                <a:latin typeface="微软雅黑" pitchFamily="34" charset="-122"/>
                <a:ea typeface="微软雅黑" pitchFamily="34" charset="-122"/>
              </a:rPr>
              <a:t>万元。</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日，该项投资性房地产的公允价值为</a:t>
            </a:r>
            <a:r>
              <a:rPr lang="en-US" altLang="zh-CN" sz="1800" dirty="0">
                <a:latin typeface="微软雅黑" pitchFamily="34" charset="-122"/>
                <a:ea typeface="微软雅黑" pitchFamily="34" charset="-122"/>
              </a:rPr>
              <a:t>48 000</a:t>
            </a:r>
            <a:r>
              <a:rPr lang="zh-CN" altLang="en-US" sz="1800" dirty="0">
                <a:latin typeface="微软雅黑" pitchFamily="34" charset="-122"/>
                <a:ea typeface="微软雅黑" pitchFamily="34" charset="-122"/>
              </a:rPr>
              <a:t>万元。</a:t>
            </a:r>
            <a:endParaRPr lang="zh-CN" altLang="zh-CN" sz="1800" dirty="0">
              <a:latin typeface="微软雅黑" pitchFamily="34" charset="-122"/>
              <a:ea typeface="微软雅黑" pitchFamily="34" charset="-122"/>
            </a:endParaRPr>
          </a:p>
        </p:txBody>
      </p:sp>
      <p:sp>
        <p:nvSpPr>
          <p:cNvPr id="19" name="矩形 18"/>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custDataLst>
              <p:tags r:id="rId8"/>
            </p:custDataLst>
          </p:nvPr>
        </p:nvSpPr>
        <p:spPr>
          <a:xfrm>
            <a:off x="672541" y="282828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749888" y="2924095"/>
            <a:ext cx="7767044"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1</a:t>
            </a: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20×8</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4</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15</a:t>
            </a:r>
            <a:r>
              <a:rPr lang="zh-CN" altLang="en-US" sz="1800" b="1" dirty="0">
                <a:solidFill>
                  <a:srgbClr val="084CA1"/>
                </a:solidFill>
                <a:latin typeface="微软雅黑" pitchFamily="34" charset="-122"/>
                <a:ea typeface="微软雅黑" pitchFamily="34" charset="-122"/>
              </a:rPr>
              <a:t>日</a:t>
            </a:r>
            <a:r>
              <a:rPr lang="zh-CN" altLang="en-US" sz="1800" b="1" dirty="0" smtClean="0">
                <a:solidFill>
                  <a:srgbClr val="084CA1"/>
                </a:solidFill>
                <a:latin typeface="微软雅黑" pitchFamily="34" charset="-122"/>
                <a:ea typeface="微软雅黑" pitchFamily="34" charset="-122"/>
              </a:rPr>
              <a:t>：</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成本　　　　　　　　 </a:t>
            </a:r>
            <a:r>
              <a:rPr lang="en-US" altLang="zh-CN" sz="1800" dirty="0">
                <a:latin typeface="微软雅黑" pitchFamily="34" charset="-122"/>
                <a:ea typeface="微软雅黑" pitchFamily="34" charset="-122"/>
              </a:rPr>
              <a:t>470 000 000</a:t>
            </a:r>
          </a:p>
          <a:p>
            <a:pPr>
              <a:lnSpc>
                <a:spcPct val="150000"/>
              </a:lnSpc>
            </a:pPr>
            <a:r>
              <a:rPr lang="zh-CN" altLang="en-US" sz="1800" dirty="0">
                <a:latin typeface="微软雅黑" pitchFamily="34" charset="-122"/>
                <a:ea typeface="微软雅黑" pitchFamily="34" charset="-122"/>
              </a:rPr>
              <a:t>　　贷：开发产品　　　　　　　　　　　　　　 </a:t>
            </a:r>
            <a:r>
              <a:rPr lang="en-US" altLang="zh-CN" sz="1800" dirty="0">
                <a:latin typeface="微软雅黑" pitchFamily="34" charset="-122"/>
                <a:ea typeface="微软雅黑" pitchFamily="34" charset="-122"/>
              </a:rPr>
              <a:t>450 000 000</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其他</a:t>
            </a:r>
            <a:r>
              <a:rPr lang="zh-CN" altLang="en-US" sz="1800" dirty="0">
                <a:latin typeface="微软雅黑" pitchFamily="34" charset="-122"/>
                <a:ea typeface="微软雅黑" pitchFamily="34" charset="-122"/>
              </a:rPr>
              <a:t>综合收益　　　　　　　　　　　　　</a:t>
            </a:r>
            <a:r>
              <a:rPr lang="en-US" altLang="zh-CN" sz="1800" dirty="0">
                <a:latin typeface="微软雅黑" pitchFamily="34" charset="-122"/>
                <a:ea typeface="微软雅黑" pitchFamily="34" charset="-122"/>
              </a:rPr>
              <a:t>20 000 000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9614643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00088"/>
            <a:ext cx="7654947" cy="1754326"/>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日，甲房地产开发公司与乙企业签订了租赁协议，将其开发的一栋写字楼出租给乙企业。租赁期开始日为</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en-US" sz="1800" dirty="0">
                <a:latin typeface="微软雅黑" pitchFamily="34" charset="-122"/>
                <a:ea typeface="微软雅黑" pitchFamily="34" charset="-122"/>
              </a:rPr>
              <a:t>日。</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en-US" sz="1800" dirty="0">
                <a:latin typeface="微软雅黑" pitchFamily="34" charset="-122"/>
                <a:ea typeface="微软雅黑" pitchFamily="34" charset="-122"/>
              </a:rPr>
              <a:t>日，该写字楼的账面余额</a:t>
            </a:r>
            <a:r>
              <a:rPr lang="en-US" altLang="zh-CN" sz="1800" dirty="0">
                <a:latin typeface="微软雅黑" pitchFamily="34" charset="-122"/>
                <a:ea typeface="微软雅黑" pitchFamily="34" charset="-122"/>
              </a:rPr>
              <a:t>45 000</a:t>
            </a:r>
            <a:r>
              <a:rPr lang="zh-CN" altLang="en-US" sz="1800" dirty="0">
                <a:latin typeface="微软雅黑" pitchFamily="34" charset="-122"/>
                <a:ea typeface="微软雅黑" pitchFamily="34" charset="-122"/>
              </a:rPr>
              <a:t>万元，公允价值为</a:t>
            </a:r>
            <a:r>
              <a:rPr lang="en-US" altLang="zh-CN" sz="1800" dirty="0">
                <a:latin typeface="微软雅黑" pitchFamily="34" charset="-122"/>
                <a:ea typeface="微软雅黑" pitchFamily="34" charset="-122"/>
              </a:rPr>
              <a:t>47 000</a:t>
            </a:r>
            <a:r>
              <a:rPr lang="zh-CN" altLang="en-US" sz="1800" dirty="0">
                <a:latin typeface="微软雅黑" pitchFamily="34" charset="-122"/>
                <a:ea typeface="微软雅黑" pitchFamily="34" charset="-122"/>
              </a:rPr>
              <a:t>万元。</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日，该项投资性房地产的公允价值为</a:t>
            </a:r>
            <a:r>
              <a:rPr lang="en-US" altLang="zh-CN" sz="1800" dirty="0">
                <a:latin typeface="微软雅黑" pitchFamily="34" charset="-122"/>
                <a:ea typeface="微软雅黑" pitchFamily="34" charset="-122"/>
              </a:rPr>
              <a:t>48 000</a:t>
            </a:r>
            <a:r>
              <a:rPr lang="zh-CN" altLang="en-US" sz="1800" dirty="0">
                <a:latin typeface="微软雅黑" pitchFamily="34" charset="-122"/>
                <a:ea typeface="微软雅黑" pitchFamily="34" charset="-122"/>
              </a:rPr>
              <a:t>万元。</a:t>
            </a:r>
            <a:endParaRPr lang="zh-CN" altLang="zh-CN" sz="1800" dirty="0">
              <a:latin typeface="微软雅黑" pitchFamily="34" charset="-122"/>
              <a:ea typeface="微软雅黑" pitchFamily="34" charset="-122"/>
            </a:endParaRPr>
          </a:p>
        </p:txBody>
      </p:sp>
      <p:sp>
        <p:nvSpPr>
          <p:cNvPr id="19" name="矩形 18"/>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custDataLst>
              <p:tags r:id="rId8"/>
            </p:custDataLst>
          </p:nvPr>
        </p:nvSpPr>
        <p:spPr>
          <a:xfrm>
            <a:off x="672541" y="282828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749888" y="2924095"/>
            <a:ext cx="7767044" cy="1338828"/>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20×8</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12</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31</a:t>
            </a:r>
            <a:r>
              <a:rPr lang="zh-CN" altLang="en-US" sz="1800" b="1" dirty="0">
                <a:solidFill>
                  <a:srgbClr val="084CA1"/>
                </a:solidFill>
                <a:latin typeface="微软雅黑" pitchFamily="34" charset="-122"/>
                <a:ea typeface="微软雅黑" pitchFamily="34" charset="-122"/>
              </a:rPr>
              <a:t>日：</a:t>
            </a:r>
            <a:endParaRPr lang="en-US" altLang="zh-CN" sz="1800" b="1" dirty="0">
              <a:solidFill>
                <a:srgbClr val="084CA1"/>
              </a:solidFill>
              <a:latin typeface="微软雅黑" pitchFamily="34" charset="-122"/>
              <a:ea typeface="微软雅黑" pitchFamily="34" charset="-122"/>
            </a:endParaRPr>
          </a:p>
          <a:p>
            <a:pPr fontAlgn="base">
              <a:lnSpc>
                <a:spcPct val="150000"/>
              </a:lnSpc>
            </a:pPr>
            <a:r>
              <a:rPr lang="zh-CN" altLang="en-US"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公允价值变动　　　　　</a:t>
            </a:r>
            <a:r>
              <a:rPr lang="en-US" altLang="zh-CN" sz="1800" dirty="0">
                <a:latin typeface="微软雅黑" pitchFamily="34" charset="-122"/>
                <a:ea typeface="微软雅黑" pitchFamily="34" charset="-122"/>
              </a:rPr>
              <a:t>10 000 000</a:t>
            </a:r>
          </a:p>
          <a:p>
            <a:pPr fontAlgn="base">
              <a:lnSpc>
                <a:spcPct val="150000"/>
              </a:lnSpc>
            </a:pPr>
            <a:r>
              <a:rPr lang="zh-CN" altLang="en-US" sz="1800" dirty="0">
                <a:latin typeface="微软雅黑" pitchFamily="34" charset="-122"/>
                <a:ea typeface="微软雅黑" pitchFamily="34" charset="-122"/>
              </a:rPr>
              <a:t>　　贷：公允价值变动损益　　　　 　　　　　　 </a:t>
            </a:r>
            <a:r>
              <a:rPr lang="en-US" altLang="zh-CN" sz="1800" dirty="0">
                <a:latin typeface="微软雅黑" pitchFamily="34" charset="-122"/>
                <a:ea typeface="微软雅黑" pitchFamily="34" charset="-122"/>
              </a:rPr>
              <a:t>10 000 000</a:t>
            </a:r>
          </a:p>
        </p:txBody>
      </p:sp>
    </p:spTree>
    <p:custDataLst>
      <p:tags r:id="rId1"/>
    </p:custDataLst>
    <p:extLst>
      <p:ext uri="{BB962C8B-B14F-4D97-AF65-F5344CB8AC3E}">
        <p14:creationId xmlns:p14="http://schemas.microsoft.com/office/powerpoint/2010/main" val="23024912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3416320"/>
          </a:xfrm>
          <a:prstGeom prst="rect">
            <a:avLst/>
          </a:prstGeom>
          <a:noFill/>
        </p:spPr>
        <p:txBody>
          <a:bodyPr wrap="square" rtlCol="0">
            <a:spAutoFit/>
          </a:bodyPr>
          <a:lstStyle/>
          <a:p>
            <a:pPr>
              <a:lnSpc>
                <a:spcPct val="150000"/>
              </a:lnSpc>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zh-CN" sz="1800" b="1" dirty="0">
                <a:latin typeface="微软雅黑" pitchFamily="34" charset="-122"/>
                <a:ea typeface="微软雅黑" pitchFamily="34" charset="-122"/>
              </a:rPr>
              <a:t>）企业将自用的建筑物等转换为投资性</a:t>
            </a:r>
            <a:r>
              <a:rPr lang="zh-CN" altLang="zh-CN" sz="1800" b="1" dirty="0" smtClean="0">
                <a:latin typeface="微软雅黑" pitchFamily="34" charset="-122"/>
                <a:ea typeface="微软雅黑" pitchFamily="34" charset="-122"/>
              </a:rPr>
              <a:t>房地产</a:t>
            </a:r>
            <a:endParaRPr lang="en-US" altLang="zh-CN" sz="1800" b="1"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①</a:t>
            </a:r>
            <a:r>
              <a:rPr lang="zh-CN" altLang="zh-CN" sz="1800" b="1" dirty="0" smtClean="0">
                <a:latin typeface="微软雅黑" pitchFamily="34" charset="-122"/>
                <a:ea typeface="微软雅黑" pitchFamily="34" charset="-122"/>
              </a:rPr>
              <a:t>成本</a:t>
            </a:r>
            <a:r>
              <a:rPr lang="zh-CN" altLang="zh-CN" sz="1800" b="1" dirty="0">
                <a:latin typeface="微软雅黑" pitchFamily="34" charset="-122"/>
                <a:ea typeface="微软雅黑" pitchFamily="34" charset="-122"/>
              </a:rPr>
              <a:t>模式：</a:t>
            </a:r>
          </a:p>
          <a:p>
            <a:pPr>
              <a:lnSpc>
                <a:spcPct val="150000"/>
              </a:lnSpc>
            </a:pPr>
            <a:r>
              <a:rPr lang="zh-CN" altLang="zh-CN" sz="1800" dirty="0">
                <a:latin typeface="微软雅黑" pitchFamily="34" charset="-122"/>
                <a:ea typeface="微软雅黑" pitchFamily="34" charset="-122"/>
              </a:rPr>
              <a:t>　借：投资性房地产</a:t>
            </a:r>
          </a:p>
          <a:p>
            <a:pPr>
              <a:lnSpc>
                <a:spcPct val="150000"/>
              </a:lnSpc>
            </a:pPr>
            <a:r>
              <a:rPr lang="zh-CN" altLang="zh-CN" sz="1800" dirty="0">
                <a:latin typeface="微软雅黑" pitchFamily="34" charset="-122"/>
                <a:ea typeface="微软雅黑" pitchFamily="34" charset="-122"/>
              </a:rPr>
              <a:t>　　　累计折旧</a:t>
            </a:r>
          </a:p>
          <a:p>
            <a:pPr>
              <a:lnSpc>
                <a:spcPct val="150000"/>
              </a:lnSpc>
            </a:pPr>
            <a:r>
              <a:rPr lang="zh-CN" altLang="zh-CN" sz="1800" dirty="0">
                <a:latin typeface="微软雅黑" pitchFamily="34" charset="-122"/>
                <a:ea typeface="微软雅黑" pitchFamily="34" charset="-122"/>
              </a:rPr>
              <a:t>　　　固定资地产减值准备</a:t>
            </a:r>
          </a:p>
          <a:p>
            <a:pPr>
              <a:lnSpc>
                <a:spcPct val="150000"/>
              </a:lnSpc>
            </a:pPr>
            <a:r>
              <a:rPr lang="zh-CN" altLang="zh-CN" sz="1800" dirty="0">
                <a:latin typeface="微软雅黑" pitchFamily="34" charset="-122"/>
                <a:ea typeface="微软雅黑" pitchFamily="34" charset="-122"/>
              </a:rPr>
              <a:t>　　　贷：固定资产</a:t>
            </a:r>
          </a:p>
          <a:p>
            <a:pPr>
              <a:lnSpc>
                <a:spcPct val="150000"/>
              </a:lnSpc>
            </a:pPr>
            <a:r>
              <a:rPr lang="zh-CN" altLang="zh-CN" sz="1800" dirty="0">
                <a:latin typeface="微软雅黑" pitchFamily="34" charset="-122"/>
                <a:ea typeface="微软雅黑" pitchFamily="34" charset="-122"/>
              </a:rPr>
              <a:t>　　　　　投资性房地产累计折旧</a:t>
            </a:r>
          </a:p>
          <a:p>
            <a:pPr>
              <a:lnSpc>
                <a:spcPct val="150000"/>
              </a:lnSpc>
            </a:pPr>
            <a:r>
              <a:rPr lang="zh-CN" altLang="zh-CN" sz="1800" dirty="0">
                <a:latin typeface="微软雅黑" pitchFamily="34" charset="-122"/>
                <a:ea typeface="微软雅黑" pitchFamily="34" charset="-122"/>
              </a:rPr>
              <a:t>　　　　　投资性房地产减值</a:t>
            </a:r>
            <a:r>
              <a:rPr lang="zh-CN" altLang="zh-CN" sz="1800" dirty="0" smtClean="0">
                <a:latin typeface="微软雅黑" pitchFamily="34" charset="-122"/>
                <a:ea typeface="微软雅黑" pitchFamily="34" charset="-122"/>
              </a:rPr>
              <a:t>准备</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内部转换形成的投资性</a:t>
            </a:r>
            <a:r>
              <a:rPr lang="zh-CN" altLang="zh-CN" sz="2000" b="1" kern="0" dirty="0" smtClean="0">
                <a:solidFill>
                  <a:srgbClr val="084CA1"/>
                </a:solidFill>
                <a:latin typeface="微软雅黑" pitchFamily="34" charset="-122"/>
                <a:ea typeface="微软雅黑" pitchFamily="34" charset="-122"/>
              </a:rPr>
              <a:t>房地产</a:t>
            </a:r>
            <a:endParaRPr lang="zh-CN" altLang="zh-CN" sz="2000" b="1" kern="0" dirty="0">
              <a:solidFill>
                <a:srgbClr val="084CA1"/>
              </a:solidFill>
              <a:latin typeface="微软雅黑" pitchFamily="34" charset="-122"/>
              <a:ea typeface="微软雅黑" pitchFamily="34" charset="-122"/>
            </a:endParaRPr>
          </a:p>
        </p:txBody>
      </p:sp>
      <p:sp>
        <p:nvSpPr>
          <p:cNvPr id="14" name="矩形 13"/>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36853295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3000821"/>
          </a:xfrm>
          <a:prstGeom prst="rect">
            <a:avLst/>
          </a:prstGeom>
          <a:noFill/>
        </p:spPr>
        <p:txBody>
          <a:bodyPr wrap="square" rtlCol="0">
            <a:spAutoFit/>
          </a:bodyPr>
          <a:lstStyle/>
          <a:p>
            <a:pPr>
              <a:lnSpc>
                <a:spcPct val="150000"/>
              </a:lnSpc>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zh-CN" sz="1800" b="1" dirty="0">
                <a:latin typeface="微软雅黑" pitchFamily="34" charset="-122"/>
                <a:ea typeface="微软雅黑" pitchFamily="34" charset="-122"/>
              </a:rPr>
              <a:t>）企业将自用的建筑物等转换为投资性房地产</a:t>
            </a:r>
            <a:r>
              <a:rPr lang="zh-CN" altLang="zh-CN" sz="1800" b="1" dirty="0" smtClean="0">
                <a:latin typeface="微软雅黑" pitchFamily="34" charset="-122"/>
                <a:ea typeface="微软雅黑" pitchFamily="34" charset="-122"/>
              </a:rPr>
              <a:t>。</a:t>
            </a:r>
            <a:endParaRPr lang="en-US" altLang="zh-CN" sz="1800" b="1"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②</a:t>
            </a:r>
            <a:r>
              <a:rPr lang="zh-CN" altLang="zh-CN" sz="1800" b="1" dirty="0">
                <a:latin typeface="微软雅黑" pitchFamily="34" charset="-122"/>
                <a:ea typeface="微软雅黑" pitchFamily="34" charset="-122"/>
              </a:rPr>
              <a:t>公允价值</a:t>
            </a:r>
            <a:r>
              <a:rPr lang="zh-CN" altLang="zh-CN" sz="1800" b="1" dirty="0" smtClean="0">
                <a:latin typeface="微软雅黑" pitchFamily="34" charset="-122"/>
                <a:ea typeface="微软雅黑" pitchFamily="34" charset="-122"/>
              </a:rPr>
              <a:t>模式：</a:t>
            </a: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A</a:t>
            </a:r>
            <a:r>
              <a:rPr lang="zh-CN" altLang="zh-CN" sz="1800" b="1" dirty="0">
                <a:latin typeface="微软雅黑" pitchFamily="34" charset="-122"/>
                <a:ea typeface="微软雅黑" pitchFamily="34" charset="-122"/>
              </a:rPr>
              <a:t>赚</a:t>
            </a:r>
            <a:r>
              <a:rPr lang="zh-CN" altLang="en-US" sz="1800" b="1" dirty="0" smtClean="0">
                <a:latin typeface="微软雅黑" pitchFamily="34" charset="-122"/>
                <a:ea typeface="微软雅黑" pitchFamily="34" charset="-122"/>
              </a:rPr>
              <a:t>）</a:t>
            </a:r>
            <a:endParaRPr lang="en-US" altLang="zh-CN" sz="1800" b="1"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成本（转换日的公允价值）</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累计</a:t>
            </a:r>
            <a:r>
              <a:rPr lang="zh-CN" altLang="zh-CN" sz="1800" dirty="0">
                <a:latin typeface="微软雅黑" pitchFamily="34" charset="-122"/>
                <a:ea typeface="微软雅黑" pitchFamily="34" charset="-122"/>
              </a:rPr>
              <a:t>折旧</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减值准备</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综合收益（贷方余额情况下</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内部转换形成的投资性</a:t>
            </a:r>
            <a:r>
              <a:rPr lang="zh-CN" altLang="zh-CN" sz="2000" b="1" kern="0" dirty="0" smtClean="0">
                <a:solidFill>
                  <a:srgbClr val="084CA1"/>
                </a:solidFill>
                <a:latin typeface="微软雅黑" pitchFamily="34" charset="-122"/>
                <a:ea typeface="微软雅黑" pitchFamily="34" charset="-122"/>
              </a:rPr>
              <a:t>房地产</a:t>
            </a:r>
            <a:endParaRPr lang="zh-CN" altLang="zh-CN" sz="2000" b="1" kern="0" dirty="0">
              <a:solidFill>
                <a:srgbClr val="084CA1"/>
              </a:solidFill>
              <a:latin typeface="微软雅黑" pitchFamily="34" charset="-122"/>
              <a:ea typeface="微软雅黑" pitchFamily="34" charset="-122"/>
            </a:endParaRPr>
          </a:p>
        </p:txBody>
      </p:sp>
      <p:sp>
        <p:nvSpPr>
          <p:cNvPr id="14" name="矩形 13"/>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28946418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3000821"/>
          </a:xfrm>
          <a:prstGeom prst="rect">
            <a:avLst/>
          </a:prstGeom>
          <a:noFill/>
        </p:spPr>
        <p:txBody>
          <a:bodyPr wrap="square" rtlCol="0">
            <a:spAutoFit/>
          </a:bodyPr>
          <a:lstStyle/>
          <a:p>
            <a:pPr>
              <a:lnSpc>
                <a:spcPct val="150000"/>
              </a:lnSpc>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zh-CN" sz="1800" b="1" dirty="0">
                <a:latin typeface="微软雅黑" pitchFamily="34" charset="-122"/>
                <a:ea typeface="微软雅黑" pitchFamily="34" charset="-122"/>
              </a:rPr>
              <a:t>）企业将自用的建筑物等转换为投资性房地产</a:t>
            </a:r>
            <a:r>
              <a:rPr lang="zh-CN" altLang="zh-CN" sz="1800" b="1" dirty="0" smtClean="0">
                <a:latin typeface="微软雅黑" pitchFamily="34" charset="-122"/>
                <a:ea typeface="微软雅黑" pitchFamily="34" charset="-122"/>
              </a:rPr>
              <a:t>。</a:t>
            </a:r>
            <a:endParaRPr lang="en-US" altLang="zh-CN" sz="1800" b="1"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②</a:t>
            </a:r>
            <a:r>
              <a:rPr lang="zh-CN" altLang="zh-CN" sz="1800" b="1" dirty="0">
                <a:latin typeface="微软雅黑" pitchFamily="34" charset="-122"/>
                <a:ea typeface="微软雅黑" pitchFamily="34" charset="-122"/>
              </a:rPr>
              <a:t>公允价值</a:t>
            </a:r>
            <a:r>
              <a:rPr lang="zh-CN" altLang="zh-CN" sz="1800" b="1" dirty="0" smtClean="0">
                <a:latin typeface="微软雅黑" pitchFamily="34" charset="-122"/>
                <a:ea typeface="微软雅黑" pitchFamily="34" charset="-122"/>
              </a:rPr>
              <a:t>模式：</a:t>
            </a:r>
            <a:r>
              <a:rPr lang="zh-CN" altLang="en-US" sz="1800" b="1" dirty="0" smtClean="0">
                <a:latin typeface="微软雅黑" pitchFamily="34" charset="-122"/>
                <a:ea typeface="微软雅黑" pitchFamily="34" charset="-122"/>
              </a:rPr>
              <a:t>（</a:t>
            </a:r>
            <a:r>
              <a:rPr lang="en-US" altLang="zh-CN" sz="1800" b="1" dirty="0">
                <a:latin typeface="微软雅黑" pitchFamily="34" charset="-122"/>
                <a:ea typeface="微软雅黑" pitchFamily="34" charset="-122"/>
              </a:rPr>
              <a:t>B</a:t>
            </a:r>
            <a:r>
              <a:rPr lang="zh-CN" altLang="zh-CN" sz="1800" b="1" dirty="0">
                <a:latin typeface="微软雅黑" pitchFamily="34" charset="-122"/>
                <a:ea typeface="微软雅黑" pitchFamily="34" charset="-122"/>
              </a:rPr>
              <a:t>亏</a:t>
            </a:r>
            <a:r>
              <a:rPr lang="zh-CN" altLang="en-US" sz="1800" b="1" dirty="0" smtClean="0">
                <a:latin typeface="微软雅黑" pitchFamily="34" charset="-122"/>
                <a:ea typeface="微软雅黑" pitchFamily="34" charset="-122"/>
              </a:rPr>
              <a:t>）</a:t>
            </a:r>
            <a:endParaRPr lang="en-US" altLang="zh-CN" sz="1800" b="1"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成本（转换日的公允价值）</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累计</a:t>
            </a:r>
            <a:r>
              <a:rPr lang="zh-CN" altLang="zh-CN" sz="1800" dirty="0">
                <a:latin typeface="微软雅黑" pitchFamily="34" charset="-122"/>
                <a:ea typeface="微软雅黑" pitchFamily="34" charset="-122"/>
              </a:rPr>
              <a:t>折旧</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公允</a:t>
            </a:r>
            <a:r>
              <a:rPr lang="zh-CN" altLang="zh-CN" sz="1800" dirty="0">
                <a:latin typeface="微软雅黑" pitchFamily="34" charset="-122"/>
                <a:ea typeface="微软雅黑" pitchFamily="34" charset="-122"/>
              </a:rPr>
              <a:t>价值变动损益（借方余额情况下）</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减值准备</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固定资产</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内部转换形成的投资性</a:t>
            </a:r>
            <a:r>
              <a:rPr lang="zh-CN" altLang="zh-CN" sz="2000" b="1" kern="0" dirty="0" smtClean="0">
                <a:solidFill>
                  <a:srgbClr val="084CA1"/>
                </a:solidFill>
                <a:latin typeface="微软雅黑" pitchFamily="34" charset="-122"/>
                <a:ea typeface="微软雅黑" pitchFamily="34" charset="-122"/>
              </a:rPr>
              <a:t>房地产</a:t>
            </a:r>
            <a:endParaRPr lang="zh-CN" altLang="zh-CN" sz="2000" b="1" kern="0" dirty="0">
              <a:solidFill>
                <a:srgbClr val="084CA1"/>
              </a:solidFill>
              <a:latin typeface="微软雅黑" pitchFamily="34" charset="-122"/>
              <a:ea typeface="微软雅黑" pitchFamily="34" charset="-122"/>
            </a:endParaRPr>
          </a:p>
        </p:txBody>
      </p:sp>
      <p:sp>
        <p:nvSpPr>
          <p:cNvPr id="14" name="矩形 13"/>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118791652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00088"/>
            <a:ext cx="8139431" cy="2585323"/>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月，甲企业打算搬迁至新建办公楼，由于原办公楼处于商业繁华地段，甲企业准备将其出租，以赚取租金收入。</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en-US" sz="1800" dirty="0">
                <a:latin typeface="微软雅黑" pitchFamily="34" charset="-122"/>
                <a:ea typeface="微软雅黑" pitchFamily="34" charset="-122"/>
              </a:rPr>
              <a:t>日，甲企业完成了搬迁工作，原办公楼停止自用。并与乙企业签订了租赁协议，将其原办公楼租赁给乙企业使用，租赁期开始日为</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en-US" sz="1800" dirty="0">
                <a:latin typeface="微软雅黑" pitchFamily="34" charset="-122"/>
                <a:ea typeface="微软雅黑" pitchFamily="34" charset="-122"/>
              </a:rPr>
              <a:t>日，租赁期限为</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20×8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en-US" sz="1800" dirty="0">
                <a:latin typeface="微软雅黑" pitchFamily="34" charset="-122"/>
                <a:ea typeface="微软雅黑" pitchFamily="34" charset="-122"/>
              </a:rPr>
              <a:t>日，该办公楼原价为</a:t>
            </a:r>
            <a:r>
              <a:rPr lang="en-US" altLang="zh-CN" sz="1800" dirty="0">
                <a:latin typeface="微软雅黑" pitchFamily="34" charset="-122"/>
                <a:ea typeface="微软雅黑" pitchFamily="34" charset="-122"/>
              </a:rPr>
              <a:t>5</a:t>
            </a:r>
            <a:r>
              <a:rPr lang="zh-CN" altLang="en-US" sz="1800" dirty="0">
                <a:latin typeface="微软雅黑" pitchFamily="34" charset="-122"/>
                <a:ea typeface="微软雅黑" pitchFamily="34" charset="-122"/>
              </a:rPr>
              <a:t>亿元，己提折旧</a:t>
            </a:r>
            <a:r>
              <a:rPr lang="en-US" altLang="zh-CN" sz="1800" dirty="0">
                <a:latin typeface="微软雅黑" pitchFamily="34" charset="-122"/>
                <a:ea typeface="微软雅黑" pitchFamily="34" charset="-122"/>
              </a:rPr>
              <a:t>14 250</a:t>
            </a:r>
            <a:r>
              <a:rPr lang="zh-CN" altLang="en-US" sz="1800" dirty="0">
                <a:latin typeface="微软雅黑" pitchFamily="34" charset="-122"/>
                <a:ea typeface="微软雅黑" pitchFamily="34" charset="-122"/>
              </a:rPr>
              <a:t>万元，公允价值为</a:t>
            </a:r>
            <a:r>
              <a:rPr lang="en-US" altLang="zh-CN" sz="1800" dirty="0">
                <a:latin typeface="微软雅黑" pitchFamily="34" charset="-122"/>
                <a:ea typeface="微软雅黑" pitchFamily="34" charset="-122"/>
              </a:rPr>
              <a:t>35 000</a:t>
            </a:r>
            <a:r>
              <a:rPr lang="zh-CN" altLang="en-US" sz="1800" dirty="0">
                <a:latin typeface="微软雅黑" pitchFamily="34" charset="-122"/>
                <a:ea typeface="微软雅黑" pitchFamily="34" charset="-122"/>
              </a:rPr>
              <a:t>万元。假设甲企业对投资性房地产采用公允价值模式计量。</a:t>
            </a:r>
            <a:endParaRPr lang="zh-CN" altLang="zh-CN" sz="1800" dirty="0">
              <a:latin typeface="微软雅黑" pitchFamily="34" charset="-122"/>
              <a:ea typeface="微软雅黑" pitchFamily="34" charset="-122"/>
            </a:endParaRPr>
          </a:p>
        </p:txBody>
      </p:sp>
      <p:sp>
        <p:nvSpPr>
          <p:cNvPr id="19" name="矩形 18"/>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custDataLst>
              <p:tags r:id="rId8"/>
            </p:custDataLst>
          </p:nvPr>
        </p:nvSpPr>
        <p:spPr>
          <a:xfrm>
            <a:off x="672541" y="358464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749888" y="3499834"/>
            <a:ext cx="7767044" cy="1754326"/>
          </a:xfrm>
          <a:prstGeom prst="rect">
            <a:avLst/>
          </a:prstGeom>
        </p:spPr>
        <p:txBody>
          <a:bodyPr wrap="square">
            <a:spAutoFit/>
          </a:bodyPr>
          <a:lstStyle/>
          <a:p>
            <a:pPr fontAlgn="base">
              <a:lnSpc>
                <a:spcPct val="150000"/>
              </a:lnSpc>
            </a:pPr>
            <a:r>
              <a:rPr lang="zh-CN" altLang="en-US"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成本　　　　　　　　 </a:t>
            </a:r>
            <a:r>
              <a:rPr lang="en-US" altLang="zh-CN" sz="1800" dirty="0">
                <a:latin typeface="微软雅黑" pitchFamily="34" charset="-122"/>
                <a:ea typeface="微软雅黑" pitchFamily="34" charset="-122"/>
              </a:rPr>
              <a:t>350 000 000</a:t>
            </a:r>
          </a:p>
          <a:p>
            <a:pPr fontAlgn="base">
              <a:lnSpc>
                <a:spcPct val="150000"/>
              </a:lnSpc>
            </a:pPr>
            <a:r>
              <a:rPr lang="zh-CN" altLang="en-US" sz="1800" dirty="0">
                <a:latin typeface="微软雅黑" pitchFamily="34" charset="-122"/>
                <a:ea typeface="微软雅黑" pitchFamily="34" charset="-122"/>
              </a:rPr>
              <a:t>　　公允价值变动损益　　　　　　　　　　　 </a:t>
            </a:r>
            <a:r>
              <a:rPr lang="en-US" altLang="zh-CN" sz="1800" dirty="0">
                <a:latin typeface="微软雅黑" pitchFamily="34" charset="-122"/>
                <a:ea typeface="微软雅黑" pitchFamily="34" charset="-122"/>
              </a:rPr>
              <a:t>7 500 000</a:t>
            </a:r>
          </a:p>
          <a:p>
            <a:pPr fontAlgn="base">
              <a:lnSpc>
                <a:spcPct val="150000"/>
              </a:lnSpc>
            </a:pPr>
            <a:r>
              <a:rPr lang="zh-CN" altLang="en-US" sz="1800" dirty="0">
                <a:latin typeface="微软雅黑" pitchFamily="34" charset="-122"/>
                <a:ea typeface="微软雅黑" pitchFamily="34" charset="-122"/>
              </a:rPr>
              <a:t>　　累计折旧　　　　　　　　　　　　　　 </a:t>
            </a:r>
            <a:r>
              <a:rPr lang="en-US" altLang="zh-CN" sz="1800" dirty="0">
                <a:latin typeface="微软雅黑" pitchFamily="34" charset="-122"/>
                <a:ea typeface="微软雅黑" pitchFamily="34" charset="-122"/>
              </a:rPr>
              <a:t>142 500 000</a:t>
            </a:r>
          </a:p>
          <a:p>
            <a:pPr fontAlgn="base">
              <a:lnSpc>
                <a:spcPct val="150000"/>
              </a:lnSpc>
            </a:pPr>
            <a:r>
              <a:rPr lang="zh-CN" altLang="en-US" sz="1800" dirty="0">
                <a:latin typeface="微软雅黑" pitchFamily="34" charset="-122"/>
                <a:ea typeface="微软雅黑" pitchFamily="34" charset="-122"/>
              </a:rPr>
              <a:t>　　贷：固定资产　　　　　　　　　　　　　　 </a:t>
            </a:r>
            <a:r>
              <a:rPr lang="en-US" altLang="zh-CN" sz="1800" dirty="0">
                <a:latin typeface="微软雅黑" pitchFamily="34" charset="-122"/>
                <a:ea typeface="微软雅黑" pitchFamily="34" charset="-122"/>
              </a:rPr>
              <a:t>500 000 000</a:t>
            </a:r>
          </a:p>
        </p:txBody>
      </p:sp>
    </p:spTree>
    <p:custDataLst>
      <p:tags r:id="rId1"/>
    </p:custDataLst>
    <p:extLst>
      <p:ext uri="{BB962C8B-B14F-4D97-AF65-F5344CB8AC3E}">
        <p14:creationId xmlns:p14="http://schemas.microsoft.com/office/powerpoint/2010/main" val="6277995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投资性房地产核算的内容</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）投资性房地产的</a:t>
            </a:r>
            <a:r>
              <a:rPr lang="zh-CN" altLang="en-US" sz="1800" b="1" dirty="0">
                <a:solidFill>
                  <a:srgbClr val="084CA1"/>
                </a:solidFill>
                <a:ea typeface="微软雅黑"/>
                <a:cs typeface="+mn-ea"/>
                <a:sym typeface="+mn-lt"/>
              </a:rPr>
              <a:t>概念</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 name="矩形 2"/>
          <p:cNvSpPr/>
          <p:nvPr/>
        </p:nvSpPr>
        <p:spPr>
          <a:xfrm>
            <a:off x="698500" y="1136649"/>
            <a:ext cx="7747000" cy="874407"/>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投资性</a:t>
            </a:r>
            <a:r>
              <a:rPr lang="zh-CN" altLang="en-US" sz="1800" b="1" dirty="0" smtClean="0">
                <a:solidFill>
                  <a:srgbClr val="C00000"/>
                </a:solidFill>
                <a:latin typeface="微软雅黑" pitchFamily="34" charset="-122"/>
                <a:ea typeface="微软雅黑" pitchFamily="34" charset="-122"/>
              </a:rPr>
              <a:t>房地产：</a:t>
            </a:r>
            <a:r>
              <a:rPr lang="zh-CN" altLang="en-US" sz="1800" dirty="0" smtClean="0">
                <a:latin typeface="微软雅黑" pitchFamily="34" charset="-122"/>
                <a:ea typeface="微软雅黑" pitchFamily="34" charset="-122"/>
              </a:rPr>
              <a:t>为</a:t>
            </a:r>
            <a:r>
              <a:rPr lang="zh-CN" altLang="en-US" sz="1800" dirty="0">
                <a:latin typeface="微软雅黑" pitchFamily="34" charset="-122"/>
                <a:ea typeface="微软雅黑" pitchFamily="34" charset="-122"/>
              </a:rPr>
              <a:t>赚取租金或资本增值，或两者兼有而持有的房地产</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投资</a:t>
            </a:r>
            <a:r>
              <a:rPr lang="zh-CN" altLang="en-US" sz="1800" dirty="0">
                <a:latin typeface="微软雅黑" pitchFamily="34" charset="-122"/>
                <a:ea typeface="微软雅黑" pitchFamily="34" charset="-122"/>
              </a:rPr>
              <a:t>性房地产应当能够单独计量和出售。</a:t>
            </a:r>
          </a:p>
        </p:txBody>
      </p:sp>
      <p:sp>
        <p:nvSpPr>
          <p:cNvPr id="10" name="MH_Other_1"/>
          <p:cNvSpPr>
            <a:spLocks noChangeArrowheads="1"/>
          </p:cNvSpPr>
          <p:nvPr>
            <p:custDataLst>
              <p:tags r:id="rId7"/>
            </p:custDataLst>
          </p:nvPr>
        </p:nvSpPr>
        <p:spPr bwMode="auto">
          <a:xfrm rot="10800000">
            <a:off x="4307631" y="4718315"/>
            <a:ext cx="3937072" cy="293820"/>
          </a:xfrm>
          <a:prstGeom prst="ellipse">
            <a:avLst/>
          </a:prstGeom>
          <a:gradFill rotWithShape="1">
            <a:gsLst>
              <a:gs pos="16000">
                <a:schemeClr val="bg1">
                  <a:lumMod val="85000"/>
                </a:schemeClr>
              </a:gs>
              <a:gs pos="78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kern="0">
              <a:solidFill>
                <a:sysClr val="windowText" lastClr="000000"/>
              </a:solidFill>
              <a:latin typeface="Arial" pitchFamily="34" charset="0"/>
              <a:ea typeface="宋体"/>
            </a:endParaRPr>
          </a:p>
        </p:txBody>
      </p:sp>
      <p:sp>
        <p:nvSpPr>
          <p:cNvPr id="11" name="MH_Other_2"/>
          <p:cNvSpPr>
            <a:spLocks noChangeArrowheads="1"/>
          </p:cNvSpPr>
          <p:nvPr>
            <p:custDataLst>
              <p:tags r:id="rId8"/>
            </p:custDataLst>
          </p:nvPr>
        </p:nvSpPr>
        <p:spPr bwMode="auto">
          <a:xfrm rot="10800000">
            <a:off x="369562" y="4718314"/>
            <a:ext cx="3937072" cy="293820"/>
          </a:xfrm>
          <a:prstGeom prst="ellipse">
            <a:avLst/>
          </a:prstGeom>
          <a:gradFill rotWithShape="1">
            <a:gsLst>
              <a:gs pos="16000">
                <a:schemeClr val="bg1">
                  <a:lumMod val="85000"/>
                </a:schemeClr>
              </a:gs>
              <a:gs pos="78000">
                <a:srgbClr val="EEECE1">
                  <a:alpha val="0"/>
                </a:srgbClr>
              </a:gs>
            </a:gsLst>
            <a:path path="shape">
              <a:fillToRect l="50000" t="50000" r="50000" b="50000"/>
            </a:path>
          </a:gradFill>
          <a:ln w="9525">
            <a:noFill/>
            <a:round/>
            <a:headEnd/>
            <a:tailEnd/>
          </a:ln>
          <a:effectLst/>
        </p:spPr>
        <p:txBody>
          <a:bodyPr wrap="none" anchor="ctr"/>
          <a:lstStyle/>
          <a:p>
            <a:pPr eaLnBrk="1" fontAlgn="auto" hangingPunct="1">
              <a:spcBef>
                <a:spcPts val="0"/>
              </a:spcBef>
              <a:spcAft>
                <a:spcPts val="0"/>
              </a:spcAft>
              <a:defRPr/>
            </a:pPr>
            <a:endParaRPr lang="zh-CN" altLang="en-US" kern="0">
              <a:solidFill>
                <a:sysClr val="windowText" lastClr="000000"/>
              </a:solidFill>
              <a:latin typeface="Arial" pitchFamily="34" charset="0"/>
              <a:ea typeface="宋体"/>
            </a:endParaRPr>
          </a:p>
        </p:txBody>
      </p:sp>
      <p:cxnSp>
        <p:nvCxnSpPr>
          <p:cNvPr id="12" name="MH_Other_3"/>
          <p:cNvCxnSpPr>
            <a:cxnSpLocks noChangeShapeType="1"/>
          </p:cNvCxnSpPr>
          <p:nvPr>
            <p:custDataLst>
              <p:tags r:id="rId9"/>
            </p:custDataLst>
          </p:nvPr>
        </p:nvCxnSpPr>
        <p:spPr bwMode="auto">
          <a:xfrm>
            <a:off x="1793413" y="4322284"/>
            <a:ext cx="4863379" cy="0"/>
          </a:xfrm>
          <a:prstGeom prst="line">
            <a:avLst/>
          </a:prstGeom>
          <a:noFill/>
          <a:ln w="57150" algn="ctr">
            <a:solidFill>
              <a:srgbClr val="DCDCDC"/>
            </a:solidFill>
            <a:round/>
            <a:headEnd/>
            <a:tailEnd/>
          </a:ln>
          <a:extLst>
            <a:ext uri="{909E8E84-426E-40DD-AFC4-6F175D3DCCD1}">
              <a14:hiddenFill xmlns:a14="http://schemas.microsoft.com/office/drawing/2010/main">
                <a:noFill/>
              </a14:hiddenFill>
            </a:ext>
          </a:extLst>
        </p:spPr>
      </p:cxnSp>
      <p:sp>
        <p:nvSpPr>
          <p:cNvPr id="13" name="MH_Other_4"/>
          <p:cNvSpPr/>
          <p:nvPr>
            <p:custDataLst>
              <p:tags r:id="rId10"/>
            </p:custDataLst>
          </p:nvPr>
        </p:nvSpPr>
        <p:spPr bwMode="auto">
          <a:xfrm>
            <a:off x="1358427"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14" name="MH_Other_5"/>
          <p:cNvSpPr/>
          <p:nvPr>
            <p:custDataLst>
              <p:tags r:id="rId11"/>
            </p:custDataLst>
          </p:nvPr>
        </p:nvSpPr>
        <p:spPr bwMode="auto">
          <a:xfrm>
            <a:off x="1648418"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15" name="MH_Other_6"/>
          <p:cNvCxnSpPr>
            <a:stCxn id="13" idx="0"/>
          </p:cNvCxnSpPr>
          <p:nvPr>
            <p:custDataLst>
              <p:tags r:id="rId12"/>
            </p:custDataLst>
          </p:nvPr>
        </p:nvCxnSpPr>
        <p:spPr bwMode="auto">
          <a:xfrm>
            <a:off x="1358427" y="4293710"/>
            <a:ext cx="472745" cy="28575"/>
          </a:xfrm>
          <a:prstGeom prst="line">
            <a:avLst/>
          </a:prstGeom>
          <a:noFill/>
          <a:ln w="127000" cap="flat" cmpd="sng" algn="ctr">
            <a:solidFill>
              <a:schemeClr val="accent1">
                <a:lumMod val="60000"/>
                <a:lumOff val="40000"/>
              </a:schemeClr>
            </a:solidFill>
            <a:prstDash val="solid"/>
          </a:ln>
          <a:effectLst/>
        </p:spPr>
      </p:cxnSp>
      <p:sp>
        <p:nvSpPr>
          <p:cNvPr id="16" name="MH_Other_7"/>
          <p:cNvSpPr/>
          <p:nvPr>
            <p:custDataLst>
              <p:tags r:id="rId13"/>
            </p:custDataLst>
          </p:nvPr>
        </p:nvSpPr>
        <p:spPr>
          <a:xfrm>
            <a:off x="1077500" y="4100829"/>
            <a:ext cx="246190" cy="192881"/>
          </a:xfrm>
          <a:prstGeom prst="ellipse">
            <a:avLst/>
          </a:prstGeom>
          <a:solidFill>
            <a:schemeClr val="accent1">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17" name="MH_Other_8"/>
          <p:cNvSpPr/>
          <p:nvPr>
            <p:custDataLst>
              <p:tags r:id="rId14"/>
            </p:custDataLst>
          </p:nvPr>
        </p:nvSpPr>
        <p:spPr bwMode="auto">
          <a:xfrm>
            <a:off x="1905180"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18" name="MH_Other_9"/>
          <p:cNvSpPr/>
          <p:nvPr>
            <p:custDataLst>
              <p:tags r:id="rId15"/>
            </p:custDataLst>
          </p:nvPr>
        </p:nvSpPr>
        <p:spPr bwMode="auto">
          <a:xfrm>
            <a:off x="2195171"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19" name="MH_Other_10"/>
          <p:cNvCxnSpPr>
            <a:stCxn id="17" idx="0"/>
          </p:cNvCxnSpPr>
          <p:nvPr>
            <p:custDataLst>
              <p:tags r:id="rId16"/>
            </p:custDataLst>
          </p:nvPr>
        </p:nvCxnSpPr>
        <p:spPr bwMode="auto">
          <a:xfrm>
            <a:off x="1905180" y="4293710"/>
            <a:ext cx="472745" cy="28575"/>
          </a:xfrm>
          <a:prstGeom prst="line">
            <a:avLst/>
          </a:prstGeom>
          <a:noFill/>
          <a:ln w="127000" cap="flat" cmpd="sng" algn="ctr">
            <a:solidFill>
              <a:schemeClr val="accent1">
                <a:lumMod val="60000"/>
                <a:lumOff val="40000"/>
              </a:schemeClr>
            </a:solidFill>
            <a:prstDash val="solid"/>
          </a:ln>
          <a:effectLst/>
        </p:spPr>
      </p:cxnSp>
      <p:sp>
        <p:nvSpPr>
          <p:cNvPr id="20" name="MH_Other_11"/>
          <p:cNvSpPr/>
          <p:nvPr>
            <p:custDataLst>
              <p:tags r:id="rId17"/>
            </p:custDataLst>
          </p:nvPr>
        </p:nvSpPr>
        <p:spPr>
          <a:xfrm>
            <a:off x="1624253" y="4100829"/>
            <a:ext cx="246190" cy="192881"/>
          </a:xfrm>
          <a:prstGeom prst="ellipse">
            <a:avLst/>
          </a:prstGeom>
          <a:solidFill>
            <a:schemeClr val="accent1">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1" name="MH_Other_12"/>
          <p:cNvSpPr/>
          <p:nvPr>
            <p:custDataLst>
              <p:tags r:id="rId18"/>
            </p:custDataLst>
          </p:nvPr>
        </p:nvSpPr>
        <p:spPr bwMode="auto">
          <a:xfrm>
            <a:off x="2429277"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2" name="MH_Other_13"/>
          <p:cNvSpPr/>
          <p:nvPr>
            <p:custDataLst>
              <p:tags r:id="rId19"/>
            </p:custDataLst>
          </p:nvPr>
        </p:nvSpPr>
        <p:spPr bwMode="auto">
          <a:xfrm>
            <a:off x="2719269"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1">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23" name="MH_Other_14"/>
          <p:cNvCxnSpPr>
            <a:stCxn id="21" idx="0"/>
          </p:cNvCxnSpPr>
          <p:nvPr>
            <p:custDataLst>
              <p:tags r:id="rId20"/>
            </p:custDataLst>
          </p:nvPr>
        </p:nvCxnSpPr>
        <p:spPr bwMode="auto">
          <a:xfrm>
            <a:off x="2429278" y="4293710"/>
            <a:ext cx="472744" cy="28575"/>
          </a:xfrm>
          <a:prstGeom prst="line">
            <a:avLst/>
          </a:prstGeom>
          <a:noFill/>
          <a:ln w="127000" cap="flat" cmpd="sng" algn="ctr">
            <a:solidFill>
              <a:schemeClr val="accent1">
                <a:lumMod val="60000"/>
                <a:lumOff val="40000"/>
              </a:schemeClr>
            </a:solidFill>
            <a:prstDash val="solid"/>
          </a:ln>
          <a:effectLst/>
        </p:spPr>
      </p:cxnSp>
      <p:sp>
        <p:nvSpPr>
          <p:cNvPr id="24" name="MH_Other_15"/>
          <p:cNvSpPr/>
          <p:nvPr>
            <p:custDataLst>
              <p:tags r:id="rId21"/>
            </p:custDataLst>
          </p:nvPr>
        </p:nvSpPr>
        <p:spPr>
          <a:xfrm>
            <a:off x="2146838" y="4100829"/>
            <a:ext cx="246190" cy="192881"/>
          </a:xfrm>
          <a:prstGeom prst="ellipse">
            <a:avLst/>
          </a:prstGeom>
          <a:solidFill>
            <a:schemeClr val="accent1">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5" name="MH_Other_16"/>
          <p:cNvSpPr/>
          <p:nvPr>
            <p:custDataLst>
              <p:tags r:id="rId22"/>
            </p:custDataLst>
          </p:nvPr>
        </p:nvSpPr>
        <p:spPr bwMode="auto">
          <a:xfrm flipH="1">
            <a:off x="6765538"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6" name="MH_Other_17"/>
          <p:cNvSpPr/>
          <p:nvPr>
            <p:custDataLst>
              <p:tags r:id="rId23"/>
            </p:custDataLst>
          </p:nvPr>
        </p:nvSpPr>
        <p:spPr bwMode="auto">
          <a:xfrm flipH="1">
            <a:off x="6303367"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27" name="MH_Other_18"/>
          <p:cNvCxnSpPr>
            <a:stCxn id="25" idx="0"/>
          </p:cNvCxnSpPr>
          <p:nvPr>
            <p:custDataLst>
              <p:tags r:id="rId24"/>
            </p:custDataLst>
          </p:nvPr>
        </p:nvCxnSpPr>
        <p:spPr bwMode="auto">
          <a:xfrm flipH="1">
            <a:off x="6619034" y="4293710"/>
            <a:ext cx="472744" cy="28575"/>
          </a:xfrm>
          <a:prstGeom prst="line">
            <a:avLst/>
          </a:prstGeom>
          <a:noFill/>
          <a:ln w="127000" cap="flat" cmpd="sng" algn="ctr">
            <a:solidFill>
              <a:schemeClr val="accent2">
                <a:lumMod val="60000"/>
                <a:lumOff val="40000"/>
              </a:schemeClr>
            </a:solidFill>
            <a:prstDash val="solid"/>
          </a:ln>
          <a:effectLst/>
        </p:spPr>
      </p:cxnSp>
      <p:sp>
        <p:nvSpPr>
          <p:cNvPr id="28" name="MH_Other_19"/>
          <p:cNvSpPr/>
          <p:nvPr>
            <p:custDataLst>
              <p:tags r:id="rId25"/>
            </p:custDataLst>
          </p:nvPr>
        </p:nvSpPr>
        <p:spPr>
          <a:xfrm flipH="1">
            <a:off x="7128027" y="4100829"/>
            <a:ext cx="246190" cy="192881"/>
          </a:xfrm>
          <a:prstGeom prst="ellipse">
            <a:avLst/>
          </a:prstGeom>
          <a:solidFill>
            <a:schemeClr val="accent2">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9" name="MH_Other_20"/>
          <p:cNvSpPr/>
          <p:nvPr>
            <p:custDataLst>
              <p:tags r:id="rId26"/>
            </p:custDataLst>
          </p:nvPr>
        </p:nvSpPr>
        <p:spPr bwMode="auto">
          <a:xfrm flipH="1">
            <a:off x="6218786"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0" name="MH_Other_21"/>
          <p:cNvSpPr/>
          <p:nvPr>
            <p:custDataLst>
              <p:tags r:id="rId27"/>
            </p:custDataLst>
          </p:nvPr>
        </p:nvSpPr>
        <p:spPr bwMode="auto">
          <a:xfrm flipH="1">
            <a:off x="5756614"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31" name="MH_Other_22"/>
          <p:cNvCxnSpPr>
            <a:stCxn id="29" idx="0"/>
          </p:cNvCxnSpPr>
          <p:nvPr>
            <p:custDataLst>
              <p:tags r:id="rId28"/>
            </p:custDataLst>
          </p:nvPr>
        </p:nvCxnSpPr>
        <p:spPr bwMode="auto">
          <a:xfrm flipH="1">
            <a:off x="6072282" y="4293710"/>
            <a:ext cx="472744" cy="28575"/>
          </a:xfrm>
          <a:prstGeom prst="line">
            <a:avLst/>
          </a:prstGeom>
          <a:noFill/>
          <a:ln w="127000" cap="flat" cmpd="sng" algn="ctr">
            <a:solidFill>
              <a:schemeClr val="accent2">
                <a:lumMod val="60000"/>
                <a:lumOff val="40000"/>
              </a:schemeClr>
            </a:solidFill>
            <a:prstDash val="solid"/>
          </a:ln>
          <a:effectLst/>
        </p:spPr>
      </p:cxnSp>
      <p:sp>
        <p:nvSpPr>
          <p:cNvPr id="32" name="MH_Other_23"/>
          <p:cNvSpPr/>
          <p:nvPr>
            <p:custDataLst>
              <p:tags r:id="rId29"/>
            </p:custDataLst>
          </p:nvPr>
        </p:nvSpPr>
        <p:spPr>
          <a:xfrm flipH="1">
            <a:off x="6581275" y="4100829"/>
            <a:ext cx="246190" cy="192881"/>
          </a:xfrm>
          <a:prstGeom prst="ellipse">
            <a:avLst/>
          </a:prstGeom>
          <a:solidFill>
            <a:schemeClr val="accent2">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3" name="MH_Other_24"/>
          <p:cNvSpPr/>
          <p:nvPr>
            <p:custDataLst>
              <p:tags r:id="rId30"/>
            </p:custDataLst>
          </p:nvPr>
        </p:nvSpPr>
        <p:spPr bwMode="auto">
          <a:xfrm flipH="1">
            <a:off x="5696199" y="4293710"/>
            <a:ext cx="326239" cy="544116"/>
          </a:xfrm>
          <a:custGeom>
            <a:avLst/>
            <a:gdLst>
              <a:gd name="connsiteX0" fmla="*/ 0 w 269823"/>
              <a:gd name="connsiteY0" fmla="*/ 0 h 569626"/>
              <a:gd name="connsiteX1" fmla="*/ 254833 w 269823"/>
              <a:gd name="connsiteY1" fmla="*/ 254833 h 569626"/>
              <a:gd name="connsiteX2" fmla="*/ 269823 w 269823"/>
              <a:gd name="connsiteY2" fmla="*/ 404734 h 569626"/>
              <a:gd name="connsiteX3" fmla="*/ 44971 w 269823"/>
              <a:gd name="connsiteY3" fmla="*/ 569626 h 569626"/>
            </a:gdLst>
            <a:ahLst/>
            <a:cxnLst>
              <a:cxn ang="0">
                <a:pos x="connsiteX0" y="connsiteY0"/>
              </a:cxn>
              <a:cxn ang="0">
                <a:pos x="connsiteX1" y="connsiteY1"/>
              </a:cxn>
              <a:cxn ang="0">
                <a:pos x="connsiteX2" y="connsiteY2"/>
              </a:cxn>
              <a:cxn ang="0">
                <a:pos x="connsiteX3" y="connsiteY3"/>
              </a:cxn>
            </a:cxnLst>
            <a:rect l="l" t="t" r="r" b="b"/>
            <a:pathLst>
              <a:path w="269823" h="569626">
                <a:moveTo>
                  <a:pt x="0" y="0"/>
                </a:moveTo>
                <a:lnTo>
                  <a:pt x="254833" y="254833"/>
                </a:lnTo>
                <a:lnTo>
                  <a:pt x="269823" y="404734"/>
                </a:lnTo>
                <a:lnTo>
                  <a:pt x="44971" y="569626"/>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4" name="MH_Other_25"/>
          <p:cNvSpPr/>
          <p:nvPr>
            <p:custDataLst>
              <p:tags r:id="rId31"/>
            </p:custDataLst>
          </p:nvPr>
        </p:nvSpPr>
        <p:spPr bwMode="auto">
          <a:xfrm flipH="1">
            <a:off x="5234028" y="4493735"/>
            <a:ext cx="498421" cy="344091"/>
          </a:xfrm>
          <a:custGeom>
            <a:avLst/>
            <a:gdLst>
              <a:gd name="connsiteX0" fmla="*/ 0 w 299803"/>
              <a:gd name="connsiteY0" fmla="*/ 0 h 299804"/>
              <a:gd name="connsiteX1" fmla="*/ 194872 w 299803"/>
              <a:gd name="connsiteY1" fmla="*/ 74951 h 299804"/>
              <a:gd name="connsiteX2" fmla="*/ 299803 w 299803"/>
              <a:gd name="connsiteY2" fmla="*/ 299804 h 299804"/>
            </a:gdLst>
            <a:ahLst/>
            <a:cxnLst>
              <a:cxn ang="0">
                <a:pos x="connsiteX0" y="connsiteY0"/>
              </a:cxn>
              <a:cxn ang="0">
                <a:pos x="connsiteX1" y="connsiteY1"/>
              </a:cxn>
              <a:cxn ang="0">
                <a:pos x="connsiteX2" y="connsiteY2"/>
              </a:cxn>
            </a:cxnLst>
            <a:rect l="l" t="t" r="r" b="b"/>
            <a:pathLst>
              <a:path w="299803" h="299804">
                <a:moveTo>
                  <a:pt x="0" y="0"/>
                </a:moveTo>
                <a:lnTo>
                  <a:pt x="194872" y="74951"/>
                </a:lnTo>
                <a:lnTo>
                  <a:pt x="299803" y="299804"/>
                </a:lnTo>
              </a:path>
            </a:pathLst>
          </a:custGeom>
          <a:noFill/>
          <a:ln w="127000" cap="flat" cmpd="sng" algn="ctr">
            <a:solidFill>
              <a:schemeClr val="accent2">
                <a:lumMod val="60000"/>
                <a:lumOff val="40000"/>
              </a:schemeClr>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cxnSp>
        <p:nvCxnSpPr>
          <p:cNvPr id="35" name="MH_Other_26"/>
          <p:cNvCxnSpPr>
            <a:stCxn id="33" idx="0"/>
          </p:cNvCxnSpPr>
          <p:nvPr>
            <p:custDataLst>
              <p:tags r:id="rId32"/>
            </p:custDataLst>
          </p:nvPr>
        </p:nvCxnSpPr>
        <p:spPr bwMode="auto">
          <a:xfrm flipH="1">
            <a:off x="5549695" y="4293710"/>
            <a:ext cx="472744" cy="28575"/>
          </a:xfrm>
          <a:prstGeom prst="line">
            <a:avLst/>
          </a:prstGeom>
          <a:noFill/>
          <a:ln w="127000" cap="flat" cmpd="sng" algn="ctr">
            <a:solidFill>
              <a:schemeClr val="accent2">
                <a:lumMod val="60000"/>
                <a:lumOff val="40000"/>
              </a:schemeClr>
            </a:solidFill>
            <a:prstDash val="solid"/>
          </a:ln>
          <a:effectLst/>
        </p:spPr>
      </p:cxnSp>
      <p:sp>
        <p:nvSpPr>
          <p:cNvPr id="36" name="MH_Other_27"/>
          <p:cNvSpPr/>
          <p:nvPr>
            <p:custDataLst>
              <p:tags r:id="rId33"/>
            </p:custDataLst>
          </p:nvPr>
        </p:nvSpPr>
        <p:spPr>
          <a:xfrm flipH="1">
            <a:off x="6057177" y="4100829"/>
            <a:ext cx="246189" cy="192881"/>
          </a:xfrm>
          <a:prstGeom prst="ellipse">
            <a:avLst/>
          </a:prstGeom>
          <a:solidFill>
            <a:schemeClr val="accent2">
              <a:lumMod val="60000"/>
              <a:lumOff val="40000"/>
            </a:schemeClr>
          </a:solidFill>
          <a:ln w="25400" cap="flat" cmpd="sng" algn="ctr">
            <a:no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7" name="MH_SubTitle_1"/>
          <p:cNvSpPr/>
          <p:nvPr>
            <p:custDataLst>
              <p:tags r:id="rId34"/>
            </p:custDataLst>
          </p:nvPr>
        </p:nvSpPr>
        <p:spPr>
          <a:xfrm>
            <a:off x="979326" y="2139869"/>
            <a:ext cx="2797198" cy="1503759"/>
          </a:xfrm>
          <a:prstGeom prst="wedgeEllipseCallout">
            <a:avLst>
              <a:gd name="adj1" fmla="val -22901"/>
              <a:gd name="adj2" fmla="val 64006"/>
            </a:avLst>
          </a:prstGeom>
          <a:solidFill>
            <a:srgbClr val="084CA1"/>
          </a:solidFill>
          <a:ln w="57150" cap="flat" cmpd="sng" algn="ctr">
            <a:solidFill>
              <a:sysClr val="window" lastClr="FFFFFF"/>
            </a:solidFill>
            <a:prstDash val="solid"/>
          </a:ln>
          <a:effectLst>
            <a:outerShdw blurRad="50800" dist="38100" dir="2700000" algn="tl" rotWithShape="0">
              <a:prstClr val="black">
                <a:alpha val="40000"/>
              </a:prstClr>
            </a:outerShdw>
          </a:effectLst>
        </p:spPr>
        <p:txBody>
          <a:bodyPr anchor="ctr">
            <a:noAutofit/>
          </a:bodyPr>
          <a:lstStyle/>
          <a:p>
            <a:pPr algn="ctr">
              <a:lnSpc>
                <a:spcPct val="120000"/>
              </a:lnSpc>
              <a:defRPr/>
            </a:pPr>
            <a:r>
              <a:rPr lang="zh-CN" altLang="zh-CN" sz="1800" dirty="0">
                <a:solidFill>
                  <a:schemeClr val="bg1"/>
                </a:solidFill>
                <a:latin typeface="微软雅黑" pitchFamily="34" charset="-122"/>
                <a:ea typeface="微软雅黑" pitchFamily="34" charset="-122"/>
              </a:rPr>
              <a:t>出租建筑物、出租</a:t>
            </a:r>
            <a:r>
              <a:rPr lang="zh-CN" altLang="zh-CN" sz="1800" dirty="0" smtClean="0">
                <a:solidFill>
                  <a:schemeClr val="bg1"/>
                </a:solidFill>
                <a:latin typeface="微软雅黑" pitchFamily="34" charset="-122"/>
                <a:ea typeface="微软雅黑" pitchFamily="34" charset="-122"/>
              </a:rPr>
              <a:t>土地使用权</a:t>
            </a:r>
            <a:endParaRPr lang="en-US" altLang="zh-CN" sz="1800" kern="0" dirty="0">
              <a:solidFill>
                <a:schemeClr val="bg1"/>
              </a:solidFill>
              <a:latin typeface="微软雅黑" pitchFamily="34" charset="-122"/>
              <a:ea typeface="微软雅黑" pitchFamily="34" charset="-122"/>
            </a:endParaRPr>
          </a:p>
        </p:txBody>
      </p:sp>
      <p:sp>
        <p:nvSpPr>
          <p:cNvPr id="38" name="MH_SubTitle_2"/>
          <p:cNvSpPr/>
          <p:nvPr>
            <p:custDataLst>
              <p:tags r:id="rId35"/>
            </p:custDataLst>
          </p:nvPr>
        </p:nvSpPr>
        <p:spPr>
          <a:xfrm flipH="1">
            <a:off x="4649516" y="2139869"/>
            <a:ext cx="2797198" cy="1503759"/>
          </a:xfrm>
          <a:prstGeom prst="wedgeEllipseCallout">
            <a:avLst>
              <a:gd name="adj1" fmla="val -22901"/>
              <a:gd name="adj2" fmla="val 64006"/>
            </a:avLst>
          </a:prstGeom>
          <a:solidFill>
            <a:srgbClr val="C00000"/>
          </a:solidFill>
          <a:ln w="57150" cap="flat" cmpd="sng" algn="ctr">
            <a:solidFill>
              <a:sysClr val="window" lastClr="FFFFFF"/>
            </a:solidFill>
            <a:prstDash val="solid"/>
          </a:ln>
          <a:effectLst>
            <a:outerShdw blurRad="50800" dist="38100" dir="2700000" algn="tl" rotWithShape="0">
              <a:prstClr val="black">
                <a:alpha val="40000"/>
              </a:prstClr>
            </a:outerShdw>
          </a:effectLst>
        </p:spPr>
        <p:txBody>
          <a:bodyPr anchor="ctr">
            <a:noAutofit/>
          </a:bodyPr>
          <a:lstStyle/>
          <a:p>
            <a:pPr algn="ctr">
              <a:lnSpc>
                <a:spcPct val="120000"/>
              </a:lnSpc>
              <a:defRPr/>
            </a:pPr>
            <a:r>
              <a:rPr lang="zh-CN" altLang="zh-CN" sz="1800" dirty="0">
                <a:solidFill>
                  <a:schemeClr val="bg1"/>
                </a:solidFill>
                <a:latin typeface="微软雅黑" pitchFamily="34" charset="-122"/>
                <a:ea typeface="微软雅黑" pitchFamily="34" charset="-122"/>
              </a:rPr>
              <a:t>持有并准备增值后转让的土地使用权</a:t>
            </a:r>
            <a:endParaRPr lang="en-US" altLang="zh-CN" sz="18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7017842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472279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成本模式</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572598"/>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借：其他业务</a:t>
            </a:r>
            <a:r>
              <a:rPr lang="zh-CN" altLang="zh-CN" sz="1800" dirty="0" smtClean="0">
                <a:latin typeface="微软雅黑" pitchFamily="34" charset="-122"/>
                <a:ea typeface="微软雅黑" pitchFamily="34" charset="-122"/>
              </a:rPr>
              <a:t>成本</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主营业务成本</a:t>
            </a:r>
            <a:r>
              <a:rPr lang="zh-CN" altLang="zh-CN"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贷：投资性房地产累计折旧（摊销）</a:t>
            </a:r>
          </a:p>
        </p:txBody>
      </p:sp>
      <p:sp>
        <p:nvSpPr>
          <p:cNvPr id="23"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计提折旧或摊</a:t>
            </a:r>
            <a:r>
              <a:rPr lang="zh-CN" altLang="zh-CN" sz="2000" b="1" kern="0" dirty="0" smtClean="0">
                <a:solidFill>
                  <a:srgbClr val="084CA1"/>
                </a:solidFill>
                <a:latin typeface="微软雅黑" pitchFamily="34" charset="-122"/>
                <a:ea typeface="微软雅黑" pitchFamily="34" charset="-122"/>
              </a:rPr>
              <a:t>销</a:t>
            </a:r>
            <a:endParaRPr lang="zh-CN" altLang="zh-CN" sz="2000" b="1" kern="0" dirty="0">
              <a:solidFill>
                <a:srgbClr val="084CA1"/>
              </a:solidFill>
              <a:latin typeface="微软雅黑" pitchFamily="34" charset="-122"/>
              <a:ea typeface="微软雅黑" pitchFamily="34" charset="-122"/>
            </a:endParaRPr>
          </a:p>
        </p:txBody>
      </p:sp>
      <p:sp>
        <p:nvSpPr>
          <p:cNvPr id="24" name="椭圆 23"/>
          <p:cNvSpPr/>
          <p:nvPr/>
        </p:nvSpPr>
        <p:spPr>
          <a:xfrm>
            <a:off x="2431585" y="2468861"/>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8" name="文本框 18"/>
          <p:cNvSpPr txBox="1"/>
          <p:nvPr/>
        </p:nvSpPr>
        <p:spPr>
          <a:xfrm>
            <a:off x="3013353" y="2909690"/>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借：银行存款等</a:t>
            </a:r>
          </a:p>
          <a:p>
            <a:pPr>
              <a:lnSpc>
                <a:spcPct val="150000"/>
              </a:lnSpc>
            </a:pPr>
            <a:r>
              <a:rPr lang="zh-CN" altLang="zh-CN" sz="1800" dirty="0">
                <a:latin typeface="微软雅黑" pitchFamily="34" charset="-122"/>
                <a:ea typeface="微软雅黑" pitchFamily="34" charset="-122"/>
              </a:rPr>
              <a:t>　　贷：其他业务</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主营业务收入</a:t>
            </a:r>
            <a:r>
              <a:rPr lang="zh-CN" altLang="zh-CN"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29" name="文本框 19"/>
          <p:cNvSpPr txBox="1"/>
          <p:nvPr/>
        </p:nvSpPr>
        <p:spPr>
          <a:xfrm>
            <a:off x="3013839" y="2468861"/>
            <a:ext cx="6035736" cy="553998"/>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取得租金</a:t>
            </a:r>
            <a:r>
              <a:rPr lang="zh-CN" altLang="zh-CN" sz="2000" b="1" kern="0" dirty="0" smtClean="0">
                <a:solidFill>
                  <a:srgbClr val="084CA1"/>
                </a:solidFill>
                <a:latin typeface="微软雅黑" pitchFamily="34" charset="-122"/>
                <a:ea typeface="微软雅黑" pitchFamily="34" charset="-122"/>
              </a:rPr>
              <a:t>收入</a:t>
            </a:r>
            <a:endParaRPr lang="zh-CN" altLang="zh-CN" sz="2000" b="1" kern="0" dirty="0">
              <a:solidFill>
                <a:srgbClr val="084CA1"/>
              </a:solidFill>
              <a:latin typeface="微软雅黑" pitchFamily="34" charset="-122"/>
              <a:ea typeface="微软雅黑" pitchFamily="34" charset="-122"/>
            </a:endParaRPr>
          </a:p>
        </p:txBody>
      </p:sp>
      <p:sp>
        <p:nvSpPr>
          <p:cNvPr id="30" name="椭圆 29"/>
          <p:cNvSpPr/>
          <p:nvPr/>
        </p:nvSpPr>
        <p:spPr>
          <a:xfrm>
            <a:off x="2448892" y="3789661"/>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3030660" y="4230490"/>
            <a:ext cx="5867277" cy="87588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借：资产减值损失</a:t>
            </a:r>
          </a:p>
          <a:p>
            <a:pPr>
              <a:lnSpc>
                <a:spcPct val="150000"/>
              </a:lnSpc>
            </a:pPr>
            <a:r>
              <a:rPr lang="zh-CN" altLang="zh-CN" sz="1800" dirty="0">
                <a:latin typeface="微软雅黑" pitchFamily="34" charset="-122"/>
                <a:ea typeface="微软雅黑" pitchFamily="34" charset="-122"/>
              </a:rPr>
              <a:t>　　贷：投资性房地产减值准备</a:t>
            </a:r>
          </a:p>
        </p:txBody>
      </p:sp>
      <p:sp>
        <p:nvSpPr>
          <p:cNvPr id="32" name="文本框 19"/>
          <p:cNvSpPr txBox="1"/>
          <p:nvPr/>
        </p:nvSpPr>
        <p:spPr>
          <a:xfrm>
            <a:off x="3031146" y="3789661"/>
            <a:ext cx="6035736" cy="553998"/>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计提减值</a:t>
            </a:r>
            <a:r>
              <a:rPr lang="zh-CN" altLang="zh-CN" sz="2000" b="1" kern="0" dirty="0" smtClean="0">
                <a:solidFill>
                  <a:srgbClr val="084CA1"/>
                </a:solidFill>
                <a:latin typeface="微软雅黑" pitchFamily="34" charset="-122"/>
                <a:ea typeface="微软雅黑" pitchFamily="34" charset="-122"/>
              </a:rPr>
              <a:t>准备</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2752393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00088"/>
            <a:ext cx="7654947" cy="2585323"/>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甲企业的一栋办公楼出租给乙企业使用，已确认为投资性房地产，采用成本模式进行后续计量。假设这栋办公楼的成本为</a:t>
            </a:r>
            <a:r>
              <a:rPr lang="en-US" altLang="zh-CN" sz="1800" dirty="0">
                <a:latin typeface="微软雅黑" pitchFamily="34" charset="-122"/>
                <a:ea typeface="微软雅黑" pitchFamily="34" charset="-122"/>
              </a:rPr>
              <a:t>1 800</a:t>
            </a:r>
            <a:r>
              <a:rPr lang="zh-CN" altLang="zh-CN" sz="1800" dirty="0">
                <a:latin typeface="微软雅黑" pitchFamily="34" charset="-122"/>
                <a:ea typeface="微软雅黑" pitchFamily="34" charset="-122"/>
              </a:rPr>
              <a:t>万元，按照直线法计提折旧，使用寿命为</a:t>
            </a:r>
            <a:r>
              <a:rPr lang="en-US" altLang="zh-CN" sz="1800" dirty="0">
                <a:latin typeface="微软雅黑" pitchFamily="34" charset="-122"/>
                <a:ea typeface="微软雅黑" pitchFamily="34" charset="-122"/>
              </a:rPr>
              <a:t>20</a:t>
            </a:r>
            <a:r>
              <a:rPr lang="zh-CN" altLang="zh-CN" sz="1800" dirty="0">
                <a:latin typeface="微软雅黑" pitchFamily="34" charset="-122"/>
                <a:ea typeface="微软雅黑" pitchFamily="34" charset="-122"/>
              </a:rPr>
              <a:t>年，预计净残值为零。按照经营租赁合同，乙企业每月支付甲企业租金</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万元。当年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月，这栋办公楼发生减值迹象，经减值测试，其可收回金额为</a:t>
            </a:r>
            <a:r>
              <a:rPr lang="en-US" altLang="zh-CN" sz="1800" dirty="0">
                <a:latin typeface="微软雅黑" pitchFamily="34" charset="-122"/>
                <a:ea typeface="微软雅黑" pitchFamily="34" charset="-122"/>
              </a:rPr>
              <a:t>1 200</a:t>
            </a:r>
            <a:r>
              <a:rPr lang="zh-CN" altLang="zh-CN" sz="1800" dirty="0">
                <a:latin typeface="微软雅黑" pitchFamily="34" charset="-122"/>
                <a:ea typeface="微软雅黑" pitchFamily="34" charset="-122"/>
              </a:rPr>
              <a:t>万元，此时办公楼的账面价值为</a:t>
            </a:r>
            <a:r>
              <a:rPr lang="en-US" altLang="zh-CN" sz="1800" dirty="0">
                <a:latin typeface="微软雅黑" pitchFamily="34" charset="-122"/>
                <a:ea typeface="微软雅黑" pitchFamily="34" charset="-122"/>
              </a:rPr>
              <a:t>1 500</a:t>
            </a:r>
            <a:r>
              <a:rPr lang="zh-CN" altLang="zh-CN" sz="1800" dirty="0">
                <a:latin typeface="微软雅黑" pitchFamily="34" charset="-122"/>
                <a:ea typeface="微软雅黑" pitchFamily="34" charset="-122"/>
              </a:rPr>
              <a:t>万元，以前未计提减值准备。</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3573354"/>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3669169"/>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）计提折旧：</a:t>
            </a:r>
            <a:r>
              <a:rPr lang="zh-CN" altLang="zh-CN" sz="1800" dirty="0">
                <a:latin typeface="微软雅黑" pitchFamily="34" charset="-122"/>
                <a:ea typeface="微软雅黑" pitchFamily="34" charset="-122"/>
              </a:rPr>
              <a:t>每月计提的折旧：</a:t>
            </a:r>
            <a:r>
              <a:rPr lang="en-US" altLang="zh-CN" sz="1800" dirty="0">
                <a:latin typeface="微软雅黑" pitchFamily="34" charset="-122"/>
                <a:ea typeface="微软雅黑" pitchFamily="34" charset="-122"/>
              </a:rPr>
              <a:t>1 800÷20÷12</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7.5</a:t>
            </a:r>
            <a:r>
              <a:rPr lang="zh-CN" altLang="zh-CN" sz="1800" dirty="0">
                <a:latin typeface="微软雅黑" pitchFamily="34" charset="-122"/>
                <a:ea typeface="微软雅黑" pitchFamily="34" charset="-122"/>
              </a:rPr>
              <a:t>（万元）</a:t>
            </a:r>
          </a:p>
          <a:p>
            <a:pPr>
              <a:lnSpc>
                <a:spcPct val="150000"/>
              </a:lnSpc>
            </a:pPr>
            <a:r>
              <a:rPr lang="zh-CN" altLang="zh-CN" sz="1800" dirty="0">
                <a:latin typeface="微软雅黑" pitchFamily="34" charset="-122"/>
                <a:ea typeface="微软雅黑" pitchFamily="34" charset="-122"/>
              </a:rPr>
              <a:t>借：其他业务成本</a:t>
            </a:r>
            <a:r>
              <a:rPr lang="en-US" altLang="zh-CN" sz="1800" dirty="0">
                <a:latin typeface="微软雅黑" pitchFamily="34" charset="-122"/>
                <a:ea typeface="微软雅黑" pitchFamily="34" charset="-122"/>
              </a:rPr>
              <a:t>                        75 000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：投资性房地产累计折旧</a:t>
            </a:r>
            <a:r>
              <a:rPr lang="en-US" altLang="zh-CN" sz="1800" dirty="0">
                <a:latin typeface="微软雅黑" pitchFamily="34" charset="-122"/>
                <a:ea typeface="微软雅黑" pitchFamily="34" charset="-122"/>
              </a:rPr>
              <a:t>                          75 000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9660769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759336" y="1133996"/>
            <a:ext cx="7726049" cy="45890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）确认租金：</a:t>
            </a:r>
          </a:p>
        </p:txBody>
      </p:sp>
      <p:sp>
        <p:nvSpPr>
          <p:cNvPr id="13" name="矩形 12"/>
          <p:cNvSpPr/>
          <p:nvPr/>
        </p:nvSpPr>
        <p:spPr>
          <a:xfrm>
            <a:off x="758430" y="2618258"/>
            <a:ext cx="7632846" cy="45890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）计提减值准备：</a:t>
            </a:r>
          </a:p>
        </p:txBody>
      </p:sp>
      <p:sp>
        <p:nvSpPr>
          <p:cNvPr id="14" name="矩形 13"/>
          <p:cNvSpPr/>
          <p:nvPr/>
        </p:nvSpPr>
        <p:spPr>
          <a:xfrm>
            <a:off x="758430" y="1629504"/>
            <a:ext cx="772695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借：银行存款（或其他应收款）</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贷：其他业务收入</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p:txBody>
      </p:sp>
      <p:sp>
        <p:nvSpPr>
          <p:cNvPr id="15" name="矩形 14"/>
          <p:cNvSpPr/>
          <p:nvPr/>
        </p:nvSpPr>
        <p:spPr>
          <a:xfrm>
            <a:off x="759336" y="3144413"/>
            <a:ext cx="7631940"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借：资产减值损失</a:t>
            </a:r>
            <a:r>
              <a:rPr lang="en-US" altLang="zh-CN" sz="1800" dirty="0">
                <a:latin typeface="微软雅黑" pitchFamily="34" charset="-122"/>
                <a:ea typeface="微软雅黑" pitchFamily="34" charset="-122"/>
              </a:rPr>
              <a:t>                     3 000 000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贷：投资性房地产减值准备</a:t>
            </a:r>
            <a:r>
              <a:rPr lang="en-US" altLang="zh-CN" sz="1800" dirty="0">
                <a:latin typeface="微软雅黑" pitchFamily="34" charset="-122"/>
                <a:ea typeface="微软雅黑" pitchFamily="34" charset="-122"/>
              </a:rPr>
              <a:t>                        3 000 000</a:t>
            </a:r>
            <a:endParaRPr lang="zh-CN" altLang="zh-CN" sz="1800" dirty="0">
              <a:latin typeface="微软雅黑" pitchFamily="34" charset="-122"/>
              <a:ea typeface="微软雅黑" pitchFamily="34" charset="-122"/>
            </a:endParaRPr>
          </a:p>
        </p:txBody>
      </p:sp>
      <p:cxnSp>
        <p:nvCxnSpPr>
          <p:cNvPr id="16" name="直接连接符 15"/>
          <p:cNvCxnSpPr/>
          <p:nvPr/>
        </p:nvCxnSpPr>
        <p:spPr>
          <a:xfrm flipH="1">
            <a:off x="681990" y="2565608"/>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0853251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公允价值模式</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640332"/>
            <a:ext cx="5867277" cy="2585323"/>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公允</a:t>
            </a:r>
            <a:r>
              <a:rPr lang="zh-CN" altLang="zh-CN" sz="1800" b="1" dirty="0">
                <a:latin typeface="微软雅黑" pitchFamily="34" charset="-122"/>
                <a:ea typeface="微软雅黑" pitchFamily="34" charset="-122"/>
              </a:rPr>
              <a:t>价值高于其账面余额的</a:t>
            </a:r>
            <a:r>
              <a:rPr lang="zh-CN" altLang="zh-CN" sz="1800" b="1" dirty="0" smtClean="0">
                <a:latin typeface="微软雅黑" pitchFamily="34" charset="-122"/>
                <a:ea typeface="微软雅黑" pitchFamily="34" charset="-122"/>
              </a:rPr>
              <a:t>差额</a:t>
            </a:r>
            <a:r>
              <a:rPr lang="zh-CN" altLang="en-US" sz="1800" b="1" dirty="0" smtClean="0">
                <a:latin typeface="微软雅黑" pitchFamily="34" charset="-122"/>
                <a:ea typeface="微软雅黑" pitchFamily="34" charset="-122"/>
              </a:rPr>
              <a:t>：</a:t>
            </a:r>
            <a:endParaRPr lang="zh-CN"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a:t>
            </a:r>
          </a:p>
          <a:p>
            <a:pPr>
              <a:lnSpc>
                <a:spcPct val="150000"/>
              </a:lnSpc>
            </a:pPr>
            <a:r>
              <a:rPr lang="zh-CN" altLang="zh-CN" sz="1800" dirty="0">
                <a:latin typeface="微软雅黑" pitchFamily="34" charset="-122"/>
                <a:ea typeface="微软雅黑" pitchFamily="34" charset="-122"/>
              </a:rPr>
              <a:t>　　贷：公允价值变动损益</a:t>
            </a: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公允价值</a:t>
            </a:r>
            <a:r>
              <a:rPr lang="zh-CN" altLang="en-US" sz="1800" b="1" dirty="0" smtClean="0">
                <a:latin typeface="微软雅黑" pitchFamily="34" charset="-122"/>
                <a:ea typeface="微软雅黑" pitchFamily="34" charset="-122"/>
              </a:rPr>
              <a:t>低</a:t>
            </a:r>
            <a:r>
              <a:rPr lang="zh-CN" altLang="zh-CN" sz="1800" b="1" dirty="0" smtClean="0">
                <a:latin typeface="微软雅黑" pitchFamily="34" charset="-122"/>
                <a:ea typeface="微软雅黑" pitchFamily="34" charset="-122"/>
              </a:rPr>
              <a:t>于</a:t>
            </a:r>
            <a:r>
              <a:rPr lang="zh-CN" altLang="zh-CN" sz="1800" b="1" dirty="0">
                <a:latin typeface="微软雅黑" pitchFamily="34" charset="-122"/>
                <a:ea typeface="微软雅黑" pitchFamily="34" charset="-122"/>
              </a:rPr>
              <a:t>其账面余额的</a:t>
            </a:r>
            <a:r>
              <a:rPr lang="zh-CN" altLang="zh-CN" sz="1800" b="1" dirty="0" smtClean="0">
                <a:latin typeface="微软雅黑" pitchFamily="34" charset="-122"/>
                <a:ea typeface="微软雅黑" pitchFamily="34" charset="-122"/>
              </a:rPr>
              <a:t>差额：</a:t>
            </a:r>
            <a:endParaRPr lang="zh-CN"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借：公允价值变动损益　</a:t>
            </a:r>
          </a:p>
          <a:p>
            <a:pPr>
              <a:lnSpc>
                <a:spcPct val="150000"/>
              </a:lnSpc>
            </a:pPr>
            <a:r>
              <a:rPr lang="zh-CN" altLang="zh-CN" sz="1800" dirty="0">
                <a:latin typeface="微软雅黑" pitchFamily="34" charset="-122"/>
                <a:ea typeface="微软雅黑" pitchFamily="34" charset="-122"/>
              </a:rPr>
              <a:t>　　贷：投资性房地产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a:t>
            </a:r>
          </a:p>
        </p:txBody>
      </p:sp>
      <p:sp>
        <p:nvSpPr>
          <p:cNvPr id="23"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dirty="0" smtClean="0">
                <a:solidFill>
                  <a:srgbClr val="084CA1"/>
                </a:solidFill>
                <a:latin typeface="微软雅黑" pitchFamily="34" charset="-122"/>
                <a:ea typeface="微软雅黑" pitchFamily="34" charset="-122"/>
              </a:rPr>
              <a:t>资产负债表日</a:t>
            </a:r>
            <a:endParaRPr lang="zh-CN" altLang="zh-CN" sz="2000" b="1" kern="0" dirty="0">
              <a:solidFill>
                <a:srgbClr val="084CA1"/>
              </a:solidFill>
              <a:latin typeface="微软雅黑" pitchFamily="34" charset="-122"/>
              <a:ea typeface="微软雅黑" pitchFamily="34" charset="-122"/>
            </a:endParaRPr>
          </a:p>
        </p:txBody>
      </p:sp>
      <p:sp>
        <p:nvSpPr>
          <p:cNvPr id="2" name="矩形 1"/>
          <p:cNvSpPr/>
          <p:nvPr/>
        </p:nvSpPr>
        <p:spPr>
          <a:xfrm>
            <a:off x="247399" y="4159006"/>
            <a:ext cx="7395178" cy="923330"/>
          </a:xfrm>
          <a:prstGeom prst="rect">
            <a:avLst/>
          </a:prstGeom>
          <a:ln w="19050">
            <a:solidFill>
              <a:srgbClr val="C00000"/>
            </a:solidFill>
          </a:ln>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性房地产采用公允价值模式进行后续计量的，不计提折旧或进行摊销，企业应当以资产负债表日的公允价值为基础，调整其账面余额。</a:t>
            </a:r>
            <a:endParaRPr lang="zh-CN" altLang="en-US" sz="1800" dirty="0">
              <a:latin typeface="微软雅黑" pitchFamily="34" charset="-122"/>
              <a:ea typeface="微软雅黑" pitchFamily="34" charset="-122"/>
            </a:endParaRPr>
          </a:p>
        </p:txBody>
      </p:sp>
      <p:pic>
        <p:nvPicPr>
          <p:cNvPr id="25"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7447028" y="4049164"/>
            <a:ext cx="1033172" cy="1033172"/>
          </a:xfrm>
          <a:prstGeom prst="rect">
            <a:avLst/>
          </a:prstGeom>
          <a:noFill/>
          <a:ln w="9525">
            <a:noFill/>
          </a:ln>
        </p:spPr>
      </p:pic>
    </p:spTree>
    <p:custDataLst>
      <p:tags r:id="rId1"/>
    </p:custDataLst>
    <p:extLst>
      <p:ext uri="{BB962C8B-B14F-4D97-AF65-F5344CB8AC3E}">
        <p14:creationId xmlns:p14="http://schemas.microsoft.com/office/powerpoint/2010/main" val="28368744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公允价值模式</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640332"/>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借：银行存款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其他应收款</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：其他业务收入</a:t>
            </a:r>
          </a:p>
        </p:txBody>
      </p:sp>
      <p:sp>
        <p:nvSpPr>
          <p:cNvPr id="23" name="文本框 19"/>
          <p:cNvSpPr txBox="1"/>
          <p:nvPr/>
        </p:nvSpPr>
        <p:spPr>
          <a:xfrm>
            <a:off x="3031146" y="1131769"/>
            <a:ext cx="6035736" cy="496290"/>
          </a:xfrm>
          <a:prstGeom prst="rect">
            <a:avLst/>
          </a:prstGeom>
          <a:noFill/>
        </p:spPr>
        <p:txBody>
          <a:bodyPr wrap="square" rtlCol="0">
            <a:spAutoFit/>
          </a:bodyPr>
          <a:lstStyle/>
          <a:p>
            <a:pPr>
              <a:lnSpc>
                <a:spcPct val="150000"/>
              </a:lnSpc>
            </a:pPr>
            <a:r>
              <a:rPr lang="zh-CN" altLang="zh-CN" sz="2000" b="1" dirty="0">
                <a:solidFill>
                  <a:srgbClr val="084CA1"/>
                </a:solidFill>
                <a:latin typeface="微软雅黑" pitchFamily="34" charset="-122"/>
                <a:ea typeface="微软雅黑" pitchFamily="34" charset="-122"/>
              </a:rPr>
              <a:t>取得的租金</a:t>
            </a:r>
            <a:r>
              <a:rPr lang="zh-CN" altLang="zh-CN" sz="2000" b="1" dirty="0" smtClean="0">
                <a:solidFill>
                  <a:srgbClr val="084CA1"/>
                </a:solidFill>
                <a:latin typeface="微软雅黑" pitchFamily="34" charset="-122"/>
                <a:ea typeface="微软雅黑" pitchFamily="34" charset="-122"/>
              </a:rPr>
              <a:t>收入</a:t>
            </a:r>
            <a:endParaRPr lang="zh-CN" altLang="zh-CN"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676870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甲企业为从事房地产经营开发的企业。</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月，甲公司与乙公司签订租赁协议，约定将甲公司开发的一栋精装修写字楼于开发完成的同时开始租赁给乙公司使用，租赁期为</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年。当年</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日，该写字楼开发完成并开始起用，写字楼的造价为</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日，该写字楼的公允价值为</a:t>
            </a:r>
            <a:r>
              <a:rPr lang="en-US" altLang="zh-CN" sz="1800" dirty="0">
                <a:latin typeface="微软雅黑" pitchFamily="34" charset="-122"/>
                <a:ea typeface="微软雅黑" pitchFamily="34" charset="-122"/>
              </a:rPr>
              <a:t>1 200</a:t>
            </a:r>
            <a:r>
              <a:rPr lang="zh-CN" altLang="zh-CN" sz="1800" dirty="0">
                <a:latin typeface="微软雅黑" pitchFamily="34" charset="-122"/>
                <a:ea typeface="微软雅黑" pitchFamily="34" charset="-122"/>
              </a:rPr>
              <a:t>万元。甲公司采用公允价值计量模式。</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329112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3386944"/>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10</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日，甲公司开发完成写字楼并</a:t>
            </a:r>
            <a:r>
              <a:rPr lang="zh-CN" altLang="zh-CN" sz="1800" b="1" dirty="0" smtClean="0">
                <a:solidFill>
                  <a:srgbClr val="084CA1"/>
                </a:solidFill>
                <a:latin typeface="微软雅黑" pitchFamily="34" charset="-122"/>
                <a:ea typeface="微软雅黑" pitchFamily="34" charset="-122"/>
              </a:rPr>
              <a:t>出租</a:t>
            </a:r>
            <a:r>
              <a:rPr lang="zh-CN" altLang="en-US" sz="1800" b="1" dirty="0" smtClean="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　</a:t>
            </a:r>
            <a:r>
              <a:rPr lang="en-US" altLang="zh-CN" sz="1800" dirty="0">
                <a:latin typeface="微软雅黑" pitchFamily="34" charset="-122"/>
                <a:ea typeface="微软雅黑" pitchFamily="34" charset="-122"/>
              </a:rPr>
              <a:t>          10 000 000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贷：开发产品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10 000 000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205709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甲企业为从事房地产经营开发的企业。</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月，甲公司与乙公司签订租赁协议，约定将甲公司开发的一栋精装修写字楼于开发完成的同时开始租赁给乙公司使用，租赁期为</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年。当年</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日，该写字楼开发完成并开始起用，写字楼的造价为</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日，该写字楼的公允价值为</a:t>
            </a:r>
            <a:r>
              <a:rPr lang="en-US" altLang="zh-CN" sz="1800" dirty="0">
                <a:latin typeface="微软雅黑" pitchFamily="34" charset="-122"/>
                <a:ea typeface="微软雅黑" pitchFamily="34" charset="-122"/>
              </a:rPr>
              <a:t>1 200</a:t>
            </a:r>
            <a:r>
              <a:rPr lang="zh-CN" altLang="zh-CN" sz="1800" dirty="0">
                <a:latin typeface="微软雅黑" pitchFamily="34" charset="-122"/>
                <a:ea typeface="微软雅黑" pitchFamily="34" charset="-122"/>
              </a:rPr>
              <a:t>万元。甲公司采用公允价值计量模式。</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329112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3386944"/>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12</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31</a:t>
            </a:r>
            <a:r>
              <a:rPr lang="zh-CN" altLang="zh-CN" sz="1800" b="1" dirty="0">
                <a:solidFill>
                  <a:srgbClr val="084CA1"/>
                </a:solidFill>
                <a:latin typeface="微软雅黑" pitchFamily="34" charset="-122"/>
                <a:ea typeface="微软雅黑" pitchFamily="34" charset="-122"/>
              </a:rPr>
              <a:t>日</a:t>
            </a:r>
          </a:p>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　</a:t>
            </a:r>
            <a:r>
              <a:rPr lang="en-US" altLang="zh-CN" sz="1800" dirty="0">
                <a:latin typeface="微软雅黑" pitchFamily="34" charset="-122"/>
                <a:ea typeface="微软雅黑" pitchFamily="34" charset="-122"/>
              </a:rPr>
              <a:t>  2 000 000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贷：公允价值变动损益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871594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541529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计量模式的变更</a:t>
            </a:r>
          </a:p>
        </p:txBody>
      </p:sp>
      <p:grpSp>
        <p:nvGrpSpPr>
          <p:cNvPr id="15" name="组合 14"/>
          <p:cNvGrpSpPr/>
          <p:nvPr/>
        </p:nvGrpSpPr>
        <p:grpSpPr>
          <a:xfrm>
            <a:off x="100354" y="1692977"/>
            <a:ext cx="1955852" cy="2034015"/>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1706869" y="1251788"/>
            <a:ext cx="510527" cy="494808"/>
          </a:xfrm>
          <a:prstGeom prst="ellipse">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25" name="椭圆 24"/>
          <p:cNvSpPr/>
          <p:nvPr/>
        </p:nvSpPr>
        <p:spPr>
          <a:xfrm>
            <a:off x="2239499" y="2457044"/>
            <a:ext cx="510527" cy="494808"/>
          </a:xfrm>
          <a:prstGeom prst="ellipse">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a:ln>
                  <a:noFill/>
                </a:ln>
                <a:solidFill>
                  <a:srgbClr val="FFFFFF"/>
                </a:solidFill>
                <a:effectLst/>
                <a:uLnTx/>
                <a:uFillTx/>
                <a:latin typeface="微软雅黑" pitchFamily="34" charset="-122"/>
                <a:ea typeface="微软雅黑" pitchFamily="34" charset="-122"/>
              </a:rPr>
              <a:t>2</a:t>
            </a:r>
          </a:p>
        </p:txBody>
      </p:sp>
      <p:sp>
        <p:nvSpPr>
          <p:cNvPr id="26" name="椭圆 25"/>
          <p:cNvSpPr/>
          <p:nvPr/>
        </p:nvSpPr>
        <p:spPr>
          <a:xfrm>
            <a:off x="1706869" y="3726992"/>
            <a:ext cx="510527" cy="494808"/>
          </a:xfrm>
          <a:prstGeom prst="ellipse">
            <a:avLst/>
          </a:prstGeom>
          <a:solidFill>
            <a:srgbClr val="084CA1"/>
          </a:solidFill>
          <a:ln w="12700" cap="flat" cmpd="sng" algn="ctr">
            <a:no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a:ln>
                  <a:noFill/>
                </a:ln>
                <a:solidFill>
                  <a:srgbClr val="FFFFFF"/>
                </a:solidFill>
                <a:effectLst/>
                <a:uLnTx/>
                <a:uFillTx/>
                <a:latin typeface="微软雅黑" pitchFamily="34" charset="-122"/>
                <a:ea typeface="微软雅黑" pitchFamily="34" charset="-122"/>
              </a:rPr>
              <a:t>3</a:t>
            </a:r>
          </a:p>
        </p:txBody>
      </p:sp>
      <p:sp>
        <p:nvSpPr>
          <p:cNvPr id="27" name="TextBox 26"/>
          <p:cNvSpPr txBox="1"/>
          <p:nvPr/>
        </p:nvSpPr>
        <p:spPr>
          <a:xfrm>
            <a:off x="2239499" y="1215837"/>
            <a:ext cx="6648916" cy="4589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企业对投资性房地产的计量模式</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一经确定，不得随意变更</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p>
        </p:txBody>
      </p:sp>
      <p:sp>
        <p:nvSpPr>
          <p:cNvPr id="28" name="矩形 27"/>
          <p:cNvSpPr/>
          <p:nvPr/>
        </p:nvSpPr>
        <p:spPr>
          <a:xfrm>
            <a:off x="2750026" y="2053570"/>
            <a:ext cx="5902851" cy="1289905"/>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以成本模式转为公允价值模式的，应当作为会计政策变更处理，将计量模式变更时</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公允价值与账面价值的差额</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，调整期初</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留存收益（未分配利润）</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p>
        </p:txBody>
      </p:sp>
      <p:sp>
        <p:nvSpPr>
          <p:cNvPr id="29" name="矩形 28"/>
          <p:cNvSpPr/>
          <p:nvPr/>
        </p:nvSpPr>
        <p:spPr>
          <a:xfrm>
            <a:off x="2217396" y="3707542"/>
            <a:ext cx="6121925" cy="874407"/>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已采用公允价值模式计量的投资性房地产，</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不得从公允价值模式转为成本模式</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85529237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2169825"/>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年，甲企业将一栋写字楼对外出租，采用成本模式进行后续计量。</a:t>
            </a:r>
            <a:r>
              <a:rPr lang="en-US" altLang="zh-CN" sz="1800" dirty="0">
                <a:latin typeface="微软雅黑" pitchFamily="34" charset="-122"/>
                <a:ea typeface="微软雅黑" pitchFamily="34" charset="-122"/>
              </a:rPr>
              <a:t>2020</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日，假设甲企业持有的投资性房地产满足采用公允价值模式条件，甲企业决定采用公允价值模式计量对该写字楼进行后续计量。</a:t>
            </a:r>
            <a:r>
              <a:rPr lang="en-US" altLang="zh-CN" sz="1800" dirty="0">
                <a:latin typeface="微软雅黑" pitchFamily="34" charset="-122"/>
                <a:ea typeface="微软雅黑" pitchFamily="34" charset="-122"/>
              </a:rPr>
              <a:t>2020</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日，该写字楼的原价为</a:t>
            </a:r>
            <a:r>
              <a:rPr lang="en-US" altLang="zh-CN" sz="1800" dirty="0">
                <a:latin typeface="微软雅黑" pitchFamily="34" charset="-122"/>
                <a:ea typeface="微软雅黑" pitchFamily="34" charset="-122"/>
              </a:rPr>
              <a:t>9 000</a:t>
            </a:r>
            <a:r>
              <a:rPr lang="zh-CN" altLang="zh-CN" sz="1800" dirty="0">
                <a:latin typeface="微软雅黑" pitchFamily="34" charset="-122"/>
                <a:ea typeface="微软雅黑" pitchFamily="34" charset="-122"/>
              </a:rPr>
              <a:t>万元，已计提折旧</a:t>
            </a:r>
            <a:r>
              <a:rPr lang="en-US" altLang="zh-CN" sz="1800" dirty="0">
                <a:latin typeface="微软雅黑" pitchFamily="34" charset="-122"/>
                <a:ea typeface="微软雅黑" pitchFamily="34" charset="-122"/>
              </a:rPr>
              <a:t>270</a:t>
            </a:r>
            <a:r>
              <a:rPr lang="zh-CN" altLang="zh-CN" sz="1800" dirty="0">
                <a:latin typeface="微软雅黑" pitchFamily="34" charset="-122"/>
                <a:ea typeface="微软雅黑" pitchFamily="34" charset="-122"/>
              </a:rPr>
              <a:t>万元，账面价值为</a:t>
            </a:r>
            <a:r>
              <a:rPr lang="en-US" altLang="zh-CN" sz="1800" dirty="0">
                <a:latin typeface="微软雅黑" pitchFamily="34" charset="-122"/>
                <a:ea typeface="微软雅黑" pitchFamily="34" charset="-122"/>
              </a:rPr>
              <a:t>8 730</a:t>
            </a:r>
            <a:r>
              <a:rPr lang="zh-CN" altLang="zh-CN" sz="1800" dirty="0">
                <a:latin typeface="微软雅黑" pitchFamily="34" charset="-122"/>
                <a:ea typeface="微软雅黑" pitchFamily="34" charset="-122"/>
              </a:rPr>
              <a:t>万元，公允价值为</a:t>
            </a:r>
            <a:r>
              <a:rPr lang="en-US" altLang="zh-CN" sz="1800" dirty="0">
                <a:latin typeface="微软雅黑" pitchFamily="34" charset="-122"/>
                <a:ea typeface="微软雅黑" pitchFamily="34" charset="-122"/>
              </a:rPr>
              <a:t>9 500</a:t>
            </a:r>
            <a:r>
              <a:rPr lang="zh-CN" altLang="zh-CN" sz="1800" dirty="0">
                <a:latin typeface="微软雅黑" pitchFamily="34" charset="-122"/>
                <a:ea typeface="微软雅黑" pitchFamily="34" charset="-122"/>
              </a:rPr>
              <a:t>万元。甲企业按净利润的</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计提盈余公积。</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329112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3386944"/>
            <a:ext cx="7886112"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利润分配</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未分配利润＝（</a:t>
            </a:r>
            <a:r>
              <a:rPr lang="en-US" altLang="zh-CN" sz="1800" dirty="0">
                <a:latin typeface="微软雅黑" pitchFamily="34" charset="-122"/>
                <a:ea typeface="微软雅黑" pitchFamily="34" charset="-122"/>
              </a:rPr>
              <a:t>95 000 000+2 700 000-90 000 000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×90</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6 930 000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盈余公积＝（</a:t>
            </a:r>
            <a:r>
              <a:rPr lang="en-US" altLang="zh-CN" sz="1800" dirty="0">
                <a:latin typeface="微软雅黑" pitchFamily="34" charset="-122"/>
                <a:ea typeface="微软雅黑" pitchFamily="34" charset="-122"/>
              </a:rPr>
              <a:t>95 000 000+2 700 000-90 000 000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770 000</a:t>
            </a:r>
            <a:r>
              <a:rPr lang="zh-CN" altLang="zh-CN" sz="1800" dirty="0">
                <a:latin typeface="微软雅黑" pitchFamily="34" charset="-122"/>
                <a:ea typeface="微软雅黑" pitchFamily="34" charset="-122"/>
              </a:rPr>
              <a:t>（元）</a:t>
            </a:r>
          </a:p>
        </p:txBody>
      </p:sp>
    </p:spTree>
    <p:custDataLst>
      <p:tags r:id="rId1"/>
    </p:custDataLst>
    <p:extLst>
      <p:ext uri="{BB962C8B-B14F-4D97-AF65-F5344CB8AC3E}">
        <p14:creationId xmlns:p14="http://schemas.microsoft.com/office/powerpoint/2010/main" val="29465482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34" name="矩形 33"/>
          <p:cNvSpPr/>
          <p:nvPr/>
        </p:nvSpPr>
        <p:spPr>
          <a:xfrm>
            <a:off x="628944" y="1123950"/>
            <a:ext cx="7886112"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　　　　　　　</a:t>
            </a:r>
            <a:r>
              <a:rPr lang="en-US" altLang="zh-CN" sz="1800" dirty="0">
                <a:latin typeface="微软雅黑" pitchFamily="34" charset="-122"/>
                <a:ea typeface="微软雅黑" pitchFamily="34" charset="-122"/>
              </a:rPr>
              <a:t>95 000 000</a:t>
            </a:r>
            <a:r>
              <a:rPr lang="zh-CN" altLang="zh-CN" sz="1800" dirty="0">
                <a:latin typeface="微软雅黑" pitchFamily="34" charset="-122"/>
                <a:ea typeface="微软雅黑" pitchFamily="34" charset="-122"/>
              </a:rPr>
              <a:t>（公允价值）</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累计折旧　　　　　　　　　　　　　 </a:t>
            </a:r>
            <a:r>
              <a:rPr lang="en-US" altLang="zh-CN" sz="1800" dirty="0">
                <a:latin typeface="微软雅黑" pitchFamily="34" charset="-122"/>
                <a:ea typeface="微软雅黑" pitchFamily="34" charset="-122"/>
              </a:rPr>
              <a:t>2 700 000</a:t>
            </a:r>
            <a:r>
              <a:rPr lang="zh-CN" altLang="zh-CN" sz="1800" dirty="0">
                <a:latin typeface="微软雅黑" pitchFamily="34" charset="-122"/>
                <a:ea typeface="微软雅黑" pitchFamily="34" charset="-122"/>
              </a:rPr>
              <a:t>（已提的折旧）</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贷：投资性房地产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90 000 000</a:t>
            </a:r>
            <a:r>
              <a:rPr lang="zh-CN" altLang="zh-CN" sz="1800" dirty="0">
                <a:latin typeface="微软雅黑" pitchFamily="34" charset="-122"/>
                <a:ea typeface="微软雅黑" pitchFamily="34" charset="-122"/>
              </a:rPr>
              <a:t>（账面原值）</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利润分配</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未分配利润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6 930 000</a:t>
            </a:r>
            <a:r>
              <a:rPr lang="zh-CN" altLang="zh-CN" sz="1800" dirty="0">
                <a:latin typeface="微软雅黑" pitchFamily="34" charset="-122"/>
                <a:ea typeface="微软雅黑" pitchFamily="34" charset="-122"/>
              </a:rPr>
              <a:t>（借贷差额</a:t>
            </a:r>
            <a:r>
              <a:rPr lang="en-US" altLang="zh-CN" sz="1800" dirty="0">
                <a:latin typeface="微软雅黑" pitchFamily="34" charset="-122"/>
                <a:ea typeface="微软雅黑" pitchFamily="34" charset="-122"/>
              </a:rPr>
              <a:t>×90</a:t>
            </a:r>
            <a:r>
              <a:rPr lang="zh-CN" altLang="zh-CN" sz="1800" dirty="0">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盈余公积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70 000</a:t>
            </a:r>
            <a:r>
              <a:rPr lang="zh-CN" altLang="zh-CN" sz="1800" dirty="0">
                <a:latin typeface="微软雅黑" pitchFamily="34" charset="-122"/>
                <a:ea typeface="微软雅黑" pitchFamily="34" charset="-122"/>
              </a:rPr>
              <a:t>（借贷差额</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15187626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投资性房地产核算的内容</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投资性房地产的范围</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Text Placeholder 3"/>
          <p:cNvSpPr txBox="1"/>
          <p:nvPr>
            <p:custDataLst>
              <p:tags r:id="rId7"/>
            </p:custDataLst>
          </p:nvPr>
        </p:nvSpPr>
        <p:spPr>
          <a:xfrm>
            <a:off x="252717" y="1124562"/>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indent="0">
              <a:buNone/>
              <a:defRPr/>
            </a:pPr>
            <a:r>
              <a:rPr lang="zh-CN" altLang="zh-CN" sz="2000" b="1" dirty="0" smtClean="0">
                <a:solidFill>
                  <a:sysClr val="window" lastClr="FFFFFF"/>
                </a:solidFill>
                <a:latin typeface="微软雅黑" panose="020B0503020204020204" charset="-122"/>
                <a:ea typeface="微软雅黑" panose="020B0503020204020204" charset="-122"/>
              </a:rPr>
              <a:t>已</a:t>
            </a:r>
            <a:r>
              <a:rPr lang="zh-CN" altLang="zh-CN" sz="2000" b="1" dirty="0">
                <a:solidFill>
                  <a:sysClr val="window" lastClr="FFFFFF"/>
                </a:solidFill>
                <a:latin typeface="微软雅黑" panose="020B0503020204020204" charset="-122"/>
                <a:ea typeface="微软雅黑" panose="020B0503020204020204" charset="-122"/>
              </a:rPr>
              <a:t>出租的土地使用权</a:t>
            </a:r>
            <a:endParaRPr lang="zh-CN" altLang="en-US" sz="2000" b="1" dirty="0">
              <a:solidFill>
                <a:sysClr val="window" lastClr="FFFFFF"/>
              </a:solidFill>
              <a:latin typeface="微软雅黑" panose="020B0503020204020204" charset="-122"/>
              <a:ea typeface="微软雅黑" panose="020B0503020204020204" charset="-122"/>
            </a:endParaRPr>
          </a:p>
        </p:txBody>
      </p:sp>
      <p:sp>
        <p:nvSpPr>
          <p:cNvPr id="40" name="Text Placeholder 4"/>
          <p:cNvSpPr txBox="1"/>
          <p:nvPr>
            <p:custDataLst>
              <p:tags r:id="rId8"/>
            </p:custDataLst>
          </p:nvPr>
        </p:nvSpPr>
        <p:spPr>
          <a:xfrm>
            <a:off x="252716" y="1647802"/>
            <a:ext cx="8768621" cy="1374178"/>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en-US" sz="1800" dirty="0" smtClean="0">
                <a:solidFill>
                  <a:schemeClr val="tx1"/>
                </a:solidFill>
                <a:latin typeface="微软雅黑" pitchFamily="34" charset="-122"/>
                <a:ea typeface="微软雅黑" pitchFamily="34" charset="-122"/>
              </a:rPr>
              <a:t>含义：</a:t>
            </a:r>
            <a:r>
              <a:rPr lang="zh-CN" altLang="zh-CN" sz="1800" dirty="0" smtClean="0">
                <a:solidFill>
                  <a:schemeClr val="tx1"/>
                </a:solidFill>
                <a:latin typeface="微软雅黑" pitchFamily="34" charset="-122"/>
                <a:ea typeface="微软雅黑" pitchFamily="34" charset="-122"/>
              </a:rPr>
              <a:t>企业</a:t>
            </a:r>
            <a:r>
              <a:rPr lang="zh-CN" altLang="zh-CN" sz="1800" dirty="0">
                <a:solidFill>
                  <a:schemeClr val="tx1"/>
                </a:solidFill>
                <a:latin typeface="微软雅黑" pitchFamily="34" charset="-122"/>
                <a:ea typeface="微软雅黑" pitchFamily="34" charset="-122"/>
              </a:rPr>
              <a:t>通过出让或转让方式取得的、以经营租赁方式出租的土地使用权</a:t>
            </a:r>
            <a:r>
              <a:rPr lang="zh-CN" altLang="zh-CN" sz="1800" dirty="0" smtClean="0">
                <a:solidFill>
                  <a:schemeClr val="tx1"/>
                </a:solidFill>
                <a:latin typeface="微软雅黑" pitchFamily="34" charset="-122"/>
                <a:ea typeface="微软雅黑" pitchFamily="34" charset="-122"/>
              </a:rPr>
              <a:t>。</a:t>
            </a:r>
            <a:endParaRPr lang="en-US" altLang="zh-CN" sz="1800" dirty="0" smtClean="0">
              <a:solidFill>
                <a:schemeClr val="tx1"/>
              </a:solidFill>
              <a:latin typeface="微软雅黑" pitchFamily="34" charset="-122"/>
              <a:ea typeface="微软雅黑" pitchFamily="34" charset="-122"/>
            </a:endParaRPr>
          </a:p>
          <a:p>
            <a:pPr lvl="0" algn="just">
              <a:lnSpc>
                <a:spcPct val="150000"/>
              </a:lnSpc>
              <a:buFont typeface="Wingdings" panose="05000000000000000000" charset="0"/>
              <a:buChar char=""/>
              <a:defRPr/>
            </a:pPr>
            <a:r>
              <a:rPr lang="zh-CN" altLang="zh-CN" sz="1800" dirty="0" smtClean="0">
                <a:solidFill>
                  <a:schemeClr val="tx1"/>
                </a:solidFill>
                <a:latin typeface="微软雅黑" pitchFamily="34" charset="-122"/>
                <a:ea typeface="微软雅黑" pitchFamily="34" charset="-122"/>
              </a:rPr>
              <a:t>企业</a:t>
            </a:r>
            <a:r>
              <a:rPr lang="zh-CN" altLang="zh-CN" sz="1800" dirty="0">
                <a:solidFill>
                  <a:schemeClr val="tx1"/>
                </a:solidFill>
                <a:latin typeface="微软雅黑" pitchFamily="34" charset="-122"/>
                <a:ea typeface="微软雅黑" pitchFamily="34" charset="-122"/>
              </a:rPr>
              <a:t>取得的土地使用权通常包括在一级市场上以交纳土地出让金的方式取得的土地使用权，也包括在二级市场上接受其他单位转让的土地使用权。</a:t>
            </a:r>
            <a:endParaRPr kumimoji="0" lang="zh-CN" altLang="en-US" sz="1800" b="0" i="0" u="none" strike="noStrike" kern="1200" cap="none" spc="0" normalizeH="0" baseline="0" noProof="0" dirty="0">
              <a:ln>
                <a:noFill/>
              </a:ln>
              <a:solidFill>
                <a:schemeClr val="tx1"/>
              </a:solidFill>
              <a:effectLst/>
              <a:uLnTx/>
              <a:uFillTx/>
              <a:latin typeface="微软雅黑" pitchFamily="34" charset="-122"/>
              <a:ea typeface="微软雅黑" pitchFamily="34" charset="-122"/>
              <a:sym typeface="+mn-ea"/>
            </a:endParaRPr>
          </a:p>
        </p:txBody>
      </p:sp>
      <p:sp>
        <p:nvSpPr>
          <p:cNvPr id="41" name="Text Placeholder 3"/>
          <p:cNvSpPr txBox="1"/>
          <p:nvPr>
            <p:custDataLst>
              <p:tags r:id="rId9"/>
            </p:custDataLst>
          </p:nvPr>
        </p:nvSpPr>
        <p:spPr>
          <a:xfrm>
            <a:off x="252717" y="3278579"/>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lvl="0" indent="0">
              <a:buNone/>
              <a:defRPr/>
            </a:pPr>
            <a:r>
              <a:rPr lang="zh-CN" altLang="zh-CN" sz="2000" b="1" dirty="0" smtClean="0">
                <a:solidFill>
                  <a:sysClr val="window" lastClr="FFFFFF"/>
                </a:solidFill>
                <a:latin typeface="微软雅黑" panose="020B0503020204020204" charset="-122"/>
                <a:ea typeface="微软雅黑" panose="020B0503020204020204" charset="-122"/>
              </a:rPr>
              <a:t>持有</a:t>
            </a:r>
            <a:r>
              <a:rPr lang="zh-CN" altLang="zh-CN" sz="2000" b="1" dirty="0">
                <a:solidFill>
                  <a:sysClr val="window" lastClr="FFFFFF"/>
                </a:solidFill>
                <a:latin typeface="微软雅黑" panose="020B0503020204020204" charset="-122"/>
                <a:ea typeface="微软雅黑" panose="020B0503020204020204" charset="-122"/>
              </a:rPr>
              <a:t>并准备增值后转让的土地使用权</a:t>
            </a:r>
            <a:endParaRPr lang="en-US" altLang="zh-CN" sz="2000" b="1" dirty="0">
              <a:solidFill>
                <a:sysClr val="window" lastClr="FFFFFF"/>
              </a:solidFill>
              <a:latin typeface="微软雅黑" panose="020B0503020204020204" charset="-122"/>
              <a:ea typeface="微软雅黑" panose="020B0503020204020204" charset="-122"/>
            </a:endParaRPr>
          </a:p>
        </p:txBody>
      </p:sp>
      <p:sp>
        <p:nvSpPr>
          <p:cNvPr id="42" name="Text Placeholder 4"/>
          <p:cNvSpPr txBox="1"/>
          <p:nvPr>
            <p:custDataLst>
              <p:tags r:id="rId10"/>
            </p:custDataLst>
          </p:nvPr>
        </p:nvSpPr>
        <p:spPr>
          <a:xfrm>
            <a:off x="252717" y="3801820"/>
            <a:ext cx="5746640" cy="524854"/>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en-US" sz="1800" dirty="0" smtClean="0">
                <a:solidFill>
                  <a:schemeClr val="tx1"/>
                </a:solidFill>
                <a:latin typeface="微软雅黑" pitchFamily="34" charset="-122"/>
                <a:ea typeface="微软雅黑" pitchFamily="34" charset="-122"/>
                <a:sym typeface="+mn-ea"/>
              </a:rPr>
              <a:t>含义：</a:t>
            </a:r>
            <a:r>
              <a:rPr lang="zh-CN" altLang="zh-CN" sz="1800" dirty="0">
                <a:solidFill>
                  <a:schemeClr val="tx1"/>
                </a:solidFill>
                <a:latin typeface="微软雅黑" pitchFamily="34" charset="-122"/>
                <a:ea typeface="微软雅黑" pitchFamily="34" charset="-122"/>
              </a:rPr>
              <a:t>企业取得的、准备增值后转让的土地使用权。</a:t>
            </a:r>
            <a:endParaRPr kumimoji="0" lang="zh-CN" altLang="en-US" sz="1800" b="0" i="0" u="none" strike="noStrike" kern="1200" cap="none" spc="0" normalizeH="0" baseline="0" noProof="0" dirty="0">
              <a:ln>
                <a:noFill/>
              </a:ln>
              <a:solidFill>
                <a:schemeClr val="tx1"/>
              </a:solidFill>
              <a:effectLst/>
              <a:uLnTx/>
              <a:uFillTx/>
              <a:latin typeface="微软雅黑" pitchFamily="34" charset="-122"/>
              <a:ea typeface="微软雅黑" pitchFamily="34" charset="-122"/>
              <a:sym typeface="+mn-ea"/>
            </a:endParaRPr>
          </a:p>
        </p:txBody>
      </p:sp>
    </p:spTree>
    <p:custDataLst>
      <p:tags r:id="rId1"/>
    </p:custDataLst>
    <p:extLst>
      <p:ext uri="{BB962C8B-B14F-4D97-AF65-F5344CB8AC3E}">
        <p14:creationId xmlns:p14="http://schemas.microsoft.com/office/powerpoint/2010/main" val="207107939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处置</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640332"/>
            <a:ext cx="5867277" cy="3416320"/>
          </a:xfrm>
          <a:prstGeom prst="rect">
            <a:avLst/>
          </a:prstGeom>
          <a:noFill/>
        </p:spPr>
        <p:txBody>
          <a:bodyPr wrap="square" rtlCol="0">
            <a:spAutoFit/>
          </a:bodyPr>
          <a:lstStyle/>
          <a:p>
            <a:pPr>
              <a:lnSpc>
                <a:spcPct val="150000"/>
              </a:lnSpc>
            </a:pPr>
            <a:r>
              <a:rPr lang="zh-CN" altLang="zh-CN" sz="1800" b="1" dirty="0" smtClean="0">
                <a:latin typeface="微软雅黑" pitchFamily="34" charset="-122"/>
                <a:ea typeface="微软雅黑" pitchFamily="34" charset="-122"/>
              </a:rPr>
              <a:t>取得处置收入时：</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         </a:t>
            </a:r>
            <a:r>
              <a:rPr lang="zh-CN" altLang="zh-CN"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处置收入净额）</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：其他业务收入</a:t>
            </a:r>
          </a:p>
          <a:p>
            <a:pPr>
              <a:lnSpc>
                <a:spcPct val="150000"/>
              </a:lnSpc>
            </a:pPr>
            <a:r>
              <a:rPr lang="zh-CN" altLang="zh-CN" sz="1800" b="1" dirty="0">
                <a:latin typeface="微软雅黑" pitchFamily="34" charset="-122"/>
                <a:ea typeface="微软雅黑" pitchFamily="34" charset="-122"/>
              </a:rPr>
              <a:t>结转投资性房地产账面</a:t>
            </a:r>
            <a:r>
              <a:rPr lang="zh-CN" altLang="zh-CN" sz="1800" b="1" dirty="0" smtClean="0">
                <a:latin typeface="微软雅黑" pitchFamily="34" charset="-122"/>
                <a:ea typeface="微软雅黑" pitchFamily="34" charset="-122"/>
              </a:rPr>
              <a:t>余额</a:t>
            </a:r>
            <a:r>
              <a:rPr lang="zh-CN" altLang="en-US" sz="1800" b="1" dirty="0" smtClean="0">
                <a:latin typeface="微软雅黑" pitchFamily="34" charset="-122"/>
                <a:ea typeface="微软雅黑" pitchFamily="34" charset="-122"/>
              </a:rPr>
              <a:t>：</a:t>
            </a:r>
            <a:endParaRPr lang="zh-CN"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借：其他业务成本</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性房地产累计</a:t>
            </a:r>
            <a:r>
              <a:rPr lang="zh-CN" altLang="zh-CN" sz="1800" dirty="0" smtClean="0">
                <a:latin typeface="微软雅黑" pitchFamily="34" charset="-122"/>
                <a:ea typeface="微软雅黑" pitchFamily="34" charset="-122"/>
              </a:rPr>
              <a:t>折旧（</a:t>
            </a:r>
            <a:r>
              <a:rPr lang="zh-CN" altLang="zh-CN" sz="1800" dirty="0">
                <a:latin typeface="微软雅黑" pitchFamily="34" charset="-122"/>
                <a:ea typeface="微软雅黑" pitchFamily="34" charset="-122"/>
              </a:rPr>
              <a:t>摊销）</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性房地产减值准备</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：投资性房地产</a:t>
            </a:r>
          </a:p>
        </p:txBody>
      </p:sp>
      <p:sp>
        <p:nvSpPr>
          <p:cNvPr id="23" name="文本框 19"/>
          <p:cNvSpPr txBox="1"/>
          <p:nvPr/>
        </p:nvSpPr>
        <p:spPr>
          <a:xfrm>
            <a:off x="3031146" y="1131769"/>
            <a:ext cx="6035736" cy="496290"/>
          </a:xfrm>
          <a:prstGeom prst="rect">
            <a:avLst/>
          </a:prstGeom>
          <a:noFill/>
        </p:spPr>
        <p:txBody>
          <a:bodyPr wrap="square" rtlCol="0">
            <a:spAutoFit/>
          </a:bodyPr>
          <a:lstStyle/>
          <a:p>
            <a:pPr>
              <a:lnSpc>
                <a:spcPct val="150000"/>
              </a:lnSpc>
            </a:pPr>
            <a:r>
              <a:rPr lang="zh-CN" altLang="zh-CN" sz="2000" b="1" dirty="0">
                <a:solidFill>
                  <a:srgbClr val="084CA1"/>
                </a:solidFill>
                <a:latin typeface="微软雅黑" pitchFamily="34" charset="-122"/>
                <a:ea typeface="微软雅黑" pitchFamily="34" charset="-122"/>
              </a:rPr>
              <a:t>采用</a:t>
            </a:r>
            <a:r>
              <a:rPr lang="zh-CN" altLang="zh-CN" sz="2000" b="1" u="heavy" dirty="0">
                <a:solidFill>
                  <a:srgbClr val="084CA1"/>
                </a:solidFill>
                <a:uFill>
                  <a:solidFill>
                    <a:srgbClr val="C00000"/>
                  </a:solidFill>
                </a:uFill>
                <a:latin typeface="微软雅黑" pitchFamily="34" charset="-122"/>
                <a:ea typeface="微软雅黑" pitchFamily="34" charset="-122"/>
              </a:rPr>
              <a:t>成本模式</a:t>
            </a:r>
            <a:r>
              <a:rPr lang="zh-CN" altLang="zh-CN" sz="2000" b="1" dirty="0">
                <a:solidFill>
                  <a:srgbClr val="084CA1"/>
                </a:solidFill>
                <a:latin typeface="微软雅黑" pitchFamily="34" charset="-122"/>
                <a:ea typeface="微软雅黑" pitchFamily="34" charset="-122"/>
              </a:rPr>
              <a:t>计量的投资性房地产的</a:t>
            </a:r>
            <a:r>
              <a:rPr lang="zh-CN" altLang="zh-CN" sz="2000" b="1" dirty="0" smtClean="0">
                <a:solidFill>
                  <a:srgbClr val="084CA1"/>
                </a:solidFill>
                <a:latin typeface="微软雅黑" pitchFamily="34" charset="-122"/>
                <a:ea typeface="微软雅黑" pitchFamily="34" charset="-122"/>
              </a:rPr>
              <a:t>处置</a:t>
            </a:r>
            <a:endParaRPr lang="zh-CN" altLang="zh-CN"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364009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甲公司将其出租的一栋写字楼确认为投资性房地产，采用成本模式计量。租赁期届满后，甲公司将该栋写字楼出售给乙公司，合同价款为</a:t>
            </a:r>
            <a:r>
              <a:rPr lang="en-US" altLang="zh-CN" sz="1800" dirty="0">
                <a:latin typeface="微软雅黑" pitchFamily="34" charset="-122"/>
                <a:ea typeface="微软雅黑" pitchFamily="34" charset="-122"/>
              </a:rPr>
              <a:t>15 000</a:t>
            </a:r>
            <a:r>
              <a:rPr lang="zh-CN" altLang="zh-CN" sz="1800" dirty="0">
                <a:latin typeface="微软雅黑" pitchFamily="34" charset="-122"/>
                <a:ea typeface="微软雅黑" pitchFamily="34" charset="-122"/>
              </a:rPr>
              <a:t>万元，乙公司已用银行存款付清。出售时，该栋写字楼的成本为</a:t>
            </a:r>
            <a:r>
              <a:rPr lang="en-US" altLang="zh-CN" sz="1800" dirty="0">
                <a:latin typeface="微软雅黑" pitchFamily="34" charset="-122"/>
                <a:ea typeface="微软雅黑" pitchFamily="34" charset="-122"/>
              </a:rPr>
              <a:t>14 000</a:t>
            </a:r>
            <a:r>
              <a:rPr lang="zh-CN" altLang="zh-CN" sz="1800" dirty="0">
                <a:latin typeface="微软雅黑" pitchFamily="34" charset="-122"/>
                <a:ea typeface="微软雅黑" pitchFamily="34" charset="-122"/>
              </a:rPr>
              <a:t>万元，已计提折旧</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万元。假定不考虑税费等因素。</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285085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2946673"/>
            <a:ext cx="7886112"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甲公司应编制如下会计分录：</a:t>
            </a:r>
          </a:p>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）收取处置收入</a:t>
            </a:r>
          </a:p>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150 000 000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贷：其他业务收入　　　　　　　</a:t>
            </a:r>
            <a:r>
              <a:rPr lang="en-US" altLang="zh-CN" sz="1800" dirty="0">
                <a:latin typeface="微软雅黑" pitchFamily="34" charset="-122"/>
                <a:ea typeface="微软雅黑" pitchFamily="34" charset="-122"/>
              </a:rPr>
              <a:t>              150 000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62415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甲公司将其出租的一栋写字楼确认为投资性房地产，采用成本模式计量。租赁期届满后，甲公司将该栋写字楼出售给乙公司，合同价款为</a:t>
            </a:r>
            <a:r>
              <a:rPr lang="en-US" altLang="zh-CN" sz="1800" dirty="0">
                <a:latin typeface="微软雅黑" pitchFamily="34" charset="-122"/>
                <a:ea typeface="微软雅黑" pitchFamily="34" charset="-122"/>
              </a:rPr>
              <a:t>15 000</a:t>
            </a:r>
            <a:r>
              <a:rPr lang="zh-CN" altLang="zh-CN" sz="1800" dirty="0">
                <a:latin typeface="微软雅黑" pitchFamily="34" charset="-122"/>
                <a:ea typeface="微软雅黑" pitchFamily="34" charset="-122"/>
              </a:rPr>
              <a:t>万元，乙公司已用银行存款付清。出售时，该栋写字楼的成本为</a:t>
            </a:r>
            <a:r>
              <a:rPr lang="en-US" altLang="zh-CN" sz="1800" dirty="0">
                <a:latin typeface="微软雅黑" pitchFamily="34" charset="-122"/>
                <a:ea typeface="微软雅黑" pitchFamily="34" charset="-122"/>
              </a:rPr>
              <a:t>14 000</a:t>
            </a:r>
            <a:r>
              <a:rPr lang="zh-CN" altLang="zh-CN" sz="1800" dirty="0">
                <a:latin typeface="微软雅黑" pitchFamily="34" charset="-122"/>
                <a:ea typeface="微软雅黑" pitchFamily="34" charset="-122"/>
              </a:rPr>
              <a:t>万元，已计提折旧</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万元。假定不考虑税费等因素。</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285085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2946673"/>
            <a:ext cx="7886112" cy="1754326"/>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）结转处置成本</a:t>
            </a:r>
          </a:p>
          <a:p>
            <a:pPr>
              <a:lnSpc>
                <a:spcPct val="150000"/>
              </a:lnSpc>
            </a:pPr>
            <a:r>
              <a:rPr lang="zh-CN" altLang="zh-CN" sz="1800" dirty="0">
                <a:latin typeface="微软雅黑" pitchFamily="34" charset="-122"/>
                <a:ea typeface="微软雅黑" pitchFamily="34" charset="-122"/>
              </a:rPr>
              <a:t>借：其他业务成本　　　　　　　</a:t>
            </a:r>
            <a:r>
              <a:rPr lang="en-US" altLang="zh-CN" sz="1800" dirty="0">
                <a:latin typeface="微软雅黑" pitchFamily="34" charset="-122"/>
                <a:ea typeface="微软雅黑" pitchFamily="34" charset="-122"/>
              </a:rPr>
              <a:t>        130 000 000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投资性房地产累计折旧　　　</a:t>
            </a:r>
            <a:r>
              <a:rPr lang="en-US" altLang="zh-CN" sz="1800" dirty="0">
                <a:latin typeface="微软雅黑" pitchFamily="34" charset="-122"/>
                <a:ea typeface="微软雅黑" pitchFamily="34" charset="-122"/>
              </a:rPr>
              <a:t>         10 000 000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写字楼　　</a:t>
            </a:r>
            <a:r>
              <a:rPr lang="en-US" altLang="zh-CN" sz="1800" dirty="0">
                <a:latin typeface="微软雅黑" pitchFamily="34" charset="-122"/>
                <a:ea typeface="微软雅黑" pitchFamily="34" charset="-122"/>
              </a:rPr>
              <a:t>               140 000 000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180923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处置</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640332"/>
            <a:ext cx="5867277" cy="341632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处置</a:t>
            </a:r>
            <a:r>
              <a:rPr lang="zh-CN" altLang="zh-CN" sz="1800" b="1" dirty="0">
                <a:latin typeface="微软雅黑" pitchFamily="34" charset="-122"/>
                <a:ea typeface="微软雅黑" pitchFamily="34" charset="-122"/>
              </a:rPr>
              <a:t>收入</a:t>
            </a:r>
          </a:p>
          <a:p>
            <a:pPr>
              <a:lnSpc>
                <a:spcPct val="150000"/>
              </a:lnSpc>
            </a:pPr>
            <a:r>
              <a:rPr lang="zh-CN" altLang="zh-CN" sz="1800" dirty="0">
                <a:latin typeface="微软雅黑" pitchFamily="34" charset="-122"/>
                <a:ea typeface="微软雅黑" pitchFamily="34" charset="-122"/>
              </a:rPr>
              <a:t>借：银行存款</a:t>
            </a:r>
          </a:p>
          <a:p>
            <a:pPr>
              <a:lnSpc>
                <a:spcPct val="150000"/>
              </a:lnSpc>
            </a:pPr>
            <a:r>
              <a:rPr lang="zh-CN" altLang="zh-CN" sz="1800" dirty="0">
                <a:latin typeface="微软雅黑" pitchFamily="34" charset="-122"/>
                <a:ea typeface="微软雅黑" pitchFamily="34" charset="-122"/>
              </a:rPr>
              <a:t>　　贷：其他业务收入</a:t>
            </a: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结转</a:t>
            </a:r>
            <a:r>
              <a:rPr lang="zh-CN" altLang="zh-CN" sz="1800" b="1" dirty="0">
                <a:latin typeface="微软雅黑" pitchFamily="34" charset="-122"/>
                <a:ea typeface="微软雅黑" pitchFamily="34" charset="-122"/>
              </a:rPr>
              <a:t>成本</a:t>
            </a:r>
          </a:p>
          <a:p>
            <a:pPr>
              <a:lnSpc>
                <a:spcPct val="150000"/>
              </a:lnSpc>
            </a:pPr>
            <a:r>
              <a:rPr lang="zh-CN" altLang="zh-CN" sz="1800" dirty="0">
                <a:latin typeface="微软雅黑" pitchFamily="34" charset="-122"/>
                <a:ea typeface="微软雅黑" pitchFamily="34" charset="-122"/>
              </a:rPr>
              <a:t>借：其他业务成本</a:t>
            </a:r>
          </a:p>
          <a:p>
            <a:pPr>
              <a:lnSpc>
                <a:spcPct val="150000"/>
              </a:lnSpc>
            </a:pPr>
            <a:r>
              <a:rPr lang="zh-CN" altLang="zh-CN" sz="1800" dirty="0">
                <a:latin typeface="微软雅黑" pitchFamily="34" charset="-122"/>
                <a:ea typeface="微软雅黑" pitchFamily="34" charset="-122"/>
              </a:rPr>
              <a:t>　　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公允价值变动（跌价）</a:t>
            </a:r>
          </a:p>
          <a:p>
            <a:pPr>
              <a:lnSpc>
                <a:spcPct val="150000"/>
              </a:lnSpc>
            </a:pPr>
            <a:r>
              <a:rPr lang="zh-CN" altLang="zh-CN" sz="1800" dirty="0">
                <a:latin typeface="微软雅黑" pitchFamily="34" charset="-122"/>
                <a:ea typeface="微软雅黑" pitchFamily="34" charset="-122"/>
              </a:rPr>
              <a:t>　　贷：投资性房地产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a:t>
            </a:r>
          </a:p>
          <a:p>
            <a:pPr>
              <a:lnSpc>
                <a:spcPct val="150000"/>
              </a:lnSpc>
            </a:pPr>
            <a:r>
              <a:rPr lang="zh-CN" altLang="zh-CN" sz="1800" dirty="0">
                <a:latin typeface="微软雅黑" pitchFamily="34" charset="-122"/>
                <a:ea typeface="微软雅黑" pitchFamily="34" charset="-122"/>
              </a:rPr>
              <a:t>　　　　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公允价值变动（涨价</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3" name="文本框 19"/>
          <p:cNvSpPr txBox="1"/>
          <p:nvPr/>
        </p:nvSpPr>
        <p:spPr>
          <a:xfrm>
            <a:off x="3031146" y="1131769"/>
            <a:ext cx="6035736" cy="553998"/>
          </a:xfrm>
          <a:prstGeom prst="rect">
            <a:avLst/>
          </a:prstGeom>
          <a:noFill/>
        </p:spPr>
        <p:txBody>
          <a:bodyPr wrap="square" rtlCol="0">
            <a:spAutoFit/>
          </a:bodyPr>
          <a:lstStyle/>
          <a:p>
            <a:pPr>
              <a:lnSpc>
                <a:spcPct val="150000"/>
              </a:lnSpc>
            </a:pPr>
            <a:r>
              <a:rPr lang="zh-CN" altLang="zh-CN" sz="2000" b="1" dirty="0">
                <a:solidFill>
                  <a:srgbClr val="084CA1"/>
                </a:solidFill>
                <a:latin typeface="微软雅黑" pitchFamily="34" charset="-122"/>
                <a:ea typeface="微软雅黑" pitchFamily="34" charset="-122"/>
              </a:rPr>
              <a:t>采用</a:t>
            </a:r>
            <a:r>
              <a:rPr lang="zh-CN" altLang="zh-CN" sz="2000" b="1" u="heavy" dirty="0">
                <a:solidFill>
                  <a:srgbClr val="084CA1"/>
                </a:solidFill>
                <a:uFill>
                  <a:solidFill>
                    <a:srgbClr val="C00000"/>
                  </a:solidFill>
                </a:uFill>
                <a:latin typeface="微软雅黑" pitchFamily="34" charset="-122"/>
                <a:ea typeface="微软雅黑" pitchFamily="34" charset="-122"/>
              </a:rPr>
              <a:t>公允价值</a:t>
            </a:r>
            <a:r>
              <a:rPr lang="zh-CN" altLang="zh-CN" sz="2000" b="1" dirty="0">
                <a:solidFill>
                  <a:srgbClr val="084CA1"/>
                </a:solidFill>
                <a:latin typeface="微软雅黑" pitchFamily="34" charset="-122"/>
                <a:ea typeface="微软雅黑" pitchFamily="34" charset="-122"/>
              </a:rPr>
              <a:t>模式计量的投资性房地产的</a:t>
            </a:r>
            <a:r>
              <a:rPr lang="zh-CN" altLang="zh-CN" sz="2000" b="1" dirty="0" smtClean="0">
                <a:solidFill>
                  <a:srgbClr val="084CA1"/>
                </a:solidFill>
                <a:latin typeface="微软雅黑" pitchFamily="34" charset="-122"/>
                <a:ea typeface="微软雅黑" pitchFamily="34" charset="-122"/>
              </a:rPr>
              <a:t>处置</a:t>
            </a:r>
            <a:endParaRPr lang="zh-CN" altLang="zh-CN"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698167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421258"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投资性房地产的后续计量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处置</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448892"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448419"/>
            <a:ext cx="5867277" cy="383181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3</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结转</a:t>
            </a:r>
            <a:r>
              <a:rPr lang="zh-CN" altLang="zh-CN" sz="1800" b="1" dirty="0">
                <a:latin typeface="微软雅黑" pitchFamily="34" charset="-122"/>
                <a:ea typeface="微软雅黑" pitchFamily="34" charset="-122"/>
              </a:rPr>
              <a:t>‌“公允价值变动损益‌</a:t>
            </a:r>
            <a:r>
              <a:rPr lang="en-US" altLang="zh-CN" sz="1800" b="1" dirty="0">
                <a:latin typeface="微软雅黑" pitchFamily="34" charset="-122"/>
                <a:ea typeface="微软雅黑" pitchFamily="34" charset="-122"/>
              </a:rPr>
              <a:t>”</a:t>
            </a:r>
            <a:endParaRPr lang="zh-CN"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借：公允价值变动损益</a:t>
            </a:r>
          </a:p>
          <a:p>
            <a:pPr>
              <a:lnSpc>
                <a:spcPct val="150000"/>
              </a:lnSpc>
            </a:pPr>
            <a:r>
              <a:rPr lang="zh-CN" altLang="zh-CN" sz="1800" dirty="0">
                <a:latin typeface="微软雅黑" pitchFamily="34" charset="-122"/>
                <a:ea typeface="微软雅黑" pitchFamily="34" charset="-122"/>
              </a:rPr>
              <a:t>　　贷：其他业务成本</a:t>
            </a:r>
          </a:p>
          <a:p>
            <a:pPr>
              <a:lnSpc>
                <a:spcPct val="150000"/>
              </a:lnSpc>
            </a:pPr>
            <a:r>
              <a:rPr lang="zh-CN" altLang="zh-CN" sz="1800" dirty="0" smtClean="0">
                <a:latin typeface="微软雅黑" pitchFamily="34" charset="-122"/>
                <a:ea typeface="微软雅黑" pitchFamily="34" charset="-122"/>
              </a:rPr>
              <a:t>或借</a:t>
            </a:r>
            <a:r>
              <a:rPr lang="zh-CN" altLang="zh-CN" sz="1800" dirty="0">
                <a:latin typeface="微软雅黑" pitchFamily="34" charset="-122"/>
                <a:ea typeface="微软雅黑" pitchFamily="34" charset="-122"/>
              </a:rPr>
              <a:t>：其他业务成本</a:t>
            </a: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：公允价值变动损益</a:t>
            </a: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4</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结转</a:t>
            </a:r>
            <a:r>
              <a:rPr lang="zh-CN" altLang="zh-CN" sz="1800" b="1" dirty="0">
                <a:latin typeface="微软雅黑" pitchFamily="34" charset="-122"/>
                <a:ea typeface="微软雅黑" pitchFamily="34" charset="-122"/>
              </a:rPr>
              <a:t>其他综合收益（如果存在转换日记入其他综合收益的金额，也一并结转）</a:t>
            </a:r>
          </a:p>
          <a:p>
            <a:pPr>
              <a:lnSpc>
                <a:spcPct val="150000"/>
              </a:lnSpc>
            </a:pPr>
            <a:r>
              <a:rPr lang="zh-CN" altLang="zh-CN" sz="1800" dirty="0">
                <a:latin typeface="微软雅黑" pitchFamily="34" charset="-122"/>
                <a:ea typeface="微软雅黑" pitchFamily="34" charset="-122"/>
              </a:rPr>
              <a:t>借：其他综合收益</a:t>
            </a:r>
          </a:p>
          <a:p>
            <a:pPr>
              <a:lnSpc>
                <a:spcPct val="150000"/>
              </a:lnSpc>
            </a:pPr>
            <a:r>
              <a:rPr lang="zh-CN" altLang="zh-CN" sz="1800" dirty="0">
                <a:latin typeface="微软雅黑" pitchFamily="34" charset="-122"/>
                <a:ea typeface="微软雅黑" pitchFamily="34" charset="-122"/>
              </a:rPr>
              <a:t>　　贷：其他业务成本</a:t>
            </a:r>
          </a:p>
        </p:txBody>
      </p:sp>
      <p:sp>
        <p:nvSpPr>
          <p:cNvPr id="23" name="文本框 19"/>
          <p:cNvSpPr txBox="1"/>
          <p:nvPr/>
        </p:nvSpPr>
        <p:spPr>
          <a:xfrm>
            <a:off x="3031146" y="1131769"/>
            <a:ext cx="6035736" cy="553998"/>
          </a:xfrm>
          <a:prstGeom prst="rect">
            <a:avLst/>
          </a:prstGeom>
          <a:noFill/>
        </p:spPr>
        <p:txBody>
          <a:bodyPr wrap="square" rtlCol="0">
            <a:spAutoFit/>
          </a:bodyPr>
          <a:lstStyle/>
          <a:p>
            <a:pPr>
              <a:lnSpc>
                <a:spcPct val="150000"/>
              </a:lnSpc>
            </a:pPr>
            <a:r>
              <a:rPr lang="zh-CN" altLang="zh-CN" sz="2000" b="1" dirty="0">
                <a:solidFill>
                  <a:srgbClr val="084CA1"/>
                </a:solidFill>
                <a:latin typeface="微软雅黑" pitchFamily="34" charset="-122"/>
                <a:ea typeface="微软雅黑" pitchFamily="34" charset="-122"/>
              </a:rPr>
              <a:t>采用</a:t>
            </a:r>
            <a:r>
              <a:rPr lang="zh-CN" altLang="zh-CN" sz="2000" b="1" u="heavy" dirty="0">
                <a:solidFill>
                  <a:srgbClr val="084CA1"/>
                </a:solidFill>
                <a:uFill>
                  <a:solidFill>
                    <a:srgbClr val="C00000"/>
                  </a:solidFill>
                </a:uFill>
                <a:latin typeface="微软雅黑" pitchFamily="34" charset="-122"/>
                <a:ea typeface="微软雅黑" pitchFamily="34" charset="-122"/>
              </a:rPr>
              <a:t>公允价值</a:t>
            </a:r>
            <a:r>
              <a:rPr lang="zh-CN" altLang="zh-CN" sz="2000" b="1" dirty="0">
                <a:solidFill>
                  <a:srgbClr val="084CA1"/>
                </a:solidFill>
                <a:latin typeface="微软雅黑" pitchFamily="34" charset="-122"/>
                <a:ea typeface="微软雅黑" pitchFamily="34" charset="-122"/>
              </a:rPr>
              <a:t>模式计量的投资性房地产的</a:t>
            </a:r>
            <a:r>
              <a:rPr lang="zh-CN" altLang="zh-CN" sz="2000" b="1" dirty="0" smtClean="0">
                <a:solidFill>
                  <a:srgbClr val="084CA1"/>
                </a:solidFill>
                <a:latin typeface="微软雅黑" pitchFamily="34" charset="-122"/>
                <a:ea typeface="微软雅黑" pitchFamily="34" charset="-122"/>
              </a:rPr>
              <a:t>处置</a:t>
            </a:r>
            <a:endParaRPr lang="zh-CN" altLang="zh-CN"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488707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6" name="矩形 25"/>
          <p:cNvSpPr/>
          <p:nvPr/>
        </p:nvSpPr>
        <p:spPr>
          <a:xfrm>
            <a:off x="748982" y="1156533"/>
            <a:ext cx="7654947"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甲公司将其出租的一栋写字楼确认为投资性房地产，采用公允价值模式计量。租赁期届满后，甲公司将该栋写字楼出售给乙公司，合同价款为</a:t>
            </a:r>
            <a:r>
              <a:rPr lang="en-US" altLang="zh-CN" sz="1800" dirty="0">
                <a:latin typeface="微软雅黑" pitchFamily="34" charset="-122"/>
                <a:ea typeface="微软雅黑" pitchFamily="34" charset="-122"/>
              </a:rPr>
              <a:t>15 000</a:t>
            </a:r>
            <a:r>
              <a:rPr lang="zh-CN" altLang="zh-CN" sz="1800" dirty="0">
                <a:latin typeface="微软雅黑" pitchFamily="34" charset="-122"/>
                <a:ea typeface="微软雅黑" pitchFamily="34" charset="-122"/>
              </a:rPr>
              <a:t>万元，乙公司已用银行存款付清。出售时，该栋写字楼的成本为</a:t>
            </a:r>
            <a:r>
              <a:rPr lang="en-US" altLang="zh-CN" sz="1800" dirty="0">
                <a:latin typeface="微软雅黑" pitchFamily="34" charset="-122"/>
                <a:ea typeface="微软雅黑" pitchFamily="34" charset="-122"/>
              </a:rPr>
              <a:t>12 000</a:t>
            </a:r>
            <a:r>
              <a:rPr lang="zh-CN" altLang="zh-CN" sz="1800" dirty="0">
                <a:latin typeface="微软雅黑" pitchFamily="34" charset="-122"/>
                <a:ea typeface="微软雅黑" pitchFamily="34" charset="-122"/>
              </a:rPr>
              <a:t>万元，公允价值变动为借方余额</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万元。假定不考虑相关税费等。</a:t>
            </a:r>
          </a:p>
        </p:txBody>
      </p:sp>
      <p:sp>
        <p:nvSpPr>
          <p:cNvPr id="27" name="矩形 26"/>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矩形 32"/>
          <p:cNvSpPr/>
          <p:nvPr>
            <p:custDataLst>
              <p:tags r:id="rId8"/>
            </p:custDataLst>
          </p:nvPr>
        </p:nvSpPr>
        <p:spPr>
          <a:xfrm>
            <a:off x="672541" y="285085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4" name="矩形 33"/>
          <p:cNvSpPr/>
          <p:nvPr/>
        </p:nvSpPr>
        <p:spPr>
          <a:xfrm>
            <a:off x="749888" y="2946673"/>
            <a:ext cx="7886112"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甲公司应编制如下会计分录：</a:t>
            </a:r>
          </a:p>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）收取处置收入</a:t>
            </a:r>
          </a:p>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150 000 000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贷：其他业务收入　　　　　　　　　　　　　　　</a:t>
            </a:r>
            <a:r>
              <a:rPr lang="en-US" altLang="zh-CN" sz="1800" dirty="0">
                <a:latin typeface="微软雅黑" pitchFamily="34" charset="-122"/>
                <a:ea typeface="微软雅黑" pitchFamily="34" charset="-122"/>
              </a:rPr>
              <a:t>    150 000 000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547006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806391" y="1130796"/>
            <a:ext cx="7767044"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）结转处置成本</a:t>
            </a:r>
          </a:p>
          <a:p>
            <a:pPr>
              <a:lnSpc>
                <a:spcPct val="150000"/>
              </a:lnSpc>
            </a:pPr>
            <a:r>
              <a:rPr lang="zh-CN" altLang="zh-CN" sz="1800" dirty="0">
                <a:latin typeface="微软雅黑" pitchFamily="34" charset="-122"/>
                <a:ea typeface="微软雅黑" pitchFamily="34" charset="-122"/>
              </a:rPr>
              <a:t>　　借：其他业务成本　　　　　　　　　　　　　　　</a:t>
            </a:r>
            <a:r>
              <a:rPr lang="en-US" altLang="zh-CN" sz="1800" dirty="0">
                <a:latin typeface="微软雅黑" pitchFamily="34" charset="-122"/>
                <a:ea typeface="微软雅黑" pitchFamily="34" charset="-122"/>
              </a:rPr>
              <a:t>130 000 000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写字楼（成本</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120 000 000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写字楼（公允价值变动</a:t>
            </a:r>
            <a:r>
              <a:rPr lang="zh-CN" altLang="zh-CN"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10 000 000</a:t>
            </a:r>
            <a:endParaRPr lang="zh-CN" altLang="zh-CN" sz="1800" dirty="0">
              <a:latin typeface="微软雅黑" pitchFamily="34" charset="-122"/>
              <a:ea typeface="微软雅黑" pitchFamily="34" charset="-122"/>
            </a:endParaRPr>
          </a:p>
        </p:txBody>
      </p:sp>
      <p:cxnSp>
        <p:nvCxnSpPr>
          <p:cNvPr id="13" name="直接连接符 12"/>
          <p:cNvCxnSpPr/>
          <p:nvPr/>
        </p:nvCxnSpPr>
        <p:spPr>
          <a:xfrm flipH="1">
            <a:off x="634298" y="285115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806391" y="3014235"/>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）结转投资性房地产累计公允价值变动</a:t>
            </a:r>
          </a:p>
          <a:p>
            <a:pPr>
              <a:lnSpc>
                <a:spcPct val="150000"/>
              </a:lnSpc>
            </a:pPr>
            <a:r>
              <a:rPr lang="zh-CN" altLang="zh-CN" sz="1800" dirty="0">
                <a:latin typeface="微软雅黑" pitchFamily="34" charset="-122"/>
                <a:ea typeface="微软雅黑" pitchFamily="34" charset="-122"/>
              </a:rPr>
              <a:t>　　借：公允价值变动损益　　　　　　　　　　　　　</a:t>
            </a:r>
            <a:r>
              <a:rPr lang="en-US" altLang="zh-CN" sz="1800" dirty="0">
                <a:latin typeface="微软雅黑" pitchFamily="34" charset="-122"/>
                <a:ea typeface="微软雅黑" pitchFamily="34" charset="-122"/>
              </a:rPr>
              <a:t>10 000 000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贷：其他业务成本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697979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投资性房地产核算的内容</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投资性房地产的范围</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Text Placeholder 3"/>
          <p:cNvSpPr txBox="1"/>
          <p:nvPr>
            <p:custDataLst>
              <p:tags r:id="rId7"/>
            </p:custDataLst>
          </p:nvPr>
        </p:nvSpPr>
        <p:spPr>
          <a:xfrm>
            <a:off x="252717" y="1124562"/>
            <a:ext cx="5232705" cy="445587"/>
          </a:xfrm>
          <a:prstGeom prst="rect">
            <a:avLst/>
          </a:prstGeom>
          <a:solidFill>
            <a:srgbClr val="066DCA">
              <a:lumMod val="75000"/>
            </a:srgbClr>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indent="0">
              <a:buNone/>
              <a:defRPr/>
            </a:pPr>
            <a:r>
              <a:rPr lang="zh-CN" altLang="zh-CN" sz="2000" b="1" dirty="0" smtClean="0">
                <a:solidFill>
                  <a:sysClr val="window" lastClr="FFFFFF"/>
                </a:solidFill>
                <a:latin typeface="微软雅黑" panose="020B0503020204020204" charset="-122"/>
                <a:ea typeface="微软雅黑" panose="020B0503020204020204" charset="-122"/>
              </a:rPr>
              <a:t>已</a:t>
            </a:r>
            <a:r>
              <a:rPr lang="zh-CN" altLang="zh-CN" sz="2000" b="1" dirty="0">
                <a:solidFill>
                  <a:sysClr val="window" lastClr="FFFFFF"/>
                </a:solidFill>
                <a:latin typeface="微软雅黑" panose="020B0503020204020204" charset="-122"/>
                <a:ea typeface="微软雅黑" panose="020B0503020204020204" charset="-122"/>
              </a:rPr>
              <a:t>出租的建筑物</a:t>
            </a:r>
            <a:endParaRPr lang="zh-CN" altLang="en-US" sz="2000" b="1" dirty="0">
              <a:solidFill>
                <a:sysClr val="window" lastClr="FFFFFF"/>
              </a:solidFill>
              <a:latin typeface="微软雅黑" panose="020B0503020204020204" charset="-122"/>
              <a:ea typeface="微软雅黑" panose="020B0503020204020204" charset="-122"/>
            </a:endParaRPr>
          </a:p>
        </p:txBody>
      </p:sp>
      <p:sp>
        <p:nvSpPr>
          <p:cNvPr id="40" name="Text Placeholder 4"/>
          <p:cNvSpPr txBox="1"/>
          <p:nvPr>
            <p:custDataLst>
              <p:tags r:id="rId8"/>
            </p:custDataLst>
          </p:nvPr>
        </p:nvSpPr>
        <p:spPr>
          <a:xfrm>
            <a:off x="252716" y="1647802"/>
            <a:ext cx="8768621" cy="3353176"/>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lvl="0" algn="just">
              <a:lnSpc>
                <a:spcPct val="150000"/>
              </a:lnSpc>
              <a:buFont typeface="Wingdings" panose="05000000000000000000" charset="0"/>
              <a:buChar char=""/>
              <a:defRPr/>
            </a:pPr>
            <a:r>
              <a:rPr lang="zh-CN" altLang="en-US" sz="1800" dirty="0" smtClean="0">
                <a:solidFill>
                  <a:schemeClr val="tx1"/>
                </a:solidFill>
                <a:latin typeface="微软雅黑" pitchFamily="34" charset="-122"/>
                <a:ea typeface="微软雅黑" pitchFamily="34" charset="-122"/>
              </a:rPr>
              <a:t>含义：</a:t>
            </a:r>
            <a:r>
              <a:rPr lang="zh-CN" altLang="zh-CN" sz="1800" dirty="0" smtClean="0">
                <a:solidFill>
                  <a:schemeClr val="tx1"/>
                </a:solidFill>
                <a:latin typeface="微软雅黑" pitchFamily="34" charset="-122"/>
                <a:ea typeface="微软雅黑" pitchFamily="34" charset="-122"/>
              </a:rPr>
              <a:t>企业</a:t>
            </a:r>
            <a:r>
              <a:rPr lang="zh-CN" altLang="zh-CN" sz="1800" dirty="0">
                <a:solidFill>
                  <a:schemeClr val="tx1"/>
                </a:solidFill>
                <a:latin typeface="微软雅黑" pitchFamily="34" charset="-122"/>
                <a:ea typeface="微软雅黑" pitchFamily="34" charset="-122"/>
              </a:rPr>
              <a:t>拥有产权的、以经营租赁方式出租的建筑物，包括自行建造或开发活动完成后用于出租的建筑物</a:t>
            </a:r>
            <a:r>
              <a:rPr lang="zh-CN" altLang="zh-CN" sz="1800" dirty="0" smtClean="0">
                <a:solidFill>
                  <a:schemeClr val="tx1"/>
                </a:solidFill>
                <a:latin typeface="微软雅黑" pitchFamily="34" charset="-122"/>
                <a:ea typeface="微软雅黑" pitchFamily="34" charset="-122"/>
              </a:rPr>
              <a:t>。</a:t>
            </a:r>
            <a:endParaRPr lang="en-US" altLang="zh-CN" sz="1800" dirty="0" smtClean="0">
              <a:solidFill>
                <a:schemeClr val="tx1"/>
              </a:solidFill>
              <a:latin typeface="微软雅黑" pitchFamily="34" charset="-122"/>
              <a:ea typeface="微软雅黑" pitchFamily="34" charset="-122"/>
            </a:endParaRPr>
          </a:p>
          <a:p>
            <a:pPr marL="342900" lvl="0" indent="-342900" algn="just">
              <a:lnSpc>
                <a:spcPct val="150000"/>
              </a:lnSpc>
              <a:buFont typeface="+mj-lt"/>
              <a:buAutoNum type="arabicPeriod"/>
              <a:defRPr/>
            </a:pPr>
            <a:r>
              <a:rPr lang="zh-CN" altLang="zh-CN" sz="1800" dirty="0">
                <a:solidFill>
                  <a:schemeClr val="tx1"/>
                </a:solidFill>
                <a:latin typeface="微软雅黑" pitchFamily="34" charset="-122"/>
                <a:ea typeface="微软雅黑" pitchFamily="34" charset="-122"/>
              </a:rPr>
              <a:t>企业以经营租赁方式租入再转租的建筑物不属于投资性房地产</a:t>
            </a:r>
            <a:r>
              <a:rPr lang="zh-CN" altLang="zh-CN" sz="1800" dirty="0" smtClean="0">
                <a:solidFill>
                  <a:schemeClr val="tx1"/>
                </a:solidFill>
                <a:latin typeface="微软雅黑" pitchFamily="34" charset="-122"/>
                <a:ea typeface="微软雅黑" pitchFamily="34" charset="-122"/>
              </a:rPr>
              <a:t>。</a:t>
            </a:r>
            <a:endParaRPr lang="en-US" altLang="zh-CN" sz="1800" dirty="0" smtClean="0">
              <a:solidFill>
                <a:schemeClr val="tx1"/>
              </a:solidFill>
              <a:latin typeface="微软雅黑" pitchFamily="34" charset="-122"/>
              <a:ea typeface="微软雅黑" pitchFamily="34" charset="-122"/>
            </a:endParaRPr>
          </a:p>
          <a:p>
            <a:pPr marL="342900" lvl="0" indent="-342900" algn="just">
              <a:lnSpc>
                <a:spcPct val="150000"/>
              </a:lnSpc>
              <a:buFont typeface="+mj-lt"/>
              <a:buAutoNum type="arabicPeriod"/>
              <a:defRPr/>
            </a:pPr>
            <a:r>
              <a:rPr lang="zh-CN" altLang="zh-CN" sz="1800" dirty="0" smtClean="0">
                <a:solidFill>
                  <a:schemeClr val="tx1"/>
                </a:solidFill>
                <a:latin typeface="微软雅黑" pitchFamily="34" charset="-122"/>
                <a:ea typeface="微软雅黑" pitchFamily="34" charset="-122"/>
              </a:rPr>
              <a:t>一般自</a:t>
            </a:r>
            <a:r>
              <a:rPr lang="zh-CN" altLang="zh-CN" sz="1800" dirty="0">
                <a:solidFill>
                  <a:schemeClr val="tx1"/>
                </a:solidFill>
                <a:latin typeface="微软雅黑" pitchFamily="34" charset="-122"/>
                <a:ea typeface="微软雅黑" pitchFamily="34" charset="-122"/>
              </a:rPr>
              <a:t>租赁协议规定的租赁期开始日起，经营租出的建筑物才属于已出租的建筑物</a:t>
            </a:r>
            <a:r>
              <a:rPr lang="zh-CN" altLang="zh-CN" sz="1800" dirty="0" smtClean="0">
                <a:solidFill>
                  <a:schemeClr val="tx1"/>
                </a:solidFill>
                <a:latin typeface="微软雅黑" pitchFamily="34" charset="-122"/>
                <a:ea typeface="微软雅黑" pitchFamily="34" charset="-122"/>
              </a:rPr>
              <a:t>。</a:t>
            </a:r>
            <a:endParaRPr lang="en-US" altLang="zh-CN" sz="1800" dirty="0" smtClean="0">
              <a:solidFill>
                <a:schemeClr val="tx1"/>
              </a:solidFill>
              <a:latin typeface="微软雅黑" pitchFamily="34" charset="-122"/>
              <a:ea typeface="微软雅黑" pitchFamily="34" charset="-122"/>
            </a:endParaRPr>
          </a:p>
          <a:p>
            <a:pPr marL="342900" lvl="0" indent="-342900" algn="just">
              <a:lnSpc>
                <a:spcPct val="150000"/>
              </a:lnSpc>
              <a:buFont typeface="+mj-lt"/>
              <a:buAutoNum type="arabicPeriod"/>
              <a:defRPr/>
            </a:pPr>
            <a:r>
              <a:rPr lang="zh-CN" altLang="zh-CN" sz="1800" dirty="0" smtClean="0">
                <a:solidFill>
                  <a:schemeClr val="tx1"/>
                </a:solidFill>
                <a:latin typeface="微软雅黑" pitchFamily="34" charset="-122"/>
                <a:ea typeface="微软雅黑" pitchFamily="34" charset="-122"/>
              </a:rPr>
              <a:t>企业</a:t>
            </a:r>
            <a:r>
              <a:rPr lang="zh-CN" altLang="zh-CN" sz="1800" dirty="0">
                <a:solidFill>
                  <a:schemeClr val="tx1"/>
                </a:solidFill>
                <a:latin typeface="微软雅黑" pitchFamily="34" charset="-122"/>
                <a:ea typeface="微软雅黑" pitchFamily="34" charset="-122"/>
              </a:rPr>
              <a:t>将建筑物出租，按租赁协议向承租人提供的相关辅助服务在整个协议中不重大的，应当将该建筑物确认为投资性房地产</a:t>
            </a:r>
            <a:r>
              <a:rPr lang="zh-CN" altLang="zh-CN" sz="1800" dirty="0" smtClean="0">
                <a:solidFill>
                  <a:schemeClr val="tx1"/>
                </a:solidFill>
                <a:latin typeface="微软雅黑" pitchFamily="34" charset="-122"/>
                <a:ea typeface="微软雅黑" pitchFamily="34" charset="-122"/>
              </a:rPr>
              <a:t>。</a:t>
            </a:r>
            <a:endParaRPr lang="zh-CN" altLang="zh-CN"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653208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投资性房地产核算的内容</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61352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不属于投资性房地产的项目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0" name="Freeform 22"/>
          <p:cNvSpPr/>
          <p:nvPr/>
        </p:nvSpPr>
        <p:spPr bwMode="auto">
          <a:xfrm>
            <a:off x="4386761" y="1218047"/>
            <a:ext cx="2722453" cy="1462340"/>
          </a:xfrm>
          <a:custGeom>
            <a:avLst/>
            <a:gdLst>
              <a:gd name="T0" fmla="*/ 994 w 994"/>
              <a:gd name="T1" fmla="*/ 212 h 424"/>
              <a:gd name="T2" fmla="*/ 497 w 994"/>
              <a:gd name="T3" fmla="*/ 424 h 424"/>
              <a:gd name="T4" fmla="*/ 0 w 994"/>
              <a:gd name="T5" fmla="*/ 212 h 424"/>
              <a:gd name="T6" fmla="*/ 497 w 994"/>
              <a:gd name="T7" fmla="*/ 0 h 424"/>
              <a:gd name="T8" fmla="*/ 994 w 994"/>
              <a:gd name="T9" fmla="*/ 212 h 424"/>
            </a:gdLst>
            <a:ahLst/>
            <a:cxnLst>
              <a:cxn ang="0">
                <a:pos x="T0" y="T1"/>
              </a:cxn>
              <a:cxn ang="0">
                <a:pos x="T2" y="T3"/>
              </a:cxn>
              <a:cxn ang="0">
                <a:pos x="T4" y="T5"/>
              </a:cxn>
              <a:cxn ang="0">
                <a:pos x="T6" y="T7"/>
              </a:cxn>
              <a:cxn ang="0">
                <a:pos x="T8" y="T9"/>
              </a:cxn>
            </a:cxnLst>
            <a:rect l="0" t="0" r="r" b="b"/>
            <a:pathLst>
              <a:path w="994" h="424">
                <a:moveTo>
                  <a:pt x="994" y="212"/>
                </a:moveTo>
                <a:lnTo>
                  <a:pt x="497" y="424"/>
                </a:lnTo>
                <a:lnTo>
                  <a:pt x="0" y="212"/>
                </a:lnTo>
                <a:lnTo>
                  <a:pt x="497" y="0"/>
                </a:lnTo>
                <a:lnTo>
                  <a:pt x="994" y="212"/>
                </a:lnTo>
                <a:close/>
              </a:path>
            </a:pathLst>
          </a:custGeom>
          <a:solidFill>
            <a:srgbClr val="C00000">
              <a:alpha val="94000"/>
            </a:srgb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1" name="Freeform 27"/>
          <p:cNvSpPr/>
          <p:nvPr/>
        </p:nvSpPr>
        <p:spPr bwMode="auto">
          <a:xfrm>
            <a:off x="2060627" y="1237667"/>
            <a:ext cx="2759649" cy="1482320"/>
          </a:xfrm>
          <a:custGeom>
            <a:avLst/>
            <a:gdLst>
              <a:gd name="T0" fmla="*/ 994 w 994"/>
              <a:gd name="T1" fmla="*/ 212 h 424"/>
              <a:gd name="T2" fmla="*/ 497 w 994"/>
              <a:gd name="T3" fmla="*/ 424 h 424"/>
              <a:gd name="T4" fmla="*/ 0 w 994"/>
              <a:gd name="T5" fmla="*/ 212 h 424"/>
              <a:gd name="T6" fmla="*/ 497 w 994"/>
              <a:gd name="T7" fmla="*/ 0 h 424"/>
              <a:gd name="T8" fmla="*/ 994 w 994"/>
              <a:gd name="T9" fmla="*/ 212 h 424"/>
            </a:gdLst>
            <a:ahLst/>
            <a:cxnLst>
              <a:cxn ang="0">
                <a:pos x="T0" y="T1"/>
              </a:cxn>
              <a:cxn ang="0">
                <a:pos x="T2" y="T3"/>
              </a:cxn>
              <a:cxn ang="0">
                <a:pos x="T4" y="T5"/>
              </a:cxn>
              <a:cxn ang="0">
                <a:pos x="T6" y="T7"/>
              </a:cxn>
              <a:cxn ang="0">
                <a:pos x="T8" y="T9"/>
              </a:cxn>
            </a:cxnLst>
            <a:rect l="0" t="0" r="r" b="b"/>
            <a:pathLst>
              <a:path w="994" h="424">
                <a:moveTo>
                  <a:pt x="994" y="212"/>
                </a:moveTo>
                <a:lnTo>
                  <a:pt x="497" y="424"/>
                </a:lnTo>
                <a:lnTo>
                  <a:pt x="0" y="212"/>
                </a:lnTo>
                <a:lnTo>
                  <a:pt x="497" y="0"/>
                </a:lnTo>
                <a:lnTo>
                  <a:pt x="994" y="212"/>
                </a:lnTo>
                <a:close/>
              </a:path>
            </a:pathLst>
          </a:custGeom>
          <a:solidFill>
            <a:srgbClr val="084CA1">
              <a:alpha val="94000"/>
            </a:srgbClr>
          </a:solidFill>
          <a:ln>
            <a:noFill/>
          </a:ln>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12" name="TextBox 16"/>
          <p:cNvSpPr txBox="1"/>
          <p:nvPr/>
        </p:nvSpPr>
        <p:spPr>
          <a:xfrm>
            <a:off x="2339996" y="1794161"/>
            <a:ext cx="195887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a:t>
            </a:r>
            <a:r>
              <a:rPr kumimoji="0" lang="en-US" altLang="zh-CN"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1</a:t>
            </a:r>
            <a:r>
              <a:rPr kumimoji="0" lang="zh-CN" altLang="en-US"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）自用房地产</a:t>
            </a:r>
          </a:p>
        </p:txBody>
      </p:sp>
      <p:sp>
        <p:nvSpPr>
          <p:cNvPr id="13" name="TextBox 17"/>
          <p:cNvSpPr txBox="1"/>
          <p:nvPr/>
        </p:nvSpPr>
        <p:spPr>
          <a:xfrm>
            <a:off x="4386761" y="1764551"/>
            <a:ext cx="2852276"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a:t>
            </a:r>
            <a:r>
              <a:rPr kumimoji="0" lang="en-US" altLang="zh-CN"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2</a:t>
            </a:r>
            <a:r>
              <a:rPr kumimoji="0" lang="zh-CN" altLang="en-US"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）作为存货的房地产</a:t>
            </a:r>
          </a:p>
        </p:txBody>
      </p:sp>
      <p:cxnSp>
        <p:nvCxnSpPr>
          <p:cNvPr id="14" name="直接连接符 13"/>
          <p:cNvCxnSpPr/>
          <p:nvPr/>
        </p:nvCxnSpPr>
        <p:spPr>
          <a:xfrm flipH="1">
            <a:off x="2060627" y="2471396"/>
            <a:ext cx="915127" cy="396837"/>
          </a:xfrm>
          <a:prstGeom prst="line">
            <a:avLst/>
          </a:prstGeom>
          <a:noFill/>
          <a:ln w="19050" cap="flat" cmpd="sng" algn="ctr">
            <a:solidFill>
              <a:srgbClr val="066DCA"/>
            </a:solidFill>
            <a:prstDash val="dash"/>
            <a:miter lim="800000"/>
          </a:ln>
          <a:effectLst/>
        </p:spPr>
      </p:cxnSp>
      <p:cxnSp>
        <p:nvCxnSpPr>
          <p:cNvPr id="15" name="直接连接符 14"/>
          <p:cNvCxnSpPr/>
          <p:nvPr/>
        </p:nvCxnSpPr>
        <p:spPr>
          <a:xfrm>
            <a:off x="6161547" y="2446065"/>
            <a:ext cx="675175" cy="422167"/>
          </a:xfrm>
          <a:prstGeom prst="line">
            <a:avLst/>
          </a:prstGeom>
          <a:noFill/>
          <a:ln w="19050" cap="flat" cmpd="sng" algn="ctr">
            <a:solidFill>
              <a:srgbClr val="C00000"/>
            </a:solidFill>
            <a:prstDash val="dash"/>
            <a:miter lim="800000"/>
          </a:ln>
          <a:effectLst/>
        </p:spPr>
      </p:cxnSp>
      <p:sp>
        <p:nvSpPr>
          <p:cNvPr id="16" name="TextBox 15"/>
          <p:cNvSpPr txBox="1"/>
          <p:nvPr/>
        </p:nvSpPr>
        <p:spPr>
          <a:xfrm>
            <a:off x="129821" y="2878927"/>
            <a:ext cx="5469468" cy="1338828"/>
          </a:xfrm>
          <a:prstGeom prst="rect">
            <a:avLst/>
          </a:prstGeom>
          <a:noFill/>
          <a:ln w="19050">
            <a:solidFill>
              <a:srgbClr val="084CA1"/>
            </a:solidFill>
            <a:prstDash val="dashDot"/>
          </a:ln>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为</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生产商品</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提供劳务</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或者</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经营管理</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而持有的房地产。</a:t>
            </a:r>
            <a:endPar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企业生产</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经营用的</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厂房</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和</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办公楼</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属于</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a:t>
            </a:r>
            <a:endParaRPr kumimoji="0" lang="en-US"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企业生产经营用的</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土地使用权</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属于</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“无形资产”</a:t>
            </a:r>
          </a:p>
        </p:txBody>
      </p:sp>
      <p:sp>
        <p:nvSpPr>
          <p:cNvPr id="17" name="TextBox 16"/>
          <p:cNvSpPr txBox="1"/>
          <p:nvPr/>
        </p:nvSpPr>
        <p:spPr>
          <a:xfrm>
            <a:off x="5904089" y="2878927"/>
            <a:ext cx="3081866" cy="1338828"/>
          </a:xfrm>
          <a:prstGeom prst="rect">
            <a:avLst/>
          </a:prstGeom>
          <a:noFill/>
          <a:ln w="19050">
            <a:solidFill>
              <a:srgbClr val="C00000"/>
            </a:solidFill>
            <a:prstDash val="dashDot"/>
          </a:ln>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房地产开发企业在正常经营过程中销售的或为销售而</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正在开发的商品房和土地</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264567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投资性房地产核算的内容</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zh-CN" sz="1800" b="1" dirty="0" smtClean="0">
                <a:solidFill>
                  <a:srgbClr val="084CA1"/>
                </a:solidFill>
                <a:ea typeface="微软雅黑"/>
                <a:cs typeface="+mn-ea"/>
              </a:rPr>
              <a:t>投资</a:t>
            </a:r>
            <a:r>
              <a:rPr lang="zh-CN" altLang="zh-CN" sz="1800" b="1" dirty="0">
                <a:solidFill>
                  <a:srgbClr val="084CA1"/>
                </a:solidFill>
                <a:ea typeface="微软雅黑"/>
                <a:cs typeface="+mn-ea"/>
              </a:rPr>
              <a:t>性房地产</a:t>
            </a:r>
            <a:r>
              <a:rPr lang="zh-CN" altLang="zh-CN" sz="1800" b="1" dirty="0" smtClean="0">
                <a:solidFill>
                  <a:srgbClr val="084CA1"/>
                </a:solidFill>
                <a:ea typeface="微软雅黑"/>
                <a:cs typeface="+mn-ea"/>
              </a:rPr>
              <a:t>的</a:t>
            </a:r>
            <a:r>
              <a:rPr lang="zh-CN" altLang="en-US" sz="1800" b="1" dirty="0">
                <a:solidFill>
                  <a:srgbClr val="084CA1"/>
                </a:solidFill>
                <a:ea typeface="微软雅黑"/>
                <a:cs typeface="+mn-ea"/>
              </a:rPr>
              <a:t>确认</a:t>
            </a:r>
            <a:r>
              <a:rPr lang="zh-CN" altLang="en-US" sz="1800" b="1" dirty="0" smtClean="0">
                <a:solidFill>
                  <a:srgbClr val="084CA1"/>
                </a:solidFill>
                <a:ea typeface="微软雅黑"/>
                <a:cs typeface="+mn-ea"/>
              </a:rPr>
              <a:t>条件</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íšľïḓè"/>
          <p:cNvSpPr/>
          <p:nvPr/>
        </p:nvSpPr>
        <p:spPr>
          <a:xfrm>
            <a:off x="1670584" y="1854584"/>
            <a:ext cx="5040560" cy="2017390"/>
          </a:xfrm>
          <a:prstGeom prst="rect">
            <a:avLst/>
          </a:prstGeom>
          <a:noFill/>
          <a:ln w="25400" cap="flat" cmpd="sng" algn="ctr">
            <a:solidFill>
              <a:srgbClr val="084CA1"/>
            </a:solid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grpSp>
        <p:nvGrpSpPr>
          <p:cNvPr id="19" name="组合 18"/>
          <p:cNvGrpSpPr/>
          <p:nvPr/>
        </p:nvGrpSpPr>
        <p:grpSpPr>
          <a:xfrm>
            <a:off x="2369568" y="1343872"/>
            <a:ext cx="885191" cy="895126"/>
            <a:chOff x="1833938" y="2969941"/>
            <a:chExt cx="828134" cy="957755"/>
          </a:xfrm>
        </p:grpSpPr>
        <p:sp>
          <p:nvSpPr>
            <p:cNvPr id="20" name="íṣḷîḓê"/>
            <p:cNvSpPr/>
            <p:nvPr/>
          </p:nvSpPr>
          <p:spPr>
            <a:xfrm>
              <a:off x="1833938" y="2969941"/>
              <a:ext cx="828134" cy="957755"/>
            </a:xfrm>
            <a:prstGeom prst="ellipse">
              <a:avLst/>
            </a:prstGeom>
            <a:solidFill>
              <a:srgbClr val="084CA1">
                <a:alpha val="90000"/>
              </a:srgbClr>
            </a:solidFill>
            <a:ln w="25400" cap="flat" cmpd="sng" algn="ctr">
              <a:no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sp>
          <p:nvSpPr>
            <p:cNvPr id="21" name="isľíďé"/>
            <p:cNvSpPr/>
            <p:nvPr/>
          </p:nvSpPr>
          <p:spPr bwMode="auto">
            <a:xfrm>
              <a:off x="2009931" y="3175092"/>
              <a:ext cx="504056" cy="561406"/>
            </a:xfrm>
            <a:custGeom>
              <a:avLst/>
              <a:gdLst>
                <a:gd name="connsiteX0" fmla="*/ 216243 w 609050"/>
                <a:gd name="connsiteY0" fmla="*/ 412730 h 586540"/>
                <a:gd name="connsiteX1" fmla="*/ 216243 w 609050"/>
                <a:gd name="connsiteY1" fmla="*/ 456594 h 586540"/>
                <a:gd name="connsiteX2" fmla="*/ 293953 w 609050"/>
                <a:gd name="connsiteY2" fmla="*/ 456594 h 586540"/>
                <a:gd name="connsiteX3" fmla="*/ 293953 w 609050"/>
                <a:gd name="connsiteY3" fmla="*/ 412730 h 586540"/>
                <a:gd name="connsiteX4" fmla="*/ 69884 w 609050"/>
                <a:gd name="connsiteY4" fmla="*/ 412730 h 586540"/>
                <a:gd name="connsiteX5" fmla="*/ 69884 w 609050"/>
                <a:gd name="connsiteY5" fmla="*/ 456594 h 586540"/>
                <a:gd name="connsiteX6" fmla="*/ 147595 w 609050"/>
                <a:gd name="connsiteY6" fmla="*/ 456594 h 586540"/>
                <a:gd name="connsiteX7" fmla="*/ 147595 w 609050"/>
                <a:gd name="connsiteY7" fmla="*/ 412730 h 586540"/>
                <a:gd name="connsiteX8" fmla="*/ 460769 w 609050"/>
                <a:gd name="connsiteY8" fmla="*/ 376268 h 586540"/>
                <a:gd name="connsiteX9" fmla="*/ 460769 w 609050"/>
                <a:gd name="connsiteY9" fmla="*/ 414786 h 586540"/>
                <a:gd name="connsiteX10" fmla="*/ 555916 w 609050"/>
                <a:gd name="connsiteY10" fmla="*/ 414786 h 586540"/>
                <a:gd name="connsiteX11" fmla="*/ 555916 w 609050"/>
                <a:gd name="connsiteY11" fmla="*/ 376268 h 586540"/>
                <a:gd name="connsiteX12" fmla="*/ 216243 w 609050"/>
                <a:gd name="connsiteY12" fmla="*/ 339670 h 586540"/>
                <a:gd name="connsiteX13" fmla="*/ 216243 w 609050"/>
                <a:gd name="connsiteY13" fmla="*/ 383533 h 586540"/>
                <a:gd name="connsiteX14" fmla="*/ 293953 w 609050"/>
                <a:gd name="connsiteY14" fmla="*/ 383533 h 586540"/>
                <a:gd name="connsiteX15" fmla="*/ 293953 w 609050"/>
                <a:gd name="connsiteY15" fmla="*/ 339670 h 586540"/>
                <a:gd name="connsiteX16" fmla="*/ 69884 w 609050"/>
                <a:gd name="connsiteY16" fmla="*/ 339670 h 586540"/>
                <a:gd name="connsiteX17" fmla="*/ 69884 w 609050"/>
                <a:gd name="connsiteY17" fmla="*/ 383533 h 586540"/>
                <a:gd name="connsiteX18" fmla="*/ 147595 w 609050"/>
                <a:gd name="connsiteY18" fmla="*/ 383533 h 586540"/>
                <a:gd name="connsiteX19" fmla="*/ 147595 w 609050"/>
                <a:gd name="connsiteY19" fmla="*/ 339670 h 586540"/>
                <a:gd name="connsiteX20" fmla="*/ 460769 w 609050"/>
                <a:gd name="connsiteY20" fmla="*/ 303071 h 586540"/>
                <a:gd name="connsiteX21" fmla="*/ 460769 w 609050"/>
                <a:gd name="connsiteY21" fmla="*/ 341726 h 586540"/>
                <a:gd name="connsiteX22" fmla="*/ 555916 w 609050"/>
                <a:gd name="connsiteY22" fmla="*/ 341726 h 586540"/>
                <a:gd name="connsiteX23" fmla="*/ 555916 w 609050"/>
                <a:gd name="connsiteY23" fmla="*/ 303071 h 586540"/>
                <a:gd name="connsiteX24" fmla="*/ 216243 w 609050"/>
                <a:gd name="connsiteY24" fmla="*/ 266609 h 586540"/>
                <a:gd name="connsiteX25" fmla="*/ 216243 w 609050"/>
                <a:gd name="connsiteY25" fmla="*/ 310473 h 586540"/>
                <a:gd name="connsiteX26" fmla="*/ 293953 w 609050"/>
                <a:gd name="connsiteY26" fmla="*/ 310473 h 586540"/>
                <a:gd name="connsiteX27" fmla="*/ 293953 w 609050"/>
                <a:gd name="connsiteY27" fmla="*/ 266609 h 586540"/>
                <a:gd name="connsiteX28" fmla="*/ 69884 w 609050"/>
                <a:gd name="connsiteY28" fmla="*/ 266609 h 586540"/>
                <a:gd name="connsiteX29" fmla="*/ 69884 w 609050"/>
                <a:gd name="connsiteY29" fmla="*/ 310473 h 586540"/>
                <a:gd name="connsiteX30" fmla="*/ 147595 w 609050"/>
                <a:gd name="connsiteY30" fmla="*/ 310473 h 586540"/>
                <a:gd name="connsiteX31" fmla="*/ 147595 w 609050"/>
                <a:gd name="connsiteY31" fmla="*/ 266609 h 586540"/>
                <a:gd name="connsiteX32" fmla="*/ 460769 w 609050"/>
                <a:gd name="connsiteY32" fmla="*/ 230010 h 586540"/>
                <a:gd name="connsiteX33" fmla="*/ 460769 w 609050"/>
                <a:gd name="connsiteY33" fmla="*/ 268528 h 586540"/>
                <a:gd name="connsiteX34" fmla="*/ 555916 w 609050"/>
                <a:gd name="connsiteY34" fmla="*/ 268528 h 586540"/>
                <a:gd name="connsiteX35" fmla="*/ 555916 w 609050"/>
                <a:gd name="connsiteY35" fmla="*/ 230010 h 586540"/>
                <a:gd name="connsiteX36" fmla="*/ 216243 w 609050"/>
                <a:gd name="connsiteY36" fmla="*/ 193549 h 586540"/>
                <a:gd name="connsiteX37" fmla="*/ 216243 w 609050"/>
                <a:gd name="connsiteY37" fmla="*/ 237412 h 586540"/>
                <a:gd name="connsiteX38" fmla="*/ 293953 w 609050"/>
                <a:gd name="connsiteY38" fmla="*/ 237412 h 586540"/>
                <a:gd name="connsiteX39" fmla="*/ 293953 w 609050"/>
                <a:gd name="connsiteY39" fmla="*/ 193549 h 586540"/>
                <a:gd name="connsiteX40" fmla="*/ 69884 w 609050"/>
                <a:gd name="connsiteY40" fmla="*/ 193549 h 586540"/>
                <a:gd name="connsiteX41" fmla="*/ 69884 w 609050"/>
                <a:gd name="connsiteY41" fmla="*/ 237412 h 586540"/>
                <a:gd name="connsiteX42" fmla="*/ 147595 w 609050"/>
                <a:gd name="connsiteY42" fmla="*/ 237412 h 586540"/>
                <a:gd name="connsiteX43" fmla="*/ 147595 w 609050"/>
                <a:gd name="connsiteY43" fmla="*/ 193549 h 586540"/>
                <a:gd name="connsiteX44" fmla="*/ 460769 w 609050"/>
                <a:gd name="connsiteY44" fmla="*/ 156950 h 586540"/>
                <a:gd name="connsiteX45" fmla="*/ 460769 w 609050"/>
                <a:gd name="connsiteY45" fmla="*/ 195468 h 586540"/>
                <a:gd name="connsiteX46" fmla="*/ 555916 w 609050"/>
                <a:gd name="connsiteY46" fmla="*/ 195468 h 586540"/>
                <a:gd name="connsiteX47" fmla="*/ 555916 w 609050"/>
                <a:gd name="connsiteY47" fmla="*/ 156950 h 586540"/>
                <a:gd name="connsiteX48" fmla="*/ 192926 w 609050"/>
                <a:gd name="connsiteY48" fmla="*/ 96251 h 586540"/>
                <a:gd name="connsiteX49" fmla="*/ 361366 w 609050"/>
                <a:gd name="connsiteY49" fmla="*/ 96251 h 586540"/>
                <a:gd name="connsiteX50" fmla="*/ 361366 w 609050"/>
                <a:gd name="connsiteY50" fmla="*/ 114880 h 586540"/>
                <a:gd name="connsiteX51" fmla="*/ 192926 w 609050"/>
                <a:gd name="connsiteY51" fmla="*/ 114880 h 586540"/>
                <a:gd name="connsiteX52" fmla="*/ 192926 w 609050"/>
                <a:gd name="connsiteY52" fmla="*/ 49819 h 586540"/>
                <a:gd name="connsiteX53" fmla="*/ 361366 w 609050"/>
                <a:gd name="connsiteY53" fmla="*/ 49819 h 586540"/>
                <a:gd name="connsiteX54" fmla="*/ 361366 w 609050"/>
                <a:gd name="connsiteY54" fmla="*/ 68307 h 586540"/>
                <a:gd name="connsiteX55" fmla="*/ 192926 w 609050"/>
                <a:gd name="connsiteY55" fmla="*/ 68307 h 586540"/>
                <a:gd name="connsiteX56" fmla="*/ 166130 w 609050"/>
                <a:gd name="connsiteY56" fmla="*/ 25222 h 586540"/>
                <a:gd name="connsiteX57" fmla="*/ 166130 w 609050"/>
                <a:gd name="connsiteY57" fmla="*/ 155716 h 586540"/>
                <a:gd name="connsiteX58" fmla="*/ 338987 w 609050"/>
                <a:gd name="connsiteY58" fmla="*/ 155716 h 586540"/>
                <a:gd name="connsiteX59" fmla="*/ 338987 w 609050"/>
                <a:gd name="connsiteY59" fmla="*/ 341040 h 586540"/>
                <a:gd name="connsiteX60" fmla="*/ 338987 w 609050"/>
                <a:gd name="connsiteY60" fmla="*/ 531710 h 586540"/>
                <a:gd name="connsiteX61" fmla="*/ 366721 w 609050"/>
                <a:gd name="connsiteY61" fmla="*/ 531710 h 586540"/>
                <a:gd name="connsiteX62" fmla="*/ 366721 w 609050"/>
                <a:gd name="connsiteY62" fmla="*/ 341040 h 586540"/>
                <a:gd name="connsiteX63" fmla="*/ 366721 w 609050"/>
                <a:gd name="connsiteY63" fmla="*/ 155305 h 586540"/>
                <a:gd name="connsiteX64" fmla="*/ 388002 w 609050"/>
                <a:gd name="connsiteY64" fmla="*/ 143517 h 586540"/>
                <a:gd name="connsiteX65" fmla="*/ 388002 w 609050"/>
                <a:gd name="connsiteY65" fmla="*/ 25222 h 586540"/>
                <a:gd name="connsiteX66" fmla="*/ 140867 w 609050"/>
                <a:gd name="connsiteY66" fmla="*/ 0 h 586540"/>
                <a:gd name="connsiteX67" fmla="*/ 413402 w 609050"/>
                <a:gd name="connsiteY67" fmla="*/ 0 h 586540"/>
                <a:gd name="connsiteX68" fmla="*/ 413402 w 609050"/>
                <a:gd name="connsiteY68" fmla="*/ 129398 h 586540"/>
                <a:gd name="connsiteX69" fmla="*/ 432486 w 609050"/>
                <a:gd name="connsiteY69" fmla="*/ 118843 h 586540"/>
                <a:gd name="connsiteX70" fmla="*/ 584199 w 609050"/>
                <a:gd name="connsiteY70" fmla="*/ 118843 h 586540"/>
                <a:gd name="connsiteX71" fmla="*/ 584199 w 609050"/>
                <a:gd name="connsiteY71" fmla="*/ 531710 h 586540"/>
                <a:gd name="connsiteX72" fmla="*/ 609050 w 609050"/>
                <a:gd name="connsiteY72" fmla="*/ 531710 h 586540"/>
                <a:gd name="connsiteX73" fmla="*/ 609050 w 609050"/>
                <a:gd name="connsiteY73" fmla="*/ 586540 h 586540"/>
                <a:gd name="connsiteX74" fmla="*/ 0 w 609050"/>
                <a:gd name="connsiteY74" fmla="*/ 586540 h 586540"/>
                <a:gd name="connsiteX75" fmla="*/ 0 w 609050"/>
                <a:gd name="connsiteY75" fmla="*/ 531710 h 586540"/>
                <a:gd name="connsiteX76" fmla="*/ 24851 w 609050"/>
                <a:gd name="connsiteY76" fmla="*/ 531710 h 586540"/>
                <a:gd name="connsiteX77" fmla="*/ 24851 w 609050"/>
                <a:gd name="connsiteY77" fmla="*/ 155716 h 586540"/>
                <a:gd name="connsiteX78" fmla="*/ 140867 w 609050"/>
                <a:gd name="connsiteY78" fmla="*/ 155716 h 586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609050" h="586540">
                  <a:moveTo>
                    <a:pt x="216243" y="412730"/>
                  </a:moveTo>
                  <a:lnTo>
                    <a:pt x="216243" y="456594"/>
                  </a:lnTo>
                  <a:lnTo>
                    <a:pt x="293953" y="456594"/>
                  </a:lnTo>
                  <a:lnTo>
                    <a:pt x="293953" y="412730"/>
                  </a:lnTo>
                  <a:close/>
                  <a:moveTo>
                    <a:pt x="69884" y="412730"/>
                  </a:moveTo>
                  <a:lnTo>
                    <a:pt x="69884" y="456594"/>
                  </a:lnTo>
                  <a:lnTo>
                    <a:pt x="147595" y="456594"/>
                  </a:lnTo>
                  <a:lnTo>
                    <a:pt x="147595" y="412730"/>
                  </a:lnTo>
                  <a:close/>
                  <a:moveTo>
                    <a:pt x="460769" y="376268"/>
                  </a:moveTo>
                  <a:lnTo>
                    <a:pt x="460769" y="414786"/>
                  </a:lnTo>
                  <a:lnTo>
                    <a:pt x="555916" y="414786"/>
                  </a:lnTo>
                  <a:lnTo>
                    <a:pt x="555916" y="376268"/>
                  </a:lnTo>
                  <a:close/>
                  <a:moveTo>
                    <a:pt x="216243" y="339670"/>
                  </a:moveTo>
                  <a:lnTo>
                    <a:pt x="216243" y="383533"/>
                  </a:lnTo>
                  <a:lnTo>
                    <a:pt x="293953" y="383533"/>
                  </a:lnTo>
                  <a:lnTo>
                    <a:pt x="293953" y="339670"/>
                  </a:lnTo>
                  <a:close/>
                  <a:moveTo>
                    <a:pt x="69884" y="339670"/>
                  </a:moveTo>
                  <a:lnTo>
                    <a:pt x="69884" y="383533"/>
                  </a:lnTo>
                  <a:lnTo>
                    <a:pt x="147595" y="383533"/>
                  </a:lnTo>
                  <a:lnTo>
                    <a:pt x="147595" y="339670"/>
                  </a:lnTo>
                  <a:close/>
                  <a:moveTo>
                    <a:pt x="460769" y="303071"/>
                  </a:moveTo>
                  <a:lnTo>
                    <a:pt x="460769" y="341726"/>
                  </a:lnTo>
                  <a:lnTo>
                    <a:pt x="555916" y="341726"/>
                  </a:lnTo>
                  <a:lnTo>
                    <a:pt x="555916" y="303071"/>
                  </a:lnTo>
                  <a:close/>
                  <a:moveTo>
                    <a:pt x="216243" y="266609"/>
                  </a:moveTo>
                  <a:lnTo>
                    <a:pt x="216243" y="310473"/>
                  </a:lnTo>
                  <a:lnTo>
                    <a:pt x="293953" y="310473"/>
                  </a:lnTo>
                  <a:lnTo>
                    <a:pt x="293953" y="266609"/>
                  </a:lnTo>
                  <a:close/>
                  <a:moveTo>
                    <a:pt x="69884" y="266609"/>
                  </a:moveTo>
                  <a:lnTo>
                    <a:pt x="69884" y="310473"/>
                  </a:lnTo>
                  <a:lnTo>
                    <a:pt x="147595" y="310473"/>
                  </a:lnTo>
                  <a:lnTo>
                    <a:pt x="147595" y="266609"/>
                  </a:lnTo>
                  <a:close/>
                  <a:moveTo>
                    <a:pt x="460769" y="230010"/>
                  </a:moveTo>
                  <a:lnTo>
                    <a:pt x="460769" y="268528"/>
                  </a:lnTo>
                  <a:lnTo>
                    <a:pt x="555916" y="268528"/>
                  </a:lnTo>
                  <a:lnTo>
                    <a:pt x="555916" y="230010"/>
                  </a:lnTo>
                  <a:close/>
                  <a:moveTo>
                    <a:pt x="216243" y="193549"/>
                  </a:moveTo>
                  <a:lnTo>
                    <a:pt x="216243" y="237412"/>
                  </a:lnTo>
                  <a:lnTo>
                    <a:pt x="293953" y="237412"/>
                  </a:lnTo>
                  <a:lnTo>
                    <a:pt x="293953" y="193549"/>
                  </a:lnTo>
                  <a:close/>
                  <a:moveTo>
                    <a:pt x="69884" y="193549"/>
                  </a:moveTo>
                  <a:lnTo>
                    <a:pt x="69884" y="237412"/>
                  </a:lnTo>
                  <a:lnTo>
                    <a:pt x="147595" y="237412"/>
                  </a:lnTo>
                  <a:lnTo>
                    <a:pt x="147595" y="193549"/>
                  </a:lnTo>
                  <a:close/>
                  <a:moveTo>
                    <a:pt x="460769" y="156950"/>
                  </a:moveTo>
                  <a:lnTo>
                    <a:pt x="460769" y="195468"/>
                  </a:lnTo>
                  <a:lnTo>
                    <a:pt x="555916" y="195468"/>
                  </a:lnTo>
                  <a:lnTo>
                    <a:pt x="555916" y="156950"/>
                  </a:lnTo>
                  <a:close/>
                  <a:moveTo>
                    <a:pt x="192926" y="96251"/>
                  </a:moveTo>
                  <a:lnTo>
                    <a:pt x="361366" y="96251"/>
                  </a:lnTo>
                  <a:lnTo>
                    <a:pt x="361366" y="114880"/>
                  </a:lnTo>
                  <a:lnTo>
                    <a:pt x="192926" y="114880"/>
                  </a:lnTo>
                  <a:close/>
                  <a:moveTo>
                    <a:pt x="192926" y="49819"/>
                  </a:moveTo>
                  <a:lnTo>
                    <a:pt x="361366" y="49819"/>
                  </a:lnTo>
                  <a:lnTo>
                    <a:pt x="361366" y="68307"/>
                  </a:lnTo>
                  <a:lnTo>
                    <a:pt x="192926" y="68307"/>
                  </a:lnTo>
                  <a:close/>
                  <a:moveTo>
                    <a:pt x="166130" y="25222"/>
                  </a:moveTo>
                  <a:lnTo>
                    <a:pt x="166130" y="155716"/>
                  </a:lnTo>
                  <a:lnTo>
                    <a:pt x="338987" y="155716"/>
                  </a:lnTo>
                  <a:lnTo>
                    <a:pt x="338987" y="341040"/>
                  </a:lnTo>
                  <a:lnTo>
                    <a:pt x="338987" y="531710"/>
                  </a:lnTo>
                  <a:lnTo>
                    <a:pt x="366721" y="531710"/>
                  </a:lnTo>
                  <a:lnTo>
                    <a:pt x="366721" y="341040"/>
                  </a:lnTo>
                  <a:lnTo>
                    <a:pt x="366721" y="155305"/>
                  </a:lnTo>
                  <a:lnTo>
                    <a:pt x="388002" y="143517"/>
                  </a:lnTo>
                  <a:lnTo>
                    <a:pt x="388002" y="25222"/>
                  </a:lnTo>
                  <a:close/>
                  <a:moveTo>
                    <a:pt x="140867" y="0"/>
                  </a:moveTo>
                  <a:lnTo>
                    <a:pt x="413402" y="0"/>
                  </a:lnTo>
                  <a:lnTo>
                    <a:pt x="413402" y="129398"/>
                  </a:lnTo>
                  <a:lnTo>
                    <a:pt x="432486" y="118843"/>
                  </a:lnTo>
                  <a:lnTo>
                    <a:pt x="584199" y="118843"/>
                  </a:lnTo>
                  <a:lnTo>
                    <a:pt x="584199" y="531710"/>
                  </a:lnTo>
                  <a:lnTo>
                    <a:pt x="609050" y="531710"/>
                  </a:lnTo>
                  <a:lnTo>
                    <a:pt x="609050" y="586540"/>
                  </a:lnTo>
                  <a:lnTo>
                    <a:pt x="0" y="586540"/>
                  </a:lnTo>
                  <a:lnTo>
                    <a:pt x="0" y="531710"/>
                  </a:lnTo>
                  <a:lnTo>
                    <a:pt x="24851" y="531710"/>
                  </a:lnTo>
                  <a:lnTo>
                    <a:pt x="24851" y="155716"/>
                  </a:lnTo>
                  <a:lnTo>
                    <a:pt x="140867" y="155716"/>
                  </a:lnTo>
                  <a:close/>
                </a:path>
              </a:pathLst>
            </a:custGeom>
            <a:solidFill>
              <a:sysClr val="window" lastClr="FFFFFF"/>
            </a:solidFill>
            <a:ln>
              <a:noFill/>
            </a:ln>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alibri"/>
                <a:ea typeface="宋体" panose="02010600030101010101" pitchFamily="2" charset="-122"/>
                <a:cs typeface="+mn-cs"/>
                <a:sym typeface="+mn-lt"/>
              </a:endParaRPr>
            </a:p>
          </p:txBody>
        </p:sp>
      </p:grpSp>
      <p:sp>
        <p:nvSpPr>
          <p:cNvPr id="22" name="íś1iḑé"/>
          <p:cNvSpPr/>
          <p:nvPr/>
        </p:nvSpPr>
        <p:spPr>
          <a:xfrm>
            <a:off x="5005966" y="1281249"/>
            <a:ext cx="854737" cy="866799"/>
          </a:xfrm>
          <a:custGeom>
            <a:avLst/>
            <a:gdLst>
              <a:gd name="T0" fmla="*/ 5904 w 5904"/>
              <a:gd name="T1" fmla="*/ 2066 h 6827"/>
              <a:gd name="T2" fmla="*/ 3838 w 5904"/>
              <a:gd name="T3" fmla="*/ 0 h 6827"/>
              <a:gd name="T4" fmla="*/ 1070 w 5904"/>
              <a:gd name="T5" fmla="*/ 2768 h 6827"/>
              <a:gd name="T6" fmla="*/ 0 w 5904"/>
              <a:gd name="T7" fmla="*/ 2768 h 6827"/>
              <a:gd name="T8" fmla="*/ 0 w 5904"/>
              <a:gd name="T9" fmla="*/ 6827 h 6827"/>
              <a:gd name="T10" fmla="*/ 5904 w 5904"/>
              <a:gd name="T11" fmla="*/ 6827 h 6827"/>
              <a:gd name="T12" fmla="*/ 5904 w 5904"/>
              <a:gd name="T13" fmla="*/ 2768 h 6827"/>
              <a:gd name="T14" fmla="*/ 5203 w 5904"/>
              <a:gd name="T15" fmla="*/ 2768 h 6827"/>
              <a:gd name="T16" fmla="*/ 5904 w 5904"/>
              <a:gd name="T17" fmla="*/ 2066 h 6827"/>
              <a:gd name="T18" fmla="*/ 5122 w 5904"/>
              <a:gd name="T19" fmla="*/ 2066 h 6827"/>
              <a:gd name="T20" fmla="*/ 4420 w 5904"/>
              <a:gd name="T21" fmla="*/ 2768 h 6827"/>
              <a:gd name="T22" fmla="*/ 3407 w 5904"/>
              <a:gd name="T23" fmla="*/ 2768 h 6827"/>
              <a:gd name="T24" fmla="*/ 4620 w 5904"/>
              <a:gd name="T25" fmla="*/ 1564 h 6827"/>
              <a:gd name="T26" fmla="*/ 5122 w 5904"/>
              <a:gd name="T27" fmla="*/ 2066 h 6827"/>
              <a:gd name="T28" fmla="*/ 3838 w 5904"/>
              <a:gd name="T29" fmla="*/ 783 h 6827"/>
              <a:gd name="T30" fmla="*/ 4228 w 5904"/>
              <a:gd name="T31" fmla="*/ 1173 h 6827"/>
              <a:gd name="T32" fmla="*/ 2622 w 5904"/>
              <a:gd name="T33" fmla="*/ 2768 h 6827"/>
              <a:gd name="T34" fmla="*/ 1853 w 5904"/>
              <a:gd name="T35" fmla="*/ 2768 h 6827"/>
              <a:gd name="T36" fmla="*/ 3838 w 5904"/>
              <a:gd name="T37" fmla="*/ 783 h 6827"/>
              <a:gd name="T38" fmla="*/ 5351 w 5904"/>
              <a:gd name="T39" fmla="*/ 5074 h 6827"/>
              <a:gd name="T40" fmla="*/ 4235 w 5904"/>
              <a:gd name="T41" fmla="*/ 5074 h 6827"/>
              <a:gd name="T42" fmla="*/ 4112 w 5904"/>
              <a:gd name="T43" fmla="*/ 4797 h 6827"/>
              <a:gd name="T44" fmla="*/ 4235 w 5904"/>
              <a:gd name="T45" fmla="*/ 4520 h 6827"/>
              <a:gd name="T46" fmla="*/ 5351 w 5904"/>
              <a:gd name="T47" fmla="*/ 4520 h 6827"/>
              <a:gd name="T48" fmla="*/ 5351 w 5904"/>
              <a:gd name="T49" fmla="*/ 5074 h 6827"/>
              <a:gd name="T50" fmla="*/ 5351 w 5904"/>
              <a:gd name="T51" fmla="*/ 3321 h 6827"/>
              <a:gd name="T52" fmla="*/ 5351 w 5904"/>
              <a:gd name="T53" fmla="*/ 3967 h 6827"/>
              <a:gd name="T54" fmla="*/ 3875 w 5904"/>
              <a:gd name="T55" fmla="*/ 3967 h 6827"/>
              <a:gd name="T56" fmla="*/ 3506 w 5904"/>
              <a:gd name="T57" fmla="*/ 4797 h 6827"/>
              <a:gd name="T58" fmla="*/ 3875 w 5904"/>
              <a:gd name="T59" fmla="*/ 5627 h 6827"/>
              <a:gd name="T60" fmla="*/ 5351 w 5904"/>
              <a:gd name="T61" fmla="*/ 5627 h 6827"/>
              <a:gd name="T62" fmla="*/ 5351 w 5904"/>
              <a:gd name="T63" fmla="*/ 6273 h 6827"/>
              <a:gd name="T64" fmla="*/ 554 w 5904"/>
              <a:gd name="T65" fmla="*/ 6273 h 6827"/>
              <a:gd name="T66" fmla="*/ 554 w 5904"/>
              <a:gd name="T67" fmla="*/ 3321 h 6827"/>
              <a:gd name="T68" fmla="*/ 5351 w 5904"/>
              <a:gd name="T69" fmla="*/ 3321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04" h="6827">
                <a:moveTo>
                  <a:pt x="5904" y="2066"/>
                </a:moveTo>
                <a:lnTo>
                  <a:pt x="3838" y="0"/>
                </a:lnTo>
                <a:lnTo>
                  <a:pt x="1070" y="2768"/>
                </a:lnTo>
                <a:lnTo>
                  <a:pt x="0" y="2768"/>
                </a:lnTo>
                <a:lnTo>
                  <a:pt x="0" y="6827"/>
                </a:lnTo>
                <a:lnTo>
                  <a:pt x="5904" y="6827"/>
                </a:lnTo>
                <a:lnTo>
                  <a:pt x="5904" y="2768"/>
                </a:lnTo>
                <a:lnTo>
                  <a:pt x="5203" y="2768"/>
                </a:lnTo>
                <a:lnTo>
                  <a:pt x="5904" y="2066"/>
                </a:lnTo>
                <a:close/>
                <a:moveTo>
                  <a:pt x="5122" y="2066"/>
                </a:moveTo>
                <a:lnTo>
                  <a:pt x="4420" y="2768"/>
                </a:lnTo>
                <a:lnTo>
                  <a:pt x="3407" y="2768"/>
                </a:lnTo>
                <a:lnTo>
                  <a:pt x="4620" y="1564"/>
                </a:lnTo>
                <a:lnTo>
                  <a:pt x="5122" y="2066"/>
                </a:lnTo>
                <a:close/>
                <a:moveTo>
                  <a:pt x="3838" y="783"/>
                </a:moveTo>
                <a:lnTo>
                  <a:pt x="4228" y="1173"/>
                </a:lnTo>
                <a:lnTo>
                  <a:pt x="2622" y="2768"/>
                </a:lnTo>
                <a:lnTo>
                  <a:pt x="1853" y="2768"/>
                </a:lnTo>
                <a:lnTo>
                  <a:pt x="3838" y="783"/>
                </a:lnTo>
                <a:close/>
                <a:moveTo>
                  <a:pt x="5351" y="5074"/>
                </a:moveTo>
                <a:lnTo>
                  <a:pt x="4235" y="5074"/>
                </a:lnTo>
                <a:lnTo>
                  <a:pt x="4112" y="4797"/>
                </a:lnTo>
                <a:lnTo>
                  <a:pt x="4235" y="4520"/>
                </a:lnTo>
                <a:lnTo>
                  <a:pt x="5351" y="4520"/>
                </a:lnTo>
                <a:lnTo>
                  <a:pt x="5351" y="5074"/>
                </a:lnTo>
                <a:close/>
                <a:moveTo>
                  <a:pt x="5351" y="3321"/>
                </a:moveTo>
                <a:lnTo>
                  <a:pt x="5351" y="3967"/>
                </a:lnTo>
                <a:lnTo>
                  <a:pt x="3875" y="3967"/>
                </a:lnTo>
                <a:lnTo>
                  <a:pt x="3506" y="4797"/>
                </a:lnTo>
                <a:lnTo>
                  <a:pt x="3875" y="5627"/>
                </a:lnTo>
                <a:lnTo>
                  <a:pt x="5351" y="5627"/>
                </a:lnTo>
                <a:lnTo>
                  <a:pt x="5351" y="6273"/>
                </a:lnTo>
                <a:lnTo>
                  <a:pt x="554" y="6273"/>
                </a:lnTo>
                <a:lnTo>
                  <a:pt x="554" y="3321"/>
                </a:lnTo>
                <a:lnTo>
                  <a:pt x="5351" y="3321"/>
                </a:lnTo>
                <a:close/>
              </a:path>
            </a:pathLst>
          </a:custGeom>
          <a:solidFill>
            <a:srgbClr val="084CA1">
              <a:alpha val="90000"/>
            </a:srgbClr>
          </a:solidFill>
          <a:ln w="25400" cap="flat" cmpd="sng" algn="ctr">
            <a:noFill/>
            <a:prstDash val="solid"/>
          </a:ln>
          <a:effectLst/>
        </p:spPr>
        <p:txBody>
          <a:bodyPr anchor="ctr"/>
          <a:ls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lt1"/>
                </a:solidFill>
                <a:latin typeface="+mn-lt"/>
                <a:ea typeface="+mn-ea"/>
                <a:cs typeface="+mn-cs"/>
              </a:defRPr>
            </a:lvl9pPr>
          </a:lstStyle>
          <a:p>
            <a:pPr marL="0" marR="0" lvl="0" indent="0" algn="ctr" defTabSz="914400" rtl="0" eaLnBrk="1" fontAlgn="base" latinLnBrk="0" hangingPunct="1">
              <a:lnSpc>
                <a:spcPct val="130000"/>
              </a:lnSpc>
              <a:spcBef>
                <a:spcPct val="0"/>
              </a:spcBef>
              <a:spcAft>
                <a:spcPct val="0"/>
              </a:spcAft>
              <a:buClrTx/>
              <a:buSzTx/>
              <a:buFontTx/>
              <a:buNone/>
              <a:tabLst/>
              <a:defRPr/>
            </a:pPr>
            <a:endParaRPr kumimoji="0" sz="1800" b="0" i="0" u="none" strike="noStrike" kern="1200" cap="none" spc="0" normalizeH="0" baseline="0" noProof="0">
              <a:ln>
                <a:noFill/>
              </a:ln>
              <a:solidFill>
                <a:sysClr val="window" lastClr="FFFFFF"/>
              </a:solidFill>
              <a:effectLst/>
              <a:uLnTx/>
              <a:uFillTx/>
              <a:latin typeface="Calibri"/>
              <a:ea typeface="+mn-ea"/>
              <a:cs typeface="+mn-cs"/>
              <a:sym typeface="+mn-lt"/>
            </a:endParaRPr>
          </a:p>
        </p:txBody>
      </p:sp>
      <p:sp>
        <p:nvSpPr>
          <p:cNvPr id="23" name="TextBox 25"/>
          <p:cNvSpPr txBox="1"/>
          <p:nvPr/>
        </p:nvSpPr>
        <p:spPr>
          <a:xfrm>
            <a:off x="1853714" y="2431814"/>
            <a:ext cx="2101887" cy="11726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30000"/>
              </a:lnSpc>
            </a:pPr>
            <a:r>
              <a:rPr lang="zh-CN" altLang="en-US" dirty="0">
                <a:latin typeface="微软雅黑" pitchFamily="34" charset="-122"/>
                <a:ea typeface="微软雅黑" pitchFamily="34" charset="-122"/>
                <a:cs typeface="+mn-ea"/>
                <a:sym typeface="+mn-lt"/>
              </a:rPr>
              <a:t>与</a:t>
            </a:r>
            <a:r>
              <a:rPr lang="zh-CN" altLang="en-US" dirty="0" smtClean="0">
                <a:latin typeface="微软雅黑" pitchFamily="34" charset="-122"/>
                <a:ea typeface="微软雅黑" pitchFamily="34" charset="-122"/>
                <a:cs typeface="+mn-ea"/>
                <a:sym typeface="+mn-lt"/>
              </a:rPr>
              <a:t>该</a:t>
            </a:r>
            <a:r>
              <a:rPr lang="zh-CN" altLang="zh-CN" dirty="0">
                <a:latin typeface="微软雅黑" pitchFamily="34" charset="-122"/>
                <a:ea typeface="微软雅黑" pitchFamily="34" charset="-122"/>
              </a:rPr>
              <a:t>投资性房地产</a:t>
            </a:r>
            <a:r>
              <a:rPr lang="zh-CN" altLang="en-US" dirty="0" smtClean="0">
                <a:latin typeface="微软雅黑" pitchFamily="34" charset="-122"/>
                <a:ea typeface="微软雅黑" pitchFamily="34" charset="-122"/>
                <a:cs typeface="+mn-ea"/>
                <a:sym typeface="+mn-lt"/>
              </a:rPr>
              <a:t>有关</a:t>
            </a:r>
            <a:r>
              <a:rPr lang="zh-CN" altLang="en-US" dirty="0">
                <a:latin typeface="微软雅黑" pitchFamily="34" charset="-122"/>
                <a:ea typeface="微软雅黑" pitchFamily="34" charset="-122"/>
                <a:cs typeface="+mn-ea"/>
                <a:sym typeface="+mn-lt"/>
              </a:rPr>
              <a:t>的</a:t>
            </a:r>
            <a:r>
              <a:rPr lang="zh-CN" altLang="en-US" b="1" dirty="0">
                <a:solidFill>
                  <a:srgbClr val="C00000"/>
                </a:solidFill>
                <a:latin typeface="微软雅黑" pitchFamily="34" charset="-122"/>
                <a:ea typeface="微软雅黑" pitchFamily="34" charset="-122"/>
                <a:cs typeface="+mn-ea"/>
                <a:sym typeface="+mn-lt"/>
              </a:rPr>
              <a:t>经济利益</a:t>
            </a:r>
            <a:r>
              <a:rPr lang="zh-CN" altLang="en-US" dirty="0">
                <a:latin typeface="微软雅黑" pitchFamily="34" charset="-122"/>
                <a:ea typeface="微软雅黑" pitchFamily="34" charset="-122"/>
                <a:cs typeface="+mn-ea"/>
                <a:sym typeface="+mn-lt"/>
              </a:rPr>
              <a:t>很可能</a:t>
            </a:r>
            <a:r>
              <a:rPr lang="zh-CN" altLang="en-US" b="1" dirty="0">
                <a:solidFill>
                  <a:srgbClr val="C00000"/>
                </a:solidFill>
                <a:latin typeface="微软雅黑" pitchFamily="34" charset="-122"/>
                <a:ea typeface="微软雅黑" pitchFamily="34" charset="-122"/>
                <a:cs typeface="+mn-ea"/>
                <a:sym typeface="+mn-lt"/>
              </a:rPr>
              <a:t>流入</a:t>
            </a:r>
            <a:r>
              <a:rPr lang="zh-CN" altLang="en-US" dirty="0" smtClean="0">
                <a:latin typeface="微软雅黑" pitchFamily="34" charset="-122"/>
                <a:ea typeface="微软雅黑" pitchFamily="34" charset="-122"/>
                <a:cs typeface="+mn-ea"/>
                <a:sym typeface="+mn-lt"/>
              </a:rPr>
              <a:t>企业。</a:t>
            </a:r>
            <a:endParaRPr lang="zh-CN" altLang="en-US" dirty="0">
              <a:latin typeface="微软雅黑" pitchFamily="34" charset="-122"/>
              <a:ea typeface="微软雅黑" pitchFamily="34" charset="-122"/>
              <a:cs typeface="+mn-ea"/>
              <a:sym typeface="+mn-lt"/>
            </a:endParaRPr>
          </a:p>
        </p:txBody>
      </p:sp>
      <p:sp>
        <p:nvSpPr>
          <p:cNvPr id="24" name="TextBox 26"/>
          <p:cNvSpPr txBox="1"/>
          <p:nvPr/>
        </p:nvSpPr>
        <p:spPr>
          <a:xfrm>
            <a:off x="4406888" y="2431814"/>
            <a:ext cx="2304256" cy="812530"/>
          </a:xfrm>
          <a:prstGeom prst="rect">
            <a:avLst/>
          </a:prstGeom>
          <a:noFill/>
        </p:spPr>
        <p:txBody>
          <a:bodyPr wrap="square" rtlCol="0">
            <a:spAutoFit/>
          </a:bodyPr>
          <a:lstStyle>
            <a:defPPr>
              <a:defRPr lang="zh-CN"/>
            </a:defPPr>
            <a:lvl1pPr>
              <a:lnSpc>
                <a:spcPct val="120000"/>
              </a:lnSpc>
              <a:defRPr sz="2000">
                <a:cs typeface="+mn-ea"/>
              </a:defRPr>
            </a:lvl1pPr>
          </a:lstStyle>
          <a:p>
            <a:pPr>
              <a:lnSpc>
                <a:spcPct val="130000"/>
              </a:lnSpc>
            </a:pPr>
            <a:r>
              <a:rPr lang="zh-CN" altLang="en-US" sz="1800" dirty="0" smtClean="0">
                <a:latin typeface="微软雅黑" pitchFamily="34" charset="-122"/>
                <a:ea typeface="微软雅黑" pitchFamily="34" charset="-122"/>
                <a:sym typeface="+mn-lt"/>
              </a:rPr>
              <a:t>该</a:t>
            </a:r>
            <a:r>
              <a:rPr lang="zh-CN" altLang="zh-CN" sz="1800" dirty="0">
                <a:latin typeface="微软雅黑" pitchFamily="34" charset="-122"/>
                <a:ea typeface="微软雅黑" pitchFamily="34" charset="-122"/>
              </a:rPr>
              <a:t>投资性房地产</a:t>
            </a:r>
            <a:r>
              <a:rPr lang="zh-CN" altLang="en-US" sz="1800" dirty="0" smtClean="0">
                <a:latin typeface="微软雅黑" pitchFamily="34" charset="-122"/>
                <a:ea typeface="微软雅黑" pitchFamily="34" charset="-122"/>
                <a:sym typeface="+mn-lt"/>
              </a:rPr>
              <a:t>的</a:t>
            </a:r>
            <a:r>
              <a:rPr lang="zh-CN" altLang="en-US" sz="1800" dirty="0">
                <a:latin typeface="微软雅黑" pitchFamily="34" charset="-122"/>
                <a:ea typeface="微软雅黑" pitchFamily="34" charset="-122"/>
                <a:sym typeface="+mn-lt"/>
              </a:rPr>
              <a:t>成本能够</a:t>
            </a:r>
            <a:r>
              <a:rPr lang="zh-CN" altLang="en-US" sz="1800" b="1" dirty="0">
                <a:solidFill>
                  <a:srgbClr val="C00000"/>
                </a:solidFill>
                <a:latin typeface="微软雅黑" pitchFamily="34" charset="-122"/>
                <a:ea typeface="微软雅黑" pitchFamily="34" charset="-122"/>
                <a:sym typeface="+mn-lt"/>
              </a:rPr>
              <a:t>可靠</a:t>
            </a:r>
            <a:r>
              <a:rPr lang="zh-CN" altLang="en-US" sz="1800" dirty="0">
                <a:latin typeface="微软雅黑" pitchFamily="34" charset="-122"/>
                <a:ea typeface="微软雅黑" pitchFamily="34" charset="-122"/>
                <a:sym typeface="+mn-lt"/>
              </a:rPr>
              <a:t>地</a:t>
            </a:r>
            <a:r>
              <a:rPr lang="zh-CN" altLang="en-US" sz="1800" b="1" dirty="0" smtClean="0">
                <a:solidFill>
                  <a:srgbClr val="C00000"/>
                </a:solidFill>
                <a:latin typeface="微软雅黑" pitchFamily="34" charset="-122"/>
                <a:ea typeface="微软雅黑" pitchFamily="34" charset="-122"/>
                <a:sym typeface="+mn-lt"/>
              </a:rPr>
              <a:t>计量</a:t>
            </a:r>
            <a:r>
              <a:rPr lang="zh-CN" altLang="en-US" sz="1800" dirty="0" smtClean="0">
                <a:latin typeface="微软雅黑" pitchFamily="34" charset="-122"/>
                <a:ea typeface="微软雅黑" pitchFamily="34" charset="-122"/>
                <a:sym typeface="+mn-lt"/>
              </a:rPr>
              <a:t>。</a:t>
            </a:r>
            <a:endParaRPr lang="zh-CN" altLang="en-US" sz="1800" dirty="0">
              <a:latin typeface="微软雅黑" pitchFamily="34" charset="-122"/>
              <a:ea typeface="微软雅黑" pitchFamily="34" charset="-122"/>
              <a:sym typeface="+mn-lt"/>
            </a:endParaRPr>
          </a:p>
        </p:txBody>
      </p:sp>
    </p:spTree>
    <p:custDataLst>
      <p:tags r:id="rId1"/>
    </p:custDataLst>
    <p:extLst>
      <p:ext uri="{BB962C8B-B14F-4D97-AF65-F5344CB8AC3E}">
        <p14:creationId xmlns:p14="http://schemas.microsoft.com/office/powerpoint/2010/main" val="41609842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投资性房地产的账务处理</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2169825"/>
          </a:xfrm>
          <a:prstGeom prst="rect">
            <a:avLst/>
          </a:prstGeom>
          <a:noFill/>
        </p:spPr>
        <p:txBody>
          <a:bodyPr wrap="square" rtlCol="0">
            <a:spAutoFit/>
          </a:bodyPr>
          <a:lstStyle/>
          <a:p>
            <a:pPr>
              <a:lnSpc>
                <a:spcPct val="150000"/>
              </a:lnSpc>
            </a:pPr>
            <a:r>
              <a:rPr lang="zh-CN" altLang="zh-CN" sz="1800" b="1" dirty="0">
                <a:solidFill>
                  <a:srgbClr val="084CA1"/>
                </a:solidFill>
                <a:latin typeface="微软雅黑" pitchFamily="34" charset="-122"/>
                <a:ea typeface="微软雅黑" pitchFamily="34" charset="-122"/>
              </a:rPr>
              <a:t>外购</a:t>
            </a:r>
            <a:r>
              <a:rPr lang="zh-CN" altLang="zh-CN" sz="1800" b="1" dirty="0" smtClean="0">
                <a:solidFill>
                  <a:srgbClr val="084CA1"/>
                </a:solidFill>
                <a:latin typeface="微软雅黑" pitchFamily="34" charset="-122"/>
                <a:ea typeface="微软雅黑" pitchFamily="34" charset="-122"/>
              </a:rPr>
              <a:t>成本</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购买成本</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相关税费</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可直接归属于该资产的其他</a:t>
            </a:r>
            <a:r>
              <a:rPr lang="zh-CN" altLang="zh-CN" sz="1800" dirty="0" smtClean="0">
                <a:solidFill>
                  <a:srgbClr val="084CA1"/>
                </a:solidFill>
                <a:latin typeface="微软雅黑" pitchFamily="34" charset="-122"/>
                <a:ea typeface="微软雅黑" pitchFamily="34" charset="-122"/>
              </a:rPr>
              <a:t>支出</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借：投资性房地产（价税费）（成本模式）</a:t>
            </a:r>
          </a:p>
          <a:p>
            <a:pPr>
              <a:lnSpc>
                <a:spcPct val="150000"/>
              </a:lnSpc>
            </a:pPr>
            <a:r>
              <a:rPr lang="zh-CN" altLang="zh-CN" sz="1800" dirty="0" smtClean="0">
                <a:latin typeface="微软雅黑" pitchFamily="34" charset="-122"/>
                <a:ea typeface="微软雅黑" pitchFamily="34" charset="-122"/>
              </a:rPr>
              <a:t>或</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成本（公允价值模式）</a:t>
            </a:r>
          </a:p>
          <a:p>
            <a:pPr>
              <a:lnSpc>
                <a:spcPct val="150000"/>
              </a:lnSpc>
            </a:pPr>
            <a:r>
              <a:rPr lang="zh-CN" altLang="zh-CN" sz="1800" dirty="0">
                <a:latin typeface="微软雅黑" pitchFamily="34" charset="-122"/>
                <a:ea typeface="微软雅黑" pitchFamily="34" charset="-122"/>
              </a:rPr>
              <a:t>　　贷：银行存款</a:t>
            </a:r>
            <a:r>
              <a:rPr lang="zh-CN" altLang="zh-CN"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27" name="文本框 19"/>
          <p:cNvSpPr txBox="1"/>
          <p:nvPr/>
        </p:nvSpPr>
        <p:spPr>
          <a:xfrm>
            <a:off x="3031146" y="1131769"/>
            <a:ext cx="6035736"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外购的投资性</a:t>
            </a:r>
            <a:r>
              <a:rPr lang="zh-CN" altLang="zh-CN" sz="2000" b="1" kern="0" dirty="0" smtClean="0">
                <a:solidFill>
                  <a:srgbClr val="084CA1"/>
                </a:solidFill>
                <a:latin typeface="微软雅黑" pitchFamily="34" charset="-122"/>
                <a:ea typeface="微软雅黑" pitchFamily="34" charset="-122"/>
              </a:rPr>
              <a:t>房地产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7781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00088"/>
            <a:ext cx="7654947" cy="1754326"/>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月，甲企业计划购入一栋写字楼用于对外出租。</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zh-CN" sz="1800" dirty="0">
                <a:latin typeface="微软雅黑" pitchFamily="34" charset="-122"/>
                <a:ea typeface="微软雅黑" pitchFamily="34" charset="-122"/>
              </a:rPr>
              <a:t>日，甲企业与乙企业签订了经营租赁合同，约定自写字楼购买日起将这栋写字楼出租给乙企业，为期</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日，甲企业实际购入写字楼，支付价款</a:t>
            </a:r>
            <a:r>
              <a:rPr lang="zh-CN" altLang="zh-CN" sz="1800" dirty="0" smtClean="0">
                <a:latin typeface="微软雅黑" pitchFamily="34" charset="-122"/>
                <a:ea typeface="微软雅黑" pitchFamily="34" charset="-122"/>
              </a:rPr>
              <a:t>共计</a:t>
            </a:r>
            <a:r>
              <a:rPr lang="en-US" altLang="zh-CN" sz="1800" dirty="0" smtClean="0">
                <a:latin typeface="微软雅黑" pitchFamily="34" charset="-122"/>
                <a:ea typeface="微软雅黑" pitchFamily="34" charset="-122"/>
              </a:rPr>
              <a:t>     1 </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万元。假设不考虑其他因素，甲企业采用成本模式进行后续计量。</a:t>
            </a:r>
          </a:p>
        </p:txBody>
      </p:sp>
      <p:sp>
        <p:nvSpPr>
          <p:cNvPr id="19" name="矩形 18"/>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custDataLst>
              <p:tags r:id="rId8"/>
            </p:custDataLst>
          </p:nvPr>
        </p:nvSpPr>
        <p:spPr>
          <a:xfrm>
            <a:off x="672541" y="282828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nvSpPr>
        <p:spPr>
          <a:xfrm>
            <a:off x="749888" y="2924095"/>
            <a:ext cx="776704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借：投资性房地产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写字楼</a:t>
            </a:r>
            <a:r>
              <a:rPr lang="en-US" altLang="zh-CN" sz="1800" dirty="0">
                <a:latin typeface="微软雅黑" pitchFamily="34" charset="-122"/>
                <a:ea typeface="微软雅黑" pitchFamily="34" charset="-122"/>
              </a:rPr>
              <a:t>         12 000 000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r>
              <a:rPr lang="en-US" altLang="zh-CN" sz="1800" dirty="0">
                <a:latin typeface="微软雅黑" pitchFamily="34" charset="-122"/>
                <a:ea typeface="微软雅黑" pitchFamily="34" charset="-122"/>
              </a:rPr>
              <a:t>                                 12 000 000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851563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21518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投资性房地产的账务处理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3490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文本框 18"/>
          <p:cNvSpPr txBox="1"/>
          <p:nvPr/>
        </p:nvSpPr>
        <p:spPr>
          <a:xfrm>
            <a:off x="3030660" y="1572598"/>
            <a:ext cx="5867277" cy="2585323"/>
          </a:xfrm>
          <a:prstGeom prst="rect">
            <a:avLst/>
          </a:prstGeom>
          <a:noFill/>
        </p:spPr>
        <p:txBody>
          <a:bodyPr wrap="square" rtlCol="0">
            <a:spAutoFit/>
          </a:bodyPr>
          <a:lstStyle/>
          <a:p>
            <a:pPr>
              <a:lnSpc>
                <a:spcPct val="150000"/>
              </a:lnSpc>
            </a:pPr>
            <a:r>
              <a:rPr lang="zh-CN" altLang="zh-CN" sz="1800" b="1" dirty="0">
                <a:solidFill>
                  <a:srgbClr val="084CA1"/>
                </a:solidFill>
                <a:latin typeface="微软雅黑" pitchFamily="34" charset="-122"/>
                <a:ea typeface="微软雅黑" pitchFamily="34" charset="-122"/>
              </a:rPr>
              <a:t>自行建造成本</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土地开发</a:t>
            </a:r>
            <a:r>
              <a:rPr lang="zh-CN" altLang="zh-CN" sz="1800" dirty="0" smtClean="0">
                <a:solidFill>
                  <a:srgbClr val="084CA1"/>
                </a:solidFill>
                <a:latin typeface="微软雅黑" pitchFamily="34" charset="-122"/>
                <a:ea typeface="微软雅黑" pitchFamily="34" charset="-122"/>
              </a:rPr>
              <a:t>费</a:t>
            </a:r>
            <a:r>
              <a:rPr lang="en-US" altLang="zh-CN"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建筑成本</a:t>
            </a:r>
            <a:r>
              <a:rPr lang="en-US" altLang="zh-CN"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安装成本</a:t>
            </a:r>
            <a:r>
              <a:rPr lang="en-US" altLang="zh-CN"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应</a:t>
            </a:r>
            <a:r>
              <a:rPr lang="zh-CN" altLang="zh-CN" sz="1800" dirty="0">
                <a:solidFill>
                  <a:srgbClr val="084CA1"/>
                </a:solidFill>
                <a:latin typeface="微软雅黑" pitchFamily="34" charset="-122"/>
                <a:ea typeface="微软雅黑" pitchFamily="34" charset="-122"/>
              </a:rPr>
              <a:t>予以资本化的借款</a:t>
            </a:r>
            <a:r>
              <a:rPr lang="zh-CN" altLang="zh-CN" sz="1800" dirty="0" smtClean="0">
                <a:solidFill>
                  <a:srgbClr val="084CA1"/>
                </a:solidFill>
                <a:latin typeface="微软雅黑" pitchFamily="34" charset="-122"/>
                <a:ea typeface="微软雅黑" pitchFamily="34" charset="-122"/>
              </a:rPr>
              <a:t>费用</a:t>
            </a:r>
            <a:r>
              <a:rPr lang="en-US" altLang="zh-CN"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支付</a:t>
            </a:r>
            <a:r>
              <a:rPr lang="zh-CN" altLang="zh-CN" sz="1800" dirty="0">
                <a:solidFill>
                  <a:srgbClr val="084CA1"/>
                </a:solidFill>
                <a:latin typeface="微软雅黑" pitchFamily="34" charset="-122"/>
                <a:ea typeface="微软雅黑" pitchFamily="34" charset="-122"/>
              </a:rPr>
              <a:t>的其他</a:t>
            </a:r>
            <a:r>
              <a:rPr lang="zh-CN" altLang="zh-CN" sz="1800" dirty="0" smtClean="0">
                <a:solidFill>
                  <a:srgbClr val="084CA1"/>
                </a:solidFill>
                <a:latin typeface="微软雅黑" pitchFamily="34" charset="-122"/>
                <a:ea typeface="微软雅黑" pitchFamily="34" charset="-122"/>
              </a:rPr>
              <a:t>费用</a:t>
            </a:r>
            <a:r>
              <a:rPr lang="en-US" altLang="zh-CN"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分摊</a:t>
            </a:r>
            <a:r>
              <a:rPr lang="zh-CN" altLang="zh-CN" sz="1800" dirty="0">
                <a:solidFill>
                  <a:srgbClr val="084CA1"/>
                </a:solidFill>
                <a:latin typeface="微软雅黑" pitchFamily="34" charset="-122"/>
                <a:ea typeface="微软雅黑" pitchFamily="34" charset="-122"/>
              </a:rPr>
              <a:t>的间接费用</a:t>
            </a:r>
            <a:r>
              <a:rPr lang="zh-CN" altLang="zh-CN" sz="1800" dirty="0" smtClean="0">
                <a:solidFill>
                  <a:srgbClr val="084CA1"/>
                </a:solidFill>
                <a:latin typeface="微软雅黑" pitchFamily="34" charset="-122"/>
                <a:ea typeface="微软雅黑" pitchFamily="34" charset="-122"/>
              </a:rPr>
              <a:t>等</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借：投资性房地产（价税费）（成本模式）</a:t>
            </a:r>
          </a:p>
          <a:p>
            <a:pPr>
              <a:lnSpc>
                <a:spcPct val="150000"/>
              </a:lnSpc>
            </a:pPr>
            <a:r>
              <a:rPr lang="zh-CN" altLang="zh-CN" sz="1800" dirty="0" smtClean="0">
                <a:latin typeface="微软雅黑" pitchFamily="34" charset="-122"/>
                <a:ea typeface="微软雅黑" pitchFamily="34" charset="-122"/>
              </a:rPr>
              <a:t>或</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性房地产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成本（公允价值模式）</a:t>
            </a:r>
          </a:p>
          <a:p>
            <a:pPr>
              <a:lnSpc>
                <a:spcPct val="150000"/>
              </a:lnSpc>
            </a:pPr>
            <a:r>
              <a:rPr lang="zh-CN" altLang="zh-CN" sz="1800" dirty="0">
                <a:latin typeface="微软雅黑" pitchFamily="34" charset="-122"/>
                <a:ea typeface="微软雅黑" pitchFamily="34" charset="-122"/>
              </a:rPr>
              <a:t>　　贷：在建工程等</a:t>
            </a:r>
          </a:p>
        </p:txBody>
      </p:sp>
      <p:sp>
        <p:nvSpPr>
          <p:cNvPr id="27" name="文本框 19"/>
          <p:cNvSpPr txBox="1"/>
          <p:nvPr/>
        </p:nvSpPr>
        <p:spPr>
          <a:xfrm>
            <a:off x="3031146" y="1131769"/>
            <a:ext cx="6035736" cy="499624"/>
          </a:xfrm>
          <a:prstGeom prst="rect">
            <a:avLst/>
          </a:prstGeom>
          <a:noFill/>
        </p:spPr>
        <p:txBody>
          <a:bodyPr wrap="square" rtlCol="0">
            <a:spAutoFit/>
          </a:bodyPr>
          <a:lstStyle/>
          <a:p>
            <a:pPr>
              <a:lnSpc>
                <a:spcPct val="150000"/>
              </a:lnSpc>
            </a:pPr>
            <a:r>
              <a:rPr lang="zh-CN" altLang="zh-CN" sz="2000" b="1" kern="0" dirty="0" smtClean="0">
                <a:solidFill>
                  <a:srgbClr val="084CA1"/>
                </a:solidFill>
                <a:latin typeface="微软雅黑" pitchFamily="34" charset="-122"/>
                <a:ea typeface="微软雅黑" pitchFamily="34" charset="-122"/>
              </a:rPr>
              <a:t>自行</a:t>
            </a:r>
            <a:r>
              <a:rPr lang="zh-CN" altLang="zh-CN" sz="2000" b="1" kern="0" dirty="0">
                <a:solidFill>
                  <a:srgbClr val="084CA1"/>
                </a:solidFill>
                <a:latin typeface="微软雅黑" pitchFamily="34" charset="-122"/>
                <a:ea typeface="微软雅黑" pitchFamily="34" charset="-122"/>
              </a:rPr>
              <a:t>建造的投资性房地产</a:t>
            </a:r>
          </a:p>
        </p:txBody>
      </p:sp>
      <p:sp>
        <p:nvSpPr>
          <p:cNvPr id="14" name="矩形 13"/>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投资性房地产的取得</a:t>
            </a:r>
          </a:p>
        </p:txBody>
      </p:sp>
    </p:spTree>
    <p:custDataLst>
      <p:tags r:id="rId1"/>
    </p:custDataLst>
    <p:extLst>
      <p:ext uri="{BB962C8B-B14F-4D97-AF65-F5344CB8AC3E}">
        <p14:creationId xmlns:p14="http://schemas.microsoft.com/office/powerpoint/2010/main" val="157422237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3.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3"/>
</p:tagLst>
</file>

<file path=ppt/tags/tag2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5.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4"/>
</p:tagLst>
</file>

<file path=ppt/tags/tag2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5"/>
</p:tagLst>
</file>

<file path=ppt/tags/tag2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6"/>
</p:tagLst>
</file>

<file path=ppt/tags/tag2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7"/>
</p:tagLst>
</file>

<file path=ppt/tags/tag2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5.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8"/>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9"/>
</p:tagLst>
</file>

<file path=ppt/tags/tag31.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0"/>
</p:tagLst>
</file>

<file path=ppt/tags/tag32.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1"/>
</p:tagLst>
</file>

<file path=ppt/tags/tag33.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2"/>
</p:tagLst>
</file>

<file path=ppt/tags/tag34.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3"/>
</p:tagLst>
</file>

<file path=ppt/tags/tag35.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4"/>
</p:tagLst>
</file>

<file path=ppt/tags/tag36.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5"/>
</p:tagLst>
</file>

<file path=ppt/tags/tag37.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6"/>
</p:tagLst>
</file>

<file path=ppt/tags/tag38.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7"/>
</p:tagLst>
</file>

<file path=ppt/tags/tag39.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8"/>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19"/>
</p:tagLst>
</file>

<file path=ppt/tags/tag41.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0"/>
</p:tagLst>
</file>

<file path=ppt/tags/tag42.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1"/>
</p:tagLst>
</file>

<file path=ppt/tags/tag43.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2"/>
</p:tagLst>
</file>

<file path=ppt/tags/tag44.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3"/>
</p:tagLst>
</file>

<file path=ppt/tags/tag45.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4"/>
</p:tagLst>
</file>

<file path=ppt/tags/tag46.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5"/>
</p:tagLst>
</file>

<file path=ppt/tags/tag47.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6"/>
</p:tagLst>
</file>

<file path=ppt/tags/tag48.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Other"/>
  <p:tag name="MH_ORDER" val="27"/>
</p:tagLst>
</file>

<file path=ppt/tags/tag49.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727132423"/>
  <p:tag name="MH_LIBRARY" val="GRAPHIC"/>
  <p:tag name="MH_TYPE" val="SubTitle"/>
  <p:tag name="MH_ORDER" val="2"/>
</p:tagLst>
</file>

<file path=ppt/tags/tag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6648</TotalTime>
  <Words>2948</Words>
  <Application>Microsoft Office PowerPoint</Application>
  <PresentationFormat>全屏显示(16:9)</PresentationFormat>
  <Paragraphs>336</Paragraphs>
  <Slides>37</Slides>
  <Notes>1</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483</cp:revision>
  <dcterms:created xsi:type="dcterms:W3CDTF">2018-01-31T05:19:00Z</dcterms:created>
  <dcterms:modified xsi:type="dcterms:W3CDTF">2018-08-23T04:02:42Z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