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viewProps" Target="viewProp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tableStyles" Target="tableStyles.xml"/><Relationship Id="rId10" Type="http://schemas.openxmlformats.org/officeDocument/2006/relationships/slide" Target="slides/slide8.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heme" Target="theme/theme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236895337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136140924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3451967202"/>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solidFill>
                  <a:prstClr val="black">
                    <a:tint val="75000"/>
                  </a:prstClr>
                </a:solidFill>
              </a:rPr>
              <a:pPr/>
              <a:t>2024/6/2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76087484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69315982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350797992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1828876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83230123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100490087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406608499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36288659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151022907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BC7A1E2D-18D4-4CFA-8048-7BA30755DF1B}"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341360832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C7A1E2D-18D4-4CFA-8048-7BA30755DF1B}"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4036B79-17BE-4E70-AD43-97111B714147}" type="slidenum">
              <a:rPr lang="zh-CN" altLang="en-US" smtClean="0"/>
              <a:t>‹#›</a:t>
            </a:fld>
            <a:endParaRPr lang="zh-CN" altLang="en-US"/>
          </a:p>
        </p:txBody>
      </p:sp>
    </p:spTree>
    <p:extLst>
      <p:ext uri="{BB962C8B-B14F-4D97-AF65-F5344CB8AC3E}">
        <p14:creationId xmlns:p14="http://schemas.microsoft.com/office/powerpoint/2010/main" val="406706029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2821345"/>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17.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a:t>
            </a:fld>
            <a:endParaRPr lang="zh-CN" altLang="en-US">
              <a:solidFill>
                <a:prstClr val="black">
                  <a:tint val="75000"/>
                </a:prstClr>
              </a:solidFill>
            </a:endParaRPr>
          </a:p>
        </p:txBody>
      </p:sp>
      <p:sp>
        <p:nvSpPr>
          <p:cNvPr id="5" name="Rectangle 3"/>
          <p:cNvSpPr txBox="1"/>
          <p:nvPr/>
        </p:nvSpPr>
        <p:spPr bwMode="auto">
          <a:xfrm>
            <a:off x="1621155" y="3429000"/>
            <a:ext cx="7653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4400" b="1" spc="100" dirty="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第五章　项目投资决策</a:t>
            </a:r>
          </a:p>
        </p:txBody>
      </p:sp>
    </p:spTree>
    <p:extLst>
      <p:ext uri="{BB962C8B-B14F-4D97-AF65-F5344CB8AC3E}">
        <p14:creationId xmlns:p14="http://schemas.microsoft.com/office/powerpoint/2010/main" val="60079899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项目投资评价指标</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一、非贴现指标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静态投资回收期</a:t>
            </a:r>
          </a:p>
          <a:p>
            <a:r>
              <a:rPr lang="en-US" altLang="zh-CN" dirty="0"/>
              <a:t>1.</a:t>
            </a:r>
            <a:r>
              <a:rPr lang="zh-CN" altLang="zh-CN" dirty="0"/>
              <a:t>指标的计算方法</a:t>
            </a:r>
          </a:p>
          <a:p>
            <a:r>
              <a:rPr lang="en-US" altLang="zh-CN" dirty="0"/>
              <a:t>2.</a:t>
            </a:r>
            <a:r>
              <a:rPr lang="zh-CN" altLang="zh-CN" dirty="0"/>
              <a:t>决策规则</a:t>
            </a:r>
          </a:p>
          <a:p>
            <a:r>
              <a:rPr lang="en-US" altLang="zh-CN" dirty="0"/>
              <a:t>3.</a:t>
            </a:r>
            <a:r>
              <a:rPr lang="zh-CN" altLang="zh-CN" dirty="0"/>
              <a:t>指标的评价</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平均投资报酬率</a:t>
            </a:r>
          </a:p>
          <a:p>
            <a:r>
              <a:rPr lang="en-US" altLang="zh-CN" dirty="0"/>
              <a:t>1.</a:t>
            </a:r>
            <a:r>
              <a:rPr lang="zh-CN" altLang="zh-CN" dirty="0"/>
              <a:t>指标的计算方法</a:t>
            </a:r>
          </a:p>
          <a:p>
            <a:r>
              <a:rPr lang="en-US" altLang="zh-CN" dirty="0"/>
              <a:t>2.</a:t>
            </a:r>
            <a:r>
              <a:rPr lang="zh-CN" altLang="zh-CN" dirty="0"/>
              <a:t>决策规则 </a:t>
            </a:r>
          </a:p>
          <a:p>
            <a:r>
              <a:rPr lang="en-US" altLang="zh-CN" dirty="0"/>
              <a:t>3.</a:t>
            </a:r>
            <a:r>
              <a:rPr lang="zh-CN" altLang="zh-CN" dirty="0"/>
              <a:t>指标的评价</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10</a:t>
            </a:fld>
            <a:endParaRPr lang="zh-CN" altLang="en-US">
              <a:solidFill>
                <a:prstClr val="black">
                  <a:tint val="75000"/>
                </a:prstClr>
              </a:solidFill>
            </a:endParaRPr>
          </a:p>
        </p:txBody>
      </p:sp>
    </p:spTree>
    <p:extLst>
      <p:ext uri="{BB962C8B-B14F-4D97-AF65-F5344CB8AC3E}">
        <p14:creationId xmlns:p14="http://schemas.microsoft.com/office/powerpoint/2010/main" val="344324992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项目投资评价指标</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二、贴现指标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动态投资回收期</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净现值</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净现值率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现值指数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内含报酬率</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11</a:t>
            </a:fld>
            <a:endParaRPr lang="zh-CN" altLang="en-US">
              <a:solidFill>
                <a:prstClr val="black">
                  <a:tint val="75000"/>
                </a:prstClr>
              </a:solidFill>
            </a:endParaRPr>
          </a:p>
        </p:txBody>
      </p:sp>
    </p:spTree>
    <p:extLst>
      <p:ext uri="{BB962C8B-B14F-4D97-AF65-F5344CB8AC3E}">
        <p14:creationId xmlns:p14="http://schemas.microsoft.com/office/powerpoint/2010/main" val="382919941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项目投资评价指标</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三、贴现指标的比较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净现值、净现值率与现值指数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净现值、净现值率与内含报酬率</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12</a:t>
            </a:fld>
            <a:endParaRPr lang="zh-CN" altLang="en-US">
              <a:solidFill>
                <a:prstClr val="black">
                  <a:tint val="75000"/>
                </a:prstClr>
              </a:solidFill>
            </a:endParaRPr>
          </a:p>
        </p:txBody>
      </p:sp>
    </p:spTree>
    <p:extLst>
      <p:ext uri="{BB962C8B-B14F-4D97-AF65-F5344CB8AC3E}">
        <p14:creationId xmlns:p14="http://schemas.microsoft.com/office/powerpoint/2010/main" val="416766365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项目投资评价指标的应用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一、独立项目决策</a:t>
            </a:r>
          </a:p>
          <a:p>
            <a:r>
              <a:rPr lang="zh-CN" altLang="zh-CN" dirty="0"/>
              <a:t>固定资产新建项目投资决策属于独立项目的决策</a:t>
            </a:r>
            <a:r>
              <a:rPr lang="en-US" altLang="zh-CN" dirty="0"/>
              <a:t>,</a:t>
            </a:r>
            <a:r>
              <a:rPr lang="zh-CN" altLang="zh-CN" dirty="0"/>
              <a:t>关键是分析项目的现金流量。依据现金流量计算净现值等评价指标</a:t>
            </a:r>
            <a:r>
              <a:rPr lang="en-US" altLang="zh-CN" dirty="0"/>
              <a:t>,</a:t>
            </a:r>
            <a:r>
              <a:rPr lang="zh-CN" altLang="zh-CN" dirty="0"/>
              <a:t>决定是否接受该项目。</a:t>
            </a:r>
          </a:p>
          <a:p>
            <a:r>
              <a:rPr lang="zh-CN" altLang="zh-CN" dirty="0"/>
              <a:t>估计新建项目现金流量时</a:t>
            </a:r>
            <a:r>
              <a:rPr lang="en-US" altLang="zh-CN" dirty="0"/>
              <a:t>,</a:t>
            </a:r>
            <a:r>
              <a:rPr lang="zh-CN" altLang="zh-CN" dirty="0"/>
              <a:t>需要注意以下几点</a:t>
            </a:r>
            <a:r>
              <a:rPr lang="en-US" altLang="zh-CN" dirty="0"/>
              <a:t>:</a:t>
            </a:r>
            <a:r>
              <a:rPr lang="zh-CN" altLang="zh-CN" dirty="0"/>
              <a:t>第一</a:t>
            </a:r>
            <a:r>
              <a:rPr lang="en-US" altLang="zh-CN" dirty="0"/>
              <a:t>,</a:t>
            </a:r>
            <a:r>
              <a:rPr lang="zh-CN" altLang="zh-CN" dirty="0"/>
              <a:t>新建项目一般在建设期会涉及固定资产投资、流动资金的垫支</a:t>
            </a:r>
            <a:r>
              <a:rPr lang="en-US" altLang="zh-CN" dirty="0"/>
              <a:t>;</a:t>
            </a:r>
            <a:r>
              <a:rPr lang="zh-CN" altLang="zh-CN" dirty="0"/>
              <a:t>第二</a:t>
            </a:r>
            <a:r>
              <a:rPr lang="en-US" altLang="zh-CN" dirty="0"/>
              <a:t>,</a:t>
            </a:r>
            <a:r>
              <a:rPr lang="zh-CN" altLang="zh-CN" dirty="0"/>
              <a:t>由于新建项目通常会增加公司的生产能力</a:t>
            </a:r>
            <a:r>
              <a:rPr lang="en-US" altLang="zh-CN" dirty="0"/>
              <a:t>,</a:t>
            </a:r>
            <a:r>
              <a:rPr lang="zh-CN" altLang="zh-CN" dirty="0"/>
              <a:t>因此</a:t>
            </a:r>
            <a:r>
              <a:rPr lang="en-US" altLang="zh-CN" dirty="0"/>
              <a:t>,</a:t>
            </a:r>
            <a:r>
              <a:rPr lang="zh-CN" altLang="zh-CN" dirty="0"/>
              <a:t>在营业期内</a:t>
            </a:r>
            <a:r>
              <a:rPr lang="en-US" altLang="zh-CN" dirty="0"/>
              <a:t>,</a:t>
            </a:r>
            <a:r>
              <a:rPr lang="zh-CN" altLang="zh-CN" dirty="0"/>
              <a:t>需要分析由于项目的实施而引起的现金流量的变化</a:t>
            </a:r>
            <a:r>
              <a:rPr lang="en-US" altLang="zh-CN" dirty="0"/>
              <a:t>,</a:t>
            </a:r>
            <a:r>
              <a:rPr lang="zh-CN" altLang="zh-CN" dirty="0"/>
              <a:t>计算税后营业现金净流量</a:t>
            </a:r>
            <a:r>
              <a:rPr lang="en-US" altLang="zh-CN" dirty="0"/>
              <a:t>;</a:t>
            </a:r>
            <a:r>
              <a:rPr lang="zh-CN" altLang="zh-CN" dirty="0"/>
              <a:t>最后</a:t>
            </a:r>
            <a:r>
              <a:rPr lang="en-US" altLang="zh-CN" dirty="0"/>
              <a:t>,</a:t>
            </a:r>
            <a:r>
              <a:rPr lang="zh-CN" altLang="zh-CN" dirty="0"/>
              <a:t>在项目终结点</a:t>
            </a:r>
            <a:r>
              <a:rPr lang="en-US" altLang="zh-CN" dirty="0"/>
              <a:t>,</a:t>
            </a:r>
            <a:r>
              <a:rPr lang="zh-CN" altLang="zh-CN" dirty="0"/>
              <a:t>需要分析固定资产变卖或停止使用所发生的相关现金流量以及流动资金的收回。</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13</a:t>
            </a:fld>
            <a:endParaRPr lang="zh-CN" altLang="en-US">
              <a:solidFill>
                <a:prstClr val="black">
                  <a:tint val="75000"/>
                </a:prstClr>
              </a:solidFill>
            </a:endParaRPr>
          </a:p>
        </p:txBody>
      </p:sp>
    </p:spTree>
    <p:extLst>
      <p:ext uri="{BB962C8B-B14F-4D97-AF65-F5344CB8AC3E}">
        <p14:creationId xmlns:p14="http://schemas.microsoft.com/office/powerpoint/2010/main" val="127038235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项目投资评价指标的应用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二、互斥项目决策</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固定资产更新决策</a:t>
            </a:r>
          </a:p>
          <a:p>
            <a:r>
              <a:rPr lang="zh-CN" altLang="zh-CN" dirty="0"/>
              <a:t>差量分析法的基本思路是</a:t>
            </a:r>
            <a:r>
              <a:rPr lang="en-US" altLang="zh-CN" dirty="0"/>
              <a:t>:</a:t>
            </a:r>
            <a:r>
              <a:rPr lang="zh-CN" altLang="zh-CN" dirty="0"/>
              <a:t>将继续使用旧设备视为一种方案</a:t>
            </a:r>
            <a:r>
              <a:rPr lang="en-US" altLang="zh-CN" dirty="0"/>
              <a:t>,</a:t>
            </a:r>
            <a:r>
              <a:rPr lang="zh-CN" altLang="zh-CN" dirty="0"/>
              <a:t>将出售旧设备、购置新设备视为另一种方案</a:t>
            </a:r>
            <a:r>
              <a:rPr lang="en-US" altLang="zh-CN" dirty="0"/>
              <a:t>,</a:t>
            </a:r>
            <a:r>
              <a:rPr lang="zh-CN" altLang="zh-CN" dirty="0"/>
              <a:t>确定两个方案的差量现金流量</a:t>
            </a:r>
            <a:r>
              <a:rPr lang="en-US" altLang="zh-CN" dirty="0"/>
              <a:t>(Δ</a:t>
            </a:r>
            <a:r>
              <a:rPr lang="en-US" altLang="zh-CN" i="1" dirty="0"/>
              <a:t>NCF</a:t>
            </a:r>
            <a:r>
              <a:rPr lang="en-US" altLang="zh-CN" dirty="0"/>
              <a:t>),</a:t>
            </a:r>
            <a:r>
              <a:rPr lang="zh-CN" altLang="zh-CN" dirty="0"/>
              <a:t>并计算差量净现值或差量内含报酬率等指标</a:t>
            </a:r>
            <a:r>
              <a:rPr lang="en-US" altLang="zh-CN" dirty="0"/>
              <a:t>,</a:t>
            </a:r>
            <a:r>
              <a:rPr lang="zh-CN" altLang="zh-CN" dirty="0"/>
              <a:t>根据差量指标的结果确定最优方案。当然</a:t>
            </a:r>
            <a:r>
              <a:rPr lang="en-US" altLang="zh-CN" dirty="0"/>
              <a:t>,</a:t>
            </a:r>
            <a:r>
              <a:rPr lang="zh-CN" altLang="zh-CN" dirty="0"/>
              <a:t>也可以分别计算两个方案的上述指标</a:t>
            </a:r>
            <a:r>
              <a:rPr lang="en-US" altLang="zh-CN" dirty="0"/>
              <a:t>,</a:t>
            </a:r>
            <a:r>
              <a:rPr lang="zh-CN" altLang="zh-CN" dirty="0"/>
              <a:t>再进行比较分析</a:t>
            </a:r>
            <a:r>
              <a:rPr lang="en-US" altLang="zh-CN" dirty="0"/>
              <a:t>,</a:t>
            </a:r>
            <a:r>
              <a:rPr lang="zh-CN" altLang="zh-CN" dirty="0"/>
              <a:t>选择差量净现值大的或者内含报酬率符合要求的方案。不管计算过程如何</a:t>
            </a:r>
            <a:r>
              <a:rPr lang="en-US" altLang="zh-CN" dirty="0"/>
              <a:t>,</a:t>
            </a:r>
            <a:r>
              <a:rPr lang="zh-CN" altLang="zh-CN" dirty="0"/>
              <a:t>两个方案净现值或内含报酬率指标的差异归根结底是由差量现金流量引起的。</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寿命周期不同的项目投资决策</a:t>
            </a:r>
          </a:p>
          <a:p>
            <a:r>
              <a:rPr lang="en-US" altLang="zh-CN" dirty="0"/>
              <a:t>1.</a:t>
            </a:r>
            <a:r>
              <a:rPr lang="zh-CN" altLang="zh-CN" dirty="0"/>
              <a:t>年均净现值法</a:t>
            </a:r>
          </a:p>
          <a:p>
            <a:r>
              <a:rPr lang="en-US" altLang="zh-CN" dirty="0"/>
              <a:t>2.</a:t>
            </a:r>
            <a:r>
              <a:rPr lang="zh-CN" altLang="zh-CN" dirty="0"/>
              <a:t>年均现值成本法</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14</a:t>
            </a:fld>
            <a:endParaRPr lang="zh-CN" altLang="en-US">
              <a:solidFill>
                <a:prstClr val="black">
                  <a:tint val="75000"/>
                </a:prstClr>
              </a:solidFill>
            </a:endParaRPr>
          </a:p>
        </p:txBody>
      </p:sp>
    </p:spTree>
    <p:extLst>
      <p:ext uri="{BB962C8B-B14F-4D97-AF65-F5344CB8AC3E}">
        <p14:creationId xmlns:p14="http://schemas.microsoft.com/office/powerpoint/2010/main" val="310638969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项目投资评价指标的应用</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三、资本限量决策</a:t>
            </a:r>
          </a:p>
          <a:p>
            <a:r>
              <a:rPr lang="zh-CN" altLang="zh-CN" dirty="0"/>
              <a:t>第一步</a:t>
            </a:r>
            <a:r>
              <a:rPr lang="en-US" altLang="zh-CN" dirty="0"/>
              <a:t>,</a:t>
            </a:r>
            <a:r>
              <a:rPr lang="zh-CN" altLang="zh-CN" dirty="0"/>
              <a:t>确定财务可行的项目清单</a:t>
            </a:r>
            <a:r>
              <a:rPr lang="en-US" altLang="zh-CN" dirty="0"/>
              <a:t>,</a:t>
            </a:r>
            <a:r>
              <a:rPr lang="zh-CN" altLang="zh-CN" dirty="0"/>
              <a:t>即计算所有备选项目的净现值</a:t>
            </a:r>
            <a:r>
              <a:rPr lang="en-US" altLang="zh-CN" dirty="0"/>
              <a:t>,</a:t>
            </a:r>
            <a:r>
              <a:rPr lang="zh-CN" altLang="zh-CN" dirty="0"/>
              <a:t>淘汰净现值</a:t>
            </a:r>
            <a:r>
              <a:rPr lang="en-US" altLang="zh-CN" dirty="0"/>
              <a:t>&lt;0</a:t>
            </a:r>
            <a:r>
              <a:rPr lang="zh-CN" altLang="zh-CN" dirty="0"/>
              <a:t>的项目</a:t>
            </a:r>
            <a:r>
              <a:rPr lang="en-US" altLang="zh-CN" dirty="0"/>
              <a:t>,</a:t>
            </a:r>
            <a:r>
              <a:rPr lang="zh-CN" altLang="zh-CN" dirty="0"/>
              <a:t>列出所有净现值≥</a:t>
            </a:r>
            <a:r>
              <a:rPr lang="en-US" altLang="zh-CN" dirty="0"/>
              <a:t>0</a:t>
            </a:r>
            <a:r>
              <a:rPr lang="zh-CN" altLang="zh-CN" dirty="0"/>
              <a:t>的项目</a:t>
            </a:r>
            <a:r>
              <a:rPr lang="en-US" altLang="zh-CN" dirty="0"/>
              <a:t>; </a:t>
            </a:r>
            <a:endParaRPr lang="zh-CN" altLang="zh-CN" dirty="0"/>
          </a:p>
          <a:p>
            <a:r>
              <a:rPr lang="zh-CN" altLang="zh-CN" dirty="0"/>
              <a:t>第二步</a:t>
            </a:r>
            <a:r>
              <a:rPr lang="en-US" altLang="zh-CN" dirty="0"/>
              <a:t>,</a:t>
            </a:r>
            <a:r>
              <a:rPr lang="zh-CN" altLang="zh-CN" dirty="0"/>
              <a:t>对清单中可接受的项目在资本限量内进行各种可能的组合</a:t>
            </a:r>
            <a:r>
              <a:rPr lang="en-US" altLang="zh-CN" dirty="0"/>
              <a:t>; </a:t>
            </a:r>
            <a:endParaRPr lang="zh-CN" altLang="zh-CN" dirty="0"/>
          </a:p>
          <a:p>
            <a:r>
              <a:rPr lang="zh-CN" altLang="zh-CN" dirty="0"/>
              <a:t>第三步</a:t>
            </a:r>
            <a:r>
              <a:rPr lang="en-US" altLang="zh-CN" dirty="0"/>
              <a:t>,</a:t>
            </a:r>
            <a:r>
              <a:rPr lang="zh-CN" altLang="zh-CN" dirty="0"/>
              <a:t>计算出各种组合的净现值总额</a:t>
            </a:r>
            <a:r>
              <a:rPr lang="en-US" altLang="zh-CN" dirty="0"/>
              <a:t>; </a:t>
            </a:r>
            <a:endParaRPr lang="zh-CN" altLang="zh-CN" dirty="0"/>
          </a:p>
          <a:p>
            <a:r>
              <a:rPr lang="zh-CN" altLang="zh-CN" dirty="0"/>
              <a:t>第四步</a:t>
            </a:r>
            <a:r>
              <a:rPr lang="en-US" altLang="zh-CN" dirty="0"/>
              <a:t>,</a:t>
            </a:r>
            <a:r>
              <a:rPr lang="zh-CN" altLang="zh-CN" dirty="0"/>
              <a:t>选择净现值总额最大的组合。</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15</a:t>
            </a:fld>
            <a:endParaRPr lang="zh-CN" altLang="en-US">
              <a:solidFill>
                <a:prstClr val="black">
                  <a:tint val="75000"/>
                </a:prstClr>
              </a:solidFill>
            </a:endParaRPr>
          </a:p>
        </p:txBody>
      </p:sp>
    </p:spTree>
    <p:extLst>
      <p:ext uri="{BB962C8B-B14F-4D97-AF65-F5344CB8AC3E}">
        <p14:creationId xmlns:p14="http://schemas.microsoft.com/office/powerpoint/2010/main" val="17674223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第五节　项目投资决策的风险调整</a:t>
            </a:r>
            <a:endParaRPr lang="zh-CN" altLang="en-US"/>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一、风险调整现金流量法</a:t>
            </a:r>
            <a:endParaRPr lang="zh-CN" altLang="en-US"/>
          </a:p>
          <a:p>
            <a:r>
              <a:rPr lang="zh-CN" altLang="en-US"/>
              <a:t>风险调整现金流量法,是根据项目投资风险评估的结果,采用适当的方法,将未来不确定的现金流量调整为大约确定的现金流量的方法。</a:t>
            </a:r>
          </a:p>
          <a:p>
            <a:r>
              <a:rPr lang="zh-CN" altLang="en-US"/>
              <a:t>风险调整现金流量法的基本思路是:先对项目投资进行风险评估,按风险程度对各项目未来现金流量进行调整,然后再据此对评价项目指标进行决策。项目投资决策对现金流量的调整一般采用肯定当量系数法。</a:t>
            </a:r>
          </a:p>
          <a:p>
            <a:r>
              <a:rPr lang="zh-CN" altLang="en-US"/>
              <a:t>如果利用肯定当量系数将未来不确定的现金流量调整为大约确定的现金流量,再用无风险的报酬率作为贴现率计算净现值,则净现值的公式可以表示为:</a:t>
            </a:r>
          </a:p>
          <a:p>
            <a:endParaRPr lang="zh-CN" altLang="en-US"/>
          </a:p>
        </p:txBody>
      </p:sp>
      <p:graphicFrame>
        <p:nvGraphicFramePr>
          <p:cNvPr id="4" name="内容占位符 3">
            <a:hlinkClick r:id="" action="ppaction://ole?verb=0"/>
          </p:cNvPr>
          <p:cNvGraphicFramePr>
            <a:graphicFrameLocks noGrp="1" noChangeAspect="1"/>
          </p:cNvGraphicFramePr>
          <p:nvPr>
            <p:ph sz="half" idx="4294967295"/>
            <p:extLst/>
          </p:nvPr>
        </p:nvGraphicFramePr>
        <p:xfrm>
          <a:off x="1439364" y="4731022"/>
          <a:ext cx="4923155" cy="678180"/>
        </p:xfrm>
        <a:graphic>
          <a:graphicData uri="http://schemas.openxmlformats.org/presentationml/2006/ole">
            <mc:AlternateContent xmlns:mc="http://schemas.openxmlformats.org/markup-compatibility/2006">
              <mc:Choice xmlns:v="urn:schemas-microsoft-com:vml" Requires="v">
                <p:oleObj spid="_x0000_s1026" r:id="rId3" imgW="914400" imgH="215900" progId="Equation.KSEE3">
                  <p:embed/>
                </p:oleObj>
              </mc:Choice>
              <mc:Fallback>
                <p:oleObj r:id="rId3" imgW="914400" imgH="215900" progId="Equation.KSEE3">
                  <p:embed/>
                  <p:pic>
                    <p:nvPicPr>
                      <p:cNvPr id="0" name=""/>
                      <p:cNvPicPr/>
                      <p:nvPr/>
                    </p:nvPicPr>
                    <p:blipFill>
                      <a:blip r:embed="rId4"/>
                      <a:stretch>
                        <a:fillRect/>
                      </a:stretch>
                    </p:blipFill>
                    <p:spPr>
                      <a:xfrm>
                        <a:off x="1439364" y="4731022"/>
                        <a:ext cx="4923155" cy="678180"/>
                      </a:xfrm>
                      <a:prstGeom prst="rect">
                        <a:avLst/>
                      </a:prstGeom>
                    </p:spPr>
                  </p:pic>
                </p:oleObj>
              </mc:Fallback>
            </mc:AlternateContent>
          </a:graphicData>
        </a:graphic>
      </p:graphicFrame>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16</a:t>
            </a:fld>
            <a:endParaRPr lang="zh-CN" altLang="en-US">
              <a:solidFill>
                <a:prstClr val="black">
                  <a:tint val="75000"/>
                </a:prstClr>
              </a:solidFill>
            </a:endParaRPr>
          </a:p>
        </p:txBody>
      </p:sp>
    </p:spTree>
    <p:extLst>
      <p:ext uri="{BB962C8B-B14F-4D97-AF65-F5344CB8AC3E}">
        <p14:creationId xmlns:p14="http://schemas.microsoft.com/office/powerpoint/2010/main" val="245673797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第五节　项目投资决策的风险调整</a:t>
            </a:r>
            <a:endParaRPr lang="zh-CN" altLang="en-US"/>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二、风险调整贴现率法</a:t>
            </a:r>
            <a:endParaRPr lang="zh-CN" altLang="en-US"/>
          </a:p>
          <a:p>
            <a:r>
              <a:rPr lang="zh-CN" altLang="en-US"/>
              <a:t>风险调整贴现率法是指根据项目投资风险情况,对高风险的项目,选择较高的贴现率计算净现值,再对项目进行评价和选择的方法。贴现率的选择取决于决策者的风险偏好,具有较强的主观性。</a:t>
            </a:r>
          </a:p>
          <a:p>
            <a:endParaRPr lang="zh-CN" altLang="en-US"/>
          </a:p>
        </p:txBody>
      </p:sp>
      <p:graphicFrame>
        <p:nvGraphicFramePr>
          <p:cNvPr id="5" name="对象 4">
            <a:hlinkClick r:id="" action="ppaction://ole?verb=0"/>
          </p:cNvPr>
          <p:cNvGraphicFramePr>
            <a:graphicFrameLocks noChangeAspect="1"/>
          </p:cNvGraphicFramePr>
          <p:nvPr>
            <p:extLst/>
          </p:nvPr>
        </p:nvGraphicFramePr>
        <p:xfrm>
          <a:off x="1532891" y="3063694"/>
          <a:ext cx="4711700" cy="713105"/>
        </p:xfrm>
        <a:graphic>
          <a:graphicData uri="http://schemas.openxmlformats.org/presentationml/2006/ole">
            <mc:AlternateContent xmlns:mc="http://schemas.openxmlformats.org/markup-compatibility/2006">
              <mc:Choice xmlns:v="urn:schemas-microsoft-com:vml" Requires="v">
                <p:oleObj spid="_x0000_s2050" r:id="rId3" imgW="2882900" imgH="431800" progId="Equation.KSEE3">
                  <p:embed/>
                </p:oleObj>
              </mc:Choice>
              <mc:Fallback>
                <p:oleObj r:id="rId3" imgW="2882900" imgH="431800" progId="Equation.KSEE3">
                  <p:embed/>
                  <p:pic>
                    <p:nvPicPr>
                      <p:cNvPr id="0" name=""/>
                      <p:cNvPicPr/>
                      <p:nvPr/>
                    </p:nvPicPr>
                    <p:blipFill>
                      <a:blip r:embed="rId4"/>
                      <a:stretch>
                        <a:fillRect/>
                      </a:stretch>
                    </p:blipFill>
                    <p:spPr>
                      <a:xfrm>
                        <a:off x="1532891" y="3063694"/>
                        <a:ext cx="4711700" cy="713105"/>
                      </a:xfrm>
                      <a:prstGeom prst="rect">
                        <a:avLst/>
                      </a:prstGeom>
                    </p:spPr>
                  </p:pic>
                </p:oleObj>
              </mc:Fallback>
            </mc:AlternateContent>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17</a:t>
            </a:fld>
            <a:endParaRPr lang="zh-CN" altLang="en-US">
              <a:solidFill>
                <a:prstClr val="black">
                  <a:tint val="75000"/>
                </a:prstClr>
              </a:solidFill>
            </a:endParaRPr>
          </a:p>
        </p:txBody>
      </p:sp>
    </p:spTree>
    <p:extLst>
      <p:ext uri="{BB962C8B-B14F-4D97-AF65-F5344CB8AC3E}">
        <p14:creationId xmlns:p14="http://schemas.microsoft.com/office/powerpoint/2010/main" val="222655962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  录</a:t>
            </a:r>
          </a:p>
        </p:txBody>
      </p:sp>
      <p:grpSp>
        <p:nvGrpSpPr>
          <p:cNvPr id="21" name="组合 20"/>
          <p:cNvGrpSpPr/>
          <p:nvPr/>
        </p:nvGrpSpPr>
        <p:grpSpPr>
          <a:xfrm>
            <a:off x="2945130" y="2396166"/>
            <a:ext cx="6390005" cy="2586990"/>
            <a:chOff x="4638" y="2658"/>
            <a:chExt cx="10063" cy="4074"/>
          </a:xfrm>
        </p:grpSpPr>
        <p:grpSp>
          <p:nvGrpSpPr>
            <p:cNvPr id="5" name="Group 4"/>
            <p:cNvGrpSpPr/>
            <p:nvPr/>
          </p:nvGrpSpPr>
          <p:grpSpPr bwMode="auto">
            <a:xfrm>
              <a:off x="4638" y="2658"/>
              <a:ext cx="10063" cy="832"/>
              <a:chOff x="0" y="0"/>
              <a:chExt cx="2982" cy="288"/>
            </a:xfrm>
          </p:grpSpPr>
          <p:sp>
            <p:nvSpPr>
              <p:cNvPr id="6"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7" name="Rectangle 6"/>
              <p:cNvSpPr>
                <a:spLocks noChangeArrowheads="1"/>
              </p:cNvSpPr>
              <p:nvPr/>
            </p:nvSpPr>
            <p:spPr bwMode="auto">
              <a:xfrm>
                <a:off x="299" y="67"/>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项目投资概述</a:t>
                </a:r>
                <a:endParaRPr lang="zh-CN" altLang="en-US" dirty="0">
                  <a:solidFill>
                    <a:srgbClr val="000000"/>
                  </a:solidFill>
                  <a:latin typeface="方正书宋_GBK" charset="0"/>
                  <a:ea typeface="方正书宋_GBK" charset="0"/>
                  <a:cs typeface="方正书宋_GBK" charset="0"/>
                  <a:sym typeface="+mn-ea"/>
                </a:endParaRPr>
              </a:p>
            </p:txBody>
          </p:sp>
          <p:sp>
            <p:nvSpPr>
              <p:cNvPr id="8"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9" name="Group 8"/>
            <p:cNvGrpSpPr/>
            <p:nvPr/>
          </p:nvGrpSpPr>
          <p:grpSpPr bwMode="auto">
            <a:xfrm>
              <a:off x="4638" y="3745"/>
              <a:ext cx="10063" cy="832"/>
              <a:chOff x="0" y="0"/>
              <a:chExt cx="2982" cy="288"/>
            </a:xfrm>
          </p:grpSpPr>
          <p:sp>
            <p:nvSpPr>
              <p:cNvPr id="1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1"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项目现金流量的估计</a:t>
                </a:r>
                <a:endParaRPr lang="zh-CN" altLang="en-US" dirty="0">
                  <a:solidFill>
                    <a:srgbClr val="000000"/>
                  </a:solidFill>
                  <a:latin typeface="方正书宋_GBK" charset="0"/>
                  <a:ea typeface="方正书宋_GBK" charset="0"/>
                  <a:cs typeface="方正书宋_GBK" charset="0"/>
                  <a:sym typeface="+mn-ea"/>
                </a:endParaRPr>
              </a:p>
            </p:txBody>
          </p:sp>
          <p:sp>
            <p:nvSpPr>
              <p:cNvPr id="1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13" name="Group 12"/>
            <p:cNvGrpSpPr/>
            <p:nvPr/>
          </p:nvGrpSpPr>
          <p:grpSpPr bwMode="auto">
            <a:xfrm>
              <a:off x="4638" y="4766"/>
              <a:ext cx="10063" cy="832"/>
              <a:chOff x="0" y="0"/>
              <a:chExt cx="2982" cy="288"/>
            </a:xfrm>
          </p:grpSpPr>
          <p:sp>
            <p:nvSpPr>
              <p:cNvPr id="14"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5" name="Rectangle 14"/>
              <p:cNvSpPr>
                <a:spLocks noChangeArrowheads="1"/>
              </p:cNvSpPr>
              <p:nvPr/>
            </p:nvSpPr>
            <p:spPr bwMode="auto">
              <a:xfrm>
                <a:off x="299" y="55"/>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项目投资评价指标</a:t>
                </a:r>
                <a:endParaRPr lang="zh-CN" altLang="en-US" dirty="0">
                  <a:solidFill>
                    <a:srgbClr val="000000"/>
                  </a:solidFill>
                  <a:latin typeface="方正书宋_GBK" charset="0"/>
                  <a:ea typeface="方正书宋_GBK" charset="0"/>
                  <a:cs typeface="方正书宋_GBK" charset="0"/>
                  <a:sym typeface="+mn-ea"/>
                </a:endParaRPr>
              </a:p>
            </p:txBody>
          </p:sp>
          <p:sp>
            <p:nvSpPr>
              <p:cNvPr id="16"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23" name="Group 16"/>
            <p:cNvGrpSpPr/>
            <p:nvPr/>
          </p:nvGrpSpPr>
          <p:grpSpPr bwMode="auto">
            <a:xfrm>
              <a:off x="4638" y="6047"/>
              <a:ext cx="9830" cy="581"/>
              <a:chOff x="0" y="27"/>
              <a:chExt cx="2913" cy="201"/>
            </a:xfrm>
          </p:grpSpPr>
          <p:sp>
            <p:nvSpPr>
              <p:cNvPr id="29" name="Rectangle 18"/>
              <p:cNvSpPr>
                <a:spLocks noChangeArrowheads="1"/>
              </p:cNvSpPr>
              <p:nvPr/>
            </p:nvSpPr>
            <p:spPr bwMode="auto">
              <a:xfrm>
                <a:off x="299" y="27"/>
                <a:ext cx="2614"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项目投资评价指标的应用</a:t>
                </a:r>
                <a:endParaRPr lang="zh-CN" altLang="en-US" b="1" dirty="0">
                  <a:solidFill>
                    <a:srgbClr val="000000"/>
                  </a:solidFill>
                  <a:latin typeface="方正书宋_GBK" charset="0"/>
                  <a:ea typeface="方正书宋_GBK" charset="0"/>
                  <a:cs typeface="方正书宋_GBK" charset="0"/>
                  <a:sym typeface="+mn-ea"/>
                </a:endParaRPr>
              </a:p>
            </p:txBody>
          </p:sp>
          <p:sp>
            <p:nvSpPr>
              <p:cNvPr id="30"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sp>
          <p:nvSpPr>
            <p:cNvPr id="48" name="AutoShape 13"/>
            <p:cNvSpPr>
              <a:spLocks noChangeArrowheads="1"/>
            </p:cNvSpPr>
            <p:nvPr/>
          </p:nvSpPr>
          <p:spPr bwMode="auto">
            <a:xfrm>
              <a:off x="4820" y="5900"/>
              <a:ext cx="9881" cy="8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2</a:t>
            </a:fld>
            <a:endParaRPr lang="zh-CN" altLang="en-US">
              <a:solidFill>
                <a:prstClr val="black">
                  <a:tint val="75000"/>
                </a:prstClr>
              </a:solidFill>
            </a:endParaRPr>
          </a:p>
        </p:txBody>
      </p:sp>
    </p:spTree>
    <p:extLst>
      <p:ext uri="{BB962C8B-B14F-4D97-AF65-F5344CB8AC3E}">
        <p14:creationId xmlns:p14="http://schemas.microsoft.com/office/powerpoint/2010/main" val="194344627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项目投资概述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一、项目投资的含义</a:t>
            </a:r>
          </a:p>
          <a:p>
            <a:r>
              <a:rPr lang="zh-CN" altLang="zh-CN" dirty="0"/>
              <a:t>项目是在特定的时间、预算、资源范围内</a:t>
            </a:r>
            <a:r>
              <a:rPr lang="en-US" altLang="zh-CN" dirty="0"/>
              <a:t>,</a:t>
            </a:r>
            <a:r>
              <a:rPr lang="zh-CN" altLang="zh-CN" dirty="0"/>
              <a:t>为实现一定的目标而实施的一系列独特的、复杂的并相互关联的活动。项目投资主要是指企业对其内部各种生产性实物资产的长期投资</a:t>
            </a:r>
            <a:r>
              <a:rPr lang="en-US" altLang="zh-CN" dirty="0"/>
              <a:t>,</a:t>
            </a:r>
            <a:r>
              <a:rPr lang="zh-CN" altLang="zh-CN" dirty="0"/>
              <a:t>一般涉及新设备的购置、旧设备或厂房的更新改造等。</a:t>
            </a:r>
          </a:p>
          <a:p>
            <a:r>
              <a:rPr lang="zh-CN" altLang="zh-CN" dirty="0"/>
              <a:t>项目投资具有投资规模大、专用性强、周期长、流动性差及风险高等特点。</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3</a:t>
            </a:fld>
            <a:endParaRPr lang="zh-CN" altLang="en-US">
              <a:solidFill>
                <a:prstClr val="black">
                  <a:tint val="75000"/>
                </a:prstClr>
              </a:solidFill>
            </a:endParaRPr>
          </a:p>
        </p:txBody>
      </p:sp>
    </p:spTree>
    <p:extLst>
      <p:ext uri="{BB962C8B-B14F-4D97-AF65-F5344CB8AC3E}">
        <p14:creationId xmlns:p14="http://schemas.microsoft.com/office/powerpoint/2010/main" val="1127451859"/>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项目投资概述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二、项目投资的分类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资产购置项目投资和资产替代项目投资</a:t>
            </a:r>
          </a:p>
          <a:p>
            <a:r>
              <a:rPr lang="zh-CN" altLang="zh-CN" dirty="0"/>
              <a:t>按照投资对象的不同</a:t>
            </a:r>
            <a:r>
              <a:rPr lang="en-US" altLang="zh-CN" dirty="0"/>
              <a:t>,</a:t>
            </a:r>
            <a:r>
              <a:rPr lang="zh-CN" altLang="zh-CN" dirty="0"/>
              <a:t>项目投资可以分为资产购置项目投资和资产替代项目投资。</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独立项目投资和互斥项目投资</a:t>
            </a:r>
          </a:p>
          <a:p>
            <a:r>
              <a:rPr lang="zh-CN" altLang="zh-CN" dirty="0"/>
              <a:t>按照项目之间的相互关系</a:t>
            </a:r>
            <a:r>
              <a:rPr lang="en-US" altLang="zh-CN" dirty="0"/>
              <a:t>,</a:t>
            </a:r>
            <a:r>
              <a:rPr lang="zh-CN" altLang="zh-CN" dirty="0"/>
              <a:t>项目投资可以分为对独立项目投资和对互斥项目投资。</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4</a:t>
            </a:fld>
            <a:endParaRPr lang="zh-CN" altLang="en-US">
              <a:solidFill>
                <a:prstClr val="black">
                  <a:tint val="75000"/>
                </a:prstClr>
              </a:solidFill>
            </a:endParaRPr>
          </a:p>
        </p:txBody>
      </p:sp>
    </p:spTree>
    <p:extLst>
      <p:ext uri="{BB962C8B-B14F-4D97-AF65-F5344CB8AC3E}">
        <p14:creationId xmlns:p14="http://schemas.microsoft.com/office/powerpoint/2010/main" val="243835671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项目投资概述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三、项目投资决策流程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提出项目投资方案</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分析项目投资方案的可行性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确定项目投资方案</a:t>
            </a:r>
          </a:p>
          <a:p>
            <a:endParaRPr lang="zh-CN" altLang="en-US"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5</a:t>
            </a:fld>
            <a:endParaRPr lang="zh-CN" altLang="en-US">
              <a:solidFill>
                <a:prstClr val="black">
                  <a:tint val="75000"/>
                </a:prstClr>
              </a:solidFill>
            </a:endParaRPr>
          </a:p>
        </p:txBody>
      </p:sp>
    </p:spTree>
    <p:extLst>
      <p:ext uri="{BB962C8B-B14F-4D97-AF65-F5344CB8AC3E}">
        <p14:creationId xmlns:p14="http://schemas.microsoft.com/office/powerpoint/2010/main" val="360387038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latin typeface="微软雅黑" panose="020B0503020204020204" charset="-122"/>
                <a:ea typeface="微软雅黑" panose="020B0503020204020204" charset="-122"/>
                <a:cs typeface="Times New Roman" panose="02020603050405020304" pitchFamily="18" charset="0"/>
              </a:rPr>
              <a:t>第二节　项目现金流量的估计</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一、项目现金流量的含义及构成</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项目现金流量的含义</a:t>
            </a:r>
          </a:p>
          <a:p>
            <a:r>
              <a:rPr lang="zh-CN" altLang="zh-CN" dirty="0"/>
              <a:t>项目现金流量</a:t>
            </a:r>
            <a:r>
              <a:rPr lang="en-US" altLang="zh-CN" dirty="0"/>
              <a:t>,</a:t>
            </a:r>
            <a:r>
              <a:rPr lang="zh-CN" altLang="zh-CN" dirty="0"/>
              <a:t>是指在一定的投资周期内</a:t>
            </a:r>
            <a:r>
              <a:rPr lang="en-US" altLang="zh-CN" dirty="0"/>
              <a:t>,</a:t>
            </a:r>
            <a:r>
              <a:rPr lang="zh-CN" altLang="zh-CN" dirty="0"/>
              <a:t>与投资决策相关的增量现金流量</a:t>
            </a:r>
            <a:r>
              <a:rPr lang="en-US" altLang="zh-CN" dirty="0"/>
              <a:t>,</a:t>
            </a:r>
            <a:r>
              <a:rPr lang="zh-CN" altLang="zh-CN" dirty="0"/>
              <a:t>即由特定的项目引起的企业现金流量的增加额或者减少额。</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项目现金流量的构成</a:t>
            </a:r>
          </a:p>
          <a:p>
            <a:r>
              <a:rPr lang="en-US" altLang="zh-CN" dirty="0"/>
              <a:t>1.</a:t>
            </a:r>
            <a:r>
              <a:rPr lang="zh-CN" altLang="zh-CN" dirty="0"/>
              <a:t>现金流入量</a:t>
            </a:r>
          </a:p>
          <a:p>
            <a:r>
              <a:rPr lang="en-US" altLang="zh-CN" dirty="0"/>
              <a:t>2.</a:t>
            </a:r>
            <a:r>
              <a:rPr lang="zh-CN" altLang="zh-CN" dirty="0"/>
              <a:t>现金流出量</a:t>
            </a:r>
          </a:p>
          <a:p>
            <a:r>
              <a:rPr lang="en-US" altLang="zh-CN" dirty="0"/>
              <a:t>3.</a:t>
            </a:r>
            <a:r>
              <a:rPr lang="zh-CN" altLang="zh-CN" dirty="0"/>
              <a:t>现金净流量</a:t>
            </a:r>
          </a:p>
          <a:p>
            <a:endParaRPr lang="zh-CN" altLang="en-US"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a:t>
            </a:fld>
            <a:endParaRPr lang="zh-CN" altLang="en-US">
              <a:solidFill>
                <a:prstClr val="black">
                  <a:tint val="75000"/>
                </a:prstClr>
              </a:solidFill>
            </a:endParaRPr>
          </a:p>
        </p:txBody>
      </p:sp>
    </p:spTree>
    <p:extLst>
      <p:ext uri="{BB962C8B-B14F-4D97-AF65-F5344CB8AC3E}">
        <p14:creationId xmlns:p14="http://schemas.microsoft.com/office/powerpoint/2010/main" val="51225153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solidFill>
                  <a:srgbClr val="000000"/>
                </a:solidFill>
                <a:latin typeface="微软雅黑" panose="020B0503020204020204" charset="-122"/>
                <a:ea typeface="微软雅黑" panose="020B0503020204020204" charset="-122"/>
                <a:cs typeface="Times New Roman" panose="02020603050405020304" pitchFamily="18" charset="0"/>
              </a:rPr>
              <a:t>第二节　项目现金流量的估计</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二、项目现金流量的估计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项目计算期</a:t>
            </a:r>
          </a:p>
          <a:p>
            <a:r>
              <a:rPr lang="zh-CN" altLang="zh-CN" dirty="0"/>
              <a:t>项目计算期是项目投资从建设开始到最终清理结束整个过程的全部时间</a:t>
            </a:r>
            <a:r>
              <a:rPr lang="en-US" altLang="zh-CN" dirty="0"/>
              <a:t>,</a:t>
            </a:r>
            <a:r>
              <a:rPr lang="zh-CN" altLang="zh-CN" dirty="0"/>
              <a:t>包括建设期和营业期。项目计算期、建设期和营业期的关系可以表示为</a:t>
            </a:r>
            <a:r>
              <a:rPr lang="en-US" altLang="zh-CN" dirty="0"/>
              <a:t>:</a:t>
            </a:r>
            <a:endParaRPr lang="zh-CN" altLang="zh-CN" dirty="0"/>
          </a:p>
          <a:p>
            <a:r>
              <a:rPr lang="zh-CN" altLang="zh-CN" dirty="0"/>
              <a:t>项目计算期</a:t>
            </a:r>
            <a:r>
              <a:rPr lang="en-US" altLang="zh-CN" i="1" dirty="0"/>
              <a:t>=</a:t>
            </a:r>
            <a:r>
              <a:rPr lang="zh-CN" altLang="zh-CN" dirty="0"/>
              <a:t>建设期</a:t>
            </a:r>
            <a:r>
              <a:rPr lang="en-US" altLang="zh-CN" i="1" dirty="0"/>
              <a:t>+</a:t>
            </a:r>
            <a:r>
              <a:rPr lang="zh-CN" altLang="zh-CN" dirty="0"/>
              <a:t>营业期</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项目现金流量的估计</a:t>
            </a:r>
          </a:p>
          <a:p>
            <a:r>
              <a:rPr lang="en-US" altLang="zh-CN" dirty="0"/>
              <a:t>1.</a:t>
            </a:r>
            <a:r>
              <a:rPr lang="zh-CN" altLang="zh-CN" dirty="0"/>
              <a:t>初始现金流量的估计</a:t>
            </a:r>
          </a:p>
          <a:p>
            <a:r>
              <a:rPr lang="en-US" altLang="zh-CN" dirty="0"/>
              <a:t>2.</a:t>
            </a:r>
            <a:r>
              <a:rPr lang="zh-CN" altLang="zh-CN" dirty="0"/>
              <a:t>营业现金流量的估计</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7</a:t>
            </a:fld>
            <a:endParaRPr lang="zh-CN" altLang="en-US">
              <a:solidFill>
                <a:prstClr val="black">
                  <a:tint val="75000"/>
                </a:prstClr>
              </a:solidFill>
            </a:endParaRPr>
          </a:p>
        </p:txBody>
      </p:sp>
    </p:spTree>
    <p:extLst>
      <p:ext uri="{BB962C8B-B14F-4D97-AF65-F5344CB8AC3E}">
        <p14:creationId xmlns:p14="http://schemas.microsoft.com/office/powerpoint/2010/main" val="132167390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项目现金流量的估计</a:t>
            </a:r>
            <a:endParaRPr lang="zh-CN" altLang="en-US" dirty="0"/>
          </a:p>
        </p:txBody>
      </p:sp>
      <p:sp>
        <p:nvSpPr>
          <p:cNvPr id="3" name="内容占位符 2"/>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三</a:t>
            </a:r>
            <a:r>
              <a:rPr lang="zh-CN" altLang="zh-CN" sz="2600" b="1" dirty="0" smtClean="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现金流量估计的前提假设</a:t>
            </a:r>
          </a:p>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en-US" sz="2200" b="1" dirty="0" smtClean="0">
                <a:latin typeface="楷体" panose="02010609060101010101" pitchFamily="49" charset="-122"/>
                <a:ea typeface="楷体" panose="02010609060101010101" pitchFamily="49" charset="-122"/>
              </a:rPr>
              <a:t>一</a:t>
            </a: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全投资</a:t>
            </a:r>
            <a:r>
              <a:rPr lang="zh-CN" altLang="zh-CN" sz="2200" b="1" dirty="0" smtClean="0">
                <a:latin typeface="楷体" panose="02010609060101010101" pitchFamily="49" charset="-122"/>
                <a:ea typeface="楷体" panose="02010609060101010101" pitchFamily="49" charset="-122"/>
              </a:rPr>
              <a:t>假设</a:t>
            </a:r>
            <a:endParaRPr lang="zh-CN" altLang="zh-CN" sz="2200" b="1" dirty="0">
              <a:latin typeface="楷体" panose="02010609060101010101" pitchFamily="49" charset="-122"/>
              <a:ea typeface="楷体" panose="02010609060101010101" pitchFamily="49" charset="-122"/>
            </a:endParaRPr>
          </a:p>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en-US" sz="2200" b="1" dirty="0" smtClean="0">
                <a:latin typeface="楷体" panose="02010609060101010101" pitchFamily="49" charset="-122"/>
                <a:ea typeface="楷体" panose="02010609060101010101" pitchFamily="49" charset="-122"/>
              </a:rPr>
              <a:t>二</a:t>
            </a: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建设期投入全部资金</a:t>
            </a:r>
            <a:r>
              <a:rPr lang="zh-CN" altLang="zh-CN" sz="2200" b="1" dirty="0" smtClean="0">
                <a:latin typeface="楷体" panose="02010609060101010101" pitchFamily="49" charset="-122"/>
                <a:ea typeface="楷体" panose="02010609060101010101" pitchFamily="49" charset="-122"/>
              </a:rPr>
              <a:t>假设</a:t>
            </a:r>
            <a:endParaRPr lang="zh-CN" altLang="zh-CN" sz="2200" b="1" dirty="0">
              <a:latin typeface="楷体" panose="02010609060101010101" pitchFamily="49" charset="-122"/>
              <a:ea typeface="楷体" panose="02010609060101010101" pitchFamily="49" charset="-122"/>
            </a:endParaRPr>
          </a:p>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en-US" sz="2200" b="1" dirty="0" smtClean="0">
                <a:latin typeface="楷体" panose="02010609060101010101" pitchFamily="49" charset="-122"/>
                <a:ea typeface="楷体" panose="02010609060101010101" pitchFamily="49" charset="-122"/>
              </a:rPr>
              <a:t>三</a:t>
            </a: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项目经营期与折旧年限</a:t>
            </a:r>
            <a:r>
              <a:rPr lang="zh-CN" altLang="zh-CN" sz="2200" b="1" dirty="0" smtClean="0">
                <a:latin typeface="楷体" panose="02010609060101010101" pitchFamily="49" charset="-122"/>
                <a:ea typeface="楷体" panose="02010609060101010101" pitchFamily="49" charset="-122"/>
              </a:rPr>
              <a:t>一致</a:t>
            </a:r>
            <a:endParaRPr lang="zh-CN" altLang="zh-CN" sz="2200" b="1" dirty="0">
              <a:latin typeface="楷体" panose="02010609060101010101" pitchFamily="49" charset="-122"/>
              <a:ea typeface="楷体" panose="02010609060101010101" pitchFamily="49" charset="-122"/>
            </a:endParaRPr>
          </a:p>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en-US" sz="2200" b="1" dirty="0" smtClean="0">
                <a:latin typeface="楷体" panose="02010609060101010101" pitchFamily="49" charset="-122"/>
                <a:ea typeface="楷体" panose="02010609060101010101" pitchFamily="49" charset="-122"/>
              </a:rPr>
              <a:t>四</a:t>
            </a: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时点指标</a:t>
            </a:r>
            <a:r>
              <a:rPr lang="zh-CN" altLang="zh-CN" sz="2200" b="1" dirty="0" smtClean="0">
                <a:latin typeface="楷体" panose="02010609060101010101" pitchFamily="49" charset="-122"/>
                <a:ea typeface="楷体" panose="02010609060101010101" pitchFamily="49" charset="-122"/>
              </a:rPr>
              <a:t>假设</a:t>
            </a:r>
            <a:endParaRPr lang="zh-CN" altLang="zh-CN" sz="2200" b="1" dirty="0">
              <a:latin typeface="楷体" panose="02010609060101010101" pitchFamily="49" charset="-122"/>
              <a:ea typeface="楷体" panose="02010609060101010101" pitchFamily="49" charset="-122"/>
            </a:endParaRPr>
          </a:p>
          <a:p>
            <a:endParaRPr lang="zh-CN" altLang="en-US"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8</a:t>
            </a:fld>
            <a:endParaRPr lang="zh-CN" altLang="en-US">
              <a:solidFill>
                <a:prstClr val="black">
                  <a:tint val="75000"/>
                </a:prstClr>
              </a:solidFill>
            </a:endParaRPr>
          </a:p>
        </p:txBody>
      </p:sp>
    </p:spTree>
    <p:extLst>
      <p:ext uri="{BB962C8B-B14F-4D97-AF65-F5344CB8AC3E}">
        <p14:creationId xmlns:p14="http://schemas.microsoft.com/office/powerpoint/2010/main" val="170040847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9</a:t>
            </a:fld>
            <a:endParaRPr lang="zh-CN" altLang="en-US">
              <a:solidFill>
                <a:prstClr val="black">
                  <a:tint val="75000"/>
                </a:prstClr>
              </a:solidFill>
            </a:endParaRPr>
          </a:p>
        </p:txBody>
      </p:sp>
      <p:sp>
        <p:nvSpPr>
          <p:cNvPr id="3" name="标题 2"/>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项目现金流量的估计</a:t>
            </a:r>
            <a:endParaRPr lang="zh-CN" altLang="en-US" dirty="0"/>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四、项目现金流量估计应考虑的因素</a:t>
            </a:r>
            <a:endParaRPr lang="en-US" altLang="zh-CN" sz="2600" b="1" dirty="0">
              <a:latin typeface="黑体" panose="02010609060101010101" pitchFamily="49" charset="-122"/>
              <a:ea typeface="黑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相关成本和无关成本</a:t>
            </a:r>
            <a:endParaRPr lang="en-US" altLang="zh-CN" sz="2200" b="1" dirty="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项目交叉</a:t>
            </a:r>
            <a:endParaRPr lang="en-US" altLang="zh-CN" sz="2200" b="1" dirty="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净营运资金</a:t>
            </a:r>
          </a:p>
        </p:txBody>
      </p:sp>
    </p:spTree>
    <p:extLst>
      <p:ext uri="{BB962C8B-B14F-4D97-AF65-F5344CB8AC3E}">
        <p14:creationId xmlns:p14="http://schemas.microsoft.com/office/powerpoint/2010/main" val="99624231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1138</Words>
  <Application>Microsoft Office PowerPoint</Application>
  <PresentationFormat>宽屏</PresentationFormat>
  <Paragraphs>111</Paragraphs>
  <Slides>17</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17</vt:i4>
      </vt:variant>
    </vt:vector>
  </HeadingPairs>
  <TitlesOfParts>
    <vt:vector size="30" baseType="lpstr">
      <vt:lpstr>等线</vt:lpstr>
      <vt:lpstr>方正书宋_GBK</vt:lpstr>
      <vt:lpstr>黑体</vt:lpstr>
      <vt:lpstr>楷体</vt:lpstr>
      <vt:lpstr>宋体</vt:lpstr>
      <vt:lpstr>微软雅黑</vt:lpstr>
      <vt:lpstr>Arial</vt:lpstr>
      <vt:lpstr>Calibri</vt:lpstr>
      <vt:lpstr>Calibri Light</vt:lpstr>
      <vt:lpstr>Times New Roman</vt:lpstr>
      <vt:lpstr>Office 主题</vt:lpstr>
      <vt:lpstr>1_Office 主题</vt:lpstr>
      <vt:lpstr>Equation.KSEE3</vt:lpstr>
      <vt:lpstr>PowerPoint 演示文稿</vt:lpstr>
      <vt:lpstr>目  录</vt:lpstr>
      <vt:lpstr>第一节　项目投资概述</vt:lpstr>
      <vt:lpstr>第一节　项目投资概述</vt:lpstr>
      <vt:lpstr>第一节　项目投资概述</vt:lpstr>
      <vt:lpstr>第二节　项目现金流量的估计</vt:lpstr>
      <vt:lpstr>第二节　项目现金流量的估计</vt:lpstr>
      <vt:lpstr>第二节　项目现金流量的估计</vt:lpstr>
      <vt:lpstr>第二节　项目现金流量的估计</vt:lpstr>
      <vt:lpstr>第三节　项目投资评价指标</vt:lpstr>
      <vt:lpstr>第三节　项目投资评价指标</vt:lpstr>
      <vt:lpstr>第三节　项目投资评价指标</vt:lpstr>
      <vt:lpstr>第四节　项目投资评价指标的应用</vt:lpstr>
      <vt:lpstr>第四节　项目投资评价指标的应用</vt:lpstr>
      <vt:lpstr>第四节　项目投资评价指标的应用</vt:lpstr>
      <vt:lpstr>第五节　项目投资决策的风险调整</vt:lpstr>
      <vt:lpstr>第五节　项目投资决策的风险调整</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2024-06-02T06:43:17Z</dcterms:created>
  <dcterms:modified xsi:type="dcterms:W3CDTF">2024-06-02T06:43:28Z</dcterms:modified>
</cp:coreProperties>
</file>