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1295" r:id="rId2"/>
    <p:sldId id="1135" r:id="rId3"/>
    <p:sldId id="1155" r:id="rId4"/>
    <p:sldId id="1219" r:id="rId5"/>
    <p:sldId id="1217" r:id="rId6"/>
    <p:sldId id="1220" r:id="rId7"/>
    <p:sldId id="1221" r:id="rId8"/>
    <p:sldId id="1218" r:id="rId9"/>
    <p:sldId id="1222" r:id="rId10"/>
    <p:sldId id="1225" r:id="rId11"/>
    <p:sldId id="1224" r:id="rId12"/>
    <p:sldId id="1223" r:id="rId1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54">
          <p15:clr>
            <a:srgbClr val="A4A3A4"/>
          </p15:clr>
        </p15:guide>
        <p15:guide id="2" pos="2860">
          <p15:clr>
            <a:srgbClr val="A4A3A4"/>
          </p15:clr>
        </p15:guide>
      </p15:sldGuideLst>
    </p:ext>
    <p:ext uri="{2D200454-40CA-4A62-9FC3-DE9A4176ACB9}">
      <p15:notesGuideLst xmlns:p15="http://schemas.microsoft.com/office/powerpoint/2012/main" xmlns="">
        <p15:guide id="1" orient="horz" pos="287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84"/>
      </p:cViewPr>
      <p:guideLst>
        <p:guide orient="horz" pos="2154"/>
        <p:guide pos="2860"/>
      </p:guideLst>
    </p:cSldViewPr>
  </p:slideViewPr>
  <p:notesTextViewPr>
    <p:cViewPr>
      <p:scale>
        <a:sx n="1" d="1"/>
        <a:sy n="1" d="1"/>
      </p:scale>
      <p:origin x="0" y="0"/>
    </p:cViewPr>
  </p:notesTextViewPr>
  <p:notesViewPr>
    <p:cSldViewPr>
      <p:cViewPr varScale="1">
        <p:scale>
          <a:sx n="58" d="100"/>
          <a:sy n="58" d="100"/>
        </p:scale>
        <p:origin x="-2580" y="-78"/>
      </p:cViewPr>
      <p:guideLst>
        <p:guide orient="horz" pos="287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wmf"/><Relationship Id="rId1" Type="http://schemas.openxmlformats.org/officeDocument/2006/relationships/image" Target="../media/image4.wmf"/><Relationship Id="rId4"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E3135A-BE9F-44C2-BD3E-EAA7F8E0C4E5}" type="datetimeFigureOut">
              <a:rPr lang="zh-CN" altLang="en-US" smtClean="0"/>
              <a:t>2022/8/29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3915CC-F604-4EEC-AA36-7BDDB3418D42}" type="slidenum">
              <a:rPr lang="zh-CN" altLang="en-US" smtClean="0"/>
              <a:t>‹#›</a:t>
            </a:fld>
            <a:endParaRPr lang="zh-CN" altLang="en-US"/>
          </a:p>
        </p:txBody>
      </p:sp>
    </p:spTree>
    <p:extLst>
      <p:ext uri="{BB962C8B-B14F-4D97-AF65-F5344CB8AC3E}">
        <p14:creationId xmlns:p14="http://schemas.microsoft.com/office/powerpoint/2010/main" val="1000423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403648" y="260648"/>
            <a:ext cx="7497762" cy="706437"/>
          </a:xfrm>
        </p:spPr>
        <p:txBody>
          <a:bodyPr/>
          <a:lstStyle>
            <a:lvl1pPr>
              <a:defRPr>
                <a:solidFill>
                  <a:schemeClr val="tx2"/>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467544" y="1268760"/>
            <a:ext cx="8280400" cy="5112568"/>
          </a:xfrm>
        </p:spPr>
        <p:txBody>
          <a:bodyPr/>
          <a:lstStyle>
            <a:lvl1pPr algn="just">
              <a:lnSpc>
                <a:spcPct val="125000"/>
              </a:lnSpc>
              <a:defRPr/>
            </a:lvl1pPr>
            <a:lvl2pPr algn="just">
              <a:lnSpc>
                <a:spcPct val="125000"/>
              </a:lnSpc>
              <a:defRPr/>
            </a:lvl2pPr>
            <a:lvl3pPr algn="just">
              <a:lnSpc>
                <a:spcPct val="125000"/>
              </a:lnSpc>
              <a:defRPr/>
            </a:lvl3pPr>
            <a:lvl4pPr algn="just">
              <a:lnSpc>
                <a:spcPct val="125000"/>
              </a:lnSpc>
              <a:defRPr/>
            </a:lvl4pPr>
            <a:lvl5pPr algn="just">
              <a:lnSpc>
                <a:spcPct val="125000"/>
              </a:lnSpc>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7"/>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6" name="Rectangle 8"/>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403648" y="274291"/>
            <a:ext cx="7497762" cy="706437"/>
          </a:xfrm>
        </p:spPr>
        <p:txBody>
          <a:bodyPr/>
          <a:lstStyle>
            <a:lvl1pPr>
              <a:defRPr b="0">
                <a:latin typeface="华文中宋" pitchFamily="2" charset="-122"/>
                <a:ea typeface="华文中宋" pitchFamily="2" charset="-122"/>
              </a:defRPr>
            </a:lvl1pPr>
          </a:lstStyle>
          <a:p>
            <a:r>
              <a:rPr lang="zh-CN" altLang="en-US" dirty="0" smtClean="0"/>
              <a:t>单击此处编辑母版标题样式</a:t>
            </a:r>
            <a:endParaRPr lang="zh-CN" altLang="en-US" dirty="0"/>
          </a:p>
        </p:txBody>
      </p:sp>
      <p:sp>
        <p:nvSpPr>
          <p:cNvPr id="4" name="内容占位符 3"/>
          <p:cNvSpPr>
            <a:spLocks noGrp="1"/>
          </p:cNvSpPr>
          <p:nvPr>
            <p:ph sz="half" idx="2"/>
          </p:nvPr>
        </p:nvSpPr>
        <p:spPr>
          <a:xfrm>
            <a:off x="395536" y="1268760"/>
            <a:ext cx="8291264" cy="5112568"/>
          </a:xfrm>
        </p:spPr>
        <p:txBody>
          <a:bodyPr/>
          <a:lstStyle>
            <a:lvl1pPr algn="just">
              <a:lnSpc>
                <a:spcPct val="135000"/>
              </a:lnSpc>
              <a:spcBef>
                <a:spcPts val="625"/>
              </a:spcBef>
              <a:buFont typeface="Arial" pitchFamily="34" charset="0"/>
              <a:buChar char="•"/>
              <a:defRPr sz="1800" b="0">
                <a:latin typeface="+mn-ea"/>
                <a:ea typeface="+mn-ea"/>
              </a:defRPr>
            </a:lvl1pPr>
            <a:lvl2pPr algn="just">
              <a:lnSpc>
                <a:spcPct val="135000"/>
              </a:lnSpc>
              <a:spcBef>
                <a:spcPts val="625"/>
              </a:spcBef>
              <a:buFont typeface="Arial" pitchFamily="34" charset="0"/>
              <a:buChar char="•"/>
              <a:defRPr sz="1800" b="0">
                <a:latin typeface="+mn-ea"/>
                <a:ea typeface="+mn-ea"/>
              </a:defRPr>
            </a:lvl2pPr>
            <a:lvl3pPr algn="just">
              <a:lnSpc>
                <a:spcPct val="135000"/>
              </a:lnSpc>
              <a:spcBef>
                <a:spcPts val="625"/>
              </a:spcBef>
              <a:buFont typeface="Arial" pitchFamily="34" charset="0"/>
              <a:buChar char="•"/>
              <a:defRPr sz="1800" b="0">
                <a:latin typeface="+mn-ea"/>
                <a:ea typeface="+mn-ea"/>
              </a:defRPr>
            </a:lvl3pPr>
            <a:lvl4pPr algn="just">
              <a:lnSpc>
                <a:spcPct val="135000"/>
              </a:lnSpc>
              <a:spcBef>
                <a:spcPts val="625"/>
              </a:spcBef>
              <a:buFont typeface="Arial" pitchFamily="34" charset="0"/>
              <a:buChar char="•"/>
              <a:defRPr sz="1800" b="0">
                <a:latin typeface="+mn-ea"/>
                <a:ea typeface="+mn-ea"/>
              </a:defRPr>
            </a:lvl4pPr>
            <a:lvl5pPr algn="just">
              <a:lnSpc>
                <a:spcPct val="135000"/>
              </a:lnSpc>
              <a:spcBef>
                <a:spcPts val="625"/>
              </a:spcBef>
              <a:buFont typeface="Arial" pitchFamily="34" charset="0"/>
              <a:buChar char="•"/>
              <a:defRPr sz="1800" b="0">
                <a:latin typeface="+mn-ea"/>
                <a:ea typeface="+mn-ea"/>
              </a:defRPr>
            </a:lvl5pPr>
            <a:lvl6pPr>
              <a:defRPr sz="1800"/>
            </a:lvl6pPr>
            <a:lvl7pPr>
              <a:defRPr sz="1800"/>
            </a:lvl7pPr>
            <a:lvl8pPr>
              <a:defRPr sz="1800"/>
            </a:lvl8pPr>
            <a:lvl9pPr>
              <a:defRPr sz="18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7"/>
          <p:cNvSpPr>
            <a:spLocks noGrp="1" noChangeArrowheads="1"/>
          </p:cNvSpPr>
          <p:nvPr userDrawn="1">
            <p:ph type="dt" sz="half" idx="10"/>
          </p:nvPr>
        </p:nvSpPr>
        <p:spPr/>
        <p:txBody>
          <a:bodyPr/>
          <a:lstStyle>
            <a:lvl1pPr>
              <a:defRPr/>
            </a:lvl1pPr>
          </a:lstStyle>
          <a:p>
            <a:pPr>
              <a:defRPr/>
            </a:pPr>
            <a:endParaRPr lang="zh-CN" altLang="zh-CN"/>
          </a:p>
        </p:txBody>
      </p:sp>
      <p:sp>
        <p:nvSpPr>
          <p:cNvPr id="6" name="Rectangle 8"/>
          <p:cNvSpPr>
            <a:spLocks noGrp="1" noChangeArrowheads="1"/>
          </p:cNvSpPr>
          <p:nvPr userDrawn="1">
            <p:ph type="ftr" sz="quarter" idx="11"/>
          </p:nvPr>
        </p:nvSpPr>
        <p:spPr/>
        <p:txBody>
          <a:bodyPr/>
          <a:lstStyle>
            <a:lvl1pPr>
              <a:defRPr/>
            </a:lvl1pPr>
          </a:lstStyle>
          <a:p>
            <a:pPr>
              <a:defRPr/>
            </a:pPr>
            <a:endParaRPr lang="zh-CN" altLang="zh-CN"/>
          </a:p>
        </p:txBody>
      </p:sp>
      <p:sp>
        <p:nvSpPr>
          <p:cNvPr id="7" name="Rectangle 9"/>
          <p:cNvSpPr>
            <a:spLocks noGrp="1" noChangeArrowheads="1"/>
          </p:cNvSpPr>
          <p:nvPr userDrawn="1">
            <p:ph type="sldNum" sz="quarter" idx="12"/>
          </p:nvPr>
        </p:nvSpPr>
        <p:spPr/>
        <p:txBody>
          <a:bodyPr/>
          <a:lstStyle>
            <a:lvl1pPr>
              <a:defRPr/>
            </a:lvl1pPr>
          </a:lstStyle>
          <a:p>
            <a:pPr>
              <a:defRPr/>
            </a:pPr>
            <a:fld id="{BE613377-92FF-4B1C-9A4D-EF878028BFE8}" type="slidenum">
              <a:rPr lang="zh-CN" altLang="zh-CN"/>
              <a:t>‹#›</a:t>
            </a:fld>
            <a:endParaRPr lang="zh-CN"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theme" Target="../theme/theme1.xml"/><Relationship Id="rId7"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wmf"/><Relationship Id="rId5" Type="http://schemas.openxmlformats.org/officeDocument/2006/relationships/oleObject" Target="../embeddings/oleObject1.bin"/><Relationship Id="rId4" Type="http://schemas.openxmlformats.org/officeDocument/2006/relationships/vmlDrawing" Target="../drawings/vmlDrawing1.vml"/><Relationship Id="rId9"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aphicFrame>
        <p:nvGraphicFramePr>
          <p:cNvPr id="7" name="对象 6"/>
          <p:cNvGraphicFramePr/>
          <p:nvPr userDrawn="1"/>
        </p:nvGraphicFramePr>
        <p:xfrm>
          <a:off x="1403350" y="0"/>
          <a:ext cx="7759065" cy="962660"/>
        </p:xfrm>
        <a:graphic>
          <a:graphicData uri="http://schemas.openxmlformats.org/presentationml/2006/ole">
            <mc:AlternateContent xmlns:mc="http://schemas.openxmlformats.org/markup-compatibility/2006">
              <mc:Choice xmlns:v="urn:schemas-microsoft-com:vml" Requires="v">
                <p:oleObj spid="_x0000_s1051" r:id="rId5" imgW="6791325" imgH="962025" progId="Paint.Picture">
                  <p:embed/>
                </p:oleObj>
              </mc:Choice>
              <mc:Fallback>
                <p:oleObj r:id="rId5" imgW="6791325" imgH="962025" progId="Paint.Picture">
                  <p:embed/>
                  <p:pic>
                    <p:nvPicPr>
                      <p:cNvPr id="0" name="图片 7"/>
                      <p:cNvPicPr/>
                      <p:nvPr/>
                    </p:nvPicPr>
                    <p:blipFill>
                      <a:blip r:embed="rId6"/>
                    </p:blipFill>
                    <p:spPr>
                      <a:xfrm>
                        <a:off x="1403350" y="0"/>
                        <a:ext cx="7759065" cy="962660"/>
                      </a:xfrm>
                      <a:prstGeom prst="rect">
                        <a:avLst/>
                      </a:prstGeom>
                    </p:spPr>
                  </p:pic>
                </p:oleObj>
              </mc:Fallback>
            </mc:AlternateContent>
          </a:graphicData>
        </a:graphic>
      </p:graphicFrame>
      <p:sp>
        <p:nvSpPr>
          <p:cNvPr id="1026" name="Rectangle 5"/>
          <p:cNvSpPr>
            <a:spLocks noGrp="1" noChangeArrowheads="1"/>
          </p:cNvSpPr>
          <p:nvPr>
            <p:ph type="title"/>
          </p:nvPr>
        </p:nvSpPr>
        <p:spPr bwMode="auto">
          <a:xfrm>
            <a:off x="1475656" y="274291"/>
            <a:ext cx="7497762"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dirty="0" smtClean="0"/>
              <a:t>单击此处编辑母版标题样式</a:t>
            </a:r>
          </a:p>
        </p:txBody>
      </p:sp>
      <p:sp>
        <p:nvSpPr>
          <p:cNvPr id="1027" name="Rectangle 6"/>
          <p:cNvSpPr>
            <a:spLocks noGrp="1" noChangeArrowheads="1"/>
          </p:cNvSpPr>
          <p:nvPr>
            <p:ph type="body" idx="1"/>
          </p:nvPr>
        </p:nvSpPr>
        <p:spPr bwMode="auto">
          <a:xfrm>
            <a:off x="395536" y="1340768"/>
            <a:ext cx="8280400"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31" name="Rectangle 7"/>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atin typeface="Arial" pitchFamily="34" charset="0"/>
              </a:defRPr>
            </a:lvl1pPr>
          </a:lstStyle>
          <a:p>
            <a:pPr fontAlgn="base">
              <a:spcBef>
                <a:spcPct val="0"/>
              </a:spcBef>
              <a:spcAft>
                <a:spcPct val="0"/>
              </a:spcAft>
              <a:defRPr/>
            </a:pPr>
            <a:endParaRPr lang="en-US" altLang="zh-CN">
              <a:solidFill>
                <a:srgbClr val="000000"/>
              </a:solidFill>
            </a:endParaRPr>
          </a:p>
        </p:txBody>
      </p:sp>
      <p:sp>
        <p:nvSpPr>
          <p:cNvPr id="1032" name="Rectangle 8"/>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atin typeface="Arial" pitchFamily="34" charset="0"/>
              </a:defRPr>
            </a:lvl1pPr>
          </a:lstStyle>
          <a:p>
            <a:pPr fontAlgn="base">
              <a:spcBef>
                <a:spcPct val="0"/>
              </a:spcBef>
              <a:spcAft>
                <a:spcPct val="0"/>
              </a:spcAft>
              <a:defRPr/>
            </a:pPr>
            <a:endParaRPr lang="en-US" altLang="zh-CN">
              <a:solidFill>
                <a:srgbClr val="000000"/>
              </a:solidFill>
            </a:endParaRPr>
          </a:p>
        </p:txBody>
      </p:sp>
      <p:sp>
        <p:nvSpPr>
          <p:cNvPr id="1033" name="Rectangle 9"/>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atin typeface="Arial" pitchFamily="34" charset="0"/>
              </a:defRPr>
            </a:lvl1pPr>
          </a:lstStyle>
          <a:p>
            <a:pPr fontAlgn="base">
              <a:spcBef>
                <a:spcPct val="0"/>
              </a:spcBef>
              <a:spcAft>
                <a:spcPct val="0"/>
              </a:spcAft>
              <a:defRPr/>
            </a:pPr>
            <a:fld id="{A7F89BE6-BB91-4137-ACFE-16E9194B9FFD}" type="slidenum">
              <a:rPr lang="zh-CN" altLang="en-US">
                <a:solidFill>
                  <a:srgbClr val="000000"/>
                </a:solidFill>
              </a:rPr>
              <a:t>‹#›</a:t>
            </a:fld>
            <a:endParaRPr lang="en-US" altLang="zh-CN">
              <a:solidFill>
                <a:srgbClr val="000000"/>
              </a:solidFill>
            </a:endParaRPr>
          </a:p>
        </p:txBody>
      </p:sp>
      <p:pic>
        <p:nvPicPr>
          <p:cNvPr id="2" name="Picture 10" descr="LOGO"/>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948264" y="6453336"/>
            <a:ext cx="2160811" cy="3600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4" name="对象 3"/>
          <p:cNvGraphicFramePr/>
          <p:nvPr userDrawn="1"/>
        </p:nvGraphicFramePr>
        <p:xfrm>
          <a:off x="635" y="0"/>
          <a:ext cx="1408430" cy="991870"/>
        </p:xfrm>
        <a:graphic>
          <a:graphicData uri="http://schemas.openxmlformats.org/presentationml/2006/ole">
            <mc:AlternateContent xmlns:mc="http://schemas.openxmlformats.org/markup-compatibility/2006">
              <mc:Choice xmlns:v="urn:schemas-microsoft-com:vml" Requires="v">
                <p:oleObj spid="_x0000_s1052" r:id="rId8" imgW="2809875" imgH="2181225" progId="Paint.Picture">
                  <p:embed/>
                </p:oleObj>
              </mc:Choice>
              <mc:Fallback>
                <p:oleObj r:id="rId8" imgW="2809875" imgH="2181225" progId="Paint.Picture">
                  <p:embed/>
                  <p:pic>
                    <p:nvPicPr>
                      <p:cNvPr id="0" name="图片 4"/>
                      <p:cNvPicPr/>
                      <p:nvPr/>
                    </p:nvPicPr>
                    <p:blipFill>
                      <a:blip r:embed="rId9"/>
                    </p:blipFill>
                    <p:spPr>
                      <a:xfrm>
                        <a:off x="635" y="0"/>
                        <a:ext cx="1408430" cy="991870"/>
                      </a:xfrm>
                      <a:prstGeom prst="rect">
                        <a:avLst/>
                      </a:prstGeom>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rtl="0" eaLnBrk="0" fontAlgn="base" hangingPunct="0">
        <a:spcBef>
          <a:spcPct val="0"/>
        </a:spcBef>
        <a:spcAft>
          <a:spcPct val="0"/>
        </a:spcAft>
        <a:defRPr sz="2300" b="0">
          <a:solidFill>
            <a:schemeClr val="tx2"/>
          </a:solidFill>
          <a:latin typeface="华文中宋" pitchFamily="2" charset="-122"/>
          <a:ea typeface="华文中宋" pitchFamily="2" charset="-122"/>
          <a:cs typeface="+mj-cs"/>
        </a:defRPr>
      </a:lvl1pPr>
      <a:lvl2pPr algn="l" rtl="0" eaLnBrk="0" fontAlgn="base" hangingPunct="0">
        <a:spcBef>
          <a:spcPct val="0"/>
        </a:spcBef>
        <a:spcAft>
          <a:spcPct val="0"/>
        </a:spcAft>
        <a:defRPr sz="2400" b="1">
          <a:solidFill>
            <a:srgbClr val="FFFF00"/>
          </a:solidFill>
          <a:latin typeface="Arial" pitchFamily="34" charset="0"/>
          <a:ea typeface="GungsuhChe" pitchFamily="49" charset="-127"/>
        </a:defRPr>
      </a:lvl2pPr>
      <a:lvl3pPr algn="l" rtl="0" eaLnBrk="0" fontAlgn="base" hangingPunct="0">
        <a:spcBef>
          <a:spcPct val="0"/>
        </a:spcBef>
        <a:spcAft>
          <a:spcPct val="0"/>
        </a:spcAft>
        <a:defRPr sz="2400" b="1">
          <a:solidFill>
            <a:srgbClr val="FFFF00"/>
          </a:solidFill>
          <a:latin typeface="Arial" pitchFamily="34" charset="0"/>
          <a:ea typeface="GungsuhChe" pitchFamily="49" charset="-127"/>
        </a:defRPr>
      </a:lvl3pPr>
      <a:lvl4pPr algn="l" rtl="0" eaLnBrk="0" fontAlgn="base" hangingPunct="0">
        <a:spcBef>
          <a:spcPct val="0"/>
        </a:spcBef>
        <a:spcAft>
          <a:spcPct val="0"/>
        </a:spcAft>
        <a:defRPr sz="2400" b="1">
          <a:solidFill>
            <a:srgbClr val="FFFF00"/>
          </a:solidFill>
          <a:latin typeface="Arial" pitchFamily="34" charset="0"/>
          <a:ea typeface="GungsuhChe" pitchFamily="49" charset="-127"/>
        </a:defRPr>
      </a:lvl4pPr>
      <a:lvl5pPr algn="l" rtl="0" eaLnBrk="0" fontAlgn="base" hangingPunct="0">
        <a:spcBef>
          <a:spcPct val="0"/>
        </a:spcBef>
        <a:spcAft>
          <a:spcPct val="0"/>
        </a:spcAft>
        <a:defRPr sz="2400" b="1">
          <a:solidFill>
            <a:srgbClr val="FFFF00"/>
          </a:solidFill>
          <a:latin typeface="Arial" pitchFamily="34" charset="0"/>
          <a:ea typeface="GungsuhChe" pitchFamily="49" charset="-127"/>
        </a:defRPr>
      </a:lvl5pPr>
      <a:lvl6pPr marL="457200" algn="l" rtl="0" fontAlgn="base">
        <a:spcBef>
          <a:spcPct val="0"/>
        </a:spcBef>
        <a:spcAft>
          <a:spcPct val="0"/>
        </a:spcAft>
        <a:defRPr sz="2400" b="1">
          <a:solidFill>
            <a:srgbClr val="FFFF00"/>
          </a:solidFill>
          <a:latin typeface="Arial" pitchFamily="34" charset="0"/>
          <a:ea typeface="GungsuhChe" pitchFamily="49" charset="-127"/>
        </a:defRPr>
      </a:lvl6pPr>
      <a:lvl7pPr marL="914400" algn="l" rtl="0" fontAlgn="base">
        <a:spcBef>
          <a:spcPct val="0"/>
        </a:spcBef>
        <a:spcAft>
          <a:spcPct val="0"/>
        </a:spcAft>
        <a:defRPr sz="2400" b="1">
          <a:solidFill>
            <a:srgbClr val="FFFF00"/>
          </a:solidFill>
          <a:latin typeface="Arial" pitchFamily="34" charset="0"/>
          <a:ea typeface="GungsuhChe" pitchFamily="49" charset="-127"/>
        </a:defRPr>
      </a:lvl7pPr>
      <a:lvl8pPr marL="1371600" algn="l" rtl="0" fontAlgn="base">
        <a:spcBef>
          <a:spcPct val="0"/>
        </a:spcBef>
        <a:spcAft>
          <a:spcPct val="0"/>
        </a:spcAft>
        <a:defRPr sz="2400" b="1">
          <a:solidFill>
            <a:srgbClr val="FFFF00"/>
          </a:solidFill>
          <a:latin typeface="Arial" pitchFamily="34" charset="0"/>
          <a:ea typeface="GungsuhChe" pitchFamily="49" charset="-127"/>
        </a:defRPr>
      </a:lvl8pPr>
      <a:lvl9pPr marL="1828800" algn="l" rtl="0" fontAlgn="base">
        <a:spcBef>
          <a:spcPct val="0"/>
        </a:spcBef>
        <a:spcAft>
          <a:spcPct val="0"/>
        </a:spcAft>
        <a:defRPr sz="2400" b="1">
          <a:solidFill>
            <a:srgbClr val="FFFF00"/>
          </a:solidFill>
          <a:latin typeface="Arial" pitchFamily="34" charset="0"/>
          <a:ea typeface="GungsuhChe" pitchFamily="49" charset="-127"/>
        </a:defRPr>
      </a:lvl9pPr>
    </p:titleStyle>
    <p:bodyStyle>
      <a:lvl1pPr marL="342900" indent="-342900" algn="l" rtl="0" eaLnBrk="0" fontAlgn="base" hangingPunct="0">
        <a:lnSpc>
          <a:spcPct val="125000"/>
        </a:lnSpc>
        <a:spcBef>
          <a:spcPct val="20000"/>
        </a:spcBef>
        <a:spcAft>
          <a:spcPct val="0"/>
        </a:spcAft>
        <a:buChar char="•"/>
        <a:defRPr>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a:solidFill>
            <a:schemeClr val="tx1"/>
          </a:solidFill>
          <a:latin typeface="+mn-lt"/>
          <a:ea typeface="+mn-ea"/>
        </a:defRPr>
      </a:lvl2pPr>
      <a:lvl3pPr marL="1143000" indent="-228600" algn="l" rtl="0" eaLnBrk="0" fontAlgn="base" hangingPunct="0">
        <a:lnSpc>
          <a:spcPct val="125000"/>
        </a:lnSpc>
        <a:spcBef>
          <a:spcPct val="20000"/>
        </a:spcBef>
        <a:spcAft>
          <a:spcPct val="0"/>
        </a:spcAft>
        <a:buChar char="•"/>
        <a:defRPr>
          <a:solidFill>
            <a:schemeClr val="tx1"/>
          </a:solidFill>
          <a:latin typeface="+mn-lt"/>
          <a:ea typeface="+mn-ea"/>
        </a:defRPr>
      </a:lvl3pPr>
      <a:lvl4pPr marL="1600200" indent="-228600" algn="l" rtl="0" eaLnBrk="0" fontAlgn="base" hangingPunct="0">
        <a:lnSpc>
          <a:spcPct val="125000"/>
        </a:lnSpc>
        <a:spcBef>
          <a:spcPct val="20000"/>
        </a:spcBef>
        <a:spcAft>
          <a:spcPct val="0"/>
        </a:spcAft>
        <a:buChar char="–"/>
        <a:defRPr>
          <a:solidFill>
            <a:schemeClr val="tx1"/>
          </a:solidFill>
          <a:latin typeface="+mn-lt"/>
          <a:ea typeface="+mn-ea"/>
        </a:defRPr>
      </a:lvl4pPr>
      <a:lvl5pPr marL="2057400" indent="-228600" algn="l" rtl="0" eaLnBrk="0" fontAlgn="base" hangingPunct="0">
        <a:lnSpc>
          <a:spcPct val="125000"/>
        </a:lnSpc>
        <a:spcBef>
          <a:spcPct val="20000"/>
        </a:spcBef>
        <a:spcAft>
          <a:spcPct val="0"/>
        </a:spcAft>
        <a:buChar char="»"/>
        <a:defRPr>
          <a:solidFill>
            <a:schemeClr val="tx1"/>
          </a:solidFill>
          <a:latin typeface="+mn-lt"/>
          <a:ea typeface="+mn-ea"/>
        </a:defRPr>
      </a:lvl5pPr>
      <a:lvl6pPr marL="2514600" indent="-228600" algn="l" rtl="0" fontAlgn="base">
        <a:lnSpc>
          <a:spcPct val="125000"/>
        </a:lnSpc>
        <a:spcBef>
          <a:spcPct val="20000"/>
        </a:spcBef>
        <a:spcAft>
          <a:spcPct val="0"/>
        </a:spcAft>
        <a:buChar char="»"/>
        <a:defRPr>
          <a:solidFill>
            <a:schemeClr val="tx1"/>
          </a:solidFill>
          <a:latin typeface="+mn-lt"/>
          <a:ea typeface="+mn-ea"/>
        </a:defRPr>
      </a:lvl6pPr>
      <a:lvl7pPr marL="2971800" indent="-228600" algn="l" rtl="0" fontAlgn="base">
        <a:lnSpc>
          <a:spcPct val="125000"/>
        </a:lnSpc>
        <a:spcBef>
          <a:spcPct val="20000"/>
        </a:spcBef>
        <a:spcAft>
          <a:spcPct val="0"/>
        </a:spcAft>
        <a:buChar char="»"/>
        <a:defRPr>
          <a:solidFill>
            <a:schemeClr val="tx1"/>
          </a:solidFill>
          <a:latin typeface="+mn-lt"/>
          <a:ea typeface="+mn-ea"/>
        </a:defRPr>
      </a:lvl7pPr>
      <a:lvl8pPr marL="3429000" indent="-228600" algn="l" rtl="0" fontAlgn="base">
        <a:lnSpc>
          <a:spcPct val="125000"/>
        </a:lnSpc>
        <a:spcBef>
          <a:spcPct val="20000"/>
        </a:spcBef>
        <a:spcAft>
          <a:spcPct val="0"/>
        </a:spcAft>
        <a:buChar char="»"/>
        <a:defRPr>
          <a:solidFill>
            <a:schemeClr val="tx1"/>
          </a:solidFill>
          <a:latin typeface="+mn-lt"/>
          <a:ea typeface="+mn-ea"/>
        </a:defRPr>
      </a:lvl8pPr>
      <a:lvl9pPr marL="3886200" indent="-228600" algn="l" rtl="0" fontAlgn="base">
        <a:lnSpc>
          <a:spcPct val="125000"/>
        </a:lnSpc>
        <a:spcBef>
          <a:spcPct val="20000"/>
        </a:spcBef>
        <a:spcAft>
          <a:spcPct val="0"/>
        </a:spcAft>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wmf"/><Relationship Id="rId11" Type="http://schemas.openxmlformats.org/officeDocument/2006/relationships/image" Target="../media/image7.png"/><Relationship Id="rId5" Type="http://schemas.openxmlformats.org/officeDocument/2006/relationships/oleObject" Target="../embeddings/oleObject4.bin"/><Relationship Id="rId10" Type="http://schemas.openxmlformats.org/officeDocument/2006/relationships/image" Target="../media/image6.wmf"/><Relationship Id="rId4" Type="http://schemas.openxmlformats.org/officeDocument/2006/relationships/image" Target="../media/image4.wmf"/><Relationship Id="rId9" Type="http://schemas.openxmlformats.org/officeDocument/2006/relationships/oleObject" Target="../embeddings/oleObject6.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10.jpeg"/><Relationship Id="rId7"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8.wmf"/><Relationship Id="rId5" Type="http://schemas.openxmlformats.org/officeDocument/2006/relationships/oleObject" Target="../embeddings/oleObject7.bin"/><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6"/>
          <p:cNvSpPr txBox="1">
            <a:spLocks noChangeArrowheads="1"/>
          </p:cNvSpPr>
          <p:nvPr/>
        </p:nvSpPr>
        <p:spPr bwMode="auto">
          <a:xfrm>
            <a:off x="2123728" y="2492896"/>
            <a:ext cx="67818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r>
              <a:rPr lang="zh-CN" altLang="en-US" sz="3200" dirty="0" smtClean="0">
                <a:latin typeface="Arial Black" pitchFamily="34" charset="0"/>
                <a:ea typeface="华文细黑" pitchFamily="2" charset="-122"/>
              </a:rPr>
              <a:t>第六章    </a:t>
            </a:r>
            <a:r>
              <a:rPr lang="zh-CN" altLang="en-US" sz="3200" dirty="0">
                <a:latin typeface="Arial Black" pitchFamily="34" charset="0"/>
                <a:ea typeface="华文细黑" pitchFamily="2" charset="-122"/>
              </a:rPr>
              <a:t>　内部审计管理方法</a:t>
            </a:r>
          </a:p>
        </p:txBody>
      </p:sp>
      <p:grpSp>
        <p:nvGrpSpPr>
          <p:cNvPr id="9" name="Group 8"/>
          <p:cNvGrpSpPr/>
          <p:nvPr/>
        </p:nvGrpSpPr>
        <p:grpSpPr>
          <a:xfrm>
            <a:off x="-77153" y="119"/>
            <a:ext cx="9221470" cy="6868795"/>
            <a:chOff x="-77153" y="119"/>
            <a:chExt cx="9221470" cy="6868795"/>
          </a:xfrm>
        </p:grpSpPr>
        <p:grpSp>
          <p:nvGrpSpPr>
            <p:cNvPr id="13" name="组合 12"/>
            <p:cNvGrpSpPr/>
            <p:nvPr/>
          </p:nvGrpSpPr>
          <p:grpSpPr>
            <a:xfrm>
              <a:off x="-77153" y="119"/>
              <a:ext cx="9221470" cy="6868795"/>
              <a:chOff x="-57" y="-43"/>
              <a:chExt cx="14522" cy="10817"/>
            </a:xfrm>
          </p:grpSpPr>
          <p:graphicFrame>
            <p:nvGraphicFramePr>
              <p:cNvPr id="2" name="对象 1"/>
              <p:cNvGraphicFramePr/>
              <p:nvPr/>
            </p:nvGraphicFramePr>
            <p:xfrm>
              <a:off x="-57" y="-43"/>
              <a:ext cx="14522" cy="2960"/>
            </p:xfrm>
            <a:graphic>
              <a:graphicData uri="http://schemas.openxmlformats.org/presentationml/2006/ole">
                <mc:AlternateContent xmlns:mc="http://schemas.openxmlformats.org/markup-compatibility/2006">
                  <mc:Choice xmlns:v="urn:schemas-microsoft-com:vml" Requires="v">
                    <p:oleObj spid="_x0000_s26638" name="Bitmap Image" r:id="rId3" imgW="6858000" imgH="2638425" progId="Paint.Picture">
                      <p:embed/>
                    </p:oleObj>
                  </mc:Choice>
                  <mc:Fallback>
                    <p:oleObj name="Bitmap Image" r:id="rId3" imgW="6858000" imgH="2638425" progId="Paint.Picture">
                      <p:embed/>
                      <p:pic>
                        <p:nvPicPr>
                          <p:cNvPr id="0" name=""/>
                          <p:cNvPicPr/>
                          <p:nvPr/>
                        </p:nvPicPr>
                        <p:blipFill>
                          <a:blip r:embed="rId4"/>
                          <a:stretch>
                            <a:fillRect/>
                          </a:stretch>
                        </p:blipFill>
                        <p:spPr>
                          <a:xfrm>
                            <a:off x="-57" y="-43"/>
                            <a:ext cx="14522" cy="2960"/>
                          </a:xfrm>
                          <a:prstGeom prst="rect">
                            <a:avLst/>
                          </a:prstGeom>
                        </p:spPr>
                      </p:pic>
                    </p:oleObj>
                  </mc:Fallback>
                </mc:AlternateContent>
              </a:graphicData>
            </a:graphic>
          </p:graphicFrame>
          <p:graphicFrame>
            <p:nvGraphicFramePr>
              <p:cNvPr id="4" name="对象 3"/>
              <p:cNvGraphicFramePr/>
              <p:nvPr/>
            </p:nvGraphicFramePr>
            <p:xfrm>
              <a:off x="5" y="2912"/>
              <a:ext cx="3256" cy="2795"/>
            </p:xfrm>
            <a:graphic>
              <a:graphicData uri="http://schemas.openxmlformats.org/presentationml/2006/ole">
                <mc:AlternateContent xmlns:mc="http://schemas.openxmlformats.org/markup-compatibility/2006">
                  <mc:Choice xmlns:v="urn:schemas-microsoft-com:vml" Requires="v">
                    <p:oleObj spid="_x0000_s26639" r:id="rId5" imgW="2809875" imgH="2181225" progId="Paint.Picture">
                      <p:embed/>
                    </p:oleObj>
                  </mc:Choice>
                  <mc:Fallback>
                    <p:oleObj r:id="rId5" imgW="2809875" imgH="2181225" progId="Paint.Picture">
                      <p:embed/>
                      <p:pic>
                        <p:nvPicPr>
                          <p:cNvPr id="0" name=""/>
                          <p:cNvPicPr/>
                          <p:nvPr/>
                        </p:nvPicPr>
                        <p:blipFill>
                          <a:blip r:embed="rId6"/>
                        </p:blipFill>
                        <p:spPr>
                          <a:xfrm>
                            <a:off x="5" y="2912"/>
                            <a:ext cx="3256" cy="2795"/>
                          </a:xfrm>
                          <a:prstGeom prst="rect">
                            <a:avLst/>
                          </a:prstGeom>
                        </p:spPr>
                      </p:pic>
                    </p:oleObj>
                  </mc:Fallback>
                </mc:AlternateContent>
              </a:graphicData>
            </a:graphic>
          </p:graphicFrame>
          <p:graphicFrame>
            <p:nvGraphicFramePr>
              <p:cNvPr id="6" name="对象 5"/>
              <p:cNvGraphicFramePr/>
              <p:nvPr/>
            </p:nvGraphicFramePr>
            <p:xfrm>
              <a:off x="-57" y="5707"/>
              <a:ext cx="14482" cy="5067"/>
            </p:xfrm>
            <a:graphic>
              <a:graphicData uri="http://schemas.openxmlformats.org/presentationml/2006/ole">
                <mc:AlternateContent xmlns:mc="http://schemas.openxmlformats.org/markup-compatibility/2006">
                  <mc:Choice xmlns:v="urn:schemas-microsoft-com:vml" Requires="v">
                    <p:oleObj spid="_x0000_s26640" r:id="rId7" imgW="6238875" imgH="2009775" progId="Paint.Picture">
                      <p:embed/>
                    </p:oleObj>
                  </mc:Choice>
                  <mc:Fallback>
                    <p:oleObj r:id="rId7" imgW="6238875" imgH="2009775" progId="Paint.Picture">
                      <p:embed/>
                      <p:pic>
                        <p:nvPicPr>
                          <p:cNvPr id="0" name=""/>
                          <p:cNvPicPr/>
                          <p:nvPr/>
                        </p:nvPicPr>
                        <p:blipFill>
                          <a:blip r:embed="rId8"/>
                        </p:blipFill>
                        <p:spPr>
                          <a:xfrm>
                            <a:off x="-57" y="5707"/>
                            <a:ext cx="14482" cy="5067"/>
                          </a:xfrm>
                          <a:prstGeom prst="rect">
                            <a:avLst/>
                          </a:prstGeom>
                        </p:spPr>
                      </p:pic>
                    </p:oleObj>
                  </mc:Fallback>
                </mc:AlternateContent>
              </a:graphicData>
            </a:graphic>
          </p:graphicFrame>
          <p:graphicFrame>
            <p:nvGraphicFramePr>
              <p:cNvPr id="8" name="对象 7"/>
              <p:cNvGraphicFramePr>
                <a:graphicFrameLocks noChangeAspect="1"/>
              </p:cNvGraphicFramePr>
              <p:nvPr/>
            </p:nvGraphicFramePr>
            <p:xfrm>
              <a:off x="801" y="717"/>
              <a:ext cx="8445" cy="827"/>
            </p:xfrm>
            <a:graphic>
              <a:graphicData uri="http://schemas.openxmlformats.org/presentationml/2006/ole">
                <mc:AlternateContent xmlns:mc="http://schemas.openxmlformats.org/markup-compatibility/2006">
                  <mc:Choice xmlns:v="urn:schemas-microsoft-com:vml" Requires="v">
                    <p:oleObj spid="_x0000_s26641" name="Bitmap Image" r:id="rId9" imgW="4019400" imgH="399960" progId="Paint.Picture">
                      <p:embed/>
                    </p:oleObj>
                  </mc:Choice>
                  <mc:Fallback>
                    <p:oleObj name="Bitmap Image" r:id="rId9" imgW="4019400" imgH="399960" progId="Paint.Picture">
                      <p:embed/>
                      <p:pic>
                        <p:nvPicPr>
                          <p:cNvPr id="0" name=""/>
                          <p:cNvPicPr/>
                          <p:nvPr/>
                        </p:nvPicPr>
                        <p:blipFill>
                          <a:blip r:embed="rId10"/>
                          <a:stretch>
                            <a:fillRect/>
                          </a:stretch>
                        </p:blipFill>
                        <p:spPr>
                          <a:xfrm>
                            <a:off x="801" y="717"/>
                            <a:ext cx="8445" cy="827"/>
                          </a:xfrm>
                          <a:prstGeom prst="rect">
                            <a:avLst/>
                          </a:prstGeom>
                        </p:spPr>
                      </p:pic>
                    </p:oleObj>
                  </mc:Fallback>
                </mc:AlternateContent>
              </a:graphicData>
            </a:graphic>
          </p:graphicFrame>
        </p:grpSp>
        <p:pic>
          <p:nvPicPr>
            <p:cNvPr id="5" name="Picture 4"/>
            <p:cNvPicPr>
              <a:picLocks noChangeAspect="1"/>
            </p:cNvPicPr>
            <p:nvPr/>
          </p:nvPicPr>
          <p:blipFill>
            <a:blip r:embed="rId11"/>
            <a:stretch>
              <a:fillRect/>
            </a:stretch>
          </p:blipFill>
          <p:spPr>
            <a:xfrm>
              <a:off x="3379416" y="6141479"/>
              <a:ext cx="2375762" cy="314860"/>
            </a:xfrm>
            <a:prstGeom prst="rect">
              <a:avLst/>
            </a:prstGeom>
          </p:spPr>
        </p:pic>
      </p:grpSp>
    </p:spTree>
    <p:extLst>
      <p:ext uri="{BB962C8B-B14F-4D97-AF65-F5344CB8AC3E}">
        <p14:creationId xmlns:p14="http://schemas.microsoft.com/office/powerpoint/2010/main" val="1178366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第四节　内部审计风险及防范</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二、内部审计风险成因分析</a:t>
            </a:r>
          </a:p>
          <a:p>
            <a:pPr marL="0" indent="0">
              <a:buNone/>
            </a:pPr>
            <a:r>
              <a:rPr lang="zh-CN" altLang="en-US" sz="2200" b="1" kern="1200" dirty="0">
                <a:solidFill>
                  <a:srgbClr val="000000"/>
                </a:solidFill>
                <a:latin typeface="楷体_GB2312" pitchFamily="49" charset="-122"/>
                <a:ea typeface="楷体_GB2312" pitchFamily="49" charset="-122"/>
                <a:cs typeface="+mn-ea"/>
              </a:rPr>
              <a:t>(一)内部审计风险形成的客观原因</a:t>
            </a:r>
          </a:p>
          <a:p>
            <a:r>
              <a:rPr lang="zh-CN" altLang="en-US" dirty="0"/>
              <a:t>1.内部审计抗御风险能力先天不足,对审计风险构成影响</a:t>
            </a:r>
          </a:p>
          <a:p>
            <a:r>
              <a:rPr lang="zh-CN" altLang="en-US" dirty="0"/>
              <a:t>2.内部审计资源有限,导致审计风险产生</a:t>
            </a:r>
          </a:p>
          <a:p>
            <a:r>
              <a:rPr lang="zh-CN" altLang="en-US" dirty="0"/>
              <a:t>3.审计对象的复杂性和被审计单位的经营管理情况对审计风险影响较大</a:t>
            </a:r>
          </a:p>
          <a:p>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第四节　内部审计风险及防范</a:t>
            </a:r>
          </a:p>
        </p:txBody>
      </p:sp>
      <p:sp>
        <p:nvSpPr>
          <p:cNvPr id="3" name="内容占位符 2"/>
          <p:cNvSpPr>
            <a:spLocks noGrp="1"/>
          </p:cNvSpPr>
          <p:nvPr>
            <p:ph sz="half" idx="2"/>
          </p:nvPr>
        </p:nvSpPr>
        <p:spPr/>
        <p:txBody>
          <a:bodyPr/>
          <a:lstStyle/>
          <a:p>
            <a:pPr marL="0" indent="0">
              <a:buNone/>
            </a:pPr>
            <a:r>
              <a:rPr lang="zh-CN" altLang="en-US" sz="2200" b="1" kern="1200" dirty="0">
                <a:solidFill>
                  <a:srgbClr val="000000"/>
                </a:solidFill>
                <a:latin typeface="楷体_GB2312" pitchFamily="49" charset="-122"/>
                <a:ea typeface="楷体_GB2312" pitchFamily="49" charset="-122"/>
                <a:cs typeface="+mn-ea"/>
                <a:sym typeface="+mn-ea"/>
              </a:rPr>
              <a:t>(二)内部</a:t>
            </a:r>
            <a:r>
              <a:rPr lang="zh-CN" altLang="en-US" sz="2200" b="1" kern="1200" dirty="0" smtClean="0">
                <a:solidFill>
                  <a:srgbClr val="000000"/>
                </a:solidFill>
                <a:latin typeface="楷体_GB2312" pitchFamily="49" charset="-122"/>
                <a:ea typeface="楷体_GB2312" pitchFamily="49" charset="-122"/>
                <a:cs typeface="+mn-ea"/>
                <a:sym typeface="+mn-ea"/>
              </a:rPr>
              <a:t>审计风险形成的主观原因</a:t>
            </a:r>
            <a:endParaRPr lang="zh-CN" altLang="en-US" sz="2200" b="1" kern="1200" dirty="0">
              <a:solidFill>
                <a:srgbClr val="000000"/>
              </a:solidFill>
              <a:latin typeface="楷体_GB2312" pitchFamily="49" charset="-122"/>
              <a:ea typeface="楷体_GB2312" pitchFamily="49" charset="-122"/>
              <a:cs typeface="+mn-ea"/>
            </a:endParaRPr>
          </a:p>
          <a:p>
            <a:pPr marL="0" indent="0">
              <a:buNone/>
            </a:pPr>
            <a:r>
              <a:rPr lang="en-US" altLang="zh-CN" dirty="0" smtClean="0"/>
              <a:t>   </a:t>
            </a:r>
            <a:r>
              <a:rPr lang="zh-CN" altLang="zh-CN" dirty="0" smtClean="0"/>
              <a:t>审计</a:t>
            </a:r>
            <a:r>
              <a:rPr lang="zh-CN" altLang="zh-CN" dirty="0"/>
              <a:t>程序是审计机构开展审计活动的全过程</a:t>
            </a:r>
            <a:r>
              <a:rPr lang="en-US" altLang="zh-CN" dirty="0"/>
              <a:t>,</a:t>
            </a:r>
            <a:r>
              <a:rPr lang="zh-CN" altLang="zh-CN" dirty="0"/>
              <a:t>包括制订审计项目计划、准备</a:t>
            </a:r>
            <a:r>
              <a:rPr lang="zh-CN" altLang="zh-CN" dirty="0" smtClean="0"/>
              <a:t>阶段</a:t>
            </a:r>
            <a:r>
              <a:rPr lang="zh-CN" altLang="en-US" dirty="0" smtClean="0"/>
              <a:t>、</a:t>
            </a:r>
            <a:r>
              <a:rPr lang="zh-CN" altLang="zh-CN" dirty="0" smtClean="0"/>
              <a:t>实施</a:t>
            </a:r>
            <a:r>
              <a:rPr lang="zh-CN" altLang="zh-CN" dirty="0"/>
              <a:t>阶段和报告阶段。审计程序是使审计工作能够按照科学、合理的轨迹有序运转的保证</a:t>
            </a:r>
            <a:r>
              <a:rPr lang="en-US" altLang="zh-CN" dirty="0"/>
              <a:t>,</a:t>
            </a:r>
            <a:r>
              <a:rPr lang="zh-CN" altLang="zh-CN" dirty="0"/>
              <a:t>在审计过程中</a:t>
            </a:r>
            <a:r>
              <a:rPr lang="en-US" altLang="zh-CN" dirty="0"/>
              <a:t>,</a:t>
            </a:r>
            <a:r>
              <a:rPr lang="zh-CN" altLang="zh-CN" dirty="0"/>
              <a:t>审计人员要根据所确定的审计目标和可支配的审计资源</a:t>
            </a:r>
            <a:r>
              <a:rPr lang="en-US" altLang="zh-CN" dirty="0"/>
              <a:t>,</a:t>
            </a:r>
            <a:r>
              <a:rPr lang="zh-CN" altLang="zh-CN" dirty="0"/>
              <a:t>针对具体的审计事项取得具有充分证明力的审计证据</a:t>
            </a:r>
            <a:r>
              <a:rPr lang="en-US" altLang="zh-CN" dirty="0"/>
              <a:t>,</a:t>
            </a:r>
            <a:r>
              <a:rPr lang="zh-CN" altLang="zh-CN" dirty="0"/>
              <a:t>依据审计证据去证实审计事项与审计依据的相符程度</a:t>
            </a:r>
            <a:r>
              <a:rPr lang="en-US" altLang="zh-CN" dirty="0"/>
              <a:t>,</a:t>
            </a:r>
            <a:r>
              <a:rPr lang="zh-CN" altLang="zh-CN" dirty="0"/>
              <a:t>就审计事项的性质做出审计结论</a:t>
            </a:r>
            <a:r>
              <a:rPr lang="en-US" altLang="zh-CN" dirty="0"/>
              <a:t>,</a:t>
            </a:r>
            <a:r>
              <a:rPr lang="zh-CN" altLang="zh-CN" dirty="0"/>
              <a:t>并将审计结论传达给利益相关的人。审计程序是确定审计目标的手段</a:t>
            </a:r>
            <a:r>
              <a:rPr lang="en-US" altLang="zh-CN" dirty="0"/>
              <a:t>,</a:t>
            </a:r>
            <a:r>
              <a:rPr lang="zh-CN" altLang="zh-CN" dirty="0"/>
              <a:t>是确定审计方法的前提</a:t>
            </a:r>
            <a:r>
              <a:rPr lang="en-US" altLang="zh-CN" dirty="0"/>
              <a:t>,</a:t>
            </a:r>
            <a:r>
              <a:rPr lang="zh-CN" altLang="zh-CN" dirty="0"/>
              <a:t>规范的审计程序是保证审计质量、降低审计风险的客观要求</a:t>
            </a:r>
            <a:r>
              <a:rPr lang="en-US" altLang="zh-CN" dirty="0"/>
              <a:t>,</a:t>
            </a:r>
            <a:r>
              <a:rPr lang="zh-CN" altLang="zh-CN" dirty="0"/>
              <a:t>是提高审计效率、减少资源消耗的有效途径。 </a:t>
            </a:r>
          </a:p>
          <a:p>
            <a:pPr marL="0" indent="0">
              <a:buNone/>
            </a:pPr>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第四节　内部审计风险及防范</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三、内部审计风险的防范</a:t>
            </a:r>
          </a:p>
          <a:p>
            <a:pPr marL="0" indent="0">
              <a:buNone/>
            </a:pPr>
            <a:r>
              <a:rPr lang="zh-CN" altLang="en-US" sz="2000" b="1" kern="1200" dirty="0">
                <a:solidFill>
                  <a:srgbClr val="000000"/>
                </a:solidFill>
                <a:latin typeface="楷体_GB2312" pitchFamily="49" charset="-122"/>
                <a:ea typeface="楷体_GB2312" pitchFamily="49" charset="-122"/>
                <a:cs typeface="+mn-ea"/>
              </a:rPr>
              <a:t>(一)通过各种方式确保组织管理层对内部审计有正确的了解,对内部审计的期望趋近合理</a:t>
            </a:r>
          </a:p>
          <a:p>
            <a:pPr marL="0" indent="0">
              <a:buNone/>
            </a:pPr>
            <a:r>
              <a:rPr lang="zh-CN" altLang="en-US" sz="2000" b="1" kern="1200" dirty="0">
                <a:solidFill>
                  <a:srgbClr val="000000"/>
                </a:solidFill>
                <a:latin typeface="楷体_GB2312" pitchFamily="49" charset="-122"/>
                <a:ea typeface="楷体_GB2312" pitchFamily="49" charset="-122"/>
                <a:cs typeface="+mn-ea"/>
              </a:rPr>
              <a:t>(二) 加强对被审计单位的日常监控工作</a:t>
            </a:r>
          </a:p>
          <a:p>
            <a:pPr marL="0" indent="0">
              <a:buNone/>
            </a:pPr>
            <a:r>
              <a:rPr lang="zh-CN" altLang="en-US" sz="2000" b="1" kern="1200" dirty="0">
                <a:solidFill>
                  <a:srgbClr val="000000"/>
                </a:solidFill>
                <a:latin typeface="楷体_GB2312" pitchFamily="49" charset="-122"/>
                <a:ea typeface="楷体_GB2312" pitchFamily="49" charset="-122"/>
                <a:cs typeface="+mn-ea"/>
              </a:rPr>
              <a:t>(三) 规范审计程序,加强质量管理,减低审计风险</a:t>
            </a:r>
          </a:p>
          <a:p>
            <a:pPr marL="0" indent="0">
              <a:buNone/>
            </a:pPr>
            <a:r>
              <a:rPr lang="zh-CN" altLang="en-US" sz="2000" b="1" kern="1200" dirty="0">
                <a:solidFill>
                  <a:srgbClr val="000000"/>
                </a:solidFill>
                <a:latin typeface="楷体_GB2312" pitchFamily="49" charset="-122"/>
                <a:ea typeface="楷体_GB2312" pitchFamily="49" charset="-122"/>
                <a:cs typeface="+mn-ea"/>
              </a:rPr>
              <a:t>(四) 科学应用审计抽样方法,积极探索风险基础审计,减低审计风险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4"/>
          <p:cNvSpPr txBox="1">
            <a:spLocks noChangeArrowheads="1"/>
          </p:cNvSpPr>
          <p:nvPr/>
        </p:nvSpPr>
        <p:spPr bwMode="auto">
          <a:xfrm>
            <a:off x="762000" y="3810000"/>
            <a:ext cx="406400" cy="1041400"/>
          </a:xfrm>
          <a:prstGeom prst="rect">
            <a:avLst/>
          </a:prstGeom>
          <a:noFill/>
          <a:ln w="9525">
            <a:noFill/>
            <a:miter lim="800000"/>
          </a:ln>
          <a:effectLst/>
        </p:spPr>
        <p:txBody>
          <a:bodyPr>
            <a:spAutoFit/>
          </a:bodyPr>
          <a:lstStyle/>
          <a:p>
            <a:pPr>
              <a:lnSpc>
                <a:spcPct val="115000"/>
              </a:lnSpc>
              <a:spcBef>
                <a:spcPct val="30000"/>
              </a:spcBef>
            </a:pPr>
            <a:r>
              <a:rPr lang="zh-CN" altLang="en-US" sz="2400" b="0" dirty="0"/>
              <a:t>目</a:t>
            </a:r>
          </a:p>
          <a:p>
            <a:pPr>
              <a:lnSpc>
                <a:spcPct val="115000"/>
              </a:lnSpc>
              <a:spcBef>
                <a:spcPct val="30000"/>
              </a:spcBef>
            </a:pPr>
            <a:r>
              <a:rPr lang="zh-CN" altLang="en-US" sz="2400" b="0" dirty="0"/>
              <a:t>录</a:t>
            </a:r>
          </a:p>
        </p:txBody>
      </p:sp>
      <p:pic>
        <p:nvPicPr>
          <p:cNvPr id="3076" name="Picture 30" descr="C:\Documents and Settings\Owner.LENOVO-8F230386\Application Data\Tencent\Users\744749695\QQ\WinTemp\RichOle\(2V]~YC`8X(O`O85XZJ[)}V.jpg"/>
          <p:cNvPicPr>
            <a:picLocks noChangeAspect="1" noChangeArrowheads="1"/>
          </p:cNvPicPr>
          <p:nvPr/>
        </p:nvPicPr>
        <p:blipFill>
          <a:blip r:embed="rId3" cstate="print"/>
          <a:srcRect/>
          <a:stretch>
            <a:fillRect/>
          </a:stretch>
        </p:blipFill>
        <p:spPr bwMode="auto">
          <a:xfrm>
            <a:off x="0" y="-47625"/>
            <a:ext cx="9144000" cy="1114425"/>
          </a:xfrm>
          <a:prstGeom prst="rect">
            <a:avLst/>
          </a:prstGeom>
          <a:noFill/>
          <a:ln w="9525">
            <a:noFill/>
            <a:miter lim="800000"/>
            <a:headEnd/>
            <a:tailEnd/>
          </a:ln>
        </p:spPr>
      </p:pic>
      <p:grpSp>
        <p:nvGrpSpPr>
          <p:cNvPr id="2" name="组合 1"/>
          <p:cNvGrpSpPr/>
          <p:nvPr/>
        </p:nvGrpSpPr>
        <p:grpSpPr bwMode="auto">
          <a:xfrm>
            <a:off x="1933268" y="2452439"/>
            <a:ext cx="5265737" cy="2454010"/>
            <a:chOff x="1971368" y="1838371"/>
            <a:chExt cx="5265737" cy="2453994"/>
          </a:xfrm>
        </p:grpSpPr>
        <p:grpSp>
          <p:nvGrpSpPr>
            <p:cNvPr id="3" name="Group 5"/>
            <p:cNvGrpSpPr/>
            <p:nvPr/>
          </p:nvGrpSpPr>
          <p:grpSpPr bwMode="auto">
            <a:xfrm>
              <a:off x="1981200" y="1838371"/>
              <a:ext cx="5181600" cy="717606"/>
              <a:chOff x="0" y="0"/>
              <a:chExt cx="2976" cy="432"/>
            </a:xfrm>
          </p:grpSpPr>
          <p:sp>
            <p:nvSpPr>
              <p:cNvPr id="3099" name="AutoShape 4"/>
              <p:cNvSpPr>
                <a:spLocks noChangeArrowheads="1"/>
              </p:cNvSpPr>
              <p:nvPr/>
            </p:nvSpPr>
            <p:spPr bwMode="auto">
              <a:xfrm>
                <a:off x="240" y="75"/>
                <a:ext cx="2736" cy="288"/>
              </a:xfrm>
              <a:prstGeom prst="roundRect">
                <a:avLst>
                  <a:gd name="adj" fmla="val 16667"/>
                </a:avLst>
              </a:prstGeom>
              <a:gradFill rotWithShape="1">
                <a:gsLst>
                  <a:gs pos="0">
                    <a:srgbClr val="FF9900"/>
                  </a:gs>
                  <a:gs pos="50000">
                    <a:srgbClr val="F9E9CD"/>
                  </a:gs>
                  <a:gs pos="100000">
                    <a:srgbClr val="FF9900"/>
                  </a:gs>
                </a:gsLst>
                <a:lin ang="5400000" scaled="1"/>
              </a:gradFill>
              <a:ln w="12700">
                <a:solidFill>
                  <a:schemeClr val="bg1"/>
                </a:solidFill>
                <a:round/>
              </a:ln>
              <a:effectLst/>
            </p:spPr>
            <p:txBody>
              <a:bodyPr wrap="none" anchor="ctr"/>
              <a:lstStyle/>
              <a:p>
                <a:endParaRPr lang="zh-CN" altLang="en-US" b="1"/>
              </a:p>
            </p:txBody>
          </p:sp>
          <p:sp>
            <p:nvSpPr>
              <p:cNvPr id="3100" name="AutoShape 5"/>
              <p:cNvSpPr>
                <a:spLocks noChangeArrowheads="1"/>
              </p:cNvSpPr>
              <p:nvPr/>
            </p:nvSpPr>
            <p:spPr bwMode="auto">
              <a:xfrm>
                <a:off x="0" y="0"/>
                <a:ext cx="432" cy="432"/>
              </a:xfrm>
              <a:prstGeom prst="diamond">
                <a:avLst/>
              </a:prstGeom>
              <a:solidFill>
                <a:srgbClr val="FF9900"/>
              </a:solidFill>
              <a:ln w="25400">
                <a:solidFill>
                  <a:schemeClr val="bg1"/>
                </a:solidFill>
                <a:miter lim="800000"/>
              </a:ln>
              <a:effectLst/>
            </p:spPr>
            <p:txBody>
              <a:bodyPr wrap="none" anchor="ctr"/>
              <a:lstStyle/>
              <a:p>
                <a:endParaRPr lang="zh-CN" altLang="en-US" b="1"/>
              </a:p>
            </p:txBody>
          </p:sp>
          <p:sp>
            <p:nvSpPr>
              <p:cNvPr id="3101" name="Text Box 6"/>
              <p:cNvSpPr txBox="1">
                <a:spLocks noChangeArrowheads="1"/>
              </p:cNvSpPr>
              <p:nvPr/>
            </p:nvSpPr>
            <p:spPr bwMode="auto">
              <a:xfrm>
                <a:off x="384" y="110"/>
                <a:ext cx="2160" cy="220"/>
              </a:xfrm>
              <a:prstGeom prst="rect">
                <a:avLst/>
              </a:prstGeom>
              <a:noFill/>
              <a:ln w="9525">
                <a:noFill/>
                <a:miter lim="800000"/>
              </a:ln>
              <a:effectLst/>
            </p:spPr>
            <p:txBody>
              <a:bodyPr>
                <a:spAutoFit/>
              </a:bodyPr>
              <a:lstStyle/>
              <a:p>
                <a:r>
                  <a:rPr lang="zh-CN" altLang="en-US" b="1" dirty="0" smtClean="0"/>
                  <a:t>  内部审计机构管理</a:t>
                </a:r>
              </a:p>
            </p:txBody>
          </p:sp>
          <p:sp>
            <p:nvSpPr>
              <p:cNvPr id="3102" name="Text Box 7"/>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1</a:t>
                </a:r>
              </a:p>
            </p:txBody>
          </p:sp>
        </p:grpSp>
        <p:sp>
          <p:nvSpPr>
            <p:cNvPr id="3098" name="Text Box 12"/>
            <p:cNvSpPr txBox="1">
              <a:spLocks noChangeArrowheads="1"/>
            </p:cNvSpPr>
            <p:nvPr/>
          </p:nvSpPr>
          <p:spPr bwMode="auto">
            <a:xfrm>
              <a:off x="2251076" y="2693812"/>
              <a:ext cx="184560" cy="461793"/>
            </a:xfrm>
            <a:prstGeom prst="rect">
              <a:avLst/>
            </a:prstGeom>
            <a:noFill/>
            <a:ln w="9525">
              <a:noFill/>
              <a:miter lim="800000"/>
            </a:ln>
            <a:effectLst/>
          </p:spPr>
          <p:txBody>
            <a:bodyPr wrap="none">
              <a:spAutoFit/>
            </a:bodyPr>
            <a:lstStyle/>
            <a:p>
              <a:pPr algn="ctr"/>
              <a:endParaRPr lang="en-US" altLang="zh-CN" sz="2400" b="1" dirty="0"/>
            </a:p>
          </p:txBody>
        </p:sp>
        <p:grpSp>
          <p:nvGrpSpPr>
            <p:cNvPr id="5" name="Group 15"/>
            <p:cNvGrpSpPr/>
            <p:nvPr/>
          </p:nvGrpSpPr>
          <p:grpSpPr bwMode="auto">
            <a:xfrm>
              <a:off x="1974235" y="2661988"/>
              <a:ext cx="5152001" cy="717606"/>
              <a:chOff x="-4" y="-370"/>
              <a:chExt cx="2959" cy="432"/>
            </a:xfrm>
          </p:grpSpPr>
          <p:sp>
            <p:nvSpPr>
              <p:cNvPr id="48" name="AutoShape 14"/>
              <p:cNvSpPr>
                <a:spLocks noChangeArrowheads="1"/>
              </p:cNvSpPr>
              <p:nvPr/>
            </p:nvSpPr>
            <p:spPr bwMode="auto">
              <a:xfrm>
                <a:off x="219" y="-300"/>
                <a:ext cx="2736" cy="291"/>
              </a:xfrm>
              <a:prstGeom prst="roundRect">
                <a:avLst>
                  <a:gd name="adj" fmla="val 16667"/>
                </a:avLst>
              </a:prstGeom>
              <a:gradFill rotWithShape="1">
                <a:gsLst>
                  <a:gs pos="0">
                    <a:schemeClr val="hlink"/>
                  </a:gs>
                  <a:gs pos="50000">
                    <a:srgbClr val="E0E8D8"/>
                  </a:gs>
                  <a:gs pos="100000">
                    <a:schemeClr val="hlink"/>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3092" name="AutoShape 15"/>
              <p:cNvSpPr>
                <a:spLocks noChangeArrowheads="1"/>
              </p:cNvSpPr>
              <p:nvPr/>
            </p:nvSpPr>
            <p:spPr bwMode="auto">
              <a:xfrm>
                <a:off x="-4" y="-370"/>
                <a:ext cx="432" cy="432"/>
              </a:xfrm>
              <a:prstGeom prst="diamond">
                <a:avLst/>
              </a:prstGeom>
              <a:solidFill>
                <a:schemeClr val="hlink"/>
              </a:solidFill>
              <a:ln w="25400">
                <a:solidFill>
                  <a:schemeClr val="bg1"/>
                </a:solidFill>
                <a:miter lim="800000"/>
              </a:ln>
              <a:effectLst/>
            </p:spPr>
            <p:txBody>
              <a:bodyPr wrap="none" anchor="ctr"/>
              <a:lstStyle/>
              <a:p>
                <a:endParaRPr lang="zh-CN" altLang="en-US" b="1"/>
              </a:p>
            </p:txBody>
          </p:sp>
          <p:sp>
            <p:nvSpPr>
              <p:cNvPr id="3093" name="Text Box 16"/>
              <p:cNvSpPr txBox="1">
                <a:spLocks noChangeArrowheads="1"/>
              </p:cNvSpPr>
              <p:nvPr/>
            </p:nvSpPr>
            <p:spPr bwMode="auto">
              <a:xfrm>
                <a:off x="384" y="-229"/>
                <a:ext cx="2160" cy="220"/>
              </a:xfrm>
              <a:prstGeom prst="rect">
                <a:avLst/>
              </a:prstGeom>
              <a:noFill/>
              <a:ln w="9525">
                <a:noFill/>
                <a:miter lim="800000"/>
              </a:ln>
              <a:effectLst/>
            </p:spPr>
            <p:txBody>
              <a:bodyPr>
                <a:spAutoFit/>
              </a:bodyPr>
              <a:lstStyle/>
              <a:p>
                <a:r>
                  <a:rPr lang="zh-CN" altLang="en-US" b="1" dirty="0" smtClean="0"/>
                  <a:t>  内部审计质量评价</a:t>
                </a:r>
              </a:p>
            </p:txBody>
          </p:sp>
          <p:sp>
            <p:nvSpPr>
              <p:cNvPr id="3094" name="Text Box 17"/>
              <p:cNvSpPr txBox="1">
                <a:spLocks noChangeArrowheads="1"/>
              </p:cNvSpPr>
              <p:nvPr/>
            </p:nvSpPr>
            <p:spPr bwMode="auto">
              <a:xfrm>
                <a:off x="109" y="-287"/>
                <a:ext cx="205" cy="278"/>
              </a:xfrm>
              <a:prstGeom prst="rect">
                <a:avLst/>
              </a:prstGeom>
              <a:noFill/>
              <a:ln w="9525">
                <a:noFill/>
                <a:miter lim="800000"/>
              </a:ln>
              <a:effectLst/>
            </p:spPr>
            <p:txBody>
              <a:bodyPr wrap="none">
                <a:spAutoFit/>
              </a:bodyPr>
              <a:lstStyle/>
              <a:p>
                <a:pPr algn="ctr"/>
                <a:r>
                  <a:rPr lang="en-US" altLang="zh-CN" sz="2400" b="1" dirty="0"/>
                  <a:t>2</a:t>
                </a:r>
                <a:endParaRPr lang="en-US" altLang="zh-CN" sz="2400" b="1" dirty="0"/>
              </a:p>
            </p:txBody>
          </p:sp>
        </p:grpSp>
        <p:sp>
          <p:nvSpPr>
            <p:cNvPr id="31" name="AutoShape 19"/>
            <p:cNvSpPr>
              <a:spLocks noChangeArrowheads="1"/>
            </p:cNvSpPr>
            <p:nvPr/>
          </p:nvSpPr>
          <p:spPr bwMode="auto">
            <a:xfrm>
              <a:off x="2399071" y="3637258"/>
              <a:ext cx="4833937" cy="525460"/>
            </a:xfrm>
            <a:prstGeom prst="roundRect">
              <a:avLst>
                <a:gd name="adj" fmla="val 16667"/>
              </a:avLst>
            </a:prstGeom>
            <a:gradFill rotWithShape="1">
              <a:gsLst>
                <a:gs pos="0">
                  <a:schemeClr val="folHlink"/>
                </a:gs>
                <a:gs pos="50000">
                  <a:srgbClr val="E7EDEE"/>
                </a:gs>
                <a:gs pos="100000">
                  <a:schemeClr val="folHlink"/>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3083" name="AutoShape 20"/>
            <p:cNvSpPr>
              <a:spLocks noChangeArrowheads="1"/>
            </p:cNvSpPr>
            <p:nvPr/>
          </p:nvSpPr>
          <p:spPr bwMode="auto">
            <a:xfrm>
              <a:off x="1971368" y="3504493"/>
              <a:ext cx="762000" cy="787872"/>
            </a:xfrm>
            <a:prstGeom prst="diamond">
              <a:avLst/>
            </a:prstGeom>
            <a:solidFill>
              <a:schemeClr val="folHlink"/>
            </a:solidFill>
            <a:ln w="25400">
              <a:solidFill>
                <a:schemeClr val="bg1"/>
              </a:solidFill>
              <a:miter lim="800000"/>
            </a:ln>
            <a:effectLst/>
          </p:spPr>
          <p:txBody>
            <a:bodyPr wrap="none" anchor="ctr"/>
            <a:lstStyle/>
            <a:p>
              <a:endParaRPr lang="zh-CN" altLang="en-US" b="1"/>
            </a:p>
          </p:txBody>
        </p:sp>
        <p:sp>
          <p:nvSpPr>
            <p:cNvPr id="3084" name="Text Box 21"/>
            <p:cNvSpPr txBox="1">
              <a:spLocks noChangeArrowheads="1"/>
            </p:cNvSpPr>
            <p:nvPr/>
          </p:nvSpPr>
          <p:spPr bwMode="auto">
            <a:xfrm>
              <a:off x="2733368" y="3764572"/>
              <a:ext cx="4503737" cy="365758"/>
            </a:xfrm>
            <a:prstGeom prst="rect">
              <a:avLst/>
            </a:prstGeom>
            <a:noFill/>
            <a:ln w="9525">
              <a:noFill/>
              <a:miter lim="800000"/>
            </a:ln>
            <a:effectLst/>
          </p:spPr>
          <p:txBody>
            <a:bodyPr>
              <a:spAutoFit/>
            </a:bodyPr>
            <a:lstStyle/>
            <a:p>
              <a:r>
                <a:rPr lang="zh-CN" altLang="en-US" b="1" dirty="0" smtClean="0"/>
                <a:t>  内部审计风险及防范</a:t>
              </a:r>
            </a:p>
          </p:txBody>
        </p:sp>
        <p:sp>
          <p:nvSpPr>
            <p:cNvPr id="3085" name="Text Box 22"/>
            <p:cNvSpPr txBox="1">
              <a:spLocks noChangeArrowheads="1"/>
            </p:cNvSpPr>
            <p:nvPr/>
          </p:nvSpPr>
          <p:spPr bwMode="auto">
            <a:xfrm>
              <a:off x="2171406" y="3716620"/>
              <a:ext cx="356188" cy="461662"/>
            </a:xfrm>
            <a:prstGeom prst="rect">
              <a:avLst/>
            </a:prstGeom>
            <a:noFill/>
            <a:ln w="9525">
              <a:noFill/>
              <a:miter lim="800000"/>
            </a:ln>
            <a:effectLst/>
          </p:spPr>
          <p:txBody>
            <a:bodyPr wrap="none">
              <a:spAutoFit/>
            </a:bodyPr>
            <a:lstStyle/>
            <a:p>
              <a:pPr algn="ctr"/>
              <a:r>
                <a:rPr lang="en-US" altLang="zh-CN" sz="2400" b="1" dirty="0" smtClean="0"/>
                <a:t>3</a:t>
              </a:r>
              <a:endParaRPr lang="en-US" altLang="zh-CN" sz="2400" b="1" dirty="0"/>
            </a:p>
          </p:txBody>
        </p:sp>
      </p:grpSp>
      <p:pic>
        <p:nvPicPr>
          <p:cNvPr id="32" name="Picture 3"/>
          <p:cNvPicPr>
            <a:picLocks noChangeAspect="1" noChangeArrowheads="1"/>
          </p:cNvPicPr>
          <p:nvPr/>
        </p:nvPicPr>
        <p:blipFill>
          <a:blip r:embed="rId4" cstate="print"/>
          <a:srcRect/>
          <a:stretch>
            <a:fillRect/>
          </a:stretch>
        </p:blipFill>
        <p:spPr bwMode="auto">
          <a:xfrm>
            <a:off x="0" y="6165305"/>
            <a:ext cx="9144000" cy="692696"/>
          </a:xfrm>
          <a:prstGeom prst="rect">
            <a:avLst/>
          </a:prstGeom>
          <a:noFill/>
          <a:ln w="9525">
            <a:noFill/>
            <a:miter lim="800000"/>
            <a:headEnd/>
            <a:tailEnd/>
          </a:ln>
        </p:spPr>
      </p:pic>
      <p:graphicFrame>
        <p:nvGraphicFramePr>
          <p:cNvPr id="7" name="对象 6"/>
          <p:cNvGraphicFramePr/>
          <p:nvPr/>
        </p:nvGraphicFramePr>
        <p:xfrm>
          <a:off x="1619885" y="2060575"/>
          <a:ext cx="104775" cy="3623310"/>
        </p:xfrm>
        <a:graphic>
          <a:graphicData uri="http://schemas.openxmlformats.org/presentationml/2006/ole">
            <mc:AlternateContent xmlns:mc="http://schemas.openxmlformats.org/markup-compatibility/2006">
              <mc:Choice xmlns:v="urn:schemas-microsoft-com:vml" Requires="v">
                <p:oleObj spid="_x0000_s12315" r:id="rId5" imgW="104775" imgH="2619375" progId="Paint.Picture">
                  <p:embed/>
                </p:oleObj>
              </mc:Choice>
              <mc:Fallback>
                <p:oleObj r:id="rId5" imgW="104775" imgH="2619375" progId="Paint.Picture">
                  <p:embed/>
                  <p:pic>
                    <p:nvPicPr>
                      <p:cNvPr id="0" name="图片 7"/>
                      <p:cNvPicPr/>
                      <p:nvPr/>
                    </p:nvPicPr>
                    <p:blipFill>
                      <a:blip r:embed="rId6"/>
                    </p:blipFill>
                    <p:spPr>
                      <a:xfrm>
                        <a:off x="1619885" y="2060575"/>
                        <a:ext cx="104775" cy="3623310"/>
                      </a:xfrm>
                      <a:prstGeom prst="rect">
                        <a:avLst/>
                      </a:prstGeom>
                    </p:spPr>
                  </p:pic>
                </p:oleObj>
              </mc:Fallback>
            </mc:AlternateContent>
          </a:graphicData>
        </a:graphic>
      </p:graphicFrame>
      <p:graphicFrame>
        <p:nvGraphicFramePr>
          <p:cNvPr id="9" name="对象 8"/>
          <p:cNvGraphicFramePr/>
          <p:nvPr/>
        </p:nvGraphicFramePr>
        <p:xfrm>
          <a:off x="5715" y="6165215"/>
          <a:ext cx="9130665" cy="707390"/>
        </p:xfrm>
        <a:graphic>
          <a:graphicData uri="http://schemas.openxmlformats.org/presentationml/2006/ole">
            <mc:AlternateContent xmlns:mc="http://schemas.openxmlformats.org/markup-compatibility/2006">
              <mc:Choice xmlns:v="urn:schemas-microsoft-com:vml" Requires="v">
                <p:oleObj spid="_x0000_s12316" r:id="rId7" imgW="6886575" imgH="657225" progId="Paint.Picture">
                  <p:embed/>
                </p:oleObj>
              </mc:Choice>
              <mc:Fallback>
                <p:oleObj r:id="rId7" imgW="6886575" imgH="657225" progId="Paint.Picture">
                  <p:embed/>
                  <p:pic>
                    <p:nvPicPr>
                      <p:cNvPr id="0" name="图片 9"/>
                      <p:cNvPicPr/>
                      <p:nvPr/>
                    </p:nvPicPr>
                    <p:blipFill>
                      <a:blip r:embed="rId8"/>
                    </p:blipFill>
                    <p:spPr>
                      <a:xfrm>
                        <a:off x="5715" y="6165215"/>
                        <a:ext cx="9130665" cy="707390"/>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内部审计机构管理</a:t>
            </a:r>
          </a:p>
        </p:txBody>
      </p:sp>
      <p:sp>
        <p:nvSpPr>
          <p:cNvPr id="3" name="内容占位符 2"/>
          <p:cNvSpPr>
            <a:spLocks noGrp="1"/>
          </p:cNvSpPr>
          <p:nvPr>
            <p:ph sz="half" idx="2"/>
          </p:nvPr>
        </p:nvSpPr>
        <p:spPr>
          <a:xfrm>
            <a:off x="395536" y="1268760"/>
            <a:ext cx="8291264" cy="5112568"/>
          </a:xfrm>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一、内部审计机构管理的目的</a:t>
            </a:r>
          </a:p>
          <a:p>
            <a:r>
              <a:rPr lang="zh-CN" altLang="en-US" dirty="0"/>
              <a:t>(1)实现内部审计目标;</a:t>
            </a:r>
          </a:p>
          <a:p>
            <a:r>
              <a:rPr lang="zh-CN" altLang="en-US" dirty="0"/>
              <a:t>(2)使内部审计资源得到经济和有效的利用;</a:t>
            </a:r>
          </a:p>
          <a:p>
            <a:r>
              <a:rPr lang="zh-CN" altLang="en-US" dirty="0"/>
              <a:t>(3)提高内部审计质量,更好地履行监督与评价的职责;</a:t>
            </a:r>
          </a:p>
          <a:p>
            <a:r>
              <a:rPr lang="zh-CN" altLang="en-US" dirty="0"/>
              <a:t>(4)使内部审计活动符合内部审计准则的要求。</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内部审计机构管理</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二、内部审计机构管理的途径、方式及内容</a:t>
            </a:r>
          </a:p>
          <a:p>
            <a:r>
              <a:rPr lang="zh-CN" altLang="en-US" dirty="0"/>
              <a:t>内部审计机构应当制定内部审计章程。</a:t>
            </a:r>
          </a:p>
          <a:p>
            <a:r>
              <a:rPr lang="zh-CN" altLang="en-US" dirty="0"/>
              <a:t>内部审计机构应建立合理、有效的组织机构,多层级组织的内部审计机构可实行集中管理制或分级管理制:集中管理制下,可对下级组织实行内部审计派驻制或委派制;分级管理制下,上级内部审计机构应通过适当的组织形式和方式对下级内部审计机构进行指导和监督。</a:t>
            </a:r>
          </a:p>
          <a:p>
            <a:r>
              <a:rPr lang="zh-CN" altLang="en-US" dirty="0"/>
              <a:t>内部审计机构管理的内容主要包括以下方面:计划编制;人力资源管理;组织协调;领导与沟通;审计项目业务控制</a:t>
            </a:r>
            <a:r>
              <a:rPr lang="zh-CN" altLang="en-US" dirty="0" smtClean="0"/>
              <a:t>。</a:t>
            </a:r>
            <a:endParaRPr lang="en-US" altLang="zh-CN" dirty="0" smtClean="0"/>
          </a:p>
          <a:p>
            <a:pPr marL="0" indent="0">
              <a:buNone/>
            </a:pPr>
            <a:endParaRPr lang="zh-CN" altLang="en-US" dirty="0"/>
          </a:p>
          <a:p>
            <a:pPr marL="0" indent="0">
              <a:buNone/>
            </a:pPr>
            <a:r>
              <a:rPr lang="zh-CN" altLang="en-US" sz="2400" b="1" kern="1200" dirty="0">
                <a:solidFill>
                  <a:srgbClr val="000000"/>
                </a:solidFill>
                <a:latin typeface="黑体" pitchFamily="2" charset="-122"/>
                <a:ea typeface="黑体" pitchFamily="2" charset="-122"/>
                <a:cs typeface="+mn-ea"/>
              </a:rPr>
              <a:t>三、内部审计机构管理的层次</a:t>
            </a:r>
          </a:p>
          <a:p>
            <a:r>
              <a:rPr lang="zh-CN" altLang="en-US" dirty="0"/>
              <a:t>内部审计机构管理可以分为部门管理和项目管理两个层次。</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第二节</a:t>
            </a:r>
            <a:r>
              <a:rPr lang="zh-CN" altLang="en-US" dirty="0"/>
              <a:t>　内部审计质量评价</a:t>
            </a:r>
          </a:p>
        </p:txBody>
      </p:sp>
      <p:sp>
        <p:nvSpPr>
          <p:cNvPr id="3" name="内容占位符 2"/>
          <p:cNvSpPr>
            <a:spLocks noGrp="1"/>
          </p:cNvSpPr>
          <p:nvPr>
            <p:ph sz="half" idx="2"/>
          </p:nvPr>
        </p:nvSpPr>
        <p:spPr>
          <a:xfrm>
            <a:off x="395536" y="1268760"/>
            <a:ext cx="8568952" cy="5112568"/>
          </a:xfrm>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一、审计质量</a:t>
            </a:r>
          </a:p>
          <a:p>
            <a:pPr marL="0" indent="0">
              <a:buNone/>
            </a:pPr>
            <a:r>
              <a:rPr lang="zh-CN" altLang="en-US" sz="2200" b="1" kern="1200" dirty="0">
                <a:solidFill>
                  <a:srgbClr val="000000"/>
                </a:solidFill>
                <a:latin typeface="楷体_GB2312" pitchFamily="49" charset="-122"/>
                <a:ea typeface="楷体_GB2312" pitchFamily="49" charset="-122"/>
                <a:cs typeface="+mn-ea"/>
              </a:rPr>
              <a:t>(一)审计质量的概念</a:t>
            </a:r>
          </a:p>
          <a:p>
            <a:r>
              <a:rPr lang="zh-CN" altLang="en-US" dirty="0"/>
              <a:t>从过程上讲,质量是指在产品或服务生产过程的各项工作的优劣程度。审计质量就是审计部门从事各项工作的优劣程度,是指所有审计工作的总体质量,即各项审计部门组织内部工作的有效程度,包括各项内部管理制度的制定、审计计划的实施、审计人员的选聘及培训与分工、审计档案管理等工作的合理性和有效性等。</a:t>
            </a:r>
          </a:p>
          <a:p>
            <a:pPr marL="0" indent="0">
              <a:buNone/>
            </a:pPr>
            <a:r>
              <a:rPr lang="zh-CN" altLang="en-US" sz="2200" b="1" kern="1200" dirty="0">
                <a:solidFill>
                  <a:srgbClr val="000000"/>
                </a:solidFill>
                <a:latin typeface="楷体_GB2312" pitchFamily="49" charset="-122"/>
                <a:ea typeface="楷体_GB2312" pitchFamily="49" charset="-122"/>
                <a:cs typeface="+mn-ea"/>
              </a:rPr>
              <a:t>(二)审计质量标准</a:t>
            </a:r>
          </a:p>
          <a:p>
            <a:r>
              <a:rPr lang="zh-CN" altLang="en-US" dirty="0"/>
              <a:t>审计工作质量标准就是内部审计规范体系,如IIA的《内部审计职业道德规范》、《内部审计实务标准》;我国的内部审计规范有《内部审计准则》、《内部审计人员道德规范》等。内部审计工作质量的评价标准也就是看内部审计部门组织工作、开展审计项目是否严格按照这些规范进行。</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内部审计质量评价</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二、审计质量控制</a:t>
            </a:r>
          </a:p>
          <a:p>
            <a:r>
              <a:rPr lang="zh-CN" altLang="en-US" dirty="0"/>
              <a:t>审计质量控制就是审计组织和审计人员运用审计质量标准,对各项审计工作或具体审计项目全过程的质量进行的约束活动,借以提高审计工作水平和效率,从而保证审计结果的质量。</a:t>
            </a:r>
          </a:p>
          <a:p>
            <a:r>
              <a:rPr lang="zh-CN" altLang="en-US" dirty="0"/>
              <a:t>内部审计质量控制是指内部审计机构和人员为确保其审计质量符合内部审计准则的要求而制定和执行的一系列政策和程序。</a:t>
            </a:r>
          </a:p>
          <a:p>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内部审计质量评价</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sym typeface="+mn-ea"/>
              </a:rPr>
              <a:t>三、控制措施</a:t>
            </a:r>
            <a:endParaRPr lang="zh-CN" altLang="en-US" sz="2400" b="1" kern="1200" dirty="0">
              <a:solidFill>
                <a:srgbClr val="000000"/>
              </a:solidFill>
              <a:latin typeface="黑体" pitchFamily="2" charset="-122"/>
              <a:ea typeface="黑体" pitchFamily="2" charset="-122"/>
              <a:cs typeface="+mn-ea"/>
            </a:endParaRPr>
          </a:p>
          <a:p>
            <a:pPr marL="0" indent="0">
              <a:buNone/>
            </a:pPr>
            <a:r>
              <a:rPr lang="zh-CN" altLang="en-US" sz="2200" b="1" kern="1200" dirty="0">
                <a:solidFill>
                  <a:srgbClr val="000000"/>
                </a:solidFill>
                <a:latin typeface="楷体_GB2312" pitchFamily="49" charset="-122"/>
                <a:ea typeface="楷体_GB2312" pitchFamily="49" charset="-122"/>
                <a:cs typeface="+mn-ea"/>
                <a:sym typeface="+mn-ea"/>
              </a:rPr>
              <a:t>(一)审计环节的营造</a:t>
            </a:r>
            <a:endParaRPr lang="zh-CN" altLang="en-US" sz="2200" b="1" kern="1200" dirty="0">
              <a:solidFill>
                <a:srgbClr val="000000"/>
              </a:solidFill>
              <a:latin typeface="楷体_GB2312" pitchFamily="49" charset="-122"/>
              <a:ea typeface="楷体_GB2312" pitchFamily="49" charset="-122"/>
              <a:cs typeface="+mn-ea"/>
            </a:endParaRPr>
          </a:p>
          <a:p>
            <a:pPr marL="0" indent="0">
              <a:buNone/>
            </a:pPr>
            <a:r>
              <a:rPr lang="zh-CN" altLang="en-US" sz="2200" b="1" kern="1200" dirty="0">
                <a:solidFill>
                  <a:srgbClr val="000000"/>
                </a:solidFill>
                <a:latin typeface="楷体_GB2312" pitchFamily="49" charset="-122"/>
                <a:ea typeface="楷体_GB2312" pitchFamily="49" charset="-122"/>
                <a:cs typeface="+mn-ea"/>
                <a:sym typeface="+mn-ea"/>
              </a:rPr>
              <a:t>(二)人员素质的控制措施</a:t>
            </a:r>
            <a:endParaRPr lang="zh-CN" altLang="en-US" sz="2200" b="1" kern="1200" dirty="0">
              <a:solidFill>
                <a:srgbClr val="000000"/>
              </a:solidFill>
              <a:latin typeface="楷体_GB2312" pitchFamily="49" charset="-122"/>
              <a:ea typeface="楷体_GB2312" pitchFamily="49" charset="-122"/>
              <a:cs typeface="+mn-ea"/>
            </a:endParaRPr>
          </a:p>
          <a:p>
            <a:pPr marL="0" indent="0">
              <a:buNone/>
            </a:pPr>
            <a:r>
              <a:rPr lang="zh-CN" altLang="en-US" sz="2200" b="1" kern="1200" dirty="0">
                <a:solidFill>
                  <a:srgbClr val="000000"/>
                </a:solidFill>
                <a:latin typeface="楷体_GB2312" pitchFamily="49" charset="-122"/>
                <a:ea typeface="楷体_GB2312" pitchFamily="49" charset="-122"/>
                <a:cs typeface="+mn-ea"/>
                <a:sym typeface="+mn-ea"/>
              </a:rPr>
              <a:t>(三)审计过程的控制措施</a:t>
            </a:r>
            <a:endParaRPr lang="zh-CN" altLang="en-US" sz="2200" b="1" kern="1200" dirty="0">
              <a:solidFill>
                <a:srgbClr val="000000"/>
              </a:solidFill>
              <a:latin typeface="楷体_GB2312" pitchFamily="49" charset="-122"/>
              <a:ea typeface="楷体_GB2312" pitchFamily="49" charset="-122"/>
              <a:cs typeface="+mn-ea"/>
            </a:endParaRPr>
          </a:p>
          <a:p>
            <a:pPr marL="0" indent="0">
              <a:buNone/>
            </a:pPr>
            <a:r>
              <a:rPr lang="zh-CN" altLang="en-US" sz="2200" b="1" kern="1200" dirty="0">
                <a:solidFill>
                  <a:srgbClr val="000000"/>
                </a:solidFill>
                <a:latin typeface="楷体_GB2312" pitchFamily="49" charset="-122"/>
                <a:ea typeface="楷体_GB2312" pitchFamily="49" charset="-122"/>
                <a:cs typeface="+mn-ea"/>
                <a:sym typeface="+mn-ea"/>
              </a:rPr>
              <a:t>(四)审计质量的评价</a:t>
            </a:r>
            <a:endParaRPr lang="zh-CN" altLang="en-US" sz="2200" b="1" kern="1200" dirty="0">
              <a:solidFill>
                <a:srgbClr val="000000"/>
              </a:solidFill>
              <a:latin typeface="楷体_GB2312" pitchFamily="49" charset="-122"/>
              <a:ea typeface="楷体_GB2312" pitchFamily="49" charset="-122"/>
              <a:cs typeface="+mn-ea"/>
            </a:endParaRPr>
          </a:p>
          <a:p>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第三节</a:t>
            </a:r>
            <a:r>
              <a:rPr lang="zh-CN" altLang="en-US" dirty="0"/>
              <a:t>　内部审计风险及防范</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一、内部审计风险概述</a:t>
            </a:r>
          </a:p>
          <a:p>
            <a:pPr marL="0" indent="0">
              <a:buNone/>
            </a:pPr>
            <a:r>
              <a:rPr lang="zh-CN" altLang="en-US" sz="2200" b="1" kern="1200" dirty="0">
                <a:solidFill>
                  <a:srgbClr val="000000"/>
                </a:solidFill>
                <a:latin typeface="楷体_GB2312" pitchFamily="49" charset="-122"/>
                <a:ea typeface="楷体_GB2312" pitchFamily="49" charset="-122"/>
                <a:cs typeface="+mn-ea"/>
              </a:rPr>
              <a:t>(一)内部审计风险的概念 </a:t>
            </a:r>
          </a:p>
          <a:p>
            <a:r>
              <a:rPr lang="zh-CN" altLang="en-US" dirty="0"/>
              <a:t>内部审计风险可以概括为狭义的审计风险和审计职业风险两个方面。</a:t>
            </a:r>
          </a:p>
          <a:p>
            <a:r>
              <a:rPr lang="zh-CN" altLang="en-US" dirty="0"/>
              <a:t>狭义的审计风险是指审计人员无意识地发表了不恰当的、偏离客观事实的审计结论并因此遭受损失的可能性。</a:t>
            </a:r>
          </a:p>
          <a:p>
            <a:r>
              <a:rPr lang="zh-CN" altLang="en-US" dirty="0"/>
              <a:t>审计职业风险主要是指虽然内部审计人员根据审计规范采取了正确的审计程序,发表了恰当的审计意见,但因为审计机构和审计人员之外的原因,使审计机构和审计人员受到损失和伤害的可能性。</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第四节　内部审计风险及防范</a:t>
            </a:r>
          </a:p>
        </p:txBody>
      </p:sp>
      <p:sp>
        <p:nvSpPr>
          <p:cNvPr id="3" name="内容占位符 2"/>
          <p:cNvSpPr>
            <a:spLocks noGrp="1"/>
          </p:cNvSpPr>
          <p:nvPr>
            <p:ph sz="half" idx="2"/>
          </p:nvPr>
        </p:nvSpPr>
        <p:spPr/>
        <p:txBody>
          <a:bodyPr/>
          <a:lstStyle/>
          <a:p>
            <a:pPr marL="0" indent="0">
              <a:buNone/>
            </a:pPr>
            <a:r>
              <a:rPr lang="zh-CN" altLang="en-US" sz="2200" b="1" kern="1200" dirty="0">
                <a:solidFill>
                  <a:srgbClr val="000000"/>
                </a:solidFill>
                <a:latin typeface="楷体_GB2312" pitchFamily="49" charset="-122"/>
                <a:ea typeface="楷体_GB2312" pitchFamily="49" charset="-122"/>
                <a:cs typeface="+mn-ea"/>
              </a:rPr>
              <a:t>(二)内部审计风险的构成要素</a:t>
            </a:r>
          </a:p>
          <a:p>
            <a:r>
              <a:rPr lang="zh-CN" altLang="en-US" dirty="0"/>
              <a:t>审计风险的构成要素为重大差异或缺陷风险与检查风险。其中,重大差异或缺陷风险是指在审计之前被审计单位经营活动及内部控制中存在重大差异或缺陷的可能性。检查风险是指审计人员未能通过审计测试发现重大差异或缺陷的可能性。</a:t>
            </a:r>
          </a:p>
          <a:p>
            <a:pPr marL="0" indent="0">
              <a:buNone/>
            </a:pPr>
            <a:r>
              <a:rPr lang="zh-CN" altLang="en-US" sz="2200" b="1" kern="1200" dirty="0">
                <a:solidFill>
                  <a:srgbClr val="000000"/>
                </a:solidFill>
                <a:latin typeface="楷体_GB2312" pitchFamily="49" charset="-122"/>
                <a:ea typeface="楷体_GB2312" pitchFamily="49" charset="-122"/>
                <a:cs typeface="+mn-ea"/>
              </a:rPr>
              <a:t>(三)内部审计风险的特征</a:t>
            </a:r>
          </a:p>
          <a:p>
            <a:r>
              <a:rPr lang="zh-CN" altLang="en-US" dirty="0"/>
              <a:t>1.客观性</a:t>
            </a:r>
          </a:p>
          <a:p>
            <a:r>
              <a:rPr lang="zh-CN" altLang="en-US" dirty="0"/>
              <a:t>2.普遍性</a:t>
            </a:r>
          </a:p>
          <a:p>
            <a:r>
              <a:rPr lang="zh-CN" altLang="en-US" dirty="0"/>
              <a:t>3.潜在性</a:t>
            </a:r>
          </a:p>
          <a:p>
            <a:r>
              <a:rPr lang="zh-CN" altLang="en-US" dirty="0"/>
              <a:t>4.无意性</a:t>
            </a:r>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TotalTime>
  <Words>1023</Words>
  <Application>Microsoft Office PowerPoint</Application>
  <PresentationFormat>全屏显示(4:3)</PresentationFormat>
  <Paragraphs>68</Paragraphs>
  <Slides>12</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12</vt:i4>
      </vt:variant>
    </vt:vector>
  </HeadingPairs>
  <TitlesOfParts>
    <vt:vector size="14" baseType="lpstr">
      <vt:lpstr>默认设计模板</vt:lpstr>
      <vt:lpstr>Bitmap Image</vt:lpstr>
      <vt:lpstr>PowerPoint 演示文稿</vt:lpstr>
      <vt:lpstr>PowerPoint 演示文稿</vt:lpstr>
      <vt:lpstr>第一节　内部审计机构管理</vt:lpstr>
      <vt:lpstr>第一节　内部审计机构管理</vt:lpstr>
      <vt:lpstr>第二节　内部审计质量评价</vt:lpstr>
      <vt:lpstr>第三节　内部审计质量评价</vt:lpstr>
      <vt:lpstr>第三节　内部审计质量评价</vt:lpstr>
      <vt:lpstr>第三节　内部审计风险及防范</vt:lpstr>
      <vt:lpstr>第四节　内部审计风险及防范</vt:lpstr>
      <vt:lpstr>第四节　内部审计风险及防范</vt:lpstr>
      <vt:lpstr>第四节　内部审计风险及防范</vt:lpstr>
      <vt:lpstr>第四节　内部审计风险及防范</vt:lpstr>
    </vt:vector>
  </TitlesOfParts>
  <Company>Lenovo (Beijing)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匿名用户</dc:creator>
  <cp:lastModifiedBy>linjiayi</cp:lastModifiedBy>
  <cp:revision>126</cp:revision>
  <dcterms:created xsi:type="dcterms:W3CDTF">2013-07-06T13:20:00Z</dcterms:created>
  <dcterms:modified xsi:type="dcterms:W3CDTF">2022-08-29T05:19:57Z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2052-10.1.0.5554</vt:lpwstr>
  </property>
</Properties>
</file>