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67" r:id="rId2"/>
    <p:sldId id="268" r:id="rId3"/>
    <p:sldId id="269" r:id="rId4"/>
    <p:sldId id="270" r:id="rId5"/>
    <p:sldId id="273" r:id="rId6"/>
    <p:sldId id="309" r:id="rId7"/>
    <p:sldId id="312" r:id="rId8"/>
    <p:sldId id="271" r:id="rId9"/>
    <p:sldId id="317" r:id="rId10"/>
    <p:sldId id="316" r:id="rId11"/>
    <p:sldId id="319" r:id="rId12"/>
    <p:sldId id="274" r:id="rId13"/>
    <p:sldId id="322" r:id="rId14"/>
    <p:sldId id="325" r:id="rId15"/>
    <p:sldId id="276" r:id="rId16"/>
    <p:sldId id="329" r:id="rId17"/>
    <p:sldId id="277" r:id="rId18"/>
    <p:sldId id="278" r:id="rId19"/>
    <p:sldId id="279" r:id="rId20"/>
    <p:sldId id="332" r:id="rId21"/>
    <p:sldId id="334" r:id="rId22"/>
    <p:sldId id="337" r:id="rId23"/>
    <p:sldId id="339" r:id="rId2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guide orient="horz" pos="1620"/>
        <p:guide pos="289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t>2019/7/16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59855" y="2046353"/>
            <a:ext cx="43668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第八章 </a:t>
            </a:r>
            <a:r>
              <a:rPr lang="zh-CN" altLang="zh-CN" sz="3200" dirty="0">
                <a:latin typeface="微软雅黑" panose="020B0503020204020204" pitchFamily="34" charset="-122"/>
                <a:ea typeface="微软雅黑" panose="020B0503020204020204" pitchFamily="34" charset="-122"/>
              </a:rPr>
              <a:t>货币供求与均衡</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14207" y="2116353"/>
            <a:ext cx="7439585" cy="1572362"/>
          </a:xfrm>
        </p:spPr>
        <p:txBody>
          <a:bodyPr>
            <a:normAutofit/>
          </a:bodyPr>
          <a:lstStyle/>
          <a:p>
            <a:pPr marL="0" indent="0">
              <a:buNone/>
            </a:pPr>
            <a:r>
              <a:rPr lang="zh-CN" altLang="en-US" sz="3200" dirty="0">
                <a:latin typeface="微软雅黑" panose="020B0503020204020204" pitchFamily="34" charset="-122"/>
                <a:ea typeface="微软雅黑" panose="020B0503020204020204" pitchFamily="34" charset="-122"/>
              </a:rPr>
              <a:t>单元二 </a:t>
            </a:r>
            <a:r>
              <a:rPr lang="zh-CN" altLang="zh-CN" sz="3200" dirty="0">
                <a:latin typeface="微软雅黑" panose="020B0503020204020204" pitchFamily="34" charset="-122"/>
                <a:ea typeface="微软雅黑" panose="020B0503020204020204" pitchFamily="34" charset="-122"/>
              </a:rPr>
              <a:t>货币需求</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1334" y="776605"/>
            <a:ext cx="8207996" cy="4366895"/>
          </a:xfrm>
        </p:spPr>
        <p:txBody>
          <a:bodyPr>
            <a:norm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货币需求</a:t>
            </a:r>
            <a:r>
              <a:rPr lang="en-US" altLang="zh-CN" sz="2400" dirty="0">
                <a:latin typeface="微软雅黑" panose="020B0503020204020204" pitchFamily="34" charset="-122"/>
                <a:ea typeface="微软雅黑" panose="020B0503020204020204" pitchFamily="34" charset="-122"/>
              </a:rPr>
              <a:t>(money demand)</a:t>
            </a:r>
            <a:r>
              <a:rPr lang="zh-CN" altLang="en-US" sz="2400" dirty="0">
                <a:latin typeface="微软雅黑" panose="020B0503020204020204" pitchFamily="34" charset="-122"/>
                <a:ea typeface="微软雅黑" panose="020B0503020204020204" pitchFamily="34" charset="-122"/>
              </a:rPr>
              <a:t>是指社会各部门在既定的收入或财富范围内能够而且愿意以货币形式持有的数量。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它不是一种纯粹的主观的欲望，而是一种由各种客观经济变量所决定的对货币的持有动机或要求，是人们在其所拥有的全部资产中根据客观需要认为 应该以货币形式持有的数量或份额。随着社会的发展和货币信用关系的发达，对货币需求及其理论的研究仍在不断深化。</a:t>
            </a: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663575"/>
            <a:ext cx="8200390" cy="4195445"/>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一、马克思的货币需求理论的一般内容</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按照马克思对货币必要量的论述，流通中所需的货币量为实现流通中待售商品价格总额所需的货币量。</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用公式表示待售商品价格总额对货币的需要量，可以写成</a:t>
            </a:r>
            <a:r>
              <a:rPr lang="en-US" altLang="zh-CN" sz="2400" dirty="0">
                <a:latin typeface="微软雅黑" panose="020B0503020204020204" pitchFamily="34" charset="-122"/>
                <a:ea typeface="微软雅黑" panose="020B0503020204020204" pitchFamily="34" charset="-122"/>
                <a:sym typeface="+mn-ea"/>
              </a:rPr>
              <a:t>:</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货币必要量＝商品价格总额</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单位货币流通速度</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若以</a:t>
            </a:r>
            <a:r>
              <a:rPr lang="en-US" altLang="zh-CN" sz="2400" dirty="0">
                <a:latin typeface="微软雅黑" panose="020B0503020204020204" pitchFamily="34" charset="-122"/>
                <a:ea typeface="微软雅黑" panose="020B0503020204020204" pitchFamily="34" charset="-122"/>
                <a:sym typeface="+mn-ea"/>
              </a:rPr>
              <a:t>M</a:t>
            </a:r>
            <a:r>
              <a:rPr lang="zh-CN" altLang="zh-CN" sz="2400" dirty="0">
                <a:latin typeface="微软雅黑" panose="020B0503020204020204" pitchFamily="34" charset="-122"/>
                <a:ea typeface="微软雅黑" panose="020B0503020204020204" pitchFamily="34" charset="-122"/>
                <a:sym typeface="+mn-ea"/>
              </a:rPr>
              <a:t>表示货币必要量，</a:t>
            </a:r>
            <a:r>
              <a:rPr lang="en-US" altLang="zh-CN" sz="2400" dirty="0">
                <a:latin typeface="微软雅黑" panose="020B0503020204020204" pitchFamily="34" charset="-122"/>
                <a:ea typeface="微软雅黑" panose="020B0503020204020204" pitchFamily="34" charset="-122"/>
                <a:sym typeface="+mn-ea"/>
              </a:rPr>
              <a:t>Q</a:t>
            </a:r>
            <a:r>
              <a:rPr lang="zh-CN" altLang="zh-CN" sz="2400" dirty="0">
                <a:latin typeface="微软雅黑" panose="020B0503020204020204" pitchFamily="34" charset="-122"/>
                <a:ea typeface="微软雅黑" panose="020B0503020204020204" pitchFamily="34" charset="-122"/>
                <a:sym typeface="+mn-ea"/>
              </a:rPr>
              <a:t>表示待售商品数量，</a:t>
            </a:r>
            <a:r>
              <a:rPr lang="en-US" altLang="zh-CN" sz="2400" dirty="0">
                <a:latin typeface="微软雅黑" panose="020B0503020204020204" pitchFamily="34" charset="-122"/>
                <a:ea typeface="微软雅黑" panose="020B0503020204020204" pitchFamily="34" charset="-122"/>
                <a:sym typeface="+mn-ea"/>
              </a:rPr>
              <a:t>P</a:t>
            </a:r>
            <a:r>
              <a:rPr lang="zh-CN" altLang="zh-CN" sz="2400" dirty="0">
                <a:latin typeface="微软雅黑" panose="020B0503020204020204" pitchFamily="34" charset="-122"/>
                <a:ea typeface="微软雅黑" panose="020B0503020204020204" pitchFamily="34" charset="-122"/>
                <a:sym typeface="+mn-ea"/>
              </a:rPr>
              <a:t>表示商品平均价格，</a:t>
            </a:r>
            <a:r>
              <a:rPr lang="en-US" altLang="zh-CN" sz="2400" dirty="0">
                <a:latin typeface="微软雅黑" panose="020B0503020204020204" pitchFamily="34" charset="-122"/>
                <a:ea typeface="微软雅黑" panose="020B0503020204020204" pitchFamily="34" charset="-122"/>
                <a:sym typeface="+mn-ea"/>
              </a:rPr>
              <a:t>V</a:t>
            </a:r>
            <a:r>
              <a:rPr lang="zh-CN" altLang="zh-CN" sz="2400" dirty="0">
                <a:latin typeface="微软雅黑" panose="020B0503020204020204" pitchFamily="34" charset="-122"/>
                <a:ea typeface="微软雅黑" panose="020B0503020204020204" pitchFamily="34" charset="-122"/>
                <a:sym typeface="+mn-ea"/>
              </a:rPr>
              <a:t>表示货币流通速度，则有：</a:t>
            </a:r>
            <a:endParaRPr lang="zh-CN" altLang="zh-CN" sz="2400" dirty="0">
              <a:latin typeface="微软雅黑" panose="020B0503020204020204" pitchFamily="34" charset="-122"/>
              <a:ea typeface="微软雅黑" panose="020B0503020204020204" pitchFamily="34" charset="-122"/>
            </a:endParaRPr>
          </a:p>
          <a:p>
            <a:pPr marL="0" indent="0" algn="ctr"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M</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P·Q/V</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1490" y="584835"/>
            <a:ext cx="8150860" cy="4195445"/>
          </a:xfrm>
        </p:spPr>
        <p:txBody>
          <a:bodyPr>
            <a:normAutofit lnSpcReduction="1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a:t>
            </a:r>
            <a:r>
              <a:rPr lang="zh-CN" altLang="zh-CN" sz="2400" dirty="0">
                <a:latin typeface="微软雅黑" panose="020B0503020204020204" pitchFamily="34" charset="-122"/>
                <a:ea typeface="微软雅黑" panose="020B0503020204020204" pitchFamily="34" charset="-122"/>
              </a:rPr>
              <a:t>、西方经济学中的货币需求理论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古典学派的货币需求理论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    1.</a:t>
            </a:r>
            <a:r>
              <a:rPr lang="zh-CN" altLang="zh-CN" sz="2400" dirty="0">
                <a:latin typeface="微软雅黑" panose="020B0503020204020204" pitchFamily="34" charset="-122"/>
                <a:ea typeface="微软雅黑" panose="020B0503020204020204" pitchFamily="34" charset="-122"/>
              </a:rPr>
              <a:t>现金交易数量说     </a:t>
            </a: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现金余额数量说</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凯恩斯的货币需求理论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凯恩斯认为，货币需求是指在一定时期内，经济主体能够而且愿意持有的货币数量。</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货币需求由三部分组成：</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货币的交易需求        </a:t>
            </a: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货币的预防需求</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货币的投机需求</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5935" y="556895"/>
            <a:ext cx="8152130" cy="4195445"/>
          </a:xfrm>
        </p:spPr>
        <p:txBody>
          <a:bodyPr>
            <a:norm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货币学派</a:t>
            </a:r>
            <a:r>
              <a:rPr lang="zh-CN" altLang="zh-CN" sz="2400" dirty="0">
                <a:latin typeface="微软雅黑" panose="020B0503020204020204" pitchFamily="34" charset="-122"/>
                <a:ea typeface="微软雅黑" panose="020B0503020204020204" pitchFamily="34" charset="-122"/>
              </a:rPr>
              <a:t>的货币需求理论</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货币学派的灵魂人物弗里德曼是美国芝加哥大学著名的经济学教授，他认为决定货币需求量大小有四个关键因素：</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恒久性收人</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财富在人力与非人力之间的划分</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持有货币的收益率与机会成本</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其他因素</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750" y="474345"/>
            <a:ext cx="8418195" cy="5971540"/>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三、中国对货币需求理论的研究</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对马克思货币必要量公式的理解</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理论</a:t>
            </a:r>
            <a:r>
              <a:rPr lang="zh-CN" altLang="zh-CN" sz="2200" dirty="0">
                <a:latin typeface="微软雅黑" panose="020B0503020204020204" pitchFamily="34" charset="-122"/>
                <a:ea typeface="微软雅黑" panose="020B0503020204020204" pitchFamily="34" charset="-122"/>
              </a:rPr>
              <a:t>研究主要集中于以下几个方面</a:t>
            </a:r>
            <a:r>
              <a:rPr lang="zh-CN" altLang="en-US" sz="2200" dirty="0">
                <a:latin typeface="微软雅黑" panose="020B0503020204020204" pitchFamily="34" charset="-122"/>
                <a:ea typeface="微软雅黑" panose="020B0503020204020204" pitchFamily="34" charset="-122"/>
              </a:rPr>
              <a:t>：</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货币必要量中所指的“货币”，是只包括现金，还是既包括现金又包括银行存款。</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纸币贮藏的需求是否也构成货币必要量的内容。</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8</a:t>
            </a:r>
            <a:r>
              <a:rPr lang="zh-CN" altLang="zh-CN"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”公式的产生及其意义</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在经济体制不变的情况下，社会商品零售总额与流通中货币</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现金</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之比为“</a:t>
            </a:r>
            <a:r>
              <a:rPr lang="en-US" altLang="zh-CN" sz="2200" dirty="0">
                <a:latin typeface="微软雅黑" panose="020B0503020204020204" pitchFamily="34" charset="-122"/>
                <a:ea typeface="微软雅黑" panose="020B0503020204020204" pitchFamily="34" charset="-122"/>
                <a:sym typeface="+mn-ea"/>
              </a:rPr>
              <a:t>8:1</a:t>
            </a:r>
            <a:r>
              <a:rPr lang="zh-CN" altLang="zh-CN" sz="2200" dirty="0">
                <a:latin typeface="微软雅黑" panose="020B0503020204020204" pitchFamily="34" charset="-122"/>
                <a:ea typeface="微软雅黑" panose="020B0503020204020204" pitchFamily="34" charset="-122"/>
                <a:sym typeface="+mn-ea"/>
              </a:rPr>
              <a:t>”时，社会的商品供求关系处于稳定和基本均衡的状态，物价的上涨压力较低，货币流通状况正常。</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3741" y="573740"/>
            <a:ext cx="7924800" cy="4195483"/>
          </a:xfrm>
        </p:spPr>
        <p:txBody>
          <a:bodyPr>
            <a:normAutofit/>
          </a:bodyPr>
          <a:lstStyle/>
          <a:p>
            <a:pPr marL="0" indent="0">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现阶段对货币政策实践具有较大影响的公式</a:t>
            </a:r>
            <a:endParaRPr lang="en-US" altLang="zh-CN" sz="2400" dirty="0">
              <a:latin typeface="微软雅黑" panose="020B0503020204020204" pitchFamily="34" charset="-122"/>
              <a:ea typeface="微软雅黑" panose="020B0503020204020204" pitchFamily="34" charset="-122"/>
            </a:endParaRPr>
          </a:p>
          <a:p>
            <a:pPr marL="0" indent="0">
              <a:buNone/>
            </a:pPr>
            <a:r>
              <a:rPr lang="en-US" altLang="zh-CN" sz="2400" dirty="0">
                <a:latin typeface="微软雅黑" panose="020B0503020204020204" pitchFamily="34" charset="-122"/>
                <a:ea typeface="微软雅黑" panose="020B0503020204020204" pitchFamily="34" charset="-122"/>
              </a:rPr>
              <a:t>20</a:t>
            </a:r>
            <a:r>
              <a:rPr lang="zh-CN" altLang="en-US" sz="2400" dirty="0">
                <a:latin typeface="微软雅黑" panose="020B0503020204020204" pitchFamily="34" charset="-122"/>
                <a:ea typeface="微软雅黑" panose="020B0503020204020204" pitchFamily="34" charset="-122"/>
              </a:rPr>
              <a:t>世纪</a:t>
            </a:r>
            <a:r>
              <a:rPr lang="en-US" altLang="zh-CN" sz="2400" dirty="0">
                <a:latin typeface="微软雅黑" panose="020B0503020204020204" pitchFamily="34" charset="-122"/>
                <a:ea typeface="微软雅黑" panose="020B0503020204020204" pitchFamily="34" charset="-122"/>
              </a:rPr>
              <a:t>90</a:t>
            </a:r>
            <a:r>
              <a:rPr lang="zh-CN" altLang="en-US" sz="2400" dirty="0">
                <a:latin typeface="微软雅黑" panose="020B0503020204020204" pitchFamily="34" charset="-122"/>
                <a:ea typeface="微软雅黑" panose="020B0503020204020204" pitchFamily="34" charset="-122"/>
              </a:rPr>
              <a:t>年代以来，对我国货币政策实践有较大影响力的货币需求公式是：</a:t>
            </a:r>
            <a:endParaRPr lang="en-US" altLang="zh-CN" sz="2400" dirty="0">
              <a:latin typeface="微软雅黑" panose="020B0503020204020204" pitchFamily="34" charset="-122"/>
              <a:ea typeface="微软雅黑" panose="020B0503020204020204" pitchFamily="34" charset="-122"/>
            </a:endParaRPr>
          </a:p>
          <a:p>
            <a:pPr marL="0" indent="0" algn="ctr">
              <a:buNone/>
            </a:pPr>
            <a:r>
              <a:rPr lang="en-US" altLang="zh-CN" sz="2400" dirty="0">
                <a:latin typeface="微软雅黑" panose="020B0503020204020204" pitchFamily="34" charset="-122"/>
                <a:ea typeface="微软雅黑" panose="020B0503020204020204" pitchFamily="34" charset="-122"/>
              </a:rPr>
              <a:t>M</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=Y</a:t>
            </a: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+P</a:t>
            </a:r>
            <a:r>
              <a:rPr lang="zh-CN" altLang="en-US" sz="2400" dirty="0">
                <a:latin typeface="微软雅黑" panose="020B0503020204020204" pitchFamily="34" charset="-122"/>
                <a:ea typeface="微软雅黑" panose="020B0503020204020204" pitchFamily="34" charset="-122"/>
              </a:rPr>
              <a:t> ’</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式中，</a:t>
            </a: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表示货币供给增长率，</a:t>
            </a: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表示经济增长率，</a:t>
            </a:r>
            <a:r>
              <a:rPr lang="en-US" altLang="zh-CN" sz="2400" dirty="0">
                <a:latin typeface="微软雅黑" panose="020B0503020204020204" pitchFamily="34" charset="-122"/>
                <a:ea typeface="微软雅黑" panose="020B0503020204020204" pitchFamily="34" charset="-122"/>
              </a:rPr>
              <a:t> </a:t>
            </a:r>
            <a:r>
              <a:rPr lang="zh-CN" altLang="zh-CN" sz="2400" dirty="0">
                <a:latin typeface="微软雅黑" panose="020B0503020204020204" pitchFamily="34" charset="-122"/>
                <a:ea typeface="微软雅黑" panose="020B0503020204020204" pitchFamily="34" charset="-122"/>
              </a:rPr>
              <a:t>表示预期的物价上涨率。</a:t>
            </a:r>
          </a:p>
          <a:p>
            <a:pPr marL="0" indent="0">
              <a:buNone/>
            </a:pPr>
            <a:endParaRPr lang="en-US"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0065" y="574040"/>
            <a:ext cx="7864475" cy="4195445"/>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四、关于货币需求的分析</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货币需求分析的宏观角度</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货币需求的宏观分析，是货币当局决策者为实现一定时期的经济发展目标，确定合理的货币供给增长率，从总体上考察货币需求的方法。</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货币需求分析的</a:t>
            </a:r>
            <a:r>
              <a:rPr lang="zh-CN" altLang="en-US" sz="2400" dirty="0">
                <a:latin typeface="微软雅黑" panose="020B0503020204020204" pitchFamily="34" charset="-122"/>
                <a:ea typeface="微软雅黑" panose="020B0503020204020204" pitchFamily="34" charset="-122"/>
                <a:sym typeface="+mn-ea"/>
              </a:rPr>
              <a:t>微</a:t>
            </a:r>
            <a:r>
              <a:rPr lang="zh-CN" altLang="zh-CN" sz="2400" dirty="0">
                <a:latin typeface="微软雅黑" panose="020B0503020204020204" pitchFamily="34" charset="-122"/>
                <a:ea typeface="微软雅黑" panose="020B0503020204020204" pitchFamily="34" charset="-122"/>
                <a:sym typeface="+mn-ea"/>
              </a:rPr>
              <a:t>观角度</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货币需求的微观分析，就是从微观主体的持币动机、持币行为考察货币需求变动的规律性。</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45478" y="2091837"/>
            <a:ext cx="8319246" cy="4374777"/>
          </a:xfrm>
        </p:spPr>
        <p:txBody>
          <a:bodyPr>
            <a:normAutofit/>
          </a:bodyPr>
          <a:lstStyle/>
          <a:p>
            <a:pPr marL="0" indent="0">
              <a:buNone/>
            </a:pPr>
            <a:r>
              <a:rPr lang="zh-CN" altLang="en-US" sz="3200" dirty="0">
                <a:latin typeface="微软雅黑" panose="020B0503020204020204" pitchFamily="34" charset="-122"/>
                <a:ea typeface="微软雅黑" panose="020B0503020204020204" pitchFamily="34" charset="-122"/>
              </a:rPr>
              <a:t>单元三 </a:t>
            </a:r>
            <a:r>
              <a:rPr lang="zh-CN" altLang="zh-CN" sz="3200" dirty="0">
                <a:latin typeface="微软雅黑" panose="020B0503020204020204" pitchFamily="34" charset="-122"/>
                <a:ea typeface="微软雅黑" panose="020B0503020204020204" pitchFamily="34" charset="-122"/>
              </a:rPr>
              <a:t>货币供给与需求的均衡</a:t>
            </a:r>
          </a:p>
          <a:p>
            <a:pPr marL="0" indent="0">
              <a:buNone/>
            </a:pPr>
            <a:endParaRPr lang="zh-CN" altLang="zh-CN" sz="3600" dirty="0">
              <a:latin typeface="微软雅黑" panose="020B0503020204020204" pitchFamily="34" charset="-122"/>
              <a:ea typeface="微软雅黑" panose="020B0503020204020204" pitchFamily="34" charset="-122"/>
            </a:endParaRPr>
          </a:p>
          <a:p>
            <a:pPr marL="0" indent="0">
              <a:buNone/>
            </a:pPr>
            <a:endParaRPr lang="zh-CN" altLang="zh-CN" sz="36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6976" y="555810"/>
            <a:ext cx="8319246" cy="4374777"/>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一、货币供求均衡的含义</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货币均衡</a:t>
            </a:r>
            <a:r>
              <a:rPr lang="en-US" altLang="zh-CN" sz="2400" dirty="0">
                <a:latin typeface="微软雅黑" panose="020B0503020204020204" pitchFamily="34" charset="-122"/>
                <a:ea typeface="微软雅黑" panose="020B0503020204020204" pitchFamily="34" charset="-122"/>
              </a:rPr>
              <a:t>(monetary equilibrium)</a:t>
            </a:r>
            <a:r>
              <a:rPr lang="zh-CN" altLang="zh-CN" sz="2400" dirty="0">
                <a:latin typeface="微软雅黑" panose="020B0503020204020204" pitchFamily="34" charset="-122"/>
                <a:ea typeface="微软雅黑" panose="020B0503020204020204" pitchFamily="34" charset="-122"/>
              </a:rPr>
              <a:t>是指货币供求作用的一种状态，指货币供给与货币需求基本一致</a:t>
            </a:r>
            <a:r>
              <a:rPr lang="zh-CN" altLang="en-US" sz="2400" dirty="0">
                <a:latin typeface="微软雅黑" panose="020B0503020204020204" pitchFamily="34" charset="-122"/>
                <a:ea typeface="微软雅黑" panose="020B0503020204020204" pitchFamily="34" charset="-122"/>
              </a:rPr>
              <a:t>。</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二、货币均衡与社会总供求的均衡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社会总供求平衡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货币供求与社会供求的关系</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71413" y="136150"/>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单元一：货币供给</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8310" y="555625"/>
            <a:ext cx="8002905" cy="4374515"/>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社会总供求平衡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社会总供求平衡就是指在一定时期内社会总需求和会社会总供给大体相当，它是宏观经济的最终平衡。从市场角度来看，社会总供求平衡包括商品市场的平衡与货币市场的平衡，其中，货币市场的平衡起着关键作用。</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货币供求与社会供求的关系</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社会总供给决定货币需求。</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货币供给决定社会总需求。</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6720" y="534670"/>
            <a:ext cx="8290560" cy="4374515"/>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三、货币供求均衡的表述</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货币需求和货币供给一样，也有名义和实际之分。实际货币需求是剔除物价变动因素影响的货币需求，记作</a:t>
            </a:r>
            <a:r>
              <a:rPr lang="en-US" altLang="zh-CN" sz="2400" dirty="0">
                <a:latin typeface="微软雅黑" panose="020B0503020204020204" pitchFamily="34" charset="-122"/>
                <a:ea typeface="微软雅黑" panose="020B0503020204020204" pitchFamily="34" charset="-122"/>
              </a:rPr>
              <a:t> M</a:t>
            </a:r>
            <a:r>
              <a:rPr lang="en-US" altLang="zh-CN" sz="2400" baseline="-25000" dirty="0">
                <a:latin typeface="微软雅黑" panose="020B0503020204020204" pitchFamily="34" charset="-122"/>
                <a:ea typeface="微软雅黑" panose="020B0503020204020204" pitchFamily="34" charset="-122"/>
              </a:rPr>
              <a:t>d</a:t>
            </a:r>
            <a:r>
              <a:rPr lang="en-US" altLang="zh-CN" sz="2400" dirty="0">
                <a:latin typeface="微软雅黑" panose="020B0503020204020204" pitchFamily="34" charset="-122"/>
                <a:ea typeface="微软雅黑" panose="020B0503020204020204" pitchFamily="34" charset="-122"/>
              </a:rPr>
              <a:t>/P</a:t>
            </a:r>
            <a:r>
              <a:rPr lang="zh-CN" altLang="zh-CN" sz="2400" dirty="0">
                <a:latin typeface="微软雅黑" panose="020B0503020204020204" pitchFamily="34" charset="-122"/>
                <a:ea typeface="微软雅黑" panose="020B0503020204020204" pitchFamily="34" charset="-122"/>
              </a:rPr>
              <a:t>名义货币需求是没有考虑物价因素影响的货币需求，记作</a:t>
            </a:r>
            <a:r>
              <a:rPr lang="en-US" altLang="zh-CN" sz="2400" dirty="0">
                <a:latin typeface="微软雅黑" panose="020B0503020204020204" pitchFamily="34" charset="-122"/>
                <a:ea typeface="微软雅黑" panose="020B0503020204020204" pitchFamily="34" charset="-122"/>
              </a:rPr>
              <a:t> M</a:t>
            </a:r>
            <a:r>
              <a:rPr lang="en-US" altLang="zh-CN" sz="2400" baseline="-25000" dirty="0">
                <a:latin typeface="微软雅黑" panose="020B0503020204020204" pitchFamily="34" charset="-122"/>
                <a:ea typeface="微软雅黑" panose="020B0503020204020204" pitchFamily="34" charset="-122"/>
              </a:rPr>
              <a:t>d</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四</a:t>
            </a:r>
            <a:r>
              <a:rPr lang="zh-CN" altLang="zh-CN" sz="2400" dirty="0">
                <a:latin typeface="微软雅黑" panose="020B0503020204020204" pitchFamily="34" charset="-122"/>
                <a:ea typeface="微软雅黑" panose="020B0503020204020204" pitchFamily="34" charset="-122"/>
                <a:sym typeface="+mn-ea"/>
              </a:rPr>
              <a:t>、实现货币供求均衡的机制</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政府对货币失衡的调整主要有四种方式：</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供给型调整     </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需求型调整</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混合型调整     </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逆向型调整</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825" y="384511"/>
            <a:ext cx="8319246" cy="4374777"/>
          </a:xfrm>
        </p:spPr>
        <p:txBody>
          <a:bodyPr>
            <a:normAutofit/>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供给型调整</a:t>
            </a: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具体措施如下：</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从中央银行角度来说，当货币供给量大于货币需求量时，采取紧缩型货币政策。</a:t>
            </a: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从财政角度来说，当货币供给量大于货币需求量时，采取紧缩型财政政策。</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需求</a:t>
            </a:r>
            <a:r>
              <a:rPr lang="zh-CN" altLang="zh-CN" sz="2200" dirty="0">
                <a:latin typeface="微软雅黑" panose="020B0503020204020204" pitchFamily="34" charset="-122"/>
                <a:ea typeface="微软雅黑" panose="020B0503020204020204" pitchFamily="34" charset="-122"/>
                <a:sym typeface="+mn-ea"/>
              </a:rPr>
              <a:t>型调整</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具体措施如下：</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增加市场上商品供给。</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在开放经济条件下，中央银行利用外汇储备，同时积极扩大进口，从而扩大国内商品的供给，刺激需求。</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5780" y="487045"/>
            <a:ext cx="7964170" cy="4374515"/>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混合</a:t>
            </a:r>
            <a:r>
              <a:rPr lang="zh-CN" altLang="zh-CN" sz="2400" dirty="0">
                <a:latin typeface="微软雅黑" panose="020B0503020204020204" pitchFamily="34" charset="-122"/>
                <a:ea typeface="微软雅黑" panose="020B0503020204020204" pitchFamily="34" charset="-122"/>
              </a:rPr>
              <a:t>型调整</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混合型调整是指在货币供求失衡时，不是单纯采用供给型或者需求型调整政策，而是将两者有机结合起来，同时从两方面着手，以尽快实现货币均衡同时又不会给经济带来太大的振荡。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逆向</a:t>
            </a:r>
            <a:r>
              <a:rPr lang="zh-CN" altLang="zh-CN" sz="2400" dirty="0">
                <a:latin typeface="微软雅黑" panose="020B0503020204020204" pitchFamily="34" charset="-122"/>
                <a:ea typeface="微软雅黑" panose="020B0503020204020204" pitchFamily="34" charset="-122"/>
                <a:sym typeface="+mn-ea"/>
              </a:rPr>
              <a:t>型调整</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逆向型调整是指当出现货币供给量大于货币需求量的货币失衡情况时，中央银行</a:t>
            </a:r>
            <a:r>
              <a:rPr lang="zh-CN" altLang="en-US" sz="2400" dirty="0">
                <a:latin typeface="微软雅黑" panose="020B0503020204020204" pitchFamily="34" charset="-122"/>
                <a:ea typeface="微软雅黑" panose="020B0503020204020204" pitchFamily="34" charset="-122"/>
                <a:sym typeface="+mn-ea"/>
              </a:rPr>
              <a:t>采取</a:t>
            </a:r>
            <a:r>
              <a:rPr lang="zh-CN" altLang="zh-CN" sz="2400" dirty="0">
                <a:latin typeface="微软雅黑" panose="020B0503020204020204" pitchFamily="34" charset="-122"/>
                <a:ea typeface="微软雅黑" panose="020B0503020204020204" pitchFamily="34" charset="-122"/>
                <a:sym typeface="+mn-ea"/>
              </a:rPr>
              <a:t>增加货币供给量来促使货币供需达到均衡。</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7685" y="574675"/>
            <a:ext cx="7829550" cy="3784600"/>
          </a:xfrm>
          <a:prstGeom prst="rect">
            <a:avLst/>
          </a:prstGeom>
          <a:noFill/>
        </p:spPr>
        <p:txBody>
          <a:bodyPr wrap="square" rtlCol="0">
            <a:spAutoFit/>
          </a:bodyPr>
          <a:lstStyle/>
          <a:p>
            <a:pPr fontAlgn="auto"/>
            <a:r>
              <a:rPr lang="zh-CN" altLang="zh-CN" sz="2400" dirty="0">
                <a:latin typeface="微软雅黑" panose="020B0503020204020204" pitchFamily="34" charset="-122"/>
                <a:ea typeface="微软雅黑" panose="020B0503020204020204" pitchFamily="34" charset="-122"/>
              </a:rPr>
              <a:t>一．货币供给与货币供应量</a:t>
            </a:r>
            <a:endParaRPr lang="en-US" altLang="zh-CN" sz="2400" dirty="0">
              <a:latin typeface="微软雅黑" panose="020B0503020204020204" pitchFamily="34" charset="-122"/>
              <a:ea typeface="微软雅黑" panose="020B0503020204020204" pitchFamily="34" charset="-122"/>
            </a:endParaRPr>
          </a:p>
          <a:p>
            <a:pPr fontAlgn="auto"/>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货币供给</a:t>
            </a:r>
          </a:p>
          <a:p>
            <a:pPr fontAlgn="auto"/>
            <a:r>
              <a:rPr lang="zh-CN" altLang="zh-CN" sz="2400" dirty="0">
                <a:latin typeface="微软雅黑" panose="020B0503020204020204" pitchFamily="34" charset="-122"/>
                <a:ea typeface="微软雅黑" panose="020B0503020204020204" pitchFamily="34" charset="-122"/>
              </a:rPr>
              <a:t>货币供给</a:t>
            </a:r>
            <a:r>
              <a:rPr lang="en-US" altLang="zh-CN" sz="2400" dirty="0">
                <a:latin typeface="微软雅黑" panose="020B0503020204020204" pitchFamily="34" charset="-122"/>
                <a:ea typeface="微软雅黑" panose="020B0503020204020204" pitchFamily="34" charset="-122"/>
              </a:rPr>
              <a:t>(money supply)</a:t>
            </a:r>
            <a:r>
              <a:rPr lang="zh-CN" altLang="zh-CN" sz="2400" dirty="0">
                <a:latin typeface="微软雅黑" panose="020B0503020204020204" pitchFamily="34" charset="-122"/>
                <a:ea typeface="微软雅黑" panose="020B0503020204020204" pitchFamily="34" charset="-122"/>
              </a:rPr>
              <a:t>是指货币供给主体在一定时期内通过银行体系向社会公众投入、创造、扩张</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或收缩</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货币的行为，是一个动态的流量概念。</a:t>
            </a:r>
          </a:p>
          <a:p>
            <a:pPr fontAlgn="auto"/>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货币</a:t>
            </a:r>
            <a:r>
              <a:rPr lang="zh-CN" altLang="en-US" sz="2400" dirty="0">
                <a:latin typeface="微软雅黑" panose="020B0503020204020204" pitchFamily="34" charset="-122"/>
                <a:ea typeface="微软雅黑" panose="020B0503020204020204" pitchFamily="34" charset="-122"/>
                <a:sym typeface="+mn-ea"/>
              </a:rPr>
              <a:t>供应量</a:t>
            </a:r>
            <a:endParaRPr lang="zh-CN" altLang="zh-CN" sz="2400" dirty="0">
              <a:latin typeface="微软雅黑" panose="020B0503020204020204" pitchFamily="34" charset="-122"/>
              <a:ea typeface="微软雅黑" panose="020B0503020204020204" pitchFamily="34" charset="-122"/>
            </a:endParaRPr>
          </a:p>
          <a:p>
            <a:pPr fontAlgn="auto"/>
            <a:r>
              <a:rPr lang="zh-CN" altLang="zh-CN" sz="2400" dirty="0">
                <a:latin typeface="微软雅黑" panose="020B0503020204020204" pitchFamily="34" charset="-122"/>
                <a:ea typeface="微软雅黑" panose="020B0503020204020204" pitchFamily="34" charset="-122"/>
                <a:sym typeface="+mn-ea"/>
              </a:rPr>
              <a:t>货币供应量是指在一定时点上，由政府、企事业单位和居民所持有的现金和银行存款的总和，是一个静态的存量概念。它有狭义和广义之分。</a:t>
            </a:r>
            <a:endParaRPr lang="zh-CN" altLang="zh-CN" sz="2400" dirty="0">
              <a:latin typeface="微软雅黑" panose="020B0503020204020204" pitchFamily="34" charset="-122"/>
              <a:ea typeface="微软雅黑" panose="020B0503020204020204" pitchFamily="34" charset="-122"/>
            </a:endParaRPr>
          </a:p>
          <a:p>
            <a:pPr fontAlgn="auto"/>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67360" y="492125"/>
            <a:ext cx="7931150" cy="3848100"/>
          </a:xfrm>
        </p:spPr>
        <p:txBody>
          <a:bodyPr>
            <a:no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二、货币</a:t>
            </a:r>
            <a:r>
              <a:rPr lang="zh-CN" altLang="zh-CN" sz="2400" dirty="0">
                <a:latin typeface="微软雅黑" panose="020B0503020204020204" pitchFamily="34" charset="-122"/>
                <a:ea typeface="微软雅黑" panose="020B0503020204020204" pitchFamily="34" charset="-122"/>
              </a:rPr>
              <a:t>层次的划分</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按照货币的流动性的不同，将货币供应划分为四个层次。具体用公式表述如下：</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1 </a:t>
            </a: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0</a:t>
            </a:r>
            <a:r>
              <a:rPr lang="en-US" altLang="zh-CN" sz="2400" dirty="0">
                <a:latin typeface="微软雅黑" panose="020B0503020204020204" pitchFamily="34" charset="-122"/>
                <a:ea typeface="微软雅黑" panose="020B0503020204020204" pitchFamily="34" charset="-122"/>
                <a:sym typeface="+mn-ea"/>
              </a:rPr>
              <a:t>  通货＋商业银行的活期存款</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2 </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 </a:t>
            </a:r>
            <a:r>
              <a:rPr lang="zh-CN" altLang="zh-CN" sz="2400" dirty="0">
                <a:latin typeface="微软雅黑" panose="020B0503020204020204" pitchFamily="34" charset="-122"/>
                <a:ea typeface="微软雅黑" panose="020B0503020204020204" pitchFamily="34" charset="-122"/>
                <a:sym typeface="+mn-ea"/>
              </a:rPr>
              <a:t>＋商业银行的定期存款和储蓄存款</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3 </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 </a:t>
            </a:r>
            <a:r>
              <a:rPr lang="zh-CN" altLang="zh-CN" sz="2400" dirty="0">
                <a:latin typeface="微软雅黑" panose="020B0503020204020204" pitchFamily="34" charset="-122"/>
                <a:ea typeface="微软雅黑" panose="020B0503020204020204" pitchFamily="34" charset="-122"/>
                <a:sym typeface="+mn-ea"/>
              </a:rPr>
              <a:t>＋其他金融机构的定期存款和储蓄存款</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4 </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 M</a:t>
            </a:r>
            <a:r>
              <a:rPr lang="en-US" altLang="zh-CN" sz="2400" baseline="-25000" dirty="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 </a:t>
            </a:r>
            <a:r>
              <a:rPr lang="zh-CN" altLang="zh-CN" sz="2400" dirty="0">
                <a:latin typeface="微软雅黑" panose="020B0503020204020204" pitchFamily="34" charset="-122"/>
                <a:ea typeface="微软雅黑" panose="020B0503020204020204" pitchFamily="34" charset="-122"/>
                <a:sym typeface="+mn-ea"/>
              </a:rPr>
              <a:t>＋其他短期流动资产</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如国库券、商业票据、银行承兑汇票、短期公司债券、人寿保险单等</a:t>
            </a:r>
            <a:r>
              <a:rPr lang="en-US" altLang="zh-CN" sz="2400" dirty="0">
                <a:latin typeface="微软雅黑" panose="020B0503020204020204" pitchFamily="34" charset="-122"/>
                <a:ea typeface="微软雅黑" panose="020B0503020204020204" pitchFamily="34" charset="-122"/>
                <a:sym typeface="+mn-ea"/>
              </a:rPr>
              <a:t>)</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6519" y="412377"/>
            <a:ext cx="8426822" cy="4464423"/>
          </a:xfrm>
        </p:spPr>
        <p:txBody>
          <a:bodyPr>
            <a:norm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三</a:t>
            </a:r>
            <a:r>
              <a:rPr lang="zh-CN" altLang="zh-CN" sz="2400" dirty="0">
                <a:latin typeface="微软雅黑" panose="020B0503020204020204" pitchFamily="34" charset="-122"/>
                <a:ea typeface="微软雅黑" panose="020B0503020204020204" pitchFamily="34" charset="-122"/>
              </a:rPr>
              <a:t>、中央银行与货币供给</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基础货币</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基础货币的含义</a:t>
            </a:r>
          </a:p>
          <a:p>
            <a:pPr marL="0" indent="0">
              <a:lnSpc>
                <a:spcPct val="120000"/>
              </a:lnSpc>
              <a:buNone/>
            </a:pPr>
            <a:r>
              <a:rPr lang="zh-CN" altLang="en-US" sz="2400" dirty="0">
                <a:latin typeface="微软雅黑" panose="020B0503020204020204" pitchFamily="34" charset="-122"/>
                <a:ea typeface="微软雅黑" panose="020B0503020204020204" pitchFamily="34" charset="-122"/>
              </a:rPr>
              <a:t>基础货币</a:t>
            </a:r>
            <a:r>
              <a:rPr lang="en-US" altLang="zh-CN" sz="2400" dirty="0">
                <a:latin typeface="微软雅黑" panose="020B0503020204020204" pitchFamily="34" charset="-122"/>
                <a:ea typeface="微软雅黑" panose="020B0503020204020204" pitchFamily="34" charset="-122"/>
              </a:rPr>
              <a:t>(Base currency)</a:t>
            </a:r>
            <a:r>
              <a:rPr lang="zh-CN" altLang="en-US" sz="2400" dirty="0">
                <a:latin typeface="微软雅黑" panose="020B0503020204020204" pitchFamily="34" charset="-122"/>
                <a:ea typeface="微软雅黑" panose="020B0503020204020204" pitchFamily="34" charset="-122"/>
              </a:rPr>
              <a:t>又称强力货币或高能货币，是指处于流通界为社会公众所持有的现金及银行体系准备金（包括法定存款准备金和超额准备金）的总和。</a:t>
            </a: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6555" y="412115"/>
            <a:ext cx="8259445" cy="4297045"/>
          </a:xfrm>
        </p:spPr>
        <p:txBody>
          <a:bodyPr>
            <a:normAutofit fontScale="90000" lnSpcReduction="10000"/>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基础货币的</a:t>
            </a:r>
            <a:r>
              <a:rPr lang="zh-CN" altLang="en-US" sz="2400" dirty="0">
                <a:latin typeface="微软雅黑" panose="020B0503020204020204" pitchFamily="34" charset="-122"/>
                <a:ea typeface="微软雅黑" panose="020B0503020204020204" pitchFamily="34" charset="-122"/>
              </a:rPr>
              <a:t>形成</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货币供给的全过程，就是中央银行供应基础货币，基础货币形成商业银行的原始存款，商业银行通过存贷款产生派生存款，最终形成货币供给量的过程。</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影响</a:t>
            </a:r>
            <a:r>
              <a:rPr lang="zh-CN" altLang="zh-CN" sz="2400" dirty="0">
                <a:latin typeface="微软雅黑" panose="020B0503020204020204" pitchFamily="34" charset="-122"/>
                <a:ea typeface="微软雅黑" panose="020B0503020204020204" pitchFamily="34" charset="-122"/>
                <a:sym typeface="+mn-ea"/>
              </a:rPr>
              <a:t>基础货币的</a:t>
            </a:r>
            <a:r>
              <a:rPr lang="zh-CN" altLang="en-US" sz="2400" dirty="0">
                <a:latin typeface="微软雅黑" panose="020B0503020204020204" pitchFamily="34" charset="-122"/>
                <a:ea typeface="微软雅黑" panose="020B0503020204020204" pitchFamily="34" charset="-122"/>
                <a:sym typeface="+mn-ea"/>
              </a:rPr>
              <a:t>投放因素</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基础货币是中央银行可以控制其投放量的货币。基础货币的投放受以下几个因素的影响</a:t>
            </a:r>
            <a:r>
              <a:rPr lang="zh-CN" altLang="en-US" sz="2400" dirty="0">
                <a:latin typeface="微软雅黑" panose="020B0503020204020204" pitchFamily="34" charset="-122"/>
                <a:ea typeface="微软雅黑" panose="020B0503020204020204" pitchFamily="34" charset="-122"/>
                <a:sym typeface="+mn-ea"/>
              </a:rPr>
              <a:t>：</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财政收支状况。 </a:t>
            </a: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向金融机构贷款和公开市场业务。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国际收支状况。</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2120" y="454660"/>
            <a:ext cx="8239760" cy="4464685"/>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货币乘数</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货币乘数是指货币供给的扩张倍数，也就是货币供给量与基础货币的比值，它表示每</a:t>
            </a: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元基础货币的变动所能引起的货币供给量的变动。</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用</a:t>
            </a:r>
            <a:r>
              <a:rPr lang="en-US" altLang="zh-CN" sz="2400" dirty="0">
                <a:latin typeface="微软雅黑" panose="020B0503020204020204" pitchFamily="34" charset="-122"/>
                <a:ea typeface="微软雅黑" panose="020B0503020204020204" pitchFamily="34" charset="-122"/>
                <a:sym typeface="+mn-ea"/>
              </a:rPr>
              <a:t> </a:t>
            </a:r>
            <a:r>
              <a:rPr lang="en-US" altLang="zh-CN" sz="2400" dirty="0" err="1">
                <a:latin typeface="微软雅黑" panose="020B0503020204020204" pitchFamily="34" charset="-122"/>
                <a:ea typeface="微软雅黑" panose="020B0503020204020204" pitchFamily="34" charset="-122"/>
                <a:sym typeface="+mn-ea"/>
              </a:rPr>
              <a:t>M</a:t>
            </a:r>
            <a:r>
              <a:rPr lang="en-US" altLang="zh-CN" sz="2400" baseline="-25000" dirty="0" err="1">
                <a:latin typeface="微软雅黑" panose="020B0503020204020204" pitchFamily="34" charset="-122"/>
                <a:ea typeface="微软雅黑" panose="020B0503020204020204" pitchFamily="34" charset="-122"/>
                <a:sym typeface="+mn-ea"/>
              </a:rPr>
              <a:t>s</a:t>
            </a:r>
            <a:r>
              <a:rPr lang="zh-CN" altLang="zh-CN" sz="2400" dirty="0">
                <a:latin typeface="微软雅黑" panose="020B0503020204020204" pitchFamily="34" charset="-122"/>
                <a:ea typeface="微软雅黑" panose="020B0503020204020204" pitchFamily="34" charset="-122"/>
                <a:sym typeface="+mn-ea"/>
              </a:rPr>
              <a:t>表示货币供给量，</a:t>
            </a:r>
            <a:r>
              <a:rPr lang="en-US" altLang="zh-CN" sz="2400" dirty="0">
                <a:latin typeface="微软雅黑" panose="020B0503020204020204" pitchFamily="34" charset="-122"/>
                <a:ea typeface="微软雅黑" panose="020B0503020204020204" pitchFamily="34" charset="-122"/>
                <a:sym typeface="+mn-ea"/>
              </a:rPr>
              <a:t>m</a:t>
            </a:r>
            <a:r>
              <a:rPr lang="zh-CN" altLang="zh-CN" sz="2400" dirty="0">
                <a:latin typeface="微软雅黑" panose="020B0503020204020204" pitchFamily="34" charset="-122"/>
                <a:ea typeface="微软雅黑" panose="020B0503020204020204" pitchFamily="34" charset="-122"/>
                <a:sym typeface="+mn-ea"/>
              </a:rPr>
              <a:t>表示货币乘数，</a:t>
            </a:r>
            <a:r>
              <a:rPr lang="en-US" altLang="zh-CN" sz="2400" dirty="0">
                <a:latin typeface="微软雅黑" panose="020B0503020204020204" pitchFamily="34" charset="-122"/>
                <a:ea typeface="微软雅黑" panose="020B0503020204020204" pitchFamily="34" charset="-122"/>
                <a:sym typeface="+mn-ea"/>
              </a:rPr>
              <a:t>B</a:t>
            </a:r>
            <a:r>
              <a:rPr lang="zh-CN" altLang="zh-CN" sz="2400" dirty="0">
                <a:latin typeface="微软雅黑" panose="020B0503020204020204" pitchFamily="34" charset="-122"/>
                <a:ea typeface="微软雅黑" panose="020B0503020204020204" pitchFamily="34" charset="-122"/>
                <a:sym typeface="+mn-ea"/>
              </a:rPr>
              <a:t>表示基础货币，则货币供给量可用公式表示如下</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en-US" altLang="zh-CN" sz="2400" dirty="0" err="1">
                <a:latin typeface="微软雅黑" panose="020B0503020204020204" pitchFamily="34" charset="-122"/>
                <a:ea typeface="微软雅黑" panose="020B0503020204020204" pitchFamily="34" charset="-122"/>
                <a:sym typeface="+mn-ea"/>
              </a:rPr>
              <a:t>M</a:t>
            </a:r>
            <a:r>
              <a:rPr lang="en-US" altLang="zh-CN" sz="2400" baseline="-25000" dirty="0" err="1">
                <a:latin typeface="微软雅黑" panose="020B0503020204020204" pitchFamily="34" charset="-122"/>
                <a:ea typeface="微软雅黑" panose="020B0503020204020204" pitchFamily="34" charset="-122"/>
                <a:sym typeface="+mn-ea"/>
              </a:rPr>
              <a:t>s</a:t>
            </a:r>
            <a:r>
              <a:rPr lang="en-US" altLang="zh-CN" sz="2400" baseline="-25000" dirty="0">
                <a:latin typeface="微软雅黑" panose="020B0503020204020204" pitchFamily="34" charset="-122"/>
                <a:ea typeface="微软雅黑" panose="020B0503020204020204" pitchFamily="34" charset="-122"/>
                <a:sym typeface="+mn-ea"/>
              </a:rPr>
              <a:t> </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 m·B</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货币乘数模型为</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      m</a:t>
            </a:r>
            <a:r>
              <a:rPr lang="zh-CN"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 </a:t>
            </a:r>
            <a:r>
              <a:rPr lang="en-US" altLang="zh-CN" sz="2400" dirty="0" err="1">
                <a:latin typeface="微软雅黑" panose="020B0503020204020204" pitchFamily="34" charset="-122"/>
                <a:ea typeface="微软雅黑" panose="020B0503020204020204" pitchFamily="34" charset="-122"/>
                <a:sym typeface="+mn-ea"/>
              </a:rPr>
              <a:t>M</a:t>
            </a:r>
            <a:r>
              <a:rPr lang="en-US" altLang="zh-CN" sz="2400" baseline="-25000" dirty="0" err="1">
                <a:latin typeface="微软雅黑" panose="020B0503020204020204" pitchFamily="34" charset="-122"/>
                <a:ea typeface="微软雅黑" panose="020B0503020204020204" pitchFamily="34" charset="-122"/>
                <a:sym typeface="+mn-ea"/>
              </a:rPr>
              <a:t>s</a:t>
            </a: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B</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1580" y="442981"/>
            <a:ext cx="8533281" cy="4741384"/>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四、</a:t>
            </a:r>
            <a:r>
              <a:rPr lang="zh-CN" altLang="zh-CN" sz="2200" dirty="0">
                <a:latin typeface="微软雅黑" panose="020B0503020204020204" pitchFamily="34" charset="-122"/>
                <a:ea typeface="微软雅黑" panose="020B0503020204020204" pitchFamily="34" charset="-122"/>
              </a:rPr>
              <a:t>商业银行与货币供给</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商业银行是货币供给形成机制中的一个重要层次，是整个货币运行的最主要载体。商业银行通过活期存款业务、贷款业务等创造存款货币</a:t>
            </a:r>
            <a:r>
              <a:rPr lang="zh-CN" altLang="en-US" sz="2200" dirty="0">
                <a:latin typeface="微软雅黑" panose="020B0503020204020204" pitchFamily="34" charset="-122"/>
                <a:ea typeface="微软雅黑" panose="020B0503020204020204" pitchFamily="34" charset="-122"/>
              </a:rPr>
              <a:t>。</a:t>
            </a: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一般情况下，商业银行对货币供给的影响主要通过两种手段：一是调节超额准备金的比率；二是调节向中央银行借款的规模。</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调节超额准备金的比率</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主要动机有两个：</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1.</a:t>
            </a:r>
            <a:r>
              <a:rPr lang="zh-CN" altLang="zh-CN" sz="2200" dirty="0">
                <a:latin typeface="微软雅黑" panose="020B0503020204020204" pitchFamily="34" charset="-122"/>
                <a:ea typeface="微软雅黑" panose="020B0503020204020204" pitchFamily="34" charset="-122"/>
                <a:sym typeface="+mn-ea"/>
              </a:rPr>
              <a:t>成本和收益动机     </a:t>
            </a: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风险规避动机</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调节向中央银行贷款的规模</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285" y="615029"/>
            <a:ext cx="8300197" cy="4367108"/>
          </a:xfrm>
        </p:spPr>
        <p:txBody>
          <a:bodyPr>
            <a:normAutofit/>
          </a:bodyPr>
          <a:lstStyle/>
          <a:p>
            <a:pPr marL="0" indent="0">
              <a:lnSpc>
                <a:spcPct val="110000"/>
              </a:lnSpc>
              <a:buNone/>
            </a:pPr>
            <a:r>
              <a:rPr lang="zh-CN" altLang="zh-CN" sz="2400" dirty="0">
                <a:latin typeface="微软雅黑" panose="020B0503020204020204" pitchFamily="34" charset="-122"/>
                <a:ea typeface="微软雅黑" panose="020B0503020204020204" pitchFamily="34" charset="-122"/>
              </a:rPr>
              <a:t>五、决定货币供给的其他因素</a:t>
            </a:r>
            <a:endParaRPr lang="en-US" altLang="zh-CN" sz="2400" dirty="0">
              <a:latin typeface="微软雅黑" panose="020B0503020204020204" pitchFamily="34" charset="-122"/>
              <a:ea typeface="微软雅黑" panose="020B0503020204020204" pitchFamily="34" charset="-122"/>
            </a:endParaRPr>
          </a:p>
          <a:p>
            <a:pPr marL="0" indent="0">
              <a:lnSpc>
                <a:spcPct val="11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中央银行控制基础货币的直接程度受制于货币需求</a:t>
            </a:r>
            <a:endParaRPr lang="en-US" altLang="zh-CN" sz="2400" dirty="0">
              <a:latin typeface="微软雅黑" panose="020B0503020204020204" pitchFamily="34" charset="-122"/>
              <a:ea typeface="微软雅黑" panose="020B0503020204020204" pitchFamily="34" charset="-122"/>
            </a:endParaRPr>
          </a:p>
          <a:p>
            <a:pPr marL="0" indent="0">
              <a:lnSpc>
                <a:spcPct val="11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商业银行扩大信贷规模受制于社会的信贷资金需求</a:t>
            </a:r>
          </a:p>
          <a:p>
            <a:pPr marL="0" indent="0">
              <a:lnSpc>
                <a:spcPct val="11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社会公众持有现金的意愿影响货币供给总量</a:t>
            </a: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p>
          <a:p>
            <a:pPr marL="0" indent="0">
              <a:lnSpc>
                <a:spcPct val="110000"/>
              </a:lnSpc>
              <a:buNone/>
            </a:pPr>
            <a:endParaRPr lang="en-US"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1667</Words>
  <Application>Microsoft Office PowerPoint</Application>
  <PresentationFormat>全屏显示(16:9)</PresentationFormat>
  <Paragraphs>122</Paragraphs>
  <Slides>23</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23</vt:i4>
      </vt:variant>
    </vt:vector>
  </HeadingPairs>
  <TitlesOfParts>
    <vt:vector size="28" baseType="lpstr">
      <vt:lpstr>微软雅黑</vt:lpstr>
      <vt:lpstr>Arial</vt:lpstr>
      <vt:lpstr>Calibri</vt:lpstr>
      <vt:lpstr>Calibri Light</vt:lpstr>
      <vt:lpstr>Office 主题</vt:lpstr>
      <vt:lpstr>PowerPoint 演示文稿</vt:lpstr>
      <vt:lpstr> 单元一：货币供给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xbany</cp:lastModifiedBy>
  <cp:revision>44</cp:revision>
  <dcterms:created xsi:type="dcterms:W3CDTF">2016-09-21T01:56:00Z</dcterms:created>
  <dcterms:modified xsi:type="dcterms:W3CDTF">2019-07-16T07:22:11Z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