
<file path=[Content_Types].xml><?xml version="1.0" encoding="utf-8"?>
<Types xmlns="http://schemas.openxmlformats.org/package/2006/content-types">
  <Default Extension="jpeg" ContentType="image/jpeg"/>
  <Default Extension="gif" ContentType="image/gif"/>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handoutMasterIdLst>
    <p:handoutMasterId r:id="rId38"/>
  </p:handoutMasterIdLst>
  <p:sldIdLst>
    <p:sldId id="256" r:id="rId3"/>
    <p:sldId id="257" r:id="rId4"/>
    <p:sldId id="290" r:id="rId5"/>
    <p:sldId id="291" r:id="rId6"/>
    <p:sldId id="292" r:id="rId7"/>
    <p:sldId id="293" r:id="rId8"/>
    <p:sldId id="274" r:id="rId9"/>
    <p:sldId id="259" r:id="rId10"/>
    <p:sldId id="264" r:id="rId11"/>
    <p:sldId id="306" r:id="rId12"/>
    <p:sldId id="307" r:id="rId13"/>
    <p:sldId id="308" r:id="rId14"/>
    <p:sldId id="309" r:id="rId15"/>
    <p:sldId id="310" r:id="rId16"/>
    <p:sldId id="265" r:id="rId17"/>
    <p:sldId id="266" r:id="rId18"/>
    <p:sldId id="311" r:id="rId19"/>
    <p:sldId id="312" r:id="rId20"/>
    <p:sldId id="313" r:id="rId21"/>
    <p:sldId id="314" r:id="rId22"/>
    <p:sldId id="315" r:id="rId23"/>
    <p:sldId id="316" r:id="rId24"/>
    <p:sldId id="317" r:id="rId25"/>
    <p:sldId id="319" r:id="rId26"/>
    <p:sldId id="318" r:id="rId27"/>
    <p:sldId id="320" r:id="rId28"/>
    <p:sldId id="321" r:id="rId29"/>
    <p:sldId id="323" r:id="rId31"/>
    <p:sldId id="324" r:id="rId32"/>
    <p:sldId id="326" r:id="rId33"/>
    <p:sldId id="327" r:id="rId34"/>
    <p:sldId id="328" r:id="rId35"/>
    <p:sldId id="329" r:id="rId36"/>
    <p:sldId id="273" r:id="rId3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717" autoAdjust="0"/>
  </p:normalViewPr>
  <p:slideViewPr>
    <p:cSldViewPr>
      <p:cViewPr varScale="1">
        <p:scale>
          <a:sx n="72" d="100"/>
          <a:sy n="72" d="100"/>
        </p:scale>
        <p:origin x="-110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smtClean="0"/>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smtClean="0"/>
              <a:t>单击此处编辑母版标题样式</a:t>
            </a:r>
            <a:endParaRPr lang="en-US"/>
          </a:p>
        </p:txBody>
      </p:sp>
      <p:sp>
        <p:nvSpPr>
          <p:cNvPr id="27" name="内容占位符 26"/>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smtClean="0"/>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smtClean="0"/>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endParaRPr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smtClean="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smtClean="0"/>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hyperlink" Target="https://baike.baidu.com/item/%E9%A2%86%E5%AF%BC%E6%9D%83%E5%8F%98%E7%90%86%E8%AE%BA" TargetMode="External"/><Relationship Id="rId3" Type="http://schemas.openxmlformats.org/officeDocument/2006/relationships/hyperlink" Target="https://baike.baidu.com/item/%E9%A2%86%E5%AF%BC%E8%A1%8C%E4%B8%BA%E7%90%86%E8%AE%BA" TargetMode="External"/><Relationship Id="rId2" Type="http://schemas.openxmlformats.org/officeDocument/2006/relationships/hyperlink" Target="https://baike.baidu.com/item/%E9%A2%86%E5%AF%BC%E7%89%B9%E6%80%A7%E7%90%86%E8%AE%BA" TargetMode="External"/><Relationship Id="rId1" Type="http://schemas.openxmlformats.org/officeDocument/2006/relationships/hyperlink" Target="https://baike.baidu.com/item/%E9%A2%86%E5%AF%BC%E7%90%86%E8%AE%BA/2298988" TargetMode="Externa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wmf"/><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3.xml"/><Relationship Id="rId2" Type="http://schemas.openxmlformats.org/officeDocument/2006/relationships/hyperlink" Target="https://baike.baidu.com/item/%E9%A2%86%E5%AF%BC%E8%80%85/31441" TargetMode="External"/><Relationship Id="rId1" Type="http://schemas.openxmlformats.org/officeDocument/2006/relationships/hyperlink" Target="https://baike.baidu.com/item/%E9%A2%86%E5%AF%BC/32771" TargetMode="Externa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43188" y="2817490"/>
            <a:ext cx="8458200" cy="1222375"/>
          </a:xfrm>
        </p:spPr>
        <p:txBody>
          <a:bodyPr/>
          <a:lstStyle/>
          <a:p>
            <a:pPr eaLnBrk="1" fontAlgn="auto" hangingPunct="1">
              <a:spcAft>
                <a:spcPts val="0"/>
              </a:spcAft>
              <a:defRPr/>
            </a:pPr>
            <a:r>
              <a:rPr lang="zh-CN" altLang="en-US" sz="4800" dirty="0" smtClean="0"/>
              <a:t>第十三章 组织领导</a:t>
            </a:r>
            <a:endParaRPr lang="zh-CN" altLang="en-US" sz="4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第二节 领导风格类型</a:t>
            </a:r>
            <a:endParaRPr lang="zh-CN" altLang="en-US" sz="4000" smtClean="0"/>
          </a:p>
        </p:txBody>
      </p:sp>
      <p:sp>
        <p:nvSpPr>
          <p:cNvPr id="21507" name="内容占位符 2"/>
          <p:cNvSpPr>
            <a:spLocks noGrp="1"/>
          </p:cNvSpPr>
          <p:nvPr>
            <p:ph idx="1"/>
          </p:nvPr>
        </p:nvSpPr>
        <p:spPr>
          <a:xfrm>
            <a:off x="304800" y="1295400"/>
            <a:ext cx="8686800" cy="809625"/>
          </a:xfrm>
        </p:spPr>
        <p:txBody>
          <a:bodyPr/>
          <a:lstStyle/>
          <a:p>
            <a:pPr eaLnBrk="1" hangingPunct="1">
              <a:buFont typeface="Arial" panose="020B0604020202020204" pitchFamily="34" charset="0"/>
              <a:buNone/>
            </a:pPr>
            <a:r>
              <a:rPr lang="zh-CN" altLang="en-US" smtClean="0"/>
              <a:t>一、按权力运用方式划分</a:t>
            </a:r>
            <a:endParaRPr lang="zh-CN" altLang="en-US" smtClean="0"/>
          </a:p>
          <a:p>
            <a:pPr eaLnBrk="1" latinLnBrk="0" hangingPunct="1">
              <a:lnSpc>
                <a:spcPct val="150000"/>
              </a:lnSpc>
              <a:spcBef>
                <a:spcPts val="2400"/>
              </a:spcBef>
              <a:buFont typeface="Arial" panose="020B0604020202020204" pitchFamily="34" charset="0"/>
              <a:buNone/>
            </a:pPr>
            <a:r>
              <a:rPr lang="zh-CN" altLang="en-US" sz="2400" smtClean="0"/>
              <a:t>              </a:t>
            </a:r>
            <a:endParaRPr lang="zh-CN" altLang="en-US" smtClean="0"/>
          </a:p>
        </p:txBody>
      </p:sp>
      <p:sp>
        <p:nvSpPr>
          <p:cNvPr id="10243" name="内容占位符 13"/>
          <p:cNvSpPr>
            <a:spLocks noGrp="1"/>
          </p:cNvSpPr>
          <p:nvPr/>
        </p:nvSpPr>
        <p:spPr>
          <a:xfrm>
            <a:off x="928370" y="1918335"/>
            <a:ext cx="7286625" cy="4216400"/>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lnSpc>
                <a:spcPct val="120000"/>
              </a:lnSpc>
              <a:buNone/>
            </a:pPr>
            <a:r>
              <a:rPr lang="zh-CN" altLang="en-US" sz="2800" b="1" kern="1200" dirty="0">
                <a:solidFill>
                  <a:srgbClr val="002060"/>
                </a:solidFill>
                <a:latin typeface="黑体" panose="02010609060101010101" charset="-122"/>
                <a:ea typeface="黑体" panose="02010609060101010101" charset="-122"/>
                <a:cs typeface="+mn-cs"/>
              </a:rPr>
              <a:t>民主式领导者：</a:t>
            </a:r>
            <a:endParaRPr lang="en-US" altLang="zh-CN" sz="2800" b="1" kern="1200" dirty="0">
              <a:solidFill>
                <a:srgbClr val="002060"/>
              </a:solidFill>
              <a:latin typeface="黑体" panose="02010609060101010101" charset="-122"/>
              <a:ea typeface="黑体" panose="02010609060101010101" charset="-122"/>
              <a:cs typeface="+mn-cs"/>
            </a:endParaRPr>
          </a:p>
          <a:p>
            <a:pPr defTabSz="914400">
              <a:lnSpc>
                <a:spcPct val="120000"/>
              </a:lnSpc>
              <a:buBlip>
                <a:blip r:embed="rId1"/>
              </a:buBlip>
            </a:pPr>
            <a:r>
              <a:rPr lang="zh-CN" altLang="en-US" sz="2400" b="1" kern="1200" dirty="0">
                <a:solidFill>
                  <a:schemeClr val="tx1"/>
                </a:solidFill>
                <a:latin typeface="+mn-lt"/>
                <a:ea typeface="+mn-ea"/>
                <a:cs typeface="+mn-cs"/>
              </a:rPr>
              <a:t>其特征</a:t>
            </a:r>
            <a:r>
              <a:rPr lang="zh-CN" altLang="en-US" sz="2400" kern="1200" dirty="0">
                <a:solidFill>
                  <a:schemeClr val="tx1"/>
                </a:solidFill>
                <a:latin typeface="+mn-lt"/>
                <a:ea typeface="+mn-ea"/>
                <a:cs typeface="+mn-cs"/>
              </a:rPr>
              <a:t>是向被领导者授权，鼓励下属的参与，并且主要依赖于其个人专长权和模范权影响下属</a:t>
            </a:r>
            <a:endParaRPr lang="en-US" altLang="zh-CN" sz="2400" kern="1200" dirty="0">
              <a:solidFill>
                <a:schemeClr val="tx1"/>
              </a:solidFill>
              <a:latin typeface="+mn-lt"/>
              <a:ea typeface="+mn-ea"/>
              <a:cs typeface="+mn-cs"/>
            </a:endParaRPr>
          </a:p>
          <a:p>
            <a:pPr defTabSz="914400">
              <a:lnSpc>
                <a:spcPct val="120000"/>
              </a:lnSpc>
              <a:buBlip>
                <a:blip r:embed="rId1"/>
              </a:buBlip>
            </a:pPr>
            <a:r>
              <a:rPr lang="zh-CN" altLang="en-US" sz="2400" kern="1200" dirty="0">
                <a:solidFill>
                  <a:schemeClr val="tx1"/>
                </a:solidFill>
                <a:latin typeface="+mn-lt"/>
                <a:ea typeface="+mn-ea"/>
                <a:cs typeface="+mn-cs"/>
              </a:rPr>
              <a:t>通过激励下属的需要，发展所需的知识，尤其是意会性或隐性知识，能够充分地积累和进化组织的能力，员工的能力结构也会得到长足提高</a:t>
            </a:r>
            <a:endParaRPr lang="en-US" altLang="zh-CN" sz="2400" kern="1200" dirty="0">
              <a:solidFill>
                <a:schemeClr val="tx1"/>
              </a:solidFill>
              <a:latin typeface="+mn-lt"/>
              <a:ea typeface="+mn-ea"/>
              <a:cs typeface="+mn-cs"/>
            </a:endParaRPr>
          </a:p>
          <a:p>
            <a:pPr defTabSz="914400">
              <a:lnSpc>
                <a:spcPct val="120000"/>
              </a:lnSpc>
              <a:buBlip>
                <a:blip r:embed="rId1"/>
              </a:buBlip>
            </a:pPr>
            <a:r>
              <a:rPr lang="zh-CN" altLang="en-US" sz="2400" kern="1200" dirty="0">
                <a:solidFill>
                  <a:schemeClr val="tx1"/>
                </a:solidFill>
                <a:latin typeface="+mn-lt"/>
                <a:ea typeface="+mn-ea"/>
                <a:cs typeface="+mn-cs"/>
              </a:rPr>
              <a:t>权力的分散性使得组织内部资源的流动速度减缓，进而增大组织内部的资源配置成本</a:t>
            </a:r>
            <a:endParaRPr lang="zh-CN" altLang="en-US" sz="2400" kern="1200" dirty="0">
              <a:solidFill>
                <a:schemeClr val="tx1"/>
              </a:solidFill>
              <a:latin typeface="+mn-lt"/>
              <a:ea typeface="+mn-ea"/>
              <a:cs typeface="+mn-cs"/>
            </a:endParaRPr>
          </a:p>
        </p:txBody>
      </p:sp>
    </p:spTree>
  </p:cSld>
  <p:clrMapOvr>
    <a:masterClrMapping/>
  </p:clrMapOvr>
  <p:transition>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0243">
                                            <p:txEl>
                                              <p:pRg st="0" end="0"/>
                                            </p:txEl>
                                          </p:spTgt>
                                        </p:tgtEl>
                                        <p:attrNameLst>
                                          <p:attrName>style.visibility</p:attrName>
                                        </p:attrNameLst>
                                      </p:cBhvr>
                                      <p:to>
                                        <p:strVal val="visible"/>
                                      </p:to>
                                    </p:set>
                                    <p:animEffect transition="in" filter="wipe(left)">
                                      <p:cBhvr>
                                        <p:cTn id="17" dur="500"/>
                                        <p:tgtEl>
                                          <p:spTgt spid="1024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243">
                                            <p:txEl>
                                              <p:pRg st="1" end="1"/>
                                            </p:txEl>
                                          </p:spTgt>
                                        </p:tgtEl>
                                        <p:attrNameLst>
                                          <p:attrName>style.visibility</p:attrName>
                                        </p:attrNameLst>
                                      </p:cBhvr>
                                      <p:to>
                                        <p:strVal val="visible"/>
                                      </p:to>
                                    </p:set>
                                    <p:animEffect transition="in" filter="wipe(left)">
                                      <p:cBhvr>
                                        <p:cTn id="22" dur="500"/>
                                        <p:tgtEl>
                                          <p:spTgt spid="1024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243">
                                            <p:txEl>
                                              <p:pRg st="2" end="2"/>
                                            </p:txEl>
                                          </p:spTgt>
                                        </p:tgtEl>
                                        <p:attrNameLst>
                                          <p:attrName>style.visibility</p:attrName>
                                        </p:attrNameLst>
                                      </p:cBhvr>
                                      <p:to>
                                        <p:strVal val="visible"/>
                                      </p:to>
                                    </p:set>
                                    <p:animEffect transition="in" filter="wipe(left)">
                                      <p:cBhvr>
                                        <p:cTn id="27" dur="500"/>
                                        <p:tgtEl>
                                          <p:spTgt spid="1024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0243">
                                            <p:txEl>
                                              <p:pRg st="3" end="3"/>
                                            </p:txEl>
                                          </p:spTgt>
                                        </p:tgtEl>
                                        <p:attrNameLst>
                                          <p:attrName>style.visibility</p:attrName>
                                        </p:attrNameLst>
                                      </p:cBhvr>
                                      <p:to>
                                        <p:strVal val="visible"/>
                                      </p:to>
                                    </p:set>
                                    <p:animEffect transition="in" filter="wipe(left)">
                                      <p:cBhvr>
                                        <p:cTn id="32" dur="500"/>
                                        <p:tgtEl>
                                          <p:spTgt spid="102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第二节 领导风格类型</a:t>
            </a:r>
            <a:endParaRPr lang="zh-CN" altLang="en-US" sz="4000" smtClean="0"/>
          </a:p>
        </p:txBody>
      </p:sp>
      <p:sp>
        <p:nvSpPr>
          <p:cNvPr id="21507" name="内容占位符 2"/>
          <p:cNvSpPr>
            <a:spLocks noGrp="1"/>
          </p:cNvSpPr>
          <p:nvPr>
            <p:ph idx="1"/>
          </p:nvPr>
        </p:nvSpPr>
        <p:spPr>
          <a:xfrm>
            <a:off x="304800" y="1295400"/>
            <a:ext cx="8686800" cy="809625"/>
          </a:xfrm>
        </p:spPr>
        <p:txBody>
          <a:bodyPr/>
          <a:lstStyle/>
          <a:p>
            <a:pPr eaLnBrk="1" hangingPunct="1">
              <a:buFont typeface="Arial" panose="020B0604020202020204" pitchFamily="34" charset="0"/>
              <a:buNone/>
            </a:pPr>
            <a:r>
              <a:rPr lang="zh-CN" altLang="en-US" smtClean="0"/>
              <a:t>二、按创新方式划分</a:t>
            </a:r>
            <a:endParaRPr lang="zh-CN" altLang="en-US" smtClean="0"/>
          </a:p>
          <a:p>
            <a:pPr eaLnBrk="1" latinLnBrk="0" hangingPunct="1">
              <a:lnSpc>
                <a:spcPct val="150000"/>
              </a:lnSpc>
              <a:spcBef>
                <a:spcPts val="2400"/>
              </a:spcBef>
              <a:buFont typeface="Arial" panose="020B0604020202020204" pitchFamily="34" charset="0"/>
              <a:buNone/>
            </a:pPr>
            <a:r>
              <a:rPr lang="zh-CN" altLang="en-US" sz="2400" smtClean="0"/>
              <a:t>              </a:t>
            </a:r>
            <a:endParaRPr lang="zh-CN" altLang="en-US" smtClean="0"/>
          </a:p>
        </p:txBody>
      </p:sp>
      <p:sp>
        <p:nvSpPr>
          <p:cNvPr id="11267" name="内容占位符 13"/>
          <p:cNvSpPr>
            <a:spLocks noGrp="1"/>
          </p:cNvSpPr>
          <p:nvPr/>
        </p:nvSpPr>
        <p:spPr>
          <a:xfrm>
            <a:off x="1113790" y="1871345"/>
            <a:ext cx="7530465" cy="4384675"/>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buNone/>
            </a:pPr>
            <a:r>
              <a:rPr lang="zh-CN" altLang="en-US" sz="2800" b="1" kern="1200" dirty="0">
                <a:solidFill>
                  <a:srgbClr val="002060"/>
                </a:solidFill>
                <a:latin typeface="黑体" panose="02010609060101010101" charset="-122"/>
                <a:ea typeface="黑体" panose="02010609060101010101" charset="-122"/>
                <a:cs typeface="+mn-cs"/>
              </a:rPr>
              <a:t>魅力型领导者：</a:t>
            </a:r>
            <a:endParaRPr lang="en-US" altLang="zh-CN" sz="2800" b="1" kern="1200" dirty="0">
              <a:solidFill>
                <a:srgbClr val="002060"/>
              </a:solidFill>
              <a:latin typeface="黑体" panose="02010609060101010101" charset="-122"/>
              <a:ea typeface="黑体" panose="02010609060101010101" charset="-122"/>
              <a:cs typeface="+mn-cs"/>
            </a:endParaRPr>
          </a:p>
          <a:p>
            <a:pPr defTabSz="914400">
              <a:buBlip>
                <a:blip r:embed="rId1"/>
              </a:buBlip>
            </a:pPr>
            <a:r>
              <a:rPr lang="zh-CN" altLang="en-US" sz="2400" b="1" kern="1200" dirty="0">
                <a:solidFill>
                  <a:schemeClr val="tx1"/>
                </a:solidFill>
                <a:latin typeface="+mn-ea"/>
                <a:cs typeface="+mn-cs"/>
              </a:rPr>
              <a:t>有着鼓励下属超越他们预期绩效水平的能力</a:t>
            </a:r>
            <a:endParaRPr lang="en-US" altLang="zh-CN" sz="2400" b="1" kern="1200" dirty="0">
              <a:solidFill>
                <a:schemeClr val="tx1"/>
              </a:solidFill>
              <a:latin typeface="+mn-ea"/>
              <a:cs typeface="+mn-cs"/>
            </a:endParaRPr>
          </a:p>
          <a:p>
            <a:pPr defTabSz="914400">
              <a:buBlip>
                <a:blip r:embed="rId1"/>
              </a:buBlip>
            </a:pPr>
            <a:r>
              <a:rPr lang="zh-CN" altLang="en-US" sz="2400" b="1" kern="1200" dirty="0">
                <a:solidFill>
                  <a:srgbClr val="0070C0"/>
                </a:solidFill>
                <a:latin typeface="+mn-ea"/>
                <a:cs typeface="+mn-cs"/>
              </a:rPr>
              <a:t>他们的影响力来自以下方面：</a:t>
            </a:r>
            <a:endParaRPr lang="en-US" altLang="zh-CN" sz="2400" b="1" kern="1200" dirty="0">
              <a:solidFill>
                <a:srgbClr val="0070C0"/>
              </a:solidFill>
              <a:latin typeface="+mn-ea"/>
              <a:cs typeface="+mn-cs"/>
            </a:endParaRPr>
          </a:p>
          <a:p>
            <a:pPr lvl="1" defTabSz="914400">
              <a:buFont typeface="Wingdings" panose="05000000000000000000" pitchFamily="2" charset="2"/>
              <a:buChar char="Ø"/>
            </a:pPr>
            <a:r>
              <a:rPr lang="zh-CN" altLang="en-US" sz="2200" kern="1200" dirty="0">
                <a:solidFill>
                  <a:schemeClr val="tx1"/>
                </a:solidFill>
                <a:latin typeface="+mn-ea"/>
                <a:cs typeface="+mn-cs"/>
              </a:rPr>
              <a:t>有能力陈述一种下属可以识别的、富有想象力的未来远景</a:t>
            </a:r>
            <a:endParaRPr lang="en-US" altLang="zh-CN" sz="2200" kern="1200" dirty="0">
              <a:solidFill>
                <a:schemeClr val="tx1"/>
              </a:solidFill>
              <a:latin typeface="+mn-ea"/>
              <a:cs typeface="+mn-cs"/>
            </a:endParaRPr>
          </a:p>
          <a:p>
            <a:pPr lvl="1" defTabSz="914400">
              <a:buFont typeface="Wingdings" panose="05000000000000000000" pitchFamily="2" charset="2"/>
              <a:buChar char="Ø"/>
            </a:pPr>
            <a:r>
              <a:rPr lang="zh-CN" altLang="en-US" sz="2200" kern="1200" dirty="0">
                <a:solidFill>
                  <a:schemeClr val="tx1"/>
                </a:solidFill>
                <a:latin typeface="+mn-ea"/>
                <a:cs typeface="+mn-cs"/>
              </a:rPr>
              <a:t>有能力提炼出一种每个人都坚定不移赞同的组织价值观系统</a:t>
            </a:r>
            <a:endParaRPr lang="en-US" altLang="zh-CN" sz="2200" kern="1200" dirty="0">
              <a:solidFill>
                <a:schemeClr val="tx1"/>
              </a:solidFill>
              <a:latin typeface="+mn-ea"/>
              <a:cs typeface="+mn-cs"/>
            </a:endParaRPr>
          </a:p>
          <a:p>
            <a:pPr lvl="1" defTabSz="914400">
              <a:buFont typeface="Wingdings" panose="05000000000000000000" pitchFamily="2" charset="2"/>
              <a:buChar char="Ø"/>
            </a:pPr>
            <a:r>
              <a:rPr lang="zh-CN" altLang="en-US" sz="2200" kern="1200" dirty="0">
                <a:solidFill>
                  <a:schemeClr val="tx1"/>
                </a:solidFill>
                <a:latin typeface="+mn-ea"/>
                <a:cs typeface="+mn-cs"/>
              </a:rPr>
              <a:t>信任下属并获取他们充分信任的回报</a:t>
            </a:r>
            <a:endParaRPr lang="en-US" altLang="zh-CN" sz="2200" kern="1200" dirty="0">
              <a:solidFill>
                <a:schemeClr val="tx1"/>
              </a:solidFill>
              <a:latin typeface="+mn-ea"/>
              <a:cs typeface="+mn-cs"/>
            </a:endParaRPr>
          </a:p>
          <a:p>
            <a:pPr lvl="1" defTabSz="914400">
              <a:buFont typeface="Wingdings" panose="05000000000000000000" pitchFamily="2" charset="2"/>
              <a:buChar char="Ø"/>
            </a:pPr>
            <a:r>
              <a:rPr lang="zh-CN" altLang="en-US" sz="2200" kern="1200" dirty="0">
                <a:solidFill>
                  <a:schemeClr val="tx1"/>
                </a:solidFill>
                <a:latin typeface="+mn-ea"/>
                <a:cs typeface="+mn-cs"/>
              </a:rPr>
              <a:t>提升下属对新结果的意识</a:t>
            </a:r>
            <a:endParaRPr lang="en-US" altLang="zh-CN" sz="2200" kern="1200" dirty="0">
              <a:solidFill>
                <a:schemeClr val="tx1"/>
              </a:solidFill>
              <a:latin typeface="+mn-ea"/>
              <a:cs typeface="+mn-cs"/>
            </a:endParaRPr>
          </a:p>
          <a:p>
            <a:pPr lvl="1" defTabSz="914400">
              <a:buFont typeface="Wingdings" panose="05000000000000000000" pitchFamily="2" charset="2"/>
              <a:buChar char="Ø"/>
            </a:pPr>
            <a:r>
              <a:rPr lang="zh-CN" altLang="en-US" sz="2200" kern="1200" dirty="0">
                <a:solidFill>
                  <a:schemeClr val="tx1"/>
                </a:solidFill>
                <a:latin typeface="+mn-ea"/>
                <a:cs typeface="+mn-cs"/>
              </a:rPr>
              <a:t>激励他们为了部门或组织利益而超越自身的利益</a:t>
            </a:r>
            <a:endParaRPr lang="zh-CN" altLang="en-US" sz="2200" kern="1200" dirty="0">
              <a:solidFill>
                <a:schemeClr val="tx1"/>
              </a:solidFill>
              <a:latin typeface="+mn-ea"/>
              <a:cs typeface="+mn-cs"/>
            </a:endParaRPr>
          </a:p>
        </p:txBody>
      </p:sp>
      <p:sp>
        <p:nvSpPr>
          <p:cNvPr id="100" name="文本框 99"/>
          <p:cNvSpPr txBox="1"/>
          <p:nvPr/>
        </p:nvSpPr>
        <p:spPr>
          <a:xfrm>
            <a:off x="3587115" y="6256020"/>
            <a:ext cx="2297430" cy="275590"/>
          </a:xfrm>
          <a:prstGeom prst="rect">
            <a:avLst/>
          </a:prstGeom>
          <a:noFill/>
          <a:ln w="9525">
            <a:noFill/>
          </a:ln>
        </p:spPr>
        <p:txBody>
          <a:bodyPr wrap="square">
            <a:spAutoFit/>
          </a:bodyPr>
          <a:p>
            <a:pPr marL="0" indent="0"/>
            <a:r>
              <a:rPr lang="zh-CN" sz="1200" b="1">
                <a:latin typeface="Times New Roman" panose="02020603050405020304" pitchFamily="18" charset="0"/>
                <a:ea typeface="宋体" panose="02010600030101010101" pitchFamily="2" charset="-122"/>
              </a:rPr>
              <a:t>【阅读材料】伟大的总理</a:t>
            </a:r>
            <a:endParaRPr lang="zh-CN" altLang="en-US" sz="1200" b="1">
              <a:latin typeface="Times New Roman" panose="02020603050405020304" pitchFamily="18" charset="0"/>
              <a:ea typeface="宋体" panose="02010600030101010101" pitchFamily="2" charset="-122"/>
            </a:endParaRPr>
          </a:p>
        </p:txBody>
      </p:sp>
      <p:sp>
        <p:nvSpPr>
          <p:cNvPr id="2" name="文本框 1"/>
          <p:cNvSpPr txBox="1"/>
          <p:nvPr/>
        </p:nvSpPr>
        <p:spPr>
          <a:xfrm>
            <a:off x="5884545" y="6256020"/>
            <a:ext cx="2373630" cy="275590"/>
          </a:xfrm>
          <a:prstGeom prst="rect">
            <a:avLst/>
          </a:prstGeom>
          <a:noFill/>
          <a:ln w="9525">
            <a:noFill/>
          </a:ln>
        </p:spPr>
        <p:txBody>
          <a:bodyPr wrap="square">
            <a:spAutoFit/>
          </a:bodyPr>
          <a:p>
            <a:pPr marL="0" indent="266700"/>
            <a:r>
              <a:rPr lang="zh-CN" sz="1200" b="1">
                <a:latin typeface="Times New Roman" panose="02020603050405020304" pitchFamily="18" charset="0"/>
                <a:ea typeface="黑体" panose="02010609060101010101" charset="-122"/>
              </a:rPr>
              <a:t>【阅读材料】伟大的修女</a:t>
            </a:r>
            <a:endParaRPr lang="zh-CN" altLang="en-US" sz="1200" b="1">
              <a:latin typeface="Times New Roman" panose="02020603050405020304" pitchFamily="18" charset="0"/>
              <a:ea typeface="黑体" panose="02010609060101010101" charset="-122"/>
            </a:endParaRPr>
          </a:p>
        </p:txBody>
      </p:sp>
    </p:spTree>
  </p:cSld>
  <p:clrMapOvr>
    <a:masterClrMapping/>
  </p:clrMapOvr>
  <p:transition>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507">
                                            <p:txEl>
                                              <p:pRg st="1" end="1"/>
                                            </p:txEl>
                                          </p:spTgt>
                                        </p:tgtEl>
                                        <p:attrNameLst>
                                          <p:attrName>style.visibility</p:attrName>
                                        </p:attrNameLst>
                                      </p:cBhvr>
                                      <p:to>
                                        <p:strVal val="visible"/>
                                      </p:to>
                                    </p:set>
                                    <p:animEffect transition="in" filter="wipe(left)">
                                      <p:cBhvr>
                                        <p:cTn id="17" dur="500"/>
                                        <p:tgtEl>
                                          <p:spTgt spid="2150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1267">
                                            <p:txEl>
                                              <p:pRg st="0" end="0"/>
                                            </p:txEl>
                                          </p:spTgt>
                                        </p:tgtEl>
                                        <p:attrNameLst>
                                          <p:attrName>style.visibility</p:attrName>
                                        </p:attrNameLst>
                                      </p:cBhvr>
                                      <p:to>
                                        <p:strVal val="visible"/>
                                      </p:to>
                                    </p:set>
                                    <p:animEffect transition="in" filter="wipe(left)">
                                      <p:cBhvr>
                                        <p:cTn id="22" dur="500"/>
                                        <p:tgtEl>
                                          <p:spTgt spid="1126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1267">
                                            <p:txEl>
                                              <p:pRg st="1" end="1"/>
                                            </p:txEl>
                                          </p:spTgt>
                                        </p:tgtEl>
                                        <p:attrNameLst>
                                          <p:attrName>style.visibility</p:attrName>
                                        </p:attrNameLst>
                                      </p:cBhvr>
                                      <p:to>
                                        <p:strVal val="visible"/>
                                      </p:to>
                                    </p:set>
                                    <p:animEffect transition="in" filter="wipe(left)">
                                      <p:cBhvr>
                                        <p:cTn id="27" dur="500"/>
                                        <p:tgtEl>
                                          <p:spTgt spid="1126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1267">
                                            <p:txEl>
                                              <p:pRg st="2" end="2"/>
                                            </p:txEl>
                                          </p:spTgt>
                                        </p:tgtEl>
                                        <p:attrNameLst>
                                          <p:attrName>style.visibility</p:attrName>
                                        </p:attrNameLst>
                                      </p:cBhvr>
                                      <p:to>
                                        <p:strVal val="visible"/>
                                      </p:to>
                                    </p:set>
                                    <p:animEffect transition="in" filter="wipe(left)">
                                      <p:cBhvr>
                                        <p:cTn id="32" dur="500"/>
                                        <p:tgtEl>
                                          <p:spTgt spid="11267">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1267">
                                            <p:txEl>
                                              <p:pRg st="3" end="3"/>
                                            </p:txEl>
                                          </p:spTgt>
                                        </p:tgtEl>
                                        <p:attrNameLst>
                                          <p:attrName>style.visibility</p:attrName>
                                        </p:attrNameLst>
                                      </p:cBhvr>
                                      <p:to>
                                        <p:strVal val="visible"/>
                                      </p:to>
                                    </p:set>
                                    <p:animEffect transition="in" filter="wipe(left)">
                                      <p:cBhvr>
                                        <p:cTn id="37" dur="500"/>
                                        <p:tgtEl>
                                          <p:spTgt spid="11267">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1267">
                                            <p:txEl>
                                              <p:pRg st="4" end="4"/>
                                            </p:txEl>
                                          </p:spTgt>
                                        </p:tgtEl>
                                        <p:attrNameLst>
                                          <p:attrName>style.visibility</p:attrName>
                                        </p:attrNameLst>
                                      </p:cBhvr>
                                      <p:to>
                                        <p:strVal val="visible"/>
                                      </p:to>
                                    </p:set>
                                    <p:animEffect transition="in" filter="wipe(left)">
                                      <p:cBhvr>
                                        <p:cTn id="42" dur="500"/>
                                        <p:tgtEl>
                                          <p:spTgt spid="11267">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1267">
                                            <p:txEl>
                                              <p:pRg st="5" end="5"/>
                                            </p:txEl>
                                          </p:spTgt>
                                        </p:tgtEl>
                                        <p:attrNameLst>
                                          <p:attrName>style.visibility</p:attrName>
                                        </p:attrNameLst>
                                      </p:cBhvr>
                                      <p:to>
                                        <p:strVal val="visible"/>
                                      </p:to>
                                    </p:set>
                                    <p:animEffect transition="in" filter="wipe(left)">
                                      <p:cBhvr>
                                        <p:cTn id="47" dur="500"/>
                                        <p:tgtEl>
                                          <p:spTgt spid="11267">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1267">
                                            <p:txEl>
                                              <p:pRg st="6" end="6"/>
                                            </p:txEl>
                                          </p:spTgt>
                                        </p:tgtEl>
                                        <p:attrNameLst>
                                          <p:attrName>style.visibility</p:attrName>
                                        </p:attrNameLst>
                                      </p:cBhvr>
                                      <p:to>
                                        <p:strVal val="visible"/>
                                      </p:to>
                                    </p:set>
                                    <p:animEffect transition="in" filter="wipe(left)">
                                      <p:cBhvr>
                                        <p:cTn id="52" dur="500"/>
                                        <p:tgtEl>
                                          <p:spTgt spid="11267">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1267">
                                            <p:txEl>
                                              <p:pRg st="7" end="7"/>
                                            </p:txEl>
                                          </p:spTgt>
                                        </p:tgtEl>
                                        <p:attrNameLst>
                                          <p:attrName>style.visibility</p:attrName>
                                        </p:attrNameLst>
                                      </p:cBhvr>
                                      <p:to>
                                        <p:strVal val="visible"/>
                                      </p:to>
                                    </p:set>
                                    <p:animEffect transition="in" filter="wipe(left)">
                                      <p:cBhvr>
                                        <p:cTn id="57" dur="500"/>
                                        <p:tgtEl>
                                          <p:spTgt spid="11267">
                                            <p:txEl>
                                              <p:pRg st="7" end="7"/>
                                            </p:txEl>
                                          </p:spTgt>
                                        </p:tgtEl>
                                      </p:cBhvr>
                                    </p:animEffect>
                                  </p:childTnLst>
                                </p:cTn>
                              </p:par>
                            </p:childTnLst>
                          </p:cTn>
                        </p:par>
                        <p:par>
                          <p:cTn id="58" fill="hold">
                            <p:stCondLst>
                              <p:cond delay="500"/>
                            </p:stCondLst>
                            <p:childTnLst>
                              <p:par>
                                <p:cTn id="59" presetID="22" presetClass="entr" presetSubtype="8" fill="hold" grpId="0" nodeType="afterEffect">
                                  <p:stCondLst>
                                    <p:cond delay="0"/>
                                  </p:stCondLst>
                                  <p:childTnLst>
                                    <p:set>
                                      <p:cBhvr>
                                        <p:cTn id="60" dur="1" fill="hold">
                                          <p:stCondLst>
                                            <p:cond delay="0"/>
                                          </p:stCondLst>
                                        </p:cTn>
                                        <p:tgtEl>
                                          <p:spTgt spid="100"/>
                                        </p:tgtEl>
                                        <p:attrNameLst>
                                          <p:attrName>style.visibility</p:attrName>
                                        </p:attrNameLst>
                                      </p:cBhvr>
                                      <p:to>
                                        <p:strVal val="visible"/>
                                      </p:to>
                                    </p:set>
                                    <p:animEffect transition="in" filter="wipe(left)">
                                      <p:cBhvr>
                                        <p:cTn id="61" dur="500"/>
                                        <p:tgtEl>
                                          <p:spTgt spid="100"/>
                                        </p:tgtEl>
                                      </p:cBhvr>
                                    </p:animEffect>
                                  </p:childTnLst>
                                </p:cTn>
                              </p:par>
                            </p:childTnLst>
                          </p:cTn>
                        </p:par>
                        <p:par>
                          <p:cTn id="62" fill="hold">
                            <p:stCondLst>
                              <p:cond delay="1000"/>
                            </p:stCondLst>
                            <p:childTnLst>
                              <p:par>
                                <p:cTn id="63" presetID="22" presetClass="entr" presetSubtype="8" fill="hold" grpId="0" nodeType="after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wipe(left)">
                                      <p:cBhvr>
                                        <p:cTn id="6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21507" grpId="0" build="p"/>
      <p:bldP spid="100" grpId="0"/>
      <p:bldP spid="2" grpId="0"/>
      <p:bldP spid="100" grpId="1"/>
      <p:bldP spid="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第二节 领导风格类型</a:t>
            </a:r>
            <a:endParaRPr lang="zh-CN" altLang="en-US" sz="4000" smtClean="0"/>
          </a:p>
        </p:txBody>
      </p:sp>
      <p:sp>
        <p:nvSpPr>
          <p:cNvPr id="21507" name="内容占位符 2"/>
          <p:cNvSpPr>
            <a:spLocks noGrp="1"/>
          </p:cNvSpPr>
          <p:nvPr>
            <p:ph idx="1"/>
          </p:nvPr>
        </p:nvSpPr>
        <p:spPr>
          <a:xfrm>
            <a:off x="304800" y="1295400"/>
            <a:ext cx="8686800" cy="809625"/>
          </a:xfrm>
        </p:spPr>
        <p:txBody>
          <a:bodyPr/>
          <a:lstStyle/>
          <a:p>
            <a:pPr eaLnBrk="1" hangingPunct="1">
              <a:buFont typeface="Arial" panose="020B0604020202020204" pitchFamily="34" charset="0"/>
              <a:buNone/>
            </a:pPr>
            <a:r>
              <a:rPr lang="zh-CN" altLang="en-US" smtClean="0"/>
              <a:t>二、按创新方式划分</a:t>
            </a:r>
            <a:r>
              <a:rPr lang="zh-CN" altLang="en-US" sz="2400" smtClean="0"/>
              <a:t>              </a:t>
            </a:r>
            <a:endParaRPr lang="zh-CN" altLang="en-US" smtClean="0"/>
          </a:p>
        </p:txBody>
      </p:sp>
      <p:sp>
        <p:nvSpPr>
          <p:cNvPr id="12291" name="内容占位符 13"/>
          <p:cNvSpPr>
            <a:spLocks noGrp="1"/>
          </p:cNvSpPr>
          <p:nvPr/>
        </p:nvSpPr>
        <p:spPr>
          <a:xfrm>
            <a:off x="898525" y="1840865"/>
            <a:ext cx="7806055" cy="3467100"/>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lnSpc>
                <a:spcPct val="120000"/>
              </a:lnSpc>
              <a:buNone/>
            </a:pPr>
            <a:r>
              <a:rPr lang="zh-CN" altLang="en-US" sz="2800" b="1" kern="1200" dirty="0">
                <a:gradFill>
                  <a:gsLst>
                    <a:gs pos="0">
                      <a:srgbClr val="012D86"/>
                    </a:gs>
                    <a:gs pos="100000">
                      <a:srgbClr val="0E2557"/>
                    </a:gs>
                  </a:gsLst>
                  <a:lin scaled="0"/>
                </a:gradFill>
                <a:latin typeface="黑体" panose="02010609060101010101" charset="-122"/>
                <a:ea typeface="黑体" panose="02010609060101010101" charset="-122"/>
                <a:cs typeface="+mn-cs"/>
              </a:rPr>
              <a:t>变革型领导者：</a:t>
            </a:r>
            <a:endParaRPr lang="en-US" altLang="zh-CN" sz="2800" b="1" kern="1200" dirty="0">
              <a:gradFill>
                <a:gsLst>
                  <a:gs pos="0">
                    <a:srgbClr val="012D86"/>
                  </a:gs>
                  <a:gs pos="100000">
                    <a:srgbClr val="0E2557"/>
                  </a:gs>
                </a:gsLst>
                <a:lin scaled="0"/>
              </a:gradFill>
              <a:latin typeface="黑体" panose="02010609060101010101" charset="-122"/>
              <a:ea typeface="黑体" panose="02010609060101010101" charset="-122"/>
              <a:cs typeface="+mn-cs"/>
            </a:endParaRPr>
          </a:p>
          <a:p>
            <a:pPr defTabSz="914400">
              <a:lnSpc>
                <a:spcPct val="120000"/>
              </a:lnSpc>
              <a:buBlip>
                <a:blip r:embed="rId1"/>
              </a:buBlip>
            </a:pPr>
            <a:r>
              <a:rPr lang="zh-CN" altLang="en-US" sz="2400" b="1" kern="1200" dirty="0">
                <a:solidFill>
                  <a:schemeClr val="tx1"/>
                </a:solidFill>
                <a:latin typeface="+mn-ea"/>
                <a:cs typeface="+mn-cs"/>
              </a:rPr>
              <a:t>鼓励</a:t>
            </a:r>
            <a:r>
              <a:rPr lang="zh-CN" altLang="en-US" sz="2400" kern="1200" dirty="0">
                <a:solidFill>
                  <a:schemeClr val="tx1"/>
                </a:solidFill>
                <a:latin typeface="+mn-ea"/>
                <a:cs typeface="+mn-cs"/>
              </a:rPr>
              <a:t>下属为了组织的利益而超越自身利益，并能对下属产生深远而不同寻常的影响</a:t>
            </a:r>
            <a:endParaRPr lang="en-US" altLang="zh-CN" sz="2400" kern="1200" dirty="0">
              <a:solidFill>
                <a:schemeClr val="tx1"/>
              </a:solidFill>
              <a:latin typeface="+mn-ea"/>
              <a:cs typeface="+mn-cs"/>
            </a:endParaRPr>
          </a:p>
          <a:p>
            <a:pPr defTabSz="914400">
              <a:lnSpc>
                <a:spcPct val="120000"/>
              </a:lnSpc>
              <a:buBlip>
                <a:blip r:embed="rId1"/>
              </a:buBlip>
            </a:pPr>
            <a:r>
              <a:rPr lang="zh-CN" altLang="en-US" sz="2400" b="1" kern="1200" dirty="0">
                <a:solidFill>
                  <a:schemeClr val="tx1"/>
                </a:solidFill>
                <a:latin typeface="+mn-ea"/>
                <a:cs typeface="+mn-cs"/>
              </a:rPr>
              <a:t>关心</a:t>
            </a:r>
            <a:r>
              <a:rPr lang="zh-CN" altLang="en-US" sz="2400" kern="1200" dirty="0">
                <a:solidFill>
                  <a:schemeClr val="tx1"/>
                </a:solidFill>
                <a:latin typeface="+mn-ea"/>
                <a:cs typeface="+mn-cs"/>
              </a:rPr>
              <a:t>每个下属的日常生活和发展需要，帮助下属用新观念分析老问题，进而改变他们对问题的看法</a:t>
            </a:r>
            <a:endParaRPr lang="en-US" altLang="zh-CN" sz="2400" kern="1200" dirty="0">
              <a:solidFill>
                <a:schemeClr val="tx1"/>
              </a:solidFill>
              <a:latin typeface="+mn-ea"/>
              <a:cs typeface="+mn-cs"/>
            </a:endParaRPr>
          </a:p>
          <a:p>
            <a:pPr defTabSz="914400">
              <a:lnSpc>
                <a:spcPct val="120000"/>
              </a:lnSpc>
              <a:buBlip>
                <a:blip r:embed="rId1"/>
              </a:buBlip>
            </a:pPr>
            <a:r>
              <a:rPr lang="zh-CN" altLang="en-US" sz="2400" kern="1200" dirty="0">
                <a:solidFill>
                  <a:schemeClr val="tx1"/>
                </a:solidFill>
                <a:latin typeface="+mn-ea"/>
                <a:cs typeface="+mn-cs"/>
              </a:rPr>
              <a:t>能够</a:t>
            </a:r>
            <a:r>
              <a:rPr lang="zh-CN" altLang="en-US" sz="2400" b="1" kern="1200" dirty="0">
                <a:solidFill>
                  <a:schemeClr val="tx1"/>
                </a:solidFill>
                <a:latin typeface="+mn-ea"/>
                <a:cs typeface="+mn-cs"/>
              </a:rPr>
              <a:t>激励、唤醒和鼓舞</a:t>
            </a:r>
            <a:r>
              <a:rPr lang="zh-CN" altLang="en-US" sz="2400" kern="1200" dirty="0">
                <a:solidFill>
                  <a:schemeClr val="tx1"/>
                </a:solidFill>
                <a:latin typeface="+mn-ea"/>
                <a:cs typeface="+mn-cs"/>
              </a:rPr>
              <a:t>下属为达到组织或群体目标而付出加倍的努力</a:t>
            </a:r>
            <a:endParaRPr lang="zh-CN" altLang="en-US" sz="2400" kern="1200" dirty="0">
              <a:solidFill>
                <a:schemeClr val="tx1"/>
              </a:solidFill>
              <a:latin typeface="+mn-ea"/>
              <a:cs typeface="+mn-cs"/>
            </a:endParaRPr>
          </a:p>
          <a:p>
            <a:pPr marL="0" indent="0" defTabSz="914400">
              <a:buNone/>
            </a:pPr>
            <a:endParaRPr lang="zh-CN" altLang="en-US" sz="2400" kern="1200" dirty="0">
              <a:solidFill>
                <a:schemeClr val="tx1"/>
              </a:solidFill>
              <a:latin typeface="+mn-ea"/>
              <a:cs typeface="+mn-cs"/>
            </a:endParaRPr>
          </a:p>
        </p:txBody>
      </p:sp>
    </p:spTree>
  </p:cSld>
  <p:clrMapOvr>
    <a:masterClrMapping/>
  </p:clrMapOvr>
  <p:transition>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291">
                                            <p:txEl>
                                              <p:pRg st="0" end="0"/>
                                            </p:txEl>
                                          </p:spTgt>
                                        </p:tgtEl>
                                        <p:attrNameLst>
                                          <p:attrName>style.visibility</p:attrName>
                                        </p:attrNameLst>
                                      </p:cBhvr>
                                      <p:to>
                                        <p:strVal val="visible"/>
                                      </p:to>
                                    </p:set>
                                    <p:animEffect transition="in" filter="wipe(left)">
                                      <p:cBhvr>
                                        <p:cTn id="17" dur="500"/>
                                        <p:tgtEl>
                                          <p:spTgt spid="1229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2291">
                                            <p:txEl>
                                              <p:pRg st="1" end="1"/>
                                            </p:txEl>
                                          </p:spTgt>
                                        </p:tgtEl>
                                        <p:attrNameLst>
                                          <p:attrName>style.visibility</p:attrName>
                                        </p:attrNameLst>
                                      </p:cBhvr>
                                      <p:to>
                                        <p:strVal val="visible"/>
                                      </p:to>
                                    </p:set>
                                    <p:animEffect transition="in" filter="wipe(left)">
                                      <p:cBhvr>
                                        <p:cTn id="22" dur="500"/>
                                        <p:tgtEl>
                                          <p:spTgt spid="1229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2291">
                                            <p:txEl>
                                              <p:pRg st="2" end="2"/>
                                            </p:txEl>
                                          </p:spTgt>
                                        </p:tgtEl>
                                        <p:attrNameLst>
                                          <p:attrName>style.visibility</p:attrName>
                                        </p:attrNameLst>
                                      </p:cBhvr>
                                      <p:to>
                                        <p:strVal val="visible"/>
                                      </p:to>
                                    </p:set>
                                    <p:animEffect transition="in" filter="wipe(left)">
                                      <p:cBhvr>
                                        <p:cTn id="27" dur="500"/>
                                        <p:tgtEl>
                                          <p:spTgt spid="12291">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2291">
                                            <p:txEl>
                                              <p:pRg st="3" end="3"/>
                                            </p:txEl>
                                          </p:spTgt>
                                        </p:tgtEl>
                                        <p:attrNameLst>
                                          <p:attrName>style.visibility</p:attrName>
                                        </p:attrNameLst>
                                      </p:cBhvr>
                                      <p:to>
                                        <p:strVal val="visible"/>
                                      </p:to>
                                    </p:set>
                                    <p:animEffect transition="in" filter="wipe(left)">
                                      <p:cBhvr>
                                        <p:cTn id="32" dur="500"/>
                                        <p:tgtEl>
                                          <p:spTgt spid="122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第二节 领导风格类型</a:t>
            </a:r>
            <a:endParaRPr lang="zh-CN" altLang="en-US" sz="4000" smtClean="0"/>
          </a:p>
        </p:txBody>
      </p:sp>
      <p:sp>
        <p:nvSpPr>
          <p:cNvPr id="21507" name="内容占位符 2"/>
          <p:cNvSpPr>
            <a:spLocks noGrp="1"/>
          </p:cNvSpPr>
          <p:nvPr>
            <p:ph idx="1"/>
          </p:nvPr>
        </p:nvSpPr>
        <p:spPr>
          <a:xfrm>
            <a:off x="304800" y="1295400"/>
            <a:ext cx="8686800" cy="809625"/>
          </a:xfrm>
        </p:spPr>
        <p:txBody>
          <a:bodyPr/>
          <a:lstStyle/>
          <a:p>
            <a:pPr eaLnBrk="1" hangingPunct="1">
              <a:buFont typeface="Arial" panose="020B0604020202020204" pitchFamily="34" charset="0"/>
              <a:buNone/>
            </a:pPr>
            <a:r>
              <a:rPr lang="zh-CN" altLang="en-US" smtClean="0"/>
              <a:t>三、按思维方式划分</a:t>
            </a:r>
            <a:endParaRPr lang="zh-CN" altLang="en-US" smtClean="0"/>
          </a:p>
          <a:p>
            <a:pPr eaLnBrk="1" latinLnBrk="0" hangingPunct="1">
              <a:lnSpc>
                <a:spcPct val="150000"/>
              </a:lnSpc>
              <a:spcBef>
                <a:spcPts val="2400"/>
              </a:spcBef>
              <a:buFont typeface="Arial" panose="020B0604020202020204" pitchFamily="34" charset="0"/>
              <a:buNone/>
            </a:pPr>
            <a:r>
              <a:rPr lang="zh-CN" altLang="en-US" sz="2400" smtClean="0"/>
              <a:t>              </a:t>
            </a:r>
            <a:endParaRPr lang="zh-CN" altLang="en-US" smtClean="0"/>
          </a:p>
        </p:txBody>
      </p:sp>
      <p:sp>
        <p:nvSpPr>
          <p:cNvPr id="2" name="内容占位符 13"/>
          <p:cNvSpPr>
            <a:spLocks noGrp="1"/>
          </p:cNvSpPr>
          <p:nvPr/>
        </p:nvSpPr>
        <p:spPr>
          <a:xfrm>
            <a:off x="747395" y="1764665"/>
            <a:ext cx="8244205" cy="4538345"/>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lnSpc>
                <a:spcPct val="110000"/>
              </a:lnSpc>
              <a:buNone/>
            </a:pPr>
            <a:r>
              <a:rPr lang="zh-CN" altLang="en-US" sz="2800" b="1" kern="1200" dirty="0">
                <a:gradFill>
                  <a:gsLst>
                    <a:gs pos="0">
                      <a:srgbClr val="012D86"/>
                    </a:gs>
                    <a:gs pos="100000">
                      <a:srgbClr val="0E2557"/>
                    </a:gs>
                  </a:gsLst>
                  <a:lin scaled="0"/>
                </a:gradFill>
                <a:latin typeface="黑体" panose="02010609060101010101" charset="-122"/>
                <a:ea typeface="黑体" panose="02010609060101010101" charset="-122"/>
                <a:cs typeface="+mn-cs"/>
              </a:rPr>
              <a:t>事务型领导者：</a:t>
            </a:r>
            <a:endParaRPr lang="en-US" altLang="zh-CN" sz="2800" b="1" kern="1200" dirty="0">
              <a:gradFill>
                <a:gsLst>
                  <a:gs pos="0">
                    <a:srgbClr val="012D86"/>
                  </a:gs>
                  <a:gs pos="100000">
                    <a:srgbClr val="0E2557"/>
                  </a:gs>
                </a:gsLst>
                <a:lin scaled="0"/>
              </a:gradFill>
              <a:latin typeface="黑体" panose="02010609060101010101" charset="-122"/>
              <a:ea typeface="黑体" panose="02010609060101010101" charset="-122"/>
              <a:cs typeface="+mn-cs"/>
            </a:endParaRPr>
          </a:p>
          <a:p>
            <a:pPr defTabSz="914400">
              <a:lnSpc>
                <a:spcPct val="110000"/>
              </a:lnSpc>
              <a:buBlip>
                <a:blip r:embed="rId1"/>
              </a:buBlip>
            </a:pPr>
            <a:r>
              <a:rPr lang="zh-CN" altLang="en-US" sz="2400" kern="1200" dirty="0">
                <a:solidFill>
                  <a:schemeClr val="tx1"/>
                </a:solidFill>
                <a:latin typeface="+mn-ea"/>
                <a:cs typeface="+mn-ea"/>
              </a:rPr>
              <a:t>也可称为</a:t>
            </a:r>
            <a:r>
              <a:rPr lang="zh-CN" altLang="en-US" sz="2400" b="1" kern="1200" dirty="0">
                <a:solidFill>
                  <a:schemeClr val="tx1"/>
                </a:solidFill>
                <a:latin typeface="+mn-ea"/>
                <a:cs typeface="+mn-ea"/>
              </a:rPr>
              <a:t>维持型领导者</a:t>
            </a:r>
            <a:r>
              <a:rPr lang="zh-CN" altLang="en-US" sz="2400" kern="1200" dirty="0">
                <a:solidFill>
                  <a:schemeClr val="tx1"/>
                </a:solidFill>
                <a:latin typeface="+mn-ea"/>
                <a:cs typeface="+mn-ea"/>
              </a:rPr>
              <a:t>（</a:t>
            </a:r>
            <a:r>
              <a:rPr lang="en-US" altLang="en-US" sz="2400" kern="1200" dirty="0">
                <a:solidFill>
                  <a:schemeClr val="tx1"/>
                </a:solidFill>
                <a:latin typeface="+mn-ea"/>
                <a:cs typeface="+mn-ea"/>
              </a:rPr>
              <a:t>Transactional Leader</a:t>
            </a:r>
            <a:r>
              <a:rPr lang="zh-CN" altLang="en-US" sz="2400" kern="1200" dirty="0">
                <a:solidFill>
                  <a:schemeClr val="tx1"/>
                </a:solidFill>
                <a:latin typeface="+mn-ea"/>
                <a:cs typeface="+mn-ea"/>
              </a:rPr>
              <a:t>）</a:t>
            </a:r>
            <a:endParaRPr lang="en-US" altLang="zh-CN" sz="2400" kern="1200" dirty="0">
              <a:solidFill>
                <a:schemeClr val="tx1"/>
              </a:solidFill>
              <a:latin typeface="+mn-ea"/>
              <a:cs typeface="+mn-ea"/>
            </a:endParaRPr>
          </a:p>
          <a:p>
            <a:pPr defTabSz="914400">
              <a:lnSpc>
                <a:spcPct val="110000"/>
              </a:lnSpc>
              <a:buBlip>
                <a:blip r:embed="rId1"/>
              </a:buBlip>
            </a:pPr>
            <a:r>
              <a:rPr lang="zh-CN" altLang="en-US" sz="2400" kern="1200" dirty="0">
                <a:solidFill>
                  <a:schemeClr val="tx1"/>
                </a:solidFill>
                <a:latin typeface="+mn-ea"/>
                <a:cs typeface="+mn-ea"/>
              </a:rPr>
              <a:t>通过明确角色和任务要求，激励下属向着既定的目标活动</a:t>
            </a:r>
            <a:endParaRPr lang="en-US" altLang="zh-CN" sz="2400" kern="1200" dirty="0">
              <a:solidFill>
                <a:schemeClr val="tx1"/>
              </a:solidFill>
              <a:latin typeface="+mn-ea"/>
              <a:cs typeface="+mn-ea"/>
            </a:endParaRPr>
          </a:p>
          <a:p>
            <a:pPr defTabSz="914400">
              <a:lnSpc>
                <a:spcPct val="110000"/>
              </a:lnSpc>
              <a:buBlip>
                <a:blip r:embed="rId1"/>
              </a:buBlip>
            </a:pPr>
            <a:r>
              <a:rPr lang="zh-CN" altLang="en-US" sz="2400" kern="1200" dirty="0">
                <a:solidFill>
                  <a:schemeClr val="tx1"/>
                </a:solidFill>
                <a:latin typeface="+mn-ea"/>
                <a:cs typeface="+mn-ea"/>
              </a:rPr>
              <a:t>尽量考虑和满足下属的社会需要，通过协作活动提高下属的生产率水平</a:t>
            </a:r>
            <a:endParaRPr lang="en-US" altLang="zh-CN" sz="2400" kern="1200" dirty="0">
              <a:solidFill>
                <a:schemeClr val="tx1"/>
              </a:solidFill>
              <a:latin typeface="+mn-ea"/>
              <a:cs typeface="+mn-ea"/>
            </a:endParaRPr>
          </a:p>
          <a:p>
            <a:pPr defTabSz="914400">
              <a:lnSpc>
                <a:spcPct val="110000"/>
              </a:lnSpc>
              <a:buBlip>
                <a:blip r:embed="rId1"/>
              </a:buBlip>
            </a:pPr>
            <a:r>
              <a:rPr lang="zh-CN" altLang="en-US" sz="2400" kern="1200" dirty="0">
                <a:solidFill>
                  <a:schemeClr val="tx1"/>
                </a:solidFill>
                <a:latin typeface="+mn-ea"/>
                <a:cs typeface="+mn-ea"/>
              </a:rPr>
              <a:t>对组织的管理职能和程序推崇备至，勤奋、谦和而且公正</a:t>
            </a:r>
            <a:endParaRPr lang="en-US" altLang="zh-CN" sz="2400" kern="1200" dirty="0">
              <a:solidFill>
                <a:schemeClr val="tx1"/>
              </a:solidFill>
              <a:latin typeface="+mn-ea"/>
              <a:cs typeface="+mn-ea"/>
            </a:endParaRPr>
          </a:p>
          <a:p>
            <a:pPr defTabSz="914400">
              <a:lnSpc>
                <a:spcPct val="110000"/>
              </a:lnSpc>
              <a:buBlip>
                <a:blip r:embed="rId1"/>
              </a:buBlip>
            </a:pPr>
            <a:r>
              <a:rPr lang="zh-CN" altLang="en-US" sz="2400" kern="1200" dirty="0">
                <a:solidFill>
                  <a:schemeClr val="tx1"/>
                </a:solidFill>
                <a:latin typeface="+mn-ea"/>
                <a:cs typeface="+mn-ea"/>
              </a:rPr>
              <a:t>以把事情理顺、工作有条不紊地进行引以为豪</a:t>
            </a:r>
            <a:endParaRPr lang="en-US" altLang="zh-CN" sz="2400" kern="1200" dirty="0">
              <a:solidFill>
                <a:schemeClr val="tx1"/>
              </a:solidFill>
              <a:latin typeface="+mn-ea"/>
              <a:cs typeface="+mn-ea"/>
            </a:endParaRPr>
          </a:p>
          <a:p>
            <a:pPr defTabSz="914400">
              <a:lnSpc>
                <a:spcPct val="110000"/>
              </a:lnSpc>
              <a:buBlip>
                <a:blip r:embed="rId1"/>
              </a:buBlip>
            </a:pPr>
            <a:r>
              <a:rPr lang="zh-CN" altLang="en-US" sz="2400" kern="1200" dirty="0">
                <a:solidFill>
                  <a:schemeClr val="tx1"/>
                </a:solidFill>
                <a:latin typeface="+mn-ea"/>
                <a:cs typeface="+mn-ea"/>
              </a:rPr>
              <a:t>重视非人格的绩效内容，如计划、日程和预算，对组织有使命感，并且严格遵守组织的规范和价值观</a:t>
            </a:r>
            <a:endParaRPr lang="zh-CN" altLang="en-US" sz="2400" kern="1200" dirty="0">
              <a:solidFill>
                <a:schemeClr val="tx1"/>
              </a:solidFill>
              <a:latin typeface="+mn-ea"/>
              <a:cs typeface="+mn-ea"/>
            </a:endParaRPr>
          </a:p>
          <a:p>
            <a:pPr defTabSz="914400">
              <a:buBlip>
                <a:blip r:embed="rId1"/>
              </a:buBlip>
            </a:pPr>
            <a:endParaRPr lang="zh-CN" altLang="en-US" sz="2400" kern="1200" dirty="0">
              <a:solidFill>
                <a:schemeClr val="tx1"/>
              </a:solidFill>
              <a:latin typeface="+mn-ea"/>
              <a:cs typeface="+mn-ea"/>
            </a:endParaRPr>
          </a:p>
        </p:txBody>
      </p:sp>
    </p:spTree>
  </p:cSld>
  <p:clrMapOvr>
    <a:masterClrMapping/>
  </p:clrMapOvr>
  <p:transition>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wipe(left)">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wipe(left)">
                                      <p:cBhvr>
                                        <p:cTn id="22" dur="500"/>
                                        <p:tgtEl>
                                          <p:spTgt spid="2">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Effect transition="in" filter="wipe(left)">
                                      <p:cBhvr>
                                        <p:cTn id="27" dur="500"/>
                                        <p:tgtEl>
                                          <p:spTgt spid="2">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3" end="3"/>
                                            </p:txEl>
                                          </p:spTgt>
                                        </p:tgtEl>
                                        <p:attrNameLst>
                                          <p:attrName>style.visibility</p:attrName>
                                        </p:attrNameLst>
                                      </p:cBhvr>
                                      <p:to>
                                        <p:strVal val="visible"/>
                                      </p:to>
                                    </p:set>
                                    <p:animEffect transition="in" filter="wipe(left)">
                                      <p:cBhvr>
                                        <p:cTn id="32" dur="500"/>
                                        <p:tgtEl>
                                          <p:spTgt spid="2">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animEffect transition="in" filter="wipe(left)">
                                      <p:cBhvr>
                                        <p:cTn id="37" dur="5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wipe(left)">
                                      <p:cBhvr>
                                        <p:cTn id="42" dur="500"/>
                                        <p:tgtEl>
                                          <p:spTgt spid="2">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
                                            <p:txEl>
                                              <p:pRg st="6" end="6"/>
                                            </p:txEl>
                                          </p:spTgt>
                                        </p:tgtEl>
                                        <p:attrNameLst>
                                          <p:attrName>style.visibility</p:attrName>
                                        </p:attrNameLst>
                                      </p:cBhvr>
                                      <p:to>
                                        <p:strVal val="visible"/>
                                      </p:to>
                                    </p:set>
                                    <p:animEffect transition="in" filter="wipe(left)">
                                      <p:cBhvr>
                                        <p:cTn id="4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第二节 领导风格类型</a:t>
            </a:r>
            <a:endParaRPr lang="zh-CN" altLang="en-US" sz="4000" smtClean="0"/>
          </a:p>
        </p:txBody>
      </p:sp>
      <p:sp>
        <p:nvSpPr>
          <p:cNvPr id="21507" name="内容占位符 2"/>
          <p:cNvSpPr>
            <a:spLocks noGrp="1"/>
          </p:cNvSpPr>
          <p:nvPr>
            <p:ph idx="1"/>
          </p:nvPr>
        </p:nvSpPr>
        <p:spPr>
          <a:xfrm>
            <a:off x="304800" y="1295400"/>
            <a:ext cx="8686800" cy="809625"/>
          </a:xfrm>
        </p:spPr>
        <p:txBody>
          <a:bodyPr/>
          <a:lstStyle/>
          <a:p>
            <a:pPr eaLnBrk="1" hangingPunct="1">
              <a:buFont typeface="Arial" panose="020B0604020202020204" pitchFamily="34" charset="0"/>
              <a:buNone/>
            </a:pPr>
            <a:r>
              <a:rPr lang="zh-CN" altLang="en-US" smtClean="0"/>
              <a:t>三、按思维方式划分</a:t>
            </a:r>
            <a:endParaRPr lang="zh-CN" altLang="en-US" smtClean="0"/>
          </a:p>
          <a:p>
            <a:pPr eaLnBrk="1" latinLnBrk="0" hangingPunct="1">
              <a:lnSpc>
                <a:spcPct val="150000"/>
              </a:lnSpc>
              <a:spcBef>
                <a:spcPts val="2400"/>
              </a:spcBef>
              <a:buFont typeface="Arial" panose="020B0604020202020204" pitchFamily="34" charset="0"/>
              <a:buNone/>
            </a:pPr>
            <a:r>
              <a:rPr lang="zh-CN" altLang="en-US" sz="2400" smtClean="0"/>
              <a:t>              </a:t>
            </a:r>
            <a:endParaRPr lang="zh-CN" altLang="en-US" smtClean="0"/>
          </a:p>
        </p:txBody>
      </p:sp>
      <p:sp>
        <p:nvSpPr>
          <p:cNvPr id="14339" name="内容占位符 13"/>
          <p:cNvSpPr>
            <a:spLocks noGrp="1"/>
          </p:cNvSpPr>
          <p:nvPr/>
        </p:nvSpPr>
        <p:spPr>
          <a:xfrm>
            <a:off x="1004570" y="1795145"/>
            <a:ext cx="7653020" cy="3743325"/>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lnSpc>
                <a:spcPct val="110000"/>
              </a:lnSpc>
              <a:buNone/>
            </a:pPr>
            <a:r>
              <a:rPr lang="zh-CN" altLang="en-US" sz="2800" b="1" kern="1200" dirty="0">
                <a:gradFill>
                  <a:gsLst>
                    <a:gs pos="0">
                      <a:srgbClr val="012D86"/>
                    </a:gs>
                    <a:gs pos="100000">
                      <a:srgbClr val="0E2557"/>
                    </a:gs>
                  </a:gsLst>
                  <a:lin scaled="0"/>
                </a:gradFill>
                <a:latin typeface="黑体" panose="02010609060101010101" charset="-122"/>
                <a:ea typeface="黑体" panose="02010609060101010101" charset="-122"/>
                <a:cs typeface="+mn-cs"/>
              </a:rPr>
              <a:t>战略型领导者：</a:t>
            </a:r>
            <a:endParaRPr lang="en-US" altLang="zh-CN" sz="2800" b="1" kern="1200" dirty="0">
              <a:gradFill>
                <a:gsLst>
                  <a:gs pos="0">
                    <a:srgbClr val="012D86"/>
                  </a:gs>
                  <a:gs pos="100000">
                    <a:srgbClr val="0E2557"/>
                  </a:gs>
                </a:gsLst>
                <a:lin scaled="0"/>
              </a:gradFill>
              <a:latin typeface="黑体" panose="02010609060101010101" charset="-122"/>
              <a:ea typeface="黑体" panose="02010609060101010101" charset="-122"/>
              <a:cs typeface="+mn-cs"/>
            </a:endParaRPr>
          </a:p>
          <a:p>
            <a:pPr defTabSz="914400">
              <a:lnSpc>
                <a:spcPct val="110000"/>
              </a:lnSpc>
              <a:buBlip>
                <a:blip r:embed="rId1"/>
              </a:buBlip>
            </a:pPr>
            <a:r>
              <a:rPr lang="zh-CN" altLang="en-US" sz="2400" b="1" kern="1200" dirty="0">
                <a:solidFill>
                  <a:schemeClr val="tx1"/>
                </a:solidFill>
                <a:latin typeface="+mn-ea"/>
                <a:cs typeface="+mn-cs"/>
              </a:rPr>
              <a:t>其特征</a:t>
            </a:r>
            <a:r>
              <a:rPr lang="zh-CN" altLang="en-US" sz="2400" kern="1200" dirty="0">
                <a:solidFill>
                  <a:schemeClr val="tx1"/>
                </a:solidFill>
                <a:latin typeface="+mn-ea"/>
                <a:cs typeface="+mn-cs"/>
              </a:rPr>
              <a:t>是用战略思维进行决策</a:t>
            </a:r>
            <a:endParaRPr lang="en-US" altLang="zh-CN" sz="2400" kern="1200" dirty="0">
              <a:solidFill>
                <a:schemeClr val="tx1"/>
              </a:solidFill>
              <a:latin typeface="+mn-ea"/>
              <a:cs typeface="+mn-cs"/>
            </a:endParaRPr>
          </a:p>
          <a:p>
            <a:pPr defTabSz="914400">
              <a:lnSpc>
                <a:spcPct val="110000"/>
              </a:lnSpc>
              <a:buBlip>
                <a:blip r:embed="rId1"/>
              </a:buBlip>
            </a:pPr>
            <a:r>
              <a:rPr lang="zh-CN" altLang="en-US" sz="2400" kern="1200" dirty="0">
                <a:solidFill>
                  <a:schemeClr val="tx1"/>
                </a:solidFill>
                <a:latin typeface="+mn-ea"/>
                <a:cs typeface="+mn-cs"/>
              </a:rPr>
              <a:t>将领导的权力与全面调动组织的内外资源相结合，实现组织</a:t>
            </a:r>
            <a:r>
              <a:rPr lang="zh-CN" altLang="en-US" sz="2400" b="1" kern="1200" dirty="0">
                <a:solidFill>
                  <a:schemeClr val="tx1"/>
                </a:solidFill>
                <a:latin typeface="+mn-ea"/>
                <a:cs typeface="+mn-cs"/>
              </a:rPr>
              <a:t>长远目标</a:t>
            </a:r>
            <a:endParaRPr lang="en-US" altLang="zh-CN" sz="2400" b="1" kern="1200" dirty="0">
              <a:solidFill>
                <a:schemeClr val="tx1"/>
              </a:solidFill>
              <a:latin typeface="+mn-ea"/>
              <a:cs typeface="+mn-cs"/>
            </a:endParaRPr>
          </a:p>
          <a:p>
            <a:pPr defTabSz="914400">
              <a:lnSpc>
                <a:spcPct val="110000"/>
              </a:lnSpc>
              <a:buBlip>
                <a:blip r:embed="rId1"/>
              </a:buBlip>
            </a:pPr>
            <a:r>
              <a:rPr lang="zh-CN" altLang="en-US" sz="2400" kern="1200" dirty="0">
                <a:solidFill>
                  <a:schemeClr val="tx1"/>
                </a:solidFill>
                <a:latin typeface="+mn-ea"/>
                <a:cs typeface="+mn-cs"/>
              </a:rPr>
              <a:t>战略型领导行为系指拥有预见、洞察、保持灵活性并向他人授权，以创造所必须的</a:t>
            </a:r>
            <a:r>
              <a:rPr lang="zh-CN" altLang="en-US" sz="2400" b="1" kern="1200" dirty="0">
                <a:solidFill>
                  <a:schemeClr val="tx1"/>
                </a:solidFill>
                <a:latin typeface="+mn-ea"/>
                <a:cs typeface="+mn-cs"/>
              </a:rPr>
              <a:t>战略变革能力</a:t>
            </a:r>
            <a:endParaRPr lang="en-US" altLang="zh-CN" sz="2400" kern="1200" dirty="0">
              <a:solidFill>
                <a:schemeClr val="tx1"/>
              </a:solidFill>
              <a:latin typeface="+mn-ea"/>
              <a:cs typeface="+mn-cs"/>
            </a:endParaRPr>
          </a:p>
          <a:p>
            <a:pPr defTabSz="914400">
              <a:lnSpc>
                <a:spcPct val="110000"/>
              </a:lnSpc>
              <a:buBlip>
                <a:blip r:embed="rId1"/>
              </a:buBlip>
            </a:pPr>
            <a:r>
              <a:rPr lang="zh-CN" altLang="en-US" sz="2400" kern="1200" dirty="0">
                <a:solidFill>
                  <a:schemeClr val="tx1"/>
                </a:solidFill>
                <a:latin typeface="+mn-ea"/>
                <a:cs typeface="+mn-cs"/>
              </a:rPr>
              <a:t>战略领导是多功能的，管理人力资本的能力是战略领导者</a:t>
            </a:r>
            <a:r>
              <a:rPr lang="zh-CN" altLang="en-US" sz="2400" b="1" kern="1200" dirty="0">
                <a:solidFill>
                  <a:schemeClr val="tx1"/>
                </a:solidFill>
                <a:latin typeface="+mn-ea"/>
                <a:cs typeface="+mn-cs"/>
              </a:rPr>
              <a:t>最重要的技能</a:t>
            </a:r>
            <a:endParaRPr lang="zh-CN" altLang="en-US" sz="2400" b="1" kern="1200" dirty="0">
              <a:solidFill>
                <a:schemeClr val="tx1"/>
              </a:solidFill>
              <a:latin typeface="+mn-ea"/>
              <a:cs typeface="+mn-cs"/>
            </a:endParaRPr>
          </a:p>
          <a:p>
            <a:pPr defTabSz="914400">
              <a:buBlip>
                <a:blip r:embed="rId1"/>
              </a:buBlip>
            </a:pPr>
            <a:endParaRPr lang="zh-CN" altLang="en-US" sz="2400" b="1" kern="1200" dirty="0">
              <a:solidFill>
                <a:schemeClr val="tx1"/>
              </a:solidFill>
              <a:latin typeface="+mn-ea"/>
              <a:cs typeface="+mn-cs"/>
            </a:endParaRPr>
          </a:p>
        </p:txBody>
      </p:sp>
    </p:spTree>
  </p:cSld>
  <p:clrMapOvr>
    <a:masterClrMapping/>
  </p:clrMapOvr>
  <p:transition>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507">
                                            <p:txEl>
                                              <p:pRg st="1" end="1"/>
                                            </p:txEl>
                                          </p:spTgt>
                                        </p:tgtEl>
                                        <p:attrNameLst>
                                          <p:attrName>style.visibility</p:attrName>
                                        </p:attrNameLst>
                                      </p:cBhvr>
                                      <p:to>
                                        <p:strVal val="visible"/>
                                      </p:to>
                                    </p:set>
                                    <p:animEffect transition="in" filter="wipe(left)">
                                      <p:cBhvr>
                                        <p:cTn id="17" dur="500"/>
                                        <p:tgtEl>
                                          <p:spTgt spid="2150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4339">
                                            <p:txEl>
                                              <p:pRg st="0" end="0"/>
                                            </p:txEl>
                                          </p:spTgt>
                                        </p:tgtEl>
                                        <p:attrNameLst>
                                          <p:attrName>style.visibility</p:attrName>
                                        </p:attrNameLst>
                                      </p:cBhvr>
                                      <p:to>
                                        <p:strVal val="visible"/>
                                      </p:to>
                                    </p:set>
                                    <p:animEffect transition="in" filter="wipe(left)">
                                      <p:cBhvr>
                                        <p:cTn id="22" dur="500"/>
                                        <p:tgtEl>
                                          <p:spTgt spid="1433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339">
                                            <p:txEl>
                                              <p:pRg st="1" end="1"/>
                                            </p:txEl>
                                          </p:spTgt>
                                        </p:tgtEl>
                                        <p:attrNameLst>
                                          <p:attrName>style.visibility</p:attrName>
                                        </p:attrNameLst>
                                      </p:cBhvr>
                                      <p:to>
                                        <p:strVal val="visible"/>
                                      </p:to>
                                    </p:set>
                                    <p:animEffect transition="in" filter="wipe(left)">
                                      <p:cBhvr>
                                        <p:cTn id="27" dur="500"/>
                                        <p:tgtEl>
                                          <p:spTgt spid="1433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4339">
                                            <p:txEl>
                                              <p:pRg st="2" end="2"/>
                                            </p:txEl>
                                          </p:spTgt>
                                        </p:tgtEl>
                                        <p:attrNameLst>
                                          <p:attrName>style.visibility</p:attrName>
                                        </p:attrNameLst>
                                      </p:cBhvr>
                                      <p:to>
                                        <p:strVal val="visible"/>
                                      </p:to>
                                    </p:set>
                                    <p:animEffect transition="in" filter="wipe(left)">
                                      <p:cBhvr>
                                        <p:cTn id="32" dur="500"/>
                                        <p:tgtEl>
                                          <p:spTgt spid="14339">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4339">
                                            <p:txEl>
                                              <p:pRg st="3" end="3"/>
                                            </p:txEl>
                                          </p:spTgt>
                                        </p:tgtEl>
                                        <p:attrNameLst>
                                          <p:attrName>style.visibility</p:attrName>
                                        </p:attrNameLst>
                                      </p:cBhvr>
                                      <p:to>
                                        <p:strVal val="visible"/>
                                      </p:to>
                                    </p:set>
                                    <p:animEffect transition="in" filter="wipe(left)">
                                      <p:cBhvr>
                                        <p:cTn id="37" dur="500"/>
                                        <p:tgtEl>
                                          <p:spTgt spid="14339">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4339">
                                            <p:txEl>
                                              <p:pRg st="4" end="4"/>
                                            </p:txEl>
                                          </p:spTgt>
                                        </p:tgtEl>
                                        <p:attrNameLst>
                                          <p:attrName>style.visibility</p:attrName>
                                        </p:attrNameLst>
                                      </p:cBhvr>
                                      <p:to>
                                        <p:strVal val="visible"/>
                                      </p:to>
                                    </p:set>
                                    <p:animEffect transition="in" filter="wipe(left)">
                                      <p:cBhvr>
                                        <p:cTn id="42" dur="500"/>
                                        <p:tgtEl>
                                          <p:spTgt spid="14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2150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标题 1"/>
          <p:cNvSpPr>
            <a:spLocks noGrp="1"/>
          </p:cNvSpPr>
          <p:nvPr>
            <p:ph type="title"/>
          </p:nvPr>
        </p:nvSpPr>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100" name="文本框 99"/>
          <p:cNvSpPr txBox="1"/>
          <p:nvPr/>
        </p:nvSpPr>
        <p:spPr>
          <a:xfrm>
            <a:off x="793115" y="1455420"/>
            <a:ext cx="7755255" cy="3744595"/>
          </a:xfrm>
          <a:prstGeom prst="rect">
            <a:avLst/>
          </a:prstGeom>
          <a:noFill/>
          <a:ln w="9525">
            <a:noFill/>
          </a:ln>
        </p:spPr>
        <p:txBody>
          <a:bodyPr wrap="square">
            <a:spAutoFit/>
          </a:bodyPr>
          <a:p>
            <a:pPr marL="0" indent="266700">
              <a:lnSpc>
                <a:spcPct val="130000"/>
              </a:lnSpc>
            </a:pPr>
            <a:r>
              <a:rPr lang="zh-CN" sz="2400" b="0">
                <a:solidFill>
                  <a:srgbClr val="0000FF"/>
                </a:solidFill>
                <a:latin typeface="+mn-ea"/>
                <a:ea typeface="+mn-ea"/>
                <a:cs typeface="+mn-ea"/>
                <a:hlinkClick r:id="rId1"/>
              </a:rPr>
              <a:t>领导理论</a:t>
            </a:r>
            <a:r>
              <a:rPr lang="zh-CN" sz="2400" b="0">
                <a:latin typeface="+mn-ea"/>
                <a:ea typeface="+mn-ea"/>
                <a:cs typeface="+mn-ea"/>
              </a:rPr>
              <a:t>是研究领导有效性的理论</a:t>
            </a:r>
            <a:r>
              <a:rPr lang="en-US" sz="2400" b="0">
                <a:latin typeface="+mn-ea"/>
                <a:ea typeface="+mn-ea"/>
                <a:cs typeface="+mn-ea"/>
              </a:rPr>
              <a:t>,</a:t>
            </a:r>
            <a:r>
              <a:rPr lang="zh-CN" sz="2400" b="0">
                <a:latin typeface="+mn-ea"/>
                <a:ea typeface="+mn-ea"/>
                <a:cs typeface="+mn-ea"/>
              </a:rPr>
              <a:t>是管理学理论研究的热点之一。影响领导有效性的因素以及如何提高领导的有效性是领导理论研究的核心。       </a:t>
            </a:r>
            <a:r>
              <a:rPr lang="zh-CN" sz="2400" b="1">
                <a:latin typeface="+mn-ea"/>
                <a:ea typeface="+mn-ea"/>
                <a:cs typeface="+mn-ea"/>
              </a:rPr>
              <a:t>  领导理论的研究成果可分为三个方面：</a:t>
            </a:r>
            <a:endParaRPr lang="zh-CN" sz="2400" b="1">
              <a:latin typeface="+mn-ea"/>
              <a:ea typeface="+mn-ea"/>
              <a:cs typeface="+mn-ea"/>
            </a:endParaRPr>
          </a:p>
          <a:p>
            <a:pPr marL="0" indent="266700">
              <a:lnSpc>
                <a:spcPct val="130000"/>
              </a:lnSpc>
            </a:pPr>
            <a:r>
              <a:rPr lang="zh-CN" sz="2400" b="0">
                <a:latin typeface="+mn-ea"/>
                <a:ea typeface="+mn-ea"/>
                <a:cs typeface="+mn-ea"/>
              </a:rPr>
              <a:t>      </a:t>
            </a:r>
            <a:r>
              <a:rPr lang="zh-CN" sz="2400" b="0">
                <a:solidFill>
                  <a:schemeClr val="tx1"/>
                </a:solidFill>
                <a:latin typeface="+mn-ea"/>
                <a:ea typeface="+mn-ea"/>
                <a:cs typeface="+mn-ea"/>
                <a:hlinkClick r:id="rId2"/>
              </a:rPr>
              <a:t>领导特性理论</a:t>
            </a:r>
            <a:endParaRPr lang="zh-CN" sz="2400" b="0">
              <a:solidFill>
                <a:schemeClr val="tx1"/>
              </a:solidFill>
              <a:latin typeface="+mn-ea"/>
              <a:ea typeface="+mn-ea"/>
              <a:cs typeface="+mn-ea"/>
            </a:endParaRPr>
          </a:p>
          <a:p>
            <a:pPr marL="0" indent="266700">
              <a:lnSpc>
                <a:spcPct val="170000"/>
              </a:lnSpc>
            </a:pPr>
            <a:r>
              <a:rPr lang="zh-CN" sz="2400" b="0">
                <a:solidFill>
                  <a:schemeClr val="tx1"/>
                </a:solidFill>
                <a:latin typeface="+mn-ea"/>
                <a:ea typeface="+mn-ea"/>
                <a:cs typeface="+mn-ea"/>
              </a:rPr>
              <a:t>      </a:t>
            </a:r>
            <a:r>
              <a:rPr lang="zh-CN" sz="2400" b="0">
                <a:solidFill>
                  <a:schemeClr val="tx1"/>
                </a:solidFill>
                <a:latin typeface="+mn-ea"/>
                <a:ea typeface="+mn-ea"/>
                <a:cs typeface="+mn-ea"/>
                <a:hlinkClick r:id="rId3"/>
              </a:rPr>
              <a:t>领导行为理论</a:t>
            </a:r>
            <a:endParaRPr lang="zh-CN" sz="2400" b="0">
              <a:solidFill>
                <a:schemeClr val="tx1"/>
              </a:solidFill>
              <a:latin typeface="+mn-ea"/>
              <a:ea typeface="+mn-ea"/>
              <a:cs typeface="+mn-ea"/>
            </a:endParaRPr>
          </a:p>
          <a:p>
            <a:pPr marL="0" indent="266700">
              <a:lnSpc>
                <a:spcPct val="170000"/>
              </a:lnSpc>
            </a:pPr>
            <a:r>
              <a:rPr lang="zh-CN" sz="2400" b="0">
                <a:solidFill>
                  <a:schemeClr val="tx1"/>
                </a:solidFill>
                <a:latin typeface="+mn-ea"/>
                <a:ea typeface="+mn-ea"/>
                <a:cs typeface="+mn-ea"/>
              </a:rPr>
              <a:t>      </a:t>
            </a:r>
            <a:r>
              <a:rPr lang="zh-CN" sz="2400" b="0">
                <a:solidFill>
                  <a:schemeClr val="tx1"/>
                </a:solidFill>
                <a:latin typeface="+mn-ea"/>
                <a:ea typeface="+mn-ea"/>
                <a:cs typeface="+mn-ea"/>
                <a:hlinkClick r:id="rId4"/>
              </a:rPr>
              <a:t>领导权变理论</a:t>
            </a:r>
            <a:endParaRPr lang="zh-CN" altLang="en-US" sz="2400" b="0">
              <a:solidFill>
                <a:schemeClr val="tx1"/>
              </a:solidFill>
              <a:latin typeface="+mn-ea"/>
              <a:ea typeface="+mn-ea"/>
              <a:cs typeface="+mn-ea"/>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wipe(left)">
                                      <p:cBhvr>
                                        <p:cTn id="7" dur="500"/>
                                        <p:tgtEl>
                                          <p:spTgt spid="1433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0">
                                            <p:txEl>
                                              <p:pRg st="0" end="0"/>
                                            </p:txEl>
                                          </p:spTgt>
                                        </p:tgtEl>
                                        <p:attrNameLst>
                                          <p:attrName>style.visibility</p:attrName>
                                        </p:attrNameLst>
                                      </p:cBhvr>
                                      <p:to>
                                        <p:strVal val="visible"/>
                                      </p:to>
                                    </p:set>
                                    <p:animEffect transition="in" filter="wipe(left)">
                                      <p:cBhvr>
                                        <p:cTn id="12" dur="500"/>
                                        <p:tgtEl>
                                          <p:spTgt spid="10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00">
                                            <p:txEl>
                                              <p:pRg st="1" end="1"/>
                                            </p:txEl>
                                          </p:spTgt>
                                        </p:tgtEl>
                                        <p:attrNameLst>
                                          <p:attrName>style.visibility</p:attrName>
                                        </p:attrNameLst>
                                      </p:cBhvr>
                                      <p:to>
                                        <p:strVal val="visible"/>
                                      </p:to>
                                    </p:set>
                                    <p:animEffect transition="in" filter="wipe(left)">
                                      <p:cBhvr>
                                        <p:cTn id="17" dur="500"/>
                                        <p:tgtEl>
                                          <p:spTgt spid="10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0">
                                            <p:txEl>
                                              <p:pRg st="2" end="2"/>
                                            </p:txEl>
                                          </p:spTgt>
                                        </p:tgtEl>
                                        <p:attrNameLst>
                                          <p:attrName>style.visibility</p:attrName>
                                        </p:attrNameLst>
                                      </p:cBhvr>
                                      <p:to>
                                        <p:strVal val="visible"/>
                                      </p:to>
                                    </p:set>
                                    <p:animEffect transition="in" filter="wipe(left)">
                                      <p:cBhvr>
                                        <p:cTn id="22" dur="500"/>
                                        <p:tgtEl>
                                          <p:spTgt spid="10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0">
                                            <p:txEl>
                                              <p:pRg st="3" end="3"/>
                                            </p:txEl>
                                          </p:spTgt>
                                        </p:tgtEl>
                                        <p:attrNameLst>
                                          <p:attrName>style.visibility</p:attrName>
                                        </p:attrNameLst>
                                      </p:cBhvr>
                                      <p:to>
                                        <p:strVal val="visible"/>
                                      </p:to>
                                    </p:set>
                                    <p:animEffect transition="in" filter="wipe(left)">
                                      <p:cBhvr>
                                        <p:cTn id="27" dur="500"/>
                                        <p:tgtEl>
                                          <p:spTgt spid="10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95400"/>
            <a:ext cx="8686800" cy="626745"/>
          </a:xfrm>
        </p:spPr>
        <p:txBody>
          <a:bodyPr/>
          <a:lstStyle/>
          <a:p>
            <a:pPr eaLnBrk="1" hangingPunct="1">
              <a:buFont typeface="Arial" panose="020B0604020202020204" pitchFamily="34" charset="0"/>
              <a:buNone/>
            </a:pPr>
            <a:r>
              <a:rPr lang="zh-CN" altLang="en-US" smtClean="0"/>
              <a:t>一、领导特质论</a:t>
            </a:r>
            <a:endParaRPr lang="en-US" altLang="zh-CN" smtClean="0"/>
          </a:p>
          <a:p>
            <a:pPr eaLnBrk="1" hangingPunct="1">
              <a:buFont typeface="Arial" panose="020B0604020202020204" pitchFamily="34" charset="0"/>
              <a:buNone/>
            </a:pPr>
            <a:r>
              <a:rPr lang="en-US" altLang="zh-CN" b="1" smtClean="0"/>
              <a:t>       </a:t>
            </a:r>
            <a:endParaRPr lang="zh-CN" altLang="en-US" sz="2400" smtClean="0"/>
          </a:p>
        </p:txBody>
      </p:sp>
      <p:sp>
        <p:nvSpPr>
          <p:cNvPr id="2" name="内容占位符 13"/>
          <p:cNvSpPr>
            <a:spLocks noGrp="1"/>
          </p:cNvSpPr>
          <p:nvPr/>
        </p:nvSpPr>
        <p:spPr>
          <a:xfrm>
            <a:off x="847090" y="1860550"/>
            <a:ext cx="8225790" cy="1388110"/>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buBlip>
                <a:blip r:embed="rId1"/>
              </a:buBlip>
            </a:pPr>
            <a:r>
              <a:rPr lang="zh-CN" altLang="en-US" sz="2400" kern="1200" dirty="0">
                <a:solidFill>
                  <a:schemeClr val="tx1"/>
                </a:solidFill>
                <a:latin typeface="+mn-ea"/>
                <a:cs typeface="+mn-cs"/>
              </a:rPr>
              <a:t>这是一种最古老的传统理论，认为伟大的领导者都具有某些共同的特性</a:t>
            </a:r>
            <a:endParaRPr lang="en-US" altLang="zh-CN" sz="2400" kern="1200" dirty="0">
              <a:solidFill>
                <a:schemeClr val="tx1"/>
              </a:solidFill>
              <a:latin typeface="+mn-ea"/>
              <a:cs typeface="+mn-cs"/>
            </a:endParaRPr>
          </a:p>
          <a:p>
            <a:pPr defTabSz="914400">
              <a:buBlip>
                <a:blip r:embed="rId1"/>
              </a:buBlip>
            </a:pPr>
            <a:r>
              <a:rPr lang="zh-CN" altLang="en-US" sz="2400" kern="1200" dirty="0">
                <a:solidFill>
                  <a:schemeClr val="tx1"/>
                </a:solidFill>
                <a:latin typeface="+mn-ea"/>
                <a:cs typeface="+mn-cs"/>
              </a:rPr>
              <a:t>有效的领导者具有如下共同特性：</a:t>
            </a:r>
            <a:endParaRPr lang="zh-CN" altLang="en-US" sz="2400" kern="1200" dirty="0">
              <a:solidFill>
                <a:schemeClr val="tx1"/>
              </a:solidFill>
              <a:latin typeface="+mn-ea"/>
              <a:cs typeface="+mn-cs"/>
            </a:endParaRPr>
          </a:p>
        </p:txBody>
      </p:sp>
      <p:grpSp>
        <p:nvGrpSpPr>
          <p:cNvPr id="3" name="组合 29"/>
          <p:cNvGrpSpPr/>
          <p:nvPr/>
        </p:nvGrpSpPr>
        <p:grpSpPr>
          <a:xfrm>
            <a:off x="1026795" y="3248660"/>
            <a:ext cx="7903210" cy="3323590"/>
            <a:chOff x="2000232" y="2428868"/>
            <a:chExt cx="7000892" cy="4000528"/>
          </a:xfrm>
        </p:grpSpPr>
        <p:pic>
          <p:nvPicPr>
            <p:cNvPr id="1027" name="Picture 3" descr="C:\Program Files\Microsoft Office\MEDIA\CAGCAT10\j0301252.wmf"/>
            <p:cNvPicPr>
              <a:picLocks noChangeAspect="1" noChangeArrowheads="1"/>
            </p:cNvPicPr>
            <p:nvPr/>
          </p:nvPicPr>
          <p:blipFill>
            <a:blip r:embed="rId2"/>
            <a:srcRect/>
            <a:stretch>
              <a:fillRect/>
            </a:stretch>
          </p:blipFill>
          <p:spPr bwMode="auto">
            <a:xfrm>
              <a:off x="4514399" y="3453512"/>
              <a:ext cx="1557799" cy="1332810"/>
            </a:xfrm>
            <a:prstGeom prst="rect">
              <a:avLst/>
            </a:prstGeom>
            <a:ln>
              <a:noFill/>
            </a:ln>
            <a:effectLst>
              <a:outerShdw blurRad="292100" dist="139700" dir="2700000" algn="tl" rotWithShape="0">
                <a:srgbClr val="333333">
                  <a:alpha val="65000"/>
                </a:srgbClr>
              </a:outerShdw>
            </a:effectLst>
          </p:spPr>
        </p:pic>
        <p:sp>
          <p:nvSpPr>
            <p:cNvPr id="12" name="椭圆 11"/>
            <p:cNvSpPr/>
            <p:nvPr/>
          </p:nvSpPr>
          <p:spPr>
            <a:xfrm>
              <a:off x="6143636" y="2428868"/>
              <a:ext cx="2071702" cy="1214446"/>
            </a:xfrm>
            <a:prstGeom prst="ellipse">
              <a:avLst/>
            </a:prstGeom>
            <a:solidFill>
              <a:srgbClr val="A50021"/>
            </a:solidFill>
          </p:spPr>
          <p:style>
            <a:lnRef idx="0">
              <a:schemeClr val="accent2"/>
            </a:lnRef>
            <a:fillRef idx="3">
              <a:schemeClr val="accent2"/>
            </a:fillRef>
            <a:effectRef idx="3">
              <a:schemeClr val="accent2"/>
            </a:effectRef>
            <a:fontRef idx="minor">
              <a:schemeClr val="lt1"/>
            </a:fontRef>
          </p:style>
          <p:txBody>
            <a:bodyPr rtlCol="0" anchor="ctr"/>
            <a:lstStyle/>
            <a:p>
              <a:pPr marL="0" marR="0" lvl="1" indent="0" algn="ctr" defTabSz="914400" rtl="0" eaLnBrk="1" fontAlgn="auto" latinLnBrk="0" hangingPunct="1">
                <a:lnSpc>
                  <a:spcPct val="100000"/>
                </a:lnSpc>
                <a:spcBef>
                  <a:spcPts val="0"/>
                </a:spcBef>
                <a:spcAft>
                  <a:spcPts val="0"/>
                </a:spcAft>
                <a:buClrTx/>
                <a:buSzTx/>
                <a:buFontTx/>
                <a:buNone/>
                <a:defRPr/>
              </a:pPr>
              <a:endParaRPr kumimoji="0" lang="en-US" altLang="zh-CN"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1"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rPr>
                <a:t>追求知识和信息</a:t>
              </a:r>
              <a:endParaRPr kumimoji="0" lang="zh-CN" altLang="en-US"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chemeClr val="lt1"/>
                </a:solidFill>
                <a:effectLst/>
                <a:uLnTx/>
                <a:uFillTx/>
                <a:latin typeface="+mn-lt"/>
                <a:ea typeface="+mn-ea"/>
                <a:cs typeface="+mn-cs"/>
              </a:endParaRPr>
            </a:p>
          </p:txBody>
        </p:sp>
        <p:sp>
          <p:nvSpPr>
            <p:cNvPr id="15" name="椭圆 14"/>
            <p:cNvSpPr/>
            <p:nvPr/>
          </p:nvSpPr>
          <p:spPr>
            <a:xfrm>
              <a:off x="2000232" y="2571744"/>
              <a:ext cx="2071702" cy="1214446"/>
            </a:xfrm>
            <a:prstGeom prst="ellipse">
              <a:avLst/>
            </a:prstGeom>
          </p:spPr>
          <p:style>
            <a:lnRef idx="1">
              <a:schemeClr val="accent5"/>
            </a:lnRef>
            <a:fillRef idx="3">
              <a:schemeClr val="accent5"/>
            </a:fillRef>
            <a:effectRef idx="2">
              <a:schemeClr val="accent5"/>
            </a:effectRef>
            <a:fontRef idx="minor">
              <a:schemeClr val="lt1"/>
            </a:fontRef>
          </p:style>
          <p:txBody>
            <a:bodyPr rtlCol="0" anchor="ctr"/>
            <a:lstStyle/>
            <a:p>
              <a:pPr marL="0" marR="0" lvl="1" indent="0" algn="ctr" defTabSz="914400" rtl="0" eaLnBrk="1" fontAlgn="auto" latinLnBrk="0" hangingPunct="1">
                <a:lnSpc>
                  <a:spcPct val="100000"/>
                </a:lnSpc>
                <a:spcBef>
                  <a:spcPts val="0"/>
                </a:spcBef>
                <a:spcAft>
                  <a:spcPts val="0"/>
                </a:spcAft>
                <a:buClrTx/>
                <a:buSzTx/>
                <a:buFontTx/>
                <a:buNone/>
                <a:defRPr/>
              </a:pPr>
              <a:endParaRPr kumimoji="0" lang="en-US" altLang="zh-CN"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1"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rPr>
                <a:t>努力进取，渴望成功</a:t>
              </a:r>
              <a:endParaRPr kumimoji="0" lang="en-US" altLang="zh-CN"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chemeClr val="lt1"/>
                </a:solidFill>
                <a:effectLst/>
                <a:uLnTx/>
                <a:uFillTx/>
                <a:latin typeface="+mn-lt"/>
                <a:ea typeface="+mn-ea"/>
                <a:cs typeface="+mn-cs"/>
              </a:endParaRPr>
            </a:p>
          </p:txBody>
        </p:sp>
        <p:sp>
          <p:nvSpPr>
            <p:cNvPr id="16" name="椭圆 15"/>
            <p:cNvSpPr/>
            <p:nvPr/>
          </p:nvSpPr>
          <p:spPr>
            <a:xfrm>
              <a:off x="6929454" y="4143380"/>
              <a:ext cx="2071670" cy="1143008"/>
            </a:xfrm>
            <a:prstGeom prst="ellipse">
              <a:avLst/>
            </a:prstGeom>
            <a:gradFill>
              <a:gsLst>
                <a:gs pos="0">
                  <a:srgbClr val="7B32B2"/>
                </a:gs>
                <a:gs pos="100000">
                  <a:srgbClr val="401A5D"/>
                </a:gs>
              </a:gsLst>
              <a:lin scaled="0"/>
            </a:gradFill>
          </p:spPr>
          <p:style>
            <a:lnRef idx="0">
              <a:schemeClr val="accent3"/>
            </a:lnRef>
            <a:fillRef idx="3">
              <a:schemeClr val="accent3"/>
            </a:fillRef>
            <a:effectRef idx="3">
              <a:schemeClr val="accent3"/>
            </a:effectRef>
            <a:fontRef idx="minor">
              <a:schemeClr val="lt1"/>
            </a:fontRef>
          </p:style>
          <p:txBody>
            <a:bodyPr rtlCol="0" anchor="ctr"/>
            <a:lstStyle/>
            <a:p>
              <a:pPr marL="0" marR="0" lvl="1" indent="0" algn="ctr" defTabSz="914400" rtl="0" eaLnBrk="1" fontAlgn="auto" latinLnBrk="0" hangingPunct="1">
                <a:lnSpc>
                  <a:spcPct val="100000"/>
                </a:lnSpc>
                <a:spcBef>
                  <a:spcPts val="0"/>
                </a:spcBef>
                <a:spcAft>
                  <a:spcPts val="0"/>
                </a:spcAft>
                <a:buClrTx/>
                <a:buSzTx/>
                <a:buFontTx/>
                <a:buNone/>
                <a:defRPr/>
              </a:pPr>
              <a:endParaRPr kumimoji="0" lang="en-US" altLang="zh-CN"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1"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rPr>
                <a:t>充满自信</a:t>
              </a:r>
              <a:endParaRPr kumimoji="0" lang="en-US" altLang="zh-CN"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chemeClr val="lt1"/>
                </a:solidFill>
                <a:effectLst/>
                <a:uLnTx/>
                <a:uFillTx/>
                <a:latin typeface="+mn-lt"/>
                <a:ea typeface="+mn-ea"/>
                <a:cs typeface="+mn-cs"/>
              </a:endParaRPr>
            </a:p>
          </p:txBody>
        </p:sp>
        <p:sp>
          <p:nvSpPr>
            <p:cNvPr id="17" name="椭圆 16"/>
            <p:cNvSpPr/>
            <p:nvPr/>
          </p:nvSpPr>
          <p:spPr>
            <a:xfrm>
              <a:off x="4786314" y="5286388"/>
              <a:ext cx="2143140" cy="1143008"/>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1" indent="0" algn="ctr" defTabSz="914400" rtl="0" eaLnBrk="1" fontAlgn="auto" latinLnBrk="0" hangingPunct="1">
                <a:lnSpc>
                  <a:spcPct val="100000"/>
                </a:lnSpc>
                <a:spcBef>
                  <a:spcPts val="0"/>
                </a:spcBef>
                <a:spcAft>
                  <a:spcPts val="0"/>
                </a:spcAft>
                <a:buClrTx/>
                <a:buSzTx/>
                <a:buFontTx/>
                <a:buNone/>
                <a:defRPr/>
              </a:pPr>
              <a:endParaRPr kumimoji="0" lang="en-US" altLang="zh-CN"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1"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rPr>
                <a:t>正直诚实，言行一致</a:t>
              </a:r>
              <a:endParaRPr kumimoji="0" lang="en-US" altLang="zh-CN"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椭圆 17"/>
            <p:cNvSpPr/>
            <p:nvPr/>
          </p:nvSpPr>
          <p:spPr>
            <a:xfrm>
              <a:off x="2071670" y="4714884"/>
              <a:ext cx="2071702" cy="1214446"/>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marL="0" marR="0" lvl="1" indent="0" algn="ctr" defTabSz="914400" rtl="0" eaLnBrk="1" fontAlgn="auto" latinLnBrk="0" hangingPunct="1">
                <a:lnSpc>
                  <a:spcPct val="100000"/>
                </a:lnSpc>
                <a:spcBef>
                  <a:spcPts val="0"/>
                </a:spcBef>
                <a:spcAft>
                  <a:spcPts val="0"/>
                </a:spcAft>
                <a:buClrTx/>
                <a:buSzTx/>
                <a:buFontTx/>
                <a:buNone/>
                <a:defRPr/>
              </a:pPr>
              <a:endParaRPr kumimoji="0" lang="en-US" altLang="zh-CN"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1"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rPr>
                <a:t>强烈的权力欲望</a:t>
              </a:r>
              <a:endParaRPr kumimoji="0" lang="en-US" altLang="zh-CN" sz="2400" b="1" i="0" u="none" strike="noStrike" kern="1200" cap="none" spc="0" normalizeH="0" baseline="0" noProof="0" dirty="0" smtClean="0">
                <a:ln>
                  <a:noFill/>
                </a:ln>
                <a:solidFill>
                  <a:schemeClr val="lt1"/>
                </a:solidFill>
                <a:effectLst/>
                <a:uLnTx/>
                <a:uFillTx/>
                <a:latin typeface="华文楷体" panose="02010600040101010101" charset="-122"/>
                <a:ea typeface="华文楷体" panose="02010600040101010101"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chemeClr val="lt1"/>
                </a:solidFill>
                <a:effectLst/>
                <a:uLnTx/>
                <a:uFillTx/>
                <a:latin typeface="+mn-lt"/>
                <a:ea typeface="+mn-ea"/>
                <a:cs typeface="+mn-cs"/>
              </a:endParaRPr>
            </a:p>
          </p:txBody>
        </p:sp>
        <p:cxnSp>
          <p:nvCxnSpPr>
            <p:cNvPr id="20" name="直接箭头连接符 19"/>
            <p:cNvCxnSpPr/>
            <p:nvPr/>
          </p:nvCxnSpPr>
          <p:spPr>
            <a:xfrm rot="10800000">
              <a:off x="4000496" y="3571876"/>
              <a:ext cx="428628" cy="21431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2" name="直接箭头连接符 21"/>
            <p:cNvCxnSpPr/>
            <p:nvPr/>
          </p:nvCxnSpPr>
          <p:spPr>
            <a:xfrm flipV="1">
              <a:off x="5857884" y="3286124"/>
              <a:ext cx="285752" cy="21431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4" name="直接箭头连接符 23"/>
            <p:cNvCxnSpPr/>
            <p:nvPr/>
          </p:nvCxnSpPr>
          <p:spPr>
            <a:xfrm rot="10800000" flipV="1">
              <a:off x="4214810" y="4643446"/>
              <a:ext cx="357190" cy="28575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6" name="直接箭头连接符 25"/>
            <p:cNvCxnSpPr/>
            <p:nvPr/>
          </p:nvCxnSpPr>
          <p:spPr>
            <a:xfrm rot="5400000">
              <a:off x="5500694" y="5000636"/>
              <a:ext cx="284958" cy="79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9" name="直接箭头连接符 28"/>
            <p:cNvCxnSpPr/>
            <p:nvPr/>
          </p:nvCxnSpPr>
          <p:spPr>
            <a:xfrm>
              <a:off x="6286512" y="4500570"/>
              <a:ext cx="571504" cy="14287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wipe(left)">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wipe(left)">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dissolve">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2355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95400"/>
            <a:ext cx="8686800" cy="626745"/>
          </a:xfrm>
        </p:spPr>
        <p:txBody>
          <a:bodyPr/>
          <a:lstStyle/>
          <a:p>
            <a:pPr eaLnBrk="1" hangingPunct="1">
              <a:buFont typeface="Arial" panose="020B0604020202020204" pitchFamily="34" charset="0"/>
              <a:buNone/>
            </a:pPr>
            <a:r>
              <a:rPr lang="zh-CN" altLang="en-US" smtClean="0"/>
              <a:t>二、领导行为论</a:t>
            </a:r>
            <a:endParaRPr lang="en-US" altLang="zh-CN" smtClean="0"/>
          </a:p>
          <a:p>
            <a:pPr eaLnBrk="1" hangingPunct="1">
              <a:buFont typeface="Arial" panose="020B0604020202020204" pitchFamily="34" charset="0"/>
              <a:buNone/>
            </a:pPr>
            <a:r>
              <a:rPr lang="en-US" altLang="zh-CN" b="1" smtClean="0"/>
              <a:t>       </a:t>
            </a:r>
            <a:endParaRPr lang="zh-CN" altLang="en-US" sz="2400" smtClean="0"/>
          </a:p>
        </p:txBody>
      </p:sp>
      <p:sp>
        <p:nvSpPr>
          <p:cNvPr id="16387" name="内容占位符 13"/>
          <p:cNvSpPr>
            <a:spLocks noGrp="1"/>
          </p:cNvSpPr>
          <p:nvPr/>
        </p:nvSpPr>
        <p:spPr>
          <a:xfrm>
            <a:off x="869315" y="1922145"/>
            <a:ext cx="7897495" cy="4048760"/>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lnSpc>
                <a:spcPct val="120000"/>
              </a:lnSpc>
              <a:buBlip>
                <a:blip r:embed="rId1"/>
              </a:buBlip>
            </a:pPr>
            <a:r>
              <a:rPr lang="zh-CN" altLang="en-US" sz="2400" kern="1200" dirty="0">
                <a:solidFill>
                  <a:schemeClr val="tx1"/>
                </a:solidFill>
                <a:latin typeface="+mn-ea"/>
                <a:cs typeface="+mn-cs"/>
              </a:rPr>
              <a:t>领导行为论试图从研究领导者的行为特点与绩效的关系，来寻找最有效的领导风格</a:t>
            </a:r>
            <a:endParaRPr lang="en-US" altLang="zh-CN" sz="2400" kern="1200" dirty="0">
              <a:solidFill>
                <a:schemeClr val="tx1"/>
              </a:solidFill>
              <a:latin typeface="+mn-ea"/>
              <a:cs typeface="+mn-cs"/>
            </a:endParaRPr>
          </a:p>
          <a:p>
            <a:pPr defTabSz="914400">
              <a:lnSpc>
                <a:spcPct val="120000"/>
              </a:lnSpc>
              <a:buBlip>
                <a:blip r:embed="rId1"/>
              </a:buBlip>
            </a:pPr>
            <a:r>
              <a:rPr lang="zh-CN" altLang="en-US" sz="2400" kern="1200" dirty="0">
                <a:solidFill>
                  <a:schemeClr val="tx1"/>
                </a:solidFill>
                <a:latin typeface="+mn-ea"/>
                <a:cs typeface="+mn-cs"/>
              </a:rPr>
              <a:t>学者主要从领导者更关心工作绩效，还是更关心群体关系，以及是否让下属参与决策等三个方面研究领导行为</a:t>
            </a:r>
            <a:endParaRPr lang="zh-CN" altLang="en-US" sz="2400" kern="1200" dirty="0">
              <a:solidFill>
                <a:schemeClr val="tx1"/>
              </a:solidFill>
              <a:latin typeface="+mn-ea"/>
              <a:cs typeface="+mn-cs"/>
            </a:endParaRPr>
          </a:p>
          <a:p>
            <a:pPr defTabSz="914400">
              <a:lnSpc>
                <a:spcPct val="120000"/>
              </a:lnSpc>
              <a:buBlip>
                <a:blip r:embed="rId1"/>
              </a:buBlip>
            </a:pPr>
            <a:r>
              <a:rPr lang="zh-CN" altLang="en-US" sz="2400" b="1" kern="1200" dirty="0">
                <a:solidFill>
                  <a:srgbClr val="0070C0"/>
                </a:solidFill>
                <a:latin typeface="+mn-ea"/>
                <a:cs typeface="+mn-cs"/>
              </a:rPr>
              <a:t>较为著名的研究有：</a:t>
            </a:r>
            <a:endParaRPr lang="en-US" altLang="zh-CN" sz="2400" b="1" kern="1200" dirty="0">
              <a:solidFill>
                <a:srgbClr val="0070C0"/>
              </a:solidFill>
              <a:latin typeface="+mn-ea"/>
              <a:cs typeface="+mn-cs"/>
            </a:endParaRPr>
          </a:p>
          <a:p>
            <a:pPr lvl="1" defTabSz="914400">
              <a:lnSpc>
                <a:spcPct val="120000"/>
              </a:lnSpc>
              <a:buFont typeface="Wingdings" panose="05000000000000000000" pitchFamily="2" charset="2"/>
              <a:buChar char="Ø"/>
            </a:pPr>
            <a:r>
              <a:rPr lang="zh-CN" altLang="en-US" sz="2400" b="1" kern="1200" dirty="0">
                <a:solidFill>
                  <a:srgbClr val="002060"/>
                </a:solidFill>
                <a:latin typeface="+mn-ea"/>
                <a:cs typeface="+mn-cs"/>
              </a:rPr>
              <a:t>密歇根大学的研究</a:t>
            </a:r>
            <a:endParaRPr lang="en-US" altLang="zh-CN" sz="2400" b="1" kern="1200" dirty="0">
              <a:solidFill>
                <a:srgbClr val="002060"/>
              </a:solidFill>
              <a:latin typeface="+mn-ea"/>
              <a:cs typeface="+mn-cs"/>
            </a:endParaRPr>
          </a:p>
          <a:p>
            <a:pPr lvl="1" defTabSz="914400">
              <a:lnSpc>
                <a:spcPct val="120000"/>
              </a:lnSpc>
              <a:buFont typeface="Wingdings" panose="05000000000000000000" pitchFamily="2" charset="2"/>
              <a:buChar char="Ø"/>
            </a:pPr>
            <a:r>
              <a:rPr lang="zh-CN" altLang="en-US" sz="2400" b="1" kern="1200" dirty="0">
                <a:solidFill>
                  <a:srgbClr val="002060"/>
                </a:solidFill>
                <a:latin typeface="+mn-ea"/>
                <a:cs typeface="+mn-cs"/>
              </a:rPr>
              <a:t>俄亥俄州立大学的研究</a:t>
            </a:r>
            <a:endParaRPr lang="en-US" altLang="zh-CN" sz="2400" b="1" kern="1200" dirty="0">
              <a:solidFill>
                <a:srgbClr val="002060"/>
              </a:solidFill>
              <a:latin typeface="+mn-ea"/>
              <a:cs typeface="+mn-cs"/>
            </a:endParaRPr>
          </a:p>
          <a:p>
            <a:pPr lvl="1" defTabSz="914400">
              <a:lnSpc>
                <a:spcPct val="120000"/>
              </a:lnSpc>
              <a:buFont typeface="Wingdings" panose="05000000000000000000" pitchFamily="2" charset="2"/>
              <a:buChar char="Ø"/>
            </a:pPr>
            <a:r>
              <a:rPr lang="zh-CN" altLang="en-US" sz="2400" b="1" kern="1200" dirty="0">
                <a:solidFill>
                  <a:srgbClr val="002060"/>
                </a:solidFill>
                <a:latin typeface="+mn-ea"/>
                <a:cs typeface="+mn-cs"/>
              </a:rPr>
              <a:t>管理方格论</a:t>
            </a:r>
            <a:endParaRPr lang="zh-CN" altLang="en-US" sz="2400" b="1" kern="1200" dirty="0">
              <a:solidFill>
                <a:srgbClr val="002060"/>
              </a:solidFill>
              <a:latin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387">
                                            <p:txEl>
                                              <p:pRg st="0" end="0"/>
                                            </p:txEl>
                                          </p:spTgt>
                                        </p:tgtEl>
                                        <p:attrNameLst>
                                          <p:attrName>style.visibility</p:attrName>
                                        </p:attrNameLst>
                                      </p:cBhvr>
                                      <p:to>
                                        <p:strVal val="visible"/>
                                      </p:to>
                                    </p:set>
                                    <p:animEffect transition="in" filter="wipe(left)">
                                      <p:cBhvr>
                                        <p:cTn id="22" dur="500"/>
                                        <p:tgtEl>
                                          <p:spTgt spid="1638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6387">
                                            <p:txEl>
                                              <p:pRg st="1" end="1"/>
                                            </p:txEl>
                                          </p:spTgt>
                                        </p:tgtEl>
                                        <p:attrNameLst>
                                          <p:attrName>style.visibility</p:attrName>
                                        </p:attrNameLst>
                                      </p:cBhvr>
                                      <p:to>
                                        <p:strVal val="visible"/>
                                      </p:to>
                                    </p:set>
                                    <p:animEffect transition="in" filter="wipe(left)">
                                      <p:cBhvr>
                                        <p:cTn id="27" dur="500"/>
                                        <p:tgtEl>
                                          <p:spTgt spid="1638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6387">
                                            <p:txEl>
                                              <p:pRg st="2" end="2"/>
                                            </p:txEl>
                                          </p:spTgt>
                                        </p:tgtEl>
                                        <p:attrNameLst>
                                          <p:attrName>style.visibility</p:attrName>
                                        </p:attrNameLst>
                                      </p:cBhvr>
                                      <p:to>
                                        <p:strVal val="visible"/>
                                      </p:to>
                                    </p:set>
                                    <p:animEffect transition="in" filter="wipe(left)">
                                      <p:cBhvr>
                                        <p:cTn id="32" dur="500"/>
                                        <p:tgtEl>
                                          <p:spTgt spid="16387">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6387">
                                            <p:txEl>
                                              <p:pRg st="3" end="3"/>
                                            </p:txEl>
                                          </p:spTgt>
                                        </p:tgtEl>
                                        <p:attrNameLst>
                                          <p:attrName>style.visibility</p:attrName>
                                        </p:attrNameLst>
                                      </p:cBhvr>
                                      <p:to>
                                        <p:strVal val="visible"/>
                                      </p:to>
                                    </p:set>
                                    <p:animEffect transition="in" filter="wipe(left)">
                                      <p:cBhvr>
                                        <p:cTn id="37" dur="500"/>
                                        <p:tgtEl>
                                          <p:spTgt spid="16387">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6387">
                                            <p:txEl>
                                              <p:pRg st="4" end="4"/>
                                            </p:txEl>
                                          </p:spTgt>
                                        </p:tgtEl>
                                        <p:attrNameLst>
                                          <p:attrName>style.visibility</p:attrName>
                                        </p:attrNameLst>
                                      </p:cBhvr>
                                      <p:to>
                                        <p:strVal val="visible"/>
                                      </p:to>
                                    </p:set>
                                    <p:animEffect transition="in" filter="wipe(left)">
                                      <p:cBhvr>
                                        <p:cTn id="42" dur="500"/>
                                        <p:tgtEl>
                                          <p:spTgt spid="16387">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6387">
                                            <p:txEl>
                                              <p:pRg st="5" end="5"/>
                                            </p:txEl>
                                          </p:spTgt>
                                        </p:tgtEl>
                                        <p:attrNameLst>
                                          <p:attrName>style.visibility</p:attrName>
                                        </p:attrNameLst>
                                      </p:cBhvr>
                                      <p:to>
                                        <p:strVal val="visible"/>
                                      </p:to>
                                    </p:set>
                                    <p:animEffect transition="in" filter="wipe(left)">
                                      <p:cBhvr>
                                        <p:cTn id="47" dur="500"/>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2355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95400"/>
            <a:ext cx="8686800" cy="626745"/>
          </a:xfrm>
        </p:spPr>
        <p:txBody>
          <a:bodyPr/>
          <a:lstStyle/>
          <a:p>
            <a:pPr marL="0" lvl="1" eaLnBrk="1" hangingPunct="1">
              <a:buFont typeface="Arial" panose="020B0604020202020204" pitchFamily="34" charset="0"/>
              <a:buNone/>
            </a:pPr>
            <a:r>
              <a:rPr lang="zh-CN" altLang="en-US" smtClean="0">
                <a:sym typeface="+mn-ea"/>
              </a:rPr>
              <a:t>二、领导行为论</a:t>
            </a:r>
            <a:endParaRPr lang="en-US" altLang="zh-CN" smtClean="0"/>
          </a:p>
          <a:p>
            <a:pPr marL="0" lvl="1" eaLnBrk="1" hangingPunct="1">
              <a:buFont typeface="Arial" panose="020B0604020202020204" pitchFamily="34" charset="0"/>
              <a:buNone/>
            </a:pPr>
            <a:r>
              <a:rPr lang="zh-CN" altLang="en-US" sz="2400" smtClean="0"/>
              <a:t>（一）</a:t>
            </a:r>
            <a:r>
              <a:rPr lang="zh-CN" altLang="en-US" sz="2400" smtClean="0">
                <a:sym typeface="+mn-ea"/>
              </a:rPr>
              <a:t>密歇根大学的研究</a:t>
            </a:r>
            <a:endParaRPr kumimoji="0" lang="en-US" altLang="zh-CN" sz="3200" b="1" i="0" u="none" strike="noStrike" kern="1200" cap="none" spc="0" normalizeH="0" baseline="0" noProof="0" dirty="0" smtClean="0">
              <a:ln>
                <a:noFill/>
              </a:ln>
              <a:solidFill>
                <a:srgbClr val="002060"/>
              </a:solidFill>
              <a:effectLst/>
              <a:uLnTx/>
              <a:uFillTx/>
              <a:latin typeface="黑体" panose="02010609060101010101" charset="-122"/>
              <a:ea typeface="黑体" panose="02010609060101010101" charset="-122"/>
              <a:cs typeface="+mn-cs"/>
            </a:endParaRPr>
          </a:p>
          <a:p>
            <a:pPr eaLnBrk="1" hangingPunct="1">
              <a:buFont typeface="Arial" panose="020B0604020202020204" pitchFamily="34" charset="0"/>
              <a:buNone/>
            </a:pPr>
            <a:r>
              <a:rPr lang="en-US" altLang="zh-CN" b="1" smtClean="0"/>
              <a:t>       </a:t>
            </a:r>
            <a:endParaRPr lang="zh-CN" altLang="en-US" sz="2400" smtClean="0"/>
          </a:p>
        </p:txBody>
      </p:sp>
      <p:sp>
        <p:nvSpPr>
          <p:cNvPr id="14" name="内容占位符 13"/>
          <p:cNvSpPr>
            <a:spLocks noGrp="1"/>
          </p:cNvSpPr>
          <p:nvPr/>
        </p:nvSpPr>
        <p:spPr>
          <a:xfrm>
            <a:off x="1005205" y="2275205"/>
            <a:ext cx="7910830" cy="4323715"/>
          </a:xfrm>
          <a:prstGeom prst="rect">
            <a:avLst/>
          </a:prstGeom>
          <a:noFill/>
          <a:ln w="9525">
            <a:noFill/>
          </a:ln>
        </p:spPr>
        <p:txBody>
          <a:bodyPr vert="horz" lIns="91440" tIns="45720" rIns="91440" bIns="45720" rtlCol="0">
            <a:normAutofit fontScale="9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30000"/>
              </a:lnSpc>
              <a:spcBef>
                <a:spcPct val="20000"/>
              </a:spcBef>
              <a:spcAft>
                <a:spcPts val="0"/>
              </a:spcAft>
              <a:buClrTx/>
              <a:buSzTx/>
              <a:buFont typeface="Arial" panose="020B0604020202020204" pitchFamily="34" charset="0"/>
              <a:buBlip>
                <a:blip r:embed="rId1"/>
              </a:buBlip>
              <a:defRPr/>
            </a:pPr>
            <a:r>
              <a:rPr kumimoji="0" lang="zh-CN" altLang="en-US" sz="2400" b="1" i="0" u="none" strike="noStrike" kern="1200" cap="none" spc="0" normalizeH="0" baseline="0" noProof="0" dirty="0" smtClean="0">
                <a:ln>
                  <a:noFill/>
                </a:ln>
                <a:solidFill>
                  <a:srgbClr val="0070C0"/>
                </a:solidFill>
                <a:effectLst/>
                <a:uLnTx/>
                <a:uFillTx/>
                <a:latin typeface="+mn-ea"/>
                <a:cs typeface="+mn-ea"/>
              </a:rPr>
              <a:t>由</a:t>
            </a:r>
            <a:r>
              <a:rPr kumimoji="0" lang="en-US" altLang="en-US" sz="2400" b="1" i="0" u="none" strike="noStrike" kern="1200" cap="none" spc="0" normalizeH="0" baseline="0" noProof="0" dirty="0" smtClean="0">
                <a:ln>
                  <a:noFill/>
                </a:ln>
                <a:solidFill>
                  <a:srgbClr val="0070C0"/>
                </a:solidFill>
                <a:effectLst/>
                <a:uLnTx/>
                <a:uFillTx/>
                <a:latin typeface="+mn-ea"/>
                <a:cs typeface="+mn-ea"/>
              </a:rPr>
              <a:t>R</a:t>
            </a:r>
            <a:r>
              <a:rPr kumimoji="0" lang="en-US" altLang="zh-CN" sz="2400" b="1" i="0" u="none" strike="noStrike" kern="1200" cap="none" spc="0" normalizeH="0" baseline="0" noProof="0" dirty="0" smtClean="0">
                <a:ln>
                  <a:noFill/>
                </a:ln>
                <a:solidFill>
                  <a:srgbClr val="0070C0"/>
                </a:solidFill>
                <a:effectLst/>
                <a:uLnTx/>
                <a:uFillTx/>
                <a:latin typeface="+mn-ea"/>
                <a:cs typeface="+mn-ea"/>
              </a:rPr>
              <a:t>•</a:t>
            </a:r>
            <a:r>
              <a:rPr kumimoji="0" lang="zh-CN" altLang="en-US" sz="2400" b="1" i="0" u="none" strike="noStrike" kern="1200" cap="none" spc="0" normalizeH="0" baseline="0" noProof="0" dirty="0" smtClean="0">
                <a:ln>
                  <a:noFill/>
                </a:ln>
                <a:solidFill>
                  <a:srgbClr val="0070C0"/>
                </a:solidFill>
                <a:effectLst/>
                <a:uLnTx/>
                <a:uFillTx/>
                <a:latin typeface="+mn-ea"/>
                <a:cs typeface="+mn-ea"/>
              </a:rPr>
              <a:t>李克特及其同事在</a:t>
            </a:r>
            <a:r>
              <a:rPr kumimoji="0" lang="en-US" altLang="en-US" sz="2400" b="1" i="0" u="none" strike="noStrike" kern="1200" cap="none" spc="0" normalizeH="0" baseline="0" noProof="0" dirty="0" smtClean="0">
                <a:ln>
                  <a:noFill/>
                </a:ln>
                <a:solidFill>
                  <a:srgbClr val="0070C0"/>
                </a:solidFill>
                <a:effectLst/>
                <a:uLnTx/>
                <a:uFillTx/>
                <a:latin typeface="+mn-ea"/>
                <a:cs typeface="+mn-ea"/>
              </a:rPr>
              <a:t>1947</a:t>
            </a:r>
            <a:r>
              <a:rPr kumimoji="0" lang="zh-CN" altLang="en-US" sz="2400" b="1" i="0" u="none" strike="noStrike" kern="1200" cap="none" spc="0" normalizeH="0" baseline="0" noProof="0" dirty="0" smtClean="0">
                <a:ln>
                  <a:noFill/>
                </a:ln>
                <a:solidFill>
                  <a:srgbClr val="0070C0"/>
                </a:solidFill>
                <a:effectLst/>
                <a:uLnTx/>
                <a:uFillTx/>
                <a:latin typeface="+mn-ea"/>
                <a:cs typeface="+mn-ea"/>
              </a:rPr>
              <a:t>年开始进行，试图比较群体效率如何随领导者行为的变化而变化</a:t>
            </a:r>
            <a:endParaRPr kumimoji="0" lang="en-US" altLang="zh-CN" sz="2400" b="1" i="0" u="none" strike="noStrike" kern="1200" cap="none" spc="0" normalizeH="0" baseline="0" noProof="0" dirty="0" smtClean="0">
              <a:ln>
                <a:noFill/>
              </a:ln>
              <a:solidFill>
                <a:srgbClr val="0070C0"/>
              </a:solidFill>
              <a:effectLst/>
              <a:uLnTx/>
              <a:uFillTx/>
              <a:latin typeface="+mn-ea"/>
              <a:cs typeface="+mn-ea"/>
            </a:endParaRPr>
          </a:p>
          <a:p>
            <a:pPr marL="342900" marR="0" lvl="0" indent="-342900" algn="l" defTabSz="914400" rtl="0" eaLnBrk="1" fontAlgn="auto" latinLnBrk="0" hangingPunct="1">
              <a:lnSpc>
                <a:spcPct val="130000"/>
              </a:lnSpc>
              <a:spcBef>
                <a:spcPct val="20000"/>
              </a:spcBef>
              <a:spcAft>
                <a:spcPts val="0"/>
              </a:spcAft>
              <a:buClrTx/>
              <a:buSzTx/>
              <a:buFont typeface="Arial" panose="020B0604020202020204" pitchFamily="34" charset="0"/>
              <a:buBlip>
                <a:blip r:embed="rId1"/>
              </a:buBlip>
              <a:defRPr/>
            </a:pPr>
            <a:r>
              <a:rPr kumimoji="0" lang="zh-CN" altLang="en-US" sz="2600" b="1" i="0" u="none" strike="noStrike" kern="1200" cap="none" spc="0" normalizeH="0" baseline="0" noProof="0" dirty="0" smtClean="0">
                <a:ln>
                  <a:noFill/>
                </a:ln>
                <a:solidFill>
                  <a:srgbClr val="0070C0"/>
                </a:solidFill>
                <a:effectLst/>
                <a:uLnTx/>
                <a:uFillTx/>
                <a:latin typeface="+mn-lt"/>
                <a:ea typeface="+mn-ea"/>
                <a:cs typeface="+mn-cs"/>
              </a:rPr>
              <a:t>两种不同的领导方式：</a:t>
            </a:r>
            <a:endParaRPr kumimoji="0" lang="en-US" altLang="zh-CN" sz="2600" b="1" i="0" u="none" strike="noStrike" kern="1200" cap="none" spc="0" normalizeH="0" baseline="0" noProof="0" dirty="0" smtClean="0">
              <a:ln>
                <a:noFill/>
              </a:ln>
              <a:solidFill>
                <a:srgbClr val="0070C0"/>
              </a:solidFill>
              <a:effectLst/>
              <a:uLnTx/>
              <a:uFillTx/>
              <a:latin typeface="+mn-lt"/>
              <a:ea typeface="+mn-ea"/>
              <a:cs typeface="+mn-cs"/>
            </a:endParaRPr>
          </a:p>
          <a:p>
            <a:pPr marL="742950" marR="0" lvl="1" indent="-285750" algn="l" defTabSz="914400" rtl="0" eaLnBrk="1" fontAlgn="auto" latinLnBrk="0" hangingPunct="1">
              <a:lnSpc>
                <a:spcPct val="130000"/>
              </a:lnSpc>
              <a:spcBef>
                <a:spcPct val="20000"/>
              </a:spcBef>
              <a:spcAft>
                <a:spcPts val="0"/>
              </a:spcAft>
              <a:buClrTx/>
              <a:buSzTx/>
              <a:buFont typeface="Wingdings" panose="05000000000000000000" pitchFamily="2" charset="2"/>
              <a:buChar char="Ø"/>
              <a:defRPr/>
            </a:pPr>
            <a:r>
              <a:rPr kumimoji="0" lang="zh-CN" altLang="en-US" sz="2400" b="1" i="0" u="none" strike="noStrike" kern="1200" cap="none" spc="0" normalizeH="0" baseline="0" noProof="0" dirty="0" smtClean="0">
                <a:ln>
                  <a:noFill/>
                </a:ln>
                <a:solidFill>
                  <a:srgbClr val="C00000"/>
                </a:solidFill>
                <a:effectLst/>
                <a:uLnTx/>
                <a:uFillTx/>
                <a:latin typeface="华文楷体" panose="02010600040101010101" charset="-122"/>
                <a:ea typeface="华文楷体" panose="02010600040101010101" charset="-122"/>
                <a:cs typeface="+mn-cs"/>
              </a:rPr>
              <a:t>工作（生产）导向型</a:t>
            </a:r>
            <a:r>
              <a:rPr kumimoji="0" lang="en-US" altLang="zh-CN" sz="2400" b="1" i="0" u="none" strike="noStrike" kern="1200" cap="none" spc="0" normalizeH="0" baseline="0" noProof="0" dirty="0" smtClean="0">
                <a:ln>
                  <a:noFill/>
                </a:ln>
                <a:solidFill>
                  <a:srgbClr val="C00000"/>
                </a:solidFill>
                <a:effectLst/>
                <a:uLnTx/>
                <a:uFillTx/>
                <a:latin typeface="华文楷体" panose="02010600040101010101" charset="-122"/>
                <a:ea typeface="华文楷体" panose="02010600040101010101" charset="-122"/>
                <a:cs typeface="+mn-cs"/>
              </a:rPr>
              <a:t>——</a:t>
            </a:r>
            <a:r>
              <a:rPr kumimoji="0" lang="zh-CN" altLang="en-US" sz="2400" i="0" u="none" strike="noStrike" kern="1200" cap="none" spc="0" normalizeH="0" baseline="0" noProof="0" dirty="0" smtClean="0">
                <a:ln>
                  <a:noFill/>
                </a:ln>
                <a:effectLst/>
                <a:uLnTx/>
                <a:uFillTx/>
                <a:latin typeface="华文楷体" panose="02010600040101010101" charset="-122"/>
                <a:ea typeface="华文楷体" panose="02010600040101010101" charset="-122"/>
                <a:cs typeface="+mn-cs"/>
              </a:rPr>
              <a:t>关心工作的过程和结果，下属只是实现目标或任务绩效的工具</a:t>
            </a:r>
            <a:endParaRPr kumimoji="0" lang="en-US" altLang="zh-CN"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30000"/>
              </a:lnSpc>
              <a:spcBef>
                <a:spcPct val="20000"/>
              </a:spcBef>
              <a:spcAft>
                <a:spcPts val="0"/>
              </a:spcAft>
              <a:buClrTx/>
              <a:buSzTx/>
              <a:buFont typeface="Wingdings" panose="05000000000000000000" pitchFamily="2" charset="2"/>
              <a:buChar char="Ø"/>
              <a:defRPr/>
            </a:pPr>
            <a:r>
              <a:rPr kumimoji="0" lang="zh-CN" altLang="en-US" sz="2400" b="1" i="0" u="none" strike="noStrike" kern="1200" cap="none" spc="0" normalizeH="0" baseline="0" noProof="0" dirty="0" smtClean="0">
                <a:ln>
                  <a:noFill/>
                </a:ln>
                <a:solidFill>
                  <a:srgbClr val="C00000"/>
                </a:solidFill>
                <a:effectLst/>
                <a:uLnTx/>
                <a:uFillTx/>
                <a:latin typeface="华文楷体" panose="02010600040101010101" charset="-122"/>
                <a:ea typeface="华文楷体" panose="02010600040101010101" charset="-122"/>
                <a:cs typeface="+mn-cs"/>
              </a:rPr>
              <a:t>员工导向型</a:t>
            </a:r>
            <a:r>
              <a:rPr kumimoji="0" lang="en-US" altLang="zh-CN" sz="2400" b="1" i="0" u="none" strike="noStrike" kern="1200" cap="none" spc="0" normalizeH="0" baseline="0" noProof="0" dirty="0" smtClean="0">
                <a:ln>
                  <a:noFill/>
                </a:ln>
                <a:solidFill>
                  <a:srgbClr val="C00000"/>
                </a:solidFill>
                <a:effectLst/>
                <a:uLnTx/>
                <a:uFillTx/>
                <a:latin typeface="华文楷体" panose="02010600040101010101" charset="-122"/>
                <a:ea typeface="华文楷体" panose="02010600040101010101" charset="-122"/>
                <a:cs typeface="+mn-cs"/>
              </a:rPr>
              <a:t>——</a:t>
            </a:r>
            <a:r>
              <a:rPr kumimoji="0" lang="zh-CN" altLang="en-US"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关心员工，有意识地培养与高绩效的工作群体相关的人文因素，重视人际关系</a:t>
            </a:r>
            <a:endParaRPr kumimoji="0" lang="en-US" altLang="zh-CN"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342900" marR="0" lvl="0" indent="-342900" algn="l" defTabSz="914400" rtl="0" eaLnBrk="1" fontAlgn="auto" latinLnBrk="0" hangingPunct="1">
              <a:lnSpc>
                <a:spcPct val="130000"/>
              </a:lnSpc>
              <a:spcBef>
                <a:spcPct val="20000"/>
              </a:spcBef>
              <a:spcAft>
                <a:spcPts val="0"/>
              </a:spcAft>
              <a:buClrTx/>
              <a:buSzTx/>
              <a:buFont typeface="Arial" panose="020B0604020202020204" pitchFamily="34" charset="0"/>
              <a:buBlip>
                <a:blip r:embed="rId1"/>
              </a:buBlip>
              <a:defRPr/>
            </a:pPr>
            <a:r>
              <a:rPr kumimoji="0" lang="zh-CN" altLang="en-US" sz="2600" b="1" i="0" u="none" strike="noStrike" kern="1200" cap="none" spc="0" normalizeH="0" baseline="0" noProof="0" dirty="0" smtClean="0">
                <a:ln>
                  <a:noFill/>
                </a:ln>
                <a:solidFill>
                  <a:srgbClr val="C00000"/>
                </a:solidFill>
                <a:effectLst/>
                <a:uLnTx/>
                <a:uFillTx/>
                <a:latin typeface="+mn-lt"/>
                <a:ea typeface="+mn-ea"/>
                <a:cs typeface="+mn-cs"/>
              </a:rPr>
              <a:t>结论：</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员工导向的领导者</a:t>
            </a:r>
            <a:r>
              <a:rPr kumimoji="0" lang="zh-CN" altLang="en-US" sz="2400" i="0" u="none" strike="noStrike" kern="1200" cap="none" spc="0" normalizeH="0" baseline="0" noProof="0" dirty="0" smtClean="0">
                <a:ln>
                  <a:noFill/>
                </a:ln>
                <a:solidFill>
                  <a:schemeClr val="tx1"/>
                </a:solidFill>
                <a:effectLst/>
                <a:uLnTx/>
                <a:uFillTx/>
                <a:latin typeface="+mn-lt"/>
                <a:ea typeface="+mn-ea"/>
                <a:cs typeface="+mn-cs"/>
              </a:rPr>
              <a:t>与高的群体生产率和高满意度正相关，</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而生产导向的领导者</a:t>
            </a:r>
            <a:r>
              <a:rPr kumimoji="0" lang="zh-CN" altLang="en-US" sz="2400" i="0" u="none" strike="noStrike" kern="1200" cap="none" spc="0" normalizeH="0" baseline="0" noProof="0" dirty="0" smtClean="0">
                <a:ln>
                  <a:noFill/>
                </a:ln>
                <a:solidFill>
                  <a:schemeClr val="tx1"/>
                </a:solidFill>
                <a:effectLst/>
                <a:uLnTx/>
                <a:uFillTx/>
                <a:latin typeface="+mn-lt"/>
                <a:ea typeface="+mn-ea"/>
                <a:cs typeface="+mn-cs"/>
              </a:rPr>
              <a:t>则与低的群体生产率和低满意度正相关</a:t>
            </a:r>
            <a:endParaRPr kumimoji="0" lang="zh-CN" altLang="en-US" sz="24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555">
                                            <p:txEl>
                                              <p:pRg st="2" end="2"/>
                                            </p:txEl>
                                          </p:spTgt>
                                        </p:tgtEl>
                                        <p:attrNameLst>
                                          <p:attrName>style.visibility</p:attrName>
                                        </p:attrNameLst>
                                      </p:cBhvr>
                                      <p:to>
                                        <p:strVal val="visible"/>
                                      </p:to>
                                    </p:set>
                                    <p:animEffect transition="in" filter="wipe(left)">
                                      <p:cBhvr>
                                        <p:cTn id="22" dur="500"/>
                                        <p:tgtEl>
                                          <p:spTgt spid="2355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wipe(left)">
                                      <p:cBhvr>
                                        <p:cTn id="27" dur="500"/>
                                        <p:tgtEl>
                                          <p:spTgt spid="1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4">
                                            <p:txEl>
                                              <p:pRg st="1" end="1"/>
                                            </p:txEl>
                                          </p:spTgt>
                                        </p:tgtEl>
                                        <p:attrNameLst>
                                          <p:attrName>style.visibility</p:attrName>
                                        </p:attrNameLst>
                                      </p:cBhvr>
                                      <p:to>
                                        <p:strVal val="visible"/>
                                      </p:to>
                                    </p:set>
                                    <p:animEffect transition="in" filter="wipe(left)">
                                      <p:cBhvr>
                                        <p:cTn id="32" dur="500"/>
                                        <p:tgtEl>
                                          <p:spTgt spid="1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4">
                                            <p:txEl>
                                              <p:pRg st="2" end="2"/>
                                            </p:txEl>
                                          </p:spTgt>
                                        </p:tgtEl>
                                        <p:attrNameLst>
                                          <p:attrName>style.visibility</p:attrName>
                                        </p:attrNameLst>
                                      </p:cBhvr>
                                      <p:to>
                                        <p:strVal val="visible"/>
                                      </p:to>
                                    </p:set>
                                    <p:animEffect transition="in" filter="wipe(left)">
                                      <p:cBhvr>
                                        <p:cTn id="37" dur="500"/>
                                        <p:tgtEl>
                                          <p:spTgt spid="14">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4">
                                            <p:txEl>
                                              <p:pRg st="3" end="3"/>
                                            </p:txEl>
                                          </p:spTgt>
                                        </p:tgtEl>
                                        <p:attrNameLst>
                                          <p:attrName>style.visibility</p:attrName>
                                        </p:attrNameLst>
                                      </p:cBhvr>
                                      <p:to>
                                        <p:strVal val="visible"/>
                                      </p:to>
                                    </p:set>
                                    <p:animEffect transition="in" filter="wipe(left)">
                                      <p:cBhvr>
                                        <p:cTn id="42" dur="500"/>
                                        <p:tgtEl>
                                          <p:spTgt spid="14">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4">
                                            <p:txEl>
                                              <p:pRg st="4" end="4"/>
                                            </p:txEl>
                                          </p:spTgt>
                                        </p:tgtEl>
                                        <p:attrNameLst>
                                          <p:attrName>style.visibility</p:attrName>
                                        </p:attrNameLst>
                                      </p:cBhvr>
                                      <p:to>
                                        <p:strVal val="visible"/>
                                      </p:to>
                                    </p:set>
                                    <p:animEffect transition="in" filter="wipe(left)">
                                      <p:cBhvr>
                                        <p:cTn id="47"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23555"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95400"/>
            <a:ext cx="8686800" cy="626745"/>
          </a:xfrm>
        </p:spPr>
        <p:txBody>
          <a:bodyPr/>
          <a:lstStyle/>
          <a:p>
            <a:pPr eaLnBrk="1" hangingPunct="1">
              <a:buFont typeface="Arial" panose="020B0604020202020204" pitchFamily="34" charset="0"/>
              <a:buNone/>
            </a:pPr>
            <a:r>
              <a:rPr lang="zh-CN" altLang="en-US" smtClean="0">
                <a:sym typeface="+mn-ea"/>
              </a:rPr>
              <a:t>二、领导行为论</a:t>
            </a:r>
            <a:endParaRPr lang="en-US" altLang="zh-CN" smtClean="0"/>
          </a:p>
          <a:p>
            <a:pPr eaLnBrk="1" hangingPunct="1">
              <a:buFont typeface="Arial" panose="020B0604020202020204" pitchFamily="34" charset="0"/>
              <a:buNone/>
            </a:pPr>
            <a:r>
              <a:rPr lang="zh-CN" altLang="en-US" sz="2400" smtClean="0"/>
              <a:t>（二）</a:t>
            </a:r>
            <a:r>
              <a:rPr lang="zh-CN" altLang="en-US" sz="2400" smtClean="0">
                <a:sym typeface="+mn-ea"/>
              </a:rPr>
              <a:t>俄亥俄州立大学的研究</a:t>
            </a:r>
            <a:r>
              <a:rPr lang="en-US" altLang="zh-CN" sz="2400" b="1" smtClean="0"/>
              <a:t> </a:t>
            </a:r>
            <a:r>
              <a:rPr lang="en-US" altLang="zh-CN" b="1" smtClean="0"/>
              <a:t>     </a:t>
            </a:r>
            <a:endParaRPr lang="zh-CN" altLang="en-US" sz="2400" smtClean="0"/>
          </a:p>
        </p:txBody>
      </p:sp>
      <p:sp>
        <p:nvSpPr>
          <p:cNvPr id="2" name="内容占位符 13"/>
          <p:cNvSpPr>
            <a:spLocks noGrp="1"/>
          </p:cNvSpPr>
          <p:nvPr/>
        </p:nvSpPr>
        <p:spPr>
          <a:xfrm>
            <a:off x="1000125" y="2424430"/>
            <a:ext cx="7710170" cy="3786505"/>
          </a:xfrm>
          <a:prstGeom prst="rect">
            <a:avLst/>
          </a:prstGeom>
          <a:noFill/>
          <a:ln w="9525">
            <a:no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1"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en-US" altLang="zh-CN" sz="1050" b="1" i="0" u="none" strike="noStrike" kern="1200" cap="none" spc="0" normalizeH="0" baseline="0" noProof="0" dirty="0" smtClean="0">
              <a:ln>
                <a:noFill/>
              </a:ln>
              <a:solidFill>
                <a:srgbClr val="FF0000"/>
              </a:solidFill>
              <a:effectLst/>
              <a:uLnTx/>
              <a:uFillTx/>
              <a:latin typeface="黑体" panose="02010609060101010101" charset="-122"/>
              <a:ea typeface="黑体" panose="02010609060101010101" charset="-122"/>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Blip>
                <a:blip r:embed="rId1"/>
              </a:buBlip>
              <a:defRPr/>
            </a:pPr>
            <a:r>
              <a:rPr kumimoji="0" lang="zh-CN" altLang="en-US" sz="2800" b="1" i="0" u="none" strike="noStrike" kern="1200" cap="none" spc="0" normalizeH="0" baseline="0" noProof="0" dirty="0" smtClean="0">
                <a:ln>
                  <a:noFill/>
                </a:ln>
                <a:solidFill>
                  <a:schemeClr val="tx1"/>
                </a:solidFill>
                <a:effectLst/>
                <a:uLnTx/>
                <a:uFillTx/>
                <a:latin typeface="+mn-lt"/>
                <a:ea typeface="+mn-ea"/>
                <a:cs typeface="+mn-cs"/>
              </a:rPr>
              <a:t>两个研究维度：</a:t>
            </a:r>
            <a:endParaRPr kumimoji="0" lang="en-US" altLang="zh-CN" sz="2800" b="1"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r>
              <a:rPr kumimoji="0" lang="zh-CN" altLang="en-US" sz="2400" b="1" i="0" u="none" strike="noStrike" kern="1200" cap="none" spc="0" normalizeH="0" baseline="0" noProof="0" dirty="0" smtClean="0">
                <a:ln>
                  <a:noFill/>
                </a:ln>
                <a:solidFill>
                  <a:srgbClr val="A50021"/>
                </a:solidFill>
                <a:effectLst/>
                <a:uLnTx/>
                <a:uFillTx/>
                <a:latin typeface="华文楷体" panose="02010600040101010101" charset="-122"/>
                <a:ea typeface="华文楷体" panose="02010600040101010101" charset="-122"/>
                <a:cs typeface="+mn-cs"/>
              </a:rPr>
              <a:t>关怀维度</a:t>
            </a:r>
            <a:r>
              <a:rPr kumimoji="0" lang="en-US" altLang="zh-CN" sz="2400" b="1" i="0" u="none" strike="noStrike" kern="1200" cap="none" spc="0" normalizeH="0" baseline="0" noProof="0" dirty="0" smtClean="0">
                <a:ln>
                  <a:noFill/>
                </a:ln>
                <a:solidFill>
                  <a:srgbClr val="A50021"/>
                </a:solidFill>
                <a:effectLst/>
                <a:uLnTx/>
                <a:uFillTx/>
                <a:latin typeface="华文楷体" panose="02010600040101010101" charset="-122"/>
                <a:ea typeface="华文楷体" panose="02010600040101010101" charset="-122"/>
                <a:cs typeface="+mn-cs"/>
              </a:rPr>
              <a:t>(consideration)</a:t>
            </a:r>
            <a:r>
              <a:rPr kumimoji="0" lang="zh-CN" altLang="en-US" sz="2400" b="1" i="0" u="none" strike="noStrike" kern="1200" cap="none" spc="0" normalizeH="0" baseline="0" noProof="0" dirty="0" smtClean="0">
                <a:ln>
                  <a:noFill/>
                </a:ln>
                <a:solidFill>
                  <a:srgbClr val="A50021"/>
                </a:solidFill>
                <a:effectLst/>
                <a:uLnTx/>
                <a:uFillTx/>
                <a:latin typeface="华文楷体" panose="02010600040101010101" charset="-122"/>
                <a:ea typeface="华文楷体" panose="02010600040101010101" charset="-122"/>
                <a:cs typeface="+mn-cs"/>
              </a:rPr>
              <a:t>：</a:t>
            </a:r>
            <a:r>
              <a:rPr kumimoji="0" lang="zh-CN" altLang="en-US"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领导者对员工以及领导者与追随者之间的关系，对相互信任、尊重和友谊的关心</a:t>
            </a:r>
            <a:endParaRPr kumimoji="0" lang="en-US" altLang="zh-CN"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r>
              <a:rPr kumimoji="0" lang="zh-CN" altLang="en-US" sz="2400" b="1" i="0" u="none" strike="noStrike" kern="1200" cap="none" spc="0" normalizeH="0" baseline="0" noProof="0" dirty="0" smtClean="0">
                <a:ln>
                  <a:noFill/>
                </a:ln>
                <a:solidFill>
                  <a:srgbClr val="A50021"/>
                </a:solidFill>
                <a:effectLst/>
                <a:uLnTx/>
                <a:uFillTx/>
                <a:latin typeface="华文楷体" panose="02010600040101010101" charset="-122"/>
                <a:ea typeface="华文楷体" panose="02010600040101010101" charset="-122"/>
                <a:cs typeface="+mn-cs"/>
              </a:rPr>
              <a:t>定规维度（</a:t>
            </a:r>
            <a:r>
              <a:rPr kumimoji="0" lang="en-US" altLang="zh-CN" sz="2400" b="1" i="0" u="none" strike="noStrike" kern="1200" cap="none" spc="0" normalizeH="0" baseline="0" noProof="0" dirty="0" smtClean="0">
                <a:ln>
                  <a:noFill/>
                </a:ln>
                <a:solidFill>
                  <a:srgbClr val="A50021"/>
                </a:solidFill>
                <a:effectLst/>
                <a:uLnTx/>
                <a:uFillTx/>
                <a:latin typeface="华文楷体" panose="02010600040101010101" charset="-122"/>
                <a:ea typeface="华文楷体" panose="02010600040101010101" charset="-122"/>
                <a:cs typeface="+mn-cs"/>
              </a:rPr>
              <a:t>initiation of structure</a:t>
            </a:r>
            <a:r>
              <a:rPr kumimoji="0" lang="zh-CN" altLang="en-US" sz="2400" b="1" i="0" u="none" strike="noStrike" kern="1200" cap="none" spc="0" normalizeH="0" baseline="0" noProof="0" dirty="0" smtClean="0">
                <a:ln>
                  <a:noFill/>
                </a:ln>
                <a:solidFill>
                  <a:srgbClr val="A50021"/>
                </a:solidFill>
                <a:effectLst/>
                <a:uLnTx/>
                <a:uFillTx/>
                <a:latin typeface="华文楷体" panose="02010600040101010101" charset="-122"/>
                <a:ea typeface="华文楷体" panose="02010600040101010101" charset="-122"/>
                <a:cs typeface="+mn-cs"/>
              </a:rPr>
              <a:t>）：</a:t>
            </a:r>
            <a:r>
              <a:rPr kumimoji="0" lang="zh-CN" altLang="en-US" sz="2400" i="0" u="none" strike="noStrike" kern="1200" cap="none" spc="0" normalizeH="0" baseline="0" noProof="0" dirty="0" smtClean="0">
                <a:ln>
                  <a:noFill/>
                </a:ln>
                <a:effectLst/>
                <a:uLnTx/>
                <a:uFillTx/>
                <a:latin typeface="华文楷体" panose="02010600040101010101" charset="-122"/>
                <a:ea typeface="华文楷体" panose="02010600040101010101" charset="-122"/>
                <a:cs typeface="+mn-cs"/>
              </a:rPr>
              <a:t>领导者构建任务、明察群体之间的关系和明晰沟通渠道的倾向</a:t>
            </a:r>
            <a:endParaRPr kumimoji="0" lang="zh-CN" altLang="en-US" sz="2400" i="0" u="none" strike="noStrike" kern="1200" cap="none" spc="0" normalizeH="0" baseline="0" noProof="0" dirty="0" smtClean="0">
              <a:ln>
                <a:noFill/>
              </a:ln>
              <a:effectLst/>
              <a:uLnTx/>
              <a:uFillTx/>
              <a:latin typeface="华文楷体" panose="02010600040101010101" charset="-122"/>
              <a:ea typeface="华文楷体" panose="02010600040101010101"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wipe(left)">
                                      <p:cBhvr>
                                        <p:cTn id="22" dur="500"/>
                                        <p:tgtEl>
                                          <p:spTgt spid="2">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Effect transition="in" filter="wipe(left)">
                                      <p:cBhvr>
                                        <p:cTn id="27" dur="500"/>
                                        <p:tgtEl>
                                          <p:spTgt spid="2">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3" end="3"/>
                                            </p:txEl>
                                          </p:spTgt>
                                        </p:tgtEl>
                                        <p:attrNameLst>
                                          <p:attrName>style.visibility</p:attrName>
                                        </p:attrNameLst>
                                      </p:cBhvr>
                                      <p:to>
                                        <p:strVal val="visible"/>
                                      </p:to>
                                    </p:set>
                                    <p:animEffect transition="in" filter="wipe(left)">
                                      <p:cBhvr>
                                        <p:cTn id="3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sz="3555" dirty="0" smtClean="0">
                <a:latin typeface="黑体" panose="02010609060101010101" charset="-122"/>
                <a:ea typeface="黑体" panose="02010609060101010101" charset="-122"/>
                <a:cs typeface="黑体" panose="02010609060101010101" charset="-122"/>
              </a:rPr>
              <a:t>第一节 领导的内涵</a:t>
            </a:r>
            <a:br>
              <a:rPr lang="en-US" altLang="zh-CN" sz="3555" dirty="0" smtClean="0">
                <a:latin typeface="黑体" panose="02010609060101010101" charset="-122"/>
                <a:ea typeface="黑体" panose="02010609060101010101" charset="-122"/>
                <a:cs typeface="黑体" panose="02010609060101010101" charset="-122"/>
              </a:rPr>
            </a:br>
            <a:endParaRPr lang="zh-CN" altLang="en-US" sz="3555" dirty="0">
              <a:latin typeface="黑体" panose="02010609060101010101" charset="-122"/>
              <a:ea typeface="黑体" panose="02010609060101010101" charset="-122"/>
              <a:cs typeface="黑体" panose="02010609060101010101" charset="-122"/>
            </a:endParaRPr>
          </a:p>
        </p:txBody>
      </p:sp>
      <p:sp>
        <p:nvSpPr>
          <p:cNvPr id="14339" name="内容占位符 2"/>
          <p:cNvSpPr>
            <a:spLocks noGrp="1"/>
          </p:cNvSpPr>
          <p:nvPr>
            <p:ph idx="1"/>
          </p:nvPr>
        </p:nvSpPr>
        <p:spPr>
          <a:xfrm>
            <a:off x="500380" y="1610995"/>
            <a:ext cx="8229600" cy="2425700"/>
          </a:xfrm>
        </p:spPr>
        <p:txBody>
          <a:bodyPr/>
          <a:lstStyle/>
          <a:p>
            <a:pPr eaLnBrk="1" hangingPunct="1">
              <a:buFont typeface="Arial" panose="020B0604020202020204" pitchFamily="34" charset="0"/>
              <a:buNone/>
            </a:pPr>
            <a:r>
              <a:rPr lang="zh-CN" altLang="en-US" smtClean="0"/>
              <a:t>一、领导的概念</a:t>
            </a:r>
            <a:endParaRPr lang="zh-CN" altLang="en-US" smtClean="0"/>
          </a:p>
          <a:p>
            <a:pPr eaLnBrk="1" hangingPunct="1">
              <a:buFont typeface="Arial" panose="020B0604020202020204" pitchFamily="34" charset="0"/>
              <a:buNone/>
            </a:pPr>
            <a:r>
              <a:rPr lang="en-US" altLang="zh-CN" sz="2800" smtClean="0"/>
              <a:t>            </a:t>
            </a:r>
            <a:r>
              <a:rPr lang="zh-CN" altLang="en-US" sz="2800" smtClean="0"/>
              <a:t>领导是在一定的社会组织和群体内，为实现组织预定目标，领导者运用其法定权力和自身影响力影响被领导者的行为，并将其导向组织目标的过程。</a:t>
            </a:r>
            <a:endParaRPr lang="zh-CN" altLang="en-US" sz="2800" smtClean="0"/>
          </a:p>
          <a:p>
            <a:pPr eaLnBrk="1" latinLnBrk="0" hangingPunct="1">
              <a:spcBef>
                <a:spcPts val="2400"/>
              </a:spcBef>
              <a:buFont typeface="Arial" panose="020B0604020202020204" pitchFamily="34" charset="0"/>
              <a:buNone/>
            </a:pPr>
            <a:r>
              <a:rPr lang="zh-CN" altLang="en-US" sz="2800" smtClean="0"/>
              <a:t>   </a:t>
            </a:r>
            <a:endParaRPr lang="zh-CN" altLang="en-US" sz="2800" smtClean="0"/>
          </a:p>
        </p:txBody>
      </p:sp>
      <p:sp>
        <p:nvSpPr>
          <p:cNvPr id="100" name="文本框 99"/>
          <p:cNvSpPr txBox="1"/>
          <p:nvPr/>
        </p:nvSpPr>
        <p:spPr>
          <a:xfrm>
            <a:off x="1035685" y="4036695"/>
            <a:ext cx="7921625" cy="2489200"/>
          </a:xfrm>
          <a:prstGeom prst="rect">
            <a:avLst/>
          </a:prstGeom>
          <a:noFill/>
          <a:ln w="9525">
            <a:noFill/>
          </a:ln>
        </p:spPr>
        <p:txBody>
          <a:bodyPr wrap="square">
            <a:spAutoFit/>
          </a:bodyPr>
          <a:p>
            <a:pPr marL="342900" indent="-342900">
              <a:lnSpc>
                <a:spcPct val="130000"/>
              </a:lnSpc>
              <a:buFont typeface="Wingdings" panose="05000000000000000000" charset="0"/>
              <a:buChar char="ü"/>
            </a:pPr>
            <a:r>
              <a:rPr lang="zh-CN" sz="2400" b="0">
                <a:latin typeface="+mn-ea"/>
                <a:ea typeface="+mn-ea"/>
                <a:cs typeface="+mn-ea"/>
              </a:rPr>
              <a:t>领导必须有以下</a:t>
            </a:r>
            <a:r>
              <a:rPr lang="en-US" sz="2400" b="0">
                <a:latin typeface="+mn-ea"/>
                <a:ea typeface="+mn-ea"/>
                <a:cs typeface="+mn-ea"/>
              </a:rPr>
              <a:t>3</a:t>
            </a:r>
            <a:r>
              <a:rPr lang="zh-CN" sz="2400" b="0">
                <a:latin typeface="+mn-ea"/>
                <a:ea typeface="+mn-ea"/>
                <a:cs typeface="+mn-ea"/>
              </a:rPr>
              <a:t>个要素：</a:t>
            </a:r>
            <a:r>
              <a:rPr lang="en-US" sz="2400" b="0">
                <a:latin typeface="+mn-ea"/>
                <a:ea typeface="+mn-ea"/>
                <a:cs typeface="+mn-ea"/>
              </a:rPr>
              <a:t>1.</a:t>
            </a:r>
            <a:r>
              <a:rPr lang="zh-CN" sz="2400" b="0">
                <a:latin typeface="+mn-ea"/>
                <a:ea typeface="+mn-ea"/>
                <a:cs typeface="+mn-ea"/>
              </a:rPr>
              <a:t>领导者必须有下属或者追随者</a:t>
            </a:r>
            <a:r>
              <a:rPr lang="en-US" sz="2400" b="0">
                <a:latin typeface="+mn-ea"/>
                <a:ea typeface="+mn-ea"/>
                <a:cs typeface="+mn-ea"/>
              </a:rPr>
              <a:t>2.</a:t>
            </a:r>
            <a:r>
              <a:rPr lang="zh-CN" sz="2400" b="0">
                <a:latin typeface="+mn-ea"/>
                <a:ea typeface="+mn-ea"/>
                <a:cs typeface="+mn-ea"/>
              </a:rPr>
              <a:t>领导者必须拥有影响追随者的能力</a:t>
            </a:r>
            <a:endParaRPr lang="en-US" sz="2400" b="0">
              <a:latin typeface="+mn-ea"/>
              <a:ea typeface="+mn-ea"/>
              <a:cs typeface="+mn-ea"/>
            </a:endParaRPr>
          </a:p>
          <a:p>
            <a:pPr marL="0" indent="0">
              <a:lnSpc>
                <a:spcPct val="130000"/>
              </a:lnSpc>
              <a:buFont typeface="Wingdings" panose="05000000000000000000" charset="0"/>
              <a:buNone/>
            </a:pPr>
            <a:r>
              <a:rPr lang="en-US" sz="2400" b="0">
                <a:latin typeface="+mn-ea"/>
                <a:ea typeface="+mn-ea"/>
                <a:cs typeface="+mn-ea"/>
              </a:rPr>
              <a:t>    3.</a:t>
            </a:r>
            <a:r>
              <a:rPr lang="zh-CN" sz="2400" b="0">
                <a:latin typeface="+mn-ea"/>
                <a:ea typeface="+mn-ea"/>
                <a:cs typeface="+mn-ea"/>
              </a:rPr>
              <a:t>领导行为具有明确的目的，并可以通过影响下属来实现组织目标</a:t>
            </a:r>
            <a:endParaRPr lang="zh-CN" altLang="en-US" sz="2400">
              <a:latin typeface="+mn-ea"/>
              <a:ea typeface="+mn-ea"/>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wipe(left)">
                                      <p:cBhvr>
                                        <p:cTn id="12" dur="500"/>
                                        <p:tgtEl>
                                          <p:spTgt spid="1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4339">
                                            <p:txEl>
                                              <p:pRg st="1" end="1"/>
                                            </p:txEl>
                                          </p:spTgt>
                                        </p:tgtEl>
                                        <p:attrNameLst>
                                          <p:attrName>style.visibility</p:attrName>
                                        </p:attrNameLst>
                                      </p:cBhvr>
                                      <p:to>
                                        <p:strVal val="visible"/>
                                      </p:to>
                                    </p:set>
                                    <p:animEffect transition="in" filter="wipe(left)">
                                      <p:cBhvr>
                                        <p:cTn id="17" dur="500"/>
                                        <p:tgtEl>
                                          <p:spTgt spid="143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0">
                                            <p:txEl>
                                              <p:pRg st="0" end="0"/>
                                            </p:txEl>
                                          </p:spTgt>
                                        </p:tgtEl>
                                        <p:attrNameLst>
                                          <p:attrName>style.visibility</p:attrName>
                                        </p:attrNameLst>
                                      </p:cBhvr>
                                      <p:to>
                                        <p:strVal val="visible"/>
                                      </p:to>
                                    </p:set>
                                    <p:animEffect transition="in" filter="wipe(left)">
                                      <p:cBhvr>
                                        <p:cTn id="22" dur="500"/>
                                        <p:tgtEl>
                                          <p:spTgt spid="10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0">
                                            <p:txEl>
                                              <p:pRg st="1" end="1"/>
                                            </p:txEl>
                                          </p:spTgt>
                                        </p:tgtEl>
                                        <p:attrNameLst>
                                          <p:attrName>style.visibility</p:attrName>
                                        </p:attrNameLst>
                                      </p:cBhvr>
                                      <p:to>
                                        <p:strVal val="visible"/>
                                      </p:to>
                                    </p:set>
                                    <p:animEffect transition="in" filter="wipe(left)">
                                      <p:cBhvr>
                                        <p:cTn id="27" dur="500"/>
                                        <p:tgtEl>
                                          <p:spTgt spid="10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95400"/>
            <a:ext cx="8686800" cy="626745"/>
          </a:xfrm>
        </p:spPr>
        <p:txBody>
          <a:bodyPr/>
          <a:lstStyle/>
          <a:p>
            <a:pPr eaLnBrk="1" hangingPunct="1">
              <a:lnSpc>
                <a:spcPct val="80000"/>
              </a:lnSpc>
              <a:buFont typeface="Arial" panose="020B0604020202020204" pitchFamily="34" charset="0"/>
              <a:buNone/>
            </a:pPr>
            <a:r>
              <a:rPr lang="zh-CN" altLang="en-US" smtClean="0">
                <a:sym typeface="+mn-ea"/>
              </a:rPr>
              <a:t>二、领导行为论</a:t>
            </a:r>
            <a:endParaRPr lang="en-US" altLang="zh-CN" smtClean="0"/>
          </a:p>
          <a:p>
            <a:pPr eaLnBrk="1" hangingPunct="1">
              <a:lnSpc>
                <a:spcPct val="80000"/>
              </a:lnSpc>
              <a:buFont typeface="Arial" panose="020B0604020202020204" pitchFamily="34" charset="0"/>
              <a:buNone/>
            </a:pPr>
            <a:r>
              <a:rPr lang="zh-CN" altLang="en-US" sz="2400" smtClean="0">
                <a:sym typeface="+mn-ea"/>
              </a:rPr>
              <a:t>（二）俄亥俄州立大学的研究</a:t>
            </a:r>
            <a:r>
              <a:rPr lang="en-US" altLang="zh-CN" sz="2400" b="1" smtClean="0">
                <a:sym typeface="+mn-ea"/>
              </a:rPr>
              <a:t> </a:t>
            </a:r>
            <a:r>
              <a:rPr lang="en-US" altLang="zh-CN" sz="2400" b="1" smtClean="0"/>
              <a:t> </a:t>
            </a:r>
            <a:r>
              <a:rPr lang="en-US" altLang="zh-CN" b="1" smtClean="0"/>
              <a:t>      </a:t>
            </a:r>
            <a:endParaRPr lang="zh-CN" altLang="en-US" sz="2400" smtClean="0"/>
          </a:p>
        </p:txBody>
      </p:sp>
      <p:sp>
        <p:nvSpPr>
          <p:cNvPr id="100" name="文本框 99"/>
          <p:cNvSpPr txBox="1"/>
          <p:nvPr/>
        </p:nvSpPr>
        <p:spPr>
          <a:xfrm>
            <a:off x="2330450" y="6368415"/>
            <a:ext cx="5080000" cy="306705"/>
          </a:xfrm>
          <a:prstGeom prst="rect">
            <a:avLst/>
          </a:prstGeom>
          <a:noFill/>
          <a:ln w="9525">
            <a:noFill/>
          </a:ln>
        </p:spPr>
        <p:txBody>
          <a:bodyPr>
            <a:spAutoFit/>
          </a:bodyPr>
          <a:p>
            <a:pPr marL="0" indent="266700" algn="ctr"/>
            <a:r>
              <a:rPr lang="zh-CN" sz="1400" b="1">
                <a:latin typeface="微软雅黑" panose="020B0503020204020204" charset="-122"/>
                <a:ea typeface="微软雅黑" panose="020B0503020204020204" charset="-122"/>
                <a:cs typeface="微软雅黑" panose="020B0503020204020204" charset="-122"/>
              </a:rPr>
              <a:t>图</a:t>
            </a:r>
            <a:r>
              <a:rPr lang="en-US" sz="1400" b="1">
                <a:latin typeface="微软雅黑" panose="020B0503020204020204" charset="-122"/>
                <a:ea typeface="微软雅黑" panose="020B0503020204020204" charset="-122"/>
                <a:cs typeface="微软雅黑" panose="020B0503020204020204" charset="-122"/>
              </a:rPr>
              <a:t>13-2 </a:t>
            </a:r>
            <a:r>
              <a:rPr lang="zh-CN" sz="1400" b="1">
                <a:latin typeface="微软雅黑" panose="020B0503020204020204" charset="-122"/>
                <a:ea typeface="微软雅黑" panose="020B0503020204020204" charset="-122"/>
                <a:cs typeface="微软雅黑" panose="020B0503020204020204" charset="-122"/>
              </a:rPr>
              <a:t>俄亥俄州立大学研究四种领导类型</a:t>
            </a:r>
            <a:endParaRPr lang="zh-CN" altLang="en-US" sz="1400" b="1">
              <a:latin typeface="微软雅黑" panose="020B0503020204020204" charset="-122"/>
              <a:ea typeface="微软雅黑" panose="020B0503020204020204" charset="-122"/>
              <a:cs typeface="微软雅黑" panose="020B0503020204020204" charset="-122"/>
            </a:endParaRPr>
          </a:p>
        </p:txBody>
      </p:sp>
      <p:grpSp>
        <p:nvGrpSpPr>
          <p:cNvPr id="3" name="组合 15"/>
          <p:cNvGrpSpPr/>
          <p:nvPr/>
        </p:nvGrpSpPr>
        <p:grpSpPr>
          <a:xfrm>
            <a:off x="1520825" y="2546985"/>
            <a:ext cx="5440045" cy="3758833"/>
            <a:chOff x="2839310" y="3857628"/>
            <a:chExt cx="3592124" cy="2512879"/>
          </a:xfrm>
        </p:grpSpPr>
        <p:sp>
          <p:nvSpPr>
            <p:cNvPr id="7" name="矩形 6"/>
            <p:cNvSpPr/>
            <p:nvPr/>
          </p:nvSpPr>
          <p:spPr>
            <a:xfrm>
              <a:off x="3714744" y="3857628"/>
              <a:ext cx="1285884" cy="1000132"/>
            </a:xfrm>
            <a:prstGeom prst="rect">
              <a:avLst/>
            </a:prstGeom>
          </p:spPr>
          <p:style>
            <a:lnRef idx="0">
              <a:schemeClr val="accent5"/>
            </a:lnRef>
            <a:fillRef idx="3">
              <a:schemeClr val="accent5"/>
            </a:fillRef>
            <a:effectRef idx="3">
              <a:schemeClr val="accent5"/>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mn-lt"/>
                  <a:ea typeface="+mn-ea"/>
                  <a:cs typeface="+mn-cs"/>
                </a:rPr>
                <a:t>低关怀</a:t>
              </a:r>
              <a:endParaRPr kumimoji="0" lang="en-US" altLang="zh-CN" sz="2400" b="1" i="0" u="none" strike="noStrike" kern="1200" cap="none" spc="0" normalizeH="0" baseline="0" noProof="0" dirty="0" smtClean="0">
                <a:ln>
                  <a:noFill/>
                </a:ln>
                <a:solidFill>
                  <a:schemeClr val="lt1"/>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mn-lt"/>
                  <a:ea typeface="+mn-ea"/>
                  <a:cs typeface="+mn-cs"/>
                </a:rPr>
                <a:t>高定规</a:t>
              </a:r>
              <a:endParaRPr kumimoji="0" lang="zh-CN" altLang="en-US" sz="24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矩形 7"/>
            <p:cNvSpPr/>
            <p:nvPr/>
          </p:nvSpPr>
          <p:spPr>
            <a:xfrm>
              <a:off x="5000628" y="3857628"/>
              <a:ext cx="1285884" cy="1000132"/>
            </a:xfrm>
            <a:prstGeom prst="rect">
              <a:avLst/>
            </a:prstGeom>
          </p:spPr>
          <p:style>
            <a:lnRef idx="0">
              <a:schemeClr val="accent1"/>
            </a:lnRef>
            <a:fillRef idx="3">
              <a:schemeClr val="accent1"/>
            </a:fillRef>
            <a:effectRef idx="3">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mn-lt"/>
                  <a:ea typeface="+mn-ea"/>
                  <a:cs typeface="+mn-cs"/>
                </a:rPr>
                <a:t>高关怀</a:t>
              </a:r>
              <a:endParaRPr kumimoji="0" lang="en-US" altLang="zh-CN" sz="2400" b="1" i="0" u="none" strike="noStrike" kern="1200" cap="none" spc="0" normalizeH="0" baseline="0" noProof="0" dirty="0" smtClean="0">
                <a:ln>
                  <a:noFill/>
                </a:ln>
                <a:solidFill>
                  <a:schemeClr val="lt1"/>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mn-lt"/>
                  <a:ea typeface="+mn-ea"/>
                  <a:cs typeface="+mn-cs"/>
                </a:rPr>
                <a:t>高定规</a:t>
              </a:r>
              <a:endParaRPr kumimoji="0" lang="zh-CN" altLang="en-US" sz="2400" b="1" i="0" u="none" strike="noStrike" kern="1200" cap="none" spc="0" normalizeH="0" baseline="0" noProof="0" dirty="0">
                <a:ln>
                  <a:noFill/>
                </a:ln>
                <a:solidFill>
                  <a:schemeClr val="lt1"/>
                </a:solidFill>
                <a:effectLst/>
                <a:uLnTx/>
                <a:uFillTx/>
                <a:latin typeface="+mn-lt"/>
                <a:ea typeface="+mn-ea"/>
                <a:cs typeface="+mn-cs"/>
              </a:endParaRPr>
            </a:p>
          </p:txBody>
        </p:sp>
        <p:sp>
          <p:nvSpPr>
            <p:cNvPr id="9" name="矩形 8"/>
            <p:cNvSpPr/>
            <p:nvPr/>
          </p:nvSpPr>
          <p:spPr>
            <a:xfrm>
              <a:off x="5000628" y="4857760"/>
              <a:ext cx="1285884" cy="1000132"/>
            </a:xfrm>
            <a:prstGeom prst="rect">
              <a:avLst/>
            </a:prstGeom>
          </p:spPr>
          <p:style>
            <a:lnRef idx="0">
              <a:schemeClr val="accent6"/>
            </a:lnRef>
            <a:fillRef idx="3">
              <a:schemeClr val="accent6"/>
            </a:fillRef>
            <a:effectRef idx="3">
              <a:schemeClr val="accent6"/>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mn-lt"/>
                  <a:ea typeface="+mn-ea"/>
                  <a:cs typeface="+mn-cs"/>
                </a:rPr>
                <a:t>高关怀</a:t>
              </a:r>
              <a:endParaRPr kumimoji="0" lang="en-US" altLang="zh-CN" sz="2400" b="1" i="0" u="none" strike="noStrike" kern="1200" cap="none" spc="0" normalizeH="0" baseline="0" noProof="0" dirty="0" smtClean="0">
                <a:ln>
                  <a:noFill/>
                </a:ln>
                <a:solidFill>
                  <a:schemeClr val="lt1"/>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mn-lt"/>
                  <a:ea typeface="+mn-ea"/>
                  <a:cs typeface="+mn-cs"/>
                </a:rPr>
                <a:t>低定规</a:t>
              </a:r>
              <a:endParaRPr kumimoji="0" lang="zh-CN" altLang="en-US" sz="2400" b="1" i="0" u="none" strike="noStrike" kern="1200" cap="none" spc="0" normalizeH="0" baseline="0" noProof="0" dirty="0">
                <a:ln>
                  <a:noFill/>
                </a:ln>
                <a:solidFill>
                  <a:schemeClr val="lt1"/>
                </a:solidFill>
                <a:effectLst/>
                <a:uLnTx/>
                <a:uFillTx/>
                <a:latin typeface="+mn-lt"/>
                <a:ea typeface="+mn-ea"/>
                <a:cs typeface="+mn-cs"/>
              </a:endParaRPr>
            </a:p>
          </p:txBody>
        </p:sp>
        <p:sp>
          <p:nvSpPr>
            <p:cNvPr id="10" name="矩形 9"/>
            <p:cNvSpPr/>
            <p:nvPr/>
          </p:nvSpPr>
          <p:spPr>
            <a:xfrm>
              <a:off x="3714744" y="4857760"/>
              <a:ext cx="1285884" cy="1000132"/>
            </a:xfrm>
            <a:prstGeom prst="rect">
              <a:avLst/>
            </a:prstGeom>
          </p:spPr>
          <p:style>
            <a:lnRef idx="0">
              <a:schemeClr val="accent4"/>
            </a:lnRef>
            <a:fillRef idx="3">
              <a:schemeClr val="accent4"/>
            </a:fillRef>
            <a:effectRef idx="3">
              <a:schemeClr val="accent4"/>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mn-lt"/>
                  <a:ea typeface="+mn-ea"/>
                  <a:cs typeface="+mn-cs"/>
                </a:rPr>
                <a:t>低关怀</a:t>
              </a:r>
              <a:endParaRPr kumimoji="0" lang="en-US" altLang="zh-CN" sz="2400" b="1" i="0" u="none" strike="noStrike" kern="1200" cap="none" spc="0" normalizeH="0" baseline="0" noProof="0" dirty="0" smtClean="0">
                <a:ln>
                  <a:noFill/>
                </a:ln>
                <a:solidFill>
                  <a:schemeClr val="lt1"/>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lt1"/>
                  </a:solidFill>
                  <a:effectLst/>
                  <a:uLnTx/>
                  <a:uFillTx/>
                  <a:latin typeface="+mn-lt"/>
                  <a:ea typeface="+mn-ea"/>
                  <a:cs typeface="+mn-cs"/>
                </a:rPr>
                <a:t>低定规</a:t>
              </a:r>
              <a:endParaRPr kumimoji="0" lang="zh-CN" altLang="en-US" sz="2400" b="1" i="0" u="none" strike="noStrike" kern="1200" cap="none" spc="0" normalizeH="0" baseline="0" noProof="0" dirty="0">
                <a:ln>
                  <a:noFill/>
                </a:ln>
                <a:solidFill>
                  <a:schemeClr val="lt1"/>
                </a:solidFill>
                <a:effectLst/>
                <a:uLnTx/>
                <a:uFillTx/>
                <a:latin typeface="+mn-lt"/>
                <a:ea typeface="+mn-ea"/>
                <a:cs typeface="+mn-cs"/>
              </a:endParaRPr>
            </a:p>
          </p:txBody>
        </p:sp>
        <p:cxnSp>
          <p:nvCxnSpPr>
            <p:cNvPr id="15" name="直接箭头连接符 14"/>
            <p:cNvCxnSpPr/>
            <p:nvPr/>
          </p:nvCxnSpPr>
          <p:spPr>
            <a:xfrm>
              <a:off x="3786182" y="5999180"/>
              <a:ext cx="2500330"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7" name="直接箭头连接符 16"/>
            <p:cNvCxnSpPr/>
            <p:nvPr/>
          </p:nvCxnSpPr>
          <p:spPr>
            <a:xfrm rot="5400000" flipH="1" flipV="1">
              <a:off x="2642370" y="4919726"/>
              <a:ext cx="1857388"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9477" name="TextBox 18"/>
            <p:cNvSpPr txBox="1"/>
            <p:nvPr/>
          </p:nvSpPr>
          <p:spPr>
            <a:xfrm>
              <a:off x="3859672" y="6062734"/>
              <a:ext cx="2571762" cy="307773"/>
            </a:xfrm>
            <a:prstGeom prst="rect">
              <a:avLst/>
            </a:prstGeom>
            <a:noFill/>
            <a:ln w="9525">
              <a:noFill/>
            </a:ln>
          </p:spPr>
          <p:txBody>
            <a:bodyPr>
              <a:spAutoFit/>
            </a:bodyPr>
            <a:p>
              <a:r>
                <a:rPr lang="zh-CN" altLang="en-US" sz="2400" b="1" dirty="0">
                  <a:solidFill>
                    <a:schemeClr val="tx1"/>
                  </a:solidFill>
                  <a:latin typeface="Calibri" panose="020F0502020204030204" pitchFamily="34" charset="0"/>
                  <a:ea typeface="宋体" panose="02010600030101010101" pitchFamily="2" charset="-122"/>
                </a:rPr>
                <a:t>低        关怀维度       高</a:t>
              </a:r>
              <a:endParaRPr lang="zh-CN" altLang="en-US" sz="2400" b="1" dirty="0">
                <a:solidFill>
                  <a:schemeClr val="tx1"/>
                </a:solidFill>
                <a:latin typeface="Calibri" panose="020F0502020204030204" pitchFamily="34" charset="0"/>
                <a:ea typeface="宋体" panose="02010600030101010101" pitchFamily="2" charset="-122"/>
              </a:endParaRPr>
            </a:p>
          </p:txBody>
        </p:sp>
        <p:sp>
          <p:nvSpPr>
            <p:cNvPr id="19478" name="TextBox 19"/>
            <p:cNvSpPr txBox="1"/>
            <p:nvPr/>
          </p:nvSpPr>
          <p:spPr>
            <a:xfrm>
              <a:off x="2839310" y="4145813"/>
              <a:ext cx="608401" cy="1853483"/>
            </a:xfrm>
            <a:prstGeom prst="rect">
              <a:avLst/>
            </a:prstGeom>
            <a:noFill/>
            <a:ln w="9525">
              <a:noFill/>
            </a:ln>
          </p:spPr>
          <p:txBody>
            <a:bodyPr vert="eaVert" wrap="square">
              <a:spAutoFit/>
            </a:bodyPr>
            <a:p>
              <a:r>
                <a:rPr lang="zh-CN" altLang="en-US" sz="2400" b="1" dirty="0">
                  <a:solidFill>
                    <a:schemeClr val="tx1"/>
                  </a:solidFill>
                  <a:latin typeface="Calibri" panose="020F0502020204030204" pitchFamily="34" charset="0"/>
                  <a:ea typeface="宋体" panose="02010600030101010101" pitchFamily="2" charset="-122"/>
                </a:rPr>
                <a:t>高        定规维度  </a:t>
              </a:r>
              <a:r>
                <a:rPr lang="en-US" altLang="zh-CN" sz="2400" b="1" dirty="0">
                  <a:solidFill>
                    <a:schemeClr val="tx1"/>
                  </a:solidFill>
                  <a:latin typeface="Calibri" panose="020F0502020204030204" pitchFamily="34" charset="0"/>
                  <a:ea typeface="宋体" panose="02010600030101010101" pitchFamily="2" charset="-122"/>
                </a:rPr>
                <a:t>    </a:t>
              </a:r>
              <a:r>
                <a:rPr lang="zh-CN" altLang="en-US" sz="2400" b="1" dirty="0">
                  <a:solidFill>
                    <a:schemeClr val="tx1"/>
                  </a:solidFill>
                  <a:latin typeface="Calibri" panose="020F0502020204030204" pitchFamily="34" charset="0"/>
                  <a:ea typeface="宋体" panose="02010600030101010101" pitchFamily="2" charset="-122"/>
                </a:rPr>
                <a:t> 低</a:t>
              </a:r>
              <a:endParaRPr lang="zh-CN" altLang="en-US" sz="2400" b="1" dirty="0">
                <a:solidFill>
                  <a:schemeClr val="tx1"/>
                </a:solidFill>
                <a:latin typeface="Calibri" panose="020F0502020204030204" pitchFamily="34" charset="0"/>
                <a:ea typeface="宋体" panose="02010600030101010101" pitchFamily="2" charset="-122"/>
              </a:endParaRPr>
            </a:p>
          </p:txBody>
        </p:sp>
      </p:grpSp>
      <p:sp>
        <p:nvSpPr>
          <p:cNvPr id="4" name="文本框 3"/>
          <p:cNvSpPr txBox="1"/>
          <p:nvPr/>
        </p:nvSpPr>
        <p:spPr>
          <a:xfrm>
            <a:off x="456565" y="2209165"/>
            <a:ext cx="2393950" cy="398780"/>
          </a:xfrm>
          <a:prstGeom prst="rect">
            <a:avLst/>
          </a:prstGeom>
          <a:noFill/>
        </p:spPr>
        <p:txBody>
          <a:bodyPr wrap="none" rtlCol="0" anchor="t">
            <a:spAutoFit/>
          </a:bodyPr>
          <a:p>
            <a:pPr defTabSz="914400">
              <a:buBlip>
                <a:blip r:embed="rId1"/>
              </a:buBlip>
            </a:pPr>
            <a:r>
              <a:rPr lang="zh-CN" altLang="en-US" sz="2000" b="1" dirty="0">
                <a:solidFill>
                  <a:srgbClr val="0070C0"/>
                </a:solidFill>
                <a:latin typeface="+mn-lt"/>
                <a:ea typeface="+mn-ea"/>
                <a:sym typeface="+mn-ea"/>
              </a:rPr>
              <a:t>四种领导者类型：</a:t>
            </a:r>
            <a:endParaRPr lang="zh-CN" altLang="en-US" sz="2000" b="1" dirty="0">
              <a:solidFill>
                <a:srgbClr val="0070C0"/>
              </a:solidFill>
              <a:latin typeface="+mn-lt"/>
              <a:ea typeface="+mn-ea"/>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dissolve">
                                      <p:cBhvr>
                                        <p:cTn id="27" dur="500"/>
                                        <p:tgtEl>
                                          <p:spTgt spid="3"/>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wipe(left)">
                                      <p:cBhvr>
                                        <p:cTn id="3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4" grpId="0"/>
      <p:bldP spid="10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95400"/>
            <a:ext cx="8686800" cy="626745"/>
          </a:xfrm>
        </p:spPr>
        <p:txBody>
          <a:bodyPr/>
          <a:lstStyle/>
          <a:p>
            <a:pPr eaLnBrk="1" hangingPunct="1">
              <a:lnSpc>
                <a:spcPct val="80000"/>
              </a:lnSpc>
              <a:buFont typeface="Arial" panose="020B0604020202020204" pitchFamily="34" charset="0"/>
              <a:buNone/>
            </a:pPr>
            <a:r>
              <a:rPr lang="zh-CN" altLang="en-US" smtClean="0">
                <a:sym typeface="+mn-ea"/>
              </a:rPr>
              <a:t>二、领导行为论</a:t>
            </a:r>
            <a:endParaRPr lang="en-US" altLang="zh-CN" smtClean="0"/>
          </a:p>
          <a:p>
            <a:pPr eaLnBrk="1" hangingPunct="1">
              <a:lnSpc>
                <a:spcPct val="80000"/>
              </a:lnSpc>
              <a:buFont typeface="Arial" panose="020B0604020202020204" pitchFamily="34" charset="0"/>
              <a:buNone/>
            </a:pPr>
            <a:r>
              <a:rPr lang="zh-CN" altLang="en-US" sz="2400" smtClean="0">
                <a:latin typeface="+mn-ea"/>
              </a:rPr>
              <a:t>  （三）管理方格论</a:t>
            </a:r>
            <a:endParaRPr lang="en-US" altLang="zh-CN" sz="2400" smtClean="0">
              <a:latin typeface="+mn-ea"/>
            </a:endParaRPr>
          </a:p>
          <a:p>
            <a:pPr eaLnBrk="1" hangingPunct="1">
              <a:buFont typeface="Arial" panose="020B0604020202020204" pitchFamily="34" charset="0"/>
              <a:buNone/>
            </a:pPr>
            <a:r>
              <a:rPr lang="en-US" altLang="zh-CN" b="1" smtClean="0"/>
              <a:t>       </a:t>
            </a:r>
            <a:endParaRPr lang="zh-CN" altLang="en-US" sz="2400" smtClean="0"/>
          </a:p>
        </p:txBody>
      </p:sp>
      <p:sp>
        <p:nvSpPr>
          <p:cNvPr id="20483" name="内容占位符 13"/>
          <p:cNvSpPr>
            <a:spLocks noGrp="1"/>
          </p:cNvSpPr>
          <p:nvPr/>
        </p:nvSpPr>
        <p:spPr>
          <a:xfrm>
            <a:off x="1146175" y="2275840"/>
            <a:ext cx="7560945" cy="4283075"/>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lnSpc>
                <a:spcPct val="110000"/>
              </a:lnSpc>
              <a:buNone/>
            </a:pPr>
            <a:r>
              <a:rPr lang="zh-CN" altLang="en-US" sz="2400" b="1" kern="1200" dirty="0">
                <a:solidFill>
                  <a:srgbClr val="002060"/>
                </a:solidFill>
                <a:latin typeface="黑体" panose="02010609060101010101" charset="-122"/>
                <a:ea typeface="黑体" panose="02010609060101010101" charset="-122"/>
                <a:cs typeface="+mn-cs"/>
              </a:rPr>
              <a:t>管理方格论：</a:t>
            </a:r>
            <a:endParaRPr lang="en-US" altLang="zh-CN" sz="2400" b="1" kern="1200" dirty="0">
              <a:solidFill>
                <a:srgbClr val="002060"/>
              </a:solidFill>
              <a:latin typeface="黑体" panose="02010609060101010101" charset="-122"/>
              <a:ea typeface="黑体" panose="02010609060101010101" charset="-122"/>
              <a:cs typeface="+mn-cs"/>
            </a:endParaRPr>
          </a:p>
          <a:p>
            <a:pPr defTabSz="914400">
              <a:lnSpc>
                <a:spcPct val="110000"/>
              </a:lnSpc>
              <a:buBlip>
                <a:blip r:embed="rId1"/>
              </a:buBlip>
            </a:pPr>
            <a:r>
              <a:rPr lang="zh-CN" altLang="en-US" sz="2400" b="1" kern="1200" dirty="0">
                <a:solidFill>
                  <a:schemeClr val="tx1"/>
                </a:solidFill>
                <a:latin typeface="+mn-lt"/>
                <a:ea typeface="+mn-ea"/>
                <a:cs typeface="+mn-cs"/>
              </a:rPr>
              <a:t>由布莱克</a:t>
            </a:r>
            <a:r>
              <a:rPr lang="en-US" altLang="en-US" sz="2400" b="1" kern="1200" dirty="0">
                <a:solidFill>
                  <a:schemeClr val="tx1"/>
                </a:solidFill>
                <a:latin typeface="+mn-lt"/>
                <a:ea typeface="+mn-ea"/>
                <a:cs typeface="+mn-cs"/>
              </a:rPr>
              <a:t>(Blake)</a:t>
            </a:r>
            <a:r>
              <a:rPr lang="zh-CN" altLang="en-US" sz="2400" b="1" kern="1200" dirty="0">
                <a:solidFill>
                  <a:schemeClr val="tx1"/>
                </a:solidFill>
                <a:latin typeface="+mn-lt"/>
                <a:ea typeface="+mn-ea"/>
                <a:cs typeface="+mn-cs"/>
              </a:rPr>
              <a:t>和穆顿</a:t>
            </a:r>
            <a:r>
              <a:rPr lang="en-US" altLang="en-US" sz="2400" b="1" kern="1200" dirty="0">
                <a:solidFill>
                  <a:schemeClr val="tx1"/>
                </a:solidFill>
                <a:latin typeface="+mn-lt"/>
                <a:ea typeface="+mn-ea"/>
                <a:cs typeface="+mn-cs"/>
              </a:rPr>
              <a:t>(Mouton)</a:t>
            </a:r>
            <a:r>
              <a:rPr lang="zh-CN" altLang="en-US" sz="2400" b="1" kern="1200" dirty="0">
                <a:solidFill>
                  <a:schemeClr val="tx1"/>
                </a:solidFill>
                <a:latin typeface="+mn-lt"/>
                <a:ea typeface="+mn-ea"/>
                <a:cs typeface="+mn-cs"/>
              </a:rPr>
              <a:t>提出</a:t>
            </a:r>
            <a:endParaRPr lang="en-US" altLang="zh-CN" sz="2400" b="1" kern="1200" dirty="0">
              <a:solidFill>
                <a:schemeClr val="tx1"/>
              </a:solidFill>
              <a:latin typeface="+mn-lt"/>
              <a:ea typeface="+mn-ea"/>
              <a:cs typeface="+mn-cs"/>
            </a:endParaRPr>
          </a:p>
          <a:p>
            <a:pPr defTabSz="914400">
              <a:lnSpc>
                <a:spcPct val="110000"/>
              </a:lnSpc>
              <a:buBlip>
                <a:blip r:embed="rId1"/>
              </a:buBlip>
            </a:pPr>
            <a:r>
              <a:rPr lang="zh-CN" altLang="en-US" sz="2400" b="1" kern="1200" dirty="0">
                <a:solidFill>
                  <a:schemeClr val="tx1"/>
                </a:solidFill>
                <a:latin typeface="+mn-ea"/>
                <a:cs typeface="+mn-cs"/>
              </a:rPr>
              <a:t>管理步骤：</a:t>
            </a:r>
            <a:endParaRPr lang="en-US" altLang="zh-CN" sz="2400" b="1" kern="1200" dirty="0">
              <a:solidFill>
                <a:schemeClr val="tx1"/>
              </a:solidFill>
              <a:latin typeface="+mn-ea"/>
              <a:cs typeface="+mn-cs"/>
            </a:endParaRPr>
          </a:p>
          <a:p>
            <a:pPr marL="914400" lvl="1" indent="-457200" defTabSz="914400">
              <a:lnSpc>
                <a:spcPct val="110000"/>
              </a:lnSpc>
              <a:buFont typeface="Wingdings" panose="05000000000000000000" pitchFamily="2" charset="2"/>
              <a:buChar char="Ø"/>
            </a:pPr>
            <a:r>
              <a:rPr lang="zh-CN" altLang="en-US" sz="2400" kern="1200" dirty="0">
                <a:solidFill>
                  <a:schemeClr val="tx1"/>
                </a:solidFill>
                <a:latin typeface="华文楷体" panose="02010600040101010101" charset="-122"/>
                <a:ea typeface="华文楷体" panose="02010600040101010101" charset="-122"/>
                <a:cs typeface="+mn-cs"/>
              </a:rPr>
              <a:t>把管理人员按他们的</a:t>
            </a:r>
            <a:r>
              <a:rPr lang="zh-CN" altLang="en-US" sz="2400" b="1" kern="1200" dirty="0">
                <a:solidFill>
                  <a:schemeClr val="tx1"/>
                </a:solidFill>
                <a:latin typeface="华文楷体" panose="02010600040101010101" charset="-122"/>
                <a:ea typeface="华文楷体" panose="02010600040101010101" charset="-122"/>
                <a:cs typeface="+mn-cs"/>
              </a:rPr>
              <a:t>绩效导向行为</a:t>
            </a:r>
            <a:r>
              <a:rPr lang="zh-CN" altLang="en-US" sz="2400" kern="1200" dirty="0">
                <a:solidFill>
                  <a:schemeClr val="tx1"/>
                </a:solidFill>
                <a:latin typeface="华文楷体" panose="02010600040101010101" charset="-122"/>
                <a:ea typeface="华文楷体" panose="02010600040101010101" charset="-122"/>
                <a:cs typeface="+mn-cs"/>
              </a:rPr>
              <a:t>（称为对生产的关心）和</a:t>
            </a:r>
            <a:r>
              <a:rPr lang="zh-CN" altLang="en-US" sz="2400" b="1" kern="1200" dirty="0">
                <a:solidFill>
                  <a:schemeClr val="tx1"/>
                </a:solidFill>
                <a:latin typeface="华文楷体" panose="02010600040101010101" charset="-122"/>
                <a:ea typeface="华文楷体" panose="02010600040101010101" charset="-122"/>
                <a:cs typeface="+mn-cs"/>
              </a:rPr>
              <a:t>维护导向行为</a:t>
            </a:r>
            <a:r>
              <a:rPr lang="zh-CN" altLang="en-US" sz="2400" kern="1200" dirty="0">
                <a:solidFill>
                  <a:schemeClr val="tx1"/>
                </a:solidFill>
                <a:latin typeface="华文楷体" panose="02010600040101010101" charset="-122"/>
                <a:ea typeface="华文楷体" panose="02010600040101010101" charset="-122"/>
                <a:cs typeface="+mn-cs"/>
              </a:rPr>
              <a:t>（称为对人员的关心）进行评估，给出等级分值</a:t>
            </a:r>
            <a:endParaRPr lang="en-US" altLang="zh-CN" sz="2400" kern="1200" dirty="0">
              <a:solidFill>
                <a:schemeClr val="tx1"/>
              </a:solidFill>
              <a:latin typeface="华文楷体" panose="02010600040101010101" charset="-122"/>
              <a:ea typeface="华文楷体" panose="02010600040101010101" charset="-122"/>
              <a:cs typeface="+mn-cs"/>
            </a:endParaRPr>
          </a:p>
          <a:p>
            <a:pPr marL="914400" lvl="1" indent="-457200" defTabSz="914400">
              <a:lnSpc>
                <a:spcPct val="110000"/>
              </a:lnSpc>
              <a:buFont typeface="Wingdings" panose="05000000000000000000" pitchFamily="2" charset="2"/>
              <a:buChar char="Ø"/>
            </a:pPr>
            <a:r>
              <a:rPr lang="zh-CN" altLang="en-US" sz="2400" kern="1200" dirty="0">
                <a:solidFill>
                  <a:schemeClr val="tx1"/>
                </a:solidFill>
                <a:latin typeface="华文楷体" panose="02010600040101010101" charset="-122"/>
                <a:ea typeface="华文楷体" panose="02010600040101010101" charset="-122"/>
                <a:cs typeface="+mn-cs"/>
              </a:rPr>
              <a:t>以此为基础，把分值标注在两个维度坐标界面上，并在这两个维度坐标轴上分别划出</a:t>
            </a:r>
            <a:r>
              <a:rPr lang="en-US" altLang="en-US" sz="2400" b="1" kern="1200" dirty="0">
                <a:solidFill>
                  <a:schemeClr val="tx1"/>
                </a:solidFill>
                <a:latin typeface="华文楷体" panose="02010600040101010101" charset="-122"/>
                <a:ea typeface="华文楷体" panose="02010600040101010101" charset="-122"/>
                <a:cs typeface="+mn-cs"/>
              </a:rPr>
              <a:t>9</a:t>
            </a:r>
            <a:r>
              <a:rPr lang="zh-CN" altLang="en-US" sz="2400" b="1" kern="1200" dirty="0">
                <a:solidFill>
                  <a:schemeClr val="tx1"/>
                </a:solidFill>
                <a:latin typeface="华文楷体" panose="02010600040101010101" charset="-122"/>
                <a:ea typeface="华文楷体" panose="02010600040101010101" charset="-122"/>
                <a:cs typeface="+mn-cs"/>
              </a:rPr>
              <a:t>个等级</a:t>
            </a:r>
            <a:r>
              <a:rPr lang="zh-CN" altLang="en-US" sz="2400" kern="1200" dirty="0">
                <a:solidFill>
                  <a:schemeClr val="tx1"/>
                </a:solidFill>
                <a:latin typeface="华文楷体" panose="02010600040101010101" charset="-122"/>
                <a:ea typeface="华文楷体" panose="02010600040101010101" charset="-122"/>
                <a:cs typeface="+mn-cs"/>
              </a:rPr>
              <a:t>，从而生成</a:t>
            </a:r>
            <a:r>
              <a:rPr lang="en-US" altLang="en-US" sz="2400" b="1" kern="1200" dirty="0">
                <a:solidFill>
                  <a:schemeClr val="tx1"/>
                </a:solidFill>
                <a:latin typeface="华文楷体" panose="02010600040101010101" charset="-122"/>
                <a:ea typeface="华文楷体" panose="02010600040101010101" charset="-122"/>
                <a:cs typeface="+mn-cs"/>
              </a:rPr>
              <a:t>81</a:t>
            </a:r>
            <a:r>
              <a:rPr lang="zh-CN" altLang="en-US" sz="2400" b="1" kern="1200" dirty="0">
                <a:solidFill>
                  <a:schemeClr val="tx1"/>
                </a:solidFill>
                <a:latin typeface="华文楷体" panose="02010600040101010101" charset="-122"/>
                <a:ea typeface="华文楷体" panose="02010600040101010101" charset="-122"/>
                <a:cs typeface="+mn-cs"/>
              </a:rPr>
              <a:t>种不同</a:t>
            </a:r>
            <a:r>
              <a:rPr lang="zh-CN" altLang="en-US" sz="2400" kern="1200" dirty="0">
                <a:solidFill>
                  <a:schemeClr val="tx1"/>
                </a:solidFill>
                <a:latin typeface="华文楷体" panose="02010600040101010101" charset="-122"/>
                <a:ea typeface="华文楷体" panose="02010600040101010101" charset="-122"/>
                <a:cs typeface="+mn-cs"/>
              </a:rPr>
              <a:t>的领导类型</a:t>
            </a:r>
            <a:endParaRPr lang="en-US" altLang="zh-CN" sz="2400" kern="1200" dirty="0">
              <a:solidFill>
                <a:schemeClr val="tx1"/>
              </a:solidFill>
              <a:latin typeface="华文楷体" panose="02010600040101010101" charset="-122"/>
              <a:ea typeface="华文楷体" panose="02010600040101010101" charset="-122"/>
              <a:cs typeface="+mn-cs"/>
            </a:endParaRPr>
          </a:p>
          <a:p>
            <a:pPr marL="914400" lvl="1" indent="-457200" defTabSz="914400">
              <a:lnSpc>
                <a:spcPct val="110000"/>
              </a:lnSpc>
              <a:buFont typeface="Wingdings" panose="05000000000000000000" pitchFamily="2" charset="2"/>
              <a:buChar char="Ø"/>
            </a:pPr>
            <a:r>
              <a:rPr lang="zh-CN" altLang="en-US" sz="2400" kern="1200" dirty="0">
                <a:solidFill>
                  <a:schemeClr val="tx1"/>
                </a:solidFill>
                <a:latin typeface="华文楷体" panose="02010600040101010101" charset="-122"/>
                <a:ea typeface="华文楷体" panose="02010600040101010101" charset="-122"/>
                <a:cs typeface="+mn-cs"/>
              </a:rPr>
              <a:t>对每种类型领导者进行分析</a:t>
            </a:r>
            <a:endParaRPr lang="zh-CN" altLang="en-US" sz="2400" kern="1200" dirty="0">
              <a:solidFill>
                <a:schemeClr val="tx1"/>
              </a:solidFill>
              <a:latin typeface="华文楷体" panose="02010600040101010101" charset="-122"/>
              <a:ea typeface="华文楷体" panose="02010600040101010101"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0483">
                                            <p:txEl>
                                              <p:pRg st="0" end="0"/>
                                            </p:txEl>
                                          </p:spTgt>
                                        </p:tgtEl>
                                        <p:attrNameLst>
                                          <p:attrName>style.visibility</p:attrName>
                                        </p:attrNameLst>
                                      </p:cBhvr>
                                      <p:to>
                                        <p:strVal val="visible"/>
                                      </p:to>
                                    </p:set>
                                    <p:animEffect transition="in" filter="wipe(left)">
                                      <p:cBhvr>
                                        <p:cTn id="22" dur="500"/>
                                        <p:tgtEl>
                                          <p:spTgt spid="2048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0483">
                                            <p:txEl>
                                              <p:pRg st="1" end="1"/>
                                            </p:txEl>
                                          </p:spTgt>
                                        </p:tgtEl>
                                        <p:attrNameLst>
                                          <p:attrName>style.visibility</p:attrName>
                                        </p:attrNameLst>
                                      </p:cBhvr>
                                      <p:to>
                                        <p:strVal val="visible"/>
                                      </p:to>
                                    </p:set>
                                    <p:animEffect transition="in" filter="wipe(left)">
                                      <p:cBhvr>
                                        <p:cTn id="27" dur="500"/>
                                        <p:tgtEl>
                                          <p:spTgt spid="2048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0483">
                                            <p:txEl>
                                              <p:pRg st="2" end="2"/>
                                            </p:txEl>
                                          </p:spTgt>
                                        </p:tgtEl>
                                        <p:attrNameLst>
                                          <p:attrName>style.visibility</p:attrName>
                                        </p:attrNameLst>
                                      </p:cBhvr>
                                      <p:to>
                                        <p:strVal val="visible"/>
                                      </p:to>
                                    </p:set>
                                    <p:animEffect transition="in" filter="wipe(left)">
                                      <p:cBhvr>
                                        <p:cTn id="32" dur="500"/>
                                        <p:tgtEl>
                                          <p:spTgt spid="2048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0483">
                                            <p:txEl>
                                              <p:pRg st="3" end="3"/>
                                            </p:txEl>
                                          </p:spTgt>
                                        </p:tgtEl>
                                        <p:attrNameLst>
                                          <p:attrName>style.visibility</p:attrName>
                                        </p:attrNameLst>
                                      </p:cBhvr>
                                      <p:to>
                                        <p:strVal val="visible"/>
                                      </p:to>
                                    </p:set>
                                    <p:animEffect transition="in" filter="wipe(left)">
                                      <p:cBhvr>
                                        <p:cTn id="37" dur="500"/>
                                        <p:tgtEl>
                                          <p:spTgt spid="2048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0483">
                                            <p:txEl>
                                              <p:pRg st="4" end="4"/>
                                            </p:txEl>
                                          </p:spTgt>
                                        </p:tgtEl>
                                        <p:attrNameLst>
                                          <p:attrName>style.visibility</p:attrName>
                                        </p:attrNameLst>
                                      </p:cBhvr>
                                      <p:to>
                                        <p:strVal val="visible"/>
                                      </p:to>
                                    </p:set>
                                    <p:animEffect transition="in" filter="wipe(left)">
                                      <p:cBhvr>
                                        <p:cTn id="42" dur="500"/>
                                        <p:tgtEl>
                                          <p:spTgt spid="2048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0483">
                                            <p:txEl>
                                              <p:pRg st="5" end="5"/>
                                            </p:txEl>
                                          </p:spTgt>
                                        </p:tgtEl>
                                        <p:attrNameLst>
                                          <p:attrName>style.visibility</p:attrName>
                                        </p:attrNameLst>
                                      </p:cBhvr>
                                      <p:to>
                                        <p:strVal val="visible"/>
                                      </p:to>
                                    </p:set>
                                    <p:animEffect transition="in" filter="wipe(left)">
                                      <p:cBhvr>
                                        <p:cTn id="47" dur="500"/>
                                        <p:tgtEl>
                                          <p:spTgt spid="204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95400"/>
            <a:ext cx="8686800" cy="626745"/>
          </a:xfrm>
        </p:spPr>
        <p:txBody>
          <a:bodyPr/>
          <a:lstStyle/>
          <a:p>
            <a:pPr eaLnBrk="1" hangingPunct="1">
              <a:lnSpc>
                <a:spcPct val="80000"/>
              </a:lnSpc>
              <a:buFont typeface="Arial" panose="020B0604020202020204" pitchFamily="34" charset="0"/>
              <a:buNone/>
            </a:pPr>
            <a:r>
              <a:rPr lang="zh-CN" altLang="en-US" smtClean="0">
                <a:sym typeface="+mn-ea"/>
              </a:rPr>
              <a:t>二、领导行为论</a:t>
            </a:r>
            <a:endParaRPr lang="zh-CN" altLang="en-US" sz="2800" smtClean="0">
              <a:latin typeface="+mn-ea"/>
            </a:endParaRPr>
          </a:p>
          <a:p>
            <a:pPr algn="l" eaLnBrk="1" hangingPunct="1">
              <a:lnSpc>
                <a:spcPct val="80000"/>
              </a:lnSpc>
              <a:buFont typeface="Arial" panose="020B0604020202020204" pitchFamily="34" charset="0"/>
              <a:buNone/>
            </a:pPr>
            <a:r>
              <a:rPr lang="zh-CN" altLang="en-US" sz="2400" smtClean="0">
                <a:latin typeface="+mn-ea"/>
              </a:rPr>
              <a:t>（三）管理方格论</a:t>
            </a:r>
            <a:endParaRPr lang="zh-CN" altLang="en-US" sz="2400" smtClean="0">
              <a:latin typeface="+mn-ea"/>
            </a:endParaRPr>
          </a:p>
          <a:p>
            <a:pPr eaLnBrk="1" hangingPunct="1">
              <a:buFont typeface="Arial" panose="020B0604020202020204" pitchFamily="34" charset="0"/>
              <a:buNone/>
            </a:pPr>
            <a:r>
              <a:rPr lang="en-US" altLang="zh-CN" b="1" smtClean="0"/>
              <a:t>       </a:t>
            </a:r>
            <a:endParaRPr lang="zh-CN" altLang="en-US" sz="2400" smtClean="0"/>
          </a:p>
        </p:txBody>
      </p:sp>
      <p:sp>
        <p:nvSpPr>
          <p:cNvPr id="100" name="文本框 99"/>
          <p:cNvSpPr txBox="1"/>
          <p:nvPr/>
        </p:nvSpPr>
        <p:spPr>
          <a:xfrm>
            <a:off x="1957070" y="6523990"/>
            <a:ext cx="5080000" cy="275590"/>
          </a:xfrm>
          <a:prstGeom prst="rect">
            <a:avLst/>
          </a:prstGeom>
          <a:noFill/>
          <a:ln w="9525">
            <a:noFill/>
          </a:ln>
        </p:spPr>
        <p:txBody>
          <a:bodyPr>
            <a:spAutoFit/>
          </a:bodyPr>
          <a:p>
            <a:pPr marL="0" indent="266700" algn="ctr"/>
            <a:r>
              <a:rPr lang="zh-CN" sz="1200" b="1">
                <a:latin typeface="微软雅黑" panose="020B0503020204020204" charset="-122"/>
                <a:ea typeface="微软雅黑" panose="020B0503020204020204" charset="-122"/>
                <a:cs typeface="微软雅黑" panose="020B0503020204020204" charset="-122"/>
              </a:rPr>
              <a:t>图</a:t>
            </a:r>
            <a:r>
              <a:rPr lang="en-US" sz="1200" b="1">
                <a:latin typeface="微软雅黑" panose="020B0503020204020204" charset="-122"/>
                <a:ea typeface="微软雅黑" panose="020B0503020204020204" charset="-122"/>
                <a:cs typeface="微软雅黑" panose="020B0503020204020204" charset="-122"/>
              </a:rPr>
              <a:t>13-3 </a:t>
            </a:r>
            <a:r>
              <a:rPr lang="zh-CN" sz="1200" b="1">
                <a:latin typeface="微软雅黑" panose="020B0503020204020204" charset="-122"/>
                <a:ea typeface="微软雅黑" panose="020B0503020204020204" charset="-122"/>
                <a:cs typeface="微软雅黑" panose="020B0503020204020204" charset="-122"/>
              </a:rPr>
              <a:t>管理者方格</a:t>
            </a:r>
            <a:endParaRPr lang="zh-CN" altLang="en-US" sz="1200" b="1">
              <a:latin typeface="微软雅黑" panose="020B0503020204020204" charset="-122"/>
              <a:ea typeface="微软雅黑" panose="020B0503020204020204" charset="-122"/>
              <a:cs typeface="微软雅黑" panose="020B0503020204020204" charset="-122"/>
            </a:endParaRPr>
          </a:p>
        </p:txBody>
      </p:sp>
      <p:graphicFrame>
        <p:nvGraphicFramePr>
          <p:cNvPr id="41" name="表格 40"/>
          <p:cNvGraphicFramePr>
            <a:graphicFrameLocks noGrp="1"/>
          </p:cNvGraphicFramePr>
          <p:nvPr>
            <p:custDataLst>
              <p:tags r:id="rId1"/>
            </p:custDataLst>
          </p:nvPr>
        </p:nvGraphicFramePr>
        <p:xfrm>
          <a:off x="2557780" y="2157095"/>
          <a:ext cx="5514975" cy="3702788"/>
        </p:xfrm>
        <a:graphic>
          <a:graphicData uri="http://schemas.openxmlformats.org/drawingml/2006/table">
            <a:tbl>
              <a:tblPr firstRow="1" bandRow="1">
                <a:tableStyleId>{BDBED569-4797-4DF1-A0F4-6AAB3CD982D8}</a:tableStyleId>
              </a:tblPr>
              <a:tblGrid>
                <a:gridCol w="612775"/>
                <a:gridCol w="612775"/>
                <a:gridCol w="612775"/>
                <a:gridCol w="612775"/>
                <a:gridCol w="612775"/>
                <a:gridCol w="612775"/>
                <a:gridCol w="612775"/>
                <a:gridCol w="612775"/>
                <a:gridCol w="612775"/>
              </a:tblGrid>
              <a:tr h="411404">
                <a:tc>
                  <a:txBody>
                    <a:bodyPr/>
                    <a:p>
                      <a:r>
                        <a:rPr lang="en-US" altLang="zh-CN" sz="2000" b="1" dirty="0" smtClean="0">
                          <a:solidFill>
                            <a:srgbClr val="0070C0"/>
                          </a:solidFill>
                        </a:rPr>
                        <a:t>1-9</a:t>
                      </a:r>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r>
                        <a:rPr lang="en-US" altLang="zh-CN" sz="2000" b="1" dirty="0" smtClean="0">
                          <a:solidFill>
                            <a:srgbClr val="0070C0"/>
                          </a:solidFill>
                        </a:rPr>
                        <a:t>9-9</a:t>
                      </a:r>
                      <a:endParaRPr lang="zh-CN" altLang="en-US" sz="2000" b="1" dirty="0">
                        <a:solidFill>
                          <a:srgbClr val="0070C0"/>
                        </a:solidFill>
                      </a:endParaRPr>
                    </a:p>
                  </a:txBody>
                  <a:tcPr>
                    <a:solidFill>
                      <a:schemeClr val="accent5">
                        <a:lumMod val="20000"/>
                        <a:lumOff val="80000"/>
                      </a:schemeClr>
                    </a:solidFill>
                  </a:tcPr>
                </a:tc>
              </a:tr>
              <a:tr h="411480">
                <a:tc>
                  <a:txBody>
                    <a:bodyPr/>
                    <a:p>
                      <a:endParaRPr lang="zh-CN" altLang="en-US" sz="2000" b="1" dirty="0">
                        <a:solidFill>
                          <a:srgbClr val="0070C0"/>
                        </a:solidFill>
                      </a:endParaRPr>
                    </a:p>
                  </a:txBody>
                  <a:tcPr>
                    <a:solidFill>
                      <a:schemeClr val="accent3">
                        <a:lumMod val="20000"/>
                        <a:lumOff val="80000"/>
                      </a:schemeClr>
                    </a:solidFill>
                  </a:tcPr>
                </a:tc>
                <a:tc>
                  <a:txBody>
                    <a:bodyPr/>
                    <a:p>
                      <a:endParaRPr lang="zh-CN" altLang="en-US" sz="2000" b="1" dirty="0">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dirty="0">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dirty="0">
                        <a:solidFill>
                          <a:srgbClr val="0070C0"/>
                        </a:solidFill>
                      </a:endParaRPr>
                    </a:p>
                  </a:txBody>
                  <a:tcPr>
                    <a:solidFill>
                      <a:schemeClr val="accent3">
                        <a:lumMod val="20000"/>
                        <a:lumOff val="80000"/>
                      </a:schemeClr>
                    </a:solidFill>
                  </a:tcPr>
                </a:tc>
              </a:tr>
              <a:tr h="411480">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r>
              <a:tr h="411404">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dirty="0">
                        <a:solidFill>
                          <a:srgbClr val="0070C0"/>
                        </a:solidFill>
                      </a:endParaRPr>
                    </a:p>
                  </a:txBody>
                  <a:tcPr>
                    <a:solidFill>
                      <a:schemeClr val="accent3">
                        <a:lumMod val="20000"/>
                        <a:lumOff val="80000"/>
                      </a:schemeClr>
                    </a:solidFill>
                  </a:tcPr>
                </a:tc>
                <a:tc>
                  <a:txBody>
                    <a:bodyPr/>
                    <a:p>
                      <a:endParaRPr lang="zh-CN" altLang="en-US" sz="2000" b="1" dirty="0">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r>
              <a:tr h="411404">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r>
                        <a:rPr lang="en-US" altLang="zh-CN" sz="2000" b="1" dirty="0" smtClean="0">
                          <a:solidFill>
                            <a:srgbClr val="0070C0"/>
                          </a:solidFill>
                        </a:rPr>
                        <a:t>5-5</a:t>
                      </a:r>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r>
              <a:tr h="411404">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dirty="0">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r>
              <a:tr h="411404">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r>
              <a:tr h="411404">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a:solidFill>
                          <a:srgbClr val="0070C0"/>
                        </a:solidFill>
                      </a:endParaRPr>
                    </a:p>
                  </a:txBody>
                  <a:tcPr>
                    <a:solidFill>
                      <a:schemeClr val="accent3">
                        <a:lumMod val="20000"/>
                        <a:lumOff val="80000"/>
                      </a:schemeClr>
                    </a:solidFill>
                  </a:tcPr>
                </a:tc>
                <a:tc>
                  <a:txBody>
                    <a:bodyPr/>
                    <a:p>
                      <a:endParaRPr lang="zh-CN" altLang="en-US" sz="2000" b="1" dirty="0">
                        <a:solidFill>
                          <a:srgbClr val="0070C0"/>
                        </a:solidFill>
                      </a:endParaRPr>
                    </a:p>
                  </a:txBody>
                  <a:tcPr>
                    <a:solidFill>
                      <a:schemeClr val="accent3">
                        <a:lumMod val="20000"/>
                        <a:lumOff val="80000"/>
                      </a:schemeClr>
                    </a:solidFill>
                  </a:tcPr>
                </a:tc>
                <a:tc>
                  <a:txBody>
                    <a:bodyPr/>
                    <a:p>
                      <a:endParaRPr lang="zh-CN" altLang="en-US" sz="2000" b="1" dirty="0">
                        <a:solidFill>
                          <a:srgbClr val="0070C0"/>
                        </a:solidFill>
                      </a:endParaRPr>
                    </a:p>
                  </a:txBody>
                  <a:tcPr>
                    <a:solidFill>
                      <a:schemeClr val="accent3">
                        <a:lumMod val="20000"/>
                        <a:lumOff val="80000"/>
                      </a:schemeClr>
                    </a:solidFill>
                  </a:tcPr>
                </a:tc>
              </a:tr>
              <a:tr h="411404">
                <a:tc>
                  <a:txBody>
                    <a:bodyPr/>
                    <a:p>
                      <a:r>
                        <a:rPr lang="en-US" altLang="zh-CN" sz="2000" b="1" dirty="0" smtClean="0">
                          <a:solidFill>
                            <a:srgbClr val="0070C0"/>
                          </a:solidFill>
                        </a:rPr>
                        <a:t>1-1</a:t>
                      </a:r>
                      <a:endParaRPr lang="zh-CN" altLang="en-US" sz="2000" b="1" dirty="0">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a:solidFill>
                          <a:srgbClr val="0070C0"/>
                        </a:solidFill>
                      </a:endParaRPr>
                    </a:p>
                  </a:txBody>
                  <a:tcPr>
                    <a:solidFill>
                      <a:schemeClr val="accent5">
                        <a:lumMod val="20000"/>
                        <a:lumOff val="80000"/>
                      </a:schemeClr>
                    </a:solidFill>
                  </a:tcPr>
                </a:tc>
                <a:tc>
                  <a:txBody>
                    <a:bodyPr/>
                    <a:p>
                      <a:endParaRPr lang="zh-CN" altLang="en-US" sz="2000" b="1" dirty="0">
                        <a:solidFill>
                          <a:srgbClr val="0070C0"/>
                        </a:solidFill>
                      </a:endParaRPr>
                    </a:p>
                  </a:txBody>
                  <a:tcPr>
                    <a:solidFill>
                      <a:schemeClr val="accent5">
                        <a:lumMod val="20000"/>
                        <a:lumOff val="80000"/>
                      </a:schemeClr>
                    </a:solidFill>
                  </a:tcPr>
                </a:tc>
                <a:tc>
                  <a:txBody>
                    <a:bodyPr/>
                    <a:p>
                      <a:r>
                        <a:rPr lang="en-US" altLang="zh-CN" sz="2000" b="1" dirty="0" smtClean="0">
                          <a:solidFill>
                            <a:srgbClr val="0070C0"/>
                          </a:solidFill>
                        </a:rPr>
                        <a:t>9-1</a:t>
                      </a:r>
                      <a:endParaRPr lang="zh-CN" altLang="en-US" sz="2000" b="1" dirty="0">
                        <a:solidFill>
                          <a:srgbClr val="0070C0"/>
                        </a:solidFill>
                      </a:endParaRPr>
                    </a:p>
                  </a:txBody>
                  <a:tcPr>
                    <a:solidFill>
                      <a:schemeClr val="accent5">
                        <a:lumMod val="20000"/>
                        <a:lumOff val="80000"/>
                      </a:schemeClr>
                    </a:solidFill>
                  </a:tcPr>
                </a:tc>
              </a:tr>
            </a:tbl>
          </a:graphicData>
        </a:graphic>
      </p:graphicFrame>
      <p:grpSp>
        <p:nvGrpSpPr>
          <p:cNvPr id="3" name="组合 13"/>
          <p:cNvGrpSpPr/>
          <p:nvPr/>
        </p:nvGrpSpPr>
        <p:grpSpPr>
          <a:xfrm>
            <a:off x="1820072" y="2202815"/>
            <a:ext cx="6262208" cy="4318635"/>
            <a:chOff x="2481940" y="1988098"/>
            <a:chExt cx="5447646" cy="4317955"/>
          </a:xfrm>
        </p:grpSpPr>
        <p:sp>
          <p:nvSpPr>
            <p:cNvPr id="4" name="矩形 41"/>
            <p:cNvSpPr/>
            <p:nvPr/>
          </p:nvSpPr>
          <p:spPr>
            <a:xfrm>
              <a:off x="3143240" y="5845750"/>
              <a:ext cx="4786346" cy="460303"/>
            </a:xfrm>
            <a:prstGeom prst="rect">
              <a:avLst/>
            </a:prstGeom>
            <a:noFill/>
            <a:ln w="9525">
              <a:noFill/>
            </a:ln>
          </p:spPr>
          <p:txBody>
            <a:bodyPr>
              <a:spAutoFit/>
            </a:bodyPr>
            <a:p>
              <a:pPr algn="ctr">
                <a:spcBef>
                  <a:spcPct val="50000"/>
                </a:spcBef>
              </a:pPr>
              <a:r>
                <a:rPr lang="zh-CN" altLang="en-US" sz="2400" b="1" dirty="0">
                  <a:solidFill>
                    <a:srgbClr val="FF0000"/>
                  </a:solidFill>
                  <a:latin typeface="Calibri" panose="020F0502020204030204" pitchFamily="34" charset="0"/>
                  <a:ea typeface="宋体" panose="02010600030101010101" pitchFamily="2" charset="-122"/>
                </a:rPr>
                <a:t>低</a:t>
              </a:r>
              <a:r>
                <a:rPr lang="zh-CN" altLang="en-US" sz="2400" b="1" dirty="0">
                  <a:latin typeface="Calibri" panose="020F0502020204030204" pitchFamily="34" charset="0"/>
                  <a:ea typeface="宋体" panose="02010600030101010101" pitchFamily="2" charset="-122"/>
                </a:rPr>
                <a:t>                </a:t>
              </a:r>
              <a:r>
                <a:rPr lang="zh-CN" altLang="en-US" sz="2400" b="1" dirty="0">
                  <a:solidFill>
                    <a:srgbClr val="7030A0"/>
                  </a:solidFill>
                  <a:latin typeface="Calibri" panose="020F0502020204030204" pitchFamily="34" charset="0"/>
                  <a:ea typeface="宋体" panose="02010600030101010101" pitchFamily="2" charset="-122"/>
                </a:rPr>
                <a:t>对生产的关心             </a:t>
              </a:r>
              <a:r>
                <a:rPr lang="zh-CN" altLang="en-US" sz="2400" b="1" dirty="0">
                  <a:solidFill>
                    <a:srgbClr val="FF0000"/>
                  </a:solidFill>
                  <a:latin typeface="Calibri" panose="020F0502020204030204" pitchFamily="34" charset="0"/>
                  <a:ea typeface="宋体" panose="02010600030101010101" pitchFamily="2" charset="-122"/>
                </a:rPr>
                <a:t>高</a:t>
              </a:r>
              <a:endParaRPr lang="zh-CN" altLang="en-US" sz="2400" dirty="0">
                <a:solidFill>
                  <a:srgbClr val="FF0000"/>
                </a:solidFill>
                <a:latin typeface="Calibri" panose="020F0502020204030204" pitchFamily="34" charset="0"/>
                <a:ea typeface="宋体" panose="02010600030101010101" pitchFamily="2" charset="-122"/>
              </a:endParaRPr>
            </a:p>
          </p:txBody>
        </p:sp>
        <p:sp>
          <p:nvSpPr>
            <p:cNvPr id="5" name="Text Box 23"/>
            <p:cNvSpPr txBox="1"/>
            <p:nvPr/>
          </p:nvSpPr>
          <p:spPr>
            <a:xfrm>
              <a:off x="2481940" y="1988098"/>
              <a:ext cx="480037" cy="3869794"/>
            </a:xfrm>
            <a:prstGeom prst="rect">
              <a:avLst/>
            </a:prstGeom>
            <a:noFill/>
            <a:ln w="9525">
              <a:noFill/>
            </a:ln>
          </p:spPr>
          <p:txBody>
            <a:bodyPr vert="eaVert">
              <a:spAutoFit/>
            </a:bodyPr>
            <a:p>
              <a:pPr algn="ctr">
                <a:spcBef>
                  <a:spcPct val="50000"/>
                </a:spcBef>
              </a:pPr>
              <a:r>
                <a:rPr lang="zh-CN" altLang="en-US" sz="2400" b="1" dirty="0">
                  <a:solidFill>
                    <a:srgbClr val="FF0000"/>
                  </a:solidFill>
                  <a:latin typeface="Calibri" panose="020F0502020204030204" pitchFamily="34" charset="0"/>
                  <a:ea typeface="宋体" panose="02010600030101010101" pitchFamily="2" charset="-122"/>
                </a:rPr>
                <a:t>高</a:t>
              </a:r>
              <a:r>
                <a:rPr lang="zh-CN" altLang="en-US" sz="2400" b="1" dirty="0">
                  <a:solidFill>
                    <a:srgbClr val="7030A0"/>
                  </a:solidFill>
                  <a:latin typeface="Calibri" panose="020F0502020204030204" pitchFamily="34" charset="0"/>
                  <a:ea typeface="宋体" panose="02010600030101010101" pitchFamily="2" charset="-122"/>
                </a:rPr>
                <a:t>         对人的关心              </a:t>
              </a:r>
              <a:r>
                <a:rPr lang="zh-CN" altLang="en-US" sz="2400" b="1" dirty="0">
                  <a:solidFill>
                    <a:srgbClr val="FF0000"/>
                  </a:solidFill>
                  <a:latin typeface="Calibri" panose="020F0502020204030204" pitchFamily="34" charset="0"/>
                  <a:ea typeface="宋体" panose="02010600030101010101" pitchFamily="2" charset="-122"/>
                </a:rPr>
                <a:t>低</a:t>
              </a:r>
              <a:endParaRPr lang="zh-CN" altLang="en-US" sz="2400" b="1" dirty="0">
                <a:solidFill>
                  <a:srgbClr val="FF0000"/>
                </a:solidFill>
                <a:latin typeface="Calibri" panose="020F0502020204030204" pitchFamily="34" charset="0"/>
                <a:ea typeface="宋体" panose="02010600030101010101" pitchFamily="2" charset="-122"/>
              </a:endParaRPr>
            </a:p>
          </p:txBody>
        </p:sp>
        <p:cxnSp>
          <p:nvCxnSpPr>
            <p:cNvPr id="6" name="直接箭头连接符 5"/>
            <p:cNvCxnSpPr/>
            <p:nvPr/>
          </p:nvCxnSpPr>
          <p:spPr>
            <a:xfrm rot="10800000">
              <a:off x="4035867" y="6070617"/>
              <a:ext cx="714380"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7" name="直接箭头连接符 6"/>
            <p:cNvCxnSpPr/>
            <p:nvPr/>
          </p:nvCxnSpPr>
          <p:spPr>
            <a:xfrm>
              <a:off x="6465456" y="6070618"/>
              <a:ext cx="714380"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8" name="直接箭头连接符 7"/>
            <p:cNvCxnSpPr/>
            <p:nvPr/>
          </p:nvCxnSpPr>
          <p:spPr>
            <a:xfrm rot="5400000">
              <a:off x="2464578" y="5035561"/>
              <a:ext cx="500066"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 name="直接箭头连接符 8"/>
            <p:cNvCxnSpPr/>
            <p:nvPr/>
          </p:nvCxnSpPr>
          <p:spPr>
            <a:xfrm rot="5400000" flipH="1" flipV="1">
              <a:off x="2428859" y="2701684"/>
              <a:ext cx="571504"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strips(downLeft)">
                                      <p:cBhvr>
                                        <p:cTn id="22" dur="500"/>
                                        <p:tgtEl>
                                          <p:spTgt spid="3"/>
                                        </p:tgtEl>
                                      </p:cBhvr>
                                    </p:animEffect>
                                  </p:childTnLst>
                                </p:cTn>
                              </p:par>
                            </p:childTnLst>
                          </p:cTn>
                        </p:par>
                        <p:par>
                          <p:cTn id="23" fill="hold">
                            <p:stCondLst>
                              <p:cond delay="500"/>
                            </p:stCondLst>
                            <p:childTnLst>
                              <p:par>
                                <p:cTn id="24" presetID="9" presetClass="entr" presetSubtype="0"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dissolve">
                                      <p:cBhvr>
                                        <p:cTn id="26" dur="500"/>
                                        <p:tgtEl>
                                          <p:spTgt spid="41"/>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wipe(left)">
                                      <p:cBhvr>
                                        <p:cTn id="3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10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895350"/>
          </a:xfrm>
        </p:spPr>
        <p:txBody>
          <a:bodyPr/>
          <a:lstStyle/>
          <a:p>
            <a:pPr eaLnBrk="1" hangingPunct="1">
              <a:lnSpc>
                <a:spcPct val="80000"/>
              </a:lnSpc>
              <a:buFont typeface="Arial" panose="020B0604020202020204" pitchFamily="34" charset="0"/>
              <a:buNone/>
            </a:pPr>
            <a:r>
              <a:rPr lang="zh-CN" altLang="en-US" smtClean="0">
                <a:sym typeface="+mn-ea"/>
              </a:rPr>
              <a:t>二、领导行为论</a:t>
            </a:r>
            <a:endParaRPr lang="en-US" altLang="zh-CN" smtClean="0"/>
          </a:p>
          <a:p>
            <a:pPr eaLnBrk="1" hangingPunct="1">
              <a:lnSpc>
                <a:spcPct val="80000"/>
              </a:lnSpc>
              <a:buFont typeface="Arial" panose="020B0604020202020204" pitchFamily="34" charset="0"/>
              <a:buNone/>
            </a:pPr>
            <a:r>
              <a:rPr lang="zh-CN" altLang="en-US" sz="2800" smtClean="0">
                <a:latin typeface="+mn-ea"/>
              </a:rPr>
              <a:t> </a:t>
            </a:r>
            <a:r>
              <a:rPr lang="zh-CN" altLang="en-US" sz="2400" smtClean="0">
                <a:latin typeface="+mn-ea"/>
              </a:rPr>
              <a:t>（三）管理方格论</a:t>
            </a:r>
            <a:endParaRPr lang="en-US" altLang="zh-CN" sz="2800" smtClean="0">
              <a:latin typeface="+mn-ea"/>
            </a:endParaRPr>
          </a:p>
          <a:p>
            <a:pPr eaLnBrk="1" hangingPunct="1">
              <a:lnSpc>
                <a:spcPct val="80000"/>
              </a:lnSpc>
              <a:buFont typeface="Arial" panose="020B0604020202020204" pitchFamily="34" charset="0"/>
              <a:buNone/>
            </a:pPr>
            <a:r>
              <a:rPr lang="en-US" altLang="zh-CN" b="1" smtClean="0"/>
              <a:t>       </a:t>
            </a:r>
            <a:endParaRPr lang="zh-CN" altLang="en-US" sz="2400" smtClean="0"/>
          </a:p>
        </p:txBody>
      </p:sp>
      <p:grpSp>
        <p:nvGrpSpPr>
          <p:cNvPr id="10" name="组合 9"/>
          <p:cNvGrpSpPr/>
          <p:nvPr/>
        </p:nvGrpSpPr>
        <p:grpSpPr>
          <a:xfrm>
            <a:off x="2026920" y="2118360"/>
            <a:ext cx="5919470" cy="4574540"/>
            <a:chOff x="3192" y="2687"/>
            <a:chExt cx="9322" cy="7627"/>
          </a:xfrm>
        </p:grpSpPr>
        <p:pic>
          <p:nvPicPr>
            <p:cNvPr id="55299" name="图片 2"/>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a:off x="3192" y="2687"/>
              <a:ext cx="9323" cy="7515"/>
            </a:xfrm>
            <a:prstGeom prst="rect">
              <a:avLst/>
            </a:prstGeom>
            <a:noFill/>
            <a:ln>
              <a:noFill/>
            </a:ln>
          </p:spPr>
        </p:pic>
        <p:sp>
          <p:nvSpPr>
            <p:cNvPr id="2" name="矩形 1"/>
            <p:cNvSpPr/>
            <p:nvPr/>
          </p:nvSpPr>
          <p:spPr>
            <a:xfrm>
              <a:off x="6259" y="9916"/>
              <a:ext cx="3735" cy="3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sz="1400" b="1">
                <a:solidFill>
                  <a:schemeClr val="tx1"/>
                </a:solidFill>
                <a:latin typeface="微软雅黑" panose="020B0503020204020204" charset="-122"/>
                <a:ea typeface="微软雅黑" panose="020B0503020204020204" charset="-122"/>
                <a:cs typeface="微软雅黑" panose="020B0503020204020204" charset="-122"/>
                <a:sym typeface="+mn-ea"/>
              </a:endParaRPr>
            </a:p>
            <a:p>
              <a:pPr algn="ctr"/>
              <a:r>
                <a:rPr lang="zh-CN" sz="1400" b="1">
                  <a:solidFill>
                    <a:schemeClr val="tx1"/>
                  </a:solidFill>
                  <a:latin typeface="微软雅黑" panose="020B0503020204020204" charset="-122"/>
                  <a:ea typeface="微软雅黑" panose="020B0503020204020204" charset="-122"/>
                  <a:cs typeface="微软雅黑" panose="020B0503020204020204" charset="-122"/>
                  <a:sym typeface="+mn-ea"/>
                </a:rPr>
                <a:t>图</a:t>
              </a:r>
              <a:r>
                <a:rPr lang="en-US" sz="1400" b="1">
                  <a:solidFill>
                    <a:schemeClr val="tx1"/>
                  </a:solidFill>
                  <a:latin typeface="微软雅黑" panose="020B0503020204020204" charset="-122"/>
                  <a:ea typeface="微软雅黑" panose="020B0503020204020204" charset="-122"/>
                  <a:cs typeface="微软雅黑" panose="020B0503020204020204" charset="-122"/>
                  <a:sym typeface="+mn-ea"/>
                </a:rPr>
                <a:t>13-3 </a:t>
              </a:r>
              <a:r>
                <a:rPr lang="zh-CN" sz="1400" b="1">
                  <a:solidFill>
                    <a:schemeClr val="tx1"/>
                  </a:solidFill>
                  <a:latin typeface="微软雅黑" panose="020B0503020204020204" charset="-122"/>
                  <a:ea typeface="微软雅黑" panose="020B0503020204020204" charset="-122"/>
                  <a:cs typeface="微软雅黑" panose="020B0503020204020204" charset="-122"/>
                  <a:sym typeface="+mn-ea"/>
                </a:rPr>
                <a:t>管理者方格（续）</a:t>
              </a:r>
              <a:endParaRPr lang="zh-CN" altLang="en-US" sz="1400" b="1">
                <a:solidFill>
                  <a:schemeClr val="tx1"/>
                </a:solidFill>
                <a:latin typeface="微软雅黑" panose="020B0503020204020204" charset="-122"/>
                <a:ea typeface="微软雅黑" panose="020B0503020204020204" charset="-122"/>
                <a:cs typeface="微软雅黑" panose="020B0503020204020204" charset="-122"/>
              </a:endParaRPr>
            </a:p>
            <a:p>
              <a:pPr algn="ctr"/>
              <a:endParaRPr lang="zh-CN" altLang="en-US" sz="1400" b="1">
                <a:solidFill>
                  <a:schemeClr val="tx1"/>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626745"/>
          </a:xfrm>
        </p:spPr>
        <p:txBody>
          <a:bodyPr/>
          <a:lstStyle/>
          <a:p>
            <a:pPr eaLnBrk="1" hangingPunct="1">
              <a:lnSpc>
                <a:spcPct val="90000"/>
              </a:lnSpc>
              <a:buFont typeface="Arial" panose="020B0604020202020204" pitchFamily="34" charset="0"/>
              <a:buNone/>
            </a:pPr>
            <a:r>
              <a:rPr lang="zh-CN" altLang="en-US" smtClean="0">
                <a:sym typeface="+mn-ea"/>
              </a:rPr>
              <a:t>三、领导情境论</a:t>
            </a:r>
            <a:endParaRPr lang="en-US" altLang="zh-CN" smtClean="0"/>
          </a:p>
          <a:p>
            <a:pPr eaLnBrk="1" hangingPunct="1">
              <a:lnSpc>
                <a:spcPct val="90000"/>
              </a:lnSpc>
              <a:buFont typeface="Arial" panose="020B0604020202020204" pitchFamily="34" charset="0"/>
              <a:buNone/>
            </a:pPr>
            <a:r>
              <a:rPr lang="zh-CN" altLang="en-US" sz="2800" smtClean="0">
                <a:latin typeface="+mn-ea"/>
                <a:cs typeface="+mn-ea"/>
              </a:rPr>
              <a:t>  </a:t>
            </a:r>
            <a:endParaRPr lang="en-US" altLang="zh-CN" sz="2800" smtClean="0">
              <a:latin typeface="+mn-ea"/>
              <a:cs typeface="+mn-ea"/>
            </a:endParaRPr>
          </a:p>
          <a:p>
            <a:pPr eaLnBrk="1" hangingPunct="1">
              <a:lnSpc>
                <a:spcPct val="90000"/>
              </a:lnSpc>
              <a:buFont typeface="Arial" panose="020B0604020202020204" pitchFamily="34" charset="0"/>
              <a:buNone/>
            </a:pPr>
            <a:r>
              <a:rPr lang="en-US" altLang="zh-CN" b="1" smtClean="0"/>
              <a:t>       </a:t>
            </a:r>
            <a:endParaRPr lang="zh-CN" altLang="en-US" sz="2400" smtClean="0"/>
          </a:p>
        </p:txBody>
      </p:sp>
      <p:sp>
        <p:nvSpPr>
          <p:cNvPr id="14" name="内容占位符 13"/>
          <p:cNvSpPr>
            <a:spLocks noGrp="1"/>
          </p:cNvSpPr>
          <p:nvPr/>
        </p:nvSpPr>
        <p:spPr>
          <a:xfrm>
            <a:off x="1005205" y="1850390"/>
            <a:ext cx="7286625" cy="4076065"/>
          </a:xfrm>
          <a:prstGeom prst="rect">
            <a:avLst/>
          </a:prstGeom>
          <a:noFill/>
          <a:ln w="9525">
            <a:no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20000"/>
              </a:lnSpc>
              <a:spcBef>
                <a:spcPct val="20000"/>
              </a:spcBef>
              <a:spcAft>
                <a:spcPts val="0"/>
              </a:spcAft>
              <a:buClrTx/>
              <a:buSzTx/>
              <a:buFont typeface="Arial" panose="020B0604020202020204" pitchFamily="34" charset="0"/>
              <a:buBlip>
                <a:blip r:embed="rId1"/>
              </a:buBlip>
              <a:defRPr/>
            </a:pPr>
            <a:r>
              <a:rPr kumimoji="0" lang="zh-CN" altLang="en-US" sz="2800" i="0" u="none" strike="noStrike" kern="1200" cap="none" spc="0" normalizeH="0" baseline="0" noProof="0" dirty="0" smtClean="0">
                <a:ln>
                  <a:noFill/>
                </a:ln>
                <a:solidFill>
                  <a:schemeClr val="tx1"/>
                </a:solidFill>
                <a:effectLst/>
                <a:uLnTx/>
                <a:uFillTx/>
                <a:latin typeface="+mn-ea"/>
                <a:ea typeface="+mn-ea"/>
                <a:cs typeface="+mn-cs"/>
              </a:rPr>
              <a:t>情景论认为，并不存在具有普遍适用的领导特性和领导行为，有效的领导者能因自己当时所处情景的不同而变化自己的领导行为和领导方式</a:t>
            </a:r>
            <a:endParaRPr kumimoji="0" lang="en-US" altLang="zh-CN" sz="280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Blip>
                <a:blip r:embed="rId1"/>
              </a:buBlip>
              <a:defRPr/>
            </a:pPr>
            <a:r>
              <a:rPr kumimoji="0" lang="zh-CN" altLang="en-US" sz="2800" b="1" i="0" u="none" strike="noStrike" kern="1200" cap="none" spc="0" normalizeH="0" baseline="0" noProof="0" dirty="0" smtClean="0">
                <a:ln>
                  <a:noFill/>
                </a:ln>
                <a:solidFill>
                  <a:srgbClr val="0070C0"/>
                </a:solidFill>
                <a:effectLst/>
                <a:uLnTx/>
                <a:uFillTx/>
                <a:latin typeface="+mn-ea"/>
                <a:ea typeface="+mn-ea"/>
                <a:cs typeface="+mn-cs"/>
              </a:rPr>
              <a:t>几种领导情景理论：</a:t>
            </a:r>
            <a:endParaRPr kumimoji="0" lang="en-US" altLang="zh-CN" sz="2800" b="1" i="0" u="none" strike="noStrike" kern="1200" cap="none" spc="0" normalizeH="0" baseline="0" noProof="0" dirty="0" smtClean="0">
              <a:ln>
                <a:noFill/>
              </a:ln>
              <a:solidFill>
                <a:srgbClr val="0070C0"/>
              </a:solidFill>
              <a:effectLst/>
              <a:uLnTx/>
              <a:uFillTx/>
              <a:latin typeface="+mn-ea"/>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zh-CN" altLang="en-US"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rPr>
              <a:t>菲德勒权变理论</a:t>
            </a:r>
            <a:endParaRPr kumimoji="0" lang="en-US" altLang="zh-CN"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zh-CN" altLang="en-US"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rPr>
              <a:t>路径</a:t>
            </a:r>
            <a:r>
              <a:rPr kumimoji="0" lang="en-US" altLang="zh-CN"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rPr>
              <a:t>—</a:t>
            </a:r>
            <a:r>
              <a:rPr kumimoji="0" lang="zh-CN" altLang="en-US"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rPr>
              <a:t>目标理论</a:t>
            </a:r>
            <a:endParaRPr kumimoji="0" lang="en-US" altLang="zh-CN"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zh-CN" altLang="en-US"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rPr>
              <a:t>领导生命周期理论</a:t>
            </a:r>
            <a:endParaRPr kumimoji="0" lang="zh-CN" altLang="en-US"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555">
                                            <p:txEl>
                                              <p:pRg st="2" end="2"/>
                                            </p:txEl>
                                          </p:spTgt>
                                        </p:tgtEl>
                                        <p:attrNameLst>
                                          <p:attrName>style.visibility</p:attrName>
                                        </p:attrNameLst>
                                      </p:cBhvr>
                                      <p:to>
                                        <p:strVal val="visible"/>
                                      </p:to>
                                    </p:set>
                                    <p:animEffect transition="in" filter="wipe(left)">
                                      <p:cBhvr>
                                        <p:cTn id="22" dur="500"/>
                                        <p:tgtEl>
                                          <p:spTgt spid="2355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wipe(left)">
                                      <p:cBhvr>
                                        <p:cTn id="27" dur="500"/>
                                        <p:tgtEl>
                                          <p:spTgt spid="1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4">
                                            <p:txEl>
                                              <p:pRg st="1" end="1"/>
                                            </p:txEl>
                                          </p:spTgt>
                                        </p:tgtEl>
                                        <p:attrNameLst>
                                          <p:attrName>style.visibility</p:attrName>
                                        </p:attrNameLst>
                                      </p:cBhvr>
                                      <p:to>
                                        <p:strVal val="visible"/>
                                      </p:to>
                                    </p:set>
                                    <p:animEffect transition="in" filter="wipe(left)">
                                      <p:cBhvr>
                                        <p:cTn id="32" dur="500"/>
                                        <p:tgtEl>
                                          <p:spTgt spid="1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4">
                                            <p:txEl>
                                              <p:pRg st="2" end="2"/>
                                            </p:txEl>
                                          </p:spTgt>
                                        </p:tgtEl>
                                        <p:attrNameLst>
                                          <p:attrName>style.visibility</p:attrName>
                                        </p:attrNameLst>
                                      </p:cBhvr>
                                      <p:to>
                                        <p:strVal val="visible"/>
                                      </p:to>
                                    </p:set>
                                    <p:animEffect transition="in" filter="wipe(left)">
                                      <p:cBhvr>
                                        <p:cTn id="37" dur="500"/>
                                        <p:tgtEl>
                                          <p:spTgt spid="14">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4">
                                            <p:txEl>
                                              <p:pRg st="3" end="3"/>
                                            </p:txEl>
                                          </p:spTgt>
                                        </p:tgtEl>
                                        <p:attrNameLst>
                                          <p:attrName>style.visibility</p:attrName>
                                        </p:attrNameLst>
                                      </p:cBhvr>
                                      <p:to>
                                        <p:strVal val="visible"/>
                                      </p:to>
                                    </p:set>
                                    <p:animEffect transition="in" filter="wipe(left)">
                                      <p:cBhvr>
                                        <p:cTn id="42" dur="500"/>
                                        <p:tgtEl>
                                          <p:spTgt spid="14">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4">
                                            <p:txEl>
                                              <p:pRg st="4" end="4"/>
                                            </p:txEl>
                                          </p:spTgt>
                                        </p:tgtEl>
                                        <p:attrNameLst>
                                          <p:attrName>style.visibility</p:attrName>
                                        </p:attrNameLst>
                                      </p:cBhvr>
                                      <p:to>
                                        <p:strVal val="visible"/>
                                      </p:to>
                                    </p:set>
                                    <p:animEffect transition="in" filter="wipe(left)">
                                      <p:cBhvr>
                                        <p:cTn id="47"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2355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626745"/>
          </a:xfrm>
        </p:spPr>
        <p:txBody>
          <a:bodyPr/>
          <a:lstStyle/>
          <a:p>
            <a:pPr eaLnBrk="1" hangingPunct="1">
              <a:lnSpc>
                <a:spcPct val="90000"/>
              </a:lnSpc>
              <a:buFont typeface="Arial" panose="020B0604020202020204" pitchFamily="34" charset="0"/>
              <a:buNone/>
            </a:pPr>
            <a:r>
              <a:rPr lang="zh-CN" altLang="en-US" smtClean="0">
                <a:sym typeface="+mn-ea"/>
              </a:rPr>
              <a:t>三、领导情境论</a:t>
            </a:r>
            <a:endParaRPr lang="en-US" altLang="zh-CN" smtClean="0"/>
          </a:p>
          <a:p>
            <a:pPr eaLnBrk="1" hangingPunct="1">
              <a:lnSpc>
                <a:spcPct val="90000"/>
              </a:lnSpc>
              <a:buFont typeface="Arial" panose="020B0604020202020204" pitchFamily="34" charset="0"/>
              <a:buNone/>
            </a:pPr>
            <a:r>
              <a:rPr lang="zh-CN" altLang="en-US" sz="2800" smtClean="0">
                <a:latin typeface="+mn-ea"/>
                <a:cs typeface="+mn-ea"/>
              </a:rPr>
              <a:t>   (一)菲德勒权变理论</a:t>
            </a:r>
            <a:endParaRPr lang="en-US" altLang="zh-CN" sz="2800" smtClean="0">
              <a:latin typeface="+mn-ea"/>
              <a:cs typeface="+mn-ea"/>
            </a:endParaRPr>
          </a:p>
          <a:p>
            <a:pPr eaLnBrk="1" hangingPunct="1">
              <a:lnSpc>
                <a:spcPct val="90000"/>
              </a:lnSpc>
              <a:buFont typeface="Arial" panose="020B0604020202020204" pitchFamily="34" charset="0"/>
              <a:buNone/>
            </a:pPr>
            <a:r>
              <a:rPr lang="en-US" altLang="zh-CN" b="1" smtClean="0"/>
              <a:t>       </a:t>
            </a:r>
            <a:endParaRPr lang="zh-CN" altLang="en-US" sz="2400" smtClean="0"/>
          </a:p>
        </p:txBody>
      </p:sp>
      <p:sp>
        <p:nvSpPr>
          <p:cNvPr id="14" name="内容占位符 13"/>
          <p:cNvSpPr>
            <a:spLocks noGrp="1"/>
          </p:cNvSpPr>
          <p:nvPr/>
        </p:nvSpPr>
        <p:spPr>
          <a:xfrm>
            <a:off x="445770" y="2326640"/>
            <a:ext cx="8627110" cy="4174490"/>
          </a:xfrm>
          <a:prstGeom prst="rect">
            <a:avLst/>
          </a:prstGeom>
          <a:noFill/>
          <a:ln w="9525">
            <a:noFill/>
          </a:ln>
        </p:spPr>
        <p:txBody>
          <a:bodyPr vert="horz" lIns="91440" tIns="45720" rIns="91440" bIns="45720" rtlCol="0">
            <a:normAutofit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20000"/>
              </a:lnSpc>
              <a:spcBef>
                <a:spcPct val="20000"/>
              </a:spcBef>
              <a:spcAft>
                <a:spcPts val="0"/>
              </a:spcAft>
              <a:buClrTx/>
              <a:buSzTx/>
              <a:buFont typeface="Arial" panose="020B0604020202020204" pitchFamily="34" charset="0"/>
              <a:buBlip>
                <a:blip r:embed="rId1"/>
              </a:buBlip>
              <a:defRPr/>
            </a:pP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不存在一种</a:t>
            </a:r>
            <a:r>
              <a:rPr kumimoji="0" lang="zh-CN" altLang="en-US" sz="2400" b="1" i="0" u="none" strike="noStrike" kern="1200" cap="none" spc="0" normalizeH="0" baseline="0" noProof="0" dirty="0" smtClean="0">
                <a:ln>
                  <a:noFill/>
                </a:ln>
                <a:solidFill>
                  <a:schemeClr val="tx1"/>
                </a:solidFill>
                <a:effectLst/>
                <a:uLnTx/>
                <a:uFillTx/>
                <a:latin typeface="+mn-ea"/>
                <a:ea typeface="+mn-ea"/>
                <a:cs typeface="+mn-cs"/>
              </a:rPr>
              <a:t>“普遍适用”</a:t>
            </a: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的领导方式或领导风格，领导工作强烈地受到领导者所处的客观环境的影响</a:t>
            </a:r>
            <a:endParaRPr kumimoji="0" lang="en-US" altLang="zh-CN" sz="240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1" fontAlgn="auto" latinLnBrk="0" hangingPunct="1">
              <a:lnSpc>
                <a:spcPct val="120000"/>
              </a:lnSpc>
              <a:spcBef>
                <a:spcPct val="20000"/>
              </a:spcBef>
              <a:spcAft>
                <a:spcPts val="0"/>
              </a:spcAft>
              <a:buClrTx/>
              <a:buSzTx/>
              <a:buFont typeface="Arial" panose="020B0604020202020204" pitchFamily="34" charset="0"/>
              <a:buBlip>
                <a:blip r:embed="rId1"/>
              </a:buBlip>
              <a:defRPr/>
            </a:pPr>
            <a:r>
              <a:rPr kumimoji="0" lang="zh-CN" altLang="en-US" sz="2800" b="1" i="0" u="none" strike="noStrike" kern="1200" cap="none" spc="0" normalizeH="0" baseline="0" noProof="0" dirty="0" smtClean="0">
                <a:ln>
                  <a:noFill/>
                </a:ln>
                <a:solidFill>
                  <a:srgbClr val="0070C0"/>
                </a:solidFill>
                <a:effectLst/>
                <a:uLnTx/>
                <a:uFillTx/>
                <a:latin typeface="+mn-ea"/>
                <a:ea typeface="+mn-ea"/>
                <a:cs typeface="+mn-cs"/>
              </a:rPr>
              <a:t>领导方式是领导者特征、追随者特征和环境的函数：</a:t>
            </a:r>
            <a:endParaRPr kumimoji="0" lang="en-US" altLang="zh-CN" sz="2800" b="1" i="0" u="none" strike="noStrike" kern="1200" cap="none" spc="0" normalizeH="0" baseline="0" noProof="0" dirty="0" smtClean="0">
              <a:ln>
                <a:noFill/>
              </a:ln>
              <a:solidFill>
                <a:srgbClr val="0070C0"/>
              </a:solidFill>
              <a:effectLst/>
              <a:uLnTx/>
              <a:uFillTx/>
              <a:latin typeface="+mn-ea"/>
              <a:ea typeface="+mn-ea"/>
              <a:cs typeface="+mn-cs"/>
            </a:endParaRPr>
          </a:p>
          <a:p>
            <a:pPr marL="342900" marR="0" lvl="0" indent="-342900" algn="l" defTabSz="914400" rtl="0" eaLnBrk="1" fontAlgn="auto" latinLnBrk="0" hangingPunct="1">
              <a:lnSpc>
                <a:spcPct val="120000"/>
              </a:lnSpc>
              <a:spcBef>
                <a:spcPct val="20000"/>
              </a:spcBef>
              <a:spcAft>
                <a:spcPts val="0"/>
              </a:spcAft>
              <a:buClrTx/>
              <a:buSzTx/>
              <a:buFont typeface="Arial" panose="020B0604020202020204" pitchFamily="34" charset="0"/>
              <a:buBlip>
                <a:blip r:embed="rId1"/>
              </a:buBlip>
              <a:defRPr/>
            </a:pPr>
            <a:endParaRPr kumimoji="0" lang="en-US" altLang="zh-CN" sz="2800" b="1" i="0" u="none" strike="noStrike" kern="1200" cap="none" spc="0" normalizeH="0" baseline="0" noProof="0" dirty="0" smtClean="0">
              <a:ln>
                <a:noFill/>
              </a:ln>
              <a:solidFill>
                <a:srgbClr val="0070C0"/>
              </a:solidFill>
              <a:effectLst/>
              <a:uLnTx/>
              <a:uFillTx/>
              <a:latin typeface="+mn-ea"/>
              <a:ea typeface="+mn-ea"/>
              <a:cs typeface="+mn-cs"/>
            </a:endParaRPr>
          </a:p>
          <a:p>
            <a:pPr marL="342900" marR="0" lvl="0" indent="-342900" algn="l" defTabSz="914400" rtl="0" eaLnBrk="1" fontAlgn="auto" latinLnBrk="0" hangingPunct="1">
              <a:lnSpc>
                <a:spcPct val="120000"/>
              </a:lnSpc>
              <a:spcBef>
                <a:spcPct val="20000"/>
              </a:spcBef>
              <a:spcAft>
                <a:spcPts val="0"/>
              </a:spcAft>
              <a:buClrTx/>
              <a:buSzTx/>
              <a:buFont typeface="Arial" panose="020B0604020202020204" pitchFamily="34" charset="0"/>
              <a:buNone/>
              <a:defRPr/>
            </a:pPr>
            <a:endParaRPr kumimoji="0" lang="en-US" altLang="zh-CN" sz="2800" b="1" i="0" u="none" strike="noStrike" kern="1200" cap="none" spc="0" normalizeH="0" baseline="0" noProof="0" dirty="0" smtClean="0">
              <a:ln>
                <a:noFill/>
              </a:ln>
              <a:solidFill>
                <a:srgbClr val="0070C0"/>
              </a:solidFill>
              <a:effectLst/>
              <a:uLnTx/>
              <a:uFillTx/>
              <a:latin typeface="+mn-ea"/>
              <a:ea typeface="+mn-ea"/>
              <a:cs typeface="+mn-cs"/>
            </a:endParaRPr>
          </a:p>
          <a:p>
            <a:pPr marL="342900" marR="0" lvl="0" indent="-342900" algn="l" defTabSz="914400" rtl="0" eaLnBrk="1" fontAlgn="auto" latinLnBrk="0" hangingPunct="1">
              <a:lnSpc>
                <a:spcPct val="120000"/>
              </a:lnSpc>
              <a:spcBef>
                <a:spcPct val="20000"/>
              </a:spcBef>
              <a:spcAft>
                <a:spcPts val="0"/>
              </a:spcAft>
              <a:buClrTx/>
              <a:buSzTx/>
              <a:buFont typeface="Arial" panose="020B0604020202020204" pitchFamily="34" charset="0"/>
              <a:buNone/>
              <a:defRPr/>
            </a:pPr>
            <a:endParaRPr kumimoji="0" lang="en-US" altLang="zh-CN" sz="2400" b="1" i="0" u="none" strike="noStrike" kern="1200" cap="none" spc="0" normalizeH="0" baseline="0" noProof="0" dirty="0" smtClean="0">
              <a:ln>
                <a:noFill/>
              </a:ln>
              <a:solidFill>
                <a:srgbClr val="0070C0"/>
              </a:solidFill>
              <a:effectLst/>
              <a:uLnTx/>
              <a:uFillTx/>
              <a:latin typeface="+mn-ea"/>
              <a:ea typeface="+mn-ea"/>
              <a:cs typeface="+mn-cs"/>
            </a:endParaRPr>
          </a:p>
          <a:p>
            <a:pPr marL="342900" marR="0" lvl="0" indent="-342900" algn="l" defTabSz="914400" rtl="0" eaLnBrk="1" fontAlgn="auto" latinLnBrk="0" hangingPunct="1">
              <a:lnSpc>
                <a:spcPct val="120000"/>
              </a:lnSpc>
              <a:spcBef>
                <a:spcPct val="20000"/>
              </a:spcBef>
              <a:spcAft>
                <a:spcPts val="0"/>
              </a:spcAft>
              <a:buClrTx/>
              <a:buSzTx/>
              <a:buFont typeface="Arial" panose="020B0604020202020204" pitchFamily="34" charset="0"/>
              <a:buBlip>
                <a:blip r:embed="rId1"/>
              </a:buBlip>
              <a:defRPr/>
            </a:pP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菲德勒将权变理论具体化为三个方面：</a:t>
            </a:r>
            <a:r>
              <a:rPr kumimoji="0" lang="zh-CN" altLang="en-US" sz="2400" b="1" i="0" u="none" strike="noStrike" kern="1200" cap="none" spc="0" normalizeH="0" baseline="0" noProof="0" dirty="0" smtClean="0">
                <a:ln>
                  <a:noFill/>
                </a:ln>
                <a:solidFill>
                  <a:schemeClr val="tx1"/>
                </a:solidFill>
                <a:effectLst/>
                <a:uLnTx/>
                <a:uFillTx/>
                <a:latin typeface="+mn-ea"/>
                <a:ea typeface="+mn-ea"/>
                <a:cs typeface="+mn-cs"/>
              </a:rPr>
              <a:t>职位权力、任务结构和上下级关系</a:t>
            </a:r>
            <a:endParaRPr kumimoji="0" lang="en-US" altLang="zh-CN"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Blip>
                <a:blip r:embed="rId1"/>
              </a:buBlip>
              <a:defRPr/>
            </a:pPr>
            <a:endParaRPr kumimoji="0" lang="zh-CN" altLang="en-US" sz="28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p:txBody>
      </p:sp>
      <p:sp>
        <p:nvSpPr>
          <p:cNvPr id="6" name="TextBox 5"/>
          <p:cNvSpPr txBox="1"/>
          <p:nvPr/>
        </p:nvSpPr>
        <p:spPr>
          <a:xfrm>
            <a:off x="892810" y="3628390"/>
            <a:ext cx="7527290" cy="891540"/>
          </a:xfrm>
          <a:prstGeom prst="rect">
            <a:avLst/>
          </a:prstGeom>
          <a:ln>
            <a:solidFill>
              <a:schemeClr val="bg1"/>
            </a:solidFill>
          </a:ln>
        </p:spPr>
        <p:style>
          <a:lnRef idx="1">
            <a:schemeClr val="accent3"/>
          </a:lnRef>
          <a:fillRef idx="2">
            <a:schemeClr val="accent3"/>
          </a:fillRef>
          <a:effectRef idx="1">
            <a:schemeClr val="accent3"/>
          </a:effectRef>
          <a:fontRef idx="minor">
            <a:schemeClr val="dk1"/>
          </a:fontRef>
        </p:style>
        <p:txBody>
          <a:bodyPr wrap="square"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smtClean="0">
                <a:ln>
                  <a:noFill/>
                </a:ln>
                <a:solidFill>
                  <a:srgbClr val="FF0000"/>
                </a:solidFill>
                <a:effectLst/>
                <a:uLnTx/>
                <a:uFillTx/>
                <a:latin typeface="+mn-ea"/>
                <a:ea typeface="+mn-ea"/>
                <a:cs typeface="+mn-cs"/>
              </a:rPr>
              <a:t>S=f</a:t>
            </a:r>
            <a:r>
              <a:rPr kumimoji="0" lang="zh-CN" altLang="en-US" sz="3200" b="1" i="0" u="none" strike="noStrike" kern="1200" cap="none" spc="0" normalizeH="0" baseline="0" noProof="0" dirty="0" smtClean="0">
                <a:ln>
                  <a:noFill/>
                </a:ln>
                <a:solidFill>
                  <a:srgbClr val="FF0000"/>
                </a:solidFill>
                <a:effectLst/>
                <a:uLnTx/>
                <a:uFillTx/>
                <a:latin typeface="+mn-ea"/>
                <a:ea typeface="+mn-ea"/>
                <a:cs typeface="+mn-cs"/>
              </a:rPr>
              <a:t>（</a:t>
            </a:r>
            <a:r>
              <a:rPr kumimoji="0" lang="en-US" altLang="zh-CN" sz="3200" b="1" i="0" u="none" strike="noStrike" kern="1200" cap="none" spc="0" normalizeH="0" baseline="0" noProof="0" dirty="0" smtClean="0">
                <a:ln>
                  <a:noFill/>
                </a:ln>
                <a:solidFill>
                  <a:srgbClr val="FF0000"/>
                </a:solidFill>
                <a:effectLst/>
                <a:uLnTx/>
                <a:uFillTx/>
                <a:latin typeface="+mn-ea"/>
                <a:ea typeface="+mn-ea"/>
                <a:cs typeface="+mn-cs"/>
              </a:rPr>
              <a:t>L</a:t>
            </a:r>
            <a:r>
              <a:rPr kumimoji="0" lang="zh-CN" altLang="en-US" sz="3200" b="1" i="0" u="none" strike="noStrike" kern="1200" cap="none" spc="0" normalizeH="0" baseline="0" noProof="0" dirty="0" smtClean="0">
                <a:ln>
                  <a:noFill/>
                </a:ln>
                <a:solidFill>
                  <a:srgbClr val="FF0000"/>
                </a:solidFill>
                <a:effectLst/>
                <a:uLnTx/>
                <a:uFillTx/>
                <a:latin typeface="+mn-ea"/>
                <a:ea typeface="+mn-ea"/>
                <a:cs typeface="+mn-cs"/>
              </a:rPr>
              <a:t>，</a:t>
            </a:r>
            <a:r>
              <a:rPr kumimoji="0" lang="en-US" altLang="zh-CN" sz="3200" b="1" i="0" u="none" strike="noStrike" kern="1200" cap="none" spc="0" normalizeH="0" baseline="0" noProof="0" dirty="0" smtClean="0">
                <a:ln>
                  <a:noFill/>
                </a:ln>
                <a:solidFill>
                  <a:srgbClr val="FF0000"/>
                </a:solidFill>
                <a:effectLst/>
                <a:uLnTx/>
                <a:uFillTx/>
                <a:latin typeface="+mn-ea"/>
                <a:ea typeface="+mn-ea"/>
                <a:cs typeface="+mn-cs"/>
              </a:rPr>
              <a:t>F</a:t>
            </a:r>
            <a:r>
              <a:rPr kumimoji="0" lang="zh-CN" altLang="en-US" sz="3200" b="1" i="0" u="none" strike="noStrike" kern="1200" cap="none" spc="0" normalizeH="0" baseline="0" noProof="0" dirty="0" smtClean="0">
                <a:ln>
                  <a:noFill/>
                </a:ln>
                <a:solidFill>
                  <a:srgbClr val="FF0000"/>
                </a:solidFill>
                <a:effectLst/>
                <a:uLnTx/>
                <a:uFillTx/>
                <a:latin typeface="+mn-ea"/>
                <a:ea typeface="+mn-ea"/>
                <a:cs typeface="+mn-cs"/>
              </a:rPr>
              <a:t>，</a:t>
            </a:r>
            <a:r>
              <a:rPr kumimoji="0" lang="en-US" altLang="zh-CN" sz="3200" b="1" i="0" u="none" strike="noStrike" kern="1200" cap="none" spc="0" normalizeH="0" baseline="0" noProof="0" dirty="0" smtClean="0">
                <a:ln>
                  <a:noFill/>
                </a:ln>
                <a:solidFill>
                  <a:srgbClr val="FF0000"/>
                </a:solidFill>
                <a:effectLst/>
                <a:uLnTx/>
                <a:uFillTx/>
                <a:latin typeface="+mn-ea"/>
                <a:ea typeface="+mn-ea"/>
                <a:cs typeface="+mn-cs"/>
              </a:rPr>
              <a:t>E</a:t>
            </a:r>
            <a:r>
              <a:rPr kumimoji="0" lang="zh-CN" altLang="en-US" sz="3200" b="1" i="0" u="none" strike="noStrike" kern="1200" cap="none" spc="0" normalizeH="0" baseline="0" noProof="0" dirty="0" smtClean="0">
                <a:ln>
                  <a:noFill/>
                </a:ln>
                <a:solidFill>
                  <a:srgbClr val="FF0000"/>
                </a:solidFill>
                <a:effectLst/>
                <a:uLnTx/>
                <a:uFillTx/>
                <a:latin typeface="+mn-ea"/>
                <a:ea typeface="+mn-ea"/>
                <a:cs typeface="+mn-cs"/>
              </a:rPr>
              <a:t>）</a:t>
            </a:r>
            <a:endParaRPr kumimoji="0" lang="en-US" altLang="zh-CN" sz="3200" b="1" i="0" u="none" strike="noStrike" kern="1200" cap="none" spc="0" normalizeH="0" baseline="0" noProof="0" dirty="0" smtClean="0">
              <a:ln>
                <a:noFill/>
              </a:ln>
              <a:solidFill>
                <a:srgbClr val="FF0000"/>
              </a:solidFill>
              <a:effectLst/>
              <a:uLnTx/>
              <a:uFillTx/>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en-US" sz="2000" b="1" i="0" u="none" strike="noStrike" kern="1200" cap="none" spc="0" normalizeH="0" baseline="0" noProof="0" dirty="0" smtClean="0">
                <a:ln>
                  <a:noFill/>
                </a:ln>
                <a:solidFill>
                  <a:srgbClr val="0070C0"/>
                </a:solidFill>
                <a:effectLst/>
                <a:uLnTx/>
                <a:uFillTx/>
                <a:latin typeface="+mn-ea"/>
                <a:ea typeface="+mn-ea"/>
                <a:cs typeface="+mn-cs"/>
              </a:rPr>
              <a:t>   </a:t>
            </a:r>
            <a:r>
              <a:rPr kumimoji="0" lang="en-US" altLang="en-US" sz="20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ea"/>
                <a:ea typeface="+mn-ea"/>
                <a:cs typeface="+mn-cs"/>
              </a:rPr>
              <a:t>S</a:t>
            </a:r>
            <a:r>
              <a:rPr kumimoji="0" lang="zh-CN" altLang="en-US" sz="20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ea"/>
                <a:ea typeface="+mn-ea"/>
                <a:cs typeface="+mn-cs"/>
              </a:rPr>
              <a:t>－领导方式，</a:t>
            </a:r>
            <a:r>
              <a:rPr kumimoji="0" lang="en-US" altLang="en-US" sz="20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ea"/>
                <a:ea typeface="+mn-ea"/>
                <a:cs typeface="+mn-cs"/>
              </a:rPr>
              <a:t>L</a:t>
            </a:r>
            <a:r>
              <a:rPr kumimoji="0" lang="zh-CN" altLang="en-US" sz="20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ea"/>
                <a:ea typeface="+mn-ea"/>
                <a:cs typeface="+mn-cs"/>
              </a:rPr>
              <a:t>－领导者特征，</a:t>
            </a:r>
            <a:r>
              <a:rPr kumimoji="0" lang="en-US" altLang="en-US" sz="20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ea"/>
                <a:ea typeface="+mn-ea"/>
                <a:cs typeface="+mn-cs"/>
              </a:rPr>
              <a:t>F</a:t>
            </a:r>
            <a:r>
              <a:rPr kumimoji="0" lang="zh-CN" altLang="en-US" sz="20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ea"/>
                <a:ea typeface="+mn-ea"/>
                <a:cs typeface="+mn-cs"/>
              </a:rPr>
              <a:t>－追随者的特征，</a:t>
            </a:r>
            <a:r>
              <a:rPr kumimoji="0" lang="en-US" altLang="en-US" sz="20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ea"/>
                <a:ea typeface="+mn-ea"/>
                <a:cs typeface="+mn-cs"/>
              </a:rPr>
              <a:t>E</a:t>
            </a:r>
            <a:r>
              <a:rPr kumimoji="0" lang="zh-CN" altLang="en-US" sz="20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ea"/>
                <a:ea typeface="+mn-ea"/>
                <a:cs typeface="+mn-cs"/>
              </a:rPr>
              <a:t>－环境</a:t>
            </a:r>
            <a:endParaRPr kumimoji="0" lang="zh-CN" altLang="en-US" sz="20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ea"/>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wipe(left)">
                                      <p:cBhvr>
                                        <p:cTn id="22" dur="500"/>
                                        <p:tgtEl>
                                          <p:spTgt spid="1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animEffect transition="in" filter="wipe(left)">
                                      <p:cBhvr>
                                        <p:cTn id="27" dur="500"/>
                                        <p:tgtEl>
                                          <p:spTgt spid="1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Effect transition="in" filter="wipe(left)">
                                      <p:cBhvr>
                                        <p:cTn id="37" dur="500"/>
                                        <p:tgtEl>
                                          <p:spTgt spid="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626745"/>
          </a:xfrm>
        </p:spPr>
        <p:txBody>
          <a:bodyPr/>
          <a:lstStyle/>
          <a:p>
            <a:pPr eaLnBrk="1" hangingPunct="1">
              <a:lnSpc>
                <a:spcPct val="90000"/>
              </a:lnSpc>
              <a:buFont typeface="Arial" panose="020B0604020202020204" pitchFamily="34" charset="0"/>
              <a:buNone/>
            </a:pPr>
            <a:r>
              <a:rPr lang="zh-CN" altLang="en-US" smtClean="0">
                <a:sym typeface="+mn-ea"/>
              </a:rPr>
              <a:t>三、领导情境论</a:t>
            </a:r>
            <a:endParaRPr lang="en-US" altLang="zh-CN" smtClean="0"/>
          </a:p>
          <a:p>
            <a:pPr eaLnBrk="1" hangingPunct="1">
              <a:lnSpc>
                <a:spcPct val="90000"/>
              </a:lnSpc>
              <a:buFont typeface="Arial" panose="020B0604020202020204" pitchFamily="34" charset="0"/>
              <a:buNone/>
            </a:pPr>
            <a:r>
              <a:rPr lang="zh-CN" altLang="en-US" sz="2800" smtClean="0">
                <a:latin typeface="+mn-ea"/>
                <a:cs typeface="+mn-ea"/>
              </a:rPr>
              <a:t>   </a:t>
            </a:r>
            <a:r>
              <a:rPr lang="zh-CN" altLang="en-US" sz="2400" smtClean="0">
                <a:latin typeface="+mn-ea"/>
                <a:cs typeface="+mn-ea"/>
              </a:rPr>
              <a:t>(一)菲德勒权变理论</a:t>
            </a:r>
            <a:endParaRPr lang="en-US" altLang="zh-CN" sz="2800" smtClean="0">
              <a:latin typeface="+mn-ea"/>
              <a:cs typeface="+mn-ea"/>
            </a:endParaRPr>
          </a:p>
          <a:p>
            <a:pPr eaLnBrk="1" hangingPunct="1">
              <a:lnSpc>
                <a:spcPct val="90000"/>
              </a:lnSpc>
              <a:buFont typeface="Arial" panose="020B0604020202020204" pitchFamily="34" charset="0"/>
              <a:buNone/>
            </a:pPr>
            <a:r>
              <a:rPr lang="en-US" altLang="zh-CN" b="1" smtClean="0"/>
              <a:t>       </a:t>
            </a:r>
            <a:endParaRPr lang="zh-CN" altLang="en-US" sz="2400" smtClean="0"/>
          </a:p>
        </p:txBody>
      </p:sp>
      <p:sp>
        <p:nvSpPr>
          <p:cNvPr id="3" name="内容占位符 13"/>
          <p:cNvSpPr>
            <a:spLocks noGrp="1"/>
          </p:cNvSpPr>
          <p:nvPr/>
        </p:nvSpPr>
        <p:spPr>
          <a:xfrm>
            <a:off x="1164908" y="2242185"/>
            <a:ext cx="7286625" cy="4143375"/>
          </a:xfrm>
          <a:prstGeom prst="rect">
            <a:avLst/>
          </a:prstGeom>
          <a:noFill/>
          <a:ln w="9525">
            <a:no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Blip>
                <a:blip r:embed="rId1"/>
              </a:buBlip>
              <a:defRPr/>
            </a:pP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菲德勒通过询问领导者对</a:t>
            </a:r>
            <a:r>
              <a:rPr kumimoji="0" lang="zh-CN" altLang="en-US" sz="2400" b="1" i="0" u="none" strike="noStrike" kern="1200" cap="none" spc="0" normalizeH="0" baseline="0" noProof="0" dirty="0" smtClean="0">
                <a:ln>
                  <a:noFill/>
                </a:ln>
                <a:solidFill>
                  <a:schemeClr val="tx1"/>
                </a:solidFill>
                <a:effectLst/>
                <a:uLnTx/>
                <a:uFillTx/>
                <a:latin typeface="+mn-ea"/>
                <a:ea typeface="+mn-ea"/>
                <a:cs typeface="+mn-cs"/>
              </a:rPr>
              <a:t>最不与自己合作的同事</a:t>
            </a: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a:t>
            </a:r>
            <a:r>
              <a:rPr kumimoji="0" lang="en-US" altLang="en-US" sz="2400" i="0" u="none" strike="noStrike" kern="1200" cap="none" spc="0" normalizeH="0" baseline="0" noProof="0" dirty="0" smtClean="0">
                <a:ln>
                  <a:noFill/>
                </a:ln>
                <a:solidFill>
                  <a:schemeClr val="tx1"/>
                </a:solidFill>
                <a:effectLst/>
                <a:uLnTx/>
                <a:uFillTx/>
                <a:latin typeface="+mn-ea"/>
                <a:ea typeface="+mn-ea"/>
                <a:cs typeface="+mn-cs"/>
              </a:rPr>
              <a:t>LPC</a:t>
            </a: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）评价来测定领导者的领导方式</a:t>
            </a:r>
            <a:endParaRPr kumimoji="0" lang="en-US" altLang="zh-CN" sz="2400" i="0" u="none" strike="noStrike" kern="1200" cap="none" spc="0" normalizeH="0" baseline="0" noProof="0" dirty="0" smtClean="0">
              <a:ln>
                <a:noFill/>
              </a:ln>
              <a:solidFill>
                <a:schemeClr val="tx1"/>
              </a:solidFill>
              <a:effectLst/>
              <a:uLnTx/>
              <a:uFillTx/>
              <a:latin typeface="+mn-ea"/>
              <a:ea typeface="+mn-ea"/>
              <a:cs typeface="+mn-cs"/>
            </a:endParaRPr>
          </a:p>
          <a:p>
            <a:pPr marL="1143000" marR="0" lvl="2" indent="-228600" algn="l" defTabSz="914400" rtl="0" eaLnBrk="1" fontAlgn="auto" latinLnBrk="0" hangingPunct="1">
              <a:lnSpc>
                <a:spcPct val="150000"/>
              </a:lnSpc>
              <a:spcBef>
                <a:spcPct val="20000"/>
              </a:spcBef>
              <a:spcAft>
                <a:spcPts val="0"/>
              </a:spcAft>
              <a:buClrTx/>
              <a:buSzTx/>
              <a:buFont typeface="Wingdings" panose="05000000000000000000" pitchFamily="2" charset="2"/>
              <a:buChar char="Ø"/>
              <a:defRPr/>
            </a:pPr>
            <a:r>
              <a:rPr kumimoji="0" lang="zh-CN" altLang="en-US"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如果领导者对这种同事的评价大多用敌意的词语，则该领导趋向于</a:t>
            </a: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工作任务型的领导方式（低</a:t>
            </a:r>
            <a:r>
              <a:rPr kumimoji="0" 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LPC</a:t>
            </a: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型）</a:t>
            </a:r>
            <a:endParaRPr kumimoji="0" lang="en-US" altLang="zh-CN"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1143000" marR="0" lvl="2" indent="-228600" algn="l" defTabSz="914400" rtl="0" eaLnBrk="1" fontAlgn="auto" latinLnBrk="0" hangingPunct="1">
              <a:lnSpc>
                <a:spcPct val="150000"/>
              </a:lnSpc>
              <a:spcBef>
                <a:spcPct val="20000"/>
              </a:spcBef>
              <a:spcAft>
                <a:spcPts val="0"/>
              </a:spcAft>
              <a:buClrTx/>
              <a:buSzTx/>
              <a:buFont typeface="Wingdings" panose="05000000000000000000" pitchFamily="2" charset="2"/>
              <a:buChar char="Ø"/>
              <a:defRPr/>
            </a:pPr>
            <a:r>
              <a:rPr kumimoji="0" lang="zh-CN" altLang="en-US"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如果评价大多用善意的词语，则该领导趋向于</a:t>
            </a: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人际关系型的领导方式（高LPC型）</a:t>
            </a:r>
            <a:endPar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555">
                                            <p:txEl>
                                              <p:pRg st="2" end="2"/>
                                            </p:txEl>
                                          </p:spTgt>
                                        </p:tgtEl>
                                        <p:attrNameLst>
                                          <p:attrName>style.visibility</p:attrName>
                                        </p:attrNameLst>
                                      </p:cBhvr>
                                      <p:to>
                                        <p:strVal val="visible"/>
                                      </p:to>
                                    </p:set>
                                    <p:animEffect transition="in" filter="wipe(left)">
                                      <p:cBhvr>
                                        <p:cTn id="22" dur="500"/>
                                        <p:tgtEl>
                                          <p:spTgt spid="2355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left)">
                                      <p:cBhvr>
                                        <p:cTn id="27" dur="5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wipe(left)">
                                      <p:cBhvr>
                                        <p:cTn id="32" dur="500"/>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wipe(left)">
                                      <p:cBhvr>
                                        <p:cTn id="3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23555"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635"/>
            <a:ext cx="9144000" cy="6857365"/>
            <a:chOff x="0" y="159"/>
            <a:chExt cx="14004" cy="10012"/>
          </a:xfrm>
        </p:grpSpPr>
        <p:pic>
          <p:nvPicPr>
            <p:cNvPr id="43009" name="Picture 4" descr="Image001"/>
            <p:cNvPicPr>
              <a:picLocks noChangeAspect="1"/>
            </p:cNvPicPr>
            <p:nvPr/>
          </p:nvPicPr>
          <p:blipFill>
            <a:blip r:embed="rId1"/>
            <a:srcRect l="18556" r="4387" b="5545"/>
            <a:stretch>
              <a:fillRect/>
            </a:stretch>
          </p:blipFill>
          <p:spPr>
            <a:xfrm>
              <a:off x="0" y="159"/>
              <a:ext cx="14005" cy="10013"/>
            </a:xfrm>
            <a:prstGeom prst="rect">
              <a:avLst/>
            </a:prstGeom>
            <a:noFill/>
            <a:ln>
              <a:noFill/>
            </a:ln>
            <a:effectLst/>
          </p:spPr>
        </p:pic>
        <p:sp>
          <p:nvSpPr>
            <p:cNvPr id="5" name="矩形 4"/>
            <p:cNvSpPr/>
            <p:nvPr/>
          </p:nvSpPr>
          <p:spPr>
            <a:xfrm>
              <a:off x="0" y="297"/>
              <a:ext cx="1588" cy="56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626745"/>
          </a:xfrm>
        </p:spPr>
        <p:txBody>
          <a:bodyPr/>
          <a:lstStyle/>
          <a:p>
            <a:pPr eaLnBrk="1" hangingPunct="1">
              <a:lnSpc>
                <a:spcPct val="90000"/>
              </a:lnSpc>
              <a:buFont typeface="Arial" panose="020B0604020202020204" pitchFamily="34" charset="0"/>
              <a:buNone/>
            </a:pPr>
            <a:r>
              <a:rPr lang="zh-CN" altLang="en-US" smtClean="0">
                <a:sym typeface="+mn-ea"/>
              </a:rPr>
              <a:t>三、领导情境论</a:t>
            </a:r>
            <a:endParaRPr lang="en-US" altLang="zh-CN" smtClean="0"/>
          </a:p>
          <a:p>
            <a:pPr eaLnBrk="1" hangingPunct="1">
              <a:lnSpc>
                <a:spcPct val="90000"/>
              </a:lnSpc>
              <a:buFont typeface="Arial" panose="020B0604020202020204" pitchFamily="34" charset="0"/>
              <a:buNone/>
            </a:pPr>
            <a:r>
              <a:rPr lang="zh-CN" altLang="en-US" sz="2800" smtClean="0">
                <a:latin typeface="+mn-ea"/>
                <a:cs typeface="+mn-ea"/>
              </a:rPr>
              <a:t>  </a:t>
            </a:r>
            <a:r>
              <a:rPr lang="zh-CN" altLang="en-US" sz="2400" smtClean="0">
                <a:latin typeface="+mn-ea"/>
                <a:cs typeface="+mn-ea"/>
              </a:rPr>
              <a:t> (一)菲德勒权变理论</a:t>
            </a:r>
            <a:endParaRPr lang="en-US" altLang="zh-CN" sz="2800" smtClean="0">
              <a:latin typeface="+mn-ea"/>
              <a:cs typeface="+mn-ea"/>
            </a:endParaRPr>
          </a:p>
          <a:p>
            <a:pPr eaLnBrk="1" hangingPunct="1">
              <a:lnSpc>
                <a:spcPct val="90000"/>
              </a:lnSpc>
              <a:buFont typeface="Arial" panose="020B0604020202020204" pitchFamily="34" charset="0"/>
              <a:buNone/>
            </a:pPr>
            <a:r>
              <a:rPr lang="en-US" altLang="zh-CN" b="1" smtClean="0"/>
              <a:t>       </a:t>
            </a:r>
            <a:endParaRPr lang="zh-CN" altLang="en-US" sz="2400" smtClean="0"/>
          </a:p>
        </p:txBody>
      </p:sp>
      <p:grpSp>
        <p:nvGrpSpPr>
          <p:cNvPr id="2" name="组合 36"/>
          <p:cNvGrpSpPr/>
          <p:nvPr/>
        </p:nvGrpSpPr>
        <p:grpSpPr>
          <a:xfrm>
            <a:off x="925830" y="2214563"/>
            <a:ext cx="7715250" cy="3589337"/>
            <a:chOff x="2027280" y="4214818"/>
            <a:chExt cx="6741558" cy="2213506"/>
          </a:xfrm>
        </p:grpSpPr>
        <p:sp>
          <p:nvSpPr>
            <p:cNvPr id="6" name="等腰三角形 5"/>
            <p:cNvSpPr/>
            <p:nvPr/>
          </p:nvSpPr>
          <p:spPr>
            <a:xfrm>
              <a:off x="3088452" y="4357694"/>
              <a:ext cx="2247186" cy="1785950"/>
            </a:xfrm>
            <a:prstGeom prst="triangle">
              <a:avLst/>
            </a:prstGeom>
          </p:spPr>
          <p:style>
            <a:lnRef idx="1">
              <a:schemeClr val="accent4"/>
            </a:lnRef>
            <a:fillRef idx="2">
              <a:schemeClr val="accent4"/>
            </a:fillRef>
            <a:effectRef idx="1">
              <a:schemeClr val="accent4"/>
            </a:effectRef>
            <a:fontRef idx="minor">
              <a:schemeClr val="dk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2060"/>
                </a:solidFill>
                <a:effectLst/>
                <a:uLnTx/>
                <a:uFillTx/>
                <a:latin typeface="+mn-lt"/>
                <a:ea typeface="+mn-ea"/>
                <a:cs typeface="+mn-cs"/>
              </a:endParaRPr>
            </a:p>
          </p:txBody>
        </p:sp>
        <p:sp>
          <p:nvSpPr>
            <p:cNvPr id="7" name="等腰三角形 6"/>
            <p:cNvSpPr/>
            <p:nvPr/>
          </p:nvSpPr>
          <p:spPr>
            <a:xfrm>
              <a:off x="5460481" y="4357694"/>
              <a:ext cx="2247186" cy="1785950"/>
            </a:xfrm>
            <a:prstGeom prst="triangle">
              <a:avLst/>
            </a:prstGeom>
          </p:spPr>
          <p:style>
            <a:lnRef idx="1">
              <a:schemeClr val="accent5"/>
            </a:lnRef>
            <a:fillRef idx="2">
              <a:schemeClr val="accent5"/>
            </a:fillRef>
            <a:effectRef idx="1">
              <a:schemeClr val="accent5"/>
            </a:effectRef>
            <a:fontRef idx="minor">
              <a:schemeClr val="dk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cxnSp>
          <p:nvCxnSpPr>
            <p:cNvPr id="15" name="直接连接符 14"/>
            <p:cNvCxnSpPr/>
            <p:nvPr/>
          </p:nvCxnSpPr>
          <p:spPr>
            <a:xfrm>
              <a:off x="2643174" y="5358566"/>
              <a:ext cx="5286412" cy="1588"/>
            </a:xfrm>
            <a:prstGeom prst="line">
              <a:avLst/>
            </a:prstGeom>
            <a:ln>
              <a:prstDash val="dash"/>
            </a:ln>
          </p:spPr>
          <p:style>
            <a:lnRef idx="2">
              <a:schemeClr val="accent6"/>
            </a:lnRef>
            <a:fillRef idx="0">
              <a:schemeClr val="accent6"/>
            </a:fillRef>
            <a:effectRef idx="1">
              <a:schemeClr val="accent6"/>
            </a:effectRef>
            <a:fontRef idx="minor">
              <a:schemeClr val="tx1"/>
            </a:fontRef>
          </p:style>
        </p:cxnSp>
        <p:grpSp>
          <p:nvGrpSpPr>
            <p:cNvPr id="25612" name="组合 18"/>
            <p:cNvGrpSpPr/>
            <p:nvPr/>
          </p:nvGrpSpPr>
          <p:grpSpPr>
            <a:xfrm>
              <a:off x="2526655" y="4214819"/>
              <a:ext cx="759461" cy="1912245"/>
              <a:chOff x="1740837" y="4699770"/>
              <a:chExt cx="759461" cy="1069205"/>
            </a:xfrm>
          </p:grpSpPr>
          <p:sp>
            <p:nvSpPr>
              <p:cNvPr id="1026" name="Line 2"/>
              <p:cNvSpPr>
                <a:spLocks noChangeShapeType="1"/>
              </p:cNvSpPr>
              <p:nvPr/>
            </p:nvSpPr>
            <p:spPr bwMode="auto">
              <a:xfrm>
                <a:off x="1928798" y="4699770"/>
                <a:ext cx="571500" cy="0"/>
              </a:xfrm>
              <a:prstGeom prst="line">
                <a:avLst/>
              </a:prstGeom>
            </p:spPr>
            <p:style>
              <a:lnRef idx="2">
                <a:schemeClr val="accent5"/>
              </a:lnRef>
              <a:fillRef idx="0">
                <a:schemeClr val="accent5"/>
              </a:fillRef>
              <a:effectRef idx="1">
                <a:schemeClr val="accent5"/>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1027" name="Line 3"/>
              <p:cNvSpPr>
                <a:spLocks noChangeShapeType="1"/>
              </p:cNvSpPr>
              <p:nvPr/>
            </p:nvSpPr>
            <p:spPr bwMode="auto">
              <a:xfrm>
                <a:off x="1740837" y="5768975"/>
                <a:ext cx="571500" cy="0"/>
              </a:xfrm>
              <a:prstGeom prst="line">
                <a:avLst/>
              </a:prstGeom>
            </p:spPr>
            <p:style>
              <a:lnRef idx="2">
                <a:schemeClr val="accent5"/>
              </a:lnRef>
              <a:fillRef idx="0">
                <a:schemeClr val="accent5"/>
              </a:fillRef>
              <a:effectRef idx="1">
                <a:schemeClr val="accent5"/>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1028" name="Line 4"/>
              <p:cNvSpPr>
                <a:spLocks noChangeShapeType="1"/>
              </p:cNvSpPr>
              <p:nvPr/>
            </p:nvSpPr>
            <p:spPr bwMode="auto">
              <a:xfrm flipV="1">
                <a:off x="2157398" y="4701050"/>
                <a:ext cx="0" cy="100644"/>
              </a:xfrm>
              <a:prstGeom prst="line">
                <a:avLst/>
              </a:prstGeom>
              <a:ln>
                <a:tailEnd type="triangle" w="med" len="med"/>
              </a:ln>
            </p:spPr>
            <p:style>
              <a:lnRef idx="2">
                <a:schemeClr val="accent5"/>
              </a:lnRef>
              <a:fillRef idx="0">
                <a:schemeClr val="accent5"/>
              </a:fillRef>
              <a:effectRef idx="1">
                <a:schemeClr val="accent5"/>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1029" name="Line 5"/>
              <p:cNvSpPr>
                <a:spLocks noChangeShapeType="1"/>
              </p:cNvSpPr>
              <p:nvPr/>
            </p:nvSpPr>
            <p:spPr bwMode="auto">
              <a:xfrm>
                <a:off x="2157398" y="5658245"/>
                <a:ext cx="0" cy="100644"/>
              </a:xfrm>
              <a:prstGeom prst="line">
                <a:avLst/>
              </a:prstGeom>
              <a:ln>
                <a:tailEnd type="triangle" w="med" len="med"/>
              </a:ln>
            </p:spPr>
            <p:style>
              <a:lnRef idx="2">
                <a:schemeClr val="accent5"/>
              </a:lnRef>
              <a:fillRef idx="0">
                <a:schemeClr val="accent5"/>
              </a:fillRef>
              <a:effectRef idx="1">
                <a:schemeClr val="accent5"/>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1030" name="Line 6"/>
              <p:cNvSpPr>
                <a:spLocks noChangeShapeType="1"/>
              </p:cNvSpPr>
              <p:nvPr/>
            </p:nvSpPr>
            <p:spPr bwMode="auto">
              <a:xfrm>
                <a:off x="2157398" y="5158335"/>
                <a:ext cx="0" cy="100644"/>
              </a:xfrm>
              <a:prstGeom prst="line">
                <a:avLst/>
              </a:prstGeom>
              <a:ln>
                <a:tailEnd type="triangle" w="med" len="med"/>
              </a:ln>
            </p:spPr>
            <p:style>
              <a:lnRef idx="2">
                <a:schemeClr val="accent5"/>
              </a:lnRef>
              <a:fillRef idx="0">
                <a:schemeClr val="accent5"/>
              </a:fillRef>
              <a:effectRef idx="1">
                <a:schemeClr val="accent5"/>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1031" name="Line 7"/>
              <p:cNvSpPr>
                <a:spLocks noChangeShapeType="1"/>
              </p:cNvSpPr>
              <p:nvPr/>
            </p:nvSpPr>
            <p:spPr bwMode="auto">
              <a:xfrm flipV="1">
                <a:off x="2157398" y="5361383"/>
                <a:ext cx="0" cy="100644"/>
              </a:xfrm>
              <a:prstGeom prst="line">
                <a:avLst/>
              </a:prstGeom>
              <a:ln>
                <a:tailEnd type="triangle" w="med" len="med"/>
              </a:ln>
            </p:spPr>
            <p:style>
              <a:lnRef idx="2">
                <a:schemeClr val="accent5"/>
              </a:lnRef>
              <a:fillRef idx="0">
                <a:schemeClr val="accent5"/>
              </a:fillRef>
              <a:effectRef idx="1">
                <a:schemeClr val="accent5"/>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grpSp>
        <p:sp>
          <p:nvSpPr>
            <p:cNvPr id="25613" name="TextBox 19"/>
            <p:cNvSpPr txBox="1"/>
            <p:nvPr/>
          </p:nvSpPr>
          <p:spPr>
            <a:xfrm>
              <a:off x="2152124" y="4559866"/>
              <a:ext cx="1571636" cy="284680"/>
            </a:xfrm>
            <a:prstGeom prst="rect">
              <a:avLst/>
            </a:prstGeom>
            <a:noFill/>
            <a:ln w="9525">
              <a:noFill/>
            </a:ln>
          </p:spPr>
          <p:txBody>
            <a:bodyPr>
              <a:spAutoFit/>
            </a:bodyPr>
            <a:p>
              <a:r>
                <a:rPr lang="zh-CN" altLang="en-US" sz="2400" b="1" dirty="0">
                  <a:solidFill>
                    <a:srgbClr val="002060"/>
                  </a:solidFill>
                  <a:latin typeface="华文楷体" panose="02010600040101010101" charset="-122"/>
                  <a:ea typeface="华文楷体" panose="02010600040101010101" charset="-122"/>
                </a:rPr>
                <a:t>领导高目标</a:t>
              </a:r>
              <a:endParaRPr lang="zh-CN" altLang="en-US" sz="2400" b="1" dirty="0">
                <a:solidFill>
                  <a:srgbClr val="002060"/>
                </a:solidFill>
                <a:latin typeface="华文楷体" panose="02010600040101010101" charset="-122"/>
                <a:ea typeface="华文楷体" panose="02010600040101010101" charset="-122"/>
              </a:endParaRPr>
            </a:p>
          </p:txBody>
        </p:sp>
        <p:sp>
          <p:nvSpPr>
            <p:cNvPr id="25614" name="TextBox 20"/>
            <p:cNvSpPr txBox="1"/>
            <p:nvPr/>
          </p:nvSpPr>
          <p:spPr>
            <a:xfrm>
              <a:off x="2027280" y="5579017"/>
              <a:ext cx="1571636" cy="265701"/>
            </a:xfrm>
            <a:prstGeom prst="rect">
              <a:avLst/>
            </a:prstGeom>
            <a:noFill/>
            <a:ln w="9525">
              <a:noFill/>
            </a:ln>
          </p:spPr>
          <p:txBody>
            <a:bodyPr>
              <a:spAutoFit/>
            </a:bodyPr>
            <a:p>
              <a:r>
                <a:rPr lang="zh-CN" altLang="en-US" sz="2200" b="1" dirty="0">
                  <a:solidFill>
                    <a:srgbClr val="002060"/>
                  </a:solidFill>
                  <a:latin typeface="华文楷体" panose="02010600040101010101" charset="-122"/>
                  <a:ea typeface="华文楷体" panose="02010600040101010101" charset="-122"/>
                </a:rPr>
                <a:t>领导低目标</a:t>
              </a:r>
              <a:endParaRPr lang="zh-CN" altLang="en-US" sz="2200" b="1" dirty="0">
                <a:solidFill>
                  <a:srgbClr val="002060"/>
                </a:solidFill>
                <a:latin typeface="华文楷体" panose="02010600040101010101" charset="-122"/>
                <a:ea typeface="华文楷体" panose="02010600040101010101" charset="-122"/>
              </a:endParaRPr>
            </a:p>
          </p:txBody>
        </p:sp>
        <p:grpSp>
          <p:nvGrpSpPr>
            <p:cNvPr id="25615" name="组合 21"/>
            <p:cNvGrpSpPr/>
            <p:nvPr/>
          </p:nvGrpSpPr>
          <p:grpSpPr>
            <a:xfrm>
              <a:off x="7572400" y="4214818"/>
              <a:ext cx="759485" cy="1912245"/>
              <a:chOff x="1928798" y="4699770"/>
              <a:chExt cx="759485" cy="1069205"/>
            </a:xfrm>
          </p:grpSpPr>
          <p:sp>
            <p:nvSpPr>
              <p:cNvPr id="23" name="Line 2"/>
              <p:cNvSpPr>
                <a:spLocks noChangeShapeType="1"/>
              </p:cNvSpPr>
              <p:nvPr/>
            </p:nvSpPr>
            <p:spPr bwMode="auto">
              <a:xfrm>
                <a:off x="1928798" y="4699770"/>
                <a:ext cx="571500" cy="0"/>
              </a:xfrm>
              <a:prstGeom prst="line">
                <a:avLst/>
              </a:prstGeom>
            </p:spPr>
            <p:style>
              <a:lnRef idx="2">
                <a:schemeClr val="accent3"/>
              </a:lnRef>
              <a:fillRef idx="0">
                <a:schemeClr val="accent3"/>
              </a:fillRef>
              <a:effectRef idx="1">
                <a:schemeClr val="accent3"/>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24" name="Line 3"/>
              <p:cNvSpPr>
                <a:spLocks noChangeShapeType="1"/>
              </p:cNvSpPr>
              <p:nvPr/>
            </p:nvSpPr>
            <p:spPr bwMode="auto">
              <a:xfrm>
                <a:off x="2116783" y="5768975"/>
                <a:ext cx="571500" cy="0"/>
              </a:xfrm>
              <a:prstGeom prst="line">
                <a:avLst/>
              </a:prstGeom>
            </p:spPr>
            <p:style>
              <a:lnRef idx="2">
                <a:schemeClr val="accent3"/>
              </a:lnRef>
              <a:fillRef idx="0">
                <a:schemeClr val="accent3"/>
              </a:fillRef>
              <a:effectRef idx="1">
                <a:schemeClr val="accent3"/>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25" name="Line 4"/>
              <p:cNvSpPr>
                <a:spLocks noChangeShapeType="1"/>
              </p:cNvSpPr>
              <p:nvPr/>
            </p:nvSpPr>
            <p:spPr bwMode="auto">
              <a:xfrm flipV="1">
                <a:off x="2251331" y="4701050"/>
                <a:ext cx="0" cy="100644"/>
              </a:xfrm>
              <a:prstGeom prst="line">
                <a:avLst/>
              </a:prstGeom>
              <a:ln>
                <a:tailEnd type="triangle" w="med" len="med"/>
              </a:ln>
            </p:spPr>
            <p:style>
              <a:lnRef idx="2">
                <a:schemeClr val="accent3"/>
              </a:lnRef>
              <a:fillRef idx="0">
                <a:schemeClr val="accent3"/>
              </a:fillRef>
              <a:effectRef idx="1">
                <a:schemeClr val="accent3"/>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26" name="Line 5"/>
              <p:cNvSpPr>
                <a:spLocks noChangeShapeType="1"/>
              </p:cNvSpPr>
              <p:nvPr/>
            </p:nvSpPr>
            <p:spPr bwMode="auto">
              <a:xfrm>
                <a:off x="2251331" y="5658246"/>
                <a:ext cx="0" cy="100644"/>
              </a:xfrm>
              <a:prstGeom prst="line">
                <a:avLst/>
              </a:prstGeom>
              <a:ln>
                <a:tailEnd type="triangle" w="med" len="med"/>
              </a:ln>
            </p:spPr>
            <p:style>
              <a:lnRef idx="2">
                <a:schemeClr val="accent3"/>
              </a:lnRef>
              <a:fillRef idx="0">
                <a:schemeClr val="accent3"/>
              </a:fillRef>
              <a:effectRef idx="1">
                <a:schemeClr val="accent3"/>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27" name="Line 6"/>
              <p:cNvSpPr>
                <a:spLocks noChangeShapeType="1"/>
              </p:cNvSpPr>
              <p:nvPr/>
            </p:nvSpPr>
            <p:spPr bwMode="auto">
              <a:xfrm>
                <a:off x="2251331" y="5158336"/>
                <a:ext cx="0" cy="100644"/>
              </a:xfrm>
              <a:prstGeom prst="line">
                <a:avLst/>
              </a:prstGeom>
              <a:ln>
                <a:tailEnd type="triangle" w="med" len="med"/>
              </a:ln>
            </p:spPr>
            <p:style>
              <a:lnRef idx="2">
                <a:schemeClr val="accent3"/>
              </a:lnRef>
              <a:fillRef idx="0">
                <a:schemeClr val="accent3"/>
              </a:fillRef>
              <a:effectRef idx="1">
                <a:schemeClr val="accent3"/>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sp>
            <p:nvSpPr>
              <p:cNvPr id="28" name="Line 7"/>
              <p:cNvSpPr>
                <a:spLocks noChangeShapeType="1"/>
              </p:cNvSpPr>
              <p:nvPr/>
            </p:nvSpPr>
            <p:spPr bwMode="auto">
              <a:xfrm flipV="1">
                <a:off x="2251331" y="5361384"/>
                <a:ext cx="0" cy="100644"/>
              </a:xfrm>
              <a:prstGeom prst="line">
                <a:avLst/>
              </a:prstGeom>
              <a:ln>
                <a:tailEnd type="triangle" w="med" len="med"/>
              </a:ln>
            </p:spPr>
            <p:style>
              <a:lnRef idx="2">
                <a:schemeClr val="accent3"/>
              </a:lnRef>
              <a:fillRef idx="0">
                <a:schemeClr val="accent3"/>
              </a:fillRef>
              <a:effectRef idx="1">
                <a:schemeClr val="accent3"/>
              </a:effectRef>
              <a:fontRef idx="minor">
                <a:schemeClr val="tx1"/>
              </a:fontRef>
            </p:style>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mn-lt"/>
                  <a:ea typeface="+mn-ea"/>
                  <a:cs typeface="+mn-cs"/>
                </a:endParaRPr>
              </a:p>
            </p:txBody>
          </p:sp>
        </p:grpSp>
        <p:sp>
          <p:nvSpPr>
            <p:cNvPr id="25616" name="TextBox 28"/>
            <p:cNvSpPr txBox="1"/>
            <p:nvPr/>
          </p:nvSpPr>
          <p:spPr>
            <a:xfrm>
              <a:off x="7134780" y="4559866"/>
              <a:ext cx="1571636" cy="284680"/>
            </a:xfrm>
            <a:prstGeom prst="rect">
              <a:avLst/>
            </a:prstGeom>
            <a:noFill/>
            <a:ln w="9525">
              <a:noFill/>
            </a:ln>
          </p:spPr>
          <p:txBody>
            <a:bodyPr>
              <a:spAutoFit/>
            </a:bodyPr>
            <a:p>
              <a:pPr algn="ctr"/>
              <a:r>
                <a:rPr lang="zh-CN" altLang="en-US" sz="2400" b="1" dirty="0">
                  <a:solidFill>
                    <a:srgbClr val="002060"/>
                  </a:solidFill>
                  <a:latin typeface="华文楷体" panose="02010600040101010101" charset="-122"/>
                  <a:ea typeface="华文楷体" panose="02010600040101010101" charset="-122"/>
                </a:rPr>
                <a:t>环境较好</a:t>
              </a:r>
              <a:endParaRPr lang="zh-CN" altLang="en-US" sz="2400" b="1" dirty="0">
                <a:solidFill>
                  <a:srgbClr val="002060"/>
                </a:solidFill>
                <a:latin typeface="华文楷体" panose="02010600040101010101" charset="-122"/>
                <a:ea typeface="华文楷体" panose="02010600040101010101" charset="-122"/>
              </a:endParaRPr>
            </a:p>
          </p:txBody>
        </p:sp>
        <p:sp>
          <p:nvSpPr>
            <p:cNvPr id="25617" name="TextBox 29"/>
            <p:cNvSpPr txBox="1"/>
            <p:nvPr/>
          </p:nvSpPr>
          <p:spPr>
            <a:xfrm>
              <a:off x="7197202" y="5560038"/>
              <a:ext cx="1571636" cy="284680"/>
            </a:xfrm>
            <a:prstGeom prst="rect">
              <a:avLst/>
            </a:prstGeom>
            <a:noFill/>
            <a:ln w="9525">
              <a:noFill/>
            </a:ln>
          </p:spPr>
          <p:txBody>
            <a:bodyPr>
              <a:spAutoFit/>
            </a:bodyPr>
            <a:p>
              <a:pPr algn="ctr"/>
              <a:r>
                <a:rPr lang="zh-CN" altLang="en-US" sz="2400" b="1" dirty="0">
                  <a:solidFill>
                    <a:srgbClr val="002060"/>
                  </a:solidFill>
                  <a:latin typeface="华文楷体" panose="02010600040101010101" charset="-122"/>
                  <a:ea typeface="华文楷体" panose="02010600040101010101" charset="-122"/>
                </a:rPr>
                <a:t>环境较差</a:t>
              </a:r>
              <a:endParaRPr lang="zh-CN" altLang="en-US" sz="2400" b="1" dirty="0">
                <a:solidFill>
                  <a:srgbClr val="002060"/>
                </a:solidFill>
                <a:latin typeface="华文楷体" panose="02010600040101010101" charset="-122"/>
                <a:ea typeface="华文楷体" panose="02010600040101010101" charset="-122"/>
              </a:endParaRPr>
            </a:p>
          </p:txBody>
        </p:sp>
        <p:sp>
          <p:nvSpPr>
            <p:cNvPr id="25618" name="TextBox 30"/>
            <p:cNvSpPr txBox="1"/>
            <p:nvPr/>
          </p:nvSpPr>
          <p:spPr>
            <a:xfrm>
              <a:off x="3650248" y="5580410"/>
              <a:ext cx="1214446" cy="265701"/>
            </a:xfrm>
            <a:prstGeom prst="rect">
              <a:avLst/>
            </a:prstGeom>
            <a:noFill/>
            <a:ln w="9525">
              <a:noFill/>
            </a:ln>
          </p:spPr>
          <p:txBody>
            <a:bodyPr>
              <a:spAutoFit/>
            </a:bodyPr>
            <a:p>
              <a:r>
                <a:rPr lang="zh-CN" altLang="en-US" sz="2200" b="1" dirty="0">
                  <a:solidFill>
                    <a:srgbClr val="002060"/>
                  </a:solidFill>
                  <a:latin typeface="华文楷体" panose="02010600040101010101" charset="-122"/>
                  <a:ea typeface="华文楷体" panose="02010600040101010101" charset="-122"/>
                </a:rPr>
                <a:t>人际关系</a:t>
              </a:r>
              <a:endParaRPr lang="zh-CN" altLang="en-US" sz="2200" b="1" dirty="0">
                <a:solidFill>
                  <a:srgbClr val="002060"/>
                </a:solidFill>
                <a:latin typeface="华文楷体" panose="02010600040101010101" charset="-122"/>
                <a:ea typeface="华文楷体" panose="02010600040101010101" charset="-122"/>
              </a:endParaRPr>
            </a:p>
          </p:txBody>
        </p:sp>
        <p:sp>
          <p:nvSpPr>
            <p:cNvPr id="25619" name="TextBox 31"/>
            <p:cNvSpPr txBox="1"/>
            <p:nvPr/>
          </p:nvSpPr>
          <p:spPr>
            <a:xfrm>
              <a:off x="3899935" y="5132409"/>
              <a:ext cx="919170" cy="265701"/>
            </a:xfrm>
            <a:prstGeom prst="rect">
              <a:avLst/>
            </a:prstGeom>
            <a:noFill/>
            <a:ln w="9525">
              <a:noFill/>
            </a:ln>
          </p:spPr>
          <p:txBody>
            <a:bodyPr>
              <a:spAutoFit/>
            </a:bodyPr>
            <a:p>
              <a:r>
                <a:rPr lang="zh-CN" altLang="en-US" sz="2200" b="1" dirty="0">
                  <a:solidFill>
                    <a:srgbClr val="002060"/>
                  </a:solidFill>
                  <a:latin typeface="华文楷体" panose="02010600040101010101" charset="-122"/>
                  <a:ea typeface="华文楷体" panose="02010600040101010101" charset="-122"/>
                </a:rPr>
                <a:t>工作</a:t>
              </a:r>
              <a:endParaRPr lang="zh-CN" altLang="en-US" sz="2200" b="1" dirty="0">
                <a:solidFill>
                  <a:srgbClr val="002060"/>
                </a:solidFill>
                <a:latin typeface="华文楷体" panose="02010600040101010101" charset="-122"/>
                <a:ea typeface="华文楷体" panose="02010600040101010101" charset="-122"/>
              </a:endParaRPr>
            </a:p>
          </p:txBody>
        </p:sp>
        <p:sp>
          <p:nvSpPr>
            <p:cNvPr id="25620" name="TextBox 32"/>
            <p:cNvSpPr txBox="1"/>
            <p:nvPr/>
          </p:nvSpPr>
          <p:spPr>
            <a:xfrm>
              <a:off x="5959855" y="5094452"/>
              <a:ext cx="1323360" cy="265701"/>
            </a:xfrm>
            <a:prstGeom prst="rect">
              <a:avLst/>
            </a:prstGeom>
            <a:noFill/>
            <a:ln w="9525">
              <a:noFill/>
            </a:ln>
          </p:spPr>
          <p:txBody>
            <a:bodyPr>
              <a:spAutoFit/>
            </a:bodyPr>
            <a:p>
              <a:r>
                <a:rPr lang="zh-CN" altLang="en-US" sz="2200" b="1" dirty="0">
                  <a:solidFill>
                    <a:srgbClr val="002060"/>
                  </a:solidFill>
                  <a:latin typeface="华文楷体" panose="02010600040101010101" charset="-122"/>
                  <a:ea typeface="华文楷体" panose="02010600040101010101" charset="-122"/>
                </a:rPr>
                <a:t>人际关系</a:t>
              </a:r>
              <a:endParaRPr lang="zh-CN" altLang="en-US" sz="2200" b="1" dirty="0">
                <a:solidFill>
                  <a:srgbClr val="002060"/>
                </a:solidFill>
                <a:latin typeface="华文楷体" panose="02010600040101010101" charset="-122"/>
                <a:ea typeface="华文楷体" panose="02010600040101010101" charset="-122"/>
              </a:endParaRPr>
            </a:p>
          </p:txBody>
        </p:sp>
        <p:sp>
          <p:nvSpPr>
            <p:cNvPr id="25621" name="TextBox 33"/>
            <p:cNvSpPr txBox="1"/>
            <p:nvPr/>
          </p:nvSpPr>
          <p:spPr>
            <a:xfrm>
              <a:off x="6271965" y="5572923"/>
              <a:ext cx="919170" cy="265701"/>
            </a:xfrm>
            <a:prstGeom prst="rect">
              <a:avLst/>
            </a:prstGeom>
            <a:noFill/>
            <a:ln w="9525">
              <a:noFill/>
            </a:ln>
          </p:spPr>
          <p:txBody>
            <a:bodyPr>
              <a:spAutoFit/>
            </a:bodyPr>
            <a:p>
              <a:r>
                <a:rPr lang="zh-CN" altLang="en-US" sz="2200" b="1" dirty="0">
                  <a:solidFill>
                    <a:srgbClr val="002060"/>
                  </a:solidFill>
                  <a:latin typeface="华文楷体" panose="02010600040101010101" charset="-122"/>
                  <a:ea typeface="华文楷体" panose="02010600040101010101" charset="-122"/>
                </a:rPr>
                <a:t>工 作</a:t>
              </a:r>
              <a:endParaRPr lang="zh-CN" altLang="en-US" sz="2200" b="1" dirty="0">
                <a:solidFill>
                  <a:srgbClr val="002060"/>
                </a:solidFill>
                <a:latin typeface="华文楷体" panose="02010600040101010101" charset="-122"/>
                <a:ea typeface="华文楷体" panose="02010600040101010101" charset="-122"/>
              </a:endParaRPr>
            </a:p>
          </p:txBody>
        </p:sp>
        <p:sp>
          <p:nvSpPr>
            <p:cNvPr id="4" name="TextBox 34"/>
            <p:cNvSpPr txBox="1"/>
            <p:nvPr/>
          </p:nvSpPr>
          <p:spPr>
            <a:xfrm>
              <a:off x="3275717" y="6143644"/>
              <a:ext cx="1796349" cy="284680"/>
            </a:xfrm>
            <a:prstGeom prst="rect">
              <a:avLst/>
            </a:prstGeom>
            <a:noFill/>
            <a:ln w="9525">
              <a:noFill/>
            </a:ln>
          </p:spPr>
          <p:txBody>
            <a:bodyPr>
              <a:spAutoFit/>
            </a:bodyPr>
            <a:p>
              <a:r>
                <a:rPr lang="zh-CN" altLang="en-US" sz="2400" b="1" dirty="0">
                  <a:solidFill>
                    <a:srgbClr val="002060"/>
                  </a:solidFill>
                  <a:latin typeface="华文楷体" panose="02010600040101010101" charset="-122"/>
                  <a:ea typeface="华文楷体" panose="02010600040101010101" charset="-122"/>
                </a:rPr>
                <a:t>低</a:t>
              </a:r>
              <a:r>
                <a:rPr lang="en-US" altLang="zh-CN" sz="2400" b="1" dirty="0">
                  <a:solidFill>
                    <a:srgbClr val="002060"/>
                  </a:solidFill>
                  <a:latin typeface="华文楷体" panose="02010600040101010101" charset="-122"/>
                  <a:ea typeface="华文楷体" panose="02010600040101010101" charset="-122"/>
                </a:rPr>
                <a:t>LPC</a:t>
              </a:r>
              <a:r>
                <a:rPr lang="zh-CN" altLang="en-US" sz="2400" b="1" dirty="0">
                  <a:solidFill>
                    <a:srgbClr val="002060"/>
                  </a:solidFill>
                  <a:latin typeface="华文楷体" panose="02010600040101010101" charset="-122"/>
                  <a:ea typeface="华文楷体" panose="02010600040101010101" charset="-122"/>
                </a:rPr>
                <a:t>型领导</a:t>
              </a:r>
              <a:endParaRPr lang="zh-CN" altLang="en-US" sz="2400" b="1" dirty="0">
                <a:solidFill>
                  <a:srgbClr val="002060"/>
                </a:solidFill>
                <a:latin typeface="华文楷体" panose="02010600040101010101" charset="-122"/>
                <a:ea typeface="华文楷体" panose="02010600040101010101" charset="-122"/>
              </a:endParaRPr>
            </a:p>
          </p:txBody>
        </p:sp>
        <p:sp>
          <p:nvSpPr>
            <p:cNvPr id="5" name="TextBox 35"/>
            <p:cNvSpPr txBox="1"/>
            <p:nvPr/>
          </p:nvSpPr>
          <p:spPr>
            <a:xfrm>
              <a:off x="5857884" y="6143644"/>
              <a:ext cx="1849783" cy="284680"/>
            </a:xfrm>
            <a:prstGeom prst="rect">
              <a:avLst/>
            </a:prstGeom>
            <a:noFill/>
            <a:ln w="9525">
              <a:noFill/>
            </a:ln>
          </p:spPr>
          <p:txBody>
            <a:bodyPr>
              <a:spAutoFit/>
            </a:bodyPr>
            <a:p>
              <a:r>
                <a:rPr lang="zh-CN" altLang="en-US" sz="2400" b="1" dirty="0">
                  <a:solidFill>
                    <a:srgbClr val="002060"/>
                  </a:solidFill>
                  <a:latin typeface="华文楷体" panose="02010600040101010101" charset="-122"/>
                  <a:ea typeface="华文楷体" panose="02010600040101010101" charset="-122"/>
                </a:rPr>
                <a:t>高</a:t>
              </a:r>
              <a:r>
                <a:rPr lang="en-US" altLang="zh-CN" sz="2400" b="1" dirty="0">
                  <a:solidFill>
                    <a:srgbClr val="002060"/>
                  </a:solidFill>
                  <a:latin typeface="华文楷体" panose="02010600040101010101" charset="-122"/>
                  <a:ea typeface="华文楷体" panose="02010600040101010101" charset="-122"/>
                </a:rPr>
                <a:t>LPC</a:t>
              </a:r>
              <a:r>
                <a:rPr lang="zh-CN" altLang="en-US" sz="2400" b="1" dirty="0">
                  <a:solidFill>
                    <a:srgbClr val="002060"/>
                  </a:solidFill>
                  <a:latin typeface="华文楷体" panose="02010600040101010101" charset="-122"/>
                  <a:ea typeface="华文楷体" panose="02010600040101010101" charset="-122"/>
                </a:rPr>
                <a:t>型领导</a:t>
              </a:r>
              <a:endParaRPr lang="zh-CN" altLang="en-US" sz="2400" b="1" dirty="0">
                <a:solidFill>
                  <a:srgbClr val="002060"/>
                </a:solidFill>
                <a:latin typeface="华文楷体" panose="02010600040101010101" charset="-122"/>
                <a:ea typeface="华文楷体" panose="02010600040101010101" charset="-122"/>
              </a:endParaRPr>
            </a:p>
          </p:txBody>
        </p:sp>
      </p:grpSp>
      <p:sp>
        <p:nvSpPr>
          <p:cNvPr id="100" name="文本框 99"/>
          <p:cNvSpPr txBox="1"/>
          <p:nvPr/>
        </p:nvSpPr>
        <p:spPr>
          <a:xfrm>
            <a:off x="2192020" y="5875655"/>
            <a:ext cx="5080000" cy="306705"/>
          </a:xfrm>
          <a:prstGeom prst="rect">
            <a:avLst/>
          </a:prstGeom>
          <a:noFill/>
          <a:ln w="9525">
            <a:noFill/>
          </a:ln>
        </p:spPr>
        <p:txBody>
          <a:bodyPr>
            <a:spAutoFit/>
          </a:bodyPr>
          <a:p>
            <a:pPr marL="0" indent="266700" algn="ctr"/>
            <a:r>
              <a:rPr lang="zh-CN" sz="1400" b="1">
                <a:latin typeface="微软雅黑" panose="020B0503020204020204" charset="-122"/>
                <a:ea typeface="微软雅黑" panose="020B0503020204020204" charset="-122"/>
                <a:cs typeface="微软雅黑" panose="020B0503020204020204" charset="-122"/>
              </a:rPr>
              <a:t>图</a:t>
            </a:r>
            <a:r>
              <a:rPr lang="en-US" sz="1400" b="1">
                <a:latin typeface="微软雅黑" panose="020B0503020204020204" charset="-122"/>
                <a:ea typeface="微软雅黑" panose="020B0503020204020204" charset="-122"/>
                <a:cs typeface="微软雅黑" panose="020B0503020204020204" charset="-122"/>
              </a:rPr>
              <a:t>13-4</a:t>
            </a:r>
            <a:r>
              <a:rPr lang="zh-CN" sz="1400" b="1">
                <a:latin typeface="微软雅黑" panose="020B0503020204020204" charset="-122"/>
                <a:ea typeface="微软雅黑" panose="020B0503020204020204" charset="-122"/>
                <a:cs typeface="微软雅黑" panose="020B0503020204020204" charset="-122"/>
              </a:rPr>
              <a:t>领导目标和环境关系示意图</a:t>
            </a:r>
            <a:endParaRPr lang="zh-CN" altLang="en-US" sz="14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100"/>
                                        </p:tgtEl>
                                        <p:attrNameLst>
                                          <p:attrName>style.visibility</p:attrName>
                                        </p:attrNameLst>
                                      </p:cBhvr>
                                      <p:to>
                                        <p:strVal val="visible"/>
                                      </p:to>
                                    </p:set>
                                    <p:animEffect transition="in" filter="wipe(left)">
                                      <p:cBhvr>
                                        <p:cTn id="26"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23555" grpId="0" uiExpand="1" build="p"/>
      <p:bldP spid="10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626745"/>
          </a:xfrm>
        </p:spPr>
        <p:txBody>
          <a:bodyPr/>
          <a:lstStyle/>
          <a:p>
            <a:pPr eaLnBrk="1" hangingPunct="1">
              <a:lnSpc>
                <a:spcPct val="90000"/>
              </a:lnSpc>
              <a:buFont typeface="Arial" panose="020B0604020202020204" pitchFamily="34" charset="0"/>
              <a:buNone/>
            </a:pPr>
            <a:r>
              <a:rPr lang="zh-CN" altLang="en-US" smtClean="0">
                <a:sym typeface="+mn-ea"/>
              </a:rPr>
              <a:t>三、领导情境论</a:t>
            </a:r>
            <a:endParaRPr lang="en-US" altLang="zh-CN" smtClean="0"/>
          </a:p>
          <a:p>
            <a:pPr eaLnBrk="1" hangingPunct="1">
              <a:lnSpc>
                <a:spcPct val="90000"/>
              </a:lnSpc>
              <a:buFont typeface="Arial" panose="020B0604020202020204" pitchFamily="34" charset="0"/>
              <a:buNone/>
            </a:pPr>
            <a:r>
              <a:rPr lang="zh-CN" altLang="en-US" sz="2800" smtClean="0">
                <a:latin typeface="+mn-ea"/>
                <a:cs typeface="+mn-ea"/>
              </a:rPr>
              <a:t>   (一)菲德勒权变理论</a:t>
            </a:r>
            <a:endParaRPr lang="en-US" altLang="zh-CN" sz="2800" smtClean="0">
              <a:latin typeface="+mn-ea"/>
              <a:cs typeface="+mn-ea"/>
            </a:endParaRPr>
          </a:p>
          <a:p>
            <a:pPr eaLnBrk="1" hangingPunct="1">
              <a:lnSpc>
                <a:spcPct val="90000"/>
              </a:lnSpc>
              <a:buFont typeface="Arial" panose="020B0604020202020204" pitchFamily="34" charset="0"/>
              <a:buNone/>
            </a:pPr>
            <a:r>
              <a:rPr lang="en-US" altLang="zh-CN" b="1" smtClean="0"/>
              <a:t>       </a:t>
            </a:r>
            <a:endParaRPr lang="zh-CN" altLang="en-US" sz="2400" smtClean="0"/>
          </a:p>
        </p:txBody>
      </p:sp>
      <p:graphicFrame>
        <p:nvGraphicFramePr>
          <p:cNvPr id="3" name="表格 2"/>
          <p:cNvGraphicFramePr>
            <a:graphicFrameLocks noGrp="1"/>
          </p:cNvGraphicFramePr>
          <p:nvPr>
            <p:custDataLst>
              <p:tags r:id="rId1"/>
            </p:custDataLst>
          </p:nvPr>
        </p:nvGraphicFramePr>
        <p:xfrm>
          <a:off x="551180" y="2592705"/>
          <a:ext cx="7941310" cy="3904615"/>
        </p:xfrm>
        <a:graphic>
          <a:graphicData uri="http://schemas.openxmlformats.org/drawingml/2006/table">
            <a:tbl>
              <a:tblPr firstRow="1" bandRow="1">
                <a:tableStyleId>{C4B1156A-380E-4F78-BDF5-A606A8083BF9}</a:tableStyleId>
              </a:tblPr>
              <a:tblGrid>
                <a:gridCol w="1712595"/>
                <a:gridCol w="2258695"/>
                <a:gridCol w="2281555"/>
                <a:gridCol w="1688465"/>
              </a:tblGrid>
              <a:tr h="447040">
                <a:tc>
                  <a:txBody>
                    <a:bodyPr/>
                    <a:p>
                      <a:pPr algn="ctr"/>
                      <a:r>
                        <a:rPr lang="zh-CN" altLang="en-US" sz="2000" b="1" dirty="0" smtClean="0">
                          <a:solidFill>
                            <a:schemeClr val="tx1"/>
                          </a:solidFill>
                        </a:rPr>
                        <a:t>人际关系</a:t>
                      </a:r>
                      <a:endParaRPr lang="zh-CN" altLang="en-US" sz="2000" b="1" dirty="0" smtClean="0">
                        <a:solidFill>
                          <a:schemeClr val="tx1"/>
                        </a:solidFill>
                      </a:endParaRPr>
                    </a:p>
                  </a:txBody>
                  <a:tcPr/>
                </a:tc>
                <a:tc>
                  <a:txBody>
                    <a:bodyPr/>
                    <a:p>
                      <a:r>
                        <a:rPr lang="zh-CN" altLang="en-US" sz="2000" b="1" dirty="0" smtClean="0">
                          <a:solidFill>
                            <a:schemeClr val="tx1"/>
                          </a:solidFill>
                        </a:rPr>
                        <a:t>好        好        好</a:t>
                      </a:r>
                      <a:endParaRPr lang="zh-CN" altLang="en-US" sz="2000" b="1" dirty="0" smtClean="0">
                        <a:solidFill>
                          <a:schemeClr val="tx1"/>
                        </a:solidFill>
                      </a:endParaRPr>
                    </a:p>
                  </a:txBody>
                  <a:tcPr/>
                </a:tc>
                <a:tc>
                  <a:txBody>
                    <a:bodyPr/>
                    <a:p>
                      <a:r>
                        <a:rPr lang="zh-CN" altLang="en-US" sz="2000" b="1" dirty="0" smtClean="0">
                          <a:solidFill>
                            <a:schemeClr val="tx1"/>
                          </a:solidFill>
                        </a:rPr>
                        <a:t>好       差        差</a:t>
                      </a:r>
                      <a:endParaRPr lang="zh-CN" altLang="en-US" sz="2000" b="1" dirty="0" smtClean="0">
                        <a:solidFill>
                          <a:schemeClr val="tx1"/>
                        </a:solidFill>
                      </a:endParaRPr>
                    </a:p>
                  </a:txBody>
                  <a:tcPr/>
                </a:tc>
                <a:tc>
                  <a:txBody>
                    <a:bodyPr/>
                    <a:p>
                      <a:r>
                        <a:rPr lang="zh-CN" altLang="en-US" sz="2000" b="1" dirty="0" smtClean="0">
                          <a:solidFill>
                            <a:schemeClr val="tx1"/>
                          </a:solidFill>
                        </a:rPr>
                        <a:t>差        差</a:t>
                      </a:r>
                      <a:endParaRPr lang="zh-CN" altLang="en-US" sz="2000" b="1" dirty="0" smtClean="0">
                        <a:solidFill>
                          <a:schemeClr val="tx1"/>
                        </a:solidFill>
                      </a:endParaRPr>
                    </a:p>
                  </a:txBody>
                  <a:tcPr/>
                </a:tc>
              </a:tr>
              <a:tr h="776605">
                <a:tc>
                  <a:txBody>
                    <a:bodyPr/>
                    <a:p>
                      <a:pPr algn="ctr"/>
                      <a:r>
                        <a:rPr lang="zh-CN" altLang="en-US" sz="2000" b="1" dirty="0" smtClean="0">
                          <a:solidFill>
                            <a:schemeClr val="tx1"/>
                          </a:solidFill>
                        </a:rPr>
                        <a:t>工作结构</a:t>
                      </a:r>
                      <a:endParaRPr lang="zh-CN" altLang="en-US" sz="2000" b="1" dirty="0" smtClean="0">
                        <a:solidFill>
                          <a:schemeClr val="tx1"/>
                        </a:solidFill>
                      </a:endParaRPr>
                    </a:p>
                  </a:txBody>
                  <a:tcPr/>
                </a:tc>
                <a:tc>
                  <a:txBody>
                    <a:bodyPr/>
                    <a:p>
                      <a:r>
                        <a:rPr lang="zh-CN" altLang="en-US" sz="2000" b="0" dirty="0" smtClean="0">
                          <a:solidFill>
                            <a:schemeClr val="tx1"/>
                          </a:solidFill>
                        </a:rPr>
                        <a:t>简单   简单  复杂</a:t>
                      </a:r>
                      <a:endParaRPr lang="zh-CN" altLang="en-US" sz="2000" b="0" dirty="0" smtClean="0">
                        <a:solidFill>
                          <a:schemeClr val="tx1"/>
                        </a:solidFill>
                      </a:endParaRPr>
                    </a:p>
                  </a:txBody>
                  <a:tcPr/>
                </a:tc>
                <a:tc>
                  <a:txBody>
                    <a:bodyPr/>
                    <a:p>
                      <a:r>
                        <a:rPr lang="zh-CN" altLang="en-US" sz="2000" b="0" dirty="0" smtClean="0">
                          <a:solidFill>
                            <a:schemeClr val="tx1"/>
                          </a:solidFill>
                        </a:rPr>
                        <a:t>复杂   简单   简单</a:t>
                      </a:r>
                      <a:endParaRPr lang="zh-CN" altLang="en-US" sz="2000" b="0" dirty="0" smtClean="0">
                        <a:solidFill>
                          <a:schemeClr val="tx1"/>
                        </a:solidFill>
                      </a:endParaRPr>
                    </a:p>
                  </a:txBody>
                  <a:tcPr/>
                </a:tc>
                <a:tc>
                  <a:txBody>
                    <a:bodyPr/>
                    <a:p>
                      <a:r>
                        <a:rPr lang="zh-CN" altLang="en-US" sz="2000" b="0" dirty="0" smtClean="0">
                          <a:solidFill>
                            <a:schemeClr val="tx1"/>
                          </a:solidFill>
                        </a:rPr>
                        <a:t>复杂     复杂</a:t>
                      </a:r>
                      <a:endParaRPr lang="zh-CN" altLang="en-US" sz="2000" b="0" dirty="0" smtClean="0">
                        <a:solidFill>
                          <a:schemeClr val="tx1"/>
                        </a:solidFill>
                      </a:endParaRPr>
                    </a:p>
                  </a:txBody>
                  <a:tcPr/>
                </a:tc>
              </a:tr>
              <a:tr h="446405">
                <a:tc>
                  <a:txBody>
                    <a:bodyPr/>
                    <a:p>
                      <a:pPr algn="ctr"/>
                      <a:r>
                        <a:rPr lang="zh-CN" altLang="en-US" sz="2000" b="1" dirty="0" smtClean="0">
                          <a:solidFill>
                            <a:schemeClr val="tx1"/>
                          </a:solidFill>
                        </a:rPr>
                        <a:t>职位权力</a:t>
                      </a:r>
                      <a:endParaRPr lang="zh-CN" altLang="en-US" sz="2000" b="1" dirty="0" smtClean="0">
                        <a:solidFill>
                          <a:schemeClr val="tx1"/>
                        </a:solidFill>
                      </a:endParaRPr>
                    </a:p>
                  </a:txBody>
                  <a:tcPr/>
                </a:tc>
                <a:tc>
                  <a:txBody>
                    <a:bodyPr/>
                    <a:p>
                      <a:r>
                        <a:rPr lang="zh-CN" altLang="en-US" sz="2000" b="0" dirty="0" smtClean="0">
                          <a:solidFill>
                            <a:schemeClr val="tx1"/>
                          </a:solidFill>
                        </a:rPr>
                        <a:t>强         弱      强</a:t>
                      </a:r>
                      <a:endParaRPr lang="zh-CN" altLang="en-US" sz="2000" b="0" dirty="0" smtClean="0">
                        <a:solidFill>
                          <a:schemeClr val="tx1"/>
                        </a:solidFill>
                      </a:endParaRPr>
                    </a:p>
                  </a:txBody>
                  <a:tcPr/>
                </a:tc>
                <a:tc>
                  <a:txBody>
                    <a:bodyPr/>
                    <a:p>
                      <a:r>
                        <a:rPr lang="zh-CN" altLang="en-US" sz="2000" b="0" dirty="0" smtClean="0">
                          <a:solidFill>
                            <a:schemeClr val="tx1"/>
                          </a:solidFill>
                        </a:rPr>
                        <a:t>弱        强        弱</a:t>
                      </a:r>
                      <a:endParaRPr lang="zh-CN" altLang="en-US" sz="2000" b="0" dirty="0" smtClean="0">
                        <a:solidFill>
                          <a:schemeClr val="tx1"/>
                        </a:solidFill>
                      </a:endParaRPr>
                    </a:p>
                  </a:txBody>
                  <a:tcPr/>
                </a:tc>
                <a:tc>
                  <a:txBody>
                    <a:bodyPr/>
                    <a:p>
                      <a:r>
                        <a:rPr lang="zh-CN" altLang="en-US" sz="2000" b="0" dirty="0" smtClean="0">
                          <a:solidFill>
                            <a:schemeClr val="tx1"/>
                          </a:solidFill>
                        </a:rPr>
                        <a:t>强          弱</a:t>
                      </a:r>
                      <a:endParaRPr lang="zh-CN" altLang="en-US" sz="2000" b="0" dirty="0" smtClean="0">
                        <a:solidFill>
                          <a:schemeClr val="tx1"/>
                        </a:solidFill>
                      </a:endParaRPr>
                    </a:p>
                  </a:txBody>
                  <a:tcPr/>
                </a:tc>
              </a:tr>
              <a:tr h="447040">
                <a:tc>
                  <a:txBody>
                    <a:bodyPr/>
                    <a:p>
                      <a:pPr algn="ctr"/>
                      <a:r>
                        <a:rPr lang="zh-CN" altLang="en-US" sz="2000" b="1" dirty="0" smtClean="0">
                          <a:solidFill>
                            <a:schemeClr val="tx1"/>
                          </a:solidFill>
                        </a:rPr>
                        <a:t>环境</a:t>
                      </a:r>
                      <a:endParaRPr lang="zh-CN" altLang="en-US" sz="2000" b="1" dirty="0" smtClean="0">
                        <a:solidFill>
                          <a:schemeClr val="tx1"/>
                        </a:solidFill>
                      </a:endParaRPr>
                    </a:p>
                  </a:txBody>
                  <a:tcPr/>
                </a:tc>
                <a:tc>
                  <a:txBody>
                    <a:bodyPr/>
                    <a:p>
                      <a:r>
                        <a:rPr lang="en-US" altLang="zh-CN" sz="2000" b="0" dirty="0" smtClean="0">
                          <a:solidFill>
                            <a:schemeClr val="tx1"/>
                          </a:solidFill>
                        </a:rPr>
                        <a:t> I           II        III</a:t>
                      </a:r>
                      <a:endParaRPr lang="en-US" altLang="zh-CN" sz="2000" b="0" dirty="0" smtClean="0">
                        <a:solidFill>
                          <a:schemeClr val="tx1"/>
                        </a:solidFill>
                      </a:endParaRPr>
                    </a:p>
                  </a:txBody>
                  <a:tcPr/>
                </a:tc>
                <a:tc>
                  <a:txBody>
                    <a:bodyPr/>
                    <a:p>
                      <a:r>
                        <a:rPr lang="en-US" altLang="zh-CN" sz="2000" b="0" dirty="0" smtClean="0">
                          <a:solidFill>
                            <a:schemeClr val="tx1"/>
                          </a:solidFill>
                        </a:rPr>
                        <a:t>IV          V        </a:t>
                      </a:r>
                      <a:r>
                        <a:rPr lang="en-US" altLang="zh-CN" sz="2000" b="0" baseline="0" dirty="0" smtClean="0">
                          <a:solidFill>
                            <a:schemeClr val="tx1"/>
                          </a:solidFill>
                        </a:rPr>
                        <a:t> VI</a:t>
                      </a:r>
                      <a:endParaRPr lang="en-US" altLang="zh-CN" sz="2000" b="0" baseline="0" dirty="0" smtClean="0">
                        <a:solidFill>
                          <a:schemeClr val="tx1"/>
                        </a:solidFill>
                      </a:endParaRPr>
                    </a:p>
                  </a:txBody>
                  <a:tcPr/>
                </a:tc>
                <a:tc>
                  <a:txBody>
                    <a:bodyPr/>
                    <a:p>
                      <a:r>
                        <a:rPr lang="en-US" altLang="zh-CN" sz="2000" b="0" dirty="0" smtClean="0">
                          <a:solidFill>
                            <a:schemeClr val="tx1"/>
                          </a:solidFill>
                        </a:rPr>
                        <a:t>VII   </a:t>
                      </a:r>
                      <a:r>
                        <a:rPr lang="en-US" altLang="zh-CN" sz="2000" b="0" baseline="0" dirty="0" smtClean="0">
                          <a:solidFill>
                            <a:schemeClr val="tx1"/>
                          </a:solidFill>
                        </a:rPr>
                        <a:t>       VIII</a:t>
                      </a:r>
                      <a:endParaRPr lang="en-US" altLang="zh-CN" sz="2000" b="0" baseline="0" dirty="0" smtClean="0">
                        <a:solidFill>
                          <a:schemeClr val="tx1"/>
                        </a:solidFill>
                      </a:endParaRPr>
                    </a:p>
                  </a:txBody>
                  <a:tcPr/>
                </a:tc>
              </a:tr>
              <a:tr h="446405">
                <a:tc>
                  <a:txBody>
                    <a:bodyPr/>
                    <a:p>
                      <a:pPr algn="ctr"/>
                      <a:r>
                        <a:rPr lang="zh-CN" altLang="en-US" sz="2000" b="1" dirty="0" smtClean="0">
                          <a:solidFill>
                            <a:schemeClr val="tx1"/>
                          </a:solidFill>
                        </a:rPr>
                        <a:t>领导目标</a:t>
                      </a:r>
                      <a:endParaRPr lang="zh-CN" altLang="en-US" sz="2000" b="1" dirty="0" smtClean="0">
                        <a:solidFill>
                          <a:schemeClr val="tx1"/>
                        </a:solidFill>
                      </a:endParaRPr>
                    </a:p>
                  </a:txBody>
                  <a:tcPr/>
                </a:tc>
                <a:tc>
                  <a:txBody>
                    <a:bodyPr/>
                    <a:p>
                      <a:pPr algn="ctr"/>
                      <a:r>
                        <a:rPr lang="zh-CN" altLang="en-US" sz="2000" b="0" dirty="0" smtClean="0">
                          <a:solidFill>
                            <a:schemeClr val="tx1"/>
                          </a:solidFill>
                        </a:rPr>
                        <a:t>高</a:t>
                      </a:r>
                      <a:endParaRPr lang="zh-CN" altLang="en-US" sz="2000" b="0" dirty="0" smtClean="0">
                        <a:solidFill>
                          <a:schemeClr val="tx1"/>
                        </a:solidFill>
                      </a:endParaRPr>
                    </a:p>
                  </a:txBody>
                  <a:tcPr/>
                </a:tc>
                <a:tc>
                  <a:txBody>
                    <a:bodyPr/>
                    <a:p>
                      <a:r>
                        <a:rPr lang="zh-CN" altLang="en-US" sz="2000" b="0" dirty="0" smtClean="0">
                          <a:solidFill>
                            <a:schemeClr val="tx1"/>
                          </a:solidFill>
                        </a:rPr>
                        <a:t>不明确</a:t>
                      </a:r>
                      <a:endParaRPr lang="zh-CN" altLang="en-US" sz="2000" b="0" dirty="0" smtClean="0">
                        <a:solidFill>
                          <a:schemeClr val="tx1"/>
                        </a:solidFill>
                      </a:endParaRPr>
                    </a:p>
                  </a:txBody>
                  <a:tcPr/>
                </a:tc>
                <a:tc>
                  <a:txBody>
                    <a:bodyPr/>
                    <a:p>
                      <a:r>
                        <a:rPr lang="zh-CN" altLang="en-US" sz="2000" b="0" dirty="0" smtClean="0">
                          <a:solidFill>
                            <a:schemeClr val="tx1"/>
                          </a:solidFill>
                        </a:rPr>
                        <a:t>低</a:t>
                      </a:r>
                      <a:endParaRPr lang="zh-CN" altLang="en-US" sz="2000" b="0" dirty="0" smtClean="0">
                        <a:solidFill>
                          <a:schemeClr val="tx1"/>
                        </a:solidFill>
                      </a:endParaRPr>
                    </a:p>
                  </a:txBody>
                  <a:tcPr/>
                </a:tc>
              </a:tr>
              <a:tr h="447675">
                <a:tc>
                  <a:txBody>
                    <a:bodyPr/>
                    <a:p>
                      <a:pPr algn="ctr"/>
                      <a:r>
                        <a:rPr lang="zh-CN" altLang="en-US" sz="2000" b="1" dirty="0" smtClean="0">
                          <a:solidFill>
                            <a:schemeClr val="tx1"/>
                          </a:solidFill>
                        </a:rPr>
                        <a:t>低</a:t>
                      </a:r>
                      <a:r>
                        <a:rPr lang="en-US" altLang="zh-CN" sz="2000" b="1" dirty="0" smtClean="0">
                          <a:solidFill>
                            <a:schemeClr val="tx1"/>
                          </a:solidFill>
                        </a:rPr>
                        <a:t>LPC</a:t>
                      </a:r>
                      <a:r>
                        <a:rPr lang="zh-CN" altLang="en-US" sz="2000" b="1" dirty="0" smtClean="0">
                          <a:solidFill>
                            <a:schemeClr val="tx1"/>
                          </a:solidFill>
                        </a:rPr>
                        <a:t>领导</a:t>
                      </a:r>
                      <a:endParaRPr lang="zh-CN" altLang="en-US" sz="2000" b="1" dirty="0" smtClean="0">
                        <a:solidFill>
                          <a:schemeClr val="tx1"/>
                        </a:solidFill>
                      </a:endParaRPr>
                    </a:p>
                  </a:txBody>
                  <a:tcPr/>
                </a:tc>
                <a:tc>
                  <a:txBody>
                    <a:bodyPr/>
                    <a:p>
                      <a:pPr algn="ctr"/>
                      <a:r>
                        <a:rPr lang="zh-CN" altLang="en-US" sz="2000" b="0" dirty="0" smtClean="0">
                          <a:solidFill>
                            <a:schemeClr val="tx1"/>
                          </a:solidFill>
                        </a:rPr>
                        <a:t>人际关系</a:t>
                      </a:r>
                      <a:endParaRPr lang="zh-CN" altLang="en-US" sz="2000" b="0" dirty="0" smtClean="0">
                        <a:solidFill>
                          <a:schemeClr val="tx1"/>
                        </a:solidFill>
                      </a:endParaRPr>
                    </a:p>
                  </a:txBody>
                  <a:tcPr/>
                </a:tc>
                <a:tc>
                  <a:txBody>
                    <a:bodyPr/>
                    <a:p>
                      <a:r>
                        <a:rPr lang="zh-CN" altLang="en-US" sz="2000" b="0" dirty="0" smtClean="0">
                          <a:solidFill>
                            <a:schemeClr val="tx1"/>
                          </a:solidFill>
                        </a:rPr>
                        <a:t>不明确</a:t>
                      </a:r>
                      <a:endParaRPr lang="zh-CN" altLang="en-US" sz="2000" b="0" dirty="0" smtClean="0">
                        <a:solidFill>
                          <a:schemeClr val="tx1"/>
                        </a:solidFill>
                      </a:endParaRPr>
                    </a:p>
                  </a:txBody>
                  <a:tcPr/>
                </a:tc>
                <a:tc>
                  <a:txBody>
                    <a:bodyPr/>
                    <a:p>
                      <a:r>
                        <a:rPr lang="zh-CN" altLang="en-US" sz="2000" b="0" dirty="0" smtClean="0">
                          <a:solidFill>
                            <a:schemeClr val="tx1"/>
                          </a:solidFill>
                        </a:rPr>
                        <a:t>工作</a:t>
                      </a:r>
                      <a:endParaRPr lang="zh-CN" altLang="en-US" sz="2000" b="0" dirty="0" smtClean="0">
                        <a:solidFill>
                          <a:schemeClr val="tx1"/>
                        </a:solidFill>
                      </a:endParaRPr>
                    </a:p>
                  </a:txBody>
                  <a:tcPr/>
                </a:tc>
              </a:tr>
              <a:tr h="447040">
                <a:tc>
                  <a:txBody>
                    <a:bodyPr/>
                    <a:p>
                      <a:pPr marL="0" marR="0" indent="0" algn="ctr" defTabSz="914400" rtl="0" eaLnBrk="1" fontAlgn="auto" latinLnBrk="0" hangingPunct="1">
                        <a:lnSpc>
                          <a:spcPct val="100000"/>
                        </a:lnSpc>
                        <a:spcBef>
                          <a:spcPts val="0"/>
                        </a:spcBef>
                        <a:spcAft>
                          <a:spcPts val="0"/>
                        </a:spcAft>
                        <a:buClrTx/>
                        <a:buSzTx/>
                        <a:buFontTx/>
                        <a:buNone/>
                        <a:defRPr/>
                      </a:pPr>
                      <a:r>
                        <a:rPr lang="zh-CN" altLang="en-US" sz="2000" b="1" dirty="0" smtClean="0">
                          <a:solidFill>
                            <a:schemeClr val="tx1"/>
                          </a:solidFill>
                        </a:rPr>
                        <a:t>高</a:t>
                      </a:r>
                      <a:r>
                        <a:rPr lang="en-US" altLang="zh-CN" sz="2000" b="1" dirty="0" smtClean="0">
                          <a:solidFill>
                            <a:schemeClr val="tx1"/>
                          </a:solidFill>
                        </a:rPr>
                        <a:t>LPC</a:t>
                      </a:r>
                      <a:r>
                        <a:rPr lang="zh-CN" altLang="en-US" sz="2000" b="1" dirty="0" smtClean="0">
                          <a:solidFill>
                            <a:schemeClr val="tx1"/>
                          </a:solidFill>
                        </a:rPr>
                        <a:t>领导</a:t>
                      </a:r>
                      <a:endParaRPr lang="zh-CN" altLang="en-US" sz="2000" b="1" dirty="0" smtClean="0">
                        <a:solidFill>
                          <a:schemeClr val="tx1"/>
                        </a:solidFill>
                      </a:endParaRPr>
                    </a:p>
                  </a:txBody>
                  <a:tcPr/>
                </a:tc>
                <a:tc>
                  <a:txBody>
                    <a:bodyPr/>
                    <a:p>
                      <a:pPr algn="ctr"/>
                      <a:r>
                        <a:rPr lang="zh-CN" altLang="en-US" sz="2000" b="0" dirty="0" smtClean="0">
                          <a:solidFill>
                            <a:schemeClr val="tx1"/>
                          </a:solidFill>
                        </a:rPr>
                        <a:t>工作</a:t>
                      </a:r>
                      <a:endParaRPr lang="zh-CN" altLang="en-US" sz="2000" b="0" dirty="0" smtClean="0">
                        <a:solidFill>
                          <a:schemeClr val="tx1"/>
                        </a:solidFill>
                      </a:endParaRPr>
                    </a:p>
                  </a:txBody>
                  <a:tcPr/>
                </a:tc>
                <a:tc>
                  <a:txBody>
                    <a:bodyPr/>
                    <a:p>
                      <a:r>
                        <a:rPr lang="zh-CN" altLang="en-US" sz="2000" b="0" dirty="0" smtClean="0">
                          <a:solidFill>
                            <a:schemeClr val="tx1"/>
                          </a:solidFill>
                        </a:rPr>
                        <a:t>不明确</a:t>
                      </a:r>
                      <a:endParaRPr lang="zh-CN" altLang="en-US" sz="2000" b="0" dirty="0" smtClean="0">
                        <a:solidFill>
                          <a:schemeClr val="tx1"/>
                        </a:solidFill>
                      </a:endParaRPr>
                    </a:p>
                  </a:txBody>
                  <a:tcPr/>
                </a:tc>
                <a:tc>
                  <a:txBody>
                    <a:bodyPr/>
                    <a:p>
                      <a:r>
                        <a:rPr lang="zh-CN" altLang="en-US" sz="2000" b="0" dirty="0" smtClean="0">
                          <a:solidFill>
                            <a:schemeClr val="tx1"/>
                          </a:solidFill>
                        </a:rPr>
                        <a:t>人际关系</a:t>
                      </a:r>
                      <a:endParaRPr lang="zh-CN" altLang="en-US" sz="2000" b="0" dirty="0" smtClean="0">
                        <a:solidFill>
                          <a:schemeClr val="tx1"/>
                        </a:solidFill>
                      </a:endParaRPr>
                    </a:p>
                  </a:txBody>
                  <a:tcPr/>
                </a:tc>
              </a:tr>
              <a:tr h="446405">
                <a:tc>
                  <a:txBody>
                    <a:bodyPr/>
                    <a:p>
                      <a:pPr marL="0" marR="0" indent="0" algn="ctr" defTabSz="914400" rtl="0" eaLnBrk="1" fontAlgn="auto" latinLnBrk="0" hangingPunct="1">
                        <a:lnSpc>
                          <a:spcPct val="100000"/>
                        </a:lnSpc>
                        <a:spcBef>
                          <a:spcPts val="0"/>
                        </a:spcBef>
                        <a:spcAft>
                          <a:spcPts val="0"/>
                        </a:spcAft>
                        <a:buClrTx/>
                        <a:buSzTx/>
                        <a:buFontTx/>
                        <a:buNone/>
                        <a:defRPr/>
                      </a:pPr>
                      <a:r>
                        <a:rPr lang="zh-CN" altLang="en-US" sz="2000" b="1" dirty="0" smtClean="0">
                          <a:solidFill>
                            <a:schemeClr val="tx1"/>
                          </a:solidFill>
                        </a:rPr>
                        <a:t>最有效方式</a:t>
                      </a:r>
                      <a:endParaRPr lang="zh-CN" altLang="en-US" sz="2000" b="1" dirty="0" smtClean="0">
                        <a:solidFill>
                          <a:schemeClr val="tx1"/>
                        </a:solidFill>
                      </a:endParaRPr>
                    </a:p>
                  </a:txBody>
                  <a:tcPr/>
                </a:tc>
                <a:tc>
                  <a:txBody>
                    <a:bodyPr/>
                    <a:p>
                      <a:pPr algn="ctr"/>
                      <a:r>
                        <a:rPr lang="zh-CN" altLang="en-US" sz="2000" b="0" dirty="0" smtClean="0">
                          <a:solidFill>
                            <a:schemeClr val="tx1"/>
                          </a:solidFill>
                        </a:rPr>
                        <a:t>低</a:t>
                      </a:r>
                      <a:r>
                        <a:rPr lang="en-US" altLang="zh-CN" sz="2000" b="0" dirty="0" smtClean="0">
                          <a:solidFill>
                            <a:schemeClr val="tx1"/>
                          </a:solidFill>
                        </a:rPr>
                        <a:t>LPC</a:t>
                      </a:r>
                      <a:endParaRPr lang="en-US" altLang="zh-CN" sz="2000" b="0" dirty="0" smtClean="0">
                        <a:solidFill>
                          <a:schemeClr val="tx1"/>
                        </a:solidFill>
                      </a:endParaRPr>
                    </a:p>
                  </a:txBody>
                  <a:tcPr/>
                </a:tc>
                <a:tc>
                  <a:txBody>
                    <a:bodyPr/>
                    <a:p>
                      <a:r>
                        <a:rPr lang="zh-CN" altLang="en-US" sz="2000" b="0" dirty="0" smtClean="0">
                          <a:solidFill>
                            <a:schemeClr val="tx1"/>
                          </a:solidFill>
                        </a:rPr>
                        <a:t>高</a:t>
                      </a:r>
                      <a:r>
                        <a:rPr lang="en-US" altLang="zh-CN" sz="2000" b="0" dirty="0" smtClean="0">
                          <a:solidFill>
                            <a:schemeClr val="tx1"/>
                          </a:solidFill>
                        </a:rPr>
                        <a:t>LPC</a:t>
                      </a:r>
                      <a:endParaRPr lang="en-US" altLang="zh-CN" sz="2000" b="0" dirty="0" smtClean="0">
                        <a:solidFill>
                          <a:schemeClr val="tx1"/>
                        </a:solidFill>
                      </a:endParaRPr>
                    </a:p>
                  </a:txBody>
                  <a:tcPr/>
                </a:tc>
                <a:tc>
                  <a:txBody>
                    <a:bodyPr/>
                    <a:p>
                      <a:r>
                        <a:rPr lang="zh-CN" altLang="en-US" sz="2000" b="0" dirty="0" smtClean="0">
                          <a:solidFill>
                            <a:schemeClr val="tx1"/>
                          </a:solidFill>
                        </a:rPr>
                        <a:t>低</a:t>
                      </a:r>
                      <a:r>
                        <a:rPr lang="en-US" altLang="zh-CN" sz="2000" b="0" dirty="0" smtClean="0">
                          <a:solidFill>
                            <a:schemeClr val="tx1"/>
                          </a:solidFill>
                        </a:rPr>
                        <a:t>LPC</a:t>
                      </a:r>
                      <a:endParaRPr lang="en-US" altLang="zh-CN" sz="2000" b="0" dirty="0" smtClean="0">
                        <a:solidFill>
                          <a:schemeClr val="tx1"/>
                        </a:solidFill>
                      </a:endParaRPr>
                    </a:p>
                  </a:txBody>
                  <a:tcPr/>
                </a:tc>
              </a:tr>
            </a:tbl>
          </a:graphicData>
        </a:graphic>
      </p:graphicFrame>
      <p:sp>
        <p:nvSpPr>
          <p:cNvPr id="8" name="文本框 7"/>
          <p:cNvSpPr txBox="1"/>
          <p:nvPr/>
        </p:nvSpPr>
        <p:spPr>
          <a:xfrm>
            <a:off x="1805940" y="2196465"/>
            <a:ext cx="5080000" cy="306705"/>
          </a:xfrm>
          <a:prstGeom prst="rect">
            <a:avLst/>
          </a:prstGeom>
          <a:noFill/>
          <a:ln w="9525">
            <a:noFill/>
          </a:ln>
        </p:spPr>
        <p:txBody>
          <a:bodyPr>
            <a:spAutoFit/>
          </a:bodyPr>
          <a:p>
            <a:pPr marL="0" indent="284480" algn="ctr"/>
            <a:r>
              <a:rPr lang="zh-CN" sz="1400" b="1">
                <a:latin typeface="微软雅黑" panose="020B0503020204020204" charset="-122"/>
                <a:ea typeface="微软雅黑" panose="020B0503020204020204" charset="-122"/>
                <a:cs typeface="微软雅黑" panose="020B0503020204020204" charset="-122"/>
              </a:rPr>
              <a:t>表</a:t>
            </a:r>
            <a:r>
              <a:rPr lang="en-US" sz="1400" b="1">
                <a:latin typeface="微软雅黑" panose="020B0503020204020204" charset="-122"/>
                <a:ea typeface="微软雅黑" panose="020B0503020204020204" charset="-122"/>
                <a:cs typeface="微软雅黑" panose="020B0503020204020204" charset="-122"/>
              </a:rPr>
              <a:t>13-4 </a:t>
            </a:r>
            <a:r>
              <a:rPr lang="zh-CN" sz="1400" b="1">
                <a:latin typeface="微软雅黑" panose="020B0503020204020204" charset="-122"/>
                <a:ea typeface="微软雅黑" panose="020B0503020204020204" charset="-122"/>
                <a:cs typeface="微软雅黑" panose="020B0503020204020204" charset="-122"/>
              </a:rPr>
              <a:t>菲德勒模型</a:t>
            </a:r>
            <a:endParaRPr lang="zh-CN" altLang="en-US" sz="14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500"/>
                            </p:stCondLst>
                            <p:childTnLst>
                              <p:par>
                                <p:cTn id="24" presetID="9" presetClass="entr" presetSubtype="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dissolv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第一节 领导的内涵</a:t>
            </a:r>
            <a:br>
              <a:rPr lang="en-US" altLang="zh-CN" dirty="0" smtClean="0"/>
            </a:br>
            <a:endParaRPr lang="zh-CN" altLang="en-US" dirty="0"/>
          </a:p>
        </p:txBody>
      </p:sp>
      <p:sp>
        <p:nvSpPr>
          <p:cNvPr id="14339" name="内容占位符 2"/>
          <p:cNvSpPr>
            <a:spLocks noGrp="1"/>
          </p:cNvSpPr>
          <p:nvPr>
            <p:ph idx="1"/>
          </p:nvPr>
        </p:nvSpPr>
        <p:spPr>
          <a:xfrm>
            <a:off x="500380" y="1323975"/>
            <a:ext cx="8229600" cy="550545"/>
          </a:xfrm>
        </p:spPr>
        <p:txBody>
          <a:bodyPr/>
          <a:lstStyle/>
          <a:p>
            <a:pPr eaLnBrk="1" hangingPunct="1">
              <a:buFont typeface="Arial" panose="020B0604020202020204" pitchFamily="34" charset="0"/>
              <a:buNone/>
            </a:pPr>
            <a:r>
              <a:rPr lang="zh-CN" altLang="en-US" smtClean="0"/>
              <a:t>二、领导和管理</a:t>
            </a:r>
            <a:endParaRPr lang="zh-CN" altLang="en-US" smtClean="0"/>
          </a:p>
          <a:p>
            <a:pPr eaLnBrk="1" hangingPunct="1">
              <a:buFont typeface="Arial" panose="020B0604020202020204" pitchFamily="34" charset="0"/>
              <a:buNone/>
            </a:pPr>
            <a:r>
              <a:rPr lang="en-US" altLang="zh-CN" sz="2800" smtClean="0"/>
              <a:t>           </a:t>
            </a:r>
            <a:r>
              <a:rPr lang="zh-CN" altLang="en-US" sz="2800" smtClean="0"/>
              <a:t>   </a:t>
            </a:r>
            <a:endParaRPr lang="zh-CN" altLang="en-US" sz="2800" smtClean="0"/>
          </a:p>
        </p:txBody>
      </p:sp>
      <p:graphicFrame>
        <p:nvGraphicFramePr>
          <p:cNvPr id="3" name="表格 2"/>
          <p:cNvGraphicFramePr/>
          <p:nvPr>
            <p:custDataLst>
              <p:tags r:id="rId1"/>
            </p:custDataLst>
          </p:nvPr>
        </p:nvGraphicFramePr>
        <p:xfrm>
          <a:off x="1103630" y="2364105"/>
          <a:ext cx="7726045" cy="3063240"/>
        </p:xfrm>
        <a:graphic>
          <a:graphicData uri="http://schemas.openxmlformats.org/drawingml/2006/table">
            <a:tbl>
              <a:tblPr firstRow="1" bandRow="1">
                <a:tableStyleId>{5940675A-B579-460E-94D1-54222C63F5DA}</a:tableStyleId>
              </a:tblPr>
              <a:tblGrid>
                <a:gridCol w="3757930"/>
                <a:gridCol w="3968115"/>
              </a:tblGrid>
              <a:tr h="449580">
                <a:tc>
                  <a:txBody>
                    <a:bodyPr/>
                    <a:p>
                      <a:pPr indent="0" algn="ctr">
                        <a:buNone/>
                      </a:pPr>
                      <a:r>
                        <a:rPr lang="en-US" sz="2400" b="1">
                          <a:latin typeface="+mn-ea"/>
                          <a:cs typeface="宋体" panose="02010600030101010101" pitchFamily="2" charset="-122"/>
                        </a:rPr>
                        <a:t>领导者</a:t>
                      </a:r>
                      <a:endParaRPr lang="en-US" altLang="en-US" sz="2400" b="1">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mn-ea"/>
                          <a:cs typeface="宋体" panose="02010600030101010101" pitchFamily="2" charset="-122"/>
                        </a:rPr>
                        <a:t>管理者</a:t>
                      </a:r>
                      <a:endParaRPr lang="en-US" altLang="en-US" sz="2400" b="1">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2745">
                <a:tc>
                  <a:txBody>
                    <a:bodyPr/>
                    <a:p>
                      <a:pPr indent="0" algn="ctr">
                        <a:buNone/>
                      </a:pPr>
                      <a:r>
                        <a:rPr lang="en-US" sz="2400" b="0">
                          <a:latin typeface="+mn-ea"/>
                          <a:cs typeface="宋体" panose="02010600030101010101" pitchFamily="2" charset="-122"/>
                        </a:rPr>
                        <a:t>剖析</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mn-ea"/>
                          <a:cs typeface="宋体" panose="02010600030101010101" pitchFamily="2" charset="-122"/>
                        </a:rPr>
                        <a:t>执行</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3380">
                <a:tc>
                  <a:txBody>
                    <a:bodyPr/>
                    <a:p>
                      <a:pPr indent="0" algn="ctr">
                        <a:buNone/>
                      </a:pPr>
                      <a:r>
                        <a:rPr lang="en-US" sz="2400" b="0">
                          <a:latin typeface="+mn-ea"/>
                          <a:cs typeface="宋体" panose="02010600030101010101" pitchFamily="2" charset="-122"/>
                        </a:rPr>
                        <a:t>开发</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mn-ea"/>
                          <a:cs typeface="宋体" panose="02010600030101010101" pitchFamily="2" charset="-122"/>
                        </a:rPr>
                        <a:t>维护</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3380">
                <a:tc>
                  <a:txBody>
                    <a:bodyPr/>
                    <a:p>
                      <a:pPr indent="0" algn="ctr">
                        <a:buNone/>
                      </a:pPr>
                      <a:r>
                        <a:rPr lang="en-US" sz="2400" b="0">
                          <a:latin typeface="+mn-ea"/>
                          <a:cs typeface="宋体" panose="02010600030101010101" pitchFamily="2" charset="-122"/>
                        </a:rPr>
                        <a:t>价值观、期望和鼓舞</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mn-ea"/>
                          <a:cs typeface="宋体" panose="02010600030101010101" pitchFamily="2" charset="-122"/>
                        </a:rPr>
                        <a:t>控制和结果</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2745">
                <a:tc>
                  <a:txBody>
                    <a:bodyPr/>
                    <a:p>
                      <a:pPr indent="0" algn="ctr">
                        <a:buNone/>
                      </a:pPr>
                      <a:r>
                        <a:rPr lang="en-US" sz="2400" b="0">
                          <a:latin typeface="+mn-ea"/>
                          <a:cs typeface="宋体" panose="02010600030101010101" pitchFamily="2" charset="-122"/>
                        </a:rPr>
                        <a:t>长期视角</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mn-ea"/>
                          <a:cs typeface="宋体" panose="02010600030101010101" pitchFamily="2" charset="-122"/>
                        </a:rPr>
                        <a:t>短期视角</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5285">
                <a:tc>
                  <a:txBody>
                    <a:bodyPr/>
                    <a:p>
                      <a:pPr indent="0" algn="ctr">
                        <a:buNone/>
                      </a:pPr>
                      <a:r>
                        <a:rPr lang="en-US" sz="2400" b="0">
                          <a:latin typeface="+mn-ea"/>
                          <a:cs typeface="+mn-ea"/>
                        </a:rPr>
                        <a:t>询问“做什么”和“为什么”</a:t>
                      </a:r>
                      <a:endParaRPr lang="en-US" altLang="en-US" sz="2400" b="0">
                        <a:latin typeface="+mn-ea"/>
                        <a:cs typeface="+mn-ea"/>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mn-ea"/>
                          <a:cs typeface="+mn-ea"/>
                        </a:rPr>
                        <a:t>询问“怎么做”和“何时做”</a:t>
                      </a:r>
                      <a:endParaRPr lang="en-US" altLang="en-US" sz="2400" b="0">
                        <a:latin typeface="+mn-ea"/>
                        <a:cs typeface="+mn-ea"/>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2745">
                <a:tc>
                  <a:txBody>
                    <a:bodyPr/>
                    <a:p>
                      <a:pPr indent="0" algn="ctr">
                        <a:buNone/>
                      </a:pPr>
                      <a:r>
                        <a:rPr lang="en-US" sz="2400" b="0">
                          <a:latin typeface="+mn-ea"/>
                          <a:cs typeface="宋体" panose="02010600030101010101" pitchFamily="2" charset="-122"/>
                        </a:rPr>
                        <a:t>挑战现状</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mn-ea"/>
                          <a:cs typeface="宋体" panose="02010600030101010101" pitchFamily="2" charset="-122"/>
                        </a:rPr>
                        <a:t>接受现状</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3380">
                <a:tc>
                  <a:txBody>
                    <a:bodyPr/>
                    <a:p>
                      <a:pPr indent="0" algn="ctr">
                        <a:buNone/>
                      </a:pPr>
                      <a:r>
                        <a:rPr lang="en-US" sz="2400" b="0">
                          <a:latin typeface="+mn-ea"/>
                          <a:cs typeface="宋体" panose="02010600030101010101" pitchFamily="2" charset="-122"/>
                        </a:rPr>
                        <a:t>做正确的事</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mn-ea"/>
                          <a:cs typeface="宋体" panose="02010600030101010101" pitchFamily="2" charset="-122"/>
                        </a:rPr>
                        <a:t>正确地做事</a:t>
                      </a:r>
                      <a:endParaRPr lang="en-US" altLang="en-US" sz="2400" b="0">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4" name="文本框 3"/>
          <p:cNvSpPr txBox="1"/>
          <p:nvPr/>
        </p:nvSpPr>
        <p:spPr>
          <a:xfrm>
            <a:off x="3204845" y="1852295"/>
            <a:ext cx="3101975" cy="368300"/>
          </a:xfrm>
          <a:prstGeom prst="rect">
            <a:avLst/>
          </a:prstGeom>
          <a:noFill/>
          <a:ln w="9525">
            <a:noFill/>
          </a:ln>
        </p:spPr>
        <p:txBody>
          <a:bodyPr wrap="square">
            <a:spAutoFit/>
          </a:bodyPr>
          <a:p>
            <a:pPr marL="0" indent="0"/>
            <a:r>
              <a:rPr lang="zh-CN" sz="1800" b="1">
                <a:latin typeface="微软雅黑" panose="020B0503020204020204" charset="-122"/>
                <a:ea typeface="微软雅黑" panose="020B0503020204020204" charset="-122"/>
                <a:cs typeface="微软雅黑" panose="020B0503020204020204" charset="-122"/>
              </a:rPr>
              <a:t>表</a:t>
            </a:r>
            <a:r>
              <a:rPr lang="en-US" sz="1800" b="1">
                <a:latin typeface="微软雅黑" panose="020B0503020204020204" charset="-122"/>
                <a:ea typeface="微软雅黑" panose="020B0503020204020204" charset="-122"/>
                <a:cs typeface="微软雅黑" panose="020B0503020204020204" charset="-122"/>
              </a:rPr>
              <a:t>13-1   </a:t>
            </a:r>
            <a:r>
              <a:rPr lang="zh-CN" sz="1800" b="1">
                <a:latin typeface="微软雅黑" panose="020B0503020204020204" charset="-122"/>
                <a:ea typeface="微软雅黑" panose="020B0503020204020204" charset="-122"/>
                <a:cs typeface="微软雅黑" panose="020B0503020204020204" charset="-122"/>
              </a:rPr>
              <a:t>领导与管理不同点</a:t>
            </a:r>
            <a:endParaRPr lang="zh-CN" altLang="en-US" sz="18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wipe(left)">
                                      <p:cBhvr>
                                        <p:cTn id="12" dur="500"/>
                                        <p:tgtEl>
                                          <p:spTgt spid="1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339">
                                            <p:txEl>
                                              <p:pRg st="1" end="1"/>
                                            </p:txEl>
                                          </p:spTgt>
                                        </p:tgtEl>
                                        <p:attrNameLst>
                                          <p:attrName>style.visibility</p:attrName>
                                        </p:attrNameLst>
                                      </p:cBhvr>
                                      <p:to>
                                        <p:strVal val="visible"/>
                                      </p:to>
                                    </p:set>
                                    <p:animEffect transition="in" filter="wipe(left)">
                                      <p:cBhvr>
                                        <p:cTn id="17" dur="500"/>
                                        <p:tgtEl>
                                          <p:spTgt spid="143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339" grpId="0" build="p"/>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626745"/>
          </a:xfrm>
        </p:spPr>
        <p:txBody>
          <a:bodyPr/>
          <a:lstStyle/>
          <a:p>
            <a:pPr eaLnBrk="1" hangingPunct="1">
              <a:lnSpc>
                <a:spcPct val="90000"/>
              </a:lnSpc>
              <a:buFont typeface="Arial" panose="020B0604020202020204" pitchFamily="34" charset="0"/>
              <a:buNone/>
            </a:pPr>
            <a:r>
              <a:rPr lang="zh-CN" altLang="en-US" smtClean="0">
                <a:sym typeface="+mn-ea"/>
              </a:rPr>
              <a:t>三、领导情境论</a:t>
            </a:r>
            <a:endParaRPr lang="en-US" altLang="zh-CN" smtClean="0"/>
          </a:p>
          <a:p>
            <a:pPr eaLnBrk="1" hangingPunct="1">
              <a:lnSpc>
                <a:spcPct val="90000"/>
              </a:lnSpc>
              <a:buFont typeface="Arial" panose="020B0604020202020204" pitchFamily="34" charset="0"/>
              <a:buNone/>
            </a:pPr>
            <a:r>
              <a:rPr lang="zh-CN" altLang="en-US" sz="2800" smtClean="0">
                <a:latin typeface="+mn-ea"/>
                <a:cs typeface="+mn-ea"/>
              </a:rPr>
              <a:t>   (二)路径-目标理论</a:t>
            </a:r>
            <a:endParaRPr lang="zh-CN" altLang="en-US" sz="2800" smtClean="0">
              <a:latin typeface="+mn-ea"/>
              <a:cs typeface="+mn-ea"/>
            </a:endParaRPr>
          </a:p>
          <a:p>
            <a:pPr eaLnBrk="1" hangingPunct="1">
              <a:lnSpc>
                <a:spcPct val="90000"/>
              </a:lnSpc>
              <a:buFont typeface="Arial" panose="020B0604020202020204" pitchFamily="34" charset="0"/>
              <a:buNone/>
            </a:pPr>
            <a:r>
              <a:rPr lang="en-US" altLang="zh-CN" b="1" smtClean="0"/>
              <a:t>       </a:t>
            </a:r>
            <a:endParaRPr lang="zh-CN" altLang="en-US" sz="2400" smtClean="0"/>
          </a:p>
        </p:txBody>
      </p:sp>
      <p:sp>
        <p:nvSpPr>
          <p:cNvPr id="14" name="内容占位符 13"/>
          <p:cNvSpPr>
            <a:spLocks noGrp="1"/>
          </p:cNvSpPr>
          <p:nvPr/>
        </p:nvSpPr>
        <p:spPr>
          <a:xfrm>
            <a:off x="1046480" y="2171065"/>
            <a:ext cx="7868920" cy="3907155"/>
          </a:xfrm>
          <a:prstGeom prst="rect">
            <a:avLst/>
          </a:prstGeom>
          <a:noFill/>
          <a:ln w="9525">
            <a:no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10000"/>
              </a:lnSpc>
              <a:spcBef>
                <a:spcPct val="20000"/>
              </a:spcBef>
              <a:spcAft>
                <a:spcPts val="0"/>
              </a:spcAft>
              <a:buClrTx/>
              <a:buSzTx/>
              <a:buFont typeface="Arial" panose="020B0604020202020204" pitchFamily="34" charset="0"/>
              <a:buBlip>
                <a:blip r:embed="rId1"/>
              </a:buBlip>
              <a:defRPr/>
            </a:pP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是</a:t>
            </a:r>
            <a:r>
              <a:rPr kumimoji="0" lang="zh-CN" altLang="en-US" sz="2400" b="1" i="0" u="none" strike="noStrike" kern="1200" cap="none" spc="0" normalizeH="0" baseline="0" noProof="0" dirty="0" smtClean="0">
                <a:ln>
                  <a:noFill/>
                </a:ln>
                <a:solidFill>
                  <a:schemeClr val="tx1"/>
                </a:solidFill>
                <a:effectLst/>
                <a:uLnTx/>
                <a:uFillTx/>
                <a:latin typeface="+mn-ea"/>
                <a:ea typeface="+mn-ea"/>
                <a:cs typeface="+mn-cs"/>
              </a:rPr>
              <a:t>罗伯特·豪斯（Robert House）</a:t>
            </a: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发展的一种领导权变理论</a:t>
            </a:r>
            <a:endParaRPr kumimoji="0" lang="zh-CN" altLang="en-US" sz="240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1" fontAlgn="auto" latinLnBrk="0" hangingPunct="1">
              <a:lnSpc>
                <a:spcPct val="110000"/>
              </a:lnSpc>
              <a:spcBef>
                <a:spcPct val="20000"/>
              </a:spcBef>
              <a:spcAft>
                <a:spcPts val="0"/>
              </a:spcAft>
              <a:buClrTx/>
              <a:buSzTx/>
              <a:buFont typeface="Arial" panose="020B0604020202020204" pitchFamily="34" charset="0"/>
              <a:buBlip>
                <a:blip r:embed="rId1"/>
              </a:buBlip>
              <a:defRPr/>
            </a:pP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所谓</a:t>
            </a:r>
            <a:r>
              <a:rPr kumimoji="0" lang="zh-CN" altLang="en-US" sz="2400" b="1" i="0" u="none" strike="noStrike" kern="1200" cap="none" spc="0" normalizeH="0" baseline="0" noProof="0" dirty="0" smtClean="0">
                <a:ln>
                  <a:noFill/>
                </a:ln>
                <a:solidFill>
                  <a:schemeClr val="tx1"/>
                </a:solidFill>
                <a:effectLst/>
                <a:uLnTx/>
                <a:uFillTx/>
                <a:latin typeface="+mn-ea"/>
                <a:ea typeface="+mn-ea"/>
                <a:cs typeface="+mn-cs"/>
              </a:rPr>
              <a:t>“路径</a:t>
            </a:r>
            <a:r>
              <a:rPr kumimoji="0" lang="en-US" altLang="zh-CN" sz="2400" b="1" i="0" u="none" strike="noStrike" kern="1200" cap="none" spc="0" normalizeH="0" baseline="0" noProof="0" dirty="0" smtClean="0">
                <a:ln>
                  <a:noFill/>
                </a:ln>
                <a:solidFill>
                  <a:schemeClr val="tx1"/>
                </a:solidFill>
                <a:effectLst/>
                <a:uLnTx/>
                <a:uFillTx/>
                <a:latin typeface="+mn-ea"/>
                <a:ea typeface="+mn-ea"/>
                <a:cs typeface="+mn-cs"/>
              </a:rPr>
              <a:t>—</a:t>
            </a:r>
            <a:r>
              <a:rPr kumimoji="0" lang="zh-CN" altLang="en-US" sz="2400" b="1" i="0" u="none" strike="noStrike" kern="1200" cap="none" spc="0" normalizeH="0" baseline="0" noProof="0" dirty="0" smtClean="0">
                <a:ln>
                  <a:noFill/>
                </a:ln>
                <a:solidFill>
                  <a:schemeClr val="tx1"/>
                </a:solidFill>
                <a:effectLst/>
                <a:uLnTx/>
                <a:uFillTx/>
                <a:latin typeface="+mn-ea"/>
                <a:ea typeface="+mn-ea"/>
                <a:cs typeface="+mn-cs"/>
              </a:rPr>
              <a:t>目标”</a:t>
            </a: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是指有效的领导者既要帮助下属充分理解工作目标，又要指明实现目标所应遵循的路径</a:t>
            </a:r>
            <a:endParaRPr kumimoji="0" lang="en-US" altLang="zh-CN" sz="240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1" fontAlgn="auto" latinLnBrk="0" hangingPunct="1">
              <a:lnSpc>
                <a:spcPct val="110000"/>
              </a:lnSpc>
              <a:spcBef>
                <a:spcPct val="20000"/>
              </a:spcBef>
              <a:spcAft>
                <a:spcPts val="0"/>
              </a:spcAft>
              <a:buClrTx/>
              <a:buSzTx/>
              <a:buFont typeface="Arial" panose="020B0604020202020204" pitchFamily="34" charset="0"/>
              <a:buBlip>
                <a:blip r:embed="rId1"/>
              </a:buBlip>
              <a:defRPr/>
            </a:pPr>
            <a:r>
              <a:rPr kumimoji="0" lang="zh-CN" altLang="en-US" sz="2800" b="1" i="0" u="none" strike="noStrike" kern="1200" cap="none" spc="0" normalizeH="0" baseline="0" noProof="0" dirty="0" smtClean="0">
                <a:ln>
                  <a:noFill/>
                </a:ln>
                <a:solidFill>
                  <a:srgbClr val="002060"/>
                </a:solidFill>
                <a:effectLst/>
                <a:uLnTx/>
                <a:uFillTx/>
                <a:latin typeface="+mn-ea"/>
                <a:ea typeface="+mn-ea"/>
                <a:cs typeface="+mn-cs"/>
              </a:rPr>
              <a:t>四种领导行为：</a:t>
            </a:r>
            <a:endParaRPr kumimoji="0" lang="en-US" altLang="zh-CN" sz="2800" b="1" i="0" u="none" strike="noStrike" kern="1200" cap="none" spc="0" normalizeH="0" baseline="0" noProof="0" dirty="0" smtClean="0">
              <a:ln>
                <a:noFill/>
              </a:ln>
              <a:solidFill>
                <a:srgbClr val="002060"/>
              </a:solidFill>
              <a:effectLst/>
              <a:uLnTx/>
              <a:uFillTx/>
              <a:latin typeface="+mn-ea"/>
              <a:ea typeface="+mn-ea"/>
              <a:cs typeface="+mn-cs"/>
            </a:endParaRPr>
          </a:p>
          <a:p>
            <a:pPr marL="742950" marR="0" lvl="1" indent="-285750" algn="l" defTabSz="914400" rtl="0" eaLnBrk="1" fontAlgn="auto" latinLnBrk="0" hangingPunct="1">
              <a:lnSpc>
                <a:spcPct val="110000"/>
              </a:lnSpc>
              <a:spcBef>
                <a:spcPct val="20000"/>
              </a:spcBef>
              <a:spcAft>
                <a:spcPts val="0"/>
              </a:spcAft>
              <a:buClrTx/>
              <a:buSzTx/>
              <a:buFont typeface="Wingdings" panose="05000000000000000000" pitchFamily="2" charset="2"/>
              <a:buChar char="Ø"/>
              <a:defRPr/>
            </a:pPr>
            <a:r>
              <a:rPr kumimoji="0" lang="zh-CN" altLang="en-US"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rPr>
              <a:t>指导型领导</a:t>
            </a:r>
            <a:endParaRPr kumimoji="0" lang="en-US" altLang="zh-CN"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10000"/>
              </a:lnSpc>
              <a:spcBef>
                <a:spcPct val="20000"/>
              </a:spcBef>
              <a:spcAft>
                <a:spcPts val="0"/>
              </a:spcAft>
              <a:buClrTx/>
              <a:buSzTx/>
              <a:buFont typeface="Wingdings" panose="05000000000000000000" pitchFamily="2" charset="2"/>
              <a:buChar char="Ø"/>
              <a:defRPr/>
            </a:pPr>
            <a:r>
              <a:rPr kumimoji="0" lang="zh-CN" altLang="en-US"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rPr>
              <a:t>支持型领导</a:t>
            </a:r>
            <a:endParaRPr kumimoji="0" lang="en-US" altLang="zh-CN"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10000"/>
              </a:lnSpc>
              <a:spcBef>
                <a:spcPct val="20000"/>
              </a:spcBef>
              <a:spcAft>
                <a:spcPts val="0"/>
              </a:spcAft>
              <a:buClrTx/>
              <a:buSzTx/>
              <a:buFont typeface="Wingdings" panose="05000000000000000000" pitchFamily="2" charset="2"/>
              <a:buChar char="Ø"/>
              <a:defRPr/>
            </a:pPr>
            <a:r>
              <a:rPr kumimoji="0" lang="zh-CN" altLang="en-US"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rPr>
              <a:t>参与型领导</a:t>
            </a:r>
            <a:endParaRPr kumimoji="0" lang="en-US" altLang="zh-CN"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10000"/>
              </a:lnSpc>
              <a:spcBef>
                <a:spcPct val="20000"/>
              </a:spcBef>
              <a:spcAft>
                <a:spcPts val="0"/>
              </a:spcAft>
              <a:buClrTx/>
              <a:buSzTx/>
              <a:buFont typeface="Wingdings" panose="05000000000000000000" pitchFamily="2" charset="2"/>
              <a:buChar char="Ø"/>
              <a:defRPr/>
            </a:pPr>
            <a:r>
              <a:rPr kumimoji="0" lang="zh-CN" altLang="en-US"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rPr>
              <a:t>成就导向型领导</a:t>
            </a:r>
            <a:endParaRPr kumimoji="0" lang="zh-CN" altLang="en-US"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down)">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down)">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3555">
                                            <p:txEl>
                                              <p:pRg st="2" end="2"/>
                                            </p:txEl>
                                          </p:spTgt>
                                        </p:tgtEl>
                                        <p:attrNameLst>
                                          <p:attrName>style.visibility</p:attrName>
                                        </p:attrNameLst>
                                      </p:cBhvr>
                                      <p:to>
                                        <p:strVal val="visible"/>
                                      </p:to>
                                    </p:set>
                                    <p:animEffect transition="in" filter="wipe(down)">
                                      <p:cBhvr>
                                        <p:cTn id="22" dur="500"/>
                                        <p:tgtEl>
                                          <p:spTgt spid="2355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wipe(left)">
                                      <p:cBhvr>
                                        <p:cTn id="27" dur="500"/>
                                        <p:tgtEl>
                                          <p:spTgt spid="1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4">
                                            <p:txEl>
                                              <p:pRg st="1" end="1"/>
                                            </p:txEl>
                                          </p:spTgt>
                                        </p:tgtEl>
                                        <p:attrNameLst>
                                          <p:attrName>style.visibility</p:attrName>
                                        </p:attrNameLst>
                                      </p:cBhvr>
                                      <p:to>
                                        <p:strVal val="visible"/>
                                      </p:to>
                                    </p:set>
                                    <p:animEffect transition="in" filter="wipe(left)">
                                      <p:cBhvr>
                                        <p:cTn id="32" dur="500"/>
                                        <p:tgtEl>
                                          <p:spTgt spid="1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4">
                                            <p:txEl>
                                              <p:pRg st="2" end="2"/>
                                            </p:txEl>
                                          </p:spTgt>
                                        </p:tgtEl>
                                        <p:attrNameLst>
                                          <p:attrName>style.visibility</p:attrName>
                                        </p:attrNameLst>
                                      </p:cBhvr>
                                      <p:to>
                                        <p:strVal val="visible"/>
                                      </p:to>
                                    </p:set>
                                    <p:animEffect transition="in" filter="wipe(left)">
                                      <p:cBhvr>
                                        <p:cTn id="37" dur="500"/>
                                        <p:tgtEl>
                                          <p:spTgt spid="14">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4">
                                            <p:txEl>
                                              <p:pRg st="3" end="3"/>
                                            </p:txEl>
                                          </p:spTgt>
                                        </p:tgtEl>
                                        <p:attrNameLst>
                                          <p:attrName>style.visibility</p:attrName>
                                        </p:attrNameLst>
                                      </p:cBhvr>
                                      <p:to>
                                        <p:strVal val="visible"/>
                                      </p:to>
                                    </p:set>
                                    <p:animEffect transition="in" filter="wipe(left)">
                                      <p:cBhvr>
                                        <p:cTn id="42" dur="500"/>
                                        <p:tgtEl>
                                          <p:spTgt spid="14">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4">
                                            <p:txEl>
                                              <p:pRg st="4" end="4"/>
                                            </p:txEl>
                                          </p:spTgt>
                                        </p:tgtEl>
                                        <p:attrNameLst>
                                          <p:attrName>style.visibility</p:attrName>
                                        </p:attrNameLst>
                                      </p:cBhvr>
                                      <p:to>
                                        <p:strVal val="visible"/>
                                      </p:to>
                                    </p:set>
                                    <p:animEffect transition="in" filter="wipe(left)">
                                      <p:cBhvr>
                                        <p:cTn id="47" dur="500"/>
                                        <p:tgtEl>
                                          <p:spTgt spid="14">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4">
                                            <p:txEl>
                                              <p:pRg st="5" end="5"/>
                                            </p:txEl>
                                          </p:spTgt>
                                        </p:tgtEl>
                                        <p:attrNameLst>
                                          <p:attrName>style.visibility</p:attrName>
                                        </p:attrNameLst>
                                      </p:cBhvr>
                                      <p:to>
                                        <p:strVal val="visible"/>
                                      </p:to>
                                    </p:set>
                                    <p:animEffect transition="in" filter="wipe(left)">
                                      <p:cBhvr>
                                        <p:cTn id="52" dur="500"/>
                                        <p:tgtEl>
                                          <p:spTgt spid="14">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4">
                                            <p:txEl>
                                              <p:pRg st="6" end="6"/>
                                            </p:txEl>
                                          </p:spTgt>
                                        </p:tgtEl>
                                        <p:attrNameLst>
                                          <p:attrName>style.visibility</p:attrName>
                                        </p:attrNameLst>
                                      </p:cBhvr>
                                      <p:to>
                                        <p:strVal val="visible"/>
                                      </p:to>
                                    </p:set>
                                    <p:animEffect transition="in" filter="wipe(left)">
                                      <p:cBhvr>
                                        <p:cTn id="57" dur="5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23555"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626745"/>
          </a:xfrm>
        </p:spPr>
        <p:txBody>
          <a:bodyPr/>
          <a:lstStyle/>
          <a:p>
            <a:pPr eaLnBrk="1" hangingPunct="1">
              <a:lnSpc>
                <a:spcPct val="90000"/>
              </a:lnSpc>
              <a:buFont typeface="Arial" panose="020B0604020202020204" pitchFamily="34" charset="0"/>
              <a:buNone/>
            </a:pPr>
            <a:r>
              <a:rPr lang="zh-CN" altLang="en-US" smtClean="0">
                <a:sym typeface="+mn-ea"/>
              </a:rPr>
              <a:t>三、领导情境论</a:t>
            </a:r>
            <a:endParaRPr lang="en-US" altLang="zh-CN" smtClean="0"/>
          </a:p>
          <a:p>
            <a:pPr eaLnBrk="1" hangingPunct="1">
              <a:lnSpc>
                <a:spcPct val="90000"/>
              </a:lnSpc>
              <a:buFont typeface="Arial" panose="020B0604020202020204" pitchFamily="34" charset="0"/>
              <a:buNone/>
            </a:pPr>
            <a:r>
              <a:rPr lang="zh-CN" altLang="en-US" sz="2800" smtClean="0">
                <a:latin typeface="+mn-ea"/>
                <a:cs typeface="+mn-ea"/>
              </a:rPr>
              <a:t>   (三)领导生命周期理论</a:t>
            </a:r>
            <a:r>
              <a:rPr lang="en-US" altLang="zh-CN" b="1" smtClean="0"/>
              <a:t>       </a:t>
            </a:r>
            <a:endParaRPr lang="zh-CN" altLang="en-US" sz="2400" smtClean="0"/>
          </a:p>
        </p:txBody>
      </p:sp>
      <p:sp>
        <p:nvSpPr>
          <p:cNvPr id="2" name="内容占位符 13"/>
          <p:cNvSpPr>
            <a:spLocks noGrp="1"/>
          </p:cNvSpPr>
          <p:nvPr/>
        </p:nvSpPr>
        <p:spPr>
          <a:xfrm>
            <a:off x="1046480" y="2308225"/>
            <a:ext cx="7868920" cy="3907155"/>
          </a:xfrm>
          <a:prstGeom prst="rect">
            <a:avLst/>
          </a:prstGeom>
          <a:noFill/>
          <a:ln w="9525">
            <a:no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30000"/>
              </a:lnSpc>
              <a:spcBef>
                <a:spcPct val="20000"/>
              </a:spcBef>
              <a:spcAft>
                <a:spcPts val="0"/>
              </a:spcAft>
              <a:buClrTx/>
              <a:buSzTx/>
              <a:buFont typeface="Arial" panose="020B0604020202020204" pitchFamily="34" charset="0"/>
              <a:buBlip>
                <a:blip r:embed="rId1"/>
              </a:buBlip>
              <a:defRPr/>
            </a:pPr>
            <a:r>
              <a:rPr lang="zh-CN" sz="2400">
                <a:latin typeface="Times New Roman" panose="02020603050405020304" pitchFamily="18" charset="0"/>
                <a:ea typeface="宋体" panose="02010600030101010101" pitchFamily="2" charset="-122"/>
                <a:sym typeface="+mn-ea"/>
              </a:rPr>
              <a:t>由美国管理学者保罗</a:t>
            </a:r>
            <a:r>
              <a:rPr lang="zh-CN" sz="2400">
                <a:latin typeface="Times New Roman" panose="02020603050405020304" pitchFamily="18" charset="0"/>
                <a:ea typeface="宋体" panose="02010600030101010101" pitchFamily="2" charset="-122"/>
                <a:cs typeface="Times New Roman" panose="02020603050405020304" pitchFamily="18" charset="0"/>
                <a:sym typeface="+mn-ea"/>
              </a:rPr>
              <a:t>·赫塞（</a:t>
            </a:r>
            <a:r>
              <a:rPr lang="en-US" sz="2400">
                <a:latin typeface="Times New Roman" panose="02020603050405020304" pitchFamily="18" charset="0"/>
                <a:ea typeface="宋体" panose="02010600030101010101" pitchFamily="2" charset="-122"/>
                <a:sym typeface="+mn-ea"/>
              </a:rPr>
              <a:t>Paul Hersey</a:t>
            </a:r>
            <a:r>
              <a:rPr lang="zh-CN" sz="2400">
                <a:latin typeface="Times New Roman" panose="02020603050405020304" pitchFamily="18" charset="0"/>
                <a:ea typeface="宋体" panose="02010600030101010101" pitchFamily="2" charset="-122"/>
                <a:sym typeface="+mn-ea"/>
              </a:rPr>
              <a:t>）和肯尼斯·布兰查德（</a:t>
            </a:r>
            <a:r>
              <a:rPr lang="en-US" sz="2400">
                <a:latin typeface="Times New Roman" panose="02020603050405020304" pitchFamily="18" charset="0"/>
                <a:ea typeface="宋体" panose="02010600030101010101" pitchFamily="2" charset="-122"/>
                <a:sym typeface="+mn-ea"/>
              </a:rPr>
              <a:t>Kenneth Blanchard</a:t>
            </a:r>
            <a:r>
              <a:rPr lang="zh-CN" sz="2400">
                <a:latin typeface="Times New Roman" panose="02020603050405020304" pitchFamily="18" charset="0"/>
                <a:ea typeface="宋体" panose="02010600030101010101" pitchFamily="2" charset="-122"/>
                <a:sym typeface="+mn-ea"/>
              </a:rPr>
              <a:t>）提出来的</a:t>
            </a:r>
            <a:endParaRPr lang="zh-CN" sz="2400">
              <a:latin typeface="Times New Roman" panose="02020603050405020304" pitchFamily="18" charset="0"/>
              <a:ea typeface="宋体" panose="02010600030101010101" pitchFamily="2" charset="-122"/>
              <a:sym typeface="+mn-ea"/>
            </a:endParaRPr>
          </a:p>
          <a:p>
            <a:pPr marL="342900" marR="0" lvl="0" indent="-342900" algn="l" defTabSz="914400" rtl="0" eaLnBrk="1" fontAlgn="auto" latinLnBrk="0" hangingPunct="1">
              <a:lnSpc>
                <a:spcPct val="130000"/>
              </a:lnSpc>
              <a:spcBef>
                <a:spcPct val="20000"/>
              </a:spcBef>
              <a:spcAft>
                <a:spcPts val="0"/>
              </a:spcAft>
              <a:buClrTx/>
              <a:buSzTx/>
              <a:buFont typeface="Arial" panose="020B0604020202020204" pitchFamily="34" charset="0"/>
              <a:buBlip>
                <a:blip r:embed="rId1"/>
              </a:buBlip>
              <a:defRPr/>
            </a:pPr>
            <a:r>
              <a:rPr lang="zh-CN" altLang="en-US" sz="2400" noProof="0" dirty="0" smtClean="0">
                <a:ln>
                  <a:noFill/>
                </a:ln>
                <a:solidFill>
                  <a:schemeClr val="tx1"/>
                </a:solidFill>
                <a:effectLst/>
                <a:uLnTx/>
                <a:uFillTx/>
                <a:latin typeface="+mn-ea"/>
                <a:sym typeface="+mn-ea"/>
              </a:rPr>
              <a:t>这一理论把下属的成熟度作为关键的情景因素，认为依据下属的</a:t>
            </a:r>
            <a:r>
              <a:rPr lang="zh-CN" altLang="en-US" sz="2400" b="1" noProof="0" dirty="0" smtClean="0">
                <a:ln>
                  <a:noFill/>
                </a:ln>
                <a:solidFill>
                  <a:schemeClr val="tx1"/>
                </a:solidFill>
                <a:effectLst/>
                <a:uLnTx/>
                <a:uFillTx/>
                <a:latin typeface="+mn-ea"/>
                <a:sym typeface="+mn-ea"/>
              </a:rPr>
              <a:t>成熟度水平</a:t>
            </a:r>
            <a:r>
              <a:rPr lang="zh-CN" altLang="en-US" sz="2400" noProof="0" dirty="0" smtClean="0">
                <a:ln>
                  <a:noFill/>
                </a:ln>
                <a:solidFill>
                  <a:schemeClr val="tx1"/>
                </a:solidFill>
                <a:effectLst/>
                <a:uLnTx/>
                <a:uFillTx/>
                <a:latin typeface="+mn-ea"/>
                <a:sym typeface="+mn-ea"/>
              </a:rPr>
              <a:t>选择正确的领导方式，决定着领导者的成功</a:t>
            </a:r>
            <a:endParaRPr kumimoji="0" lang="en-US" altLang="zh-CN" sz="2400" i="0" u="none" strike="noStrike" kern="1200" cap="none" spc="0" normalizeH="0" baseline="0" noProof="0" dirty="0" smtClean="0">
              <a:ln>
                <a:noFill/>
              </a:ln>
              <a:solidFill>
                <a:schemeClr val="tx1"/>
              </a:solidFill>
              <a:effectLst/>
              <a:uLnTx/>
              <a:uFillTx/>
              <a:latin typeface="+mn-ea"/>
              <a:ea typeface="+mn-ea"/>
              <a:cs typeface="+mn-cs"/>
            </a:endParaRPr>
          </a:p>
          <a:p>
            <a:pPr marL="742950" marR="0" lvl="1" indent="-285750" algn="l" defTabSz="914400" rtl="0" eaLnBrk="1" fontAlgn="auto" latinLnBrk="0" hangingPunct="1">
              <a:lnSpc>
                <a:spcPct val="130000"/>
              </a:lnSpc>
              <a:spcBef>
                <a:spcPct val="20000"/>
              </a:spcBef>
              <a:spcAft>
                <a:spcPts val="0"/>
              </a:spcAft>
              <a:buClrTx/>
              <a:buSzTx/>
              <a:buFont typeface="Wingdings" panose="05000000000000000000" pitchFamily="2" charset="2"/>
              <a:buChar char="Ø"/>
              <a:defRPr/>
            </a:pPr>
            <a:r>
              <a:rPr lang="zh-CN" altLang="en-US" sz="2400" b="1" noProof="0" dirty="0" smtClean="0">
                <a:ln>
                  <a:noFill/>
                </a:ln>
                <a:solidFill>
                  <a:schemeClr val="tx1"/>
                </a:solidFill>
                <a:effectLst/>
                <a:uLnTx/>
                <a:uFillTx/>
                <a:latin typeface="华文楷体" panose="02010600040101010101" charset="-122"/>
                <a:ea typeface="华文楷体" panose="02010600040101010101" charset="-122"/>
                <a:sym typeface="+mn-ea"/>
              </a:rPr>
              <a:t>成熟度</a:t>
            </a:r>
            <a:r>
              <a:rPr lang="en-US" altLang="zh-CN" sz="2400" b="1" noProof="0" dirty="0" smtClean="0">
                <a:ln>
                  <a:noFill/>
                </a:ln>
                <a:solidFill>
                  <a:srgbClr val="002060"/>
                </a:solidFill>
                <a:effectLst/>
                <a:uLnTx/>
                <a:uFillTx/>
                <a:latin typeface="华文楷体" panose="02010600040101010101" charset="-122"/>
                <a:ea typeface="华文楷体" panose="02010600040101010101" charset="-122"/>
                <a:sym typeface="+mn-ea"/>
              </a:rPr>
              <a:t>——</a:t>
            </a:r>
            <a:r>
              <a:rPr lang="zh-CN" altLang="en-US" sz="2400" noProof="0" dirty="0" smtClean="0">
                <a:ln>
                  <a:noFill/>
                </a:ln>
                <a:effectLst/>
                <a:uLnTx/>
                <a:uFillTx/>
                <a:latin typeface="+mn-ea"/>
                <a:sym typeface="+mn-ea"/>
              </a:rPr>
              <a:t>个体对自己的直接行为负责任的能力和意愿，它包括工作成熟度和心理成熟度</a:t>
            </a:r>
            <a:endParaRPr kumimoji="0" lang="en-US" altLang="zh-CN" sz="24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0" marR="0" lvl="0" indent="0" algn="l" defTabSz="914400" rtl="0" eaLnBrk="1" fontAlgn="auto" latinLnBrk="0" hangingPunct="1">
              <a:lnSpc>
                <a:spcPct val="110000"/>
              </a:lnSpc>
              <a:spcBef>
                <a:spcPct val="20000"/>
              </a:spcBef>
              <a:spcAft>
                <a:spcPts val="0"/>
              </a:spcAft>
              <a:buClrTx/>
              <a:buSzTx/>
              <a:buFont typeface="Arial" panose="020B0604020202020204" pitchFamily="34" charset="0"/>
              <a:buNone/>
              <a:defRPr/>
            </a:pPr>
            <a:endParaRPr kumimoji="0" lang="zh-CN" altLang="en-US" sz="2400"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wipe(left)">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wipe(left)">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2" end="2"/>
                                            </p:txEl>
                                          </p:spTgt>
                                        </p:tgtEl>
                                        <p:attrNameLst>
                                          <p:attrName>style.visibility</p:attrName>
                                        </p:attrNameLst>
                                      </p:cBhvr>
                                      <p:to>
                                        <p:strVal val="visible"/>
                                      </p:to>
                                    </p:set>
                                    <p:animEffect transition="in" filter="wipe(left)">
                                      <p:cBhvr>
                                        <p:cTn id="3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626745"/>
          </a:xfrm>
        </p:spPr>
        <p:txBody>
          <a:bodyPr/>
          <a:lstStyle/>
          <a:p>
            <a:pPr eaLnBrk="1" hangingPunct="1">
              <a:lnSpc>
                <a:spcPct val="90000"/>
              </a:lnSpc>
              <a:buFont typeface="Arial" panose="020B0604020202020204" pitchFamily="34" charset="0"/>
              <a:buNone/>
            </a:pPr>
            <a:r>
              <a:rPr lang="zh-CN" altLang="en-US" smtClean="0">
                <a:sym typeface="+mn-ea"/>
              </a:rPr>
              <a:t>三、领导情境论</a:t>
            </a:r>
            <a:endParaRPr lang="en-US" altLang="zh-CN" smtClean="0"/>
          </a:p>
          <a:p>
            <a:pPr eaLnBrk="1" hangingPunct="1">
              <a:lnSpc>
                <a:spcPct val="90000"/>
              </a:lnSpc>
              <a:buFont typeface="Arial" panose="020B0604020202020204" pitchFamily="34" charset="0"/>
              <a:buNone/>
            </a:pPr>
            <a:r>
              <a:rPr lang="zh-CN" altLang="en-US" sz="2800" smtClean="0">
                <a:latin typeface="+mn-ea"/>
                <a:cs typeface="+mn-ea"/>
              </a:rPr>
              <a:t>  </a:t>
            </a:r>
            <a:r>
              <a:rPr lang="zh-CN" altLang="en-US" sz="2400" smtClean="0">
                <a:latin typeface="+mn-ea"/>
                <a:cs typeface="+mn-ea"/>
              </a:rPr>
              <a:t> (三)领导生命周期理论</a:t>
            </a:r>
            <a:r>
              <a:rPr lang="en-US" altLang="zh-CN" b="1" smtClean="0"/>
              <a:t>       </a:t>
            </a:r>
            <a:endParaRPr lang="zh-CN" altLang="en-US" sz="2400" smtClean="0"/>
          </a:p>
        </p:txBody>
      </p:sp>
      <p:sp>
        <p:nvSpPr>
          <p:cNvPr id="14" name="内容占位符 13"/>
          <p:cNvSpPr>
            <a:spLocks noGrp="1"/>
          </p:cNvSpPr>
          <p:nvPr/>
        </p:nvSpPr>
        <p:spPr>
          <a:xfrm>
            <a:off x="305435" y="2437130"/>
            <a:ext cx="8338185" cy="3422015"/>
          </a:xfrm>
          <a:prstGeom prst="rect">
            <a:avLst/>
          </a:prstGeom>
          <a:noFill/>
          <a:ln w="9525">
            <a:no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10000"/>
              </a:lnSpc>
              <a:spcBef>
                <a:spcPct val="20000"/>
              </a:spcBef>
              <a:spcAft>
                <a:spcPts val="0"/>
              </a:spcAft>
              <a:buClrTx/>
              <a:buSzTx/>
              <a:buFont typeface="Arial" panose="020B0604020202020204" pitchFamily="34" charset="0"/>
              <a:buBlip>
                <a:blip r:embed="rId1"/>
              </a:buBlip>
              <a:defRPr/>
            </a:pP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生命周期论提出</a:t>
            </a:r>
            <a:r>
              <a:rPr kumimoji="0" lang="zh-CN" altLang="en-US" sz="2400" b="1" i="0" u="none" strike="noStrike" kern="1200" cap="none" spc="0" normalizeH="0" baseline="0" noProof="0" dirty="0" smtClean="0">
                <a:ln>
                  <a:noFill/>
                </a:ln>
                <a:solidFill>
                  <a:schemeClr val="tx1"/>
                </a:solidFill>
                <a:effectLst/>
                <a:uLnTx/>
                <a:uFillTx/>
                <a:latin typeface="+mn-ea"/>
                <a:ea typeface="+mn-ea"/>
                <a:cs typeface="+mn-cs"/>
              </a:rPr>
              <a:t>任务行为和关系行为</a:t>
            </a:r>
            <a:r>
              <a:rPr kumimoji="0" lang="zh-CN" altLang="en-US" sz="2400" i="0" u="none" strike="noStrike" kern="1200" cap="none" spc="0" normalizeH="0" baseline="0" noProof="0" dirty="0" smtClean="0">
                <a:ln>
                  <a:noFill/>
                </a:ln>
                <a:solidFill>
                  <a:schemeClr val="tx1"/>
                </a:solidFill>
                <a:effectLst/>
                <a:uLnTx/>
                <a:uFillTx/>
                <a:latin typeface="+mn-ea"/>
                <a:ea typeface="+mn-ea"/>
                <a:cs typeface="+mn-cs"/>
              </a:rPr>
              <a:t>这两种领导维度，并且将每种维度进行了细化，从而组合成四种具体的领导方式：</a:t>
            </a:r>
            <a:endParaRPr kumimoji="0" lang="en-US" altLang="zh-CN" sz="2400" i="0" u="none" strike="noStrike" kern="1200" cap="none" spc="0" normalizeH="0" baseline="0" noProof="0" dirty="0" smtClean="0">
              <a:ln>
                <a:noFill/>
              </a:ln>
              <a:solidFill>
                <a:schemeClr val="tx1"/>
              </a:solidFill>
              <a:effectLst/>
              <a:uLnTx/>
              <a:uFillTx/>
              <a:latin typeface="+mn-ea"/>
              <a:ea typeface="+mn-ea"/>
              <a:cs typeface="+mn-cs"/>
            </a:endParaRPr>
          </a:p>
          <a:p>
            <a:pPr marL="742950" marR="0" lvl="1" indent="-285750" algn="l" defTabSz="914400" rtl="0" eaLnBrk="1" fontAlgn="auto" latinLnBrk="0" hangingPunct="1">
              <a:lnSpc>
                <a:spcPct val="110000"/>
              </a:lnSpc>
              <a:spcBef>
                <a:spcPct val="20000"/>
              </a:spcBef>
              <a:spcAft>
                <a:spcPts val="0"/>
              </a:spcAft>
              <a:buClrTx/>
              <a:buSzTx/>
              <a:buFont typeface="Wingdings" panose="05000000000000000000" pitchFamily="2" charset="2"/>
              <a:buChar char="Ø"/>
              <a:defRPr/>
            </a:pP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指导型（</a:t>
            </a:r>
            <a:r>
              <a:rPr kumimoji="0" lang="en-US"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telling</a:t>
            </a: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）领导：</a:t>
            </a:r>
            <a:r>
              <a:rPr kumimoji="0" lang="zh-CN" altLang="en-US"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高任务</a:t>
            </a:r>
            <a:r>
              <a:rPr kumimoji="0" lang="en-US" altLang="zh-CN"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a:t>
            </a:r>
            <a:r>
              <a:rPr kumimoji="0" lang="zh-CN" altLang="en-US"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低关系</a:t>
            </a:r>
            <a:endParaRPr kumimoji="0" lang="en-US" altLang="zh-CN"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10000"/>
              </a:lnSpc>
              <a:spcBef>
                <a:spcPct val="20000"/>
              </a:spcBef>
              <a:spcAft>
                <a:spcPts val="0"/>
              </a:spcAft>
              <a:buClrTx/>
              <a:buSzTx/>
              <a:buFont typeface="Wingdings" panose="05000000000000000000" pitchFamily="2" charset="2"/>
              <a:buChar char="Ø"/>
              <a:defRPr/>
            </a:pP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推销型（</a:t>
            </a:r>
            <a:r>
              <a:rPr kumimoji="0" lang="en-US"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selling</a:t>
            </a: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）领导：</a:t>
            </a:r>
            <a:r>
              <a:rPr kumimoji="0" lang="zh-CN" altLang="en-US"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高任务—高关系</a:t>
            </a:r>
            <a:endParaRPr kumimoji="0" lang="en-US" altLang="zh-CN"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10000"/>
              </a:lnSpc>
              <a:spcBef>
                <a:spcPct val="20000"/>
              </a:spcBef>
              <a:spcAft>
                <a:spcPts val="0"/>
              </a:spcAft>
              <a:buClrTx/>
              <a:buSzTx/>
              <a:buFont typeface="Wingdings" panose="05000000000000000000" pitchFamily="2" charset="2"/>
              <a:buChar char="Ø"/>
              <a:defRPr/>
            </a:pP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参与型（</a:t>
            </a:r>
            <a:r>
              <a:rPr kumimoji="0" lang="en-US"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participating</a:t>
            </a: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）领导：</a:t>
            </a:r>
            <a:r>
              <a:rPr kumimoji="0" lang="zh-CN" altLang="en-US" sz="2400"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低任务—高关系</a:t>
            </a:r>
            <a:endParaRPr kumimoji="0" lang="en-US" altLang="zh-CN"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10000"/>
              </a:lnSpc>
              <a:spcBef>
                <a:spcPct val="20000"/>
              </a:spcBef>
              <a:spcAft>
                <a:spcPts val="0"/>
              </a:spcAft>
              <a:buClrTx/>
              <a:buSzTx/>
              <a:buFont typeface="Wingdings" panose="05000000000000000000" pitchFamily="2" charset="2"/>
              <a:buChar char="Ø"/>
              <a:defRPr/>
            </a:pP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授权型（</a:t>
            </a:r>
            <a:r>
              <a:rPr kumimoji="0" lang="en-US"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delegating</a:t>
            </a:r>
            <a:r>
              <a:rPr kumimoji="0" lang="zh-CN" altLang="en-US" sz="24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rPr>
              <a:t>）领导：</a:t>
            </a:r>
            <a:r>
              <a:rPr kumimoji="0" lang="zh-CN" altLang="en-US" sz="2400" i="0" u="none" strike="noStrike" kern="1200" cap="none" spc="0" normalizeH="0" baseline="0" noProof="0" dirty="0" smtClean="0">
                <a:ln>
                  <a:noFill/>
                </a:ln>
                <a:effectLst/>
                <a:uLnTx/>
                <a:uFillTx/>
                <a:latin typeface="华文楷体" panose="02010600040101010101" charset="-122"/>
                <a:ea typeface="华文楷体" panose="02010600040101010101" charset="-122"/>
                <a:cs typeface="+mn-cs"/>
              </a:rPr>
              <a:t>低任务—低关系</a:t>
            </a:r>
            <a:endParaRPr kumimoji="0" lang="zh-CN" altLang="en-US" sz="2400" i="0" u="none" strike="noStrike" kern="1200" cap="none" spc="0" normalizeH="0" baseline="0" noProof="0" dirty="0" smtClean="0">
              <a:ln>
                <a:noFill/>
              </a:ln>
              <a:effectLst/>
              <a:uLnTx/>
              <a:uFillTx/>
              <a:latin typeface="华文楷体" panose="02010600040101010101" charset="-122"/>
              <a:ea typeface="华文楷体" panose="02010600040101010101"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wipe(left)">
                                      <p:cBhvr>
                                        <p:cTn id="22" dur="500"/>
                                        <p:tgtEl>
                                          <p:spTgt spid="1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animEffect transition="in" filter="wipe(left)">
                                      <p:cBhvr>
                                        <p:cTn id="27" dur="500"/>
                                        <p:tgtEl>
                                          <p:spTgt spid="1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4">
                                            <p:txEl>
                                              <p:pRg st="2" end="2"/>
                                            </p:txEl>
                                          </p:spTgt>
                                        </p:tgtEl>
                                        <p:attrNameLst>
                                          <p:attrName>style.visibility</p:attrName>
                                        </p:attrNameLst>
                                      </p:cBhvr>
                                      <p:to>
                                        <p:strVal val="visible"/>
                                      </p:to>
                                    </p:set>
                                    <p:animEffect transition="in" filter="wipe(left)">
                                      <p:cBhvr>
                                        <p:cTn id="32" dur="500"/>
                                        <p:tgtEl>
                                          <p:spTgt spid="1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4">
                                            <p:txEl>
                                              <p:pRg st="3" end="3"/>
                                            </p:txEl>
                                          </p:spTgt>
                                        </p:tgtEl>
                                        <p:attrNameLst>
                                          <p:attrName>style.visibility</p:attrName>
                                        </p:attrNameLst>
                                      </p:cBhvr>
                                      <p:to>
                                        <p:strVal val="visible"/>
                                      </p:to>
                                    </p:set>
                                    <p:animEffect transition="in" filter="wipe(left)">
                                      <p:cBhvr>
                                        <p:cTn id="37" dur="500"/>
                                        <p:tgtEl>
                                          <p:spTgt spid="14">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4">
                                            <p:txEl>
                                              <p:pRg st="4" end="4"/>
                                            </p:txEl>
                                          </p:spTgt>
                                        </p:tgtEl>
                                        <p:attrNameLst>
                                          <p:attrName>style.visibility</p:attrName>
                                        </p:attrNameLst>
                                      </p:cBhvr>
                                      <p:to>
                                        <p:strVal val="visible"/>
                                      </p:to>
                                    </p:set>
                                    <p:animEffect transition="in" filter="wipe(left)">
                                      <p:cBhvr>
                                        <p:cTn id="42"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a:xfrm>
            <a:off x="304800" y="385445"/>
            <a:ext cx="8686800" cy="838200"/>
          </a:xfrm>
        </p:spPr>
        <p:txBody>
          <a:bodyPr/>
          <a:lstStyle/>
          <a:p>
            <a:pPr eaLnBrk="1" fontAlgn="auto" hangingPunct="1">
              <a:spcAft>
                <a:spcPts val="0"/>
              </a:spcAft>
              <a:defRPr/>
            </a:pPr>
            <a:r>
              <a:rPr lang="zh-CN" altLang="en-US" sz="4000" smtClean="0"/>
              <a:t>第三节 领导理论</a:t>
            </a:r>
            <a:endParaRPr lang="zh-CN" altLang="en-US" sz="4000" smtClean="0"/>
          </a:p>
        </p:txBody>
      </p:sp>
      <p:sp>
        <p:nvSpPr>
          <p:cNvPr id="23555" name="内容占位符 2"/>
          <p:cNvSpPr>
            <a:spLocks noGrp="1"/>
          </p:cNvSpPr>
          <p:nvPr>
            <p:ph idx="1"/>
          </p:nvPr>
        </p:nvSpPr>
        <p:spPr>
          <a:xfrm>
            <a:off x="228600" y="1223645"/>
            <a:ext cx="8686800" cy="1085215"/>
          </a:xfrm>
        </p:spPr>
        <p:txBody>
          <a:bodyPr/>
          <a:lstStyle/>
          <a:p>
            <a:pPr eaLnBrk="1" hangingPunct="1">
              <a:lnSpc>
                <a:spcPct val="70000"/>
              </a:lnSpc>
              <a:buFont typeface="Arial" panose="020B0604020202020204" pitchFamily="34" charset="0"/>
              <a:buNone/>
            </a:pPr>
            <a:r>
              <a:rPr lang="zh-CN" altLang="en-US" smtClean="0">
                <a:sym typeface="+mn-ea"/>
              </a:rPr>
              <a:t>三、领导情境论</a:t>
            </a:r>
            <a:endParaRPr lang="en-US" altLang="zh-CN" smtClean="0"/>
          </a:p>
          <a:p>
            <a:pPr eaLnBrk="1" hangingPunct="1">
              <a:lnSpc>
                <a:spcPct val="70000"/>
              </a:lnSpc>
              <a:buFont typeface="Arial" panose="020B0604020202020204" pitchFamily="34" charset="0"/>
              <a:buNone/>
            </a:pPr>
            <a:r>
              <a:rPr lang="zh-CN" altLang="en-US" sz="2800" smtClean="0">
                <a:latin typeface="+mn-ea"/>
                <a:cs typeface="+mn-ea"/>
              </a:rPr>
              <a:t>   (三)领导生命周期理论</a:t>
            </a:r>
            <a:r>
              <a:rPr lang="en-US" altLang="zh-CN" b="1" smtClean="0"/>
              <a:t>       </a:t>
            </a:r>
            <a:endParaRPr lang="zh-CN" altLang="en-US" sz="2400" smtClean="0"/>
          </a:p>
        </p:txBody>
      </p:sp>
      <p:pic>
        <p:nvPicPr>
          <p:cNvPr id="2" name="图片 1" descr="b0392901122581239e019153fff12bd"/>
          <p:cNvPicPr>
            <a:picLocks noChangeAspect="1"/>
          </p:cNvPicPr>
          <p:nvPr/>
        </p:nvPicPr>
        <p:blipFill>
          <a:blip r:embed="rId1"/>
          <a:stretch>
            <a:fillRect/>
          </a:stretch>
        </p:blipFill>
        <p:spPr>
          <a:xfrm>
            <a:off x="838200" y="2197735"/>
            <a:ext cx="7620000" cy="4295140"/>
          </a:xfrm>
          <a:prstGeom prst="rect">
            <a:avLst/>
          </a:prstGeom>
        </p:spPr>
      </p:pic>
      <p:sp>
        <p:nvSpPr>
          <p:cNvPr id="100" name="文本框 99"/>
          <p:cNvSpPr txBox="1"/>
          <p:nvPr/>
        </p:nvSpPr>
        <p:spPr>
          <a:xfrm>
            <a:off x="2032000" y="6564630"/>
            <a:ext cx="5080000" cy="306705"/>
          </a:xfrm>
          <a:prstGeom prst="rect">
            <a:avLst/>
          </a:prstGeom>
          <a:noFill/>
          <a:ln w="9525">
            <a:noFill/>
          </a:ln>
        </p:spPr>
        <p:txBody>
          <a:bodyPr>
            <a:spAutoFit/>
          </a:bodyPr>
          <a:p>
            <a:pPr marL="0" indent="266700" algn="ctr"/>
            <a:r>
              <a:rPr lang="zh-CN" sz="1400" b="1">
                <a:latin typeface="微软雅黑" panose="020B0503020204020204" charset="-122"/>
                <a:ea typeface="微软雅黑" panose="020B0503020204020204" charset="-122"/>
                <a:cs typeface="微软雅黑" panose="020B0503020204020204" charset="-122"/>
              </a:rPr>
              <a:t>图</a:t>
            </a:r>
            <a:r>
              <a:rPr lang="en-US" sz="1400" b="1">
                <a:latin typeface="微软雅黑" panose="020B0503020204020204" charset="-122"/>
                <a:ea typeface="微软雅黑" panose="020B0503020204020204" charset="-122"/>
                <a:cs typeface="微软雅黑" panose="020B0503020204020204" charset="-122"/>
              </a:rPr>
              <a:t>13-5   </a:t>
            </a:r>
            <a:r>
              <a:rPr lang="zh-CN" sz="1400" b="1">
                <a:latin typeface="微软雅黑" panose="020B0503020204020204" charset="-122"/>
                <a:ea typeface="微软雅黑" panose="020B0503020204020204" charset="-122"/>
                <a:cs typeface="微软雅黑" panose="020B0503020204020204" charset="-122"/>
              </a:rPr>
              <a:t>领导方式生命周期理论</a:t>
            </a:r>
            <a:endParaRPr lang="zh-CN" altLang="en-US" sz="14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wipe(left)">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wipe(left)">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100"/>
                                        </p:tgtEl>
                                        <p:attrNameLst>
                                          <p:attrName>style.visibility</p:attrName>
                                        </p:attrNameLst>
                                      </p:cBhvr>
                                      <p:to>
                                        <p:strVal val="visible"/>
                                      </p:to>
                                    </p:set>
                                    <p:animEffect transition="in" filter="wipe(left)">
                                      <p:cBhvr>
                                        <p:cTn id="26"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10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lstStyle/>
          <a:p>
            <a:pPr eaLnBrk="1" fontAlgn="auto" hangingPunct="1">
              <a:spcAft>
                <a:spcPts val="0"/>
              </a:spcAft>
              <a:defRPr/>
            </a:pPr>
            <a:r>
              <a:rPr lang="zh-CN" altLang="en-US" sz="4000" smtClean="0"/>
              <a:t>本 章 小 结</a:t>
            </a:r>
            <a:endParaRPr lang="zh-CN" altLang="en-US" sz="4000" smtClean="0"/>
          </a:p>
        </p:txBody>
      </p:sp>
      <p:sp>
        <p:nvSpPr>
          <p:cNvPr id="3" name="内容占位符 2"/>
          <p:cNvSpPr>
            <a:spLocks noGrp="1"/>
          </p:cNvSpPr>
          <p:nvPr>
            <p:ph idx="1"/>
          </p:nvPr>
        </p:nvSpPr>
        <p:spPr/>
        <p:txBody>
          <a:bodyPr rtlCol="0">
            <a:normAutofit/>
          </a:bodyPr>
          <a:lstStyle/>
          <a:p>
            <a:pPr eaLnBrk="1" fontAlgn="auto" hangingPunct="1">
              <a:lnSpc>
                <a:spcPct val="150000"/>
              </a:lnSpc>
              <a:spcAft>
                <a:spcPts val="0"/>
              </a:spcAft>
              <a:buFont typeface="Arial" panose="020B0604020202020204" pitchFamily="34" charset="0"/>
              <a:buNone/>
              <a:defRPr/>
            </a:pPr>
            <a:r>
              <a:rPr lang="zh-CN" altLang="en-US" sz="2800" dirty="0" smtClean="0"/>
              <a:t>             </a:t>
            </a:r>
            <a:r>
              <a:rPr lang="zh-CN" altLang="en-US" sz="2800" smtClean="0">
                <a:sym typeface="+mn-ea"/>
              </a:rPr>
              <a:t>领导是在一定的社会组织和群体内，为实现组织预定目标，领导者运用其法定权力和自身影响力影响被领导者的行为，并将其导向组织目标的过程。</a:t>
            </a:r>
            <a:r>
              <a:rPr lang="zh-CN" altLang="en-US" sz="2800" dirty="0" smtClean="0"/>
              <a:t>本章首先介绍了领导与管理的区别与联系；同时阐述了领导的风格类型；接下来讨论了领导的特质理论、领导的行为理论和领导的情境理论。</a:t>
            </a:r>
            <a:endParaRPr lang="zh-CN" altLang="en-US" sz="2800" dirty="0" smtClean="0"/>
          </a:p>
          <a:p>
            <a:pPr eaLnBrk="1" fontAlgn="auto" hangingPunct="1">
              <a:spcAft>
                <a:spcPts val="0"/>
              </a:spcAft>
              <a:buFont typeface="Arial" panose="020B0604020202020204" pitchFamily="34" charset="0"/>
              <a:buNone/>
              <a:defRPr/>
            </a:pP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wipe(left)">
                                      <p:cBhvr>
                                        <p:cTn id="7" dur="500"/>
                                        <p:tgtEl>
                                          <p:spTgt spid="194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第一节 领导的内涵</a:t>
            </a:r>
            <a:br>
              <a:rPr lang="en-US" altLang="zh-CN" dirty="0" smtClean="0"/>
            </a:br>
            <a:endParaRPr lang="zh-CN" altLang="en-US" dirty="0"/>
          </a:p>
        </p:txBody>
      </p:sp>
      <p:sp>
        <p:nvSpPr>
          <p:cNvPr id="14339" name="内容占位符 2"/>
          <p:cNvSpPr>
            <a:spLocks noGrp="1"/>
          </p:cNvSpPr>
          <p:nvPr>
            <p:ph idx="1"/>
          </p:nvPr>
        </p:nvSpPr>
        <p:spPr>
          <a:xfrm>
            <a:off x="500380" y="1323975"/>
            <a:ext cx="8229600" cy="550545"/>
          </a:xfrm>
        </p:spPr>
        <p:txBody>
          <a:bodyPr/>
          <a:lstStyle/>
          <a:p>
            <a:pPr eaLnBrk="1" hangingPunct="1">
              <a:buFont typeface="Arial" panose="020B0604020202020204" pitchFamily="34" charset="0"/>
              <a:buNone/>
            </a:pPr>
            <a:r>
              <a:rPr lang="zh-CN" altLang="en-US" smtClean="0"/>
              <a:t>二、领导和管理</a:t>
            </a:r>
            <a:r>
              <a:rPr lang="en-US" altLang="zh-CN" sz="2800" smtClean="0"/>
              <a:t>           </a:t>
            </a:r>
            <a:r>
              <a:rPr lang="zh-CN" altLang="en-US" sz="2800" smtClean="0"/>
              <a:t>   </a:t>
            </a:r>
            <a:endParaRPr lang="zh-CN" altLang="en-US" sz="2800" smtClean="0"/>
          </a:p>
        </p:txBody>
      </p:sp>
      <p:sp>
        <p:nvSpPr>
          <p:cNvPr id="4" name="文本框 3"/>
          <p:cNvSpPr txBox="1"/>
          <p:nvPr/>
        </p:nvSpPr>
        <p:spPr>
          <a:xfrm>
            <a:off x="2917825" y="1852295"/>
            <a:ext cx="4243705" cy="368300"/>
          </a:xfrm>
          <a:prstGeom prst="rect">
            <a:avLst/>
          </a:prstGeom>
          <a:noFill/>
          <a:ln w="9525">
            <a:noFill/>
          </a:ln>
        </p:spPr>
        <p:txBody>
          <a:bodyPr wrap="square">
            <a:spAutoFit/>
          </a:bodyPr>
          <a:p>
            <a:pPr marL="0" indent="0"/>
            <a:r>
              <a:rPr sz="1800" b="1">
                <a:latin typeface="微软雅黑" panose="020B0503020204020204" charset="-122"/>
                <a:ea typeface="微软雅黑" panose="020B0503020204020204" charset="-122"/>
                <a:cs typeface="微软雅黑" panose="020B0503020204020204" charset="-122"/>
              </a:rPr>
              <a:t>表13-2  领导者与管理者不同的关注点</a:t>
            </a:r>
            <a:endParaRPr sz="1800" b="1">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1"/>
            </p:custDataLst>
          </p:nvPr>
        </p:nvGraphicFramePr>
        <p:xfrm>
          <a:off x="572135" y="2209800"/>
          <a:ext cx="8096250" cy="4152265"/>
        </p:xfrm>
        <a:graphic>
          <a:graphicData uri="http://schemas.openxmlformats.org/drawingml/2006/table">
            <a:tbl>
              <a:tblPr firstRow="1" bandRow="1">
                <a:tableStyleId>{5940675A-B579-460E-94D1-54222C63F5DA}</a:tableStyleId>
              </a:tblPr>
              <a:tblGrid>
                <a:gridCol w="1009650"/>
                <a:gridCol w="3844925"/>
                <a:gridCol w="3241675"/>
              </a:tblGrid>
              <a:tr h="274320">
                <a:tc>
                  <a:txBody>
                    <a:bodyPr/>
                    <a:p>
                      <a:pPr indent="0">
                        <a:buNone/>
                      </a:pPr>
                      <a:r>
                        <a:rPr lang="en-US" sz="1200" b="1">
                          <a:latin typeface="Calibri" panose="020F0502020204030204" pitchFamily="34" charset="0"/>
                          <a:cs typeface="Calibri" panose="020F0502020204030204" pitchFamily="34" charset="0"/>
                        </a:rPr>
                        <a:t> </a:t>
                      </a:r>
                      <a:endParaRPr lang="en-US" altLang="en-US" sz="1200" b="1">
                        <a:latin typeface="Calibri" panose="020F0502020204030204" pitchFamily="34" charset="0"/>
                        <a:ea typeface="Calibri" panose="020F0502020204030204" pitchFamily="34" charset="0"/>
                        <a:cs typeface="Calibri" panose="020F0502020204030204" pitchFamily="34" charset="0"/>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200" b="1">
                          <a:latin typeface="微软雅黑" panose="020B0503020204020204" charset="-122"/>
                          <a:ea typeface="微软雅黑" panose="020B0503020204020204" charset="-122"/>
                          <a:cs typeface="微软雅黑" panose="020B0503020204020204" charset="-122"/>
                        </a:rPr>
                        <a:t>                 管    理 者</a:t>
                      </a:r>
                      <a:endParaRPr lang="en-US" altLang="en-US" sz="1200" b="1">
                        <a:latin typeface="微软雅黑" panose="020B0503020204020204" charset="-122"/>
                        <a:ea typeface="微软雅黑" panose="020B0503020204020204" charset="-122"/>
                        <a:cs typeface="微软雅黑" panose="020B0503020204020204" charset="-122"/>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200" b="1">
                          <a:latin typeface="微软雅黑" panose="020B0503020204020204" charset="-122"/>
                          <a:ea typeface="微软雅黑" panose="020B0503020204020204" charset="-122"/>
                          <a:cs typeface="微软雅黑" panose="020B0503020204020204" charset="-122"/>
                        </a:rPr>
                        <a:t>              领    导 者</a:t>
                      </a:r>
                      <a:endParaRPr lang="en-US" altLang="en-US" sz="1200" b="1">
                        <a:latin typeface="微软雅黑" panose="020B0503020204020204" charset="-122"/>
                        <a:ea typeface="微软雅黑" panose="020B0503020204020204" charset="-122"/>
                        <a:cs typeface="微软雅黑" panose="020B0503020204020204" charset="-122"/>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r>
              <a:tr h="729615">
                <a:tc>
                  <a:txBody>
                    <a:bodyPr/>
                    <a:p>
                      <a:pPr indent="0" algn="ctr">
                        <a:buNone/>
                      </a:pPr>
                      <a:r>
                        <a:rPr lang="en-US" sz="1200" b="1">
                          <a:latin typeface="微软雅黑" panose="020B0503020204020204" charset="-122"/>
                          <a:ea typeface="微软雅黑" panose="020B0503020204020204" charset="-122"/>
                          <a:cs typeface="微软雅黑" panose="020B0503020204020204" charset="-122"/>
                        </a:rPr>
                        <a:t>  制定议程</a:t>
                      </a:r>
                      <a:endParaRPr lang="en-US" altLang="en-US" sz="1200" b="1">
                        <a:latin typeface="微软雅黑" panose="020B0503020204020204" charset="-122"/>
                        <a:ea typeface="微软雅黑" panose="020B0503020204020204" charset="-122"/>
                        <a:cs typeface="微软雅黑" panose="020B0503020204020204" charset="-122"/>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400" b="0">
                          <a:latin typeface="+mn-ea"/>
                          <a:cs typeface="+mn-ea"/>
                        </a:rPr>
                        <a:t>        </a:t>
                      </a:r>
                      <a:r>
                        <a:rPr lang="en-US" sz="1400" b="1">
                          <a:latin typeface="+mn-ea"/>
                          <a:cs typeface="+mn-ea"/>
                        </a:rPr>
                        <a:t>计划和预算</a:t>
                      </a:r>
                      <a:r>
                        <a:rPr lang="en-US" sz="1400" b="0">
                          <a:latin typeface="+mn-ea"/>
                          <a:cs typeface="+mn-ea"/>
                        </a:rPr>
                        <a:t>——为达到所期望的结果，设立详细的步骤和时间表，然后分配所需要的资源，开始行动 </a:t>
                      </a:r>
                      <a:endParaRPr lang="en-US" altLang="en-US" sz="1400" b="0">
                        <a:latin typeface="+mn-ea"/>
                        <a:cs typeface="+mn-ea"/>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400" b="0">
                          <a:latin typeface="+mn-ea"/>
                          <a:cs typeface="+mn-ea"/>
                        </a:rPr>
                        <a:t>       </a:t>
                      </a:r>
                      <a:r>
                        <a:rPr lang="en-US" sz="1400" b="1">
                          <a:latin typeface="+mn-ea"/>
                          <a:cs typeface="+mn-ea"/>
                        </a:rPr>
                        <a:t>明确方向</a:t>
                      </a:r>
                      <a:r>
                        <a:rPr lang="en-US" sz="1400" b="0">
                          <a:latin typeface="+mn-ea"/>
                          <a:cs typeface="+mn-ea"/>
                        </a:rPr>
                        <a:t>——确立一幅未来的图景，为实现目标，制定变革的战略 </a:t>
                      </a:r>
                      <a:endParaRPr lang="en-US" altLang="en-US" sz="1400" b="0">
                        <a:latin typeface="+mn-ea"/>
                        <a:cs typeface="+mn-ea"/>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r>
              <a:tr h="1179830">
                <a:tc>
                  <a:txBody>
                    <a:bodyPr/>
                    <a:p>
                      <a:pPr indent="0" algn="ctr">
                        <a:buNone/>
                      </a:pPr>
                      <a:r>
                        <a:rPr lang="en-US" sz="1200" b="1">
                          <a:latin typeface="微软雅黑" panose="020B0503020204020204" charset="-122"/>
                          <a:ea typeface="微软雅黑" panose="020B0503020204020204" charset="-122"/>
                          <a:cs typeface="微软雅黑" panose="020B0503020204020204" charset="-122"/>
                        </a:rPr>
                        <a:t>发展完成计划所需的人力网络  </a:t>
                      </a:r>
                      <a:endParaRPr lang="en-US" altLang="en-US" sz="1200" b="1">
                        <a:latin typeface="微软雅黑" panose="020B0503020204020204" charset="-122"/>
                        <a:ea typeface="微软雅黑" panose="020B0503020204020204" charset="-122"/>
                        <a:cs typeface="微软雅黑" panose="020B0503020204020204" charset="-122"/>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400" b="0">
                          <a:latin typeface="+mn-ea"/>
                          <a:cs typeface="+mn-ea"/>
                        </a:rPr>
                        <a:t>      </a:t>
                      </a:r>
                      <a:r>
                        <a:rPr lang="en-US" sz="1400" b="1">
                          <a:latin typeface="+mn-ea"/>
                          <a:cs typeface="+mn-ea"/>
                        </a:rPr>
                        <a:t> 企业组织和人员配备</a:t>
                      </a:r>
                      <a:r>
                        <a:rPr lang="en-US" sz="1400" b="0">
                          <a:latin typeface="+mn-ea"/>
                          <a:cs typeface="+mn-ea"/>
                        </a:rPr>
                        <a:t>——根据完成计划的要求建立企业组织机构，配备人员，赋予他们完成计划的职责和权利，成计划的职责和权利，进行引导，并采取某些方式或创建一定系统监督计划的执行情况 </a:t>
                      </a:r>
                      <a:endParaRPr lang="en-US" altLang="en-US" sz="1400" b="0">
                        <a:latin typeface="+mn-ea"/>
                        <a:cs typeface="+mn-ea"/>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400" b="0">
                          <a:latin typeface="+mn-ea"/>
                          <a:cs typeface="+mn-ea"/>
                        </a:rPr>
                        <a:t>       </a:t>
                      </a:r>
                      <a:r>
                        <a:rPr lang="en-US" sz="1400" b="1">
                          <a:latin typeface="+mn-ea"/>
                          <a:cs typeface="+mn-ea"/>
                        </a:rPr>
                        <a:t>联合群众</a:t>
                      </a:r>
                      <a:r>
                        <a:rPr lang="en-US" sz="1400" b="0">
                          <a:latin typeface="+mn-ea"/>
                          <a:cs typeface="+mn-ea"/>
                        </a:rPr>
                        <a:t>——通过言行将所确定的企业经营方向传达给群众，争取有关人员的合作，并形成影响力，使相信远景目影响力，使相信远景目盟，并得到他们的支持 </a:t>
                      </a:r>
                      <a:endParaRPr lang="en-US" altLang="en-US" sz="1400" b="0">
                        <a:latin typeface="+mn-ea"/>
                        <a:cs typeface="+mn-ea"/>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r>
              <a:tr h="965200">
                <a:tc>
                  <a:txBody>
                    <a:bodyPr/>
                    <a:p>
                      <a:pPr indent="0" algn="ctr">
                        <a:buNone/>
                      </a:pPr>
                      <a:r>
                        <a:rPr lang="en-US" sz="1200" b="1">
                          <a:latin typeface="微软雅黑" panose="020B0503020204020204" charset="-122"/>
                          <a:ea typeface="微软雅黑" panose="020B0503020204020204" charset="-122"/>
                          <a:cs typeface="微软雅黑" panose="020B0503020204020204" charset="-122"/>
                        </a:rPr>
                        <a:t>执行计划 </a:t>
                      </a:r>
                      <a:endParaRPr lang="en-US" altLang="en-US" sz="1200" b="1">
                        <a:latin typeface="微软雅黑" panose="020B0503020204020204" charset="-122"/>
                        <a:ea typeface="微软雅黑" panose="020B0503020204020204" charset="-122"/>
                        <a:cs typeface="微软雅黑" panose="020B0503020204020204" charset="-122"/>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400" b="1">
                          <a:latin typeface="+mn-ea"/>
                          <a:cs typeface="+mn-ea"/>
                        </a:rPr>
                        <a:t>控制、解决问题</a:t>
                      </a:r>
                      <a:r>
                        <a:rPr lang="en-US" sz="1400" b="0">
                          <a:latin typeface="+mn-ea"/>
                          <a:cs typeface="+mn-ea"/>
                        </a:rPr>
                        <a:t>——相当详细地监督计划的完成情况，如发现偏差点，则制定计划、组织人员解决问题   </a:t>
                      </a:r>
                      <a:endParaRPr lang="en-US" altLang="en-US" sz="1400" b="0">
                        <a:latin typeface="+mn-ea"/>
                        <a:cs typeface="+mn-ea"/>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400" b="1">
                          <a:latin typeface="+mn-ea"/>
                          <a:cs typeface="+mn-ea"/>
                        </a:rPr>
                        <a:t>       激励和鼓舞</a:t>
                      </a:r>
                      <a:r>
                        <a:rPr lang="en-US" sz="1400" b="0">
                          <a:latin typeface="+mn-ea"/>
                          <a:cs typeface="+mn-ea"/>
                        </a:rPr>
                        <a:t>——通过唤起人类通常未得到满足的最基本的需求，激励人们战胜变革过程中遇到的政治、官僚和资源方面的主要障碍 </a:t>
                      </a:r>
                      <a:endParaRPr lang="en-US" altLang="en-US" sz="1400" b="0">
                        <a:latin typeface="+mn-ea"/>
                        <a:cs typeface="+mn-ea"/>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r>
              <a:tr h="1001395">
                <a:tc>
                  <a:txBody>
                    <a:bodyPr/>
                    <a:p>
                      <a:pPr indent="0" algn="ctr">
                        <a:buNone/>
                      </a:pPr>
                      <a:r>
                        <a:rPr lang="en-US" sz="1200" b="1">
                          <a:latin typeface="微软雅黑" panose="020B0503020204020204" charset="-122"/>
                          <a:ea typeface="微软雅黑" panose="020B0503020204020204" charset="-122"/>
                          <a:cs typeface="微软雅黑" panose="020B0503020204020204" charset="-122"/>
                        </a:rPr>
                        <a:t>结果 </a:t>
                      </a:r>
                      <a:endParaRPr lang="en-US" altLang="en-US" sz="1200" b="1">
                        <a:latin typeface="微软雅黑" panose="020B0503020204020204" charset="-122"/>
                        <a:ea typeface="微软雅黑" panose="020B0503020204020204" charset="-122"/>
                        <a:cs typeface="微软雅黑" panose="020B0503020204020204" charset="-122"/>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400" b="0">
                          <a:latin typeface="+mn-ea"/>
                          <a:cs typeface="+mn-ea"/>
                        </a:rPr>
                        <a:t>       在一定程度上实现预期计划，维持企业秩序，并能持续地为各种各样的利益相关者提供他们所期望的结果(例如，为顾客按时交货，为股票 持有者按预算分红)</a:t>
                      </a:r>
                      <a:endParaRPr lang="en-US" altLang="en-US" sz="1400" b="0">
                        <a:latin typeface="+mn-ea"/>
                        <a:cs typeface="+mn-ea"/>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400" b="0">
                          <a:latin typeface="+mn-ea"/>
                          <a:cs typeface="+mn-ea"/>
                        </a:rPr>
                        <a:t>      引起变革，通常是剧烈的变革，并形成有效的改革能动性(例如，生产出顾客需要的新产品，寻求新的劳资关系协调办法，增强企业的竞争力等)</a:t>
                      </a:r>
                      <a:endParaRPr lang="en-US" altLang="en-US" sz="1400" b="0">
                        <a:latin typeface="+mn-ea"/>
                        <a:cs typeface="+mn-ea"/>
                      </a:endParaRPr>
                    </a:p>
                  </a:txBody>
                  <a:tcPr marL="91439" marR="91439" marT="45719" marB="45719"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r>
            </a:tbl>
          </a:graphicData>
        </a:graphic>
      </p:graphicFrame>
      <p:sp>
        <p:nvSpPr>
          <p:cNvPr id="100" name="文本框 99"/>
          <p:cNvSpPr txBox="1"/>
          <p:nvPr/>
        </p:nvSpPr>
        <p:spPr>
          <a:xfrm>
            <a:off x="1707515" y="6362065"/>
            <a:ext cx="7121525" cy="275590"/>
          </a:xfrm>
          <a:prstGeom prst="rect">
            <a:avLst/>
          </a:prstGeom>
          <a:noFill/>
          <a:ln w="9525">
            <a:noFill/>
          </a:ln>
        </p:spPr>
        <p:txBody>
          <a:bodyPr wrap="square">
            <a:spAutoFit/>
          </a:bodyPr>
          <a:p>
            <a:pPr marL="0" indent="1943100"/>
            <a:r>
              <a:rPr lang="zh-CN" sz="1200" b="1">
                <a:latin typeface="Arial" panose="020B0604020202020204" pitchFamily="34" charset="0"/>
                <a:ea typeface="黑体" panose="02010609060101010101" charset="-122"/>
              </a:rPr>
              <a:t>资料来源：</a:t>
            </a:r>
            <a:r>
              <a:rPr lang="en-US" sz="1200" b="1">
                <a:latin typeface="Arial" panose="020B0604020202020204" pitchFamily="34" charset="0"/>
                <a:ea typeface="黑体" panose="02010609060101010101" charset="-122"/>
                <a:cs typeface="Times New Roman" panose="02020603050405020304" pitchFamily="18" charset="0"/>
              </a:rPr>
              <a:t>(</a:t>
            </a:r>
            <a:r>
              <a:rPr lang="zh-CN" sz="1200" b="1">
                <a:latin typeface="Arial" panose="020B0604020202020204" pitchFamily="34" charset="0"/>
                <a:ea typeface="黑体" panose="02010609060101010101" charset="-122"/>
              </a:rPr>
              <a:t>变革的力量——领导与管理的差异</a:t>
            </a:r>
            <a:r>
              <a:rPr lang="en-US" sz="1200" b="1">
                <a:latin typeface="Arial" panose="020B0604020202020204" pitchFamily="34" charset="0"/>
                <a:ea typeface="黑体" panose="02010609060101010101" charset="-122"/>
              </a:rPr>
              <a:t>)</a:t>
            </a:r>
            <a:r>
              <a:rPr lang="zh-CN" sz="1200" b="1">
                <a:latin typeface="Arial" panose="020B0604020202020204" pitchFamily="34" charset="0"/>
                <a:ea typeface="黑体" panose="02010609060101010101" charset="-122"/>
              </a:rPr>
              <a:t>，作者：约翰·科特</a:t>
            </a:r>
            <a:endParaRPr lang="zh-CN" altLang="en-US"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wipe(left)">
                                      <p:cBhvr>
                                        <p:cTn id="12" dur="500"/>
                                        <p:tgtEl>
                                          <p:spTgt spid="1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wipe(left)">
                                      <p:cBhvr>
                                        <p:cTn id="25"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339" grpId="0" build="p"/>
      <p:bldP spid="4" grpId="0"/>
      <p:bldP spid="10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第一节 领导的内涵</a:t>
            </a:r>
            <a:br>
              <a:rPr lang="en-US" altLang="zh-CN" dirty="0" smtClean="0"/>
            </a:br>
            <a:endParaRPr lang="zh-CN" altLang="en-US" dirty="0"/>
          </a:p>
        </p:txBody>
      </p:sp>
      <p:sp>
        <p:nvSpPr>
          <p:cNvPr id="14339" name="内容占位符 2"/>
          <p:cNvSpPr>
            <a:spLocks noGrp="1"/>
          </p:cNvSpPr>
          <p:nvPr>
            <p:ph idx="1"/>
          </p:nvPr>
        </p:nvSpPr>
        <p:spPr>
          <a:xfrm>
            <a:off x="500380" y="1323975"/>
            <a:ext cx="8229600" cy="550545"/>
          </a:xfrm>
        </p:spPr>
        <p:txBody>
          <a:bodyPr/>
          <a:lstStyle/>
          <a:p>
            <a:pPr eaLnBrk="1" hangingPunct="1">
              <a:buFont typeface="Arial" panose="020B0604020202020204" pitchFamily="34" charset="0"/>
              <a:buNone/>
            </a:pPr>
            <a:r>
              <a:rPr lang="zh-CN" altLang="en-US" smtClean="0"/>
              <a:t>三、领导的作用</a:t>
            </a:r>
            <a:r>
              <a:rPr lang="en-US" altLang="zh-CN" sz="2800" smtClean="0"/>
              <a:t>           </a:t>
            </a:r>
            <a:r>
              <a:rPr lang="zh-CN" altLang="en-US" sz="2800" smtClean="0"/>
              <a:t>   </a:t>
            </a:r>
            <a:endParaRPr lang="zh-CN" altLang="en-US" sz="2800" smtClean="0"/>
          </a:p>
        </p:txBody>
      </p:sp>
      <p:sp>
        <p:nvSpPr>
          <p:cNvPr id="3" name="文本框 2"/>
          <p:cNvSpPr txBox="1"/>
          <p:nvPr/>
        </p:nvSpPr>
        <p:spPr>
          <a:xfrm>
            <a:off x="931545" y="2082800"/>
            <a:ext cx="7798435" cy="3427095"/>
          </a:xfrm>
          <a:prstGeom prst="rect">
            <a:avLst/>
          </a:prstGeom>
          <a:noFill/>
        </p:spPr>
        <p:txBody>
          <a:bodyPr wrap="square" rtlCol="0" anchor="t">
            <a:spAutoFit/>
          </a:bodyPr>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Blip>
                <a:blip r:embed="rId1"/>
              </a:buBlip>
              <a:defRPr/>
            </a:pPr>
            <a:r>
              <a:rPr lang="zh-CN" altLang="en-US" sz="2400" b="1" noProof="0" dirty="0" smtClean="0">
                <a:ln>
                  <a:noFill/>
                </a:ln>
                <a:solidFill>
                  <a:srgbClr val="FF0000"/>
                </a:solidFill>
                <a:effectLst/>
                <a:uLnTx/>
                <a:uFillTx/>
                <a:latin typeface="+mn-ea"/>
                <a:ea typeface="+mn-ea"/>
                <a:sym typeface="+mn-ea"/>
              </a:rPr>
              <a:t>领导者必须具备的三要素：</a:t>
            </a:r>
            <a:endParaRPr kumimoji="0" lang="en-US" altLang="zh-CN" sz="2400" b="1" i="0" u="none" strike="noStrike" kern="1200" cap="none" spc="0" normalizeH="0" baseline="0" noProof="0" dirty="0" smtClean="0">
              <a:ln>
                <a:noFill/>
              </a:ln>
              <a:solidFill>
                <a:srgbClr val="FF0000"/>
              </a:solidFill>
              <a:effectLst/>
              <a:uLnTx/>
              <a:uFillTx/>
              <a:latin typeface="+mn-ea"/>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000" b="1" noProof="0" dirty="0" smtClean="0">
                <a:ln>
                  <a:noFill/>
                </a:ln>
                <a:solidFill>
                  <a:schemeClr val="tx1"/>
                </a:solidFill>
                <a:effectLst/>
                <a:uLnTx/>
                <a:uFillTx/>
                <a:latin typeface="华文楷体" panose="02010600040101010101" charset="-122"/>
                <a:ea typeface="华文楷体" panose="02010600040101010101" charset="-122"/>
                <a:sym typeface="+mn-ea"/>
              </a:rPr>
              <a:t>必须有部下或追随者</a:t>
            </a:r>
            <a:endParaRPr kumimoji="0" lang="en-US" altLang="zh-CN" sz="20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000" b="1" noProof="0" dirty="0" smtClean="0">
                <a:ln>
                  <a:noFill/>
                </a:ln>
                <a:solidFill>
                  <a:schemeClr val="tx1"/>
                </a:solidFill>
                <a:effectLst/>
                <a:uLnTx/>
                <a:uFillTx/>
                <a:latin typeface="华文楷体" panose="02010600040101010101" charset="-122"/>
                <a:ea typeface="华文楷体" panose="02010600040101010101" charset="-122"/>
                <a:sym typeface="+mn-ea"/>
              </a:rPr>
              <a:t>拥有影响追随者的能力或力量</a:t>
            </a:r>
            <a:endParaRPr kumimoji="0" lang="en-US" altLang="zh-CN" sz="20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000" b="1" noProof="0" dirty="0" smtClean="0">
                <a:ln>
                  <a:noFill/>
                </a:ln>
                <a:solidFill>
                  <a:schemeClr val="tx1"/>
                </a:solidFill>
                <a:effectLst/>
                <a:uLnTx/>
                <a:uFillTx/>
                <a:latin typeface="华文楷体" panose="02010600040101010101" charset="-122"/>
                <a:ea typeface="华文楷体" panose="02010600040101010101" charset="-122"/>
                <a:sym typeface="+mn-ea"/>
              </a:rPr>
              <a:t>领导行为具有明确的目的，可以通过影响部下来实现组织的目标</a:t>
            </a:r>
            <a:endParaRPr kumimoji="0" lang="en-US" altLang="zh-CN" sz="20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Blip>
                <a:blip r:embed="rId1"/>
              </a:buBlip>
              <a:defRPr/>
            </a:pPr>
            <a:r>
              <a:rPr lang="zh-CN" altLang="en-US" sz="2400" b="1" noProof="0" dirty="0" smtClean="0">
                <a:ln>
                  <a:noFill/>
                </a:ln>
                <a:solidFill>
                  <a:srgbClr val="FF0000"/>
                </a:solidFill>
                <a:effectLst/>
                <a:uLnTx/>
                <a:uFillTx/>
                <a:latin typeface="+mn-ea"/>
                <a:ea typeface="+mn-ea"/>
                <a:sym typeface="+mn-ea"/>
              </a:rPr>
              <a:t>领导者的作用：</a:t>
            </a:r>
            <a:endParaRPr kumimoji="0" lang="en-US" altLang="zh-CN" sz="2400" b="1" i="0" u="none" strike="noStrike" kern="1200" cap="none" spc="0" normalizeH="0" baseline="0" noProof="0" dirty="0" smtClean="0">
              <a:ln>
                <a:noFill/>
              </a:ln>
              <a:solidFill>
                <a:srgbClr val="FF0000"/>
              </a:solidFill>
              <a:effectLst/>
              <a:uLnTx/>
              <a:uFillTx/>
              <a:latin typeface="+mn-ea"/>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000" b="1" noProof="0" dirty="0" smtClean="0">
                <a:ln>
                  <a:noFill/>
                </a:ln>
                <a:solidFill>
                  <a:schemeClr val="tx1"/>
                </a:solidFill>
                <a:effectLst/>
                <a:uLnTx/>
                <a:uFillTx/>
                <a:latin typeface="华文楷体" panose="02010600040101010101" charset="-122"/>
                <a:ea typeface="华文楷体" panose="02010600040101010101" charset="-122"/>
                <a:sym typeface="+mn-ea"/>
              </a:rPr>
              <a:t>指挥作用</a:t>
            </a:r>
            <a:endParaRPr kumimoji="0" lang="zh-CN" altLang="en-US" sz="20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000" b="1" noProof="0" dirty="0" smtClean="0">
                <a:ln>
                  <a:noFill/>
                </a:ln>
                <a:solidFill>
                  <a:schemeClr val="tx1"/>
                </a:solidFill>
                <a:effectLst/>
                <a:uLnTx/>
                <a:uFillTx/>
                <a:latin typeface="华文楷体" panose="02010600040101010101" charset="-122"/>
                <a:ea typeface="华文楷体" panose="02010600040101010101" charset="-122"/>
                <a:sym typeface="+mn-ea"/>
              </a:rPr>
              <a:t>协调作用</a:t>
            </a:r>
            <a:endParaRPr kumimoji="0" lang="zh-CN" altLang="en-US" sz="20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000" b="1" noProof="0" dirty="0" smtClean="0">
                <a:ln>
                  <a:noFill/>
                </a:ln>
                <a:solidFill>
                  <a:schemeClr val="tx1"/>
                </a:solidFill>
                <a:effectLst/>
                <a:uLnTx/>
                <a:uFillTx/>
                <a:latin typeface="华文楷体" panose="02010600040101010101" charset="-122"/>
                <a:ea typeface="华文楷体" panose="02010600040101010101" charset="-122"/>
                <a:sym typeface="+mn-ea"/>
              </a:rPr>
              <a:t>激励作用</a:t>
            </a:r>
            <a:endParaRPr lang="zh-CN" altLang="en-US" sz="2000" b="1" noProof="0" dirty="0" smtClean="0">
              <a:ln>
                <a:noFill/>
              </a:ln>
              <a:solidFill>
                <a:schemeClr val="tx1"/>
              </a:solidFill>
              <a:effectLst/>
              <a:uLnTx/>
              <a:uFillTx/>
              <a:latin typeface="华文楷体" panose="02010600040101010101" charset="-122"/>
              <a:ea typeface="华文楷体" panose="0201060004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wipe(left)">
                                      <p:cBhvr>
                                        <p:cTn id="12" dur="500"/>
                                        <p:tgtEl>
                                          <p:spTgt spid="1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left)">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ipe(left)">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left)">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wipe(left)">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wipe(left)">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wipe(left)">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wipe(left)">
                                      <p:cBhvr>
                                        <p:cTn id="47" dur="50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wipe(left)">
                                      <p:cBhvr>
                                        <p:cTn id="5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33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第一节 领导的内涵</a:t>
            </a:r>
            <a:br>
              <a:rPr lang="en-US" altLang="zh-CN" dirty="0" smtClean="0"/>
            </a:br>
            <a:endParaRPr lang="zh-CN" altLang="en-US" dirty="0"/>
          </a:p>
        </p:txBody>
      </p:sp>
      <p:sp>
        <p:nvSpPr>
          <p:cNvPr id="14339" name="内容占位符 2"/>
          <p:cNvSpPr>
            <a:spLocks noGrp="1"/>
          </p:cNvSpPr>
          <p:nvPr>
            <p:ph idx="1"/>
          </p:nvPr>
        </p:nvSpPr>
        <p:spPr>
          <a:xfrm>
            <a:off x="500380" y="1323975"/>
            <a:ext cx="8229600" cy="550545"/>
          </a:xfrm>
        </p:spPr>
        <p:txBody>
          <a:bodyPr/>
          <a:lstStyle/>
          <a:p>
            <a:pPr eaLnBrk="1" hangingPunct="1">
              <a:buFont typeface="Arial" panose="020B0604020202020204" pitchFamily="34" charset="0"/>
              <a:buNone/>
            </a:pPr>
            <a:r>
              <a:rPr lang="zh-CN" altLang="en-US" smtClean="0"/>
              <a:t>四、</a:t>
            </a:r>
            <a:r>
              <a:rPr lang="zh-CN" smtClean="0"/>
              <a:t>领导权力的来源</a:t>
            </a:r>
            <a:r>
              <a:rPr lang="en-US" altLang="zh-CN" sz="2800" smtClean="0"/>
              <a:t>          </a:t>
            </a:r>
            <a:r>
              <a:rPr lang="zh-CN" altLang="en-US" sz="2800" smtClean="0"/>
              <a:t>   </a:t>
            </a:r>
            <a:endParaRPr lang="zh-CN" altLang="en-US" sz="2800" smtClean="0"/>
          </a:p>
        </p:txBody>
      </p:sp>
      <p:sp>
        <p:nvSpPr>
          <p:cNvPr id="3" name="文本框 2"/>
          <p:cNvSpPr txBox="1"/>
          <p:nvPr/>
        </p:nvSpPr>
        <p:spPr>
          <a:xfrm>
            <a:off x="931545" y="1965325"/>
            <a:ext cx="7943850" cy="829945"/>
          </a:xfrm>
          <a:prstGeom prst="rect">
            <a:avLst/>
          </a:prstGeom>
          <a:noFill/>
        </p:spPr>
        <p:txBody>
          <a:bodyPr wrap="square" rtlCol="0" anchor="t">
            <a:spAutoFit/>
          </a:bodyPr>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Blip>
                <a:blip r:embed="rId1"/>
              </a:buBlip>
              <a:defRPr/>
            </a:pPr>
            <a:r>
              <a:rPr lang="zh-CN" altLang="en-US" sz="2400" noProof="0" dirty="0" smtClean="0">
                <a:ln>
                  <a:noFill/>
                </a:ln>
                <a:solidFill>
                  <a:schemeClr val="tx1"/>
                </a:solidFill>
                <a:effectLst/>
                <a:uLnTx/>
                <a:uFillTx/>
                <a:latin typeface="+mn-ea"/>
                <a:ea typeface="+mn-ea"/>
                <a:sym typeface="+mn-ea"/>
              </a:rPr>
              <a:t>根据法兰西（John French）和雷温（Bertram Raven）等人的研究，领导权力有五种来源。</a:t>
            </a:r>
            <a:endParaRPr lang="zh-CN" altLang="en-US" sz="2400" noProof="0" dirty="0" smtClean="0">
              <a:ln>
                <a:noFill/>
              </a:ln>
              <a:solidFill>
                <a:schemeClr val="tx1"/>
              </a:solidFill>
              <a:effectLst/>
              <a:uLnTx/>
              <a:uFillTx/>
              <a:latin typeface="+mn-ea"/>
              <a:ea typeface="+mn-ea"/>
              <a:sym typeface="+mn-ea"/>
            </a:endParaRPr>
          </a:p>
        </p:txBody>
      </p:sp>
      <p:sp>
        <p:nvSpPr>
          <p:cNvPr id="4" name="文本框 3"/>
          <p:cNvSpPr txBox="1"/>
          <p:nvPr/>
        </p:nvSpPr>
        <p:spPr>
          <a:xfrm>
            <a:off x="2129155" y="2933065"/>
            <a:ext cx="5280025" cy="2589530"/>
          </a:xfrm>
          <a:prstGeom prst="rect">
            <a:avLst/>
          </a:prstGeom>
          <a:noFill/>
        </p:spPr>
        <p:txBody>
          <a:bodyPr wrap="square" rtlCol="0" anchor="t">
            <a:spAutoFit/>
          </a:bodyPr>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800" b="1" noProof="0" dirty="0" smtClean="0">
                <a:ln>
                  <a:noFill/>
                </a:ln>
                <a:solidFill>
                  <a:srgbClr val="002060"/>
                </a:solidFill>
                <a:effectLst/>
                <a:uLnTx/>
                <a:uFillTx/>
                <a:latin typeface="华文楷体" panose="02010600040101010101" charset="-122"/>
                <a:ea typeface="华文楷体" panose="02010600040101010101" charset="-122"/>
                <a:sym typeface="+mn-ea"/>
              </a:rPr>
              <a:t>法定性权力</a:t>
            </a:r>
            <a:endParaRPr kumimoji="0" lang="en-US" altLang="zh-CN" sz="28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800" b="1" noProof="0" dirty="0" smtClean="0">
                <a:ln>
                  <a:noFill/>
                </a:ln>
                <a:solidFill>
                  <a:srgbClr val="002060"/>
                </a:solidFill>
                <a:effectLst/>
                <a:uLnTx/>
                <a:uFillTx/>
                <a:latin typeface="华文楷体" panose="02010600040101010101" charset="-122"/>
                <a:ea typeface="华文楷体" panose="02010600040101010101" charset="-122"/>
                <a:sym typeface="+mn-ea"/>
              </a:rPr>
              <a:t>奖赏性权力</a:t>
            </a:r>
            <a:endParaRPr kumimoji="0" lang="en-US" altLang="zh-CN" sz="28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800" b="1" noProof="0" dirty="0" smtClean="0">
                <a:ln>
                  <a:noFill/>
                </a:ln>
                <a:solidFill>
                  <a:srgbClr val="002060"/>
                </a:solidFill>
                <a:effectLst/>
                <a:uLnTx/>
                <a:uFillTx/>
                <a:latin typeface="华文楷体" panose="02010600040101010101" charset="-122"/>
                <a:ea typeface="华文楷体" panose="02010600040101010101" charset="-122"/>
                <a:sym typeface="+mn-ea"/>
              </a:rPr>
              <a:t>惩罚性权力</a:t>
            </a:r>
            <a:endParaRPr kumimoji="0" lang="en-US" altLang="zh-CN" sz="28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800" b="1" noProof="0" dirty="0" smtClean="0">
                <a:ln>
                  <a:noFill/>
                </a:ln>
                <a:solidFill>
                  <a:srgbClr val="002060"/>
                </a:solidFill>
                <a:effectLst/>
                <a:uLnTx/>
                <a:uFillTx/>
                <a:latin typeface="华文楷体" panose="02010600040101010101" charset="-122"/>
                <a:ea typeface="华文楷体" panose="02010600040101010101" charset="-122"/>
                <a:sym typeface="+mn-ea"/>
              </a:rPr>
              <a:t>感召性权力</a:t>
            </a:r>
            <a:endParaRPr kumimoji="0" lang="en-US" altLang="zh-CN" sz="2800" b="1" i="0" u="none" strike="noStrike" kern="1200" cap="none" spc="0" normalizeH="0" baseline="0" noProof="0" dirty="0" smtClean="0">
              <a:ln>
                <a:noFill/>
              </a:ln>
              <a:solidFill>
                <a:srgbClr val="002060"/>
              </a:solidFill>
              <a:effectLst/>
              <a:uLnTx/>
              <a:uFillTx/>
              <a:latin typeface="华文楷体" panose="02010600040101010101" charset="-122"/>
              <a:ea typeface="华文楷体" panose="02010600040101010101" charset="-122"/>
              <a:cs typeface="+mn-cs"/>
            </a:endParaRPr>
          </a:p>
          <a:p>
            <a:pPr marL="742950" marR="0" lvl="1" indent="-28575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lang="zh-CN" altLang="en-US" sz="2800" b="1" noProof="0" dirty="0" smtClean="0">
                <a:ln>
                  <a:noFill/>
                </a:ln>
                <a:solidFill>
                  <a:srgbClr val="002060"/>
                </a:solidFill>
                <a:effectLst/>
                <a:uLnTx/>
                <a:uFillTx/>
                <a:latin typeface="华文楷体" panose="02010600040101010101" charset="-122"/>
                <a:ea typeface="华文楷体" panose="02010600040101010101" charset="-122"/>
                <a:sym typeface="+mn-ea"/>
              </a:rPr>
              <a:t>专长性权力</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wipe(left)">
                                      <p:cBhvr>
                                        <p:cTn id="12" dur="500"/>
                                        <p:tgtEl>
                                          <p:spTgt spid="1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left)">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left)">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left)">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wipe(left)">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animEffect transition="in" filter="wipe(left)">
                                      <p:cBhvr>
                                        <p:cTn id="37" dur="500"/>
                                        <p:tgtEl>
                                          <p:spTgt spid="4">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Effect transition="in" filter="wipe(left)">
                                      <p:cBhvr>
                                        <p:cTn id="4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6883" y="480041"/>
            <a:ext cx="8229600" cy="774700"/>
          </a:xfrm>
        </p:spPr>
        <p:txBody>
          <a:bodyPr rtlCol="0">
            <a:normAutofit/>
          </a:bodyPr>
          <a:lstStyle/>
          <a:p>
            <a:pPr eaLnBrk="1" fontAlgn="auto" hangingPunct="1">
              <a:spcAft>
                <a:spcPts val="0"/>
              </a:spcAft>
              <a:defRPr/>
            </a:pPr>
            <a:r>
              <a:rPr lang="zh-CN" altLang="en-US" dirty="0" smtClean="0"/>
              <a:t>第一节 </a:t>
            </a:r>
            <a:r>
              <a:rPr lang="zh-CN" dirty="0" smtClean="0"/>
              <a:t>领导的内涵</a:t>
            </a:r>
            <a:endParaRPr lang="zh-CN" dirty="0"/>
          </a:p>
        </p:txBody>
      </p:sp>
      <p:sp>
        <p:nvSpPr>
          <p:cNvPr id="14339" name="内容占位符 2"/>
          <p:cNvSpPr>
            <a:spLocks noGrp="1"/>
          </p:cNvSpPr>
          <p:nvPr>
            <p:ph idx="1"/>
          </p:nvPr>
        </p:nvSpPr>
        <p:spPr>
          <a:xfrm>
            <a:off x="500380" y="1180465"/>
            <a:ext cx="8229600" cy="550545"/>
          </a:xfrm>
        </p:spPr>
        <p:txBody>
          <a:bodyPr/>
          <a:p>
            <a:pPr eaLnBrk="1" hangingPunct="1">
              <a:buFont typeface="Arial" panose="020B0604020202020204" pitchFamily="34" charset="0"/>
              <a:buNone/>
            </a:pPr>
            <a:r>
              <a:rPr lang="zh-CN" altLang="en-US" smtClean="0"/>
              <a:t>四、</a:t>
            </a:r>
            <a:r>
              <a:rPr lang="zh-CN" smtClean="0"/>
              <a:t>领导权力的来源</a:t>
            </a:r>
            <a:r>
              <a:rPr lang="en-US" altLang="zh-CN" sz="2800" smtClean="0"/>
              <a:t>          </a:t>
            </a:r>
            <a:r>
              <a:rPr lang="zh-CN" altLang="en-US" sz="2800" smtClean="0"/>
              <a:t>   </a:t>
            </a:r>
            <a:endParaRPr lang="zh-CN" altLang="en-US" sz="2800" smtClean="0"/>
          </a:p>
        </p:txBody>
      </p:sp>
      <p:grpSp>
        <p:nvGrpSpPr>
          <p:cNvPr id="3" name="组合 22"/>
          <p:cNvGrpSpPr/>
          <p:nvPr/>
        </p:nvGrpSpPr>
        <p:grpSpPr>
          <a:xfrm>
            <a:off x="1504315" y="1802765"/>
            <a:ext cx="6489700" cy="4536440"/>
            <a:chOff x="142844" y="571480"/>
            <a:chExt cx="9001156" cy="6143668"/>
          </a:xfrm>
        </p:grpSpPr>
        <p:sp>
          <p:nvSpPr>
            <p:cNvPr id="15" name="圆角矩形标注 14"/>
            <p:cNvSpPr/>
            <p:nvPr/>
          </p:nvSpPr>
          <p:spPr>
            <a:xfrm>
              <a:off x="6786578" y="571480"/>
              <a:ext cx="2357422" cy="1285884"/>
            </a:xfrm>
            <a:prstGeom prst="wedgeRoundRectCallout">
              <a:avLst>
                <a:gd name="adj1" fmla="val -44250"/>
                <a:gd name="adj2" fmla="val 74238"/>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rPr>
                <a:t>知识的权力，因为人在某一领域所特有的专长而影响他人</a:t>
              </a:r>
              <a:endPar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endParaRPr>
            </a:p>
          </p:txBody>
        </p:sp>
        <p:sp>
          <p:nvSpPr>
            <p:cNvPr id="18" name="圆角矩形标注 17"/>
            <p:cNvSpPr/>
            <p:nvPr/>
          </p:nvSpPr>
          <p:spPr>
            <a:xfrm>
              <a:off x="285720" y="571480"/>
              <a:ext cx="2357454" cy="1071570"/>
            </a:xfrm>
            <a:prstGeom prst="wedgeRoundRectCallout">
              <a:avLst>
                <a:gd name="adj1" fmla="val 48122"/>
                <a:gd name="adj2" fmla="val 67918"/>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rPr>
                <a:t>由个人在组织中的职位决定</a:t>
              </a:r>
              <a:endPar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endParaRPr>
            </a:p>
          </p:txBody>
        </p:sp>
        <p:sp>
          <p:nvSpPr>
            <p:cNvPr id="5" name="圆角矩形标注 4"/>
            <p:cNvSpPr/>
            <p:nvPr/>
          </p:nvSpPr>
          <p:spPr>
            <a:xfrm>
              <a:off x="142844" y="4643446"/>
              <a:ext cx="2428892" cy="1357322"/>
            </a:xfrm>
            <a:prstGeom prst="wedgeRoundRectCallout">
              <a:avLst>
                <a:gd name="adj1" fmla="val 48738"/>
                <a:gd name="adj2" fmla="val -81979"/>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rPr>
                <a:t>个人控制着对方所重视的资源而对其施加影响的能力</a:t>
              </a:r>
              <a:endPar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endParaRPr>
            </a:p>
          </p:txBody>
        </p:sp>
        <p:sp>
          <p:nvSpPr>
            <p:cNvPr id="20" name="圆角矩形标注 19"/>
            <p:cNvSpPr/>
            <p:nvPr/>
          </p:nvSpPr>
          <p:spPr>
            <a:xfrm>
              <a:off x="3071802" y="5429264"/>
              <a:ext cx="2357454" cy="1285884"/>
            </a:xfrm>
            <a:prstGeom prst="wedgeRoundRectCallout">
              <a:avLst>
                <a:gd name="adj1" fmla="val 30268"/>
                <a:gd name="adj2" fmla="val -75206"/>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rPr>
                <a:t>通过强制性的处罚或剥夺而影响他人的能力</a:t>
              </a:r>
              <a:endPar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endParaRPr>
            </a:p>
          </p:txBody>
        </p:sp>
        <p:sp>
          <p:nvSpPr>
            <p:cNvPr id="6" name="圆角矩形标注 5"/>
            <p:cNvSpPr/>
            <p:nvPr/>
          </p:nvSpPr>
          <p:spPr>
            <a:xfrm>
              <a:off x="6572264" y="4929198"/>
              <a:ext cx="2571736" cy="1571636"/>
            </a:xfrm>
            <a:prstGeom prst="wedgeRoundRectCallout">
              <a:avLst>
                <a:gd name="adj1" fmla="val -40064"/>
                <a:gd name="adj2" fmla="val -8834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rPr>
                <a:t>由于领导者拥有的个性、品德、作风而引起人们自愿地追随和服从</a:t>
              </a:r>
              <a:endParaRPr kumimoji="0" lang="zh-CN" altLang="en-US" sz="1400" b="1" i="0" u="none" strike="noStrike" kern="1200" cap="none" spc="0" normalizeH="0" baseline="0" noProof="0" dirty="0" smtClean="0">
                <a:ln>
                  <a:noFill/>
                </a:ln>
                <a:solidFill>
                  <a:srgbClr val="002060"/>
                </a:solidFill>
                <a:effectLst/>
                <a:uLnTx/>
                <a:uFillTx/>
                <a:latin typeface="微软雅黑" panose="020B0503020204020204" charset="-122"/>
                <a:ea typeface="微软雅黑" panose="020B0503020204020204" charset="-122"/>
                <a:cs typeface="+mn-cs"/>
              </a:endParaRPr>
            </a:p>
          </p:txBody>
        </p:sp>
      </p:grpSp>
      <p:grpSp>
        <p:nvGrpSpPr>
          <p:cNvPr id="7" name="组合 21"/>
          <p:cNvGrpSpPr/>
          <p:nvPr/>
        </p:nvGrpSpPr>
        <p:grpSpPr>
          <a:xfrm>
            <a:off x="2717165" y="2647315"/>
            <a:ext cx="4326890" cy="2479040"/>
            <a:chOff x="1714480" y="1785926"/>
            <a:chExt cx="6000792" cy="3357586"/>
          </a:xfrm>
        </p:grpSpPr>
        <p:sp>
          <p:nvSpPr>
            <p:cNvPr id="8" name="圆角矩形 7"/>
            <p:cNvSpPr/>
            <p:nvPr/>
          </p:nvSpPr>
          <p:spPr>
            <a:xfrm>
              <a:off x="3786182" y="2928934"/>
              <a:ext cx="1643074" cy="92869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rPr>
                <a:t>领导权力的来源</a:t>
              </a:r>
              <a:endPar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endParaRPr>
            </a:p>
          </p:txBody>
        </p:sp>
        <p:sp>
          <p:nvSpPr>
            <p:cNvPr id="9" name="椭圆 8"/>
            <p:cNvSpPr/>
            <p:nvPr/>
          </p:nvSpPr>
          <p:spPr>
            <a:xfrm>
              <a:off x="2000232" y="1857364"/>
              <a:ext cx="1857388" cy="857256"/>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rPr>
                <a:t>法定性权力</a:t>
              </a:r>
              <a:endPar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endParaRPr>
            </a:p>
          </p:txBody>
        </p:sp>
        <p:sp>
          <p:nvSpPr>
            <p:cNvPr id="10" name="椭圆 9"/>
            <p:cNvSpPr/>
            <p:nvPr/>
          </p:nvSpPr>
          <p:spPr>
            <a:xfrm>
              <a:off x="3786182" y="4286256"/>
              <a:ext cx="1714512" cy="857256"/>
            </a:xfrm>
            <a:prstGeom prst="ellipse">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rPr>
                <a:t>惩罚性权力</a:t>
              </a:r>
              <a:endPar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endParaRPr>
            </a:p>
          </p:txBody>
        </p:sp>
        <p:sp>
          <p:nvSpPr>
            <p:cNvPr id="11" name="椭圆 10"/>
            <p:cNvSpPr/>
            <p:nvPr/>
          </p:nvSpPr>
          <p:spPr>
            <a:xfrm>
              <a:off x="1714480" y="3357562"/>
              <a:ext cx="1714512" cy="928694"/>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rPr>
                <a:t>奖赏性权力</a:t>
              </a:r>
              <a:endPar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endParaRPr>
            </a:p>
          </p:txBody>
        </p:sp>
        <p:sp>
          <p:nvSpPr>
            <p:cNvPr id="12" name="椭圆 11"/>
            <p:cNvSpPr/>
            <p:nvPr/>
          </p:nvSpPr>
          <p:spPr>
            <a:xfrm>
              <a:off x="6000760" y="3357562"/>
              <a:ext cx="1714512" cy="928694"/>
            </a:xfrm>
            <a:prstGeom prst="ellipse">
              <a:avLst/>
            </a:prstGeom>
            <a:solidFill>
              <a:srgbClr val="7030A0"/>
            </a:solidFill>
          </p:spPr>
          <p:style>
            <a:lnRef idx="0">
              <a:schemeClr val="accent3"/>
            </a:lnRef>
            <a:fillRef idx="3">
              <a:schemeClr val="accent3"/>
            </a:fillRef>
            <a:effectRef idx="3">
              <a:schemeClr val="accent3"/>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rPr>
                <a:t>感召性权力</a:t>
              </a:r>
              <a:endPar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endParaRPr>
            </a:p>
          </p:txBody>
        </p:sp>
        <p:sp>
          <p:nvSpPr>
            <p:cNvPr id="13" name="椭圆 12"/>
            <p:cNvSpPr/>
            <p:nvPr/>
          </p:nvSpPr>
          <p:spPr>
            <a:xfrm>
              <a:off x="5214942" y="1785926"/>
              <a:ext cx="1714512" cy="928694"/>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rPr>
                <a:t>专长性权力</a:t>
              </a:r>
              <a:endParaRPr kumimoji="0" lang="zh-CN" altLang="en-US" sz="1400" b="1" i="0" u="none" strike="noStrike" kern="1200" cap="none" spc="0" normalizeH="0" baseline="0" noProof="0" dirty="0" smtClean="0">
                <a:ln>
                  <a:noFill/>
                </a:ln>
                <a:solidFill>
                  <a:schemeClr val="lt1"/>
                </a:solidFill>
                <a:effectLst/>
                <a:uLnTx/>
                <a:uFillTx/>
                <a:latin typeface="微软雅黑" panose="020B0503020204020204" charset="-122"/>
                <a:ea typeface="微软雅黑" panose="020B0503020204020204" charset="-122"/>
                <a:cs typeface="+mn-cs"/>
              </a:endParaRPr>
            </a:p>
          </p:txBody>
        </p:sp>
        <p:cxnSp>
          <p:nvCxnSpPr>
            <p:cNvPr id="25" name="直接箭头连接符 24"/>
            <p:cNvCxnSpPr>
              <a:stCxn id="9" idx="5"/>
            </p:cNvCxnSpPr>
            <p:nvPr/>
          </p:nvCxnSpPr>
          <p:spPr>
            <a:xfrm rot="16200000" flipH="1">
              <a:off x="3623124" y="2551566"/>
              <a:ext cx="339858" cy="41488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4" name="直接箭头连接符 13"/>
            <p:cNvCxnSpPr>
              <a:stCxn id="11" idx="6"/>
            </p:cNvCxnSpPr>
            <p:nvPr/>
          </p:nvCxnSpPr>
          <p:spPr>
            <a:xfrm flipV="1">
              <a:off x="3428992" y="3786191"/>
              <a:ext cx="357190" cy="3571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1" name="直接箭头连接符 30"/>
            <p:cNvCxnSpPr/>
            <p:nvPr/>
          </p:nvCxnSpPr>
          <p:spPr>
            <a:xfrm rot="5400000" flipH="1" flipV="1">
              <a:off x="4428330" y="4071148"/>
              <a:ext cx="428628"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3" name="直接箭头连接符 32"/>
            <p:cNvCxnSpPr/>
            <p:nvPr/>
          </p:nvCxnSpPr>
          <p:spPr>
            <a:xfrm rot="10800000">
              <a:off x="5429256" y="3643314"/>
              <a:ext cx="571504" cy="14287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5" name="直接箭头连接符 34"/>
            <p:cNvCxnSpPr>
              <a:stCxn id="13" idx="3"/>
            </p:cNvCxnSpPr>
            <p:nvPr/>
          </p:nvCxnSpPr>
          <p:spPr>
            <a:xfrm rot="5400000">
              <a:off x="5093888" y="2556798"/>
              <a:ext cx="350320" cy="393959"/>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sp>
        <p:nvSpPr>
          <p:cNvPr id="100" name="文本框 99"/>
          <p:cNvSpPr txBox="1"/>
          <p:nvPr/>
        </p:nvSpPr>
        <p:spPr>
          <a:xfrm>
            <a:off x="3797300" y="6491605"/>
            <a:ext cx="2135505" cy="275590"/>
          </a:xfrm>
          <a:prstGeom prst="rect">
            <a:avLst/>
          </a:prstGeom>
          <a:noFill/>
          <a:ln w="9525">
            <a:noFill/>
          </a:ln>
        </p:spPr>
        <p:txBody>
          <a:bodyPr wrap="square">
            <a:spAutoFit/>
          </a:bodyPr>
          <a:p>
            <a:pPr marL="0" indent="0"/>
            <a:r>
              <a:rPr lang="zh-CN" sz="1200" b="1">
                <a:latin typeface="微软雅黑" panose="020B0503020204020204" charset="-122"/>
                <a:ea typeface="微软雅黑" panose="020B0503020204020204" charset="-122"/>
                <a:cs typeface="微软雅黑" panose="020B0503020204020204" charset="-122"/>
              </a:rPr>
              <a:t>图</a:t>
            </a:r>
            <a:r>
              <a:rPr lang="en-US" sz="1200" b="1">
                <a:latin typeface="微软雅黑" panose="020B0503020204020204" charset="-122"/>
                <a:ea typeface="微软雅黑" panose="020B0503020204020204" charset="-122"/>
                <a:cs typeface="微软雅黑" panose="020B0503020204020204" charset="-122"/>
              </a:rPr>
              <a:t>13-1   </a:t>
            </a:r>
            <a:r>
              <a:rPr lang="zh-CN" sz="1200" b="1">
                <a:latin typeface="微软雅黑" panose="020B0503020204020204" charset="-122"/>
                <a:ea typeface="微软雅黑" panose="020B0503020204020204" charset="-122"/>
                <a:cs typeface="微软雅黑" panose="020B0503020204020204" charset="-122"/>
              </a:rPr>
              <a:t>领导权力五种来源</a:t>
            </a:r>
            <a:endParaRPr lang="zh-CN" altLang="en-US" sz="12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wipe(left)">
                                      <p:cBhvr>
                                        <p:cTn id="12" dur="500"/>
                                        <p:tgtEl>
                                          <p:spTgt spid="1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wipe(left)">
                                      <p:cBhvr>
                                        <p:cTn id="25"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339" grpId="0" build="p"/>
      <p:bldP spid="1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428308"/>
            <a:ext cx="8229600" cy="439737"/>
          </a:xfrm>
        </p:spPr>
        <p:txBody>
          <a:bodyPr rtlCol="0">
            <a:normAutofit fontScale="90000"/>
          </a:bodyPr>
          <a:lstStyle/>
          <a:p>
            <a:pPr eaLnBrk="1" fontAlgn="auto" hangingPunct="1">
              <a:spcAft>
                <a:spcPts val="0"/>
              </a:spcAft>
              <a:defRPr/>
            </a:pPr>
            <a:br>
              <a:rPr lang="en-US" altLang="zh-CN" sz="2700" dirty="0" smtClean="0"/>
            </a:br>
            <a:r>
              <a:rPr lang="zh-CN" altLang="en-US" dirty="0" smtClean="0"/>
              <a:t>第二节 领导风格类型</a:t>
            </a:r>
            <a:endParaRPr lang="zh-CN" altLang="en-US" dirty="0"/>
          </a:p>
        </p:txBody>
      </p:sp>
      <p:sp>
        <p:nvSpPr>
          <p:cNvPr id="3" name="文本框 2"/>
          <p:cNvSpPr txBox="1"/>
          <p:nvPr/>
        </p:nvSpPr>
        <p:spPr>
          <a:xfrm>
            <a:off x="1236345" y="1233170"/>
            <a:ext cx="5080000" cy="460375"/>
          </a:xfrm>
          <a:prstGeom prst="rect">
            <a:avLst/>
          </a:prstGeom>
          <a:noFill/>
          <a:ln w="9525">
            <a:noFill/>
          </a:ln>
        </p:spPr>
        <p:txBody>
          <a:bodyPr>
            <a:spAutoFit/>
          </a:bodyPr>
          <a:p>
            <a:pPr marL="0" indent="0"/>
            <a:r>
              <a:rPr lang="zh-CN" sz="2400" b="0">
                <a:solidFill>
                  <a:srgbClr val="0000FF"/>
                </a:solidFill>
                <a:latin typeface="+mn-ea"/>
                <a:ea typeface="+mn-ea"/>
                <a:hlinkClick r:id="rId1"/>
              </a:rPr>
              <a:t>领导</a:t>
            </a:r>
            <a:r>
              <a:rPr lang="zh-CN" sz="2400" b="0">
                <a:latin typeface="+mn-ea"/>
                <a:ea typeface="+mn-ea"/>
              </a:rPr>
              <a:t>风格是指</a:t>
            </a:r>
            <a:r>
              <a:rPr lang="zh-CN" sz="2400" b="0">
                <a:solidFill>
                  <a:srgbClr val="0000FF"/>
                </a:solidFill>
                <a:latin typeface="+mn-ea"/>
                <a:ea typeface="+mn-ea"/>
                <a:hlinkClick r:id="rId2"/>
              </a:rPr>
              <a:t>领导者</a:t>
            </a:r>
            <a:r>
              <a:rPr lang="zh-CN" sz="2400" b="0">
                <a:latin typeface="+mn-ea"/>
                <a:ea typeface="+mn-ea"/>
              </a:rPr>
              <a:t>的行为模式。</a:t>
            </a:r>
            <a:endParaRPr lang="zh-CN" altLang="en-US" sz="2400">
              <a:latin typeface="+mn-ea"/>
              <a:ea typeface="+mn-ea"/>
            </a:endParaRPr>
          </a:p>
        </p:txBody>
      </p:sp>
      <p:sp>
        <p:nvSpPr>
          <p:cNvPr id="4" name="文本框 3"/>
          <p:cNvSpPr txBox="1"/>
          <p:nvPr/>
        </p:nvSpPr>
        <p:spPr>
          <a:xfrm>
            <a:off x="2560955" y="2714625"/>
            <a:ext cx="5080000" cy="306705"/>
          </a:xfrm>
          <a:prstGeom prst="rect">
            <a:avLst/>
          </a:prstGeom>
          <a:noFill/>
          <a:ln w="9525">
            <a:noFill/>
          </a:ln>
        </p:spPr>
        <p:txBody>
          <a:bodyPr>
            <a:spAutoFit/>
          </a:bodyPr>
          <a:p>
            <a:pPr marL="0" indent="0"/>
            <a:r>
              <a:rPr lang="zh-CN" sz="1400" b="1">
                <a:latin typeface="微软雅黑" panose="020B0503020204020204" charset="-122"/>
                <a:ea typeface="微软雅黑" panose="020B0503020204020204" charset="-122"/>
                <a:cs typeface="微软雅黑" panose="020B0503020204020204" charset="-122"/>
              </a:rPr>
              <a:t>表</a:t>
            </a:r>
            <a:r>
              <a:rPr lang="en-US" sz="1400" b="1">
                <a:latin typeface="微软雅黑" panose="020B0503020204020204" charset="-122"/>
                <a:ea typeface="微软雅黑" panose="020B0503020204020204" charset="-122"/>
                <a:cs typeface="微软雅黑" panose="020B0503020204020204" charset="-122"/>
              </a:rPr>
              <a:t>13-3 </a:t>
            </a:r>
            <a:r>
              <a:rPr lang="zh-CN" sz="1400" b="1">
                <a:latin typeface="微软雅黑" panose="020B0503020204020204" charset="-122"/>
                <a:ea typeface="微软雅黑" panose="020B0503020204020204" charset="-122"/>
                <a:cs typeface="微软雅黑" panose="020B0503020204020204" charset="-122"/>
              </a:rPr>
              <a:t>按不同的标准划分可以有不同类型的领导者</a:t>
            </a:r>
            <a:endParaRPr lang="zh-CN" altLang="en-US" sz="1400" b="1">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3"/>
            </p:custDataLst>
          </p:nvPr>
        </p:nvGraphicFramePr>
        <p:xfrm>
          <a:off x="1236345" y="3093085"/>
          <a:ext cx="7298055" cy="2880360"/>
        </p:xfrm>
        <a:graphic>
          <a:graphicData uri="http://schemas.openxmlformats.org/drawingml/2006/table">
            <a:tbl>
              <a:tblPr firstRow="1" bandRow="1">
                <a:tableStyleId>{5940675A-B579-460E-94D1-54222C63F5DA}</a:tableStyleId>
              </a:tblPr>
              <a:tblGrid>
                <a:gridCol w="3766820"/>
                <a:gridCol w="3531235"/>
              </a:tblGrid>
              <a:tr h="411480">
                <a:tc>
                  <a:txBody>
                    <a:bodyPr/>
                    <a:p>
                      <a:pPr indent="0" algn="ctr">
                        <a:buNone/>
                      </a:pPr>
                      <a:r>
                        <a:rPr lang="en-US" sz="2400" b="1">
                          <a:solidFill>
                            <a:schemeClr val="bg1"/>
                          </a:solidFill>
                          <a:latin typeface="+mn-ea"/>
                          <a:cs typeface="宋体" panose="02010600030101010101" pitchFamily="2" charset="-122"/>
                        </a:rPr>
                        <a:t>划分标准</a:t>
                      </a:r>
                      <a:endParaRPr lang="en-US" altLang="en-US" sz="2400" b="1">
                        <a:solidFill>
                          <a:schemeClr val="bg1"/>
                        </a:solidFill>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070C0"/>
                    </a:solidFill>
                  </a:tcPr>
                </a:tc>
                <a:tc>
                  <a:txBody>
                    <a:bodyPr/>
                    <a:p>
                      <a:pPr indent="0" algn="ctr">
                        <a:buNone/>
                      </a:pPr>
                      <a:r>
                        <a:rPr lang="en-US" sz="2400" b="1">
                          <a:solidFill>
                            <a:schemeClr val="bg1"/>
                          </a:solidFill>
                          <a:latin typeface="+mn-ea"/>
                          <a:cs typeface="宋体" panose="02010600030101010101" pitchFamily="2" charset="-122"/>
                        </a:rPr>
                        <a:t>类型</a:t>
                      </a:r>
                      <a:endParaRPr lang="en-US" altLang="en-US" sz="2400" b="1">
                        <a:solidFill>
                          <a:schemeClr val="bg1"/>
                        </a:solidFill>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070C0"/>
                    </a:solidFill>
                  </a:tcPr>
                </a:tc>
              </a:tr>
              <a:tr h="411480">
                <a:tc rowSpan="2">
                  <a:txBody>
                    <a:bodyPr/>
                    <a:p>
                      <a:pPr indent="0" algn="ctr">
                        <a:buNone/>
                      </a:pPr>
                      <a:r>
                        <a:rPr lang="en-US" sz="2400" b="1">
                          <a:solidFill>
                            <a:schemeClr val="bg1"/>
                          </a:solidFill>
                          <a:latin typeface="+mn-ea"/>
                          <a:cs typeface="宋体" panose="02010600030101010101" pitchFamily="2" charset="-122"/>
                        </a:rPr>
                        <a:t>权力运用方式</a:t>
                      </a:r>
                      <a:endParaRPr lang="en-US" altLang="en-US" sz="2400" b="1">
                        <a:solidFill>
                          <a:schemeClr val="bg1"/>
                        </a:solidFill>
                        <a:latin typeface="+mn-ea"/>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0B0F0"/>
                    </a:solidFill>
                  </a:tcPr>
                </a:tc>
                <a:tc>
                  <a:txBody>
                    <a:bodyPr/>
                    <a:p>
                      <a:pPr indent="0" algn="ctr">
                        <a:buNone/>
                      </a:pPr>
                      <a:r>
                        <a:rPr lang="en-US" sz="2000" b="1">
                          <a:latin typeface="+mn-ea"/>
                          <a:cs typeface="宋体" panose="02010600030101010101" pitchFamily="2" charset="-122"/>
                        </a:rPr>
                        <a:t>集权式领导者</a:t>
                      </a:r>
                      <a:endParaRPr lang="en-US" altLang="en-US" sz="2000" b="1">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14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2000" b="1">
                          <a:latin typeface="+mn-ea"/>
                          <a:cs typeface="宋体" panose="02010600030101010101" pitchFamily="2" charset="-122"/>
                        </a:rPr>
                        <a:t>民主式领导者</a:t>
                      </a:r>
                      <a:endParaRPr lang="en-US" altLang="en-US" sz="2000" b="1">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1480">
                <a:tc rowSpan="2">
                  <a:txBody>
                    <a:bodyPr/>
                    <a:p>
                      <a:pPr indent="0" algn="ctr">
                        <a:buNone/>
                      </a:pPr>
                      <a:r>
                        <a:rPr lang="en-US" sz="2400" b="1">
                          <a:solidFill>
                            <a:schemeClr val="bg1"/>
                          </a:solidFill>
                          <a:latin typeface="+mn-ea"/>
                          <a:cs typeface="宋体" panose="02010600030101010101" pitchFamily="2" charset="-122"/>
                        </a:rPr>
                        <a:t>创新方式</a:t>
                      </a:r>
                      <a:endParaRPr lang="en-US" altLang="en-US" sz="2400" b="1">
                        <a:solidFill>
                          <a:schemeClr val="bg1"/>
                        </a:solidFill>
                        <a:latin typeface="+mn-ea"/>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0B0F0"/>
                    </a:solidFill>
                  </a:tcPr>
                </a:tc>
                <a:tc>
                  <a:txBody>
                    <a:bodyPr/>
                    <a:p>
                      <a:pPr indent="0" algn="ctr">
                        <a:buNone/>
                      </a:pPr>
                      <a:r>
                        <a:rPr lang="en-US" sz="2000" b="1">
                          <a:latin typeface="+mn-ea"/>
                          <a:cs typeface="宋体" panose="02010600030101010101" pitchFamily="2" charset="-122"/>
                        </a:rPr>
                        <a:t>魅力型领导者</a:t>
                      </a:r>
                      <a:endParaRPr lang="en-US" altLang="en-US" sz="2000" b="1">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14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2000" b="1">
                          <a:latin typeface="+mn-ea"/>
                          <a:cs typeface="宋体" panose="02010600030101010101" pitchFamily="2" charset="-122"/>
                        </a:rPr>
                        <a:t>变革型领导者</a:t>
                      </a:r>
                      <a:endParaRPr lang="en-US" altLang="en-US" sz="2000" b="1">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1480">
                <a:tc rowSpan="2">
                  <a:txBody>
                    <a:bodyPr/>
                    <a:p>
                      <a:pPr indent="0" algn="ctr">
                        <a:buNone/>
                      </a:pPr>
                      <a:r>
                        <a:rPr lang="en-US" sz="2400" b="1">
                          <a:solidFill>
                            <a:schemeClr val="bg1"/>
                          </a:solidFill>
                          <a:latin typeface="+mn-ea"/>
                          <a:cs typeface="宋体" panose="02010600030101010101" pitchFamily="2" charset="-122"/>
                        </a:rPr>
                        <a:t>思维方式</a:t>
                      </a:r>
                      <a:endParaRPr lang="en-US" altLang="en-US" sz="2400" b="1">
                        <a:solidFill>
                          <a:schemeClr val="bg1"/>
                        </a:solidFill>
                        <a:latin typeface="+mn-ea"/>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0B0F0"/>
                    </a:solidFill>
                  </a:tcPr>
                </a:tc>
                <a:tc>
                  <a:txBody>
                    <a:bodyPr/>
                    <a:p>
                      <a:pPr indent="0" algn="ctr">
                        <a:buNone/>
                      </a:pPr>
                      <a:r>
                        <a:rPr lang="en-US" sz="2000" b="1">
                          <a:latin typeface="+mn-ea"/>
                          <a:cs typeface="宋体" panose="02010600030101010101" pitchFamily="2" charset="-122"/>
                        </a:rPr>
                        <a:t>事务型领导者</a:t>
                      </a:r>
                      <a:endParaRPr lang="en-US" altLang="en-US" sz="2000" b="1">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14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2000" b="1">
                          <a:latin typeface="+mn-ea"/>
                          <a:cs typeface="宋体" panose="02010600030101010101" pitchFamily="2" charset="-122"/>
                        </a:rPr>
                        <a:t>战略型领导者</a:t>
                      </a:r>
                      <a:endParaRPr lang="en-US" altLang="en-US" sz="2000" b="1">
                        <a:latin typeface="+mn-ea"/>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8" name="标题 12"/>
          <p:cNvSpPr txBox="1"/>
          <p:nvPr/>
        </p:nvSpPr>
        <p:spPr>
          <a:xfrm>
            <a:off x="1071563" y="1712913"/>
            <a:ext cx="7286625" cy="785813"/>
          </a:xfrm>
          <a:prstGeom prst="rect">
            <a:avLst/>
          </a:prstGeom>
        </p:spPr>
        <p:txBody>
          <a:bodyPr vert="horz" lIns="91440" tIns="45720" rIns="91440" bIns="45720" rtlCol="0" anchor="b">
            <a:normAutofit fontScale="77500" lnSpcReduction="20000"/>
          </a:bodyPr>
          <a:p>
            <a:pPr marR="0" defTabSz="914400" fontAlgn="auto">
              <a:spcAft>
                <a:spcPts val="0"/>
              </a:spcAft>
              <a:buClrTx/>
              <a:buSzTx/>
              <a:buFontTx/>
              <a:defRPr/>
            </a:pPr>
            <a:r>
              <a:rPr kumimoji="0" lang="zh-CN" altLang="en-US" sz="3600" b="1" kern="1200" cap="none" spc="0" normalizeH="0" baseline="0" noProof="0" dirty="0" smtClean="0">
                <a:solidFill>
                  <a:schemeClr val="tx1"/>
                </a:solidFill>
                <a:latin typeface="+mn-ea"/>
                <a:ea typeface="+mn-ea"/>
                <a:cs typeface="+mj-cs"/>
              </a:rPr>
              <a:t>按不同的标准划分可以有不同类型的领导者：</a:t>
            </a:r>
            <a:endParaRPr kumimoji="0" lang="zh-CN" altLang="en-US" sz="3600" b="1" kern="1200" cap="none" spc="0" normalizeH="0" baseline="0" noProof="0" dirty="0" smtClean="0">
              <a:solidFill>
                <a:schemeClr val="tx1"/>
              </a:solidFill>
              <a:latin typeface="+mn-ea"/>
              <a:ea typeface="+mn-ea"/>
              <a:cs typeface="+mj-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smtClean="0"/>
              <a:t>第二节 领导风格类型</a:t>
            </a:r>
            <a:endParaRPr lang="zh-CN" altLang="en-US" sz="4000" smtClean="0"/>
          </a:p>
        </p:txBody>
      </p:sp>
      <p:sp>
        <p:nvSpPr>
          <p:cNvPr id="21507" name="内容占位符 2"/>
          <p:cNvSpPr>
            <a:spLocks noGrp="1"/>
          </p:cNvSpPr>
          <p:nvPr>
            <p:ph idx="1"/>
          </p:nvPr>
        </p:nvSpPr>
        <p:spPr>
          <a:xfrm>
            <a:off x="304800" y="1295400"/>
            <a:ext cx="8686800" cy="809625"/>
          </a:xfrm>
        </p:spPr>
        <p:txBody>
          <a:bodyPr/>
          <a:lstStyle/>
          <a:p>
            <a:pPr eaLnBrk="1" hangingPunct="1">
              <a:buFont typeface="Arial" panose="020B0604020202020204" pitchFamily="34" charset="0"/>
              <a:buNone/>
            </a:pPr>
            <a:r>
              <a:rPr lang="zh-CN" altLang="en-US" smtClean="0"/>
              <a:t>一、按权力运用方式划分</a:t>
            </a:r>
            <a:endParaRPr lang="zh-CN" altLang="en-US" smtClean="0"/>
          </a:p>
          <a:p>
            <a:pPr eaLnBrk="1" latinLnBrk="0" hangingPunct="1">
              <a:lnSpc>
                <a:spcPct val="150000"/>
              </a:lnSpc>
              <a:spcBef>
                <a:spcPts val="2400"/>
              </a:spcBef>
              <a:buFont typeface="Arial" panose="020B0604020202020204" pitchFamily="34" charset="0"/>
              <a:buNone/>
            </a:pPr>
            <a:r>
              <a:rPr lang="zh-CN" altLang="en-US" sz="2400" smtClean="0"/>
              <a:t>              </a:t>
            </a:r>
            <a:endParaRPr lang="zh-CN" altLang="en-US" smtClean="0"/>
          </a:p>
        </p:txBody>
      </p:sp>
      <p:sp>
        <p:nvSpPr>
          <p:cNvPr id="9219" name="内容占位符 13"/>
          <p:cNvSpPr>
            <a:spLocks noGrp="1"/>
          </p:cNvSpPr>
          <p:nvPr/>
        </p:nvSpPr>
        <p:spPr>
          <a:xfrm>
            <a:off x="1004570" y="1963420"/>
            <a:ext cx="7286625" cy="4354195"/>
          </a:xfrm>
          <a:prstGeom prst="rect">
            <a:avLst/>
          </a:prstGeom>
          <a:noFill/>
          <a:ln w="9525">
            <a:noFill/>
          </a:ln>
        </p:spPr>
        <p:txBody>
          <a:bodyPr vert="horz" wrap="square"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14400">
              <a:lnSpc>
                <a:spcPct val="120000"/>
              </a:lnSpc>
              <a:buNone/>
            </a:pPr>
            <a:r>
              <a:rPr lang="zh-CN" altLang="en-US" sz="2800" b="1" kern="1200" dirty="0">
                <a:gradFill>
                  <a:gsLst>
                    <a:gs pos="0">
                      <a:srgbClr val="012D86"/>
                    </a:gs>
                    <a:gs pos="100000">
                      <a:srgbClr val="0E2557"/>
                    </a:gs>
                  </a:gsLst>
                  <a:lin scaled="0"/>
                </a:gradFill>
                <a:latin typeface="黑体" panose="02010609060101010101" charset="-122"/>
                <a:ea typeface="黑体" panose="02010609060101010101" charset="-122"/>
                <a:cs typeface="+mn-cs"/>
              </a:rPr>
              <a:t>集权式领导者：</a:t>
            </a:r>
            <a:endParaRPr lang="en-US" altLang="zh-CN" sz="2800" b="1" kern="1200" dirty="0">
              <a:gradFill>
                <a:gsLst>
                  <a:gs pos="0">
                    <a:srgbClr val="012D86"/>
                  </a:gs>
                  <a:gs pos="100000">
                    <a:srgbClr val="0E2557"/>
                  </a:gs>
                </a:gsLst>
                <a:lin scaled="0"/>
              </a:gradFill>
              <a:latin typeface="黑体" panose="02010609060101010101" charset="-122"/>
              <a:ea typeface="黑体" panose="02010609060101010101" charset="-122"/>
              <a:cs typeface="+mn-cs"/>
            </a:endParaRPr>
          </a:p>
          <a:p>
            <a:pPr defTabSz="914400">
              <a:lnSpc>
                <a:spcPct val="120000"/>
              </a:lnSpc>
              <a:buBlip>
                <a:blip r:embed="rId1"/>
              </a:buBlip>
            </a:pPr>
            <a:r>
              <a:rPr lang="zh-CN" altLang="en-US" sz="2400" b="1" kern="1200" dirty="0">
                <a:solidFill>
                  <a:schemeClr val="tx1"/>
                </a:solidFill>
                <a:latin typeface="+mn-lt"/>
                <a:ea typeface="+mn-ea"/>
                <a:cs typeface="+mn-cs"/>
              </a:rPr>
              <a:t>所谓集权式领导者，</a:t>
            </a:r>
            <a:r>
              <a:rPr lang="zh-CN" altLang="en-US" sz="2400" kern="1200" dirty="0">
                <a:solidFill>
                  <a:schemeClr val="tx1"/>
                </a:solidFill>
                <a:latin typeface="+mn-ea"/>
                <a:cs typeface="+mn-cs"/>
              </a:rPr>
              <a:t>就是把管理的制度权力相对牢固地进行控制的领导者</a:t>
            </a:r>
            <a:endParaRPr lang="en-US" altLang="zh-CN" sz="2400" kern="1200" dirty="0">
              <a:solidFill>
                <a:schemeClr val="tx1"/>
              </a:solidFill>
              <a:latin typeface="+mn-ea"/>
              <a:cs typeface="+mn-cs"/>
            </a:endParaRPr>
          </a:p>
          <a:p>
            <a:pPr defTabSz="914400">
              <a:lnSpc>
                <a:spcPct val="120000"/>
              </a:lnSpc>
              <a:buBlip>
                <a:blip r:embed="rId1"/>
              </a:buBlip>
            </a:pPr>
            <a:r>
              <a:rPr lang="zh-CN" altLang="en-US" sz="2400" b="1" kern="1200" dirty="0">
                <a:solidFill>
                  <a:schemeClr val="tx1"/>
                </a:solidFill>
                <a:latin typeface="+mn-lt"/>
                <a:ea typeface="+mn-ea"/>
                <a:cs typeface="+mn-cs"/>
              </a:rPr>
              <a:t>它的优势在于</a:t>
            </a:r>
            <a:r>
              <a:rPr lang="zh-CN" altLang="en-US" sz="2400" kern="1200" dirty="0">
                <a:solidFill>
                  <a:schemeClr val="tx1"/>
                </a:solidFill>
                <a:latin typeface="+mn-ea"/>
                <a:ea typeface="+mn-ea"/>
                <a:cs typeface="+mn-cs"/>
              </a:rPr>
              <a:t>通过完全的行政命令，使管理的组织成本在其他条件不变的情况下，低于在组织边界以外的交易成本，可能获得较高的管理效率和良好的绩效</a:t>
            </a:r>
            <a:endParaRPr lang="en-US" altLang="zh-CN" sz="2400" b="1" kern="1200" dirty="0">
              <a:solidFill>
                <a:schemeClr val="tx1"/>
              </a:solidFill>
              <a:latin typeface="+mn-lt"/>
              <a:ea typeface="+mn-ea"/>
              <a:cs typeface="+mn-cs"/>
            </a:endParaRPr>
          </a:p>
          <a:p>
            <a:pPr defTabSz="914400">
              <a:lnSpc>
                <a:spcPct val="120000"/>
              </a:lnSpc>
              <a:buBlip>
                <a:blip r:embed="rId1"/>
              </a:buBlip>
            </a:pPr>
            <a:r>
              <a:rPr lang="zh-CN" altLang="en-US" sz="2400" kern="1200" dirty="0">
                <a:solidFill>
                  <a:schemeClr val="tx1"/>
                </a:solidFill>
                <a:latin typeface="+mn-ea"/>
                <a:ea typeface="+mn-ea"/>
                <a:cs typeface="+mn-cs"/>
              </a:rPr>
              <a:t>长期将下属视为某种可控制的工具，不利于他们职业生涯的良性发展</a:t>
            </a:r>
            <a:endParaRPr lang="zh-CN" altLang="en-US" sz="2400" kern="1200" dirty="0">
              <a:solidFill>
                <a:schemeClr val="tx1"/>
              </a:solidFill>
              <a:latin typeface="+mn-ea"/>
              <a:ea typeface="+mn-ea"/>
              <a:cs typeface="+mn-cs"/>
            </a:endParaRPr>
          </a:p>
        </p:txBody>
      </p:sp>
    </p:spTree>
  </p:cSld>
  <p:clrMapOvr>
    <a:masterClrMapping/>
  </p:clrMapOvr>
  <p:transition>
    <p:wheel spokes="4"/>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left)">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wipe(left)">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219">
                                            <p:txEl>
                                              <p:pRg st="0" end="0"/>
                                            </p:txEl>
                                          </p:spTgt>
                                        </p:tgtEl>
                                        <p:attrNameLst>
                                          <p:attrName>style.visibility</p:attrName>
                                        </p:attrNameLst>
                                      </p:cBhvr>
                                      <p:to>
                                        <p:strVal val="visible"/>
                                      </p:to>
                                    </p:set>
                                    <p:animEffect transition="in" filter="wipe(left)">
                                      <p:cBhvr>
                                        <p:cTn id="17" dur="500"/>
                                        <p:tgtEl>
                                          <p:spTgt spid="921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219">
                                            <p:txEl>
                                              <p:pRg st="1" end="1"/>
                                            </p:txEl>
                                          </p:spTgt>
                                        </p:tgtEl>
                                        <p:attrNameLst>
                                          <p:attrName>style.visibility</p:attrName>
                                        </p:attrNameLst>
                                      </p:cBhvr>
                                      <p:to>
                                        <p:strVal val="visible"/>
                                      </p:to>
                                    </p:set>
                                    <p:animEffect transition="in" filter="wipe(left)">
                                      <p:cBhvr>
                                        <p:cTn id="22" dur="500"/>
                                        <p:tgtEl>
                                          <p:spTgt spid="9219">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219">
                                            <p:txEl>
                                              <p:pRg st="2" end="2"/>
                                            </p:txEl>
                                          </p:spTgt>
                                        </p:tgtEl>
                                        <p:attrNameLst>
                                          <p:attrName>style.visibility</p:attrName>
                                        </p:attrNameLst>
                                      </p:cBhvr>
                                      <p:to>
                                        <p:strVal val="visible"/>
                                      </p:to>
                                    </p:set>
                                    <p:animEffect transition="in" filter="wipe(left)">
                                      <p:cBhvr>
                                        <p:cTn id="27" dur="500"/>
                                        <p:tgtEl>
                                          <p:spTgt spid="9219">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9219">
                                            <p:txEl>
                                              <p:pRg st="3" end="3"/>
                                            </p:txEl>
                                          </p:spTgt>
                                        </p:tgtEl>
                                        <p:attrNameLst>
                                          <p:attrName>style.visibility</p:attrName>
                                        </p:attrNameLst>
                                      </p:cBhvr>
                                      <p:to>
                                        <p:strVal val="visible"/>
                                      </p:to>
                                    </p:set>
                                    <p:animEffect transition="in" filter="wipe(left)">
                                      <p:cBhvr>
                                        <p:cTn id="32" dur="500"/>
                                        <p:tgtEl>
                                          <p:spTgt spid="92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21507" grpId="0" uiExpand="1" build="p"/>
    </p:bldLst>
  </p:timing>
</p:sld>
</file>

<file path=ppt/tags/tag1.xml><?xml version="1.0" encoding="utf-8"?>
<p:tagLst xmlns:p="http://schemas.openxmlformats.org/presentationml/2006/main">
  <p:tag name="KSO_WM_UNIT_TABLE_BEAUTIFY" val="smartTable{d6cb3e30-5ff7-4a1e-9913-bbf0007bc617}"/>
</p:tagLst>
</file>

<file path=ppt/tags/tag2.xml><?xml version="1.0" encoding="utf-8"?>
<p:tagLst xmlns:p="http://schemas.openxmlformats.org/presentationml/2006/main">
  <p:tag name="KSO_WM_UNIT_TABLE_BEAUTIFY" val="smartTable{ec794f80-3268-44e3-b218-7b6337cb6570}"/>
</p:tagLst>
</file>

<file path=ppt/tags/tag3.xml><?xml version="1.0" encoding="utf-8"?>
<p:tagLst xmlns:p="http://schemas.openxmlformats.org/presentationml/2006/main">
  <p:tag name="KSO_WM_UNIT_TABLE_BEAUTIFY" val="smartTable{f2686ef9-2413-4fd9-b093-a0e0b4f91ff5}"/>
</p:tagLst>
</file>

<file path=ppt/tags/tag4.xml><?xml version="1.0" encoding="utf-8"?>
<p:tagLst xmlns:p="http://schemas.openxmlformats.org/presentationml/2006/main">
  <p:tag name="KSO_WM_UNIT_TABLE_BEAUTIFY" val="smartTable{ca681ea1-6929-4fe4-87bf-9c4f7a4e57e0}"/>
</p:tagLst>
</file>

<file path=ppt/tags/tag5.xml><?xml version="1.0" encoding="utf-8"?>
<p:tagLst xmlns:p="http://schemas.openxmlformats.org/presentationml/2006/main">
  <p:tag name="KSO_WM_UNIT_TABLE_BEAUTIFY" val="smartTable{b9f08b73-32bc-4c36-8dda-2db5be59b912}"/>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0</TotalTime>
  <Words>5421</Words>
  <Application>WPS 演示</Application>
  <PresentationFormat>全屏显示(4:3)</PresentationFormat>
  <Paragraphs>572</Paragraphs>
  <Slides>34</Slides>
  <Notes>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34</vt:i4>
      </vt:variant>
    </vt:vector>
  </HeadingPairs>
  <TitlesOfParts>
    <vt:vector size="51" baseType="lpstr">
      <vt:lpstr>Arial</vt:lpstr>
      <vt:lpstr>宋体</vt:lpstr>
      <vt:lpstr>Wingdings</vt:lpstr>
      <vt:lpstr>Franklin Gothic Medium</vt:lpstr>
      <vt:lpstr>隶书</vt:lpstr>
      <vt:lpstr>Wingdings 2</vt:lpstr>
      <vt:lpstr>Wingdings 2</vt:lpstr>
      <vt:lpstr>Wingdings</vt:lpstr>
      <vt:lpstr>微软雅黑</vt:lpstr>
      <vt:lpstr>Calibri</vt:lpstr>
      <vt:lpstr>黑体</vt:lpstr>
      <vt:lpstr>Times New Roman</vt:lpstr>
      <vt:lpstr>华文楷体</vt:lpstr>
      <vt:lpstr>Arial Unicode MS</vt:lpstr>
      <vt:lpstr>Franklin Gothic Book</vt:lpstr>
      <vt:lpstr>华文仿宋</vt:lpstr>
      <vt:lpstr>跋涉</vt:lpstr>
      <vt:lpstr>第十三章 组织领导</vt:lpstr>
      <vt:lpstr>第一节 领导的内涵 </vt:lpstr>
      <vt:lpstr>第一节 领导的内涵 </vt:lpstr>
      <vt:lpstr>第一节 领导的内涵 </vt:lpstr>
      <vt:lpstr>第一节 领导的内涵 </vt:lpstr>
      <vt:lpstr>第一节 领导的内涵 </vt:lpstr>
      <vt:lpstr>第一节 领导的内涵</vt:lpstr>
      <vt:lpstr> 第二节 领导风格类型</vt:lpstr>
      <vt:lpstr>第三节 领导风格类型</vt:lpstr>
      <vt:lpstr>第三节 领导风格类型</vt:lpstr>
      <vt:lpstr>第三节 领导风格类型</vt:lpstr>
      <vt:lpstr>第三节 领导风格类型</vt:lpstr>
      <vt:lpstr>第三节 领导风格类型</vt:lpstr>
      <vt:lpstr>第三节 领导风格类型</vt:lpstr>
      <vt:lpstr>第三节 领导理论</vt:lpstr>
      <vt:lpstr>第三节 领导理论</vt:lpstr>
      <vt:lpstr>第三节 领导理论</vt:lpstr>
      <vt:lpstr>第三节 领导理论</vt:lpstr>
      <vt:lpstr>第三节 领导理论</vt:lpstr>
      <vt:lpstr>第三节 领导理论</vt:lpstr>
      <vt:lpstr>第三节 领导理论</vt:lpstr>
      <vt:lpstr>第三节 领导理论</vt:lpstr>
      <vt:lpstr>第三节 领导理论</vt:lpstr>
      <vt:lpstr>第三节 领导理论</vt:lpstr>
      <vt:lpstr>第三节 领导理论</vt:lpstr>
      <vt:lpstr>第三节 领导理论</vt:lpstr>
      <vt:lpstr>PowerPoint 演示文稿</vt:lpstr>
      <vt:lpstr>第三节 领导理论</vt:lpstr>
      <vt:lpstr>第三节 领导理论</vt:lpstr>
      <vt:lpstr>第三节 领导理论</vt:lpstr>
      <vt:lpstr>第三节 领导理论</vt:lpstr>
      <vt:lpstr>第三节 领导理论</vt:lpstr>
      <vt:lpstr>第三节 领导理论</vt:lpstr>
      <vt:lpstr>本 章 小 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攀登者</cp:lastModifiedBy>
  <cp:revision>38</cp:revision>
  <dcterms:created xsi:type="dcterms:W3CDTF">2014-01-13T00:54:00Z</dcterms:created>
  <dcterms:modified xsi:type="dcterms:W3CDTF">2020-07-24T10:50:36Z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