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5"/>
  </p:notesMasterIdLst>
  <p:sldIdLst>
    <p:sldId id="344" r:id="rId2"/>
    <p:sldId id="345" r:id="rId3"/>
    <p:sldId id="346" r:id="rId4"/>
    <p:sldId id="343" r:id="rId5"/>
    <p:sldId id="347" r:id="rId6"/>
    <p:sldId id="348" r:id="rId7"/>
    <p:sldId id="349" r:id="rId8"/>
    <p:sldId id="358" r:id="rId9"/>
    <p:sldId id="484" r:id="rId10"/>
    <p:sldId id="351" r:id="rId11"/>
    <p:sldId id="485" r:id="rId12"/>
    <p:sldId id="352" r:id="rId13"/>
    <p:sldId id="462" r:id="rId14"/>
    <p:sldId id="461" r:id="rId15"/>
    <p:sldId id="486" r:id="rId16"/>
    <p:sldId id="487" r:id="rId17"/>
    <p:sldId id="488" r:id="rId18"/>
    <p:sldId id="489" r:id="rId19"/>
    <p:sldId id="490" r:id="rId20"/>
    <p:sldId id="491" r:id="rId21"/>
    <p:sldId id="357" r:id="rId22"/>
    <p:sldId id="492" r:id="rId23"/>
    <p:sldId id="493" r:id="rId24"/>
    <p:sldId id="494" r:id="rId25"/>
    <p:sldId id="354" r:id="rId26"/>
    <p:sldId id="362" r:id="rId27"/>
    <p:sldId id="360" r:id="rId28"/>
    <p:sldId id="368" r:id="rId29"/>
    <p:sldId id="495" r:id="rId30"/>
    <p:sldId id="369" r:id="rId31"/>
    <p:sldId id="496" r:id="rId32"/>
    <p:sldId id="497" r:id="rId33"/>
    <p:sldId id="370" r:id="rId34"/>
    <p:sldId id="498" r:id="rId35"/>
    <p:sldId id="424" r:id="rId36"/>
    <p:sldId id="475" r:id="rId37"/>
    <p:sldId id="426" r:id="rId38"/>
    <p:sldId id="427" r:id="rId39"/>
    <p:sldId id="476" r:id="rId40"/>
    <p:sldId id="499" r:id="rId41"/>
    <p:sldId id="403" r:id="rId42"/>
    <p:sldId id="413" r:id="rId43"/>
    <p:sldId id="428" r:id="rId44"/>
    <p:sldId id="391" r:id="rId45"/>
    <p:sldId id="500" r:id="rId46"/>
    <p:sldId id="501" r:id="rId47"/>
    <p:sldId id="502" r:id="rId48"/>
    <p:sldId id="504" r:id="rId49"/>
    <p:sldId id="505" r:id="rId50"/>
    <p:sldId id="503" r:id="rId51"/>
    <p:sldId id="443" r:id="rId52"/>
    <p:sldId id="444" r:id="rId53"/>
    <p:sldId id="445" r:id="rId54"/>
    <p:sldId id="446" r:id="rId55"/>
    <p:sldId id="448" r:id="rId56"/>
    <p:sldId id="449" r:id="rId57"/>
    <p:sldId id="482" r:id="rId58"/>
    <p:sldId id="483" r:id="rId59"/>
    <p:sldId id="506" r:id="rId60"/>
    <p:sldId id="447" r:id="rId61"/>
    <p:sldId id="457" r:id="rId62"/>
    <p:sldId id="318" r:id="rId63"/>
    <p:sldId id="508" r:id="rId64"/>
  </p:sldIdLst>
  <p:sldSz cx="9144000" cy="6858000" type="screen4x3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5E9"/>
    <a:srgbClr val="BBA3EB"/>
    <a:srgbClr val="CCFFCC"/>
    <a:srgbClr val="D3C4F2"/>
    <a:srgbClr val="EBFFEB"/>
    <a:srgbClr val="FFFFFF"/>
    <a:srgbClr val="CCFF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9503" autoAdjust="0"/>
  </p:normalViewPr>
  <p:slideViewPr>
    <p:cSldViewPr>
      <p:cViewPr varScale="1">
        <p:scale>
          <a:sx n="70" d="100"/>
          <a:sy n="70" d="100"/>
        </p:scale>
        <p:origin x="-12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-1980" y="-90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0" y="27992"/>
            <a:ext cx="9144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2627784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pPr>
              <a:defRPr/>
            </a:pPr>
            <a:fld id="{8D3E2896-2279-4A1A-BDE5-9E38F47EC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55709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8"/>
          <p:cNvSpPr>
            <a:spLocks noChangeArrowheads="1"/>
          </p:cNvSpPr>
          <p:nvPr/>
        </p:nvSpPr>
        <p:spPr bwMode="gray">
          <a:xfrm>
            <a:off x="684214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ltGray">
          <a:xfrm>
            <a:off x="0" y="4437064"/>
            <a:ext cx="9144000" cy="17287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gray">
          <a:xfrm>
            <a:off x="971551" y="1628776"/>
            <a:ext cx="3529013" cy="3671888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gray">
          <a:xfrm>
            <a:off x="4211637" y="2636838"/>
            <a:ext cx="1223963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219200"/>
            <a:ext cx="4495800" cy="1752600"/>
          </a:xfrm>
        </p:spPr>
        <p:txBody>
          <a:bodyPr/>
          <a:lstStyle>
            <a:lvl1pPr algn="r">
              <a:defRPr sz="4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486400"/>
            <a:ext cx="7620000" cy="304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81400" y="6400801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934076" y="6391276"/>
            <a:ext cx="2852767" cy="252435"/>
          </a:xfrm>
          <a:prstGeom prst="rect">
            <a:avLst/>
          </a:prstGeom>
        </p:spPr>
        <p:txBody>
          <a:bodyPr/>
          <a:lstStyle>
            <a:lvl1pPr>
              <a:defRPr sz="1200" b="1" i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1000" y="6400801"/>
            <a:ext cx="2133600" cy="244475"/>
          </a:xfrm>
        </p:spPr>
        <p:txBody>
          <a:bodyPr/>
          <a:lstStyle>
            <a:lvl1pPr algn="l">
              <a:defRPr sz="1200"/>
            </a:lvl1pPr>
          </a:lstStyle>
          <a:p>
            <a:pPr>
              <a:defRPr/>
            </a:pPr>
            <a:fld id="{433BAFD5-2CE7-40F6-9B0C-8A7B47FEC7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111" y="2606052"/>
            <a:ext cx="2487133" cy="24871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231" y="668151"/>
            <a:ext cx="840636" cy="8406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265">
            <a:off x="768979" y="1819255"/>
            <a:ext cx="1361677" cy="136167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1029" y="3497579"/>
            <a:ext cx="2002971" cy="126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 userDrawn="1"/>
        </p:nvSpPr>
        <p:spPr>
          <a:xfrm>
            <a:off x="3926404" y="3715482"/>
            <a:ext cx="1608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SQL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4BC87-2322-4537-B8F4-9FE887746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6" y="609600"/>
            <a:ext cx="2066925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2" y="609600"/>
            <a:ext cx="604837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C661A-7D1A-4102-8EAC-6DEB98011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9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9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C6F607-F638-4FFD-AA04-6C561AD683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9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88CDA5-8121-490B-936B-8AEA9D57C9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C11FF-0938-4A23-9A1D-5074982849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97145-69DA-4605-B420-C8A1E119E8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1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49" y="1676400"/>
            <a:ext cx="4057651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5B2C9-A724-4804-8D38-B5614D11BF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CC5D-FEF4-43F2-A1CC-A8E8F6415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FA83A-FAA8-4821-ACE4-B661B604A7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5166D-255D-4ECC-A1CA-4D5368809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3F0FD-4A76-480B-9749-BB70B8C1FF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553200" y="6553201"/>
            <a:ext cx="2133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计算机公共基础</a:t>
            </a: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1E9C-1170-47C5-A336-4231CAB38C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381000" y="6534151"/>
            <a:ext cx="1905000" cy="2619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Oval 105"/>
          <p:cNvSpPr>
            <a:spLocks noChangeArrowheads="1"/>
          </p:cNvSpPr>
          <p:nvPr userDrawn="1"/>
        </p:nvSpPr>
        <p:spPr bwMode="gray">
          <a:xfrm>
            <a:off x="179389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0"/>
            <a:ext cx="9144000" cy="11969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1" y="1676400"/>
            <a:ext cx="8267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1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a typeface="宋体" pitchFamily="2" charset="-122"/>
              </a:defRPr>
            </a:lvl1pPr>
          </a:lstStyle>
          <a:p>
            <a:pPr>
              <a:defRPr/>
            </a:pPr>
            <a:fld id="{89606887-116E-4E0E-9425-0268C18C0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483768" y="354805"/>
            <a:ext cx="473866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30715">
            <a:off x="7925369" y="963"/>
            <a:ext cx="12192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324" y="-99392"/>
            <a:ext cx="1730411" cy="17304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599163"/>
            <a:ext cx="804056" cy="8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5" r:id="rId12"/>
    <p:sldLayoutId id="214748371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Rockwell" pitchFamily="18" charset="0"/>
          <a:ea typeface="方正姚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 b="1">
          <a:solidFill>
            <a:schemeClr val="tx2">
              <a:lumMod val="50000"/>
            </a:schemeClr>
          </a:solidFill>
          <a:latin typeface="黑体" pitchFamily="49" charset="-122"/>
          <a:ea typeface="黑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24173" y="719135"/>
            <a:ext cx="6262671" cy="1066792"/>
          </a:xfrm>
        </p:spPr>
        <p:txBody>
          <a:bodyPr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学习情境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4     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宋体" pitchFamily="2" charset="-122"/>
              </a:rPr>
              <a:t>操作表</a:t>
            </a:r>
            <a:endParaRPr lang="zh-CN" altLang="en-US" dirty="0">
              <a:solidFill>
                <a:schemeClr val="tx2">
                  <a:lumMod val="50000"/>
                </a:schemeClr>
              </a:solidFill>
              <a:ea typeface="宋体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3BAFD5-2CE7-40F6-9B0C-8A7B47FEC7CD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354805"/>
            <a:ext cx="5963930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1    </a:t>
            </a:r>
            <a:r>
              <a:rPr lang="zh-CN" altLang="en-US" sz="2800" dirty="0" smtClean="0">
                <a:latin typeface="+mj-ea"/>
                <a:sym typeface="宋体" pitchFamily="2" charset="-122"/>
              </a:rPr>
              <a:t>创建</a:t>
            </a:r>
            <a:r>
              <a:rPr lang="zh-CN" altLang="en-US" sz="2800" dirty="0">
                <a:latin typeface="+mj-ea"/>
                <a:sym typeface="宋体" pitchFamily="2" charset="-122"/>
              </a:rPr>
              <a:t>学生信息表，表名</a:t>
            </a:r>
            <a:r>
              <a:rPr lang="zh-CN" altLang="en-US" sz="2800" dirty="0">
                <a:latin typeface="+mj-ea"/>
                <a:sym typeface="Times New Roman" pitchFamily="18" charset="0"/>
              </a:rPr>
              <a:t>Students</a:t>
            </a:r>
            <a:r>
              <a:rPr lang="zh-CN" altLang="en-US" sz="2800" dirty="0">
                <a:latin typeface="+mj-ea"/>
                <a:sym typeface="宋体" pitchFamily="2" charset="-122"/>
              </a:rPr>
              <a:t>，表结构参见学习情境一中</a:t>
            </a:r>
            <a:endParaRPr lang="zh-CN" altLang="en-US" sz="2800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1907706" y="1936495"/>
            <a:ext cx="3655940" cy="201622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717706" y="2150543"/>
            <a:ext cx="2632103" cy="15881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窗口中，展开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节点上右击，弹出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快捷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所示，从中选择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216127" y="2809637"/>
            <a:ext cx="501579" cy="331383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365" y="2307215"/>
            <a:ext cx="1330067" cy="1330066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744089" y="2867580"/>
            <a:ext cx="1570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sz="2000" dirty="0" smtClean="0"/>
              <a:t>1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938161" y="4120835"/>
            <a:ext cx="6258272" cy="184794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2853410" y="4413854"/>
            <a:ext cx="5420471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文档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窗口位置打开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表设计器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，依次输入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表的各个列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的列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名，分别设置好各列的数据类型，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并设置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这些列上的值是否允许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NULL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值（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空值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gray">
          <a:xfrm>
            <a:off x="2360299" y="5152519"/>
            <a:ext cx="493112" cy="36996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072" y="4661573"/>
            <a:ext cx="1307205" cy="1307205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black">
          <a:xfrm>
            <a:off x="879794" y="5137443"/>
            <a:ext cx="154391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2</a:t>
            </a:r>
            <a:endParaRPr lang="en-US" altLang="zh-CN" sz="2000" b="1" dirty="0">
              <a:ea typeface="宋体" pitchFamily="2" charset="-122"/>
            </a:endParaRPr>
          </a:p>
        </p:txBody>
      </p:sp>
      <p:pic>
        <p:nvPicPr>
          <p:cNvPr id="16" name="Picture 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6648" y="1348913"/>
            <a:ext cx="2129001" cy="263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7319190" y="3768054"/>
            <a:ext cx="877244" cy="36933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dirty="0" smtClean="0"/>
              <a:t>图</a:t>
            </a:r>
            <a:r>
              <a:rPr lang="en-US" altLang="zh-CN" sz="1800" dirty="0" smtClean="0"/>
              <a:t>4.1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</a:t>
            </a:r>
            <a:r>
              <a:rPr lang="zh-CN" altLang="en-US" sz="2800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459562"/>
            <a:ext cx="838200" cy="261938"/>
          </a:xfrm>
        </p:spPr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1331640" y="1484785"/>
            <a:ext cx="6624736" cy="2808311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/>
              <a:t>在</a:t>
            </a:r>
            <a:r>
              <a:rPr lang="en-US" altLang="zh-CN" dirty="0"/>
              <a:t>【</a:t>
            </a:r>
            <a:r>
              <a:rPr lang="zh-CN" altLang="en-US" dirty="0"/>
              <a:t>列名</a:t>
            </a:r>
            <a:r>
              <a:rPr lang="en-US" altLang="zh-CN" dirty="0"/>
              <a:t>】</a:t>
            </a:r>
            <a:r>
              <a:rPr lang="zh-CN" altLang="en-US" dirty="0"/>
              <a:t>位置输入列名</a:t>
            </a:r>
            <a:r>
              <a:rPr lang="en-US" altLang="zh-CN" dirty="0" err="1"/>
              <a:t>Student_ID</a:t>
            </a:r>
            <a:r>
              <a:rPr lang="zh-CN" altLang="en-US" dirty="0"/>
              <a:t>；</a:t>
            </a:r>
          </a:p>
          <a:p>
            <a:endParaRPr lang="zh-CN" altLang="en-US" dirty="0"/>
          </a:p>
          <a:p>
            <a:r>
              <a:rPr lang="zh-CN" altLang="en-US" dirty="0"/>
              <a:t>在</a:t>
            </a:r>
            <a:r>
              <a:rPr lang="en-US" altLang="zh-CN" dirty="0"/>
              <a:t>【</a:t>
            </a:r>
            <a:r>
              <a:rPr lang="zh-CN" altLang="en-US" dirty="0"/>
              <a:t>数据类型</a:t>
            </a:r>
            <a:r>
              <a:rPr lang="en-US" altLang="zh-CN" dirty="0"/>
              <a:t>】</a:t>
            </a:r>
            <a:r>
              <a:rPr lang="zh-CN" altLang="en-US" dirty="0"/>
              <a:t>列设置</a:t>
            </a:r>
            <a:r>
              <a:rPr lang="en-US" altLang="zh-CN" dirty="0"/>
              <a:t>char(8)</a:t>
            </a:r>
            <a:r>
              <a:rPr lang="zh-CN" altLang="en-US" dirty="0"/>
              <a:t>，表示该列上的</a:t>
            </a:r>
            <a:r>
              <a:rPr lang="zh-CN" altLang="en-US" dirty="0" smtClean="0"/>
              <a:t>值为</a:t>
            </a:r>
            <a:r>
              <a:rPr lang="zh-CN" altLang="en-US" dirty="0"/>
              <a:t>字符型数据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最多</a:t>
            </a:r>
            <a:r>
              <a:rPr lang="zh-CN" altLang="en-US" dirty="0"/>
              <a:t>能容纳</a:t>
            </a:r>
            <a:r>
              <a:rPr lang="en-US" altLang="zh-CN" dirty="0"/>
              <a:t>8</a:t>
            </a:r>
            <a:r>
              <a:rPr lang="zh-CN" altLang="en-US" dirty="0"/>
              <a:t>个字符；</a:t>
            </a:r>
          </a:p>
          <a:p>
            <a:endParaRPr lang="zh-CN" altLang="en-US" dirty="0"/>
          </a:p>
          <a:p>
            <a:r>
              <a:rPr lang="zh-CN" altLang="en-US" dirty="0"/>
              <a:t>将</a:t>
            </a:r>
            <a:r>
              <a:rPr lang="en-US" altLang="zh-CN" dirty="0"/>
              <a:t>【</a:t>
            </a:r>
            <a:r>
              <a:rPr lang="zh-CN" altLang="en-US" dirty="0"/>
              <a:t>允许空</a:t>
            </a:r>
            <a:r>
              <a:rPr lang="en-US" altLang="zh-CN" dirty="0"/>
              <a:t>】</a:t>
            </a:r>
            <a:r>
              <a:rPr lang="zh-CN" altLang="en-US" dirty="0"/>
              <a:t>复选框中“√”去掉，设置该列</a:t>
            </a:r>
            <a:r>
              <a:rPr lang="zh-CN" altLang="en-US" dirty="0" smtClean="0"/>
              <a:t>的值</a:t>
            </a:r>
            <a:r>
              <a:rPr lang="zh-CN" altLang="en-US" dirty="0"/>
              <a:t>不允许空（</a:t>
            </a:r>
            <a:r>
              <a:rPr lang="zh-CN" altLang="en-US" dirty="0" smtClean="0"/>
              <a:t>默</a:t>
            </a:r>
            <a:endParaRPr lang="en-US" altLang="zh-CN" dirty="0" smtClean="0"/>
          </a:p>
          <a:p>
            <a:r>
              <a:rPr lang="zh-CN" altLang="en-US" dirty="0" smtClean="0"/>
              <a:t>认</a:t>
            </a:r>
            <a:r>
              <a:rPr lang="zh-CN" altLang="en-US" dirty="0"/>
              <a:t>允许空）。</a:t>
            </a:r>
          </a:p>
          <a:p>
            <a:endParaRPr lang="zh-CN" altLang="en-US" dirty="0"/>
          </a:p>
          <a:p>
            <a:r>
              <a:rPr lang="zh-CN" altLang="en-US" dirty="0"/>
              <a:t>同样的方法，设置好其余各列。</a:t>
            </a:r>
          </a:p>
        </p:txBody>
      </p:sp>
      <p:pic>
        <p:nvPicPr>
          <p:cNvPr id="16" name="Picture 3"/>
          <p:cNvPicPr>
            <a:picLocks noGrp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17041" y="3573016"/>
            <a:ext cx="2520280" cy="3030852"/>
          </a:xfrm>
          <a:noFill/>
          <a:ln/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851920" y="5589240"/>
            <a:ext cx="1368152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20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</a:t>
            </a:r>
            <a:r>
              <a:rPr lang="zh-CN" altLang="en-US" sz="20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2</a:t>
            </a:r>
            <a:r>
              <a:rPr lang="zh-CN" altLang="en-US" sz="20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 </a:t>
            </a:r>
            <a:r>
              <a:rPr lang="zh-CN" altLang="en-US" sz="20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创建表页面</a:t>
            </a:r>
            <a:endParaRPr lang="zh-CN" altLang="en-US" sz="2800" dirty="0">
              <a:solidFill>
                <a:srgbClr val="0F1E4F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13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056597" y="1628657"/>
            <a:ext cx="4459619" cy="208837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572108" y="1802450"/>
            <a:ext cx="3428601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标准工具栏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保存按钮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，弹出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选择名称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对话框，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输入表名称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下方的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文本框中输入“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结构建立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好了。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122212" y="2489112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388" y="1915618"/>
            <a:ext cx="1414448" cy="1414448"/>
          </a:xfrm>
          <a:prstGeom prst="rect">
            <a:avLst/>
          </a:prstGeom>
          <a:noFill/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black">
          <a:xfrm>
            <a:off x="718861" y="2444201"/>
            <a:ext cx="167005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3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2054276" y="4094108"/>
            <a:ext cx="6401835" cy="144016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2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9057" y="1843446"/>
            <a:ext cx="2057055" cy="10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688085" y="3132257"/>
            <a:ext cx="14789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4.3 【选择名称】界面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2054276" y="4623687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452" y="4050193"/>
            <a:ext cx="1414448" cy="1414448"/>
          </a:xfrm>
          <a:prstGeom prst="rect">
            <a:avLst/>
          </a:prstGeom>
          <a:noFill/>
        </p:spPr>
      </p:pic>
      <p:sp>
        <p:nvSpPr>
          <p:cNvPr id="16" name="Text Box 7"/>
          <p:cNvSpPr txBox="1">
            <a:spLocks noChangeArrowheads="1"/>
          </p:cNvSpPr>
          <p:nvPr/>
        </p:nvSpPr>
        <p:spPr bwMode="black">
          <a:xfrm>
            <a:off x="650925" y="4578776"/>
            <a:ext cx="167005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/>
              <a:t>步骤</a:t>
            </a:r>
            <a:r>
              <a:rPr lang="en-US" altLang="zh-CN" sz="2000" dirty="0" smtClean="0"/>
              <a:t>4</a:t>
            </a:r>
            <a:endParaRPr lang="en-US" altLang="zh-CN" sz="2000" b="1" dirty="0"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6408" y="4638948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关闭【表设计器】窗口。</a:t>
            </a:r>
            <a:endParaRPr lang="zh-CN" altLang="en-US" dirty="0">
              <a:solidFill>
                <a:srgbClr val="0F1E4F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759840" y="2083837"/>
            <a:ext cx="5651515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数据类型用来限制列上可以存储数据的类型，有些情况甚至还可以限制列上值的取值范围。</a:t>
            </a: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>
            <a:off x="1615375" y="1984681"/>
            <a:ext cx="0" cy="392909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gray">
          <a:xfrm>
            <a:off x="1991614" y="2954650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gray">
          <a:xfrm>
            <a:off x="1991614" y="3951607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2275370" y="2953803"/>
            <a:ext cx="2258104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字符数据类型</a:t>
            </a: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gray">
          <a:xfrm>
            <a:off x="2245616" y="3913507"/>
            <a:ext cx="1642097" cy="397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数值数据类型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4533474" y="-109500"/>
            <a:ext cx="0" cy="5760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45614" y="5138784"/>
            <a:ext cx="2487912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ct val="1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日期和时间数据类型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gray">
          <a:xfrm>
            <a:off x="1991614" y="5232765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1390235" y="2175618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A1C5E9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858263" y="2981763"/>
            <a:ext cx="5738980" cy="175432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字符数据是由任何字母、符号和数字任意组合而成的数据。如：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表中的‘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2004014’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、‘叶海平’，再如‘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sxty@126.com’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0351-6061666’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等都是合法的字符型数据。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>
            <a:off x="1858263" y="2055934"/>
            <a:ext cx="1670791" cy="487021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字符型数据：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691681" y="2996953"/>
            <a:ext cx="5738980" cy="300082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前三种是非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unicode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字符类型，每个字符占用一个字节，若要存储一个汉字，需要占用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个字符位置。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后三种是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unicode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字符类型，用于存储要用两个字节才能存储的双字节字符，例如汉字、日文或韩文等。由于存储的是双字节字符，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unicode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数据的存储空间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×2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（字节）。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691681" y="1628800"/>
            <a:ext cx="573898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字符数据类型包括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varchar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text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以及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nvarchar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02868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691681" y="3429001"/>
            <a:ext cx="5738980" cy="175432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例如，在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表中定义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列的数据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类型为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），指该列最长能容纳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字符，如果该列上字符长度不足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，则在尾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部补空格填充满。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691681" y="1916832"/>
            <a:ext cx="573898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char (n)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nchar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(n)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：使用固定长度（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）来存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储字符数据，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用来定义数据的最大长度。</a:t>
            </a:r>
          </a:p>
        </p:txBody>
      </p:sp>
    </p:spTree>
    <p:extLst>
      <p:ext uri="{BB962C8B-B14F-4D97-AF65-F5344CB8AC3E}">
        <p14:creationId xmlns:p14="http://schemas.microsoft.com/office/powerpoint/2010/main" xmlns="" val="37636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691681" y="3429000"/>
            <a:ext cx="5738980" cy="133882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用来定义数据的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最大长度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，数据的实际存储空间在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的范围内随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存储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的数据的字符数的不同而变化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前者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n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的取值为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1-8000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个字符，后者为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1-4000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个字符</a:t>
            </a:r>
            <a:r>
              <a:rPr lang="zh-CN" altLang="en-US" dirty="0" smtClean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。</a:t>
            </a:r>
            <a:endParaRPr lang="zh-CN" altLang="en-US" dirty="0"/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691681" y="1916832"/>
            <a:ext cx="573898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varchar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(n)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和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nvarchar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(n)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：用于存储最长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字符的变长字符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9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694298" y="3717032"/>
            <a:ext cx="5738980" cy="9233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最大长度为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231-1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最大长度为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230-1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个字符。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691681" y="2308050"/>
            <a:ext cx="5738980" cy="78483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lvl="0" indent="269875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text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ntext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：专门用于存储数量庞大的变</a:t>
            </a:r>
          </a:p>
          <a:p>
            <a:pPr marL="449263" lvl="0" indent="269875">
              <a:lnSpc>
                <a:spcPct val="110000"/>
              </a:lnSpc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长字符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890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694298" y="3366167"/>
            <a:ext cx="6118063" cy="7017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9875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●当列的长度变化时，使用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varchar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或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nvarchar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类型，</a:t>
            </a:r>
          </a:p>
          <a:p>
            <a:pPr indent="269875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表中的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Student_name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Student_home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列；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691680" y="2204865"/>
            <a:ext cx="6120681" cy="7017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9875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●当列上值的长度固定不变时，使用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或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nchar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类</a:t>
            </a:r>
          </a:p>
          <a:p>
            <a:pPr indent="269875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型，如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表中的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Student_id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Student_sex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列；</a:t>
            </a:r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gray">
          <a:xfrm>
            <a:off x="1694297" y="4581129"/>
            <a:ext cx="6118063" cy="7017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9875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●如果需要存储的字符数超过了前四种的最大限制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，应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使用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或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ntext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类型，如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表中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_else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列。</a:t>
            </a:r>
          </a:p>
        </p:txBody>
      </p:sp>
    </p:spTree>
    <p:extLst>
      <p:ext uri="{BB962C8B-B14F-4D97-AF65-F5344CB8AC3E}">
        <p14:creationId xmlns:p14="http://schemas.microsoft.com/office/powerpoint/2010/main" xmlns="" val="32451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情境描述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52172" y="1772816"/>
            <a:ext cx="6532779" cy="374441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black">
          <a:xfrm>
            <a:off x="2731389" y="2337215"/>
            <a:ext cx="5296995" cy="2554545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/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生信息表中要存储学生的基本信息，小尼要创建学生信息表，将学生入学时登记的基本信息添加到该表中。如果有学生的基本信息发生了变化，则需要修改该表中的相应记录，或者，当学生毕业离校时，则需要将学生信息表中相关学生信息删除。创建和操作表可以使用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en-US" altLang="zh-CN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sz="2000" b="0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来完成，小尼选择了使用前者来创建和操作学生信息表。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407787" y="3647828"/>
            <a:ext cx="352655" cy="274471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749" y="2996953"/>
            <a:ext cx="1688828" cy="1688828"/>
          </a:xfrm>
          <a:prstGeom prst="rect">
            <a:avLst/>
          </a:prstGeom>
          <a:noFill/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black">
          <a:xfrm>
            <a:off x="910750" y="3614487"/>
            <a:ext cx="124142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/>
              <a:t>情境描述</a:t>
            </a:r>
            <a:endParaRPr lang="en-US" altLang="zh-CN" sz="2000" b="1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1390235" y="2175618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A1C5E9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858261" y="2852936"/>
            <a:ext cx="6026107" cy="300082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数值数据包括正数、负数以及小数（浮点数）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数值数据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类型有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bit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smallint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tinyint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bigint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以及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float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real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前五种表示整数数据；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后两种表示浮点型数据，用于存储范围较大的数。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>
            <a:off x="1858264" y="2055934"/>
            <a:ext cx="1993657" cy="487021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数值数据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类型：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79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1217590" y="1742020"/>
            <a:ext cx="6569121" cy="9747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928661" y="1997763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rc 8"/>
          <p:cNvSpPr>
            <a:spLocks/>
          </p:cNvSpPr>
          <p:nvPr/>
        </p:nvSpPr>
        <p:spPr bwMode="gray">
          <a:xfrm rot="5400000" flipH="1" flipV="1">
            <a:off x="1231127" y="2000246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black">
          <a:xfrm>
            <a:off x="1934029" y="1788056"/>
            <a:ext cx="535261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bit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bit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型数据的值只能为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或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。当表示真或假、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是或否这种只有两种选择的数据时，可以使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bit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类型，如婚否、性别等。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1217590" y="2813010"/>
            <a:ext cx="6569121" cy="69236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917168" y="2950437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rc 8"/>
          <p:cNvSpPr>
            <a:spLocks/>
          </p:cNvSpPr>
          <p:nvPr/>
        </p:nvSpPr>
        <p:spPr bwMode="gray">
          <a:xfrm rot="5400000" flipH="1" flipV="1">
            <a:off x="1231129" y="2943911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black">
          <a:xfrm>
            <a:off x="1934028" y="2859046"/>
            <a:ext cx="578124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tinyint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可以存储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255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之间的所有整数，占用</a:t>
            </a:r>
          </a:p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字节存储空间。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1217590" y="3645025"/>
            <a:ext cx="6569121" cy="6463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928661" y="3766147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rc 8"/>
          <p:cNvSpPr>
            <a:spLocks/>
          </p:cNvSpPr>
          <p:nvPr/>
        </p:nvSpPr>
        <p:spPr bwMode="gray">
          <a:xfrm rot="5400000" flipH="1" flipV="1">
            <a:off x="1253597" y="3752908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1892931" y="3645025"/>
            <a:ext cx="571504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smallint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可以存储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-215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215-1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范围内的整数，占用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字节存储空间。</a:t>
            </a: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gray">
          <a:xfrm>
            <a:off x="1224581" y="4453199"/>
            <a:ext cx="6569121" cy="69236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gray">
          <a:xfrm>
            <a:off x="898736" y="4606621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rc 8"/>
          <p:cNvSpPr>
            <a:spLocks/>
          </p:cNvSpPr>
          <p:nvPr/>
        </p:nvSpPr>
        <p:spPr bwMode="gray">
          <a:xfrm rot="5400000" flipH="1" flipV="1">
            <a:off x="1217402" y="4584101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black">
          <a:xfrm>
            <a:off x="1826727" y="4522957"/>
            <a:ext cx="578124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int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可以存储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-231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231-1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范围内的整数，占用</a:t>
            </a:r>
          </a:p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字节存储空间。</a:t>
            </a: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gray">
          <a:xfrm>
            <a:off x="1217589" y="5301209"/>
            <a:ext cx="6569121" cy="646331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gray">
          <a:xfrm>
            <a:off x="898735" y="5422332"/>
            <a:ext cx="665160" cy="4175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rc 8"/>
          <p:cNvSpPr>
            <a:spLocks/>
          </p:cNvSpPr>
          <p:nvPr/>
        </p:nvSpPr>
        <p:spPr bwMode="gray">
          <a:xfrm rot="5400000" flipH="1" flipV="1">
            <a:off x="1238890" y="5409092"/>
            <a:ext cx="430940" cy="4305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black">
          <a:xfrm>
            <a:off x="1934027" y="5301206"/>
            <a:ext cx="571504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bigint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可以存储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-263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263-1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范围内的整数，占用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字节存储空间。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gray">
          <a:xfrm>
            <a:off x="1390235" y="2175618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A1C5E9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858261" y="2852937"/>
            <a:ext cx="5882091" cy="133882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日期和时间类型可以存储日期和时间的组合数据。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例如，学生的出生日期‘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1986-6-25 00:00:00’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日期和时间数据类型包括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datetime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smalldatetime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>
            <a:off x="1858261" y="2055934"/>
            <a:ext cx="2641731" cy="487021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日期和时间数据类型：</a:t>
            </a:r>
          </a:p>
        </p:txBody>
      </p:sp>
    </p:spTree>
    <p:extLst>
      <p:ext uri="{BB962C8B-B14F-4D97-AF65-F5344CB8AC3E}">
        <p14:creationId xmlns:p14="http://schemas.microsoft.com/office/powerpoint/2010/main" xmlns="" val="20576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858261" y="2060848"/>
            <a:ext cx="5882091" cy="133882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datetime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存储从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1753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9999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 的日期时间数据，可以精确到毫秒，每个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 数据占用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个存储字节。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858261" y="3772563"/>
            <a:ext cx="5882091" cy="133882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smalldatetime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存储从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1900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2079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31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日的日期时间数据，可以精确到分钟，每个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数据占用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个存储字节。</a:t>
            </a:r>
          </a:p>
        </p:txBody>
      </p:sp>
    </p:spTree>
    <p:extLst>
      <p:ext uri="{BB962C8B-B14F-4D97-AF65-F5344CB8AC3E}">
        <p14:creationId xmlns:p14="http://schemas.microsoft.com/office/powerpoint/2010/main" xmlns="" val="387218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  </a:t>
            </a:r>
            <a:r>
              <a:rPr lang="zh-CN" altLang="en-US" dirty="0"/>
              <a:t>（续）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gray">
          <a:xfrm>
            <a:off x="1858261" y="2060849"/>
            <a:ext cx="5882091" cy="120032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6700">
              <a:buFont typeface="Wingdings" pitchFamily="2" charset="2"/>
              <a:buNone/>
            </a:pP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默认情况下，日期的格式“月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/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日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/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年”。可以</a:t>
            </a:r>
            <a:r>
              <a:rPr lang="zh-CN" altLang="en-US" dirty="0" smtClean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通过下面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的命令来设置日期格式：</a:t>
            </a:r>
            <a:endParaRPr lang="en-US" altLang="zh-CN" dirty="0">
              <a:solidFill>
                <a:srgbClr val="002060"/>
              </a:solidFill>
              <a:ea typeface="黑体" pitchFamily="49" charset="-122"/>
              <a:sym typeface="宋体" pitchFamily="2" charset="-122"/>
            </a:endParaRPr>
          </a:p>
          <a:p>
            <a:pPr indent="266700">
              <a:buFont typeface="Wingdings" pitchFamily="2" charset="2"/>
              <a:buNone/>
            </a:pPr>
            <a:endParaRPr lang="zh-CN" altLang="en-US" dirty="0">
              <a:solidFill>
                <a:srgbClr val="002060"/>
              </a:solidFill>
              <a:ea typeface="黑体" pitchFamily="49" charset="-122"/>
              <a:sym typeface="Times New Roman" pitchFamily="18" charset="0"/>
            </a:endParaRPr>
          </a:p>
          <a:p>
            <a:pPr indent="266700">
              <a:buFont typeface="Wingdings" pitchFamily="2" charset="2"/>
              <a:buNone/>
            </a:pP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    </a:t>
            </a:r>
            <a:r>
              <a:rPr lang="zh-CN" altLang="en-US" dirty="0">
                <a:solidFill>
                  <a:srgbClr val="071522"/>
                </a:solidFill>
                <a:ea typeface="黑体" pitchFamily="49" charset="-122"/>
                <a:sym typeface="Times New Roman" pitchFamily="18" charset="0"/>
              </a:rPr>
              <a:t>SET dateformat {format}</a:t>
            </a:r>
            <a:endParaRPr lang="en-US" altLang="zh-CN" dirty="0">
              <a:solidFill>
                <a:srgbClr val="071522"/>
              </a:solidFill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gray">
          <a:xfrm>
            <a:off x="1858261" y="3772563"/>
            <a:ext cx="5882091" cy="203132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其中，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format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表示日期的顺序，其可取值包括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 mdy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、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dmy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、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ymd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、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ydm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、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myd 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和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 dym</a:t>
            </a:r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宋体" pitchFamily="2" charset="-122"/>
              </a:rPr>
              <a:t>。</a:t>
            </a:r>
            <a:endParaRPr lang="en-US" altLang="zh-CN" dirty="0">
              <a:solidFill>
                <a:srgbClr val="002060"/>
              </a:solidFill>
              <a:ea typeface="黑体" pitchFamily="49" charset="-122"/>
              <a:sym typeface="宋体" pitchFamily="2" charset="-122"/>
            </a:endParaRPr>
          </a:p>
          <a:p>
            <a:pPr eaLnBrk="1" hangingPunct="1"/>
            <a:endParaRPr lang="en-US" altLang="zh-CN" dirty="0">
              <a:solidFill>
                <a:srgbClr val="002060"/>
              </a:solidFill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002060"/>
                </a:solidFill>
                <a:ea typeface="黑体" pitchFamily="49" charset="-122"/>
                <a:sym typeface="Times New Roman" pitchFamily="18" charset="0"/>
              </a:rPr>
              <a:t>     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mdy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（月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/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日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/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年）为默认格式</a:t>
            </a:r>
            <a:r>
              <a:rPr lang="zh-CN" altLang="en-US" dirty="0" smtClean="0">
                <a:ea typeface="黑体" pitchFamily="49" charset="-122"/>
                <a:sym typeface="宋体" pitchFamily="2" charset="-122"/>
              </a:rPr>
              <a:t>。</a:t>
            </a:r>
            <a:endParaRPr lang="en-US" altLang="zh-CN" dirty="0">
              <a:ea typeface="黑体" pitchFamily="49" charset="-122"/>
              <a:sym typeface="宋体" pitchFamily="2" charset="-122"/>
            </a:endParaRPr>
          </a:p>
          <a:p>
            <a:pPr eaLnBrk="1" hangingPunct="1"/>
            <a:endParaRPr lang="en-US" altLang="zh-CN" dirty="0"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例如，当执行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 set dateformat ymd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之后，日期的格式为“年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/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月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/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日”形式。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6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5976664" cy="487363"/>
          </a:xfrm>
        </p:spPr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2   </a:t>
            </a:r>
            <a:r>
              <a:rPr lang="zh-CN" altLang="en-US" dirty="0" smtClean="0">
                <a:latin typeface="+mj-ea"/>
              </a:rPr>
              <a:t>向</a:t>
            </a:r>
            <a:r>
              <a:rPr lang="en-US" altLang="zh-CN" dirty="0">
                <a:latin typeface="+mj-ea"/>
              </a:rPr>
              <a:t>Students</a:t>
            </a:r>
            <a:r>
              <a:rPr lang="zh-CN" altLang="en-US" dirty="0">
                <a:latin typeface="+mj-ea"/>
              </a:rPr>
              <a:t>表插入列</a:t>
            </a:r>
            <a:r>
              <a:rPr lang="en-US" altLang="zh-CN" dirty="0" err="1">
                <a:latin typeface="+mj-ea"/>
              </a:rPr>
              <a:t>Student_nation</a:t>
            </a:r>
            <a:r>
              <a:rPr lang="en-US" altLang="zh-CN" dirty="0">
                <a:latin typeface="+mj-ea"/>
              </a:rPr>
              <a:t>(char  </a:t>
            </a:r>
            <a:r>
              <a:rPr lang="zh-CN" altLang="en-US" dirty="0" smtClean="0">
                <a:latin typeface="+mj-ea"/>
              </a:rPr>
              <a:t>（</a:t>
            </a:r>
            <a:r>
              <a:rPr lang="en-US" altLang="zh-CN" dirty="0">
                <a:latin typeface="+mj-ea"/>
              </a:rPr>
              <a:t>2</a:t>
            </a:r>
            <a:r>
              <a:rPr lang="zh-CN" altLang="en-US" dirty="0">
                <a:latin typeface="+mj-ea"/>
              </a:rPr>
              <a:t>），</a:t>
            </a:r>
            <a:r>
              <a:rPr lang="en-US" altLang="zh-CN" dirty="0">
                <a:latin typeface="+mj-ea"/>
              </a:rPr>
              <a:t>null</a:t>
            </a:r>
            <a:r>
              <a:rPr lang="en-US" altLang="zh-CN" dirty="0" smtClean="0">
                <a:latin typeface="+mj-ea"/>
              </a:rPr>
              <a:t>)</a:t>
            </a:r>
            <a:endParaRPr lang="zh-CN" altLang="en-US" dirty="0">
              <a:latin typeface="+mj-ea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09326" y="3212976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09325" y="1772817"/>
            <a:ext cx="6572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窗口中，展开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【Student】</a:t>
            </a:r>
          </a:p>
          <a:p>
            <a:pPr eaLnBrk="0" hangingPunct="0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【Students】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节点上右击，弹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出快捷菜单，如图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选项，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重新打开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表设计器窗口。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333569" y="3429001"/>
            <a:ext cx="32973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最后一个列下方，输入列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Student_nation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，设置数据类型和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宽度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char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），允许空复选框打上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“√”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73146"/>
            <a:ext cx="2520280" cy="355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490528" y="5505791"/>
            <a:ext cx="1095975" cy="52322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4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4.4 </a:t>
            </a:r>
            <a:r>
              <a:rPr lang="zh-CN" altLang="en-US" sz="14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修改表选项</a:t>
            </a:r>
            <a:r>
              <a:rPr lang="zh-CN" altLang="en-US" sz="12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 </a:t>
            </a:r>
            <a:endParaRPr lang="zh-CN" altLang="en-US" sz="1200" dirty="0">
              <a:solidFill>
                <a:srgbClr val="0F1E4F"/>
              </a:solidFill>
              <a:ea typeface="黑体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309326" y="4828682"/>
            <a:ext cx="32973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标准工具栏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关闭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窗口，完成操作。</a:t>
            </a:r>
          </a:p>
          <a:p>
            <a:pPr eaLnBrk="0" hangingPunct="0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1262705" y="4714687"/>
            <a:ext cx="3525320" cy="14318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332656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3     </a:t>
            </a:r>
            <a:r>
              <a:rPr lang="zh-CN" altLang="en-US" sz="2800" dirty="0" smtClean="0">
                <a:latin typeface="+mj-ea"/>
              </a:rPr>
              <a:t>将</a:t>
            </a:r>
            <a:r>
              <a:rPr lang="en-US" altLang="zh-CN" sz="2800" dirty="0">
                <a:latin typeface="+mj-ea"/>
              </a:rPr>
              <a:t>students</a:t>
            </a:r>
            <a:r>
              <a:rPr lang="zh-CN" altLang="en-US" sz="2800" dirty="0" smtClean="0">
                <a:latin typeface="+mj-ea"/>
              </a:rPr>
              <a:t>表</a:t>
            </a:r>
            <a:r>
              <a:rPr lang="en-US" altLang="zh-CN" sz="2800" dirty="0" err="1" smtClean="0">
                <a:latin typeface="+mj-ea"/>
              </a:rPr>
              <a:t>Student_nation</a:t>
            </a:r>
            <a:r>
              <a:rPr lang="zh-CN" altLang="en-US" sz="2800" dirty="0">
                <a:latin typeface="+mj-ea"/>
              </a:rPr>
              <a:t>列的</a:t>
            </a:r>
            <a:r>
              <a:rPr lang="zh-CN" altLang="en-US" sz="2800" dirty="0" smtClean="0">
                <a:latin typeface="+mj-ea"/>
              </a:rPr>
              <a:t>数据类型</a:t>
            </a:r>
            <a:r>
              <a:rPr lang="zh-CN" altLang="en-US" sz="2800" dirty="0">
                <a:latin typeface="+mj-ea"/>
              </a:rPr>
              <a:t>修改为</a:t>
            </a:r>
            <a:r>
              <a:rPr lang="en-US" altLang="zh-CN" sz="2800" dirty="0" err="1">
                <a:latin typeface="+mj-ea"/>
              </a:rPr>
              <a:t>nchar</a:t>
            </a:r>
            <a:r>
              <a:rPr lang="en-US" altLang="zh-CN" sz="2800" dirty="0">
                <a:latin typeface="+mj-ea"/>
              </a:rPr>
              <a:t>(5</a:t>
            </a:r>
            <a:r>
              <a:rPr lang="en-US" altLang="zh-CN" sz="2800" dirty="0" smtClean="0">
                <a:latin typeface="+mj-ea"/>
              </a:rPr>
              <a:t>)</a:t>
            </a:r>
            <a:endParaRPr lang="zh-CN" altLang="en-US" sz="2800" dirty="0">
              <a:latin typeface="+mj-ea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1440" y="2235540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1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36650" y="3450715"/>
            <a:ext cx="1724025" cy="482600"/>
            <a:chOff x="812" y="3033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897" y="3291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2" y="3033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352214" y="4528003"/>
            <a:ext cx="1724025" cy="482600"/>
            <a:chOff x="825" y="2972"/>
            <a:chExt cx="1440" cy="448"/>
          </a:xfrm>
        </p:grpSpPr>
        <p:sp>
          <p:nvSpPr>
            <p:cNvPr id="71690" name="Freeform 10"/>
            <p:cNvSpPr>
              <a:spLocks/>
            </p:cNvSpPr>
            <p:nvPr/>
          </p:nvSpPr>
          <p:spPr bwMode="gray">
            <a:xfrm>
              <a:off x="910" y="3230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1" name="Rectangle 11"/>
            <p:cNvSpPr>
              <a:spLocks noChangeArrowheads="1"/>
            </p:cNvSpPr>
            <p:nvPr/>
          </p:nvSpPr>
          <p:spPr bwMode="gray">
            <a:xfrm>
              <a:off x="825" y="2972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3647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3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198688" y="1949448"/>
            <a:ext cx="4763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</p:cNvCxnSpPr>
          <p:nvPr/>
        </p:nvCxnSpPr>
        <p:spPr bwMode="gray">
          <a:xfrm>
            <a:off x="2198688" y="3092449"/>
            <a:ext cx="0" cy="113931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7" name="AutoShape 17"/>
          <p:cNvCxnSpPr>
            <a:cxnSpLocks noChangeShapeType="1"/>
          </p:cNvCxnSpPr>
          <p:nvPr/>
        </p:nvCxnSpPr>
        <p:spPr bwMode="gray">
          <a:xfrm flipH="1">
            <a:off x="2198662" y="4231763"/>
            <a:ext cx="4789" cy="1429486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214547" y="306854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39938" y="4231761"/>
            <a:ext cx="59595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0" name="Line 20"/>
          <p:cNvSpPr>
            <a:spLocks noChangeShapeType="1"/>
          </p:cNvSpPr>
          <p:nvPr/>
        </p:nvSpPr>
        <p:spPr bwMode="auto">
          <a:xfrm flipV="1">
            <a:off x="2260611" y="5661249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224678" y="2246470"/>
            <a:ext cx="48288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表的表设计器。</a:t>
            </a: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257179" y="3339225"/>
            <a:ext cx="47863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Student_nation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列的数据类型，将数</a:t>
            </a:r>
          </a:p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 据类型修改为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nchar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(5)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1703" name="Text Box 23"/>
          <p:cNvSpPr txBox="1">
            <a:spLocks noChangeArrowheads="1"/>
          </p:cNvSpPr>
          <p:nvPr/>
        </p:nvSpPr>
        <p:spPr bwMode="auto">
          <a:xfrm>
            <a:off x="3257179" y="4528003"/>
            <a:ext cx="47863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标准工具栏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，关闭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窗口，完成列的修改操作。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 </a:t>
            </a:r>
            <a:r>
              <a:rPr lang="zh-CN" altLang="en-US" sz="2800" dirty="0" smtClean="0">
                <a:latin typeface="黑体" pitchFamily="49" charset="-122"/>
              </a:rPr>
              <a:t>删除</a:t>
            </a:r>
            <a:r>
              <a:rPr lang="en-US" altLang="zh-CN" sz="2800" dirty="0">
                <a:latin typeface="黑体" pitchFamily="49" charset="-122"/>
              </a:rPr>
              <a:t>Students</a:t>
            </a:r>
            <a:r>
              <a:rPr lang="zh-CN" altLang="en-US" sz="2800" dirty="0">
                <a:latin typeface="黑体" pitchFamily="49" charset="-122"/>
              </a:rPr>
              <a:t>表中的</a:t>
            </a:r>
            <a:r>
              <a:rPr lang="en-US" altLang="zh-CN" sz="2800" dirty="0" err="1">
                <a:latin typeface="黑体" pitchFamily="49" charset="-122"/>
              </a:rPr>
              <a:t>Student_nation</a:t>
            </a:r>
            <a:r>
              <a:rPr lang="zh-CN" altLang="en-US" sz="2800" dirty="0" smtClean="0">
                <a:latin typeface="黑体" pitchFamily="49" charset="-122"/>
              </a:rPr>
              <a:t>列</a:t>
            </a:r>
            <a:endParaRPr lang="zh-CN" altLang="en-US" sz="2800" dirty="0">
              <a:latin typeface="黑体" pitchFamily="49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51647" y="1988841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57291" y="1500174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表的表设计器。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>
            <a:off x="1388387" y="2878089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292" y="2132857"/>
            <a:ext cx="5877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Student_nation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列上右击，选择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删除列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 </a:t>
            </a:r>
          </a:p>
          <a:p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1423595" y="3752869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32974" y="2989549"/>
            <a:ext cx="5877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标准工具栏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保存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，关闭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表设计器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窗口，完成列的删除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操作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7" name="Picture 3"/>
          <p:cNvPicPr>
            <a:picLocks noGrp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" t="36975" r="-2" b="13025"/>
          <a:stretch>
            <a:fillRect/>
          </a:stretch>
        </p:blipFill>
        <p:spPr>
          <a:xfrm>
            <a:off x="1907705" y="4077071"/>
            <a:ext cx="3305143" cy="2069441"/>
          </a:xfrm>
          <a:noFill/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033241" y="5043283"/>
            <a:ext cx="117741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8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4.5 </a:t>
            </a:r>
            <a:r>
              <a:rPr lang="zh-CN" altLang="en-US" sz="18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【删除列】选项</a:t>
            </a:r>
            <a:endParaRPr lang="zh-CN" altLang="en-US" sz="1800" dirty="0">
              <a:solidFill>
                <a:srgbClr val="0F1E4F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5845" y="332656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5   </a:t>
            </a:r>
            <a:r>
              <a:rPr lang="zh-CN" altLang="en-US" sz="2800" dirty="0" smtClean="0">
                <a:latin typeface="+mj-ea"/>
              </a:rPr>
              <a:t>向</a:t>
            </a:r>
            <a:r>
              <a:rPr lang="en-US" altLang="zh-CN" sz="2800" dirty="0">
                <a:latin typeface="+mj-ea"/>
              </a:rPr>
              <a:t>Students</a:t>
            </a:r>
            <a:r>
              <a:rPr lang="zh-CN" altLang="en-US" sz="2800" dirty="0">
                <a:latin typeface="+mj-ea"/>
              </a:rPr>
              <a:t>表添加学生基本情况数据，具体</a:t>
            </a:r>
            <a:r>
              <a:rPr lang="zh-CN" altLang="en-US" sz="2800" dirty="0" smtClean="0">
                <a:latin typeface="+mj-ea"/>
              </a:rPr>
              <a:t>内容</a:t>
            </a:r>
            <a:r>
              <a:rPr lang="zh-CN" altLang="en-US" sz="2800" dirty="0">
                <a:latin typeface="+mj-ea"/>
              </a:rPr>
              <a:t>参见</a:t>
            </a:r>
            <a:r>
              <a:rPr lang="zh-CN" altLang="en-US" sz="2800" dirty="0" smtClean="0">
                <a:latin typeface="+mj-ea"/>
              </a:rPr>
              <a:t>附录</a:t>
            </a:r>
            <a:endParaRPr lang="zh-CN" altLang="en-US" sz="2800" dirty="0">
              <a:latin typeface="+mj-ea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418765" y="3068961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52517" y="1700809"/>
            <a:ext cx="6572296" cy="1200329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对象资源管理器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窗口中，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【Students】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节点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上右击，从快捷菜单中选择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表的浏览窗口，该窗口可以浏览</a:t>
            </a: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中数据，也可以编辑数据。如图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4.6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373349" y="3284984"/>
            <a:ext cx="6572296" cy="92333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依次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录入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表第一行上的数据列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的值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，再回车确认或鼠标单击此行之外的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区域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，这行数据就会添加到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25143"/>
            <a:ext cx="3096344" cy="504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652122" y="5044534"/>
            <a:ext cx="14401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dirty="0"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4.6  Students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表的浏览窗口</a:t>
            </a:r>
            <a:endParaRPr lang="en-US" altLang="zh-CN" dirty="0">
              <a:ea typeface="黑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1789" y="404664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5  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>
              <a:latin typeface="黑体" pitchFamily="49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81858" y="4014357"/>
            <a:ext cx="6849071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71756" y="2358172"/>
            <a:ext cx="6572296" cy="1477328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eaLnBrk="0" hangingPunct="0"/>
            <a:endParaRPr lang="zh-CN" altLang="en-US" dirty="0">
              <a:latin typeface="黑体" pitchFamily="49" charset="-122"/>
              <a:ea typeface="黑体" pitchFamily="49" charset="-122"/>
            </a:endParaRPr>
          </a:p>
          <a:p>
            <a:pPr eaLnBrk="0" hangingPunct="0"/>
            <a:r>
              <a:rPr lang="zh-CN" altLang="en-US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所录入值的类型必须和对应列的数据类型一致，字符型数据的字符数不能超过列上定义的宽度；如果某列上的值允许空，可以跳过该列，但不能删除其中默认的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NULL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值。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381857" y="4230381"/>
            <a:ext cx="6572296" cy="36933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依次逐行添加其余的数据行到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表中。</a:t>
            </a: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1381857" y="4878452"/>
            <a:ext cx="6572296" cy="36933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4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关闭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该窗口，结束数据添加操作。</a:t>
            </a: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1455455" y="4734437"/>
            <a:ext cx="6775472" cy="45719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16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" name="AutoShape 29"/>
          <p:cNvSpPr>
            <a:spLocks noChangeArrowheads="1"/>
          </p:cNvSpPr>
          <p:nvPr/>
        </p:nvSpPr>
        <p:spPr bwMode="auto">
          <a:xfrm>
            <a:off x="4826003" y="2476106"/>
            <a:ext cx="4019551" cy="3353195"/>
          </a:xfrm>
          <a:prstGeom prst="roundRect">
            <a:avLst>
              <a:gd name="adj" fmla="val 5208"/>
            </a:avLst>
          </a:prstGeom>
          <a:solidFill>
            <a:srgbClr val="FCFCFC">
              <a:alpha val="70000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 flipH="1">
            <a:off x="3286117" y="1922447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71537" y="1958959"/>
            <a:ext cx="995363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3"/>
          <p:cNvSpPr>
            <a:spLocks/>
          </p:cNvSpPr>
          <p:nvPr/>
        </p:nvSpPr>
        <p:spPr bwMode="blackWhite">
          <a:xfrm>
            <a:off x="4879182" y="4143462"/>
            <a:ext cx="3900487" cy="522287"/>
          </a:xfrm>
          <a:prstGeom prst="callout2">
            <a:avLst>
              <a:gd name="adj1" fmla="val 3719"/>
              <a:gd name="adj2" fmla="val 114"/>
              <a:gd name="adj3" fmla="val 6435"/>
              <a:gd name="adj4" fmla="val -10464"/>
              <a:gd name="adj5" fmla="val 105473"/>
              <a:gd name="adj6" fmla="val -2629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1" hangingPunct="1"/>
            <a:r>
              <a:rPr lang="zh-CN" altLang="en-US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掌握</a:t>
            </a:r>
            <a:r>
              <a:rPr lang="zh-CN" altLang="en-US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Management Studio</a:t>
            </a:r>
            <a:r>
              <a:rPr lang="zh-CN" altLang="en-US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向表中插入数据、更新</a:t>
            </a:r>
            <a:r>
              <a:rPr lang="zh-CN" altLang="en-US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表中</a:t>
            </a:r>
            <a:r>
              <a:rPr lang="zh-CN" altLang="en-US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数据以及删除表中数据的方法</a:t>
            </a:r>
          </a:p>
        </p:txBody>
      </p:sp>
      <p:sp>
        <p:nvSpPr>
          <p:cNvPr id="29" name="AutoShape 24"/>
          <p:cNvSpPr>
            <a:spLocks/>
          </p:cNvSpPr>
          <p:nvPr/>
        </p:nvSpPr>
        <p:spPr bwMode="blackWhite">
          <a:xfrm>
            <a:off x="4883151" y="5061757"/>
            <a:ext cx="3865563" cy="449262"/>
          </a:xfrm>
          <a:prstGeom prst="callout2">
            <a:avLst>
              <a:gd name="adj1" fmla="val -7485"/>
              <a:gd name="adj2" fmla="val -581"/>
              <a:gd name="adj3" fmla="val -10478"/>
              <a:gd name="adj4" fmla="val -12507"/>
              <a:gd name="adj5" fmla="val 31614"/>
              <a:gd name="adj6" fmla="val -22084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熟练掌握</a:t>
            </a:r>
            <a:r>
              <a:rPr lang="en-US" altLang="zh-CN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命令向表中插入数据、更新表中</a:t>
            </a:r>
            <a:r>
              <a:rPr lang="zh-CN" altLang="en-US" dirty="0" smtClean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数据</a:t>
            </a:r>
            <a:r>
              <a:rPr lang="zh-CN" altLang="en-US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以及删除表中数据的方法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ltGray">
          <a:xfrm rot="-544120">
            <a:off x="718617" y="3350212"/>
            <a:ext cx="393700" cy="2108789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CFCFC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304801" y="5611813"/>
            <a:ext cx="1565275" cy="4370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Description of the products</a:t>
            </a:r>
          </a:p>
        </p:txBody>
      </p:sp>
      <p:sp>
        <p:nvSpPr>
          <p:cNvPr id="42" name="AutoShape 22"/>
          <p:cNvSpPr>
            <a:spLocks/>
          </p:cNvSpPr>
          <p:nvPr/>
        </p:nvSpPr>
        <p:spPr bwMode="blackWhite">
          <a:xfrm>
            <a:off x="4929191" y="2698749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172309"/>
              <a:gd name="adj6" fmla="val -2420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熟练掌握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创建、修改和删除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表的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方法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163638" y="3336926"/>
            <a:ext cx="3003551" cy="2771775"/>
            <a:chOff x="1163638" y="3336926"/>
            <a:chExt cx="3003550" cy="2771775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1326529" y="3798359"/>
              <a:ext cx="2718292" cy="2310342"/>
              <a:chOff x="1067" y="1439"/>
              <a:chExt cx="3421" cy="2909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Freeform 9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gray">
              <a:xfrm>
                <a:off x="1067" y="1541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gray">
              <a:xfrm>
                <a:off x="2390" y="1439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" name="Freeform 13"/>
            <p:cNvSpPr>
              <a:spLocks/>
            </p:cNvSpPr>
            <p:nvPr/>
          </p:nvSpPr>
          <p:spPr bwMode="gray">
            <a:xfrm>
              <a:off x="1280443" y="4139073"/>
              <a:ext cx="2803313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solidFill>
              <a:srgbClr val="B4B4B4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1221643" y="3738793"/>
              <a:ext cx="2902637" cy="1582850"/>
              <a:chOff x="1082" y="2355"/>
              <a:chExt cx="3406" cy="1993"/>
            </a:xfrm>
          </p:grpSpPr>
          <p:sp>
            <p:nvSpPr>
              <p:cNvPr id="18" name="Freeform 15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/>
                <a:ahLst/>
                <a:cxnLst>
                  <a:cxn ang="0">
                    <a:pos x="51" y="367"/>
                  </a:cxn>
                  <a:cxn ang="0">
                    <a:pos x="1323" y="1322"/>
                  </a:cxn>
                  <a:cxn ang="0">
                    <a:pos x="1323" y="974"/>
                  </a:cxn>
                  <a:cxn ang="0">
                    <a:pos x="0" y="0"/>
                  </a:cxn>
                  <a:cxn ang="0">
                    <a:pos x="51" y="367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/>
                <a:ahLst/>
                <a:cxnLst>
                  <a:cxn ang="0">
                    <a:pos x="0" y="1070"/>
                  </a:cxn>
                  <a:cxn ang="0">
                    <a:pos x="2083" y="0"/>
                  </a:cxn>
                  <a:cxn ang="0">
                    <a:pos x="2045" y="355"/>
                  </a:cxn>
                  <a:cxn ang="0">
                    <a:pos x="7" y="1418"/>
                  </a:cxn>
                  <a:cxn ang="0">
                    <a:pos x="0" y="1070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/>
                <a:ahLst/>
                <a:cxnLst>
                  <a:cxn ang="0">
                    <a:pos x="1323" y="1639"/>
                  </a:cxn>
                  <a:cxn ang="0">
                    <a:pos x="0" y="671"/>
                  </a:cxn>
                  <a:cxn ang="0">
                    <a:pos x="1969" y="0"/>
                  </a:cxn>
                  <a:cxn ang="0">
                    <a:pos x="3406" y="569"/>
                  </a:cxn>
                  <a:cxn ang="0">
                    <a:pos x="1323" y="163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21"/>
            <p:cNvSpPr>
              <a:spLocks/>
            </p:cNvSpPr>
            <p:nvPr/>
          </p:nvSpPr>
          <p:spPr bwMode="gray">
            <a:xfrm>
              <a:off x="1163638" y="3336926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39822" y="2928934"/>
            <a:ext cx="3003551" cy="1582850"/>
            <a:chOff x="1139822" y="2928934"/>
            <a:chExt cx="3003550" cy="1582850"/>
          </a:xfrm>
        </p:grpSpPr>
        <p:sp>
          <p:nvSpPr>
            <p:cNvPr id="35" name="Freeform 19"/>
            <p:cNvSpPr>
              <a:spLocks/>
            </p:cNvSpPr>
            <p:nvPr/>
          </p:nvSpPr>
          <p:spPr bwMode="gray">
            <a:xfrm>
              <a:off x="1139822" y="3461845"/>
              <a:ext cx="1179903" cy="1049939"/>
            </a:xfrm>
            <a:custGeom>
              <a:avLst/>
              <a:gdLst/>
              <a:ahLst/>
              <a:cxnLst>
                <a:cxn ang="0">
                  <a:pos x="51" y="367"/>
                </a:cxn>
                <a:cxn ang="0">
                  <a:pos x="1323" y="1322"/>
                </a:cxn>
                <a:cxn ang="0">
                  <a:pos x="1323" y="974"/>
                </a:cxn>
                <a:cxn ang="0">
                  <a:pos x="0" y="0"/>
                </a:cxn>
                <a:cxn ang="0">
                  <a:pos x="51" y="367"/>
                </a:cxn>
              </a:cxnLst>
              <a:rect l="0" t="0" r="r" b="b"/>
              <a:pathLst>
                <a:path w="1323" h="1322">
                  <a:moveTo>
                    <a:pt x="51" y="367"/>
                  </a:moveTo>
                  <a:lnTo>
                    <a:pt x="1323" y="1322"/>
                  </a:lnTo>
                  <a:lnTo>
                    <a:pt x="1323" y="974"/>
                  </a:lnTo>
                  <a:lnTo>
                    <a:pt x="0" y="0"/>
                  </a:lnTo>
                  <a:lnTo>
                    <a:pt x="51" y="367"/>
                  </a:lnTo>
                  <a:close/>
                </a:path>
              </a:pathLst>
            </a:custGeom>
            <a:solidFill>
              <a:srgbClr val="DDDDDD"/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gray">
            <a:xfrm>
              <a:off x="2306497" y="3380836"/>
              <a:ext cx="1836875" cy="1126182"/>
            </a:xfrm>
            <a:custGeom>
              <a:avLst/>
              <a:gdLst/>
              <a:ahLst/>
              <a:cxnLst>
                <a:cxn ang="0">
                  <a:pos x="0" y="1070"/>
                </a:cxn>
                <a:cxn ang="0">
                  <a:pos x="2083" y="0"/>
                </a:cxn>
                <a:cxn ang="0">
                  <a:pos x="2045" y="355"/>
                </a:cxn>
                <a:cxn ang="0">
                  <a:pos x="7" y="1418"/>
                </a:cxn>
                <a:cxn ang="0">
                  <a:pos x="0" y="1070"/>
                </a:cxn>
              </a:cxnLst>
              <a:rect l="0" t="0" r="r" b="b"/>
              <a:pathLst>
                <a:path w="2083" h="1418">
                  <a:moveTo>
                    <a:pt x="0" y="1070"/>
                  </a:moveTo>
                  <a:lnTo>
                    <a:pt x="2083" y="0"/>
                  </a:lnTo>
                  <a:lnTo>
                    <a:pt x="2045" y="355"/>
                  </a:lnTo>
                  <a:lnTo>
                    <a:pt x="7" y="1418"/>
                  </a:lnTo>
                  <a:lnTo>
                    <a:pt x="0" y="107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1139822" y="2928934"/>
              <a:ext cx="3003550" cy="1301702"/>
            </a:xfrm>
            <a:custGeom>
              <a:avLst/>
              <a:gdLst/>
              <a:ahLst/>
              <a:cxnLst>
                <a:cxn ang="0">
                  <a:pos x="1323" y="1639"/>
                </a:cxn>
                <a:cxn ang="0">
                  <a:pos x="0" y="671"/>
                </a:cxn>
                <a:cxn ang="0">
                  <a:pos x="1969" y="0"/>
                </a:cxn>
                <a:cxn ang="0">
                  <a:pos x="3406" y="569"/>
                </a:cxn>
                <a:cxn ang="0">
                  <a:pos x="1323" y="1639"/>
                </a:cxn>
              </a:cxnLst>
              <a:rect l="0" t="0" r="r" b="b"/>
              <a:pathLst>
                <a:path w="3406" h="1639">
                  <a:moveTo>
                    <a:pt x="1323" y="1639"/>
                  </a:moveTo>
                  <a:lnTo>
                    <a:pt x="0" y="671"/>
                  </a:lnTo>
                  <a:lnTo>
                    <a:pt x="1969" y="0"/>
                  </a:lnTo>
                  <a:lnTo>
                    <a:pt x="3406" y="569"/>
                  </a:lnTo>
                  <a:lnTo>
                    <a:pt x="1323" y="1639"/>
                  </a:ln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86275"/>
                    <a:invGamma/>
                  </a:srgbClr>
                </a:gs>
                <a:gs pos="100000">
                  <a:srgbClr val="F8F8F8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 rot="21396019">
            <a:off x="2102814" y="782981"/>
            <a:ext cx="107283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0000" b="1" cap="none" spc="50" dirty="0" smtClean="0">
                <a:ln w="11430"/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zh-CN" altLang="en-US" sz="20000" b="1" cap="none" spc="50" dirty="0">
              <a:ln w="11430"/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AutoShape 23"/>
          <p:cNvSpPr>
            <a:spLocks/>
          </p:cNvSpPr>
          <p:nvPr/>
        </p:nvSpPr>
        <p:spPr bwMode="blackWhite">
          <a:xfrm>
            <a:off x="4945067" y="3376480"/>
            <a:ext cx="3900487" cy="522287"/>
          </a:xfrm>
          <a:prstGeom prst="callout2">
            <a:avLst>
              <a:gd name="adj1" fmla="val 24316"/>
              <a:gd name="adj2" fmla="val -1954"/>
              <a:gd name="adj3" fmla="val 27033"/>
              <a:gd name="adj4" fmla="val -11498"/>
              <a:gd name="adj5" fmla="val 113197"/>
              <a:gd name="adj6" fmla="val -24569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ffectLst/>
        </p:spPr>
        <p:txBody>
          <a:bodyPr anchor="ctr"/>
          <a:lstStyle/>
          <a:p>
            <a:pPr eaLnBrk="0" hangingPunct="0"/>
            <a:r>
              <a:rPr lang="zh-CN" altLang="en-US" dirty="0">
                <a:solidFill>
                  <a:schemeClr val="folHlink"/>
                </a:solidFill>
              </a:rPr>
              <a:t>掌握</a:t>
            </a:r>
            <a:r>
              <a:rPr lang="en-US" altLang="zh-CN" dirty="0">
                <a:solidFill>
                  <a:schemeClr val="folHlink"/>
                </a:solidFill>
              </a:rPr>
              <a:t>T-SQL</a:t>
            </a:r>
            <a:r>
              <a:rPr lang="zh-CN" altLang="en-US" dirty="0">
                <a:solidFill>
                  <a:schemeClr val="folHlink"/>
                </a:solidFill>
              </a:rPr>
              <a:t>命令创建、修改和删除表的方法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659" y="332656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6  </a:t>
            </a:r>
            <a:r>
              <a:rPr lang="zh-CN" altLang="en-US" sz="2800" dirty="0" smtClean="0">
                <a:latin typeface="+mj-ea"/>
              </a:rPr>
              <a:t>改</a:t>
            </a:r>
            <a:r>
              <a:rPr lang="en-US" altLang="zh-CN" sz="2800" dirty="0">
                <a:latin typeface="+mj-ea"/>
              </a:rPr>
              <a:t>Students</a:t>
            </a:r>
            <a:r>
              <a:rPr lang="zh-CN" altLang="en-US" sz="2800" dirty="0">
                <a:latin typeface="+mj-ea"/>
              </a:rPr>
              <a:t>表中数据，给安静同学添加</a:t>
            </a:r>
            <a:r>
              <a:rPr lang="zh-CN" altLang="en-US" sz="2800" dirty="0" smtClean="0">
                <a:latin typeface="+mj-ea"/>
              </a:rPr>
              <a:t>备注</a:t>
            </a:r>
            <a:r>
              <a:rPr lang="zh-CN" altLang="en-US" sz="2800" dirty="0">
                <a:latin typeface="+mj-ea"/>
              </a:rPr>
              <a:t>内容：</a:t>
            </a:r>
            <a:r>
              <a:rPr lang="zh-CN" altLang="en-US" sz="2800" dirty="0" smtClean="0">
                <a:latin typeface="+mj-ea"/>
              </a:rPr>
              <a:t>班长</a:t>
            </a:r>
            <a:endParaRPr lang="zh-CN" altLang="en-US" sz="2800" dirty="0">
              <a:latin typeface="+mj-ea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475656" y="2197048"/>
            <a:ext cx="6408712" cy="369332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表的浏览窗口。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498231" y="3140968"/>
            <a:ext cx="6405228" cy="923330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  <a:effectLst>
            <a:glow rad="101600">
              <a:srgbClr val="FFC000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Student_name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列上值为“安静”这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行的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Student_else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列上的值框，将其中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NULL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值修改为班长，回车或鼠标单击即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可完成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修改。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1498231" y="4662428"/>
            <a:ext cx="6405228" cy="369332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关闭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该窗口。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7227" y="332656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7  </a:t>
            </a:r>
            <a:r>
              <a:rPr lang="zh-CN" altLang="en-US" sz="2800" dirty="0" smtClean="0">
                <a:latin typeface="黑体" pitchFamily="49" charset="-122"/>
              </a:rPr>
              <a:t>删除</a:t>
            </a:r>
            <a:r>
              <a:rPr lang="en-US" altLang="zh-CN" sz="2800" dirty="0">
                <a:latin typeface="黑体" pitchFamily="49" charset="-122"/>
              </a:rPr>
              <a:t>Students</a:t>
            </a:r>
            <a:r>
              <a:rPr lang="zh-CN" altLang="en-US" sz="2800" dirty="0">
                <a:latin typeface="黑体" pitchFamily="49" charset="-122"/>
              </a:rPr>
              <a:t>表中李佳佳同学的信息</a:t>
            </a: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31640" y="1827717"/>
            <a:ext cx="3888432" cy="369332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表的浏览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319482" y="2564905"/>
            <a:ext cx="3900591" cy="923330"/>
          </a:xfrm>
          <a:prstGeom prst="rect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  <a:effectLst>
            <a:glow rad="101600">
              <a:srgbClr val="FFC000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“李佳佳”所在行左边的按钮上右击，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从快捷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4.7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1331640" y="3717033"/>
            <a:ext cx="3888432" cy="92333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出确认删除对话框，如图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4.8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按钮，则所选中数据行从数据库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中彻底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删除。</a:t>
            </a: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1305618" y="4972526"/>
            <a:ext cx="3914455" cy="369332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4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关闭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该浏览窗口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5801" y="1412776"/>
            <a:ext cx="3744415" cy="230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28195" y="3811399"/>
            <a:ext cx="20196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800" b="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800" b="0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4.7 </a:t>
            </a:r>
            <a:r>
              <a:rPr lang="zh-CN" altLang="en-US" sz="1800" b="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删除数据行选项界面</a:t>
            </a:r>
            <a:endParaRPr lang="zh-CN" altLang="en-US" sz="1800" b="0" dirty="0">
              <a:solidFill>
                <a:srgbClr val="0F1E4F"/>
              </a:solidFill>
              <a:ea typeface="黑体" pitchFamily="49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703" y="4636723"/>
            <a:ext cx="2884301" cy="806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094351" y="5665024"/>
            <a:ext cx="21270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b="0" dirty="0"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b="0" dirty="0">
                <a:ea typeface="黑体" pitchFamily="49" charset="-122"/>
                <a:sym typeface="Times New Roman" pitchFamily="18" charset="0"/>
              </a:rPr>
              <a:t>4.8  </a:t>
            </a:r>
            <a:r>
              <a:rPr lang="zh-CN" altLang="en-US" b="0" dirty="0">
                <a:ea typeface="黑体" pitchFamily="49" charset="-122"/>
                <a:sym typeface="宋体" pitchFamily="2" charset="-122"/>
              </a:rPr>
              <a:t>确认删除数据的界面</a:t>
            </a:r>
          </a:p>
        </p:txBody>
      </p:sp>
    </p:spTree>
    <p:extLst>
      <p:ext uri="{BB962C8B-B14F-4D97-AF65-F5344CB8AC3E}">
        <p14:creationId xmlns:p14="http://schemas.microsoft.com/office/powerpoint/2010/main" xmlns="" val="39804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044977" y="332656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8   </a:t>
            </a:r>
            <a:r>
              <a:rPr lang="zh-CN" altLang="en-US" sz="2800" dirty="0" smtClean="0">
                <a:latin typeface="+mj-ea"/>
                <a:sym typeface="宋体" pitchFamily="2" charset="-122"/>
              </a:rPr>
              <a:t>将</a:t>
            </a:r>
            <a:r>
              <a:rPr lang="zh-CN" altLang="en-US" sz="2800" dirty="0">
                <a:latin typeface="+mj-ea"/>
                <a:sym typeface="Times New Roman" pitchFamily="18" charset="0"/>
              </a:rPr>
              <a:t>Students</a:t>
            </a:r>
            <a:r>
              <a:rPr lang="zh-CN" altLang="en-US" sz="2800" dirty="0">
                <a:latin typeface="+mj-ea"/>
                <a:sym typeface="宋体" pitchFamily="2" charset="-122"/>
              </a:rPr>
              <a:t>表的名称修改为“学生信息表”</a:t>
            </a:r>
            <a:endParaRPr lang="zh-CN" altLang="en-US" sz="2800" dirty="0">
              <a:latin typeface="+mj-ea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62689" y="2492062"/>
            <a:ext cx="1724025" cy="482600"/>
            <a:chOff x="816" y="2966"/>
            <a:chExt cx="1440" cy="448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901" y="3224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Rectangle 5"/>
            <p:cNvSpPr>
              <a:spLocks noChangeArrowheads="1"/>
            </p:cNvSpPr>
            <p:nvPr/>
          </p:nvSpPr>
          <p:spPr bwMode="gray">
            <a:xfrm>
              <a:off x="816" y="2966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步骤 </a:t>
              </a:r>
              <a:r>
                <a:rPr lang="en-US" altLang="zh-CN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宋体" pitchFamily="2" charset="-122"/>
                </a:rPr>
                <a:t>1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57901" y="3707236"/>
            <a:ext cx="1724025" cy="482600"/>
            <a:chOff x="812" y="3033"/>
            <a:chExt cx="1440" cy="448"/>
          </a:xfrm>
        </p:grpSpPr>
        <p:sp>
          <p:nvSpPr>
            <p:cNvPr id="71687" name="Freeform 7"/>
            <p:cNvSpPr>
              <a:spLocks/>
            </p:cNvSpPr>
            <p:nvPr/>
          </p:nvSpPr>
          <p:spPr bwMode="gray">
            <a:xfrm>
              <a:off x="897" y="3291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8" name="Rectangle 8"/>
            <p:cNvSpPr>
              <a:spLocks noChangeArrowheads="1"/>
            </p:cNvSpPr>
            <p:nvPr/>
          </p:nvSpPr>
          <p:spPr bwMode="gray">
            <a:xfrm>
              <a:off x="812" y="3033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zh-CN" altLang="en-US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步骤 </a:t>
              </a:r>
              <a:r>
                <a:rPr lang="en-US" altLang="zh-CN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</a:t>
              </a:r>
              <a:endParaRPr lang="en-US" altLang="zh-CN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endParaRPr>
            </a:p>
          </p:txBody>
        </p:sp>
      </p:grpSp>
      <p:cxnSp>
        <p:nvCxnSpPr>
          <p:cNvPr id="71695" name="AutoShape 15"/>
          <p:cNvCxnSpPr>
            <a:cxnSpLocks noChangeShapeType="1"/>
          </p:cNvCxnSpPr>
          <p:nvPr/>
        </p:nvCxnSpPr>
        <p:spPr bwMode="gray">
          <a:xfrm>
            <a:off x="2219937" y="2205970"/>
            <a:ext cx="4763" cy="1143000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71696" name="AutoShape 16"/>
          <p:cNvCxnSpPr>
            <a:cxnSpLocks noChangeShapeType="1"/>
          </p:cNvCxnSpPr>
          <p:nvPr/>
        </p:nvCxnSpPr>
        <p:spPr bwMode="gray">
          <a:xfrm>
            <a:off x="2219939" y="3348971"/>
            <a:ext cx="0" cy="113931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71698" name="Line 18"/>
          <p:cNvSpPr>
            <a:spLocks noChangeShapeType="1"/>
          </p:cNvSpPr>
          <p:nvPr/>
        </p:nvSpPr>
        <p:spPr bwMode="auto">
          <a:xfrm>
            <a:off x="2235796" y="3325062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699" name="Line 19"/>
          <p:cNvSpPr>
            <a:spLocks noChangeShapeType="1"/>
          </p:cNvSpPr>
          <p:nvPr/>
        </p:nvSpPr>
        <p:spPr bwMode="auto">
          <a:xfrm>
            <a:off x="2261189" y="4488283"/>
            <a:ext cx="59595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235930" y="2315806"/>
            <a:ext cx="48288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】|【Student】|【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结点在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【Students】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结点上右击，从快捷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菜单中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重命名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278429" y="3661997"/>
            <a:ext cx="47863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此时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表名处于可编辑状态，录入新</a:t>
            </a:r>
          </a:p>
          <a:p>
            <a:pPr eaLnBrk="0" hangingPunct="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名称“学生信息表”，回车确认即可。</a:t>
            </a:r>
          </a:p>
        </p:txBody>
      </p:sp>
    </p:spTree>
    <p:extLst>
      <p:ext uri="{BB962C8B-B14F-4D97-AF65-F5344CB8AC3E}">
        <p14:creationId xmlns:p14="http://schemas.microsoft.com/office/powerpoint/2010/main" xmlns="" val="733580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02884" y="332656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9  </a:t>
            </a:r>
            <a:r>
              <a:rPr lang="zh-CN" altLang="en-US" sz="2800" dirty="0" smtClean="0">
                <a:latin typeface="+mj-ea"/>
              </a:rPr>
              <a:t>复制</a:t>
            </a:r>
            <a:r>
              <a:rPr lang="zh-CN" altLang="en-US" sz="2800" dirty="0">
                <a:latin typeface="+mj-ea"/>
              </a:rPr>
              <a:t>一份完整的学生信息</a:t>
            </a:r>
            <a:r>
              <a:rPr lang="zh-CN" altLang="en-US" sz="2800" dirty="0" smtClean="0">
                <a:latin typeface="+mj-ea"/>
              </a:rPr>
              <a:t>表，命名为</a:t>
            </a:r>
            <a:r>
              <a:rPr lang="en-US" altLang="zh-CN" sz="2800" dirty="0" smtClean="0">
                <a:latin typeface="+mj-ea"/>
              </a:rPr>
              <a:t>Students</a:t>
            </a:r>
            <a:r>
              <a:rPr lang="zh-CN" altLang="en-US" sz="2800" dirty="0">
                <a:latin typeface="+mj-ea"/>
              </a:rPr>
              <a:t>，将学生信息表</a:t>
            </a:r>
            <a:r>
              <a:rPr lang="zh-CN" altLang="en-US" sz="2800" dirty="0" smtClean="0">
                <a:latin typeface="+mj-ea"/>
              </a:rPr>
              <a:t>删除</a:t>
            </a:r>
            <a:endParaRPr lang="zh-CN" altLang="en-US" sz="2800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871664" y="3042544"/>
            <a:ext cx="1071571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ltGray">
          <a:xfrm>
            <a:off x="931513" y="1813812"/>
            <a:ext cx="1071571" cy="64294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1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invGray">
          <a:xfrm>
            <a:off x="2145958" y="2056701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2462925" y="1913844"/>
            <a:ext cx="4701365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单击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标准工具栏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按钮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485047" y="2877827"/>
            <a:ext cx="3959164" cy="3416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在查询编辑器窗口中，键入如下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命令：</a:t>
            </a:r>
            <a:endParaRPr lang="en-US" altLang="zh-CN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2112622" y="3188209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5958" y="3312035"/>
            <a:ext cx="5146715" cy="93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898177" y="4247834"/>
            <a:ext cx="1071571" cy="571504"/>
          </a:xfrm>
          <a:prstGeom prst="homePlate">
            <a:avLst>
              <a:gd name="adj" fmla="val 25462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3 </a:t>
            </a:r>
            <a:endParaRPr lang="zh-CN" altLang="en-US" dirty="0"/>
          </a:p>
        </p:txBody>
      </p:sp>
      <p:sp>
        <p:nvSpPr>
          <p:cNvPr id="17" name="AutoShape 18"/>
          <p:cNvSpPr>
            <a:spLocks noChangeArrowheads="1"/>
          </p:cNvSpPr>
          <p:nvPr/>
        </p:nvSpPr>
        <p:spPr bwMode="gray">
          <a:xfrm>
            <a:off x="2145958" y="4462148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5046" y="4362083"/>
            <a:ext cx="5399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单击【查询工具栏】上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的                按钮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，运行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命令</a:t>
            </a:r>
            <a:endParaRPr lang="zh-CN" altLang="en-US" dirty="0">
              <a:solidFill>
                <a:schemeClr val="tx2">
                  <a:lumMod val="50000"/>
                </a:schemeClr>
              </a:solidFill>
              <a:ea typeface="黑体" pitchFamily="49" charset="-122"/>
              <a:sym typeface="宋体" pitchFamily="2" charset="-122"/>
            </a:endParaRPr>
          </a:p>
        </p:txBody>
      </p:sp>
      <p:pic>
        <p:nvPicPr>
          <p:cNvPr id="18" name="Picture 7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422461"/>
            <a:ext cx="86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7"/>
          <p:cNvSpPr>
            <a:spLocks noChangeArrowheads="1"/>
          </p:cNvSpPr>
          <p:nvPr/>
        </p:nvSpPr>
        <p:spPr bwMode="ltGray">
          <a:xfrm>
            <a:off x="931513" y="5255946"/>
            <a:ext cx="1071571" cy="642942"/>
          </a:xfrm>
          <a:prstGeom prst="homePlate">
            <a:avLst>
              <a:gd name="adj" fmla="val 25000"/>
            </a:avLst>
          </a:prstGeom>
          <a:solidFill>
            <a:srgbClr val="FFFF00"/>
          </a:soli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invGray">
          <a:xfrm>
            <a:off x="2145958" y="5498835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2289" y="5252557"/>
            <a:ext cx="4932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刷新并展开【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|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【表】结点，可以看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到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新生成的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表。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7780" y="476672"/>
            <a:ext cx="6019800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9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sz="2800" dirty="0">
              <a:latin typeface="黑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gray">
          <a:xfrm>
            <a:off x="1087861" y="1833444"/>
            <a:ext cx="1071571" cy="642942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gray">
          <a:xfrm>
            <a:off x="2977474" y="1916864"/>
            <a:ext cx="4528703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学生信息表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结点上右击，从快捷菜单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中选择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2331479" y="2088504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ltGray">
          <a:xfrm>
            <a:off x="1127717" y="2956497"/>
            <a:ext cx="1071571" cy="642942"/>
          </a:xfrm>
          <a:prstGeom prst="homePlate">
            <a:avLst>
              <a:gd name="adj" fmla="val 25000"/>
            </a:avLst>
          </a:prstGeom>
          <a:solidFill>
            <a:srgbClr val="FFFF00"/>
          </a:soli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invGray">
          <a:xfrm>
            <a:off x="2365913" y="3154143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7475" y="2956497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删除对象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窗口中，如图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4.9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所示，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单击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确定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按钮，学生信息表就从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Student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数据库中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删除了。</a:t>
            </a:r>
          </a:p>
        </p:txBody>
      </p:sp>
      <p:pic>
        <p:nvPicPr>
          <p:cNvPr id="21" name="Picture 3"/>
          <p:cNvPicPr>
            <a:picLocks noGrp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497" b="55618"/>
          <a:stretch>
            <a:fillRect/>
          </a:stretch>
        </p:blipFill>
        <p:spPr>
          <a:xfrm>
            <a:off x="1501311" y="4293097"/>
            <a:ext cx="2952328" cy="1654533"/>
          </a:xfrm>
          <a:noFill/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004048" y="5157193"/>
            <a:ext cx="17281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800" b="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800" b="0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4.9 </a:t>
            </a:r>
            <a:r>
              <a:rPr lang="zh-CN" altLang="en-US" sz="1800" b="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删除表界面</a:t>
            </a:r>
            <a:endParaRPr lang="zh-CN" altLang="en-US" sz="1800" b="0" dirty="0">
              <a:solidFill>
                <a:srgbClr val="0F1E4F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4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7944" y="620688"/>
            <a:ext cx="6025303" cy="487363"/>
          </a:xfrm>
        </p:spPr>
        <p:txBody>
          <a:bodyPr/>
          <a:lstStyle/>
          <a:p>
            <a:r>
              <a:rPr lang="zh-CN" altLang="en-US" sz="2400" dirty="0" smtClean="0"/>
              <a:t>      </a:t>
            </a:r>
            <a:r>
              <a:rPr lang="zh-CN" altLang="en-US" dirty="0" smtClean="0">
                <a:latin typeface="+mj-ea"/>
              </a:rPr>
              <a:t>学习</a:t>
            </a:r>
            <a:r>
              <a:rPr lang="zh-CN" altLang="en-US" dirty="0">
                <a:latin typeface="+mj-ea"/>
              </a:rPr>
              <a:t>子情境 </a:t>
            </a:r>
            <a:r>
              <a:rPr lang="en-US" altLang="zh-CN" dirty="0" smtClean="0">
                <a:latin typeface="+mj-ea"/>
              </a:rPr>
              <a:t>4.2    </a:t>
            </a:r>
            <a:r>
              <a:rPr lang="zh-CN" altLang="en-US" dirty="0" smtClean="0">
                <a:latin typeface="+mj-ea"/>
              </a:rPr>
              <a:t>使用</a:t>
            </a:r>
            <a:r>
              <a:rPr lang="en-US" altLang="zh-CN" dirty="0">
                <a:latin typeface="+mj-ea"/>
              </a:rPr>
              <a:t>T-SQL</a:t>
            </a:r>
            <a:r>
              <a:rPr lang="zh-CN" altLang="en-US" dirty="0">
                <a:latin typeface="+mj-ea"/>
              </a:rPr>
              <a:t>命令创建和操作课程表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endParaRPr lang="zh-CN" alt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500299" y="1859624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000101" y="2852937"/>
            <a:ext cx="7500991" cy="295232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5" y="2852936"/>
            <a:ext cx="7143800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课程表用于存储学校课程安排情况信息。小尼要使用</a:t>
            </a:r>
            <a:r>
              <a:rPr lang="en-US" altLang="zh-CN" sz="2000" dirty="0">
                <a:solidFill>
                  <a:schemeClr val="bg1"/>
                </a:solidFill>
              </a:rPr>
              <a:t>T-SQL</a:t>
            </a:r>
            <a:r>
              <a:rPr lang="zh-CN" altLang="en-US" sz="2000" dirty="0">
                <a:solidFill>
                  <a:schemeClr val="bg1"/>
                </a:solidFill>
              </a:rPr>
              <a:t>语句来创建课程表的结构，将学校所有课程的基本信息添加到表中。目前学校一直在进行教学改革，经常要修改课程信息，如增加或调整某课程课时量、开设一门新的课程或者去掉过时的课程等，根据教改要求小尼要使用</a:t>
            </a:r>
            <a:r>
              <a:rPr lang="en-US" altLang="zh-CN" sz="2000" dirty="0">
                <a:solidFill>
                  <a:schemeClr val="bg1"/>
                </a:solidFill>
              </a:rPr>
              <a:t>T-SQL</a:t>
            </a:r>
            <a:r>
              <a:rPr lang="zh-CN" altLang="en-US" sz="2000" dirty="0">
                <a:solidFill>
                  <a:schemeClr val="bg1"/>
                </a:solidFill>
              </a:rPr>
              <a:t>语句修改、删除课程表中课程信息，或者向课程表中增加新的课程信息。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7" y="1931068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800352" y="2362223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943352" y="2876573"/>
            <a:ext cx="1619251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3181352" y="3657623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019552" y="2514623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gray">
          <a:xfrm flipH="1">
            <a:off x="4785152" y="4048541"/>
            <a:ext cx="315957" cy="70051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gray">
          <a:xfrm flipV="1">
            <a:off x="5314952" y="2667023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581527" y="3267098"/>
            <a:ext cx="895351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200403" y="1638324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116142" y="2921024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3" name="Group 69"/>
          <p:cNvGrpSpPr>
            <a:grpSpLocks/>
          </p:cNvGrpSpPr>
          <p:nvPr/>
        </p:nvGrpSpPr>
        <p:grpSpPr bwMode="auto">
          <a:xfrm>
            <a:off x="4221590" y="4668968"/>
            <a:ext cx="1146175" cy="1374775"/>
            <a:chOff x="2064" y="1008"/>
            <a:chExt cx="722" cy="866"/>
          </a:xfrm>
        </p:grpSpPr>
        <p:sp>
          <p:nvSpPr>
            <p:cNvPr id="74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88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89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0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91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92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98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94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76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78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4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80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7" name="Rectangle 97"/>
            <p:cNvSpPr>
              <a:spLocks noChangeArrowheads="1"/>
            </p:cNvSpPr>
            <p:nvPr/>
          </p:nvSpPr>
          <p:spPr bwMode="gray">
            <a:xfrm>
              <a:off x="2325" y="1301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5467354" y="1647849"/>
            <a:ext cx="1146175" cy="1374775"/>
            <a:chOff x="2064" y="1008"/>
            <a:chExt cx="722" cy="866"/>
          </a:xfrm>
        </p:grpSpPr>
        <p:sp>
          <p:nvSpPr>
            <p:cNvPr id="13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46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47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8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49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50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56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52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4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36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5" name="Rectangle 155"/>
            <p:cNvSpPr>
              <a:spLocks noChangeArrowheads="1"/>
            </p:cNvSpPr>
            <p:nvPr/>
          </p:nvSpPr>
          <p:spPr bwMode="gray">
            <a:xfrm>
              <a:off x="2347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4768853" y="3441724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6" name="AutoShape 172"/>
          <p:cNvSpPr>
            <a:spLocks/>
          </p:cNvSpPr>
          <p:nvPr/>
        </p:nvSpPr>
        <p:spPr bwMode="auto">
          <a:xfrm>
            <a:off x="6864458" y="2080492"/>
            <a:ext cx="1884007" cy="666708"/>
          </a:xfrm>
          <a:prstGeom prst="accentCallout2">
            <a:avLst>
              <a:gd name="adj1" fmla="val 20594"/>
              <a:gd name="adj2" fmla="val -6138"/>
              <a:gd name="adj3" fmla="val 22855"/>
              <a:gd name="adj4" fmla="val -33543"/>
              <a:gd name="adj5" fmla="val 45108"/>
              <a:gd name="adj6" fmla="val -45747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熟练掌握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UPDATE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命令更新表中数据的方法</a:t>
            </a:r>
          </a:p>
          <a:p>
            <a:pPr>
              <a:lnSpc>
                <a:spcPct val="80000"/>
              </a:lnSpc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8" name="AutoShape 174"/>
          <p:cNvSpPr>
            <a:spLocks/>
          </p:cNvSpPr>
          <p:nvPr/>
        </p:nvSpPr>
        <p:spPr bwMode="auto">
          <a:xfrm>
            <a:off x="285753" y="1711348"/>
            <a:ext cx="2603500" cy="1031858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43808"/>
              <a:gd name="adj6" fmla="val 128099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熟练掌握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CREATE TABLE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命令创建表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的方法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285752" y="3662387"/>
            <a:ext cx="1828800" cy="800099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11851"/>
              <a:gd name="adj6" fmla="val 127519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ALTER TABLE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命令修改表结构的方法</a:t>
            </a:r>
          </a:p>
        </p:txBody>
      </p:sp>
      <p:sp>
        <p:nvSpPr>
          <p:cNvPr id="180" name="AutoShape 176"/>
          <p:cNvSpPr>
            <a:spLocks/>
          </p:cNvSpPr>
          <p:nvPr/>
        </p:nvSpPr>
        <p:spPr bwMode="auto">
          <a:xfrm>
            <a:off x="2252737" y="5395291"/>
            <a:ext cx="1791471" cy="392112"/>
          </a:xfrm>
          <a:prstGeom prst="accentCallout2">
            <a:avLst>
              <a:gd name="adj1" fmla="val 48582"/>
              <a:gd name="adj2" fmla="val 95830"/>
              <a:gd name="adj3" fmla="val 52964"/>
              <a:gd name="adj4" fmla="val 121350"/>
              <a:gd name="adj5" fmla="val -17649"/>
              <a:gd name="adj6" fmla="val 14143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熟练掌握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INSERT…VALUES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命令向表中插入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的方法</a:t>
            </a:r>
          </a:p>
        </p:txBody>
      </p:sp>
      <p:sp>
        <p:nvSpPr>
          <p:cNvPr id="177" name="Line 6"/>
          <p:cNvSpPr>
            <a:spLocks noChangeShapeType="1"/>
          </p:cNvSpPr>
          <p:nvPr/>
        </p:nvSpPr>
        <p:spPr bwMode="gray">
          <a:xfrm>
            <a:off x="5336013" y="4031553"/>
            <a:ext cx="629472" cy="31870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1" name="Group 11"/>
          <p:cNvGrpSpPr>
            <a:grpSpLocks/>
          </p:cNvGrpSpPr>
          <p:nvPr/>
        </p:nvGrpSpPr>
        <p:grpSpPr bwMode="auto">
          <a:xfrm>
            <a:off x="5811225" y="3792327"/>
            <a:ext cx="1146175" cy="1374775"/>
            <a:chOff x="2064" y="1008"/>
            <a:chExt cx="722" cy="866"/>
          </a:xfrm>
        </p:grpSpPr>
        <p:sp>
          <p:nvSpPr>
            <p:cNvPr id="242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43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256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257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258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259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260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266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61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262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44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46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52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7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48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45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5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270" name="AutoShape 172"/>
          <p:cNvSpPr>
            <a:spLocks/>
          </p:cNvSpPr>
          <p:nvPr/>
        </p:nvSpPr>
        <p:spPr bwMode="auto">
          <a:xfrm>
            <a:off x="6976358" y="5105685"/>
            <a:ext cx="1884007" cy="666708"/>
          </a:xfrm>
          <a:prstGeom prst="accentCallout2">
            <a:avLst>
              <a:gd name="adj1" fmla="val 4458"/>
              <a:gd name="adj2" fmla="val -4710"/>
              <a:gd name="adj3" fmla="val 6720"/>
              <a:gd name="adj4" fmla="val -19982"/>
              <a:gd name="adj5" fmla="val -90027"/>
              <a:gd name="adj6" fmla="val -32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DELETE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命令删除表中数据的方法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34575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857356" y="2143116"/>
            <a:ext cx="5715040" cy="3230100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214545" y="2571744"/>
            <a:ext cx="5086371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bg1"/>
                </a:solidFill>
              </a:rPr>
              <a:t>创建课程表</a:t>
            </a:r>
            <a:r>
              <a:rPr lang="en-US" altLang="zh-CN" sz="2400" b="0" dirty="0">
                <a:solidFill>
                  <a:schemeClr val="bg1"/>
                </a:solidFill>
              </a:rPr>
              <a:t>Courses</a:t>
            </a:r>
            <a:r>
              <a:rPr lang="zh-CN" altLang="en-US" sz="2400" b="0" dirty="0">
                <a:solidFill>
                  <a:schemeClr val="bg1"/>
                </a:solidFill>
              </a:rPr>
              <a:t>，修改其不合适的表结构，将所有课程信息逐个添加到该表中，完善表中的课程信息，删除表中无用的课程数据。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425773" y="1511239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927948" y="1531238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513965" y="1531238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722761" y="2122067"/>
            <a:ext cx="1205188" cy="1999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5224935" y="2142065"/>
            <a:ext cx="1289032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569885" y="195739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080069" y="195739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691522" y="195739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162559" y="2834552"/>
            <a:ext cx="1938781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latin typeface="黑体" pitchFamily="49" charset="-122"/>
              </a:rPr>
              <a:t>创建课程表，表名为</a:t>
            </a:r>
            <a:r>
              <a:rPr lang="en-US" altLang="zh-CN" dirty="0">
                <a:latin typeface="黑体" pitchFamily="49" charset="-122"/>
              </a:rPr>
              <a:t>Courses</a:t>
            </a:r>
            <a:r>
              <a:rPr lang="zh-CN" altLang="en-US" dirty="0">
                <a:latin typeface="黑体" pitchFamily="49" charset="-122"/>
              </a:rPr>
              <a:t>，表结构</a:t>
            </a:r>
            <a:r>
              <a:rPr lang="zh-CN" altLang="en-US" dirty="0" smtClean="0">
                <a:latin typeface="黑体" pitchFamily="49" charset="-122"/>
              </a:rPr>
              <a:t>参见</a:t>
            </a:r>
            <a:r>
              <a:rPr lang="zh-CN" altLang="en-US" dirty="0">
                <a:latin typeface="黑体" pitchFamily="49" charset="-122"/>
              </a:rPr>
              <a:t>学习情境一中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749834" y="2794192"/>
            <a:ext cx="2220695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/>
              <a:t>向</a:t>
            </a:r>
            <a:r>
              <a:rPr lang="en-US" altLang="zh-CN" dirty="0"/>
              <a:t>Courses</a:t>
            </a:r>
            <a:r>
              <a:rPr lang="zh-CN" altLang="en-US" dirty="0"/>
              <a:t>表插入列：</a:t>
            </a:r>
            <a:r>
              <a:rPr lang="en-US" altLang="zh-CN" dirty="0" err="1" smtClean="0"/>
              <a:t>Course_else</a:t>
            </a:r>
            <a:r>
              <a:rPr lang="zh-CN" altLang="en-US" dirty="0" smtClean="0"/>
              <a:t>（</a:t>
            </a:r>
            <a:r>
              <a:rPr lang="en-US" altLang="zh-CN" dirty="0" err="1"/>
              <a:t>nvarchar</a:t>
            </a:r>
            <a:r>
              <a:rPr lang="en-US" altLang="zh-CN" dirty="0"/>
              <a:t>(4000) </a:t>
            </a:r>
            <a:r>
              <a:rPr lang="zh-CN" altLang="en-US" dirty="0"/>
              <a:t>，</a:t>
            </a:r>
            <a:r>
              <a:rPr lang="en-US" altLang="zh-CN" dirty="0"/>
              <a:t>NOT NULL</a:t>
            </a:r>
            <a:r>
              <a:rPr lang="zh-CN" altLang="en-US" dirty="0"/>
              <a:t>）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434791" y="2820234"/>
            <a:ext cx="1910772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将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表中</a:t>
            </a:r>
            <a:r>
              <a:rPr lang="en-US" altLang="zh-CN" sz="1600" dirty="0" err="1"/>
              <a:t>Course_else</a:t>
            </a:r>
            <a:r>
              <a:rPr lang="zh-CN" altLang="en-US" sz="1600" dirty="0"/>
              <a:t>列的数据格式  </a:t>
            </a:r>
            <a:r>
              <a:rPr lang="zh-CN" altLang="en-US" sz="1600" dirty="0" smtClean="0"/>
              <a:t>修改</a:t>
            </a:r>
            <a:r>
              <a:rPr lang="zh-CN" altLang="en-US" sz="1600" dirty="0"/>
              <a:t>为（</a:t>
            </a:r>
            <a:r>
              <a:rPr lang="en-US" altLang="zh-CN" sz="1600" dirty="0" err="1"/>
              <a:t>ntext</a:t>
            </a:r>
            <a:r>
              <a:rPr lang="zh-CN" altLang="en-US" sz="1600" dirty="0"/>
              <a:t>，</a:t>
            </a:r>
            <a:r>
              <a:rPr lang="en-US" altLang="zh-CN" sz="1600" dirty="0"/>
              <a:t>NULL</a:t>
            </a:r>
            <a:r>
              <a:rPr lang="zh-CN" altLang="en-US" sz="1600" dirty="0"/>
              <a:t>）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gray">
          <a:xfrm>
            <a:off x="6547409" y="4109792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29" name="AutoShape 18"/>
          <p:cNvCxnSpPr>
            <a:cxnSpLocks noChangeShapeType="1"/>
          </p:cNvCxnSpPr>
          <p:nvPr/>
        </p:nvCxnSpPr>
        <p:spPr bwMode="gray">
          <a:xfrm flipH="1" flipV="1">
            <a:off x="7162459" y="2752893"/>
            <a:ext cx="33444" cy="135689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33" name="AutoShape 13"/>
          <p:cNvSpPr>
            <a:spLocks noChangeArrowheads="1"/>
          </p:cNvSpPr>
          <p:nvPr/>
        </p:nvSpPr>
        <p:spPr bwMode="gray">
          <a:xfrm>
            <a:off x="1422920" y="4120341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34" name="AutoShape 18"/>
          <p:cNvCxnSpPr>
            <a:cxnSpLocks noChangeShapeType="1"/>
          </p:cNvCxnSpPr>
          <p:nvPr/>
        </p:nvCxnSpPr>
        <p:spPr bwMode="gray">
          <a:xfrm flipV="1">
            <a:off x="6111902" y="4736914"/>
            <a:ext cx="435509" cy="270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37" name="Text Box 22"/>
          <p:cNvSpPr txBox="1">
            <a:spLocks noChangeArrowheads="1"/>
          </p:cNvSpPr>
          <p:nvPr/>
        </p:nvSpPr>
        <p:spPr bwMode="black">
          <a:xfrm>
            <a:off x="6719690" y="4535953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black">
          <a:xfrm>
            <a:off x="1567030" y="4546501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7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gray">
          <a:xfrm>
            <a:off x="6547409" y="5347414"/>
            <a:ext cx="166363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删除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表中的</a:t>
            </a:r>
            <a:r>
              <a:rPr lang="en-US" altLang="zh-CN" sz="1600" dirty="0" err="1"/>
              <a:t>Course_else</a:t>
            </a:r>
            <a:r>
              <a:rPr lang="zh-CN" altLang="en-US" sz="1600" dirty="0"/>
              <a:t>列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40" name="Text Box 26"/>
          <p:cNvSpPr txBox="1">
            <a:spLocks noChangeArrowheads="1"/>
          </p:cNvSpPr>
          <p:nvPr/>
        </p:nvSpPr>
        <p:spPr bwMode="gray">
          <a:xfrm>
            <a:off x="1338837" y="5368988"/>
            <a:ext cx="152283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删除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表中课程名为空的数据行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gray">
          <a:xfrm>
            <a:off x="3101340" y="4120341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black">
          <a:xfrm>
            <a:off x="3253461" y="4546503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6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gray">
          <a:xfrm>
            <a:off x="4809641" y="4120341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black">
          <a:xfrm>
            <a:off x="4961762" y="4546503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31" name="AutoShape 18"/>
          <p:cNvCxnSpPr>
            <a:cxnSpLocks noChangeShapeType="1"/>
          </p:cNvCxnSpPr>
          <p:nvPr/>
        </p:nvCxnSpPr>
        <p:spPr bwMode="gray">
          <a:xfrm flipV="1">
            <a:off x="4421664" y="4734207"/>
            <a:ext cx="435509" cy="270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32" name="AutoShape 18"/>
          <p:cNvCxnSpPr>
            <a:cxnSpLocks noChangeShapeType="1"/>
          </p:cNvCxnSpPr>
          <p:nvPr/>
        </p:nvCxnSpPr>
        <p:spPr bwMode="gray">
          <a:xfrm flipV="1">
            <a:off x="2717068" y="4731499"/>
            <a:ext cx="435509" cy="270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35" name="Text Box 26"/>
          <p:cNvSpPr txBox="1">
            <a:spLocks noChangeArrowheads="1"/>
          </p:cNvSpPr>
          <p:nvPr/>
        </p:nvSpPr>
        <p:spPr bwMode="gray">
          <a:xfrm>
            <a:off x="2881899" y="5368988"/>
            <a:ext cx="171368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为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表中课程号是“</a:t>
            </a:r>
            <a:r>
              <a:rPr lang="en-US" altLang="zh-CN" sz="1600" dirty="0"/>
              <a:t>6001”</a:t>
            </a:r>
            <a:r>
              <a:rPr lang="zh-CN" altLang="en-US" sz="1600" dirty="0"/>
              <a:t>的</a:t>
            </a:r>
            <a:r>
              <a:rPr lang="zh-CN" altLang="en-US" sz="1600" dirty="0" smtClean="0"/>
              <a:t>课程完善</a:t>
            </a:r>
            <a:r>
              <a:rPr lang="zh-CN" altLang="en-US" sz="1600" dirty="0"/>
              <a:t>信息</a:t>
            </a:r>
          </a:p>
        </p:txBody>
      </p:sp>
      <p:sp>
        <p:nvSpPr>
          <p:cNvPr id="36" name="Text Box 26"/>
          <p:cNvSpPr txBox="1">
            <a:spLocks noChangeArrowheads="1"/>
          </p:cNvSpPr>
          <p:nvPr/>
        </p:nvSpPr>
        <p:spPr bwMode="gray">
          <a:xfrm>
            <a:off x="4718188" y="5347413"/>
            <a:ext cx="1715275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逐行向</a:t>
            </a:r>
            <a:r>
              <a:rPr lang="en-US" altLang="zh-CN" sz="1600" dirty="0"/>
              <a:t>Courses</a:t>
            </a:r>
            <a:r>
              <a:rPr lang="zh-CN" altLang="en-US" sz="1600" dirty="0"/>
              <a:t>表添加所有课程信息</a:t>
            </a:r>
            <a:r>
              <a:rPr lang="zh-CN" altLang="en-US" sz="1600" dirty="0" smtClean="0"/>
              <a:t>，具体内容参见附录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7394" y="354805"/>
            <a:ext cx="6024098" cy="487363"/>
          </a:xfrm>
        </p:spPr>
        <p:txBody>
          <a:bodyPr/>
          <a:lstStyle/>
          <a:p>
            <a:pPr indent="266700"/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1    </a:t>
            </a:r>
            <a:r>
              <a:rPr lang="zh-CN" altLang="en-US" sz="2800" dirty="0" smtClean="0">
                <a:latin typeface="+mj-ea"/>
                <a:sym typeface="宋体" pitchFamily="2" charset="-122"/>
              </a:rPr>
              <a:t>创建</a:t>
            </a:r>
            <a:r>
              <a:rPr lang="zh-CN" altLang="en-US" sz="2800" dirty="0">
                <a:latin typeface="+mj-ea"/>
                <a:sym typeface="宋体" pitchFamily="2" charset="-122"/>
              </a:rPr>
              <a:t>课程表，表名为</a:t>
            </a:r>
            <a:r>
              <a:rPr lang="zh-CN" altLang="en-US" sz="2800" dirty="0">
                <a:latin typeface="+mj-ea"/>
                <a:sym typeface="Times New Roman" pitchFamily="18" charset="0"/>
              </a:rPr>
              <a:t>Courses，</a:t>
            </a:r>
            <a:r>
              <a:rPr lang="zh-CN" altLang="en-US" sz="2800" dirty="0" smtClean="0">
                <a:latin typeface="+mj-ea"/>
                <a:sym typeface="宋体" pitchFamily="2" charset="-122"/>
              </a:rPr>
              <a:t>表结构参见</a:t>
            </a:r>
            <a:r>
              <a:rPr lang="zh-CN" altLang="en-US" sz="2800" dirty="0">
                <a:latin typeface="+mj-ea"/>
                <a:sym typeface="宋体" pitchFamily="2" charset="-122"/>
              </a:rPr>
              <a:t>学习情境一中</a:t>
            </a:r>
            <a:endParaRPr lang="zh-CN" altLang="en-US" sz="2800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085823" y="1881129"/>
            <a:ext cx="1071571" cy="571504"/>
          </a:xfrm>
          <a:prstGeom prst="homePlate">
            <a:avLst>
              <a:gd name="adj" fmla="val 25462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8100000" scaled="1"/>
            <a:tileRect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1 </a:t>
            </a:r>
            <a:endParaRPr lang="zh-CN" altLang="en-US" dirty="0"/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gray">
          <a:xfrm>
            <a:off x="2228831" y="2095442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6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83124" y="1757603"/>
            <a:ext cx="5598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窗口，录入 </a:t>
            </a:r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查询语句。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2657" y="2852937"/>
            <a:ext cx="4693841" cy="338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404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宋体" pitchFamily="2" charset="-122"/>
              </a:rPr>
              <a:t>学习情境划分</a:t>
            </a:r>
            <a:endParaRPr lang="en-US" altLang="zh-CN" dirty="0">
              <a:ea typeface="宋体" pitchFamily="2" charset="-122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57225" y="3121036"/>
            <a:ext cx="2071703" cy="1379534"/>
            <a:chOff x="3964" y="2071"/>
            <a:chExt cx="1484" cy="330"/>
          </a:xfrm>
        </p:grpSpPr>
        <p:sp>
          <p:nvSpPr>
            <p:cNvPr id="85001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2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950480" y="3121036"/>
            <a:ext cx="2237019" cy="1308096"/>
            <a:chOff x="3964" y="2071"/>
            <a:chExt cx="1484" cy="330"/>
          </a:xfrm>
        </p:grpSpPr>
        <p:sp>
          <p:nvSpPr>
            <p:cNvPr id="85004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5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3357555" y="3130562"/>
            <a:ext cx="2286016" cy="1370009"/>
            <a:chOff x="3964" y="2071"/>
            <a:chExt cx="1484" cy="330"/>
          </a:xfrm>
        </p:grpSpPr>
        <p:sp>
          <p:nvSpPr>
            <p:cNvPr id="85007" name="AutoShape 15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8" name="AutoShape 16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2" y="1852633"/>
            <a:ext cx="1597025" cy="536575"/>
            <a:chOff x="3964" y="2071"/>
            <a:chExt cx="1484" cy="330"/>
          </a:xfrm>
        </p:grpSpPr>
        <p:sp>
          <p:nvSpPr>
            <p:cNvPr id="85013" name="AutoShape 21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AutoShape 22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cxnSp>
        <p:nvCxnSpPr>
          <p:cNvPr id="85018" name="AutoShape 26"/>
          <p:cNvCxnSpPr>
            <a:cxnSpLocks noChangeShapeType="1"/>
          </p:cNvCxnSpPr>
          <p:nvPr/>
        </p:nvCxnSpPr>
        <p:spPr bwMode="black">
          <a:xfrm rot="16200000">
            <a:off x="2897189" y="1506549"/>
            <a:ext cx="708025" cy="252095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019" name="AutoShape 27"/>
          <p:cNvCxnSpPr>
            <a:cxnSpLocks noChangeShapeType="1"/>
          </p:cNvCxnSpPr>
          <p:nvPr/>
        </p:nvCxnSpPr>
        <p:spPr bwMode="black">
          <a:xfrm rot="5400000" flipH="1">
            <a:off x="5419726" y="1504961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5020" name="Text Box 28"/>
          <p:cNvSpPr txBox="1">
            <a:spLocks noChangeArrowheads="1"/>
          </p:cNvSpPr>
          <p:nvPr/>
        </p:nvSpPr>
        <p:spPr bwMode="black">
          <a:xfrm>
            <a:off x="3929059" y="1933594"/>
            <a:ext cx="11334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学习情境</a:t>
            </a:r>
            <a:endParaRPr lang="en-US" altLang="zh-CN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black">
          <a:xfrm>
            <a:off x="6028600" y="3286124"/>
            <a:ext cx="2186739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4.3 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bg1"/>
                </a:solidFill>
              </a:rPr>
              <a:t>使用</a:t>
            </a:r>
            <a:r>
              <a:rPr lang="en-US" altLang="zh-CN" dirty="0">
                <a:solidFill>
                  <a:schemeClr val="bg1"/>
                </a:solidFill>
              </a:rPr>
              <a:t>T-SQL</a:t>
            </a:r>
            <a:r>
              <a:rPr lang="zh-CN" altLang="en-US" dirty="0">
                <a:solidFill>
                  <a:schemeClr val="bg1"/>
                </a:solidFill>
              </a:rPr>
              <a:t>命令创建和操作成绩表</a:t>
            </a:r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black">
          <a:xfrm>
            <a:off x="3428992" y="3197139"/>
            <a:ext cx="2214579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8F8F8"/>
                </a:solidFill>
              </a:rPr>
              <a:t>学习子情境 </a:t>
            </a:r>
            <a:r>
              <a:rPr lang="en-US" altLang="zh-CN" dirty="0" smtClean="0">
                <a:solidFill>
                  <a:srgbClr val="F8F8F8"/>
                </a:solidFill>
              </a:rPr>
              <a:t>4.2 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rgbClr val="F8F8F8"/>
                </a:solidFill>
              </a:rPr>
              <a:t>使用</a:t>
            </a:r>
            <a:r>
              <a:rPr lang="en-US" altLang="zh-CN" dirty="0">
                <a:solidFill>
                  <a:srgbClr val="F8F8F8"/>
                </a:solidFill>
              </a:rPr>
              <a:t>T-SQL</a:t>
            </a:r>
            <a:r>
              <a:rPr lang="zh-CN" altLang="en-US" dirty="0">
                <a:solidFill>
                  <a:srgbClr val="F8F8F8"/>
                </a:solidFill>
              </a:rPr>
              <a:t>命令创建和操作课程表</a:t>
            </a:r>
          </a:p>
        </p:txBody>
      </p:sp>
      <p:cxnSp>
        <p:nvCxnSpPr>
          <p:cNvPr id="85035" name="AutoShape 43"/>
          <p:cNvCxnSpPr>
            <a:cxnSpLocks noChangeShapeType="1"/>
          </p:cNvCxnSpPr>
          <p:nvPr/>
        </p:nvCxnSpPr>
        <p:spPr bwMode="black">
          <a:xfrm rot="5400000">
            <a:off x="4152108" y="2770993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44" name="Text Box 34"/>
          <p:cNvSpPr txBox="1">
            <a:spLocks noChangeArrowheads="1"/>
          </p:cNvSpPr>
          <p:nvPr/>
        </p:nvSpPr>
        <p:spPr bwMode="black">
          <a:xfrm>
            <a:off x="889768" y="3181480"/>
            <a:ext cx="2131171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</a:rPr>
              <a:t>学习子情境 </a:t>
            </a:r>
            <a:r>
              <a:rPr lang="en-US" dirty="0" smtClean="0">
                <a:solidFill>
                  <a:schemeClr val="bg1"/>
                </a:solidFill>
              </a:rPr>
              <a:t>4.1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</a:rPr>
              <a:t>使用</a:t>
            </a:r>
            <a:r>
              <a:rPr lang="en-US" altLang="zh-CN" dirty="0">
                <a:solidFill>
                  <a:schemeClr val="bg1"/>
                </a:solidFill>
              </a:rPr>
              <a:t>Management Studio</a:t>
            </a:r>
            <a:r>
              <a:rPr lang="zh-CN" altLang="en-US" dirty="0">
                <a:solidFill>
                  <a:schemeClr val="bg1"/>
                </a:solidFill>
              </a:rPr>
              <a:t>创建和操作学生信息</a:t>
            </a:r>
            <a:r>
              <a:rPr lang="zh-CN" altLang="en-US" dirty="0" smtClean="0">
                <a:solidFill>
                  <a:schemeClr val="bg1"/>
                </a:solidFill>
              </a:rPr>
              <a:t>表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 smtClean="0"/>
              <a:t>1      (</a:t>
            </a:r>
            <a:r>
              <a:rPr lang="zh-CN" altLang="en-US" dirty="0" smtClean="0"/>
              <a:t>续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085823" y="1881129"/>
            <a:ext cx="1071571" cy="571504"/>
          </a:xfrm>
          <a:prstGeom prst="homePlate">
            <a:avLst>
              <a:gd name="adj" fmla="val 25462"/>
            </a:avLst>
          </a:prstGeom>
          <a:solidFill>
            <a:srgbClr val="FFC000"/>
          </a:soli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2</a:t>
            </a:r>
            <a:r>
              <a:rPr lang="en-US" dirty="0" smtClean="0"/>
              <a:t> </a:t>
            </a:r>
            <a:endParaRPr lang="zh-CN" altLang="en-US" dirty="0"/>
          </a:p>
        </p:txBody>
      </p:sp>
      <p:sp>
        <p:nvSpPr>
          <p:cNvPr id="7" name="AutoShape 18"/>
          <p:cNvSpPr>
            <a:spLocks noChangeArrowheads="1"/>
          </p:cNvSpPr>
          <p:nvPr/>
        </p:nvSpPr>
        <p:spPr bwMode="gray">
          <a:xfrm>
            <a:off x="2228831" y="2095442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C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24835" y="2034601"/>
            <a:ext cx="3664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运行命令，完成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Times New Roman" pitchFamily="18" charset="0"/>
              </a:rPr>
              <a:t>Courses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表的创建</a:t>
            </a: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1079272" y="2780928"/>
            <a:ext cx="1071571" cy="571504"/>
          </a:xfrm>
          <a:prstGeom prst="homePlate">
            <a:avLst>
              <a:gd name="adj" fmla="val 25462"/>
            </a:avLst>
          </a:prstGeom>
          <a:solidFill>
            <a:srgbClr val="7030A0"/>
          </a:soli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zh-CN" altLang="en-US" dirty="0" smtClean="0"/>
              <a:t>步骤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0" name="AutoShape 18"/>
          <p:cNvSpPr>
            <a:spLocks noChangeArrowheads="1"/>
          </p:cNvSpPr>
          <p:nvPr/>
        </p:nvSpPr>
        <p:spPr bwMode="gray">
          <a:xfrm>
            <a:off x="2222280" y="2995242"/>
            <a:ext cx="247651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7030A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77808" y="2882014"/>
            <a:ext cx="493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刷新并展开【表】结点，可以看到创建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好的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ea typeface="黑体" pitchFamily="49" charset="-122"/>
              <a:sym typeface="宋体" pitchFamily="2" charset="-122"/>
            </a:endParaRPr>
          </a:p>
          <a:p>
            <a:pPr indent="26670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Times New Roman" pitchFamily="18" charset="0"/>
              </a:rPr>
              <a:t>Courses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表</a:t>
            </a:r>
            <a:endParaRPr lang="zh-CN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106" y="3717033"/>
            <a:ext cx="5826295" cy="218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2409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050" y="332656"/>
            <a:ext cx="6238564" cy="487363"/>
          </a:xfrm>
        </p:spPr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2 </a:t>
            </a:r>
            <a:r>
              <a:rPr lang="zh-CN" altLang="en-US" dirty="0" smtClean="0">
                <a:latin typeface="+mj-ea"/>
              </a:rPr>
              <a:t>向</a:t>
            </a:r>
            <a:r>
              <a:rPr lang="en-US" altLang="zh-CN" dirty="0">
                <a:latin typeface="+mj-ea"/>
              </a:rPr>
              <a:t>Courses</a:t>
            </a:r>
            <a:r>
              <a:rPr lang="zh-CN" altLang="en-US" dirty="0">
                <a:latin typeface="+mj-ea"/>
              </a:rPr>
              <a:t>表插入列：</a:t>
            </a:r>
            <a:r>
              <a:rPr lang="en-US" altLang="zh-CN" dirty="0" err="1">
                <a:latin typeface="+mj-ea"/>
              </a:rPr>
              <a:t>Course_else</a:t>
            </a:r>
            <a:r>
              <a:rPr lang="en-US" altLang="zh-CN" dirty="0">
                <a:latin typeface="+mj-ea"/>
              </a:rPr>
              <a:t/>
            </a:r>
            <a:br>
              <a:rPr lang="en-US" altLang="zh-CN" dirty="0">
                <a:latin typeface="+mj-ea"/>
              </a:rPr>
            </a:br>
            <a:r>
              <a:rPr lang="en-US" altLang="zh-CN" dirty="0">
                <a:latin typeface="+mj-ea"/>
              </a:rPr>
              <a:t>     </a:t>
            </a:r>
            <a:r>
              <a:rPr lang="zh-CN" altLang="en-US" dirty="0">
                <a:latin typeface="+mj-ea"/>
              </a:rPr>
              <a:t>（</a:t>
            </a:r>
            <a:r>
              <a:rPr lang="en-US" altLang="zh-CN" dirty="0" err="1">
                <a:latin typeface="+mj-ea"/>
              </a:rPr>
              <a:t>nvarchar</a:t>
            </a:r>
            <a:r>
              <a:rPr lang="en-US" altLang="zh-CN" dirty="0">
                <a:latin typeface="+mj-ea"/>
              </a:rPr>
              <a:t>(4000) </a:t>
            </a:r>
            <a:r>
              <a:rPr lang="zh-CN" altLang="en-US" dirty="0">
                <a:latin typeface="+mj-ea"/>
              </a:rPr>
              <a:t>，</a:t>
            </a:r>
            <a:r>
              <a:rPr lang="en-US" altLang="zh-CN" dirty="0">
                <a:latin typeface="+mj-ea"/>
              </a:rPr>
              <a:t>NOT NULL</a:t>
            </a:r>
            <a:r>
              <a:rPr lang="zh-CN" altLang="en-US" dirty="0">
                <a:latin typeface="+mj-ea"/>
              </a:rPr>
              <a:t>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41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68093" y="1920369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250266" y="1566885"/>
            <a:ext cx="6000791" cy="113559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225261" y="1929899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354572" y="1700740"/>
            <a:ext cx="6031003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窗口，录入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语句：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dirty="0"/>
              <a:t>ALTER TABLE Courses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dirty="0"/>
              <a:t>   ADD </a:t>
            </a:r>
            <a:r>
              <a:rPr lang="en-US" altLang="zh-CN" dirty="0" err="1"/>
              <a:t>Course_else</a:t>
            </a:r>
            <a:r>
              <a:rPr lang="en-US" altLang="zh-CN" dirty="0"/>
              <a:t> </a:t>
            </a:r>
            <a:r>
              <a:rPr lang="en-US" altLang="zh-CN" dirty="0" err="1"/>
              <a:t>nvarchar</a:t>
            </a:r>
            <a:r>
              <a:rPr lang="en-US" altLang="zh-CN" dirty="0"/>
              <a:t>(4000) NOT NULL</a:t>
            </a: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193041" y="2927032"/>
            <a:ext cx="928695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231141" y="2950842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308242" y="2927033"/>
            <a:ext cx="5973333" cy="4675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47365" y="2956681"/>
            <a:ext cx="136184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1264235" y="4529958"/>
            <a:ext cx="928695" cy="428628"/>
            <a:chOff x="4320" y="1152"/>
            <a:chExt cx="414" cy="402"/>
          </a:xfrm>
          <a:solidFill>
            <a:srgbClr val="FFC000"/>
          </a:solidFill>
        </p:grpSpPr>
        <p:sp>
          <p:nvSpPr>
            <p:cNvPr id="20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Rectangle 16"/>
          <p:cNvSpPr>
            <a:spLocks noChangeArrowheads="1"/>
          </p:cNvSpPr>
          <p:nvPr/>
        </p:nvSpPr>
        <p:spPr bwMode="black">
          <a:xfrm>
            <a:off x="1299631" y="458732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ltGray">
          <a:xfrm>
            <a:off x="2337560" y="3539267"/>
            <a:ext cx="5973333" cy="24100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rgbClr val="FFC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87544" y="3774332"/>
            <a:ext cx="5965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刷新并展开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【Courses】|【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，可以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看到新插入的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Course_else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列（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新插入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的列位于表尾）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indent="266700">
              <a:buFont typeface="Wingdings" pitchFamily="2" charset="2"/>
              <a:buNone/>
            </a:pPr>
            <a:r>
              <a:rPr lang="zh-CN" altLang="en-US" dirty="0">
                <a:ea typeface="黑体" pitchFamily="49" charset="-122"/>
                <a:sym typeface="宋体" pitchFamily="2" charset="-122"/>
              </a:rPr>
              <a:t>使用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T-SQL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语句插入列的语法格式：</a:t>
            </a:r>
            <a:endParaRPr lang="en-US" altLang="zh-CN" dirty="0">
              <a:ea typeface="黑体" pitchFamily="49" charset="-122"/>
              <a:sym typeface="宋体" pitchFamily="2" charset="-122"/>
            </a:endParaRPr>
          </a:p>
          <a:p>
            <a:pPr indent="266700">
              <a:buFont typeface="Wingdings" pitchFamily="2" charset="2"/>
              <a:buNone/>
            </a:pPr>
            <a:endParaRPr lang="zh-CN" altLang="en-US" dirty="0">
              <a:ea typeface="黑体" pitchFamily="49" charset="-122"/>
              <a:sym typeface="Times New Roman" pitchFamily="18" charset="0"/>
            </a:endParaRPr>
          </a:p>
          <a:p>
            <a:pPr indent="266700">
              <a:buFont typeface="Wingdings" pitchFamily="2" charset="2"/>
              <a:buNone/>
            </a:pPr>
            <a:r>
              <a:rPr lang="zh-CN" altLang="en-US" dirty="0">
                <a:ea typeface="黑体" pitchFamily="49" charset="-122"/>
                <a:sym typeface="Times New Roman" pitchFamily="18" charset="0"/>
              </a:rPr>
              <a:t>  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 ALTER TABLE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 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&lt;表名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	</a:t>
            </a:r>
          </a:p>
          <a:p>
            <a:pPr indent="266700">
              <a:buFont typeface="Wingdings" pitchFamily="2" charset="2"/>
              <a:buNone/>
            </a:pPr>
            <a:r>
              <a:rPr lang="zh-CN" altLang="en-US" dirty="0">
                <a:ea typeface="黑体" pitchFamily="49" charset="-122"/>
                <a:sym typeface="Times New Roman" pitchFamily="18" charset="0"/>
              </a:rPr>
              <a:t>    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ADD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 &lt;列名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 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&lt;数据类型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[NULL | NOT NULL]</a:t>
            </a:r>
          </a:p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27214" y="354805"/>
            <a:ext cx="5924494" cy="487363"/>
          </a:xfrm>
        </p:spPr>
        <p:txBody>
          <a:bodyPr/>
          <a:lstStyle/>
          <a:p>
            <a:r>
              <a:rPr lang="zh-CN" altLang="en-US" sz="2800" dirty="0" smtClean="0">
                <a:latin typeface="+mj-ea"/>
              </a:rPr>
              <a:t>任务</a:t>
            </a:r>
            <a:r>
              <a:rPr lang="en-US" altLang="zh-CN" sz="2800" dirty="0" smtClean="0">
                <a:latin typeface="+mj-ea"/>
              </a:rPr>
              <a:t>3   </a:t>
            </a:r>
            <a:r>
              <a:rPr lang="zh-CN" altLang="en-US" sz="2800" dirty="0" smtClean="0">
                <a:latin typeface="+mj-ea"/>
              </a:rPr>
              <a:t>将</a:t>
            </a:r>
            <a:r>
              <a:rPr lang="en-US" altLang="zh-CN" sz="2800" dirty="0">
                <a:latin typeface="+mj-ea"/>
              </a:rPr>
              <a:t>Courses</a:t>
            </a:r>
            <a:r>
              <a:rPr lang="zh-CN" altLang="en-US" sz="2800" dirty="0">
                <a:latin typeface="+mj-ea"/>
              </a:rPr>
              <a:t>表中</a:t>
            </a:r>
            <a:r>
              <a:rPr lang="en-US" altLang="zh-CN" sz="2800" dirty="0" err="1">
                <a:latin typeface="+mj-ea"/>
              </a:rPr>
              <a:t>Course_else</a:t>
            </a:r>
            <a:r>
              <a:rPr lang="zh-CN" altLang="en-US" sz="2800" dirty="0">
                <a:latin typeface="+mj-ea"/>
              </a:rPr>
              <a:t>列的</a:t>
            </a:r>
            <a:r>
              <a:rPr lang="zh-CN" altLang="en-US" sz="2800" dirty="0" smtClean="0">
                <a:latin typeface="+mj-ea"/>
              </a:rPr>
              <a:t>数据格式修改</a:t>
            </a:r>
            <a:r>
              <a:rPr lang="zh-CN" altLang="en-US" sz="2800" dirty="0">
                <a:latin typeface="+mj-ea"/>
              </a:rPr>
              <a:t>为（</a:t>
            </a:r>
            <a:r>
              <a:rPr lang="en-US" altLang="zh-CN" sz="2800" dirty="0" err="1">
                <a:latin typeface="+mj-ea"/>
              </a:rPr>
              <a:t>ntext</a:t>
            </a:r>
            <a:r>
              <a:rPr lang="zh-CN" altLang="en-US" sz="2800" dirty="0">
                <a:latin typeface="+mj-ea"/>
              </a:rPr>
              <a:t>，</a:t>
            </a:r>
            <a:r>
              <a:rPr lang="en-US" altLang="zh-CN" sz="2800" dirty="0">
                <a:latin typeface="+mj-ea"/>
              </a:rPr>
              <a:t>NULL</a:t>
            </a:r>
            <a:r>
              <a:rPr lang="zh-CN" altLang="en-US" sz="2800" dirty="0">
                <a:latin typeface="+mj-ea"/>
              </a:rPr>
              <a:t>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42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093882" y="1723180"/>
            <a:ext cx="5978581" cy="148979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162057" y="2150050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858947" y="2223578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099015" y="224068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354128" y="1709552"/>
            <a:ext cx="5597579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新建查询，在【查询编辑器】窗口，录入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查询语句。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  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 ALTER TABLE Courses</a:t>
            </a: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    ALTER COLUMN Course_else ntext NULL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082812" y="3501009"/>
            <a:ext cx="6000792" cy="100811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1142977" y="375969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873557" y="3904698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1142976" y="3850324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284419" y="3501008"/>
            <a:ext cx="5597579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运行命令，刷新并展开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【Courses】|【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结点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，查看修改结果</a:t>
            </a:r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ltGray">
          <a:xfrm>
            <a:off x="1200992" y="4695256"/>
            <a:ext cx="6908617" cy="154205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rgbClr val="FFC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知识总结：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语句修改列的语法格式：</a:t>
            </a:r>
          </a:p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ALTER TABLE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 ALTER COLUMN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列名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数据类型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 [NULL | NOT NULL ]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需要注意的是，只能修改列的数据类型，以及列值是否为空值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   </a:t>
            </a:r>
            <a:r>
              <a:rPr lang="zh-CN" altLang="en-US" sz="2800" dirty="0" smtClean="0">
                <a:latin typeface="黑体" pitchFamily="49" charset="-122"/>
              </a:rPr>
              <a:t>删除</a:t>
            </a:r>
            <a:r>
              <a:rPr lang="en-US" altLang="zh-CN" sz="2800" dirty="0">
                <a:latin typeface="黑体" pitchFamily="49" charset="-122"/>
              </a:rPr>
              <a:t>Courses</a:t>
            </a:r>
            <a:r>
              <a:rPr lang="zh-CN" altLang="en-US" sz="2800" dirty="0">
                <a:latin typeface="黑体" pitchFamily="49" charset="-122"/>
              </a:rPr>
              <a:t>表中的</a:t>
            </a:r>
            <a:r>
              <a:rPr lang="en-US" altLang="zh-CN" sz="2800" dirty="0" err="1">
                <a:latin typeface="黑体" pitchFamily="49" charset="-122"/>
              </a:rPr>
              <a:t>Course_else</a:t>
            </a:r>
            <a:r>
              <a:rPr lang="zh-CN" altLang="en-US" sz="2800" dirty="0">
                <a:latin typeface="黑体" pitchFamily="49" charset="-122"/>
              </a:rPr>
              <a:t>列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43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7" y="1866056"/>
            <a:ext cx="6082792" cy="1490937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1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4" y="216568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3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54402" y="1971548"/>
            <a:ext cx="5807959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录入如下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ALTER TABLE Courses</a:t>
            </a:r>
          </a:p>
          <a:p>
            <a:pPr algn="just"/>
            <a:r>
              <a:rPr lang="en-US" altLang="zh-CN" dirty="0">
                <a:latin typeface="黑体" pitchFamily="49" charset="-122"/>
                <a:ea typeface="黑体" pitchFamily="49" charset="-122"/>
              </a:rPr>
              <a:t>   DROP COLUMN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Course_else</a:t>
            </a:r>
            <a:endParaRPr lang="en-US" altLang="zh-CN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85917" y="3726718"/>
            <a:ext cx="6082792" cy="234799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32037" y="4220012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65369" y="4264058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176939" y="3933057"/>
            <a:ext cx="5707429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运行命令，刷新并展开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【Courses】|【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结点，可以看到</a:t>
            </a:r>
            <a:r>
              <a:rPr lang="en-US" altLang="zh-CN" dirty="0" err="1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Course_else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列被删除了。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语句删除列的语法格式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ALTER TABLE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</a:t>
            </a:r>
          </a:p>
          <a:p>
            <a:pPr algn="just"/>
            <a:r>
              <a:rPr lang="en-US" altLang="zh-CN" dirty="0">
                <a:latin typeface="黑体" pitchFamily="49" charset="-122"/>
                <a:ea typeface="黑体" pitchFamily="49" charset="-122"/>
              </a:rPr>
              <a:t>           DROP COLUMN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列名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&gt;</a:t>
            </a:r>
            <a:endParaRPr lang="en-US" altLang="zh-CN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16887" y="427903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4">
              <a:lumMod val="95000"/>
              <a:lumOff val="5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5646514" cy="487363"/>
          </a:xfrm>
        </p:spPr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5   </a:t>
            </a:r>
            <a:r>
              <a:rPr lang="zh-CN" altLang="en-US" dirty="0" smtClean="0">
                <a:latin typeface="+mj-ea"/>
              </a:rPr>
              <a:t>逐</a:t>
            </a:r>
            <a:r>
              <a:rPr lang="zh-CN" altLang="en-US" dirty="0">
                <a:latin typeface="+mj-ea"/>
              </a:rPr>
              <a:t>行向</a:t>
            </a:r>
            <a:r>
              <a:rPr lang="en-US" altLang="zh-CN" dirty="0">
                <a:latin typeface="+mj-ea"/>
              </a:rPr>
              <a:t>Courses</a:t>
            </a:r>
            <a:r>
              <a:rPr lang="zh-CN" altLang="en-US" dirty="0">
                <a:latin typeface="+mj-ea"/>
              </a:rPr>
              <a:t>表添加所有课程信息，</a:t>
            </a:r>
            <a:r>
              <a:rPr lang="zh-CN" altLang="en-US" dirty="0" smtClean="0">
                <a:latin typeface="+mj-ea"/>
              </a:rPr>
              <a:t>具体</a:t>
            </a:r>
            <a:r>
              <a:rPr lang="zh-CN" altLang="en-US" dirty="0">
                <a:latin typeface="+mj-ea"/>
              </a:rPr>
              <a:t>内容参见附录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44</a:t>
            </a:fld>
            <a:endParaRPr lang="en-US" altLang="zh-CN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 rot="5400000">
            <a:off x="4163216" y="-1258738"/>
            <a:ext cx="1174749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gray">
          <a:xfrm>
            <a:off x="2968603" y="1956117"/>
            <a:ext cx="524664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录入如下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查询语句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9" y="1761506"/>
            <a:ext cx="1176337" cy="1174750"/>
          </a:xfrm>
          <a:prstGeom prst="rect">
            <a:avLst/>
          </a:prstGeom>
          <a:noFill/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571445" y="2225738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0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80458" y="2167112"/>
            <a:ext cx="412750" cy="363537"/>
          </a:xfrm>
          <a:prstGeom prst="rect">
            <a:avLst/>
          </a:prstGeom>
          <a:noFill/>
        </p:spPr>
      </p:pic>
      <p:sp>
        <p:nvSpPr>
          <p:cNvPr id="17" name="AutoShape 3"/>
          <p:cNvSpPr>
            <a:spLocks noChangeArrowheads="1"/>
          </p:cNvSpPr>
          <p:nvPr/>
        </p:nvSpPr>
        <p:spPr bwMode="gray">
          <a:xfrm rot="5400000">
            <a:off x="3310429" y="973508"/>
            <a:ext cx="2880320" cy="7215240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29326" y="3284985"/>
            <a:ext cx="66009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语句为一行的每一列都添加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INSERT INTO Courses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  VALUES('1001','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电子商务基础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', 72,2,'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专业课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',NULL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注意：</a:t>
            </a:r>
          </a:p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字符型值和日期型值要加单引号；括号中的多个值间要用“，”分隔；括号中值的个数和顺序必须和表中的列一一对应；定义表结构时指定某个列上允许空值，方可在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命令中赋给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NULL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值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5 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45</a:t>
            </a:fld>
            <a:endParaRPr lang="en-US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 rot="5400000">
            <a:off x="4341991" y="-1340125"/>
            <a:ext cx="785819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gray">
          <a:xfrm>
            <a:off x="2968603" y="1988840"/>
            <a:ext cx="4555725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运行命令，向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表中插入一行数据。</a:t>
            </a:r>
          </a:p>
        </p:txBody>
      </p:sp>
      <p:pic>
        <p:nvPicPr>
          <p:cNvPr id="14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3205" y="1680117"/>
            <a:ext cx="1176337" cy="1174750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554966" y="2204406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2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6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63982" y="2085725"/>
            <a:ext cx="412750" cy="363537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400581" y="3356992"/>
            <a:ext cx="66998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如果执行命令后，在消息框中显示“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行受影响”，则表示数据添加到数据库中了，否则表明命令中有错误，根据错误提示修改命令，再重新运行命令</a:t>
            </a: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gray">
          <a:xfrm rot="5400000">
            <a:off x="4474344" y="1961146"/>
            <a:ext cx="785819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gray">
          <a:xfrm>
            <a:off x="3100957" y="5290111"/>
            <a:ext cx="4855420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窗口，录入如下查询语句。</a:t>
            </a:r>
          </a:p>
        </p:txBody>
      </p:sp>
      <p:pic>
        <p:nvPicPr>
          <p:cNvPr id="19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557" y="4981389"/>
            <a:ext cx="1176337" cy="1174750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687319" y="5505677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21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696334" y="5386996"/>
            <a:ext cx="412750" cy="363537"/>
          </a:xfrm>
          <a:prstGeom prst="rect">
            <a:avLst/>
          </a:prstGeom>
          <a:noFill/>
        </p:spPr>
      </p:pic>
      <p:sp>
        <p:nvSpPr>
          <p:cNvPr id="22" name="AutoShape 3"/>
          <p:cNvSpPr>
            <a:spLocks noChangeArrowheads="1"/>
          </p:cNvSpPr>
          <p:nvPr/>
        </p:nvSpPr>
        <p:spPr bwMode="gray">
          <a:xfrm rot="5400000">
            <a:off x="3921335" y="363393"/>
            <a:ext cx="1660084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00581" y="3216876"/>
            <a:ext cx="66998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如果执行命令后，在消息框中显示“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行受影响”，则表示数据添加到数据库中了，否则表明命令中有错误，根据错误提示修改命令，再重新运行命令</a:t>
            </a:r>
          </a:p>
        </p:txBody>
      </p:sp>
    </p:spTree>
    <p:extLst>
      <p:ext uri="{BB962C8B-B14F-4D97-AF65-F5344CB8AC3E}">
        <p14:creationId xmlns:p14="http://schemas.microsoft.com/office/powerpoint/2010/main" xmlns="" val="341601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5 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46</a:t>
            </a:fld>
            <a:endParaRPr lang="en-US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 rot="5400000">
            <a:off x="4474343" y="650660"/>
            <a:ext cx="785819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gray">
          <a:xfrm>
            <a:off x="3100955" y="3979625"/>
            <a:ext cx="5028507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运行此命令，向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表中插入又一行数据。</a:t>
            </a:r>
          </a:p>
        </p:txBody>
      </p:sp>
      <p:pic>
        <p:nvPicPr>
          <p:cNvPr id="14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557" y="3670902"/>
            <a:ext cx="1176337" cy="1174750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687318" y="4195191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6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696334" y="4076510"/>
            <a:ext cx="412750" cy="363537"/>
          </a:xfrm>
          <a:prstGeom prst="rect">
            <a:avLst/>
          </a:prstGeom>
          <a:noFill/>
        </p:spPr>
      </p:pic>
      <p:sp>
        <p:nvSpPr>
          <p:cNvPr id="17" name="AutoShape 3"/>
          <p:cNvSpPr>
            <a:spLocks noChangeArrowheads="1"/>
          </p:cNvSpPr>
          <p:nvPr/>
        </p:nvSpPr>
        <p:spPr bwMode="gray">
          <a:xfrm rot="5400000">
            <a:off x="4474344" y="1961146"/>
            <a:ext cx="785819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gray">
          <a:xfrm>
            <a:off x="3100957" y="5290111"/>
            <a:ext cx="4855420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同理，向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表插入其余各行数据。</a:t>
            </a:r>
          </a:p>
        </p:txBody>
      </p:sp>
      <p:pic>
        <p:nvPicPr>
          <p:cNvPr id="19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557" y="4981389"/>
            <a:ext cx="1176337" cy="1174750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687319" y="5505677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5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21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696334" y="5386996"/>
            <a:ext cx="412750" cy="363537"/>
          </a:xfrm>
          <a:prstGeom prst="rect">
            <a:avLst/>
          </a:prstGeom>
          <a:noFill/>
        </p:spPr>
      </p:pic>
      <p:sp>
        <p:nvSpPr>
          <p:cNvPr id="22" name="AutoShape 3"/>
          <p:cNvSpPr>
            <a:spLocks noChangeArrowheads="1"/>
          </p:cNvSpPr>
          <p:nvPr/>
        </p:nvSpPr>
        <p:spPr bwMode="gray">
          <a:xfrm rot="5400000">
            <a:off x="3772333" y="-1042713"/>
            <a:ext cx="2016224" cy="7215239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29651" y="1687742"/>
            <a:ext cx="66998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语句为一行指定的部分列添加数据，其它列为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空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INSERT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INTO          Courses(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Course_id,Course_name,Course_period,Course_credit,Course_kind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VALUES('2001','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英语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', 72,3,'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公共课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')</a:t>
            </a:r>
          </a:p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注意：列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上的值为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NULL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5 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47</a:t>
            </a:fld>
            <a:endParaRPr lang="en-US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gray">
          <a:xfrm rot="5400000">
            <a:off x="4031116" y="-1238118"/>
            <a:ext cx="1453086" cy="72452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gray">
          <a:xfrm>
            <a:off x="2976371" y="1772208"/>
            <a:ext cx="5131789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窗口，录入如下查询语句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    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SELECT * FROM Courses 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       --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查询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Courses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表中的所有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数据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4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706" y="1786862"/>
            <a:ext cx="1176337" cy="1174750"/>
          </a:xfrm>
          <a:prstGeom prst="rect">
            <a:avLst/>
          </a:prstGeom>
          <a:noFill/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446467" y="2311150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6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16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455484" y="2192469"/>
            <a:ext cx="412750" cy="363537"/>
          </a:xfrm>
          <a:prstGeom prst="rect">
            <a:avLst/>
          </a:prstGeom>
          <a:noFill/>
        </p:spPr>
      </p:pic>
      <p:sp>
        <p:nvSpPr>
          <p:cNvPr id="17" name="AutoShape 3"/>
          <p:cNvSpPr>
            <a:spLocks noChangeArrowheads="1"/>
          </p:cNvSpPr>
          <p:nvPr/>
        </p:nvSpPr>
        <p:spPr bwMode="gray">
          <a:xfrm rot="5400000">
            <a:off x="2398824" y="2087264"/>
            <a:ext cx="1518117" cy="4045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gray">
          <a:xfrm>
            <a:off x="2976373" y="3467907"/>
            <a:ext cx="2204348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选中并执行此命令，执行结果如图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4.10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  <p:pic>
        <p:nvPicPr>
          <p:cNvPr id="19" name="Picture 10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018" y="3351044"/>
            <a:ext cx="1176337" cy="1174750"/>
          </a:xfrm>
          <a:prstGeom prst="rect">
            <a:avLst/>
          </a:prstGeom>
          <a:noFill/>
        </p:spPr>
      </p:pic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440779" y="3891036"/>
            <a:ext cx="912812" cy="28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5F5F5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5F5F5F"/>
                </a:solidFill>
                <a:ea typeface="宋体" pitchFamily="2" charset="-122"/>
              </a:rPr>
              <a:t>7</a:t>
            </a:r>
            <a:endParaRPr lang="en-US" altLang="zh-CN" b="1" dirty="0">
              <a:solidFill>
                <a:srgbClr val="5F5F5F"/>
              </a:solidFill>
              <a:ea typeface="宋体" pitchFamily="2" charset="-122"/>
            </a:endParaRPr>
          </a:p>
        </p:txBody>
      </p:sp>
      <p:pic>
        <p:nvPicPr>
          <p:cNvPr id="21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460749" y="3772355"/>
            <a:ext cx="412750" cy="363537"/>
          </a:xfrm>
          <a:prstGeom prst="rect">
            <a:avLst/>
          </a:prstGeom>
          <a:noFill/>
        </p:spPr>
      </p:pic>
      <p:pic>
        <p:nvPicPr>
          <p:cNvPr id="24" name="Picture 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8702" y="4869160"/>
            <a:ext cx="3565348" cy="161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980224" y="5904347"/>
            <a:ext cx="29196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4.10 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向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Courses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表添加数据后的查询结果</a:t>
            </a: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gray">
          <a:xfrm rot="5400000">
            <a:off x="5748644" y="2749362"/>
            <a:ext cx="2055928" cy="319178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1702" y="3433955"/>
            <a:ext cx="31607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语句插入一行数据的语法格式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INSERT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 INTO ]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 [ (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列名列表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) ]	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   VALUES (&lt;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列值列表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&gt;)</a:t>
            </a:r>
          </a:p>
        </p:txBody>
      </p:sp>
    </p:spTree>
    <p:extLst>
      <p:ext uri="{BB962C8B-B14F-4D97-AF65-F5344CB8AC3E}">
        <p14:creationId xmlns:p14="http://schemas.microsoft.com/office/powerpoint/2010/main" xmlns="" val="237015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7666" y="404664"/>
            <a:ext cx="6019800" cy="487363"/>
          </a:xfrm>
        </p:spPr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6   </a:t>
            </a:r>
            <a:r>
              <a:rPr lang="zh-CN" altLang="en-US" sz="2800" dirty="0">
                <a:latin typeface="黑体" pitchFamily="49" charset="-122"/>
              </a:rPr>
              <a:t>为</a:t>
            </a:r>
            <a:r>
              <a:rPr lang="en-US" altLang="zh-CN" sz="2800" dirty="0">
                <a:latin typeface="黑体" pitchFamily="49" charset="-122"/>
              </a:rPr>
              <a:t>Courses</a:t>
            </a:r>
            <a:r>
              <a:rPr lang="zh-CN" altLang="en-US" sz="2800" dirty="0">
                <a:latin typeface="黑体" pitchFamily="49" charset="-122"/>
              </a:rPr>
              <a:t>表中课程号是“</a:t>
            </a:r>
            <a:r>
              <a:rPr lang="en-US" altLang="zh-CN" sz="2800" dirty="0">
                <a:latin typeface="黑体" pitchFamily="49" charset="-122"/>
              </a:rPr>
              <a:t>6001”</a:t>
            </a:r>
            <a:r>
              <a:rPr lang="zh-CN" altLang="en-US" sz="2800" dirty="0">
                <a:latin typeface="黑体" pitchFamily="49" charset="-122"/>
              </a:rPr>
              <a:t>的</a:t>
            </a:r>
            <a:r>
              <a:rPr lang="zh-CN" altLang="en-US" sz="2800" dirty="0" smtClean="0">
                <a:latin typeface="黑体" pitchFamily="49" charset="-122"/>
              </a:rPr>
              <a:t>课程完善</a:t>
            </a:r>
            <a:r>
              <a:rPr lang="zh-CN" altLang="en-US" sz="2800" dirty="0">
                <a:latin typeface="黑体" pitchFamily="49" charset="-122"/>
              </a:rPr>
              <a:t>信息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48</a:t>
            </a:fld>
            <a:endParaRPr lang="en-US" altLang="zh-CN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71979" y="1772817"/>
            <a:ext cx="6342268" cy="223224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815473" y="2711627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1558860" y="281131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795659" y="2756942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030187" y="1941335"/>
            <a:ext cx="6196673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窗口，录入如下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查询语句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indent="266700" eaLnBrk="1" hangingPunct="1">
              <a:buFont typeface="Wingdings" pitchFamily="2" charset="2"/>
              <a:buNone/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indent="266700" eaLnBrk="1" hangingPunct="1">
              <a:buFont typeface="Wingdings" pitchFamily="2" charset="2"/>
              <a:buNone/>
            </a:pP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UPDATE Courses </a:t>
            </a:r>
          </a:p>
          <a:p>
            <a:pPr indent="266700"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SET </a:t>
            </a:r>
            <a:r>
              <a:rPr lang="en-US" altLang="zh-CN" dirty="0" err="1">
                <a:latin typeface="Arial" pitchFamily="34" charset="0"/>
                <a:ea typeface="黑体" pitchFamily="49" charset="-122"/>
                <a:sym typeface="Times New Roman" pitchFamily="18" charset="0"/>
              </a:rPr>
              <a:t>Course_name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='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网络</a:t>
            </a:r>
            <a:r>
              <a:rPr lang="zh-CN" altLang="en-US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营销</a:t>
            </a:r>
            <a:r>
              <a:rPr lang="en-US" altLang="zh-CN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',</a:t>
            </a:r>
            <a:r>
              <a:rPr lang="en-US" altLang="zh-CN" dirty="0" err="1">
                <a:latin typeface="Arial" pitchFamily="34" charset="0"/>
                <a:ea typeface="黑体" pitchFamily="49" charset="-122"/>
                <a:sym typeface="Times New Roman" pitchFamily="18" charset="0"/>
              </a:rPr>
              <a:t>Course_period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=72,Course_credit=2,Course_kind='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专业课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' </a:t>
            </a:r>
            <a:r>
              <a:rPr lang="en-US" altLang="zh-CN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WHERE </a:t>
            </a:r>
            <a:r>
              <a:rPr lang="en-US" altLang="zh-CN" dirty="0" err="1">
                <a:latin typeface="Arial" pitchFamily="34" charset="0"/>
                <a:ea typeface="黑体" pitchFamily="49" charset="-122"/>
                <a:sym typeface="Times New Roman" pitchFamily="18" charset="0"/>
              </a:rPr>
              <a:t>Course_id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='6001'</a:t>
            </a:r>
          </a:p>
          <a:p>
            <a:pPr indent="266700" eaLnBrk="1" hangingPunct="1">
              <a:buFont typeface="Wingdings" pitchFamily="2" charset="2"/>
              <a:buNone/>
            </a:pP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</a:t>
            </a:r>
            <a:r>
              <a:rPr lang="en-US" altLang="zh-CN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SELECT 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* FROM Courses</a:t>
            </a: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1871981" y="4437113"/>
            <a:ext cx="6354881" cy="7920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gray">
          <a:xfrm>
            <a:off x="859565" y="4589673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rc 13"/>
          <p:cNvSpPr>
            <a:spLocks/>
          </p:cNvSpPr>
          <p:nvPr/>
        </p:nvSpPr>
        <p:spPr bwMode="gray">
          <a:xfrm rot="5400000">
            <a:off x="1639784" y="4689362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gray">
          <a:xfrm>
            <a:off x="909204" y="4634988"/>
            <a:ext cx="88423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black">
          <a:xfrm>
            <a:off x="2251317" y="4581128"/>
            <a:ext cx="3310839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运行命令，结果如图</a:t>
            </a:r>
            <a:r>
              <a:rPr lang="zh-CN" altLang="en-US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4.11</a:t>
            </a:r>
            <a:r>
              <a:rPr lang="zh-CN" altLang="en-US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所示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68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任务</a:t>
            </a:r>
            <a:r>
              <a:rPr lang="en-US" altLang="zh-CN" dirty="0" smtClean="0">
                <a:latin typeface="黑体" pitchFamily="49" charset="-122"/>
              </a:rPr>
              <a:t>6</a:t>
            </a:r>
            <a:r>
              <a:rPr lang="zh-CN" altLang="en-US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49</a:t>
            </a:fld>
            <a:endParaRPr lang="en-US" altLang="zh-CN"/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ltGray">
          <a:xfrm>
            <a:off x="1331641" y="3501009"/>
            <a:ext cx="6908617" cy="295232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57150" algn="ctr">
            <a:solidFill>
              <a:srgbClr val="FFC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语句修改表中数据，语法格式为：</a:t>
            </a:r>
          </a:p>
          <a:p>
            <a:r>
              <a:rPr lang="zh-CN" altLang="en-US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Update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表名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&gt; Set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列名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=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更新值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…]&gt; 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   [Where &lt;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更新条件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&gt;]</a:t>
            </a:r>
          </a:p>
          <a:p>
            <a:endParaRPr lang="en-US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其中，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[Where &lt;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更新条件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&gt;]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用来将表中符合更新条件的  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行全部筛选出来，执行相应的修改操作，如果缺省，则对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所有行执行修改。</a:t>
            </a: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&lt;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列名 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=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更新值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…]&gt;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中的“更新值”可以是常量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、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表达式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或者表中的列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8" name="Picture 4"/>
          <p:cNvPicPr>
            <a:picLocks noGrp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47665" y="1700808"/>
            <a:ext cx="4180175" cy="1656184"/>
          </a:xfrm>
          <a:noFill/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156176" y="2132856"/>
            <a:ext cx="14401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4.11 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修改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Courses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表中数据后的查询结果</a:t>
            </a:r>
          </a:p>
        </p:txBody>
      </p:sp>
    </p:spTree>
    <p:extLst>
      <p:ext uri="{BB962C8B-B14F-4D97-AF65-F5344CB8AC3E}">
        <p14:creationId xmlns:p14="http://schemas.microsoft.com/office/powerpoint/2010/main" xmlns="" val="91167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1" y="404664"/>
            <a:ext cx="6385341" cy="487363"/>
          </a:xfrm>
        </p:spPr>
        <p:txBody>
          <a:bodyPr/>
          <a:lstStyle/>
          <a:p>
            <a:r>
              <a:rPr lang="zh-CN" altLang="en-US" sz="2800" dirty="0">
                <a:cs typeface="Times New Roman" pitchFamily="18" charset="0"/>
                <a:sym typeface="Times New Roman" pitchFamily="18" charset="0"/>
              </a:rPr>
              <a:t>学习子情境</a:t>
            </a:r>
            <a:r>
              <a:rPr lang="zh-CN" altLang="en-US" sz="2800" dirty="0">
                <a:cs typeface="Times New Roman" pitchFamily="18" charset="0"/>
                <a:sym typeface="宋体" pitchFamily="2" charset="-122"/>
              </a:rPr>
              <a:t>4.1使用</a:t>
            </a:r>
            <a:r>
              <a:rPr lang="zh-CN" altLang="en-US" sz="2800" dirty="0">
                <a:cs typeface="Times New Roman" pitchFamily="18" charset="0"/>
                <a:sym typeface="Times New Roman" pitchFamily="18" charset="0"/>
              </a:rPr>
              <a:t>Management Studio</a:t>
            </a:r>
            <a:r>
              <a:rPr lang="zh-CN" altLang="en-US" sz="2800" dirty="0">
                <a:sym typeface="宋体" pitchFamily="2" charset="-122"/>
              </a:rPr>
              <a:t>创建和操作学生信息</a:t>
            </a:r>
            <a:r>
              <a:rPr lang="zh-CN" altLang="en-US" sz="2800" dirty="0" smtClean="0">
                <a:sym typeface="宋体" pitchFamily="2" charset="-122"/>
              </a:rPr>
              <a:t>表</a:t>
            </a:r>
            <a:endParaRPr lang="zh-CN" altLang="en-US" sz="25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2500299" y="1643045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1357289" y="2571744"/>
            <a:ext cx="6500859" cy="3357586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1" y="2785634"/>
            <a:ext cx="59293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SQL Server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系统中，有多种方法可以创建和使用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数据库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，小尼希望能使用一种简单、直观、容易理解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、容易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上手的方法，他选择了使</a:t>
            </a:r>
            <a:r>
              <a:rPr lang="en-US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SQL Serve Management 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Studio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的图形化界面，来创建、管理和维护</a:t>
            </a:r>
            <a:r>
              <a:rPr lang="zh-CN" altLang="en-US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学生管理系统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数据库（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数据库）。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7" y="1714489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00889" y="404664"/>
            <a:ext cx="4974271" cy="487363"/>
          </a:xfrm>
        </p:spPr>
        <p:txBody>
          <a:bodyPr/>
          <a:lstStyle/>
          <a:p>
            <a:r>
              <a:rPr lang="zh-CN" altLang="en-US" dirty="0">
                <a:latin typeface="+mj-ea"/>
              </a:rPr>
              <a:t>任务</a:t>
            </a:r>
            <a:r>
              <a:rPr lang="en-US" altLang="zh-CN" dirty="0">
                <a:latin typeface="+mj-ea"/>
              </a:rPr>
              <a:t>7  </a:t>
            </a:r>
            <a:r>
              <a:rPr lang="en-US" altLang="zh-CN" dirty="0" smtClean="0">
                <a:latin typeface="+mj-ea"/>
              </a:rPr>
              <a:t>       </a:t>
            </a:r>
            <a:r>
              <a:rPr lang="zh-CN" altLang="en-US" dirty="0" smtClean="0">
                <a:latin typeface="+mj-ea"/>
              </a:rPr>
              <a:t>删除</a:t>
            </a:r>
            <a:r>
              <a:rPr lang="en-US" altLang="zh-CN" dirty="0">
                <a:latin typeface="+mj-ea"/>
              </a:rPr>
              <a:t>Courses</a:t>
            </a:r>
            <a:r>
              <a:rPr lang="zh-CN" altLang="en-US" dirty="0">
                <a:latin typeface="+mj-ea"/>
              </a:rPr>
              <a:t>表中课程名为空的数据行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333568" y="2852936"/>
            <a:ext cx="661891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1309325" y="1772816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录入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DELETE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FROM Courses WHERE Course_name is NULL</a:t>
            </a: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  SELECT * FROM </a:t>
            </a:r>
            <a:r>
              <a:rPr lang="zh-CN" altLang="en-US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Courses</a:t>
            </a:r>
            <a:endParaRPr lang="zh-CN" altLang="en-US" dirty="0">
              <a:latin typeface="Arial" pitchFamily="34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345690" y="2996953"/>
            <a:ext cx="32973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步骤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   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4.12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1255737" y="3889329"/>
            <a:ext cx="3910747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ea typeface="黑体" pitchFamily="49" charset="-122"/>
                <a:sym typeface="宋体" pitchFamily="2" charset="-122"/>
              </a:rPr>
              <a:t>知识总结</a:t>
            </a:r>
            <a:r>
              <a:rPr lang="zh-CN" altLang="en-US" dirty="0" smtClean="0">
                <a:ea typeface="黑体" pitchFamily="49" charset="-122"/>
                <a:sym typeface="宋体" pitchFamily="2" charset="-122"/>
              </a:rPr>
              <a:t>：</a:t>
            </a:r>
            <a:endParaRPr lang="zh-CN" altLang="en-US" dirty="0"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  使用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Times New Roman" pitchFamily="18" charset="0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语句删除表中数据，语法格式为：</a:t>
            </a:r>
          </a:p>
          <a:p>
            <a:pPr eaLnBrk="1" hangingPunct="1"/>
            <a:r>
              <a:rPr lang="zh-CN" altLang="en-US" dirty="0">
                <a:ea typeface="黑体" pitchFamily="49" charset="-122"/>
                <a:sym typeface="Times New Roman" pitchFamily="18" charset="0"/>
              </a:rPr>
              <a:t>  D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ELETE [FROM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] &lt;表名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 [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Where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 &lt;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删除条件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&gt;]</a:t>
            </a:r>
          </a:p>
          <a:p>
            <a:pPr eaLnBrk="1" hangingPunct="1"/>
            <a:endParaRPr lang="en-US" altLang="zh-CN" dirty="0" smtClean="0">
              <a:ea typeface="黑体" pitchFamily="49" charset="-122"/>
              <a:sym typeface="Times New Roman" pitchFamily="18" charset="0"/>
            </a:endParaRPr>
          </a:p>
          <a:p>
            <a:pPr eaLnBrk="1" hangingPunct="1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其中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[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Times New Roman" pitchFamily="18" charset="0"/>
              </a:rPr>
              <a:t>Where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 &lt;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删除条件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&gt;]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用来筛选要被删除的行，缺省则将表中数据全部删除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1262705" y="3717033"/>
            <a:ext cx="3525320" cy="14318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11" name="Picture 4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6485" y="3207216"/>
            <a:ext cx="3599329" cy="151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24129" y="5126142"/>
            <a:ext cx="2735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dirty="0" smtClean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600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4.12 </a:t>
            </a:r>
            <a:r>
              <a:rPr lang="zh-CN" altLang="en-US" sz="160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删除</a:t>
            </a:r>
            <a:r>
              <a:rPr lang="zh-CN" altLang="en-US" sz="1600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Courses</a:t>
            </a:r>
            <a:r>
              <a:rPr lang="zh-CN" altLang="en-US" sz="1600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表中数据后的查询结果</a:t>
            </a:r>
            <a:endParaRPr lang="zh-CN" altLang="en-US" sz="2000" dirty="0">
              <a:solidFill>
                <a:srgbClr val="0F1E4F"/>
              </a:solidFill>
              <a:ea typeface="黑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6786" y="332656"/>
            <a:ext cx="5865727" cy="487363"/>
          </a:xfrm>
        </p:spPr>
        <p:txBody>
          <a:bodyPr/>
          <a:lstStyle/>
          <a:p>
            <a:r>
              <a:rPr lang="zh-CN" altLang="en-US" dirty="0">
                <a:latin typeface="+mj-ea"/>
              </a:rPr>
              <a:t>学习子情境 </a:t>
            </a:r>
            <a:r>
              <a:rPr lang="en-US" altLang="zh-CN" dirty="0" smtClean="0">
                <a:latin typeface="+mj-ea"/>
              </a:rPr>
              <a:t>4.3    </a:t>
            </a:r>
            <a:r>
              <a:rPr lang="zh-CN" altLang="en-US" dirty="0" smtClean="0">
                <a:latin typeface="+mj-ea"/>
              </a:rPr>
              <a:t>使用</a:t>
            </a:r>
            <a:r>
              <a:rPr lang="en-US" altLang="zh-CN" dirty="0">
                <a:latin typeface="+mj-ea"/>
              </a:rPr>
              <a:t>T-SQL</a:t>
            </a:r>
            <a:r>
              <a:rPr lang="zh-CN" altLang="en-US" dirty="0">
                <a:latin typeface="+mj-ea"/>
              </a:rPr>
              <a:t>命令创建和操作成绩</a:t>
            </a:r>
            <a:r>
              <a:rPr lang="zh-CN" altLang="en-US" dirty="0" smtClean="0">
                <a:latin typeface="+mj-ea"/>
              </a:rPr>
              <a:t>表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51</a:t>
            </a:fld>
            <a:endParaRPr lang="en-US" altLang="zh-CN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785175" y="1785931"/>
            <a:ext cx="4286280" cy="571503"/>
            <a:chOff x="3964" y="2071"/>
            <a:chExt cx="1484" cy="330"/>
          </a:xfrm>
        </p:grpSpPr>
        <p:sp>
          <p:nvSpPr>
            <p:cNvPr id="7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ltGray">
          <a:xfrm>
            <a:off x="971600" y="2708920"/>
            <a:ext cx="7704856" cy="3456384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2780929"/>
            <a:ext cx="74168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成绩表中要存储学生选课信息及获得的成绩信息。小尼要创建成绩表，将所有学生的选课情况以及成绩数据添加到其中。校学生处要求小尼整理出学生的成绩信息来存档，包括学生学号、选修课程以及获得的成绩，这样小尼要创建一张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表，从成绩表中提取相关数据插入到其中。教务处又要求小尼给所有学生的所有成绩上调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分后再给学生处存档。学生处将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表中数据存档后，小尼要将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表删除。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6614" y="1857376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  情 境 描 述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52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2143108" y="2400312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3286108" y="2914662"/>
            <a:ext cx="1619251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 flipV="1">
            <a:off x="4772013" y="3334953"/>
            <a:ext cx="843652" cy="48932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3362308" y="2552712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3924283" y="3305187"/>
            <a:ext cx="895351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543159" y="1676413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1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2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5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7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20" name="Group 40"/>
          <p:cNvGrpSpPr>
            <a:grpSpLocks/>
          </p:cNvGrpSpPr>
          <p:nvPr/>
        </p:nvGrpSpPr>
        <p:grpSpPr bwMode="auto">
          <a:xfrm>
            <a:off x="5233247" y="2525705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4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6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9" name="Group 156"/>
          <p:cNvGrpSpPr>
            <a:grpSpLocks/>
          </p:cNvGrpSpPr>
          <p:nvPr/>
        </p:nvGrpSpPr>
        <p:grpSpPr bwMode="auto">
          <a:xfrm rot="4976862" flipH="1">
            <a:off x="4111609" y="3479813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0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62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8" name="AutoShape 174"/>
          <p:cNvSpPr>
            <a:spLocks/>
          </p:cNvSpPr>
          <p:nvPr/>
        </p:nvSpPr>
        <p:spPr bwMode="auto">
          <a:xfrm>
            <a:off x="467545" y="2165470"/>
            <a:ext cx="1889879" cy="607993"/>
          </a:xfrm>
          <a:prstGeom prst="accentCallout2">
            <a:avLst>
              <a:gd name="adj1" fmla="val 26278"/>
              <a:gd name="adj2" fmla="val 97667"/>
              <a:gd name="adj3" fmla="val 26278"/>
              <a:gd name="adj4" fmla="val 119112"/>
              <a:gd name="adj5" fmla="val 18920"/>
              <a:gd name="adj6" fmla="val 135673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r>
              <a:rPr lang="en-US" altLang="zh-CN" sz="1400" dirty="0" smtClean="0">
                <a:solidFill>
                  <a:srgbClr val="000000"/>
                </a:solidFill>
                <a:ea typeface="宋体" pitchFamily="2" charset="-122"/>
              </a:rPr>
              <a:t>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命令通过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UNION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合并多行数据插入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的方法</a:t>
            </a: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6734889" y="2511482"/>
            <a:ext cx="1828800" cy="800099"/>
          </a:xfrm>
          <a:prstGeom prst="accentCallout2">
            <a:avLst>
              <a:gd name="adj1" fmla="val -17513"/>
              <a:gd name="adj2" fmla="val 901"/>
              <a:gd name="adj3" fmla="val -13218"/>
              <a:gd name="adj4" fmla="val -32505"/>
              <a:gd name="adj5" fmla="val 75809"/>
              <a:gd name="adj6" fmla="val -46092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itchFamily="2" charset="-122"/>
              </a:rPr>
              <a:t>2.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INSERT…SELECT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命令从现有表提取数据插入目标表中的方法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5" name="Group 40"/>
          <p:cNvGrpSpPr>
            <a:grpSpLocks/>
          </p:cNvGrpSpPr>
          <p:nvPr/>
        </p:nvGrpSpPr>
        <p:grpSpPr bwMode="auto">
          <a:xfrm>
            <a:off x="2474071" y="4653137"/>
            <a:ext cx="1146175" cy="1374775"/>
            <a:chOff x="2064" y="1008"/>
            <a:chExt cx="722" cy="866"/>
          </a:xfrm>
        </p:grpSpPr>
        <p:sp>
          <p:nvSpPr>
            <p:cNvPr id="86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7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100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01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rgbClr val="00B050">
                  <a:alpha val="50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02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03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04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10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5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06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88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90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96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92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89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114" name="AutoShape 175"/>
          <p:cNvSpPr>
            <a:spLocks/>
          </p:cNvSpPr>
          <p:nvPr/>
        </p:nvSpPr>
        <p:spPr bwMode="auto">
          <a:xfrm>
            <a:off x="4409723" y="5026498"/>
            <a:ext cx="1828800" cy="800099"/>
          </a:xfrm>
          <a:prstGeom prst="accentCallout2">
            <a:avLst>
              <a:gd name="adj1" fmla="val -17513"/>
              <a:gd name="adj2" fmla="val 901"/>
              <a:gd name="adj3" fmla="val -19941"/>
              <a:gd name="adj4" fmla="val -31034"/>
              <a:gd name="adj5" fmla="val 28750"/>
              <a:gd name="adj6" fmla="val -69621"/>
            </a:avLst>
          </a:prstGeom>
          <a:noFill/>
          <a:ln w="9525">
            <a:solidFill>
              <a:srgbClr val="00B050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itchFamily="2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DROP TABLE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命令删除表的方法</a:t>
            </a:r>
          </a:p>
        </p:txBody>
      </p:sp>
      <p:sp>
        <p:nvSpPr>
          <p:cNvPr id="115" name="Line 4"/>
          <p:cNvSpPr>
            <a:spLocks noChangeShapeType="1"/>
          </p:cNvSpPr>
          <p:nvPr/>
        </p:nvSpPr>
        <p:spPr bwMode="gray">
          <a:xfrm flipV="1">
            <a:off x="3470841" y="4084702"/>
            <a:ext cx="884992" cy="78445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53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584067" y="2297300"/>
            <a:ext cx="6624736" cy="3339881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1932819" y="2684852"/>
            <a:ext cx="6120680" cy="2400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创建成绩表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，向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endParaRPr lang="en-US" altLang="zh-CN" sz="20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表成批添加数据。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创建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表，将</a:t>
            </a:r>
            <a:r>
              <a:rPr lang="en-US" altLang="zh-CN" sz="20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表中数据添加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到其中，将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表中所有成绩上调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删除不再需要使用的</a:t>
            </a:r>
            <a:r>
              <a:rPr lang="en-US" altLang="zh-CN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sz="2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676977" y="1649020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887937" y="1649020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016085" y="1649020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973964" y="2259847"/>
            <a:ext cx="913973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  <a:stCxn id="7" idx="3"/>
            <a:endCxn id="8" idx="1"/>
          </p:cNvCxnSpPr>
          <p:nvPr/>
        </p:nvCxnSpPr>
        <p:spPr bwMode="gray">
          <a:xfrm>
            <a:off x="5184923" y="2259847"/>
            <a:ext cx="831163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836611" y="209512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055507" y="209512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202706" y="2095129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468214" y="2993253"/>
            <a:ext cx="1962735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创建成绩表，表名为</a:t>
            </a:r>
            <a:r>
              <a:rPr lang="en-US" altLang="zh-CN" sz="1600" dirty="0" err="1"/>
              <a:t>Student_course</a:t>
            </a:r>
            <a:r>
              <a:rPr lang="zh-CN" altLang="en-US" sz="1600" dirty="0" smtClean="0"/>
              <a:t>，表结构</a:t>
            </a:r>
            <a:r>
              <a:rPr lang="zh-CN" altLang="en-US" sz="1600" dirty="0"/>
              <a:t>参见学习情境一中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3679175" y="3016932"/>
            <a:ext cx="209915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向</a:t>
            </a:r>
            <a:r>
              <a:rPr lang="en-US" altLang="zh-CN" sz="1600" dirty="0" err="1"/>
              <a:t>Student_course</a:t>
            </a:r>
            <a:r>
              <a:rPr lang="zh-CN" altLang="en-US" sz="1600" dirty="0"/>
              <a:t>表成批添加数据，表</a:t>
            </a:r>
            <a:r>
              <a:rPr lang="zh-CN" altLang="en-US" sz="1600" dirty="0" smtClean="0"/>
              <a:t>中数据</a:t>
            </a:r>
            <a:r>
              <a:rPr lang="zh-CN" altLang="en-US" sz="1600" dirty="0"/>
              <a:t>参见附录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5976985" y="3040609"/>
            <a:ext cx="2105599" cy="1361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创建</a:t>
            </a:r>
            <a:r>
              <a:rPr lang="en-US" altLang="zh-CN" sz="1600" dirty="0"/>
              <a:t>Scores</a:t>
            </a:r>
            <a:r>
              <a:rPr lang="zh-CN" altLang="en-US" sz="1600" dirty="0"/>
              <a:t>表，使用</a:t>
            </a:r>
            <a:r>
              <a:rPr lang="en-US" altLang="zh-CN" sz="1600" dirty="0"/>
              <a:t>INSERT </a:t>
            </a:r>
            <a:r>
              <a:rPr lang="en-US" altLang="zh-CN" sz="1600" dirty="0" smtClean="0"/>
              <a:t>SELECT</a:t>
            </a:r>
            <a:r>
              <a:rPr lang="zh-CN" altLang="en-US" sz="1600" dirty="0" smtClean="0"/>
              <a:t>命令</a:t>
            </a:r>
            <a:r>
              <a:rPr lang="zh-CN" altLang="en-US" sz="1600" dirty="0"/>
              <a:t>将</a:t>
            </a:r>
            <a:r>
              <a:rPr lang="en-US" altLang="zh-CN" sz="1600" dirty="0" err="1"/>
              <a:t>Student_course</a:t>
            </a:r>
            <a:r>
              <a:rPr lang="zh-CN" altLang="en-US" sz="1600" dirty="0"/>
              <a:t>表中数据添加到该表中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gray">
          <a:xfrm>
            <a:off x="1692500" y="4176709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23" name="AutoShape 17"/>
          <p:cNvCxnSpPr>
            <a:cxnSpLocks noChangeShapeType="1"/>
          </p:cNvCxnSpPr>
          <p:nvPr/>
        </p:nvCxnSpPr>
        <p:spPr bwMode="gray">
          <a:xfrm>
            <a:off x="2989487" y="4807485"/>
            <a:ext cx="898451" cy="1588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852134" y="4622818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gray">
          <a:xfrm>
            <a:off x="1524165" y="5430406"/>
            <a:ext cx="171451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>
                <a:ea typeface="黑体" pitchFamily="49" charset="-122"/>
                <a:sym typeface="宋体" pitchFamily="2" charset="-122"/>
              </a:rPr>
              <a:t>将</a:t>
            </a:r>
            <a:r>
              <a:rPr lang="zh-CN" altLang="en-US" sz="1600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Scores</a:t>
            </a:r>
            <a:r>
              <a:rPr lang="zh-CN" altLang="en-US" sz="1600" dirty="0">
                <a:ea typeface="黑体" pitchFamily="49" charset="-122"/>
                <a:sym typeface="宋体" pitchFamily="2" charset="-122"/>
              </a:rPr>
              <a:t>表中所有成绩值上调</a:t>
            </a:r>
            <a:r>
              <a:rPr lang="zh-CN" altLang="en-US" sz="1600" dirty="0">
                <a:ea typeface="黑体" pitchFamily="49" charset="-122"/>
                <a:sym typeface="Times New Roman" pitchFamily="18" charset="0"/>
              </a:rPr>
              <a:t>5</a:t>
            </a:r>
            <a:r>
              <a:rPr lang="zh-CN" altLang="en-US" sz="1600" dirty="0">
                <a:ea typeface="黑体" pitchFamily="49" charset="-122"/>
                <a:sym typeface="宋体" pitchFamily="2" charset="-122"/>
              </a:rPr>
              <a:t>分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gray">
          <a:xfrm>
            <a:off x="3925270" y="4194320"/>
            <a:ext cx="1296987" cy="122165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black">
          <a:xfrm>
            <a:off x="4087591" y="4624407"/>
            <a:ext cx="10087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rgbClr val="FFFFFF"/>
                </a:solidFill>
              </a:rPr>
              <a:t>任务</a:t>
            </a:r>
            <a:r>
              <a:rPr lang="en-US" altLang="zh-CN" dirty="0" smtClean="0">
                <a:solidFill>
                  <a:srgbClr val="FFFFFF"/>
                </a:solidFill>
              </a:rPr>
              <a:t>5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3753842" y="5415975"/>
            <a:ext cx="163984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删除</a:t>
            </a:r>
            <a:r>
              <a:rPr lang="en-US" altLang="zh-CN" sz="1600" dirty="0"/>
              <a:t>Scores</a:t>
            </a:r>
            <a:r>
              <a:rPr lang="zh-CN" altLang="en-US" sz="1600" dirty="0"/>
              <a:t>表</a:t>
            </a:r>
            <a:endParaRPr lang="en-US" altLang="zh-CN" sz="1600" dirty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6830" y="332656"/>
            <a:ext cx="5616625" cy="487363"/>
          </a:xfrm>
        </p:spPr>
        <p:txBody>
          <a:bodyPr/>
          <a:lstStyle/>
          <a:p>
            <a:r>
              <a:rPr lang="zh-CN" altLang="en-US" sz="2800" dirty="0"/>
              <a:t>任务</a:t>
            </a:r>
            <a:r>
              <a:rPr lang="en-US" altLang="zh-CN" sz="2800" dirty="0"/>
              <a:t>1 </a:t>
            </a:r>
            <a:r>
              <a:rPr lang="en-US" altLang="zh-CN" sz="2800" dirty="0" smtClean="0"/>
              <a:t>  </a:t>
            </a:r>
            <a:r>
              <a:rPr lang="zh-CN" altLang="en-US" sz="2800" dirty="0"/>
              <a:t>直接复制</a:t>
            </a:r>
            <a:r>
              <a:rPr lang="en-US" altLang="zh-CN" sz="2800" dirty="0"/>
              <a:t>Student</a:t>
            </a:r>
            <a:r>
              <a:rPr lang="zh-CN" altLang="en-US" sz="2800" dirty="0"/>
              <a:t>数据库到新计算机的“</a:t>
            </a:r>
            <a:r>
              <a:rPr lang="en-US" altLang="zh-CN" sz="2800" dirty="0"/>
              <a:t>E:\STUDENT”</a:t>
            </a:r>
            <a:r>
              <a:rPr lang="zh-CN" altLang="en-US" sz="2800" dirty="0"/>
              <a:t>路径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944754" y="1628801"/>
            <a:ext cx="6155639" cy="7920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7581" y="1782611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77280" y="1850996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30913" y="1826657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198214" y="1777967"/>
            <a:ext cx="5845159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录入如下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查询语句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2339752" y="5163250"/>
            <a:ext cx="5703619" cy="85803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打开移动硬盘，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粘贴所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复制的文件夹，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出现复制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数据库出错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的提示对话框 。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82737" y="5373216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107040" y="5415173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866972" y="549433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gray">
          <a:xfrm>
            <a:off x="872321" y="2599737"/>
            <a:ext cx="3915705" cy="2462413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5939" y="2615541"/>
            <a:ext cx="3771660" cy="250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997581" y="2657352"/>
            <a:ext cx="379044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注意：</a:t>
            </a:r>
          </a:p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条语句中的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IDENTITY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1,1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）设定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SC_id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列为标识列，标识种子为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，标识增量为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。这样，该列“自动编号”，即标识列上的数字自动增加，插入表中第一行的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SC_id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列的值将是种子值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，其他行该列的值会在前一行值的基础上增加一个增量值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得到。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7746" y="332656"/>
            <a:ext cx="5472608" cy="487363"/>
          </a:xfrm>
        </p:spPr>
        <p:txBody>
          <a:bodyPr/>
          <a:lstStyle/>
          <a:p>
            <a:r>
              <a:rPr lang="zh-CN" altLang="en-US" sz="2800" dirty="0" smtClean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向</a:t>
            </a:r>
            <a:r>
              <a:rPr lang="en-US" altLang="zh-CN" sz="2800" dirty="0" err="1">
                <a:latin typeface="黑体" pitchFamily="49" charset="-122"/>
              </a:rPr>
              <a:t>Student_course</a:t>
            </a:r>
            <a:r>
              <a:rPr lang="zh-CN" altLang="en-US" sz="2800" dirty="0">
                <a:latin typeface="黑体" pitchFamily="49" charset="-122"/>
              </a:rPr>
              <a:t>表成批添加数据，表</a:t>
            </a:r>
            <a:r>
              <a:rPr lang="zh-CN" altLang="en-US" sz="2800" dirty="0" smtClean="0">
                <a:latin typeface="黑体" pitchFamily="49" charset="-122"/>
              </a:rPr>
              <a:t>中数据</a:t>
            </a:r>
            <a:r>
              <a:rPr lang="zh-CN" altLang="en-US" sz="2800" dirty="0">
                <a:latin typeface="黑体" pitchFamily="49" charset="-122"/>
              </a:rPr>
              <a:t>参见附录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79569" y="1785926"/>
            <a:ext cx="5860785" cy="102004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1" y="2081004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59244" y="2165683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28663" y="2125050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45736" y="2003209"/>
            <a:ext cx="531659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新建查询，在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窗口，录入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如下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</a:rPr>
              <a:t>查询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语句：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9595" y="3034377"/>
            <a:ext cx="5688875" cy="313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>
                <a:latin typeface="黑体" pitchFamily="49" charset="-122"/>
              </a:rPr>
              <a:t>2 </a:t>
            </a:r>
            <a:r>
              <a:rPr lang="zh-CN" altLang="en-US" sz="2800" dirty="0" smtClean="0">
                <a:latin typeface="黑体" pitchFamily="49" charset="-122"/>
              </a:rPr>
              <a:t>（续）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57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117693" y="1744585"/>
            <a:ext cx="6082792" cy="67630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95331" y="1847915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34732" y="1923934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58013" y="1880301"/>
            <a:ext cx="8985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04910" y="1896339"/>
            <a:ext cx="59083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运行此命令，一次性向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插入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行数据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2151944" y="2545288"/>
            <a:ext cx="6082792" cy="67630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>
            <a:off x="1029581" y="2648618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rc 13"/>
          <p:cNvSpPr>
            <a:spLocks/>
          </p:cNvSpPr>
          <p:nvPr/>
        </p:nvSpPr>
        <p:spPr bwMode="gray">
          <a:xfrm rot="15937656">
            <a:off x="1821948" y="2724637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gray">
          <a:xfrm>
            <a:off x="992263" y="2681004"/>
            <a:ext cx="8985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black">
          <a:xfrm>
            <a:off x="2239162" y="2697042"/>
            <a:ext cx="59083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同理，向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表插入剩余的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所有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</a:t>
            </a: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gray">
          <a:xfrm>
            <a:off x="1029581" y="3429001"/>
            <a:ext cx="7205155" cy="266429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568" y="3427292"/>
            <a:ext cx="70477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en-US" dirty="0">
                <a:ea typeface="黑体" pitchFamily="49" charset="-122"/>
                <a:sym typeface="宋体" pitchFamily="2" charset="-122"/>
              </a:rPr>
              <a:t>知识总结</a:t>
            </a:r>
            <a:r>
              <a:rPr lang="zh-CN" altLang="en-US" dirty="0" smtClean="0">
                <a:ea typeface="黑体" pitchFamily="49" charset="-122"/>
                <a:sym typeface="宋体" pitchFamily="2" charset="-122"/>
              </a:rPr>
              <a:t>：</a:t>
            </a:r>
            <a:endParaRPr lang="en-US" altLang="zh-CN" dirty="0" smtClean="0">
              <a:ea typeface="黑体" pitchFamily="49" charset="-122"/>
              <a:sym typeface="宋体" pitchFamily="2" charset="-122"/>
            </a:endParaRPr>
          </a:p>
          <a:p>
            <a:pPr indent="266700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通过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UNION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关键字合并多行数据一起向表中插入语法格式如下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ea typeface="黑体" pitchFamily="49" charset="-122"/>
              <a:sym typeface="宋体" pitchFamily="2" charset="-122"/>
            </a:endParaRPr>
          </a:p>
          <a:p>
            <a:pPr indent="266700"/>
            <a:r>
              <a:rPr lang="zh-CN" altLang="en-US" dirty="0">
                <a:latin typeface="Times New Roman" pitchFamily="18" charset="0"/>
                <a:sym typeface="Times New Roman" pitchFamily="18" charset="0"/>
              </a:rPr>
              <a:t> 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INSERT INTO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 &lt;表名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&gt;[(&lt;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列名列表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&gt;)]</a:t>
            </a:r>
            <a:endParaRPr lang="zh-CN" altLang="en-US" dirty="0">
              <a:ea typeface="黑体" pitchFamily="49" charset="-122"/>
              <a:sym typeface="宋体" pitchFamily="2" charset="-122"/>
            </a:endParaRPr>
          </a:p>
          <a:p>
            <a:pPr indent="266700"/>
            <a:r>
              <a:rPr lang="zh-CN" altLang="en-US" dirty="0">
                <a:ea typeface="黑体" pitchFamily="49" charset="-122"/>
                <a:sym typeface="宋体" pitchFamily="2" charset="-122"/>
              </a:rPr>
              <a:t>    SELECT &lt;列值列表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 UNION</a:t>
            </a:r>
            <a:endParaRPr lang="zh-CN" altLang="en-US" dirty="0">
              <a:ea typeface="黑体" pitchFamily="49" charset="-122"/>
              <a:sym typeface="宋体" pitchFamily="2" charset="-122"/>
            </a:endParaRPr>
          </a:p>
          <a:p>
            <a:pPr indent="266700"/>
            <a:r>
              <a:rPr lang="zh-CN" altLang="en-US" dirty="0">
                <a:ea typeface="黑体" pitchFamily="49" charset="-122"/>
                <a:sym typeface="宋体" pitchFamily="2" charset="-122"/>
              </a:rPr>
              <a:t>    SELECT &lt;列值列表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 UNION</a:t>
            </a:r>
          </a:p>
          <a:p>
            <a:pPr indent="266700"/>
            <a:r>
              <a:rPr lang="zh-CN" altLang="en-US" dirty="0">
                <a:ea typeface="黑体" pitchFamily="49" charset="-122"/>
                <a:sym typeface="Times New Roman" pitchFamily="18" charset="0"/>
              </a:rPr>
              <a:t>         ……</a:t>
            </a:r>
            <a:endParaRPr lang="zh-CN" altLang="en-US" dirty="0">
              <a:ea typeface="黑体" pitchFamily="49" charset="-122"/>
              <a:sym typeface="宋体" pitchFamily="2" charset="-122"/>
            </a:endParaRPr>
          </a:p>
          <a:p>
            <a:pPr indent="266700"/>
            <a:r>
              <a:rPr lang="zh-CN" altLang="en-US" dirty="0">
                <a:ea typeface="黑体" pitchFamily="49" charset="-122"/>
                <a:sym typeface="宋体" pitchFamily="2" charset="-122"/>
              </a:rPr>
              <a:t>    SELECT &lt;列值列表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</a:t>
            </a:r>
            <a:endParaRPr lang="zh-CN" altLang="en-US" dirty="0">
              <a:ea typeface="黑体" pitchFamily="49" charset="-122"/>
            </a:endParaRPr>
          </a:p>
          <a:p>
            <a:pPr indent="266700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其中，每个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&lt;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列值列表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&gt;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中的数据格式必须一致，包括数据个数、顺序、数据类型以及字符型数据的宽度</a:t>
            </a:r>
          </a:p>
        </p:txBody>
      </p:sp>
    </p:spTree>
    <p:extLst>
      <p:ext uri="{BB962C8B-B14F-4D97-AF65-F5344CB8AC3E}">
        <p14:creationId xmlns:p14="http://schemas.microsoft.com/office/powerpoint/2010/main" xmlns="" val="68491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445" y="404664"/>
            <a:ext cx="7286148" cy="487363"/>
          </a:xfrm>
        </p:spPr>
        <p:txBody>
          <a:bodyPr/>
          <a:lstStyle/>
          <a:p>
            <a:r>
              <a:rPr lang="zh-CN" altLang="en-US" sz="2400" dirty="0" smtClean="0">
                <a:latin typeface="+mj-ea"/>
              </a:rPr>
              <a:t>任务</a:t>
            </a:r>
            <a:r>
              <a:rPr lang="en-US" altLang="zh-CN" sz="2400" dirty="0" smtClean="0">
                <a:latin typeface="+mj-ea"/>
              </a:rPr>
              <a:t>3 </a:t>
            </a:r>
            <a:r>
              <a:rPr lang="zh-CN" altLang="en-US" sz="2400" dirty="0" smtClean="0">
                <a:latin typeface="+mj-ea"/>
              </a:rPr>
              <a:t>创建</a:t>
            </a:r>
            <a:r>
              <a:rPr lang="en-US" altLang="zh-CN" sz="2400" dirty="0">
                <a:latin typeface="+mj-ea"/>
              </a:rPr>
              <a:t>Scores</a:t>
            </a:r>
            <a:r>
              <a:rPr lang="zh-CN" altLang="en-US" sz="2400" dirty="0">
                <a:latin typeface="+mj-ea"/>
              </a:rPr>
              <a:t>表，使用</a:t>
            </a:r>
            <a:r>
              <a:rPr lang="en-US" altLang="zh-CN" sz="2400" dirty="0">
                <a:latin typeface="+mj-ea"/>
              </a:rPr>
              <a:t>INSERT SELECT</a:t>
            </a:r>
            <a:br>
              <a:rPr lang="en-US" altLang="zh-CN" sz="2400" dirty="0">
                <a:latin typeface="+mj-ea"/>
              </a:rPr>
            </a:br>
            <a:r>
              <a:rPr lang="en-US" altLang="zh-CN" sz="2400" dirty="0">
                <a:latin typeface="+mj-ea"/>
              </a:rPr>
              <a:t>    </a:t>
            </a:r>
            <a:r>
              <a:rPr lang="zh-CN" altLang="en-US" sz="2400" dirty="0">
                <a:latin typeface="+mj-ea"/>
              </a:rPr>
              <a:t>命令将</a:t>
            </a:r>
            <a:r>
              <a:rPr lang="en-US" altLang="zh-CN" sz="2400" dirty="0" err="1">
                <a:latin typeface="+mj-ea"/>
              </a:rPr>
              <a:t>Student_course</a:t>
            </a:r>
            <a:r>
              <a:rPr lang="zh-CN" altLang="en-US" sz="2400" dirty="0">
                <a:latin typeface="+mj-ea"/>
              </a:rPr>
              <a:t>表中数据添加到该表中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58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107199" y="2572448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249881" y="1999720"/>
            <a:ext cx="5999811" cy="174292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164367" y="2581978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1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357036" y="2133576"/>
            <a:ext cx="5786479" cy="15234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执行下面的命令，创建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CREATE TABLE Scores(	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	   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Student_id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char(8) NULL,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	   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Course_id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char(4) NULL,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	   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Student_grade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tinyint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NULL	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1107199" y="4273257"/>
            <a:ext cx="928695" cy="428628"/>
            <a:chOff x="4320" y="1152"/>
            <a:chExt cx="414" cy="402"/>
          </a:xfrm>
        </p:grpSpPr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16"/>
          <p:cNvSpPr>
            <a:spLocks noChangeArrowheads="1"/>
          </p:cNvSpPr>
          <p:nvPr/>
        </p:nvSpPr>
        <p:spPr bwMode="black">
          <a:xfrm>
            <a:off x="1145299" y="4297067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2296528" y="3969145"/>
            <a:ext cx="5973333" cy="16275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29182" y="4119384"/>
            <a:ext cx="5760001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执行下面的命令，将</a:t>
            </a:r>
            <a:r>
              <a:rPr lang="en-US" altLang="zh-CN" dirty="0" err="1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Student_course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中相关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 据添加到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b="0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INSERT INTO Scores  </a:t>
            </a: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    SELECT Student_id,Course_id,Student_grade</a:t>
            </a:r>
          </a:p>
          <a:p>
            <a:pPr indent="266700" eaLnBrk="1" hangingPunct="1">
              <a:buFont typeface="Wingdings" pitchFamily="2" charset="2"/>
              <a:buNone/>
            </a:pP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     FROM Student_</a:t>
            </a:r>
            <a:r>
              <a:rPr lang="zh-CN" altLang="en-US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course</a:t>
            </a:r>
            <a:endParaRPr lang="en-US" altLang="zh-CN" dirty="0">
              <a:latin typeface="Arial" pitchFamily="34" charset="0"/>
              <a:ea typeface="黑体" pitchFamily="49" charset="-122"/>
              <a:sym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26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5856" y="476672"/>
            <a:ext cx="3096344" cy="487363"/>
          </a:xfrm>
        </p:spPr>
        <p:txBody>
          <a:bodyPr/>
          <a:lstStyle/>
          <a:p>
            <a:r>
              <a:rPr lang="zh-CN" altLang="en-US" dirty="0" smtClean="0">
                <a:latin typeface="+mj-ea"/>
              </a:rPr>
              <a:t>任务</a:t>
            </a:r>
            <a:r>
              <a:rPr lang="en-US" altLang="zh-CN" dirty="0" smtClean="0">
                <a:latin typeface="+mj-ea"/>
              </a:rPr>
              <a:t>3 </a:t>
            </a:r>
            <a:r>
              <a:rPr lang="zh-CN" altLang="en-US" dirty="0" smtClean="0">
                <a:latin typeface="+mj-ea"/>
              </a:rPr>
              <a:t>（续）</a:t>
            </a:r>
            <a:endParaRPr lang="zh-CN" altLang="en-US" dirty="0">
              <a:latin typeface="+mj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59</a:t>
            </a:fld>
            <a:endParaRPr lang="en-US" altLang="zh-CN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256375" y="2028382"/>
            <a:ext cx="928695" cy="428628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AutoShape 19"/>
          <p:cNvSpPr>
            <a:spLocks noChangeArrowheads="1"/>
          </p:cNvSpPr>
          <p:nvPr/>
        </p:nvSpPr>
        <p:spPr bwMode="ltGray">
          <a:xfrm>
            <a:off x="2322027" y="1727073"/>
            <a:ext cx="5999811" cy="122413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black">
          <a:xfrm>
            <a:off x="1330262" y="2049842"/>
            <a:ext cx="77777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ea typeface="宋体" pitchFamily="2" charset="-122"/>
              </a:rPr>
              <a:t>步骤</a:t>
            </a:r>
            <a:r>
              <a:rPr lang="en-US" altLang="zh-CN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2442175" y="1877475"/>
            <a:ext cx="5786479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执行下面的命令，查询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Scores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全部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数据，运行结果如图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4.13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SELECT * FROM Scores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ltGray">
          <a:xfrm>
            <a:off x="3707905" y="3068961"/>
            <a:ext cx="4589235" cy="338437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7667" y="3068961"/>
            <a:ext cx="2355291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237668" y="5445225"/>
            <a:ext cx="13901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4.13  Scores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表中数据</a:t>
            </a:r>
            <a:endParaRPr lang="zh-CN" altLang="en-US" sz="1600" dirty="0">
              <a:solidFill>
                <a:srgbClr val="0F1E4F"/>
              </a:solidFill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89383" y="3182581"/>
            <a:ext cx="45077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INSERT 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命令将现有表中数据添加到新表中，语法格式如下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INSERT INTO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 &lt;目标表名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 [(&lt;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列名列表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&gt;)]</a:t>
            </a:r>
            <a:endParaRPr lang="zh-CN" altLang="en-US" sz="1600" dirty="0">
              <a:ea typeface="黑体" pitchFamily="49" charset="-122"/>
              <a:sym typeface="Times New Roman" pitchFamily="18" charset="0"/>
            </a:endParaRPr>
          </a:p>
          <a:p>
            <a:pPr eaLnBrk="1" hangingPunct="1"/>
            <a:r>
              <a:rPr lang="zh-CN" altLang="en-US" dirty="0">
                <a:ea typeface="黑体" pitchFamily="49" charset="-122"/>
                <a:sym typeface="宋体" pitchFamily="2" charset="-122"/>
              </a:rPr>
              <a:t>  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SELECT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&lt;列名列表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</a:t>
            </a:r>
            <a:endParaRPr lang="zh-CN" altLang="en-US" sz="1600" dirty="0">
              <a:ea typeface="黑体" pitchFamily="49" charset="-122"/>
              <a:sym typeface="Times New Roman" pitchFamily="18" charset="0"/>
            </a:endParaRPr>
          </a:p>
          <a:p>
            <a:pPr eaLnBrk="1" hangingPunct="1"/>
            <a:r>
              <a:rPr lang="zh-CN" altLang="en-US" dirty="0">
                <a:ea typeface="黑体" pitchFamily="49" charset="-122"/>
                <a:sym typeface="宋体" pitchFamily="2" charset="-122"/>
              </a:rPr>
              <a:t>   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Times New Roman" pitchFamily="18" charset="0"/>
              </a:rPr>
              <a:t>FROM</a:t>
            </a:r>
            <a:r>
              <a:rPr lang="zh-CN" altLang="en-US" dirty="0">
                <a:ea typeface="黑体" pitchFamily="49" charset="-122"/>
                <a:sym typeface="宋体" pitchFamily="2" charset="-122"/>
              </a:rPr>
              <a:t> &lt;源表名</a:t>
            </a:r>
            <a:r>
              <a:rPr lang="zh-CN" altLang="en-US" dirty="0">
                <a:ea typeface="黑体" pitchFamily="49" charset="-122"/>
                <a:sym typeface="Times New Roman" pitchFamily="18" charset="0"/>
              </a:rPr>
              <a:t>&gt;</a:t>
            </a:r>
            <a:endParaRPr lang="zh-CN" altLang="en-US" sz="1600" dirty="0">
              <a:ea typeface="黑体" pitchFamily="49" charset="-122"/>
              <a:sym typeface="Times New Roman" pitchFamily="18" charset="0"/>
            </a:endParaRPr>
          </a:p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其中，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Times New Roman" pitchFamily="18" charset="0"/>
              </a:rPr>
              <a:t>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 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后的列的个数、顺序和数据类型，必须和目标表中的一致，当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SELECT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后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&lt;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列名列表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&gt;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中指定的列数、顺序和目标表中一致，则可以省略目标表后的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[(&lt;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列名列表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Times New Roman" pitchFamily="18" charset="0"/>
              </a:rPr>
              <a:t>&gt;)]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。另外，目标表必须是已经存在的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ea typeface="黑体" pitchFamily="49" charset="-122"/>
                <a:sym typeface="宋体" pitchFamily="2" charset="-122"/>
              </a:rPr>
              <a:t>。</a:t>
            </a:r>
            <a:endParaRPr lang="zh-CN" altLang="en-US" dirty="0">
              <a:solidFill>
                <a:schemeClr val="tx2">
                  <a:lumMod val="50000"/>
                </a:schemeClr>
              </a:solidFill>
              <a:ea typeface="黑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0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技能目标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gray">
          <a:xfrm>
            <a:off x="3058309" y="2807357"/>
            <a:ext cx="2743200" cy="2743200"/>
          </a:xfrm>
          <a:prstGeom prst="ellipse">
            <a:avLst/>
          </a:prstGeom>
          <a:solidFill>
            <a:srgbClr val="FFFFFF">
              <a:alpha val="8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gray">
          <a:xfrm>
            <a:off x="4201309" y="3321707"/>
            <a:ext cx="1619251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gray">
          <a:xfrm>
            <a:off x="3439309" y="4102757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gray">
          <a:xfrm>
            <a:off x="4277509" y="2959757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gray">
          <a:xfrm>
            <a:off x="5553860" y="4520270"/>
            <a:ext cx="533400" cy="387349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4839484" y="3712232"/>
            <a:ext cx="895351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3458360" y="2083458"/>
            <a:ext cx="1146175" cy="1374775"/>
            <a:chOff x="2064" y="1008"/>
            <a:chExt cx="722" cy="866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0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1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2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3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4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0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6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20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26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2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" name="Rectangle 39"/>
            <p:cNvSpPr>
              <a:spLocks noChangeArrowheads="1"/>
            </p:cNvSpPr>
            <p:nvPr/>
          </p:nvSpPr>
          <p:spPr bwMode="gray">
            <a:xfrm>
              <a:off x="2335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4" name="Group 40"/>
          <p:cNvGrpSpPr>
            <a:grpSpLocks/>
          </p:cNvGrpSpPr>
          <p:nvPr/>
        </p:nvGrpSpPr>
        <p:grpSpPr bwMode="auto">
          <a:xfrm>
            <a:off x="2374099" y="3366158"/>
            <a:ext cx="1146175" cy="1374775"/>
            <a:chOff x="2064" y="1008"/>
            <a:chExt cx="722" cy="866"/>
          </a:xfrm>
        </p:grpSpPr>
        <p:sp>
          <p:nvSpPr>
            <p:cNvPr id="4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59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6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6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6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6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6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6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Rectangle 68"/>
            <p:cNvSpPr>
              <a:spLocks noChangeArrowheads="1"/>
            </p:cNvSpPr>
            <p:nvPr/>
          </p:nvSpPr>
          <p:spPr bwMode="gray">
            <a:xfrm>
              <a:off x="2343" y="1307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6074512" y="4379376"/>
            <a:ext cx="1146175" cy="1374775"/>
            <a:chOff x="2064" y="1008"/>
            <a:chExt cx="722" cy="866"/>
          </a:xfrm>
        </p:grpSpPr>
        <p:sp>
          <p:nvSpPr>
            <p:cNvPr id="132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" name="Group 129"/>
            <p:cNvGrpSpPr>
              <a:grpSpLocks/>
            </p:cNvGrpSpPr>
            <p:nvPr/>
          </p:nvGrpSpPr>
          <p:grpSpPr bwMode="auto">
            <a:xfrm>
              <a:off x="2083" y="1030"/>
              <a:ext cx="680" cy="844"/>
              <a:chOff x="3975" y="1593"/>
              <a:chExt cx="932" cy="1157"/>
            </a:xfrm>
          </p:grpSpPr>
          <p:pic>
            <p:nvPicPr>
              <p:cNvPr id="146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147" name="Oval 131"/>
              <p:cNvSpPr>
                <a:spLocks noChangeArrowheads="1"/>
              </p:cNvSpPr>
              <p:nvPr/>
            </p:nvSpPr>
            <p:spPr bwMode="gray">
              <a:xfrm>
                <a:off x="3976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48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149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150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56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51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52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4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136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42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7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38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5" name="Rectangle 155"/>
            <p:cNvSpPr>
              <a:spLocks noChangeArrowheads="1"/>
            </p:cNvSpPr>
            <p:nvPr/>
          </p:nvSpPr>
          <p:spPr bwMode="gray">
            <a:xfrm>
              <a:off x="2347" y="1272"/>
              <a:ext cx="188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16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60" name="Group 156"/>
          <p:cNvGrpSpPr>
            <a:grpSpLocks/>
          </p:cNvGrpSpPr>
          <p:nvPr/>
        </p:nvGrpSpPr>
        <p:grpSpPr bwMode="auto">
          <a:xfrm rot="4976862" flipH="1">
            <a:off x="5026810" y="3886858"/>
            <a:ext cx="673100" cy="647700"/>
            <a:chOff x="1944" y="1111"/>
            <a:chExt cx="204" cy="196"/>
          </a:xfrm>
        </p:grpSpPr>
        <p:pic>
          <p:nvPicPr>
            <p:cNvPr id="161" name="Picture 157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162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3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166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172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7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168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65" name="Picture 171" descr="light_shadow1"/>
            <p:cNvPicPr>
              <a:picLocks noChangeAspect="1" noChangeArrowheads="1"/>
            </p:cNvPicPr>
            <p:nvPr/>
          </p:nvPicPr>
          <p:blipFill>
            <a:blip r:embed="rId5" cstate="print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176" name="AutoShape 172"/>
          <p:cNvSpPr>
            <a:spLocks/>
          </p:cNvSpPr>
          <p:nvPr/>
        </p:nvSpPr>
        <p:spPr bwMode="auto">
          <a:xfrm>
            <a:off x="7194345" y="3746517"/>
            <a:ext cx="1567475" cy="314316"/>
          </a:xfrm>
          <a:prstGeom prst="accentCallout2">
            <a:avLst>
              <a:gd name="adj1" fmla="val 52559"/>
              <a:gd name="adj2" fmla="val -3332"/>
              <a:gd name="adj3" fmla="val 69673"/>
              <a:gd name="adj4" fmla="val -37202"/>
              <a:gd name="adj5" fmla="val 351979"/>
              <a:gd name="adj6" fmla="val -37250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向表中插入数据、更新表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中数据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以及删除表中数据的方法</a:t>
            </a:r>
          </a:p>
        </p:txBody>
      </p:sp>
      <p:sp>
        <p:nvSpPr>
          <p:cNvPr id="178" name="AutoShape 174"/>
          <p:cNvSpPr>
            <a:spLocks/>
          </p:cNvSpPr>
          <p:nvPr/>
        </p:nvSpPr>
        <p:spPr bwMode="auto">
          <a:xfrm>
            <a:off x="543710" y="2156482"/>
            <a:ext cx="2603500" cy="861582"/>
          </a:xfrm>
          <a:prstGeom prst="accentCallout2">
            <a:avLst>
              <a:gd name="adj1" fmla="val 24717"/>
              <a:gd name="adj2" fmla="val 100650"/>
              <a:gd name="adj3" fmla="val 26278"/>
              <a:gd name="adj4" fmla="val 114843"/>
              <a:gd name="adj5" fmla="val 53280"/>
              <a:gd name="adj6" fmla="val 131714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创建、修改和删除表的方法</a:t>
            </a:r>
          </a:p>
        </p:txBody>
      </p:sp>
      <p:sp>
        <p:nvSpPr>
          <p:cNvPr id="179" name="AutoShape 175"/>
          <p:cNvSpPr>
            <a:spLocks/>
          </p:cNvSpPr>
          <p:nvPr/>
        </p:nvSpPr>
        <p:spPr bwMode="auto">
          <a:xfrm>
            <a:off x="543709" y="4107521"/>
            <a:ext cx="1828800" cy="800099"/>
          </a:xfrm>
          <a:prstGeom prst="accentCallout2">
            <a:avLst>
              <a:gd name="adj1" fmla="val 26278"/>
              <a:gd name="adj2" fmla="val 98532"/>
              <a:gd name="adj3" fmla="val 26278"/>
              <a:gd name="adj4" fmla="val 118926"/>
              <a:gd name="adj5" fmla="val 11851"/>
              <a:gd name="adj6" fmla="val 127519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掌握常用的数据类型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itchFamily="49" charset="-122"/>
              </a:rPr>
              <a:t>任务</a:t>
            </a:r>
            <a:r>
              <a:rPr lang="en-US" altLang="zh-CN" sz="2800" dirty="0" smtClean="0">
                <a:latin typeface="黑体" pitchFamily="49" charset="-122"/>
              </a:rPr>
              <a:t>4   </a:t>
            </a:r>
            <a:r>
              <a:rPr lang="zh-CN" altLang="en-US" sz="2800" dirty="0" smtClean="0">
                <a:latin typeface="黑体" pitchFamily="49" charset="-122"/>
              </a:rPr>
              <a:t>将</a:t>
            </a:r>
            <a:r>
              <a:rPr lang="en-US" altLang="zh-CN" sz="2800" dirty="0">
                <a:latin typeface="黑体" pitchFamily="49" charset="-122"/>
              </a:rPr>
              <a:t>Scores</a:t>
            </a:r>
            <a:r>
              <a:rPr lang="zh-CN" altLang="en-US" sz="2800" dirty="0">
                <a:latin typeface="黑体" pitchFamily="49" charset="-122"/>
              </a:rPr>
              <a:t>表中所有成绩值上调</a:t>
            </a:r>
            <a:r>
              <a:rPr lang="en-US" altLang="zh-CN" sz="2800" dirty="0">
                <a:latin typeface="黑体" pitchFamily="49" charset="-122"/>
              </a:rPr>
              <a:t>5</a:t>
            </a:r>
            <a:r>
              <a:rPr lang="zh-CN" altLang="en-US" sz="2800" dirty="0">
                <a:latin typeface="黑体" pitchFamily="49" charset="-122"/>
              </a:rPr>
              <a:t>分</a:t>
            </a:r>
            <a:endParaRPr lang="zh-CN" altLang="en-US" sz="2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60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942410" y="1950054"/>
            <a:ext cx="6134247" cy="133882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983933" y="2351654"/>
            <a:ext cx="1144575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797333" y="2432345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983931" y="2374884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242553" y="1950054"/>
            <a:ext cx="5669017" cy="1338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窗口，录入如下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UPDATE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Scores SET </a:t>
            </a:r>
            <a:r>
              <a:rPr lang="en-US" altLang="zh-CN" dirty="0" err="1">
                <a:latin typeface="黑体" pitchFamily="49" charset="-122"/>
                <a:ea typeface="黑体" pitchFamily="49" charset="-122"/>
              </a:rPr>
              <a:t>Student_grade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=Student_grade+5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黑体" pitchFamily="49" charset="-122"/>
                <a:ea typeface="黑体" pitchFamily="49" charset="-122"/>
              </a:rPr>
              <a:t>        SELECT * FROM Scores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931816" y="3481123"/>
            <a:ext cx="2414995" cy="1027826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035319" y="3705873"/>
            <a:ext cx="1122363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980911" y="3740115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black">
          <a:xfrm>
            <a:off x="2214405" y="3618272"/>
            <a:ext cx="213240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运行命令，运行结果如图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4.14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所示</a:t>
            </a:r>
          </a:p>
        </p:txBody>
      </p:sp>
      <p:sp>
        <p:nvSpPr>
          <p:cNvPr id="26" name="Arc 13"/>
          <p:cNvSpPr>
            <a:spLocks/>
          </p:cNvSpPr>
          <p:nvPr/>
        </p:nvSpPr>
        <p:spPr bwMode="gray">
          <a:xfrm rot="15937656">
            <a:off x="1732428" y="3755091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CCFFCC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6850" y="3481122"/>
            <a:ext cx="3323151" cy="304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403303" y="4744514"/>
            <a:ext cx="19435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黑体" pitchFamily="49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图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4.14  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成绩值上调后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Times New Roman" pitchFamily="18" charset="0"/>
              </a:rPr>
              <a:t>Scores</a:t>
            </a:r>
            <a:r>
              <a:rPr lang="zh-CN" altLang="en-US" sz="1600" b="1" dirty="0">
                <a:solidFill>
                  <a:srgbClr val="0F1E4F"/>
                </a:solidFill>
                <a:ea typeface="黑体" pitchFamily="49" charset="-122"/>
                <a:sym typeface="宋体" pitchFamily="2" charset="-122"/>
              </a:rPr>
              <a:t>表中数据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5   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删除</a:t>
            </a:r>
            <a:r>
              <a:rPr lang="zh-CN" altLang="en-US" b="0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Scores</a:t>
            </a:r>
            <a:r>
              <a:rPr lang="zh-CN" altLang="en-US" b="0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表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61</a:t>
            </a:fld>
            <a:endParaRPr lang="en-US" altLang="zh-CN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808130" y="1714489"/>
            <a:ext cx="6407209" cy="113844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gray">
          <a:xfrm>
            <a:off x="857226" y="1866690"/>
            <a:ext cx="1189031" cy="49074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rc 13"/>
          <p:cNvSpPr>
            <a:spLocks/>
          </p:cNvSpPr>
          <p:nvPr/>
        </p:nvSpPr>
        <p:spPr bwMode="gray">
          <a:xfrm rot="15937656">
            <a:off x="1639884" y="1951369"/>
            <a:ext cx="394651" cy="296823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blipFill>
            <a:blip r:embed="rId2" cstate="print"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gray">
          <a:xfrm>
            <a:off x="857224" y="1910736"/>
            <a:ext cx="95725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ea typeface="宋体" pitchFamily="2" charset="-122"/>
              </a:rPr>
              <a:t>步骤</a:t>
            </a:r>
            <a:r>
              <a:rPr lang="en-US" altLang="zh-CN" sz="2000" b="1" dirty="0" smtClean="0">
                <a:solidFill>
                  <a:srgbClr val="000000"/>
                </a:solidFill>
                <a:ea typeface="宋体" pitchFamily="2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black">
          <a:xfrm>
            <a:off x="2071671" y="1785927"/>
            <a:ext cx="5857916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查询编辑器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窗口，录入并执行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如下查询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语句即可。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     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DROP TABLE Scores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1808130" y="3285400"/>
            <a:ext cx="5280465" cy="1871792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5524" y="3439623"/>
            <a:ext cx="5005675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宋体" pitchFamily="2" charset="-122"/>
              </a:rPr>
              <a:t>使用此命令，可以将表中数据和结构全部销毁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宋体" pitchFamily="2" charset="-122"/>
              </a:rPr>
              <a:t>。</a:t>
            </a:r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黑体" pitchFamily="49" charset="-122"/>
              <a:sym typeface="宋体" pitchFamily="2" charset="-122"/>
            </a:endParaRPr>
          </a:p>
          <a:p>
            <a:pPr eaLnBrk="1" hangingPunct="1"/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zh-CN" altLang="en-US" dirty="0">
                <a:latin typeface="Arial" pitchFamily="34" charset="0"/>
                <a:ea typeface="黑体" pitchFamily="49" charset="-122"/>
                <a:sym typeface="宋体" pitchFamily="2" charset="-122"/>
              </a:rPr>
              <a:t>知识总结：</a:t>
            </a:r>
          </a:p>
          <a:p>
            <a:pPr eaLnBrk="1" hangingPunct="1"/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宋体" pitchFamily="2" charset="-122"/>
              </a:rPr>
              <a:t>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宋体" pitchFamily="2" charset="-122"/>
              </a:rPr>
              <a:t>DROP TABLE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宋体" pitchFamily="2" charset="-122"/>
              </a:rPr>
              <a:t>命令删除表，其语法格式为：</a:t>
            </a:r>
          </a:p>
          <a:p>
            <a:pPr eaLnBrk="1" hangingPunct="1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黑体" pitchFamily="49" charset="-122"/>
                <a:sym typeface="宋体" pitchFamily="2" charset="-122"/>
              </a:rPr>
              <a:t>        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宋体" pitchFamily="2" charset="-122"/>
              </a:rPr>
              <a:t>DROP TABLE &lt;</a:t>
            </a:r>
            <a:r>
              <a:rPr lang="zh-CN" altLang="en-US" dirty="0">
                <a:latin typeface="Arial" pitchFamily="34" charset="0"/>
                <a:ea typeface="黑体" pitchFamily="49" charset="-122"/>
                <a:sym typeface="宋体" pitchFamily="2" charset="-122"/>
              </a:rPr>
              <a:t>表名</a:t>
            </a:r>
            <a:r>
              <a:rPr lang="en-US" altLang="zh-CN" dirty="0">
                <a:latin typeface="Arial" pitchFamily="34" charset="0"/>
                <a:ea typeface="黑体" pitchFamily="49" charset="-122"/>
                <a:sym typeface="宋体" pitchFamily="2" charset="-122"/>
              </a:rPr>
              <a:t>&gt;</a:t>
            </a:r>
            <a:endParaRPr lang="zh-CN" altLang="en-US" dirty="0">
              <a:latin typeface="Arial" pitchFamily="34" charset="0"/>
              <a:ea typeface="黑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5  </a:t>
            </a:r>
            <a:r>
              <a:rPr lang="zh-CN" altLang="en-US" dirty="0"/>
              <a:t>（续）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gray">
          <a:xfrm rot="2772544">
            <a:off x="4991868" y="1877618"/>
            <a:ext cx="3449637" cy="2397612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gray">
          <a:xfrm rot="-2707007">
            <a:off x="818783" y="2025913"/>
            <a:ext cx="3449637" cy="2379649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gray">
          <a:xfrm rot="18907007" flipV="1">
            <a:off x="4991868" y="3796834"/>
            <a:ext cx="3449637" cy="189564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0" name="AutoShape 8"/>
          <p:cNvSpPr>
            <a:spLocks noChangeArrowheads="1"/>
          </p:cNvSpPr>
          <p:nvPr/>
        </p:nvSpPr>
        <p:spPr bwMode="gray">
          <a:xfrm rot="2692993" flipH="1" flipV="1">
            <a:off x="715555" y="3637032"/>
            <a:ext cx="3449637" cy="2082706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1979712" y="2626679"/>
            <a:ext cx="5811253" cy="25853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数据库本身无法直接存储数据，存储和操作数据是通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过数据库中的表来实现的。用户通过各种方式访问数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据库中的数据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归根到底是访问表中的数据。本学习情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境分别使用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Management Studio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T-SQL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命令两种方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法详细讲述了表的创建、修改和删除，以及表中数据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的增加、删除和修改操作。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sym typeface="宋体" pitchFamily="2" charset="-122"/>
              </a:rPr>
              <a:t>习题</a:t>
            </a:r>
            <a:endParaRPr lang="en-US" altLang="zh-CN" dirty="0">
              <a:ea typeface="宋体" pitchFamily="2" charset="-122"/>
            </a:endParaRP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gray">
          <a:xfrm>
            <a:off x="1043608" y="1988841"/>
            <a:ext cx="7056784" cy="349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dirty="0" smtClean="0">
                <a:latin typeface="Arial" pitchFamily="34" charset="0"/>
                <a:ea typeface="黑体" pitchFamily="49" charset="-122"/>
                <a:sym typeface="Times New Roman" pitchFamily="18" charset="0"/>
              </a:rPr>
              <a:t>                                    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理论题</a:t>
            </a:r>
            <a:endParaRPr lang="en-US" altLang="zh-CN" sz="2000" dirty="0" smtClean="0"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1．创建表、修改表以及删除表，分别用那些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T-SQL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语句。</a:t>
            </a:r>
          </a:p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2．给出向表添加数据、修改和删除表中数据所对应的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T-SQL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语句。</a:t>
            </a:r>
            <a:endParaRPr lang="zh-CN" altLang="en-US" dirty="0"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                                 </a:t>
            </a:r>
            <a:endParaRPr lang="en-US" altLang="zh-CN" dirty="0"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eaLnBrk="1" hangingPunct="1"/>
            <a:r>
              <a:rPr lang="en-US" altLang="zh-CN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                  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   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操作题</a:t>
            </a:r>
            <a:endParaRPr lang="en-US" altLang="zh-CN" dirty="0" smtClean="0">
              <a:latin typeface="黑体" pitchFamily="49" charset="-122"/>
              <a:ea typeface="黑体" pitchFamily="49" charset="-122"/>
              <a:sym typeface="Times New Roman" pitchFamily="18" charset="0"/>
            </a:endParaRPr>
          </a:p>
          <a:p>
            <a:pPr eaLnBrk="1" hangingPunct="1"/>
            <a:endParaRPr lang="zh-CN" altLang="en-US" dirty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1．使用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Management Studio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创建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Classes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表，将班级数据添加到表中。</a:t>
            </a:r>
          </a:p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2．使用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T-SQL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命令创建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Teachers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表，将教师信息逐行添加到其中。</a:t>
            </a:r>
          </a:p>
          <a:p>
            <a:pPr eaLnBrk="1" hangingPunct="1"/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3．使用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T-SQL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命令创建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Teacher_course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表，将教师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Times New Roman" pitchFamily="18" charset="0"/>
              </a:rPr>
              <a:t>-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课程信息成批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添 </a:t>
            </a:r>
            <a:endParaRPr lang="en-US" altLang="zh-CN" dirty="0" smtClean="0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eaLnBrk="1" hangingPunct="1"/>
            <a:r>
              <a:rPr lang="en-US" altLang="zh-CN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  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加</a:t>
            </a:r>
            <a:r>
              <a:rPr lang="zh-CN" altLang="en-US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到其中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970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工作任务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857356" y="2143117"/>
            <a:ext cx="5715040" cy="3086084"/>
            <a:chOff x="4320" y="1152"/>
            <a:chExt cx="414" cy="40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4325" y="1160"/>
              <a:ext cx="269" cy="23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black">
          <a:xfrm>
            <a:off x="2171691" y="2533625"/>
            <a:ext cx="5086371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创建学生信息表</a:t>
            </a:r>
            <a:r>
              <a:rPr lang="en-US" altLang="zh-CN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Students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修改</a:t>
            </a:r>
            <a:r>
              <a:rPr lang="zh-CN" altLang="en-US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其表结构的不合适之处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向</a:t>
            </a:r>
            <a:r>
              <a:rPr lang="zh-CN" altLang="en-US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该表中填写学生信息，为某些记录添加备注信息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zh-CN" altLang="en-US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表中的无用信息</a:t>
            </a:r>
          </a:p>
          <a:p>
            <a:pPr marL="449263" lvl="0" indent="-449263">
              <a:spcBef>
                <a:spcPct val="20000"/>
              </a:spcBef>
              <a:spcAft>
                <a:spcPct val="10000"/>
              </a:spcAft>
              <a:buClr>
                <a:srgbClr val="184BB2"/>
              </a:buClr>
              <a:buFont typeface="Wingdings" pitchFamily="2" charset="2"/>
              <a:buChar char="¯"/>
            </a:pPr>
            <a:r>
              <a:rPr lang="zh-CN" altLang="en-US" sz="2000" b="0" kern="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en-US" altLang="zh-CN" sz="2000" b="0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Management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896641" y="151482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986245" y="151482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402675" y="151482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gray">
          <a:xfrm>
            <a:off x="6416963" y="3925962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939626" y="2036317"/>
            <a:ext cx="1046619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cxnSp>
        <p:nvCxnSpPr>
          <p:cNvPr id="11" name="AutoShape 18"/>
          <p:cNvCxnSpPr>
            <a:cxnSpLocks noChangeShapeType="1"/>
          </p:cNvCxnSpPr>
          <p:nvPr/>
        </p:nvCxnSpPr>
        <p:spPr bwMode="gray">
          <a:xfrm>
            <a:off x="5133056" y="4428932"/>
            <a:ext cx="1269619" cy="18522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999830" y="184026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097371" y="184026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solidFill>
                  <a:srgbClr val="FFFFFF"/>
                </a:solidFill>
              </a:rPr>
              <a:t>任务</a:t>
            </a:r>
            <a:r>
              <a:rPr lang="en-US" altLang="zh-CN" sz="1600" dirty="0" smtClean="0">
                <a:solidFill>
                  <a:srgbClr val="FFFFFF"/>
                </a:solidFill>
              </a:rPr>
              <a:t>2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532851" y="184026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1547665" y="2764585"/>
            <a:ext cx="1728192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创建学生信息表，表名</a:t>
            </a:r>
            <a:r>
              <a:rPr lang="en-US" altLang="zh-CN" sz="1600" dirty="0"/>
              <a:t>Students</a:t>
            </a:r>
            <a:r>
              <a:rPr lang="zh-CN" altLang="en-US" sz="1600" dirty="0"/>
              <a:t>，表结构参见学习情境一中。</a:t>
            </a:r>
            <a:endParaRPr lang="en-US" altLang="zh-CN" sz="1600" dirty="0">
              <a:solidFill>
                <a:srgbClr val="000000"/>
              </a:solidFill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4205288" y="2742892"/>
            <a:ext cx="1614488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sz="1600" dirty="0"/>
              <a:t>向</a:t>
            </a:r>
            <a:r>
              <a:rPr lang="en-US" altLang="zh-CN" sz="1600" dirty="0"/>
              <a:t>Students</a:t>
            </a:r>
            <a:r>
              <a:rPr lang="zh-CN" altLang="en-US" sz="1600" dirty="0"/>
              <a:t>表插入列</a:t>
            </a:r>
            <a:r>
              <a:rPr lang="en-US" altLang="zh-CN" sz="1600" dirty="0" err="1"/>
              <a:t>Student_nation</a:t>
            </a:r>
            <a:r>
              <a:rPr lang="en-US" altLang="zh-CN" sz="1600" dirty="0"/>
              <a:t>(char  </a:t>
            </a:r>
            <a:r>
              <a:rPr lang="en-US" altLang="zh-CN" sz="1600" dirty="0" smtClean="0"/>
              <a:t>.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2</a:t>
            </a:r>
            <a:r>
              <a:rPr lang="zh-CN" altLang="en-US" sz="1600" dirty="0"/>
              <a:t>），</a:t>
            </a:r>
            <a:r>
              <a:rPr lang="en-US" altLang="zh-CN" sz="1600" dirty="0"/>
              <a:t>null)</a:t>
            </a:r>
            <a:r>
              <a:rPr lang="zh-CN" altLang="en-US" sz="1600" dirty="0"/>
              <a:t>。</a:t>
            </a: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557125" y="2656862"/>
            <a:ext cx="1831299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将</a:t>
            </a:r>
            <a:r>
              <a:rPr lang="en-US" altLang="zh-CN" sz="1600" dirty="0"/>
              <a:t>students</a:t>
            </a:r>
            <a:r>
              <a:rPr lang="zh-CN" altLang="en-US" sz="1600" dirty="0"/>
              <a:t>表中</a:t>
            </a:r>
            <a:r>
              <a:rPr lang="en-US" altLang="zh-CN" sz="1600" dirty="0" err="1"/>
              <a:t>Student_nation</a:t>
            </a:r>
            <a:r>
              <a:rPr lang="zh-CN" altLang="en-US" sz="1600" dirty="0"/>
              <a:t>列的数 </a:t>
            </a:r>
            <a:r>
              <a:rPr lang="zh-CN" altLang="en-US" sz="1600" dirty="0" smtClean="0"/>
              <a:t>据</a:t>
            </a:r>
            <a:r>
              <a:rPr lang="zh-CN" altLang="en-US" sz="1600" dirty="0"/>
              <a:t>类型修改为</a:t>
            </a:r>
            <a:r>
              <a:rPr lang="en-US" altLang="zh-CN" sz="1600" dirty="0" err="1"/>
              <a:t>nchar</a:t>
            </a:r>
            <a:r>
              <a:rPr lang="en-US" altLang="zh-CN" sz="1600" dirty="0"/>
              <a:t>(5)</a:t>
            </a:r>
            <a:r>
              <a:rPr lang="zh-CN" altLang="en-US" sz="1600" dirty="0"/>
              <a:t>。</a:t>
            </a: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gray">
          <a:xfrm>
            <a:off x="3910754" y="5003765"/>
            <a:ext cx="1909023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向</a:t>
            </a:r>
            <a:r>
              <a:rPr lang="en-US" altLang="zh-CN" sz="1600" dirty="0"/>
              <a:t>Students</a:t>
            </a:r>
            <a:r>
              <a:rPr lang="zh-CN" altLang="en-US" sz="1600" dirty="0"/>
              <a:t>表添加学生基本情况数据，具体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参见附录</a:t>
            </a:r>
            <a:endParaRPr lang="en-US" altLang="zh-CN" sz="1600" dirty="0">
              <a:solidFill>
                <a:srgbClr val="000000"/>
              </a:solidFill>
            </a:endParaRPr>
          </a:p>
        </p:txBody>
      </p:sp>
      <p:sp>
        <p:nvSpPr>
          <p:cNvPr id="37" name="AutoShape 16"/>
          <p:cNvSpPr>
            <a:spLocks noChangeArrowheads="1"/>
          </p:cNvSpPr>
          <p:nvPr/>
        </p:nvSpPr>
        <p:spPr bwMode="gray">
          <a:xfrm>
            <a:off x="4079849" y="3883420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black">
          <a:xfrm>
            <a:off x="4219551" y="4208858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39" name="AutoShape 19"/>
          <p:cNvCxnSpPr>
            <a:cxnSpLocks noChangeShapeType="1"/>
            <a:endCxn id="37" idx="1"/>
          </p:cNvCxnSpPr>
          <p:nvPr/>
        </p:nvCxnSpPr>
        <p:spPr bwMode="gray">
          <a:xfrm>
            <a:off x="2980470" y="4378135"/>
            <a:ext cx="1099380" cy="26779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60" name="AutoShape 13"/>
          <p:cNvSpPr>
            <a:spLocks noChangeArrowheads="1"/>
          </p:cNvSpPr>
          <p:nvPr/>
        </p:nvSpPr>
        <p:spPr bwMode="gray">
          <a:xfrm>
            <a:off x="1937483" y="3829785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1" name="Text Box 24"/>
          <p:cNvSpPr txBox="1">
            <a:spLocks noChangeArrowheads="1"/>
          </p:cNvSpPr>
          <p:nvPr/>
        </p:nvSpPr>
        <p:spPr bwMode="gray">
          <a:xfrm>
            <a:off x="6658411" y="5092471"/>
            <a:ext cx="137130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改</a:t>
            </a:r>
            <a:r>
              <a:rPr lang="en-US" altLang="zh-CN" sz="1600" dirty="0"/>
              <a:t>Students</a:t>
            </a:r>
            <a:r>
              <a:rPr lang="zh-CN" altLang="en-US" sz="1600" dirty="0"/>
              <a:t>表中数据，给安静同学添加备 </a:t>
            </a:r>
            <a:r>
              <a:rPr lang="zh-CN" altLang="en-US" sz="1600" dirty="0" smtClean="0"/>
              <a:t>  </a:t>
            </a:r>
            <a:r>
              <a:rPr lang="zh-CN" altLang="en-US" sz="1600" dirty="0"/>
              <a:t>注内容：班长。</a:t>
            </a:r>
          </a:p>
        </p:txBody>
      </p:sp>
      <p:sp>
        <p:nvSpPr>
          <p:cNvPr id="115" name="Text Box 27"/>
          <p:cNvSpPr txBox="1">
            <a:spLocks noChangeArrowheads="1"/>
          </p:cNvSpPr>
          <p:nvPr/>
        </p:nvSpPr>
        <p:spPr bwMode="gray">
          <a:xfrm>
            <a:off x="1915671" y="4968949"/>
            <a:ext cx="161448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dirty="0"/>
              <a:t>删除</a:t>
            </a:r>
            <a:r>
              <a:rPr lang="en-US" altLang="zh-CN" sz="1600" dirty="0"/>
              <a:t>Students</a:t>
            </a:r>
            <a:r>
              <a:rPr lang="zh-CN" altLang="en-US" sz="1600" dirty="0"/>
              <a:t>表中的</a:t>
            </a:r>
            <a:r>
              <a:rPr lang="en-US" altLang="zh-CN" sz="1600" dirty="0" err="1"/>
              <a:t>Student_nation</a:t>
            </a:r>
            <a:r>
              <a:rPr lang="zh-CN" altLang="en-US" sz="1600" dirty="0"/>
              <a:t>列。</a:t>
            </a:r>
          </a:p>
        </p:txBody>
      </p:sp>
      <p:sp>
        <p:nvSpPr>
          <p:cNvPr id="49" name="Text Box 23"/>
          <p:cNvSpPr txBox="1">
            <a:spLocks noChangeArrowheads="1"/>
          </p:cNvSpPr>
          <p:nvPr/>
        </p:nvSpPr>
        <p:spPr bwMode="black">
          <a:xfrm>
            <a:off x="2075983" y="4161053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58" name="Text Box 20"/>
          <p:cNvSpPr txBox="1">
            <a:spLocks noChangeArrowheads="1"/>
          </p:cNvSpPr>
          <p:nvPr/>
        </p:nvSpPr>
        <p:spPr bwMode="gray">
          <a:xfrm>
            <a:off x="6528523" y="4330330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78" name="AutoShape 18"/>
          <p:cNvCxnSpPr>
            <a:cxnSpLocks noChangeShapeType="1"/>
            <a:endCxn id="8" idx="1"/>
          </p:cNvCxnSpPr>
          <p:nvPr/>
        </p:nvCxnSpPr>
        <p:spPr bwMode="gray">
          <a:xfrm>
            <a:off x="5078430" y="2036317"/>
            <a:ext cx="132424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任务实施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C11FF-0938-4A23-9A1D-507498284974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896641" y="151482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gray">
          <a:xfrm>
            <a:off x="3986245" y="151482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gray">
          <a:xfrm>
            <a:off x="6402675" y="1514824"/>
            <a:ext cx="1042987" cy="1042987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sz="1600"/>
          </a:p>
        </p:txBody>
      </p:sp>
      <p:cxnSp>
        <p:nvCxnSpPr>
          <p:cNvPr id="10" name="AutoShape 17"/>
          <p:cNvCxnSpPr>
            <a:cxnSpLocks noChangeShapeType="1"/>
            <a:stCxn id="6" idx="3"/>
            <a:endCxn id="7" idx="1"/>
          </p:cNvCxnSpPr>
          <p:nvPr/>
        </p:nvCxnSpPr>
        <p:spPr bwMode="gray">
          <a:xfrm>
            <a:off x="2939626" y="2036317"/>
            <a:ext cx="1046619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999830" y="184026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7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black">
          <a:xfrm>
            <a:off x="4097371" y="184026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>
                <a:solidFill>
                  <a:srgbClr val="FFFFFF"/>
                </a:solidFill>
              </a:rPr>
              <a:t>任务</a:t>
            </a:r>
            <a:r>
              <a:rPr lang="en-US" altLang="zh-CN" sz="1600" dirty="0" smtClean="0">
                <a:solidFill>
                  <a:srgbClr val="FFFFFF"/>
                </a:solidFill>
              </a:rPr>
              <a:t>8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black">
          <a:xfrm>
            <a:off x="6532851" y="1840262"/>
            <a:ext cx="811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pitchFamily="2" charset="-122"/>
              </a:rPr>
              <a:t>任务</a:t>
            </a:r>
            <a:r>
              <a:rPr lang="en-US" altLang="zh-CN" sz="1600" b="1" dirty="0" smtClean="0">
                <a:solidFill>
                  <a:srgbClr val="FFFFFF"/>
                </a:solidFill>
                <a:ea typeface="宋体" pitchFamily="2" charset="-122"/>
              </a:rPr>
              <a:t>9</a:t>
            </a:r>
            <a:endParaRPr lang="en-US" altLang="zh-CN" sz="1600" b="1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gray">
          <a:xfrm>
            <a:off x="2088705" y="2764585"/>
            <a:ext cx="1374233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删除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表中李佳佳同学的信息。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>
            <a:off x="4205288" y="2742891"/>
            <a:ext cx="144683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将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Times New Roman" pitchFamily="18" charset="0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表的名称修改为“学生信息表”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gray">
          <a:xfrm>
            <a:off x="6557124" y="2656862"/>
            <a:ext cx="1399253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复制一份完整的学生信息表，命名为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Students</a:t>
            </a:r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，将学生信息表删除。</a:t>
            </a:r>
          </a:p>
        </p:txBody>
      </p:sp>
      <p:cxnSp>
        <p:nvCxnSpPr>
          <p:cNvPr id="78" name="AutoShape 18"/>
          <p:cNvCxnSpPr>
            <a:cxnSpLocks noChangeShapeType="1"/>
            <a:endCxn id="8" idx="1"/>
          </p:cNvCxnSpPr>
          <p:nvPr/>
        </p:nvCxnSpPr>
        <p:spPr bwMode="gray">
          <a:xfrm>
            <a:off x="5078430" y="2036317"/>
            <a:ext cx="132424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0222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Default Design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98C13D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CADDAF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3227</TotalTime>
  <Words>5068</Words>
  <Application>Microsoft Office PowerPoint</Application>
  <PresentationFormat>全屏显示(4:3)</PresentationFormat>
  <Paragraphs>531</Paragraphs>
  <Slides>63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主题1</vt:lpstr>
      <vt:lpstr>学习情境4           操作表</vt:lpstr>
      <vt:lpstr>情境描述</vt:lpstr>
      <vt:lpstr>技能目标</vt:lpstr>
      <vt:lpstr>学习情境划分</vt:lpstr>
      <vt:lpstr>学习子情境4.1使用Management Studio创建和操作学生信息表</vt:lpstr>
      <vt:lpstr>技能目标</vt:lpstr>
      <vt:lpstr>工作任务</vt:lpstr>
      <vt:lpstr>任务实施</vt:lpstr>
      <vt:lpstr>任务实施</vt:lpstr>
      <vt:lpstr>任务1    创建学生信息表，表名Students，表结构参见学习情境一中</vt:lpstr>
      <vt:lpstr>任务1（续）</vt:lpstr>
      <vt:lpstr>任务1（续）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任务1  （续）</vt:lpstr>
      <vt:lpstr>任务2   向Students表插入列Student_nation(char  （2），null)</vt:lpstr>
      <vt:lpstr>任务3     将students表Student_nation列的数据类型修改为nchar(5)</vt:lpstr>
      <vt:lpstr>任务4 删除Students表中的Student_nation列</vt:lpstr>
      <vt:lpstr>任务5   向Students表添加学生基本情况数据，具体内容参见附录</vt:lpstr>
      <vt:lpstr>任务5   （续）</vt:lpstr>
      <vt:lpstr>任务6  改Students表中数据，给安静同学添加备注内容：班长</vt:lpstr>
      <vt:lpstr>任务7  删除Students表中李佳佳同学的信息</vt:lpstr>
      <vt:lpstr>任务8   将Students表的名称修改为“学生信息表”</vt:lpstr>
      <vt:lpstr>任务9  复制一份完整的学生信息表，命名为Students，将学生信息表删除</vt:lpstr>
      <vt:lpstr>任务9（续）</vt:lpstr>
      <vt:lpstr>      学习子情境 4.2    使用T-SQL命令创建和操作课程表 </vt:lpstr>
      <vt:lpstr>技能目标</vt:lpstr>
      <vt:lpstr>工作任务</vt:lpstr>
      <vt:lpstr>任务实施</vt:lpstr>
      <vt:lpstr>任务1    创建课程表，表名为Courses，表结构参见学习情境一中</vt:lpstr>
      <vt:lpstr>任务1      (续)</vt:lpstr>
      <vt:lpstr>任务2 向Courses表插入列：Course_else      （nvarchar(4000) ，NOT NULL）</vt:lpstr>
      <vt:lpstr>任务3   将Courses表中Course_else列的数据格式修改为（ntext，NULL）</vt:lpstr>
      <vt:lpstr>任务4   删除Courses表中的Course_else列</vt:lpstr>
      <vt:lpstr>任务5   逐行向Courses表添加所有课程信息，具体内容参见附录</vt:lpstr>
      <vt:lpstr>任务5 （续）</vt:lpstr>
      <vt:lpstr>任务5 （续）</vt:lpstr>
      <vt:lpstr>任务5 （续）</vt:lpstr>
      <vt:lpstr>任务6   为Courses表中课程号是“6001”的课程完善信息</vt:lpstr>
      <vt:lpstr>任务6（续）</vt:lpstr>
      <vt:lpstr>任务7         删除Courses表中课程名为空的数据行</vt:lpstr>
      <vt:lpstr>学习子情境 4.3    使用T-SQL命令创建和操作成绩表</vt:lpstr>
      <vt:lpstr>技能目标</vt:lpstr>
      <vt:lpstr>工作任务</vt:lpstr>
      <vt:lpstr>任务实施</vt:lpstr>
      <vt:lpstr>任务1   直接复制Student数据库到新计算机的“E:\STUDENT”路径</vt:lpstr>
      <vt:lpstr>任务2 向Student_course表成批添加数据，表中数据参见附录</vt:lpstr>
      <vt:lpstr>任务2 （续）</vt:lpstr>
      <vt:lpstr>任务3 创建Scores表，使用INSERT SELECT     命令将Student_course表中数据添加到该表中</vt:lpstr>
      <vt:lpstr>任务3 （续）</vt:lpstr>
      <vt:lpstr>任务4   将Scores表中所有成绩值上调5分</vt:lpstr>
      <vt:lpstr>任务5   删除Scores表</vt:lpstr>
      <vt:lpstr>任务5  （续）</vt:lpstr>
      <vt:lpstr>习题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关系数据库概述</dc:title>
  <dc:creator>Lenovo User</dc:creator>
  <cp:lastModifiedBy>admin</cp:lastModifiedBy>
  <cp:revision>447</cp:revision>
  <dcterms:created xsi:type="dcterms:W3CDTF">2007-10-24T11:33:37Z</dcterms:created>
  <dcterms:modified xsi:type="dcterms:W3CDTF">2012-08-26T09:16:19Z</dcterms:modified>
</cp:coreProperties>
</file>