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831" r:id="rId2"/>
    <p:sldId id="807" r:id="rId3"/>
    <p:sldId id="828" r:id="rId4"/>
    <p:sldId id="834" r:id="rId5"/>
    <p:sldId id="835" r:id="rId6"/>
    <p:sldId id="836" r:id="rId7"/>
    <p:sldId id="837" r:id="rId8"/>
    <p:sldId id="838" r:id="rId9"/>
    <p:sldId id="829" r:id="rId10"/>
    <p:sldId id="839" r:id="rId11"/>
    <p:sldId id="840" r:id="rId12"/>
    <p:sldId id="841" r:id="rId13"/>
    <p:sldId id="842" r:id="rId14"/>
    <p:sldId id="830" r:id="rId15"/>
    <p:sldId id="843" r:id="rId16"/>
    <p:sldId id="844" r:id="rId17"/>
    <p:sldId id="845" r:id="rId18"/>
    <p:sldId id="846" r:id="rId19"/>
    <p:sldId id="832" r:id="rId20"/>
    <p:sldId id="847" r:id="rId21"/>
    <p:sldId id="848" r:id="rId22"/>
    <p:sldId id="849" r:id="rId23"/>
    <p:sldId id="850" r:id="rId24"/>
    <p:sldId id="851"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09" autoAdjust="0"/>
    <p:restoredTop sz="94660"/>
  </p:normalViewPr>
  <p:slideViewPr>
    <p:cSldViewPr snapToGrid="0">
      <p:cViewPr varScale="1">
        <p:scale>
          <a:sx n="75" d="100"/>
          <a:sy n="75" d="100"/>
        </p:scale>
        <p:origin x="70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915886" y="507999"/>
            <a:ext cx="9653815" cy="474707"/>
          </a:xfrm>
        </p:spPr>
        <p:txBody>
          <a:bodyPr>
            <a:noAutofit/>
          </a:bodyPr>
          <a:lstStyle>
            <a:lvl1pPr algn="l">
              <a:defRPr sz="2400" b="0">
                <a:ln w="9525" cmpd="sng">
                  <a:solidFill>
                    <a:schemeClr val="accent1"/>
                  </a:solidFill>
                  <a:prstDash val="solid"/>
                </a:ln>
                <a:solidFill>
                  <a:schemeClr val="tx1"/>
                </a:solidFill>
                <a:effectLst>
                  <a:glow rad="38100">
                    <a:schemeClr val="accent1">
                      <a:alpha val="40000"/>
                    </a:schemeClr>
                  </a:glow>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567543"/>
            <a:ext cx="10947400" cy="4807856"/>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7991593"/>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2" name="标题占位符 1"/>
          <p:cNvSpPr>
            <a:spLocks noGrp="1"/>
          </p:cNvSpPr>
          <p:nvPr>
            <p:ph type="title"/>
          </p:nvPr>
        </p:nvSpPr>
        <p:spPr>
          <a:xfrm>
            <a:off x="1582057" y="300355"/>
            <a:ext cx="9085943" cy="790575"/>
          </a:xfrm>
          <a:prstGeom prst="rect">
            <a:avLst/>
          </a:prstGeom>
        </p:spPr>
        <p:txBody>
          <a:bodyPr vert="horz" lIns="91440" tIns="45720" rIns="91440" bIns="45720" rtlCol="0" anchor="ctr">
            <a:normAutofit/>
          </a:bodyPr>
          <a:lstStyle>
            <a:lvl1pPr marL="0" marR="0" lvl="0" algn="l" defTabSz="914400" rtl="0" eaLnBrk="1" fontAlgn="auto" latinLnBrk="0" hangingPunct="1">
              <a:lnSpc>
                <a:spcPct val="100000"/>
              </a:lnSpc>
              <a:spcBef>
                <a:spcPct val="0"/>
              </a:spcBef>
              <a:buClrTx/>
              <a:buSzTx/>
              <a:buFontTx/>
              <a:buNone/>
              <a:defRPr kumimoji="0" lang="zh-CN" altLang="en-US" sz="2800" b="1" i="0" u="none" strike="noStrike" kern="1200" cap="none" spc="0" normalizeH="0" baseline="0" noProof="1" smtClean="0">
                <a:ln w="9525" cmpd="sng">
                  <a:solidFill>
                    <a:schemeClr val="accent1"/>
                  </a:solidFill>
                  <a:prstDash val="solid"/>
                </a:ln>
                <a:solidFill>
                  <a:srgbClr val="70AD47">
                    <a:tint val="1000"/>
                  </a:srgbClr>
                </a:solidFill>
                <a:effectLst>
                  <a:glow rad="38100">
                    <a:schemeClr val="accent1">
                      <a:alpha val="40000"/>
                    </a:schemeClr>
                  </a:glow>
                </a:effectLst>
                <a:latin typeface="锐字工房云字库大黑GBK" panose="02010604000000000000" charset="-122"/>
                <a:ea typeface="锐字工房云字库大黑GBK" panose="02010604000000000000" charset="-122"/>
                <a:cs typeface="+mj-cs"/>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lvl1pPr marR="0" lvl="0"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1pPr>
            <a:lvl2pPr marR="0" lvl="1"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2pPr>
            <a:lvl3pPr marR="0" lvl="2"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3pPr>
            <a:lvl4pPr marR="0" lvl="3"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4pPr>
            <a:lvl5pPr marR="0" lvl="4"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1" name="图片 10"/>
          <p:cNvPicPr>
            <a:picLocks noChangeAspect="1"/>
          </p:cNvPicPr>
          <p:nvPr userDrawn="1"/>
        </p:nvPicPr>
        <p:blipFill>
          <a:blip r:embed="rId4"/>
          <a:stretch>
            <a:fillRect/>
          </a:stretch>
        </p:blipFill>
        <p:spPr>
          <a:xfrm>
            <a:off x="0" y="13742"/>
            <a:ext cx="1451429" cy="1171575"/>
          </a:xfrm>
          <a:prstGeom prst="rect">
            <a:avLst/>
          </a:prstGeom>
        </p:spPr>
      </p:pic>
      <p:pic>
        <p:nvPicPr>
          <p:cNvPr id="13" name="图片 12"/>
          <p:cNvPicPr>
            <a:picLocks noChangeAspect="1"/>
          </p:cNvPicPr>
          <p:nvPr userDrawn="1"/>
        </p:nvPicPr>
        <p:blipFill>
          <a:blip r:embed="rId5"/>
          <a:stretch>
            <a:fillRect/>
          </a:stretch>
        </p:blipFill>
        <p:spPr>
          <a:xfrm flipV="1">
            <a:off x="1451434" y="1100687"/>
            <a:ext cx="7854134" cy="87982"/>
          </a:xfrm>
          <a:prstGeom prst="rect">
            <a:avLst/>
          </a:prstGeom>
        </p:spPr>
      </p:pic>
      <p:pic>
        <p:nvPicPr>
          <p:cNvPr id="14"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6691584"/>
      </p:ext>
    </p:extLst>
  </p:cSld>
  <p:clrMap bg1="lt1" tx1="dk1" bg2="lt2" tx2="dk2" accent1="accent1" accent2="accent2" accent3="accent3" accent4="accent4" accent5="accent5" accent6="accent6" hlink="hlink" folHlink="folHlink"/>
  <p:sldLayoutIdLst>
    <p:sldLayoutId id="2147483662" r:id="rId1"/>
  </p:sldLayoutIdLst>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b="0" kern="1200">
          <a:solidFill>
            <a:schemeClr val="tx1"/>
          </a:solidFill>
          <a:latin typeface="等线" panose="02010600030101010101" pitchFamily="2" charset="-122"/>
          <a:ea typeface="等线"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5" name="矩形 4"/>
          <p:cNvSpPr/>
          <p:nvPr/>
        </p:nvSpPr>
        <p:spPr>
          <a:xfrm>
            <a:off x="0" y="2505669"/>
            <a:ext cx="12192000" cy="830997"/>
          </a:xfrm>
          <a:prstGeom prst="rect">
            <a:avLst/>
          </a:prstGeom>
        </p:spPr>
        <p:txBody>
          <a:bodyPr wrap="square">
            <a:spAutoFit/>
          </a:bodyPr>
          <a:lstStyle/>
          <a:p>
            <a:pPr algn="ct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第十四章　</a:t>
            </a:r>
            <a:r>
              <a:rPr lang="zh-CN" altLang="en-US" sz="4800" b="1" dirty="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公司</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治理模式的演进及国际比较</a:t>
            </a:r>
          </a:p>
        </p:txBody>
      </p:sp>
    </p:spTree>
    <p:extLst>
      <p:ext uri="{BB962C8B-B14F-4D97-AF65-F5344CB8AC3E}">
        <p14:creationId xmlns:p14="http://schemas.microsoft.com/office/powerpoint/2010/main" val="340057980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内部控制主导型公司治理模式</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内部控制主导型公司治理模式的形成原因</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政治、文化和历史背景</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资本市场和经济发展水平</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法律和政策因素</a:t>
            </a:r>
          </a:p>
          <a:p>
            <a:endParaRPr lang="zh-CN" altLang="en-US" dirty="0"/>
          </a:p>
        </p:txBody>
      </p:sp>
    </p:spTree>
    <p:extLst>
      <p:ext uri="{BB962C8B-B14F-4D97-AF65-F5344CB8AC3E}">
        <p14:creationId xmlns:p14="http://schemas.microsoft.com/office/powerpoint/2010/main" val="349229733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内部控制主导型公司治理模式</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内部控制主导型公司治理模式的结构特征</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日本公司治理模式的结构特征</a:t>
            </a:r>
          </a:p>
          <a:p>
            <a:r>
              <a:rPr lang="en-US" altLang="zh-CN" dirty="0"/>
              <a:t>1. </a:t>
            </a:r>
            <a:r>
              <a:rPr lang="zh-CN" altLang="zh-CN" dirty="0"/>
              <a:t>股东大会“形骸化” </a:t>
            </a:r>
          </a:p>
          <a:p>
            <a:r>
              <a:rPr lang="en-US" altLang="zh-CN" dirty="0"/>
              <a:t>2. </a:t>
            </a:r>
            <a:r>
              <a:rPr lang="zh-CN" altLang="zh-CN" dirty="0"/>
              <a:t>董事会由经理人控制</a:t>
            </a:r>
            <a:r>
              <a:rPr lang="en-US" altLang="zh-CN" dirty="0"/>
              <a:t>,</a:t>
            </a:r>
            <a:r>
              <a:rPr lang="zh-CN" altLang="zh-CN" dirty="0"/>
              <a:t>以内部董事为主</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德国公司治理模式的结构特征</a:t>
            </a:r>
          </a:p>
          <a:p>
            <a:r>
              <a:rPr lang="en-US" altLang="zh-CN" dirty="0"/>
              <a:t>1. </a:t>
            </a:r>
            <a:r>
              <a:rPr lang="zh-CN" altLang="zh-CN" dirty="0"/>
              <a:t>监事会是公司股东、职工利益的代表机构和监督机构</a:t>
            </a:r>
          </a:p>
          <a:p>
            <a:r>
              <a:rPr lang="en-US" altLang="zh-CN" dirty="0"/>
              <a:t>2. </a:t>
            </a:r>
            <a:r>
              <a:rPr lang="zh-CN" altLang="zh-CN" dirty="0"/>
              <a:t>董事会是公司的法人机构</a:t>
            </a:r>
          </a:p>
          <a:p>
            <a:endParaRPr lang="zh-CN" altLang="en-US" dirty="0"/>
          </a:p>
        </p:txBody>
      </p:sp>
    </p:spTree>
    <p:extLst>
      <p:ext uri="{BB962C8B-B14F-4D97-AF65-F5344CB8AC3E}">
        <p14:creationId xmlns:p14="http://schemas.microsoft.com/office/powerpoint/2010/main" val="11151078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内部控制主导型公司治理模式</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 内部控制主导型公司治理模式的机制特征</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德国公司治理模式的机制特征</a:t>
            </a:r>
          </a:p>
          <a:p>
            <a:r>
              <a:rPr lang="en-US" altLang="zh-CN" dirty="0"/>
              <a:t>1. </a:t>
            </a:r>
            <a:r>
              <a:rPr lang="zh-CN" altLang="zh-CN" dirty="0"/>
              <a:t>银行的治理作用</a:t>
            </a:r>
          </a:p>
          <a:p>
            <a:r>
              <a:rPr lang="en-US" altLang="zh-CN" dirty="0"/>
              <a:t>2. </a:t>
            </a:r>
            <a:r>
              <a:rPr lang="zh-CN" altLang="zh-CN" dirty="0"/>
              <a:t>员工参与治理</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日本公司治理模式的机制特征</a:t>
            </a:r>
          </a:p>
          <a:p>
            <a:r>
              <a:rPr lang="en-US" altLang="zh-CN" dirty="0"/>
              <a:t>1. </a:t>
            </a:r>
            <a:r>
              <a:rPr lang="zh-CN" altLang="zh-CN" dirty="0"/>
              <a:t>经理人激励机制</a:t>
            </a:r>
          </a:p>
          <a:p>
            <a:r>
              <a:rPr lang="en-US" altLang="zh-CN" dirty="0"/>
              <a:t>2. </a:t>
            </a:r>
            <a:r>
              <a:rPr lang="zh-CN" altLang="zh-CN" dirty="0"/>
              <a:t>经理人约束机制</a:t>
            </a:r>
          </a:p>
          <a:p>
            <a:r>
              <a:rPr lang="en-US" altLang="zh-CN" dirty="0"/>
              <a:t>3. </a:t>
            </a:r>
            <a:r>
              <a:rPr lang="zh-CN" altLang="zh-CN" dirty="0"/>
              <a:t>公司员工治理机制</a:t>
            </a:r>
          </a:p>
          <a:p>
            <a:endParaRPr lang="zh-CN" altLang="en-US" dirty="0"/>
          </a:p>
        </p:txBody>
      </p:sp>
    </p:spTree>
    <p:extLst>
      <p:ext uri="{BB962C8B-B14F-4D97-AF65-F5344CB8AC3E}">
        <p14:creationId xmlns:p14="http://schemas.microsoft.com/office/powerpoint/2010/main" val="326979380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内部控制主导型公司治理模式</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五、 内部控制主导型公司治理模式的有效性分析</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内部控制主导型公司治理模式的优势</a:t>
            </a:r>
          </a:p>
          <a:p>
            <a:r>
              <a:rPr lang="en-US" altLang="zh-CN" dirty="0"/>
              <a:t>1. </a:t>
            </a:r>
            <a:r>
              <a:rPr lang="zh-CN" altLang="zh-CN" dirty="0"/>
              <a:t>充分发挥银行监控作用</a:t>
            </a:r>
          </a:p>
          <a:p>
            <a:r>
              <a:rPr lang="en-US" altLang="zh-CN" dirty="0"/>
              <a:t>2. </a:t>
            </a:r>
            <a:r>
              <a:rPr lang="zh-CN" altLang="zh-CN" dirty="0"/>
              <a:t>保障更为长期的稳定发展</a:t>
            </a:r>
          </a:p>
          <a:p>
            <a:r>
              <a:rPr lang="en-US" altLang="zh-CN" dirty="0"/>
              <a:t>3. </a:t>
            </a:r>
            <a:r>
              <a:rPr lang="zh-CN" altLang="zh-CN" dirty="0"/>
              <a:t>降低交易成本并提高效率</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内部控制主导型公司治理模式的缺陷</a:t>
            </a:r>
          </a:p>
          <a:p>
            <a:r>
              <a:rPr lang="en-US" altLang="zh-CN" dirty="0"/>
              <a:t>1. </a:t>
            </a:r>
            <a:r>
              <a:rPr lang="zh-CN" altLang="zh-CN" dirty="0"/>
              <a:t>缺乏外部资本市场的压力</a:t>
            </a:r>
            <a:r>
              <a:rPr lang="en-US" altLang="zh-CN" dirty="0"/>
              <a:t>,</a:t>
            </a:r>
            <a:r>
              <a:rPr lang="zh-CN" altLang="zh-CN" dirty="0"/>
              <a:t>监督机制流于形式</a:t>
            </a:r>
          </a:p>
          <a:p>
            <a:r>
              <a:rPr lang="en-US" altLang="zh-CN" dirty="0"/>
              <a:t>2. </a:t>
            </a:r>
            <a:r>
              <a:rPr lang="zh-CN" altLang="zh-CN" dirty="0"/>
              <a:t>经营者缺乏危机感</a:t>
            </a:r>
            <a:r>
              <a:rPr lang="en-US" altLang="zh-CN" dirty="0"/>
              <a:t>,</a:t>
            </a:r>
            <a:r>
              <a:rPr lang="zh-CN" altLang="zh-CN" dirty="0"/>
              <a:t>创新动力不足</a:t>
            </a:r>
          </a:p>
          <a:p>
            <a:r>
              <a:rPr lang="en-US" altLang="zh-CN" dirty="0"/>
              <a:t>3. </a:t>
            </a:r>
            <a:r>
              <a:rPr lang="zh-CN" altLang="zh-CN" dirty="0"/>
              <a:t>主银行制导致泡沫经济</a:t>
            </a:r>
          </a:p>
          <a:p>
            <a:endParaRPr lang="zh-CN" altLang="en-US" dirty="0"/>
          </a:p>
        </p:txBody>
      </p:sp>
    </p:spTree>
    <p:extLst>
      <p:ext uri="{BB962C8B-B14F-4D97-AF65-F5344CB8AC3E}">
        <p14:creationId xmlns:p14="http://schemas.microsoft.com/office/powerpoint/2010/main" val="547146035"/>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家族控制主导型公司治理模式</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家族控制主导型公司治理模式的形成背景</a:t>
            </a:r>
          </a:p>
          <a:p>
            <a:r>
              <a:rPr lang="zh-CN" altLang="zh-CN" dirty="0"/>
              <a:t>家族控制主导型公司治理模式以东亚的韩国、东南亚的新加坡、马来西亚、泰国、印度尼西亚、菲律宾和中国香港、中国台湾等国家和地区为代表</a:t>
            </a:r>
            <a:r>
              <a:rPr lang="zh-CN" altLang="zh-CN" dirty="0" smtClean="0"/>
              <a:t>。</a:t>
            </a:r>
            <a:endParaRPr lang="en-US" altLang="zh-CN" dirty="0" smtClean="0"/>
          </a:p>
          <a:p>
            <a:r>
              <a:rPr lang="zh-CN" altLang="zh-CN" dirty="0" smtClean="0"/>
              <a:t>由于</a:t>
            </a:r>
            <a:r>
              <a:rPr lang="zh-CN" altLang="zh-CN" dirty="0"/>
              <a:t>家族在上述东亚国家公司治理中发挥着重要作用</a:t>
            </a:r>
            <a:r>
              <a:rPr lang="en-US" altLang="zh-CN" dirty="0"/>
              <a:t>,</a:t>
            </a:r>
            <a:r>
              <a:rPr lang="zh-CN" altLang="zh-CN" dirty="0"/>
              <a:t>因此</a:t>
            </a:r>
            <a:r>
              <a:rPr lang="en-US" altLang="zh-CN" dirty="0"/>
              <a:t>,</a:t>
            </a:r>
            <a:r>
              <a:rPr lang="zh-CN" altLang="zh-CN" dirty="0"/>
              <a:t>把这一类型的经济体制称为“家族资本主义”。</a:t>
            </a:r>
          </a:p>
          <a:p>
            <a:endParaRPr lang="zh-CN" altLang="en-US" dirty="0"/>
          </a:p>
        </p:txBody>
      </p:sp>
    </p:spTree>
    <p:extLst>
      <p:ext uri="{BB962C8B-B14F-4D97-AF65-F5344CB8AC3E}">
        <p14:creationId xmlns:p14="http://schemas.microsoft.com/office/powerpoint/2010/main" val="418698433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家族控制主导型公司治理模式</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家族控制主导型公司治理模式的形成原因</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历史原因</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文化原因</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其他特殊原因</a:t>
            </a:r>
          </a:p>
          <a:p>
            <a:endParaRPr lang="zh-CN" altLang="en-US" dirty="0"/>
          </a:p>
        </p:txBody>
      </p:sp>
    </p:spTree>
    <p:extLst>
      <p:ext uri="{BB962C8B-B14F-4D97-AF65-F5344CB8AC3E}">
        <p14:creationId xmlns:p14="http://schemas.microsoft.com/office/powerpoint/2010/main" val="268272634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家族控制主导型公司治理模式</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家族控制主导型公司治理模式的结构特征</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东亚家族控制主导型公司治理模式的结构特征</a:t>
            </a:r>
          </a:p>
          <a:p>
            <a:r>
              <a:rPr lang="en-US" altLang="zh-CN" dirty="0"/>
              <a:t>1. </a:t>
            </a:r>
            <a:r>
              <a:rPr lang="zh-CN" altLang="zh-CN" dirty="0"/>
              <a:t>利用金字塔式组织结构控制下属系列公司</a:t>
            </a:r>
          </a:p>
          <a:p>
            <a:r>
              <a:rPr lang="en-US" altLang="zh-CN" dirty="0"/>
              <a:t>2. </a:t>
            </a:r>
            <a:r>
              <a:rPr lang="zh-CN" altLang="zh-CN" dirty="0"/>
              <a:t>公司所有权与经营管理权主要由家族成员控制</a:t>
            </a:r>
          </a:p>
          <a:p>
            <a:r>
              <a:rPr lang="en-US" altLang="zh-CN" dirty="0"/>
              <a:t>3. </a:t>
            </a:r>
            <a:r>
              <a:rPr lang="zh-CN" altLang="zh-CN" dirty="0"/>
              <a:t>公司决策家长化</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韩国公司治理结构的基本特征</a:t>
            </a:r>
          </a:p>
          <a:p>
            <a:r>
              <a:rPr lang="en-US" altLang="zh-CN" dirty="0"/>
              <a:t>1. </a:t>
            </a:r>
            <a:r>
              <a:rPr lang="zh-CN" altLang="zh-CN" dirty="0"/>
              <a:t>家族成员控制财团及其所属系列公司的所有权</a:t>
            </a:r>
          </a:p>
          <a:p>
            <a:r>
              <a:rPr lang="en-US" altLang="zh-CN" dirty="0"/>
              <a:t>2. </a:t>
            </a:r>
            <a:r>
              <a:rPr lang="zh-CN" altLang="zh-CN" dirty="0"/>
              <a:t>家族成员掌握财团及其系列公司的主要经营管理权</a:t>
            </a:r>
          </a:p>
          <a:p>
            <a:r>
              <a:rPr lang="en-US" altLang="zh-CN" dirty="0"/>
              <a:t>3. </a:t>
            </a:r>
            <a:r>
              <a:rPr lang="zh-CN" altLang="zh-CN" dirty="0"/>
              <a:t>财团的重大决策由掌握最高经营权的家族成员做出</a:t>
            </a:r>
          </a:p>
          <a:p>
            <a:r>
              <a:rPr lang="en-US" altLang="zh-CN" dirty="0"/>
              <a:t>4. </a:t>
            </a:r>
            <a:r>
              <a:rPr lang="zh-CN" altLang="zh-CN" dirty="0"/>
              <a:t>家族成员以相互债务担保和相互财政补贴形式对财团所属系列公司实施控制</a:t>
            </a:r>
          </a:p>
          <a:p>
            <a:endParaRPr lang="zh-CN" altLang="en-US" dirty="0"/>
          </a:p>
        </p:txBody>
      </p:sp>
    </p:spTree>
    <p:extLst>
      <p:ext uri="{BB962C8B-B14F-4D97-AF65-F5344CB8AC3E}">
        <p14:creationId xmlns:p14="http://schemas.microsoft.com/office/powerpoint/2010/main" val="196051989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家族控制主导型公司治理模式</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 家族控制主导型公司治理模式的机制特征</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经营者激励约束双重化</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政府对公司的强约束</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银行等金融机构的外部监督较弱</a:t>
            </a:r>
          </a:p>
          <a:p>
            <a:endParaRPr lang="zh-CN" altLang="en-US" dirty="0"/>
          </a:p>
        </p:txBody>
      </p:sp>
    </p:spTree>
    <p:extLst>
      <p:ext uri="{BB962C8B-B14F-4D97-AF65-F5344CB8AC3E}">
        <p14:creationId xmlns:p14="http://schemas.microsoft.com/office/powerpoint/2010/main" val="282784506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家族控制主导型公司治理模式</a:t>
            </a:r>
            <a:endParaRPr lang="zh-CN" altLang="en-US" dirty="0"/>
          </a:p>
        </p:txBody>
      </p:sp>
      <p:sp>
        <p:nvSpPr>
          <p:cNvPr id="3" name="内容占位符 2"/>
          <p:cNvSpPr>
            <a:spLocks noGrp="1"/>
          </p:cNvSpPr>
          <p:nvPr>
            <p:ph idx="1"/>
          </p:nvPr>
        </p:nvSpPr>
        <p:spPr/>
        <p:txBody>
          <a:bodyPr>
            <a:normAutofit fontScale="92500" lnSpcReduction="10000"/>
          </a:bodyPr>
          <a:lstStyle/>
          <a:p>
            <a:pPr marL="0" indent="0">
              <a:buNone/>
            </a:pPr>
            <a:r>
              <a:rPr lang="zh-CN" altLang="zh-CN" sz="2600" b="1" dirty="0">
                <a:latin typeface="黑体" panose="02010609060101010101" pitchFamily="49" charset="-122"/>
                <a:ea typeface="黑体" panose="02010609060101010101" pitchFamily="49" charset="-122"/>
              </a:rPr>
              <a:t>五、 家族控制主导型公司治理模式的有效性分析</a:t>
            </a:r>
          </a:p>
          <a:p>
            <a:pPr marL="0" indent="0" algn="l">
              <a:lnSpc>
                <a:spcPct val="13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家族控制主导型公司治理模式的有效作用</a:t>
            </a:r>
          </a:p>
          <a:p>
            <a:r>
              <a:rPr lang="en-US" altLang="zh-CN" sz="1900" dirty="0"/>
              <a:t>1. </a:t>
            </a:r>
            <a:r>
              <a:rPr lang="zh-CN" altLang="zh-CN" sz="1900" dirty="0"/>
              <a:t>对公司内部控制的有效作用</a:t>
            </a:r>
          </a:p>
          <a:p>
            <a:r>
              <a:rPr lang="en-US" altLang="zh-CN" sz="1900" dirty="0"/>
              <a:t>2. </a:t>
            </a:r>
            <a:r>
              <a:rPr lang="zh-CN" altLang="zh-CN" sz="1900" dirty="0"/>
              <a:t>对公司成长和发展的作用</a:t>
            </a:r>
          </a:p>
          <a:p>
            <a:r>
              <a:rPr lang="en-US" altLang="zh-CN" sz="1900" dirty="0"/>
              <a:t>3. </a:t>
            </a:r>
            <a:r>
              <a:rPr lang="zh-CN" altLang="zh-CN" sz="1900" dirty="0"/>
              <a:t>对国家经济发展的作用</a:t>
            </a:r>
          </a:p>
          <a:p>
            <a:pPr marL="0" indent="0" algn="l">
              <a:lnSpc>
                <a:spcPct val="135000"/>
              </a:lnSpc>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家族控制主导型公司治理模式的负面作用</a:t>
            </a:r>
          </a:p>
          <a:p>
            <a:r>
              <a:rPr lang="en-US" altLang="zh-CN" sz="1900" dirty="0"/>
              <a:t>1. </a:t>
            </a:r>
            <a:r>
              <a:rPr lang="zh-CN" altLang="zh-CN" sz="1900" dirty="0"/>
              <a:t>所有权控制过于集中</a:t>
            </a:r>
            <a:r>
              <a:rPr lang="en-US" altLang="zh-CN" sz="1900" dirty="0"/>
              <a:t>,</a:t>
            </a:r>
            <a:r>
              <a:rPr lang="zh-CN" altLang="zh-CN" sz="1900" dirty="0"/>
              <a:t>形成对小股东的剥夺</a:t>
            </a:r>
          </a:p>
          <a:p>
            <a:r>
              <a:rPr lang="en-US" altLang="zh-CN" sz="1900" dirty="0"/>
              <a:t>2. </a:t>
            </a:r>
            <a:r>
              <a:rPr lang="zh-CN" altLang="zh-CN" sz="1900" dirty="0"/>
              <a:t>缺乏对家族外人力资本的激励作用</a:t>
            </a:r>
          </a:p>
          <a:p>
            <a:r>
              <a:rPr lang="en-US" altLang="zh-CN" sz="1900" dirty="0"/>
              <a:t>3. </a:t>
            </a:r>
            <a:r>
              <a:rPr lang="zh-CN" altLang="zh-CN" sz="1900" dirty="0"/>
              <a:t>任人唯亲可能带来经营上的风险</a:t>
            </a:r>
          </a:p>
          <a:p>
            <a:r>
              <a:rPr lang="en-US" altLang="zh-CN" sz="1900" dirty="0"/>
              <a:t>4. </a:t>
            </a:r>
            <a:r>
              <a:rPr lang="zh-CN" altLang="zh-CN" sz="1900" dirty="0"/>
              <a:t>家族公司权力交接容易引起纷争</a:t>
            </a:r>
          </a:p>
          <a:p>
            <a:r>
              <a:rPr lang="en-US" altLang="zh-CN" sz="1900" dirty="0"/>
              <a:t>5. </a:t>
            </a:r>
            <a:r>
              <a:rPr lang="zh-CN" altLang="zh-CN" sz="1900" dirty="0"/>
              <a:t>公司社会化、公开化程度低带来的风险</a:t>
            </a:r>
          </a:p>
          <a:p>
            <a:endParaRPr lang="zh-CN" altLang="en-US" dirty="0"/>
          </a:p>
        </p:txBody>
      </p:sp>
    </p:spTree>
    <p:extLst>
      <p:ext uri="{BB962C8B-B14F-4D97-AF65-F5344CB8AC3E}">
        <p14:creationId xmlns:p14="http://schemas.microsoft.com/office/powerpoint/2010/main" val="232094195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公司治理模式的趋同化</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经典公司治理模式的比较</a:t>
            </a:r>
          </a:p>
          <a:p>
            <a:r>
              <a:rPr lang="zh-CN" altLang="zh-CN" dirty="0"/>
              <a:t>大多数早期的公司治理理念产生于英国和美国</a:t>
            </a:r>
            <a:r>
              <a:rPr lang="en-US" altLang="zh-CN" dirty="0"/>
              <a:t>,</a:t>
            </a:r>
            <a:r>
              <a:rPr lang="zh-CN" altLang="zh-CN" dirty="0"/>
              <a:t>即源于外部控制主导型公司治理模式。正是英、美两国公司的两权分离现象</a:t>
            </a:r>
            <a:r>
              <a:rPr lang="en-US" altLang="zh-CN" dirty="0"/>
              <a:t>,</a:t>
            </a:r>
            <a:r>
              <a:rPr lang="zh-CN" altLang="zh-CN" dirty="0"/>
              <a:t>使人们早在</a:t>
            </a:r>
            <a:r>
              <a:rPr lang="en-US" altLang="zh-CN" dirty="0"/>
              <a:t>20</a:t>
            </a:r>
            <a:r>
              <a:rPr lang="zh-CN" altLang="zh-CN" dirty="0"/>
              <a:t>世纪</a:t>
            </a:r>
            <a:r>
              <a:rPr lang="en-US" altLang="zh-CN" dirty="0"/>
              <a:t>30</a:t>
            </a:r>
            <a:r>
              <a:rPr lang="zh-CN" altLang="zh-CN" dirty="0"/>
              <a:t>年代便注意到识别与解决代理问题的重要性</a:t>
            </a:r>
            <a:r>
              <a:rPr lang="zh-CN" altLang="zh-CN" dirty="0" smtClean="0"/>
              <a:t>。</a:t>
            </a:r>
            <a:endParaRPr lang="en-US" altLang="zh-CN" dirty="0" smtClean="0"/>
          </a:p>
          <a:p>
            <a:r>
              <a:rPr lang="zh-CN" altLang="zh-CN" dirty="0" smtClean="0"/>
              <a:t>然而</a:t>
            </a:r>
            <a:r>
              <a:rPr lang="en-US" altLang="zh-CN" dirty="0"/>
              <a:t>,</a:t>
            </a:r>
            <a:r>
              <a:rPr lang="zh-CN" altLang="zh-CN" dirty="0"/>
              <a:t>到</a:t>
            </a:r>
            <a:r>
              <a:rPr lang="en-US" altLang="zh-CN" dirty="0"/>
              <a:t>80</a:t>
            </a:r>
            <a:r>
              <a:rPr lang="zh-CN" altLang="zh-CN" dirty="0"/>
              <a:t>年代晚期</a:t>
            </a:r>
            <a:r>
              <a:rPr lang="en-US" altLang="zh-CN" dirty="0"/>
              <a:t>,</a:t>
            </a:r>
            <a:r>
              <a:rPr lang="zh-CN" altLang="zh-CN" dirty="0"/>
              <a:t>许多学者都认为</a:t>
            </a:r>
            <a:r>
              <a:rPr lang="en-US" altLang="zh-CN" dirty="0"/>
              <a:t>,</a:t>
            </a:r>
            <a:r>
              <a:rPr lang="zh-CN" altLang="zh-CN" dirty="0"/>
              <a:t>在外部控制主导型公司治理模式下</a:t>
            </a:r>
            <a:r>
              <a:rPr lang="en-US" altLang="zh-CN" dirty="0"/>
              <a:t>,</a:t>
            </a:r>
            <a:r>
              <a:rPr lang="zh-CN" altLang="zh-CN" dirty="0"/>
              <a:t>管理层掌握了过大的控制权且缺乏约束</a:t>
            </a:r>
            <a:r>
              <a:rPr lang="en-US" altLang="zh-CN" dirty="0"/>
              <a:t>,</a:t>
            </a:r>
            <a:r>
              <a:rPr lang="zh-CN" altLang="zh-CN" dirty="0"/>
              <a:t>中小股东高度重视短期收益而忽视了公司长期发展。相比来说</a:t>
            </a:r>
            <a:r>
              <a:rPr lang="en-US" altLang="zh-CN" dirty="0"/>
              <a:t>,</a:t>
            </a:r>
            <a:r>
              <a:rPr lang="zh-CN" altLang="zh-CN" dirty="0"/>
              <a:t>内部控制主导型公司治理模式更为有效</a:t>
            </a:r>
            <a:r>
              <a:rPr lang="en-US" altLang="zh-CN" dirty="0"/>
              <a:t>,</a:t>
            </a:r>
            <a:r>
              <a:rPr lang="zh-CN" altLang="zh-CN" dirty="0"/>
              <a:t>而德国和日本的公司也在全球表现出很强的竞争优势。</a:t>
            </a:r>
          </a:p>
          <a:p>
            <a:endParaRPr lang="zh-CN" altLang="en-US" dirty="0"/>
          </a:p>
        </p:txBody>
      </p:sp>
    </p:spTree>
    <p:extLst>
      <p:ext uri="{BB962C8B-B14F-4D97-AF65-F5344CB8AC3E}">
        <p14:creationId xmlns:p14="http://schemas.microsoft.com/office/powerpoint/2010/main" val="1410590067"/>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290286"/>
            <a:ext cx="12192000" cy="646331"/>
          </a:xfrm>
          <a:prstGeom prst="rect">
            <a:avLst/>
          </a:prstGeom>
          <a:noFill/>
        </p:spPr>
        <p:txBody>
          <a:bodyPr wrap="square" rtlCol="0">
            <a:spAutoFit/>
          </a:bodyPr>
          <a:lstStyle/>
          <a:p>
            <a:r>
              <a:rPr lang="zh-CN" altLang="en-US" sz="3600" b="1" dirty="0" smtClean="0">
                <a:solidFill>
                  <a:schemeClr val="bg1"/>
                </a:solidFill>
              </a:rPr>
              <a:t>                   本  章  目   录</a:t>
            </a:r>
            <a:endParaRPr lang="zh-CN" altLang="en-US" sz="3600" b="1" dirty="0">
              <a:solidFill>
                <a:schemeClr val="bg1"/>
              </a:solidFill>
            </a:endParaRPr>
          </a:p>
        </p:txBody>
      </p:sp>
      <p:sp>
        <p:nvSpPr>
          <p:cNvPr id="28" name="文本框 27"/>
          <p:cNvSpPr txBox="1"/>
          <p:nvPr/>
        </p:nvSpPr>
        <p:spPr>
          <a:xfrm>
            <a:off x="152400" y="442686"/>
            <a:ext cx="12192000" cy="646331"/>
          </a:xfrm>
          <a:prstGeom prst="rect">
            <a:avLst/>
          </a:prstGeom>
          <a:noFill/>
        </p:spPr>
        <p:txBody>
          <a:bodyPr wrap="square" rtlCol="0">
            <a:spAutoFit/>
          </a:bodyPr>
          <a:lstStyle/>
          <a:p>
            <a:r>
              <a:rPr lang="zh-CN" altLang="en-US" sz="3600" b="1" dirty="0" smtClean="0">
                <a:latin typeface="黑体" panose="02010609060101010101" pitchFamily="49" charset="-122"/>
                <a:ea typeface="黑体" panose="02010609060101010101" pitchFamily="49" charset="-122"/>
              </a:rPr>
              <a:t>         本 章 目 录</a:t>
            </a:r>
            <a:endParaRPr lang="zh-CN" altLang="en-US" sz="3600" b="1" dirty="0">
              <a:latin typeface="黑体" panose="02010609060101010101" pitchFamily="49" charset="-122"/>
              <a:ea typeface="黑体" panose="02010609060101010101" pitchFamily="49" charset="-122"/>
            </a:endParaRPr>
          </a:p>
        </p:txBody>
      </p:sp>
      <p:grpSp>
        <p:nvGrpSpPr>
          <p:cNvPr id="29" name="组合 28"/>
          <p:cNvGrpSpPr/>
          <p:nvPr/>
        </p:nvGrpSpPr>
        <p:grpSpPr>
          <a:xfrm>
            <a:off x="1870430" y="2032754"/>
            <a:ext cx="6390109" cy="3075029"/>
            <a:chOff x="3009756" y="1946691"/>
            <a:chExt cx="6390109" cy="3075029"/>
          </a:xfrm>
        </p:grpSpPr>
        <p:grpSp>
          <p:nvGrpSpPr>
            <p:cNvPr id="30" name="组合 29"/>
            <p:cNvGrpSpPr/>
            <p:nvPr/>
          </p:nvGrpSpPr>
          <p:grpSpPr>
            <a:xfrm>
              <a:off x="3009756" y="1946691"/>
              <a:ext cx="6390109" cy="2279494"/>
              <a:chOff x="2488640" y="2139114"/>
              <a:chExt cx="6390109" cy="2279494"/>
            </a:xfrm>
          </p:grpSpPr>
          <p:grpSp>
            <p:nvGrpSpPr>
              <p:cNvPr id="35" name="Group 4"/>
              <p:cNvGrpSpPr/>
              <p:nvPr/>
            </p:nvGrpSpPr>
            <p:grpSpPr bwMode="auto">
              <a:xfrm>
                <a:off x="2488640" y="2139114"/>
                <a:ext cx="6390109" cy="639332"/>
                <a:chOff x="0" y="0"/>
                <a:chExt cx="2982" cy="288"/>
              </a:xfrm>
            </p:grpSpPr>
            <p:sp>
              <p:nvSpPr>
                <p:cNvPr id="4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45"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latin typeface="等线" panose="02010600030101010101" pitchFamily="2" charset="-122"/>
                      <a:ea typeface="等线" panose="02010600030101010101" pitchFamily="2" charset="-122"/>
                    </a:rPr>
                    <a:t>第一节　外部控制主导型公司治理模式</a:t>
                  </a:r>
                  <a:endParaRPr lang="zh-CN" altLang="zh-CN" sz="2000" dirty="0">
                    <a:latin typeface="等线" panose="02010600030101010101" pitchFamily="2" charset="-122"/>
                    <a:ea typeface="等线" panose="02010600030101010101" pitchFamily="2" charset="-122"/>
                  </a:endParaRPr>
                </a:p>
              </p:txBody>
            </p:sp>
            <p:sp>
              <p:nvSpPr>
                <p:cNvPr id="4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36" name="Group 8"/>
              <p:cNvGrpSpPr/>
              <p:nvPr/>
            </p:nvGrpSpPr>
            <p:grpSpPr bwMode="auto">
              <a:xfrm>
                <a:off x="2488640" y="2975707"/>
                <a:ext cx="6390109" cy="639332"/>
                <a:chOff x="0" y="0"/>
                <a:chExt cx="2982" cy="288"/>
              </a:xfrm>
            </p:grpSpPr>
            <p:sp>
              <p:nvSpPr>
                <p:cNvPr id="4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42"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latin typeface="等线" panose="02010600030101010101" pitchFamily="2" charset="-122"/>
                      <a:ea typeface="等线" panose="02010600030101010101" pitchFamily="2" charset="-122"/>
                    </a:rPr>
                    <a:t>第二节　内部控制主导型公司治理模式</a:t>
                  </a:r>
                  <a:endParaRPr lang="zh-CN" altLang="en-US" sz="2000" dirty="0">
                    <a:solidFill>
                      <a:srgbClr val="000000"/>
                    </a:solidFill>
                    <a:latin typeface="等线" panose="02010600030101010101" pitchFamily="2" charset="-122"/>
                    <a:ea typeface="等线" panose="02010600030101010101" pitchFamily="2" charset="-122"/>
                    <a:cs typeface="锐字工房云字库准圆GBK" panose="02010604000000000000" charset="-122"/>
                    <a:sym typeface="+mn-ea"/>
                  </a:endParaRPr>
                </a:p>
              </p:txBody>
            </p:sp>
            <p:sp>
              <p:nvSpPr>
                <p:cNvPr id="4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37" name="Group 12"/>
              <p:cNvGrpSpPr/>
              <p:nvPr/>
            </p:nvGrpSpPr>
            <p:grpSpPr bwMode="auto">
              <a:xfrm>
                <a:off x="2488640" y="3779276"/>
                <a:ext cx="6390109" cy="639332"/>
                <a:chOff x="0" y="0"/>
                <a:chExt cx="2982" cy="288"/>
              </a:xfrm>
            </p:grpSpPr>
            <p:sp>
              <p:nvSpPr>
                <p:cNvPr id="3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9"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latin typeface="等线" panose="02010600030101010101" pitchFamily="2" charset="-122"/>
                      <a:ea typeface="等线" panose="02010600030101010101" pitchFamily="2" charset="-122"/>
                    </a:rPr>
                    <a:t>第三节　家族控制主导型公司治理模式</a:t>
                  </a:r>
                  <a:endParaRPr lang="zh-CN" altLang="en-US" sz="2000"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4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grpSp>
          <p:nvGrpSpPr>
            <p:cNvPr id="31" name="Group 4"/>
            <p:cNvGrpSpPr/>
            <p:nvPr/>
          </p:nvGrpSpPr>
          <p:grpSpPr bwMode="auto">
            <a:xfrm>
              <a:off x="3009756" y="4382388"/>
              <a:ext cx="6390109" cy="639332"/>
              <a:chOff x="0" y="0"/>
              <a:chExt cx="2982" cy="288"/>
            </a:xfrm>
          </p:grpSpPr>
          <p:sp>
            <p:nvSpPr>
              <p:cNvPr id="32"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3"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latin typeface="等线" panose="02010600030101010101" pitchFamily="2" charset="-122"/>
                    <a:ea typeface="等线" panose="02010600030101010101" pitchFamily="2" charset="-122"/>
                  </a:rPr>
                  <a:t>第四节　公司治理模式的趋同化</a:t>
                </a:r>
                <a:endParaRPr lang="zh-CN" altLang="en-US" sz="2000"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34"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Tree>
    <p:extLst>
      <p:ext uri="{BB962C8B-B14F-4D97-AF65-F5344CB8AC3E}">
        <p14:creationId xmlns:p14="http://schemas.microsoft.com/office/powerpoint/2010/main" val="166852545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公司治理模式的趋同化</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a:t>
            </a:r>
            <a:r>
              <a:rPr lang="en-US" altLang="zh-CN" sz="2600" b="1" dirty="0">
                <a:latin typeface="黑体" panose="02010609060101010101" pitchFamily="49" charset="-122"/>
                <a:ea typeface="黑体" panose="02010609060101010101" pitchFamily="49" charset="-122"/>
              </a:rPr>
              <a:t>OECD</a:t>
            </a:r>
            <a:r>
              <a:rPr lang="zh-CN" altLang="zh-CN" sz="2600" b="1" dirty="0">
                <a:latin typeface="黑体" panose="02010609060101010101" pitchFamily="49" charset="-122"/>
                <a:ea typeface="黑体" panose="02010609060101010101" pitchFamily="49" charset="-122"/>
              </a:rPr>
              <a:t>公司治理准则》成为公司治理的国际标准</a:t>
            </a:r>
          </a:p>
          <a:p>
            <a:r>
              <a:rPr lang="zh-CN" altLang="zh-CN" dirty="0"/>
              <a:t>本次修订的准则不仅参考了</a:t>
            </a:r>
            <a:r>
              <a:rPr lang="en-US" altLang="zh-CN" dirty="0"/>
              <a:t>OECD</a:t>
            </a:r>
            <a:r>
              <a:rPr lang="zh-CN" altLang="zh-CN" dirty="0"/>
              <a:t>国家的经验</a:t>
            </a:r>
            <a:r>
              <a:rPr lang="en-US" altLang="zh-CN" dirty="0"/>
              <a:t>,</a:t>
            </a:r>
            <a:r>
              <a:rPr lang="zh-CN" altLang="zh-CN" dirty="0"/>
              <a:t>还参考了非</a:t>
            </a:r>
            <a:r>
              <a:rPr lang="en-US" altLang="zh-CN" dirty="0"/>
              <a:t>OECD</a:t>
            </a:r>
            <a:r>
              <a:rPr lang="zh-CN" altLang="zh-CN" dirty="0"/>
              <a:t>国家</a:t>
            </a:r>
            <a:r>
              <a:rPr lang="en-US" altLang="zh-CN" dirty="0"/>
              <a:t>,</a:t>
            </a:r>
            <a:r>
              <a:rPr lang="zh-CN" altLang="zh-CN" dirty="0"/>
              <a:t>尤其是那些参加了</a:t>
            </a:r>
            <a:r>
              <a:rPr lang="en-US" altLang="zh-CN" dirty="0"/>
              <a:t>OECD</a:t>
            </a:r>
            <a:r>
              <a:rPr lang="zh-CN" altLang="zh-CN" dirty="0"/>
              <a:t>和世界银行共同组织的公司治理地区圆桌会议的俄罗斯、亚洲、东南亚、拉美国家和地区的经验。因此</a:t>
            </a:r>
            <a:r>
              <a:rPr lang="en-US" altLang="zh-CN" dirty="0"/>
              <a:t>,</a:t>
            </a:r>
            <a:r>
              <a:rPr lang="zh-CN" altLang="zh-CN" dirty="0"/>
              <a:t>新的《</a:t>
            </a:r>
            <a:r>
              <a:rPr lang="en-US" altLang="zh-CN" dirty="0"/>
              <a:t>OECD</a:t>
            </a:r>
            <a:r>
              <a:rPr lang="zh-CN" altLang="zh-CN" dirty="0"/>
              <a:t>公司治理准则》不仅适用于</a:t>
            </a:r>
            <a:r>
              <a:rPr lang="en-US" altLang="zh-CN" dirty="0"/>
              <a:t>OECD</a:t>
            </a:r>
            <a:r>
              <a:rPr lang="zh-CN" altLang="zh-CN" dirty="0"/>
              <a:t>国家</a:t>
            </a:r>
            <a:r>
              <a:rPr lang="en-US" altLang="zh-CN" dirty="0"/>
              <a:t>,</a:t>
            </a:r>
            <a:r>
              <a:rPr lang="zh-CN" altLang="zh-CN" dirty="0"/>
              <a:t>也适用于相当多的非</a:t>
            </a:r>
            <a:r>
              <a:rPr lang="en-US" altLang="zh-CN" dirty="0"/>
              <a:t>OECD</a:t>
            </a:r>
            <a:r>
              <a:rPr lang="zh-CN" altLang="zh-CN" dirty="0"/>
              <a:t>国家</a:t>
            </a:r>
            <a:r>
              <a:rPr lang="zh-CN" altLang="zh-CN" dirty="0" smtClean="0"/>
              <a:t>。</a:t>
            </a:r>
            <a:endParaRPr lang="en-US" altLang="zh-CN" dirty="0" smtClean="0"/>
          </a:p>
          <a:p>
            <a:r>
              <a:rPr lang="zh-CN" altLang="zh-CN" dirty="0" smtClean="0"/>
              <a:t>《</a:t>
            </a:r>
            <a:r>
              <a:rPr lang="en-US" altLang="zh-CN" dirty="0"/>
              <a:t>OECD</a:t>
            </a:r>
            <a:r>
              <a:rPr lang="zh-CN" altLang="zh-CN" dirty="0"/>
              <a:t>公司治理准则》适用性的广泛程度</a:t>
            </a:r>
            <a:r>
              <a:rPr lang="en-US" altLang="zh-CN" dirty="0"/>
              <a:t>,</a:t>
            </a:r>
            <a:r>
              <a:rPr lang="zh-CN" altLang="zh-CN" dirty="0"/>
              <a:t>无疑是全球公司治理模式趋同化的重要表现形式。</a:t>
            </a:r>
          </a:p>
          <a:p>
            <a:endParaRPr lang="zh-CN" altLang="en-US" dirty="0"/>
          </a:p>
        </p:txBody>
      </p:sp>
    </p:spTree>
    <p:extLst>
      <p:ext uri="{BB962C8B-B14F-4D97-AF65-F5344CB8AC3E}">
        <p14:creationId xmlns:p14="http://schemas.microsoft.com/office/powerpoint/2010/main" val="34137693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公司治理模式的趋同化</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相对控股模式出现</a:t>
            </a:r>
          </a:p>
          <a:p>
            <a:r>
              <a:rPr lang="zh-CN" altLang="zh-CN" dirty="0"/>
              <a:t>无论是以英、美为代表的外部控制主导型模式</a:t>
            </a:r>
            <a:r>
              <a:rPr lang="en-US" altLang="zh-CN" dirty="0"/>
              <a:t>,</a:t>
            </a:r>
            <a:r>
              <a:rPr lang="zh-CN" altLang="zh-CN" dirty="0"/>
              <a:t>还是以德、日为代表的内部控制主导型模式</a:t>
            </a:r>
            <a:r>
              <a:rPr lang="en-US" altLang="zh-CN" dirty="0"/>
              <a:t>,</a:t>
            </a:r>
            <a:r>
              <a:rPr lang="zh-CN" altLang="zh-CN" dirty="0"/>
              <a:t>都存在一个相同的负面后果</a:t>
            </a:r>
            <a:r>
              <a:rPr lang="en-US" altLang="zh-CN" dirty="0"/>
              <a:t>,</a:t>
            </a:r>
            <a:r>
              <a:rPr lang="zh-CN" altLang="zh-CN" dirty="0"/>
              <a:t>即因为缺乏监督而产生“经营者控制”</a:t>
            </a:r>
            <a:r>
              <a:rPr lang="zh-CN" altLang="zh-CN" dirty="0" smtClean="0"/>
              <a:t>。</a:t>
            </a:r>
            <a:endParaRPr lang="en-US" altLang="zh-CN" dirty="0" smtClean="0"/>
          </a:p>
          <a:p>
            <a:r>
              <a:rPr lang="zh-CN" altLang="zh-CN" dirty="0" smtClean="0"/>
              <a:t>基于</a:t>
            </a:r>
            <a:r>
              <a:rPr lang="zh-CN" altLang="zh-CN" dirty="0"/>
              <a:t>“经营者控制”的严峻现实</a:t>
            </a:r>
            <a:r>
              <a:rPr lang="en-US" altLang="zh-CN" dirty="0"/>
              <a:t>,</a:t>
            </a:r>
            <a:r>
              <a:rPr lang="zh-CN" altLang="zh-CN" dirty="0"/>
              <a:t>两种治理模式开始向中间靠拢</a:t>
            </a:r>
            <a:r>
              <a:rPr lang="en-US" altLang="zh-CN" dirty="0"/>
              <a:t>,</a:t>
            </a:r>
            <a:r>
              <a:rPr lang="zh-CN" altLang="zh-CN" dirty="0"/>
              <a:t>即从高度分散和高度集中向中间靠拢</a:t>
            </a:r>
            <a:r>
              <a:rPr lang="en-US" altLang="zh-CN" dirty="0"/>
              <a:t>,</a:t>
            </a:r>
            <a:r>
              <a:rPr lang="zh-CN" altLang="zh-CN" dirty="0"/>
              <a:t>以谋求一种相对控股模式。由于相对控股股东拥有的股权比重较大</a:t>
            </a:r>
            <a:r>
              <a:rPr lang="en-US" altLang="zh-CN" dirty="0"/>
              <a:t>,</a:t>
            </a:r>
            <a:r>
              <a:rPr lang="zh-CN" altLang="zh-CN" dirty="0"/>
              <a:t>因而有动力发现公司经营中存在的问题</a:t>
            </a:r>
            <a:r>
              <a:rPr lang="en-US" altLang="zh-CN" dirty="0"/>
              <a:t>,</a:t>
            </a:r>
            <a:r>
              <a:rPr lang="zh-CN" altLang="zh-CN" dirty="0"/>
              <a:t>并对经理人的更换高度关注</a:t>
            </a:r>
            <a:r>
              <a:rPr lang="en-US" altLang="zh-CN" dirty="0"/>
              <a:t>(</a:t>
            </a:r>
            <a:r>
              <a:rPr lang="zh-CN" altLang="zh-CN" dirty="0"/>
              <a:t>蔡锐等</a:t>
            </a:r>
            <a:r>
              <a:rPr lang="en-US" altLang="zh-CN" dirty="0"/>
              <a:t>,2018)</a:t>
            </a:r>
            <a:r>
              <a:rPr lang="zh-CN" altLang="zh-CN" dirty="0"/>
              <a:t>。</a:t>
            </a:r>
          </a:p>
          <a:p>
            <a:endParaRPr lang="zh-CN" altLang="en-US" dirty="0"/>
          </a:p>
        </p:txBody>
      </p:sp>
    </p:spTree>
    <p:extLst>
      <p:ext uri="{BB962C8B-B14F-4D97-AF65-F5344CB8AC3E}">
        <p14:creationId xmlns:p14="http://schemas.microsoft.com/office/powerpoint/2010/main" val="3558694815"/>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公司治理模式的趋同化</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 财务报告准则趋同</a:t>
            </a:r>
          </a:p>
          <a:p>
            <a:r>
              <a:rPr lang="zh-CN" altLang="zh-CN" dirty="0"/>
              <a:t>目前</a:t>
            </a:r>
            <a:r>
              <a:rPr lang="en-US" altLang="zh-CN" dirty="0"/>
              <a:t>,</a:t>
            </a:r>
            <a:r>
              <a:rPr lang="zh-CN" altLang="zh-CN" dirty="0"/>
              <a:t>世界上绝大多数国家和地区</a:t>
            </a:r>
            <a:r>
              <a:rPr lang="en-US" altLang="zh-CN" dirty="0"/>
              <a:t>,</a:t>
            </a:r>
            <a:r>
              <a:rPr lang="zh-CN" altLang="zh-CN" dirty="0"/>
              <a:t>包括欧盟、加拿大、日本和中国的一些公司都已经采用</a:t>
            </a:r>
            <a:r>
              <a:rPr lang="en-US" altLang="zh-CN" dirty="0"/>
              <a:t>IFRS</a:t>
            </a:r>
            <a:r>
              <a:rPr lang="zh-CN" altLang="zh-CN" dirty="0"/>
              <a:t>。在全球资本市场区域一体化的情况下</a:t>
            </a:r>
            <a:r>
              <a:rPr lang="en-US" altLang="zh-CN" dirty="0"/>
              <a:t>,</a:t>
            </a:r>
            <a:r>
              <a:rPr lang="zh-CN" altLang="zh-CN" dirty="0"/>
              <a:t>采用共同的财务准则</a:t>
            </a:r>
            <a:r>
              <a:rPr lang="en-US" altLang="zh-CN" dirty="0"/>
              <a:t>,</a:t>
            </a:r>
            <a:r>
              <a:rPr lang="zh-CN" altLang="zh-CN" dirty="0"/>
              <a:t>将大大降低公司的会计成本</a:t>
            </a:r>
            <a:r>
              <a:rPr lang="en-US" altLang="zh-CN" dirty="0"/>
              <a:t>,</a:t>
            </a:r>
            <a:r>
              <a:rPr lang="zh-CN" altLang="zh-CN" dirty="0"/>
              <a:t>提高公司运营绩效</a:t>
            </a:r>
            <a:r>
              <a:rPr lang="zh-CN" altLang="zh-CN" dirty="0" smtClean="0"/>
              <a:t>。</a:t>
            </a:r>
            <a:endParaRPr lang="en-US" altLang="zh-CN" dirty="0" smtClean="0"/>
          </a:p>
          <a:p>
            <a:r>
              <a:rPr lang="zh-CN" altLang="zh-CN" dirty="0" smtClean="0"/>
              <a:t>尽管</a:t>
            </a:r>
            <a:r>
              <a:rPr lang="zh-CN" altLang="zh-CN" dirty="0"/>
              <a:t>这种趋同可能会在某些方面偏离基于各国特殊性的准确性</a:t>
            </a:r>
            <a:r>
              <a:rPr lang="en-US" altLang="zh-CN" dirty="0"/>
              <a:t>(</a:t>
            </a:r>
            <a:r>
              <a:rPr lang="zh-CN" altLang="zh-CN" dirty="0"/>
              <a:t>如</a:t>
            </a:r>
            <a:r>
              <a:rPr lang="en-US" altLang="zh-CN" dirty="0"/>
              <a:t>GAAP</a:t>
            </a:r>
            <a:r>
              <a:rPr lang="zh-CN" altLang="zh-CN" dirty="0"/>
              <a:t>有针对性对石油和保险等行业的具体指导</a:t>
            </a:r>
            <a:r>
              <a:rPr lang="en-US" altLang="zh-CN" dirty="0"/>
              <a:t>,</a:t>
            </a:r>
            <a:r>
              <a:rPr lang="zh-CN" altLang="zh-CN" dirty="0"/>
              <a:t>而</a:t>
            </a:r>
            <a:r>
              <a:rPr lang="en-US" altLang="zh-CN" dirty="0"/>
              <a:t>IFRS</a:t>
            </a:r>
            <a:r>
              <a:rPr lang="zh-CN" altLang="zh-CN" dirty="0"/>
              <a:t>则没有</a:t>
            </a:r>
            <a:r>
              <a:rPr lang="en-US" altLang="zh-CN" dirty="0"/>
              <a:t>),</a:t>
            </a:r>
            <a:r>
              <a:rPr lang="zh-CN" altLang="zh-CN" dirty="0"/>
              <a:t>从而会误导投资者</a:t>
            </a:r>
            <a:r>
              <a:rPr lang="en-US" altLang="zh-CN" dirty="0"/>
              <a:t>,</a:t>
            </a:r>
            <a:r>
              <a:rPr lang="zh-CN" altLang="zh-CN" dirty="0"/>
              <a:t>损失一些社会福利。但采用</a:t>
            </a:r>
            <a:r>
              <a:rPr lang="en-US" altLang="zh-CN" dirty="0"/>
              <a:t>IFRS</a:t>
            </a:r>
            <a:r>
              <a:rPr lang="zh-CN" altLang="zh-CN" dirty="0"/>
              <a:t>后</a:t>
            </a:r>
            <a:r>
              <a:rPr lang="en-US" altLang="zh-CN" dirty="0"/>
              <a:t>,</a:t>
            </a:r>
            <a:r>
              <a:rPr lang="zh-CN" altLang="zh-CN" dirty="0"/>
              <a:t>财务报告具有透明度和可比性</a:t>
            </a:r>
            <a:r>
              <a:rPr lang="en-US" altLang="zh-CN" dirty="0"/>
              <a:t>,</a:t>
            </a:r>
            <a:r>
              <a:rPr lang="zh-CN" altLang="zh-CN" dirty="0"/>
              <a:t>由此带来的收益增加将会大大超过因某些方面偏离精准性所带来的成本上升。</a:t>
            </a:r>
          </a:p>
          <a:p>
            <a:endParaRPr lang="zh-CN" altLang="en-US" dirty="0"/>
          </a:p>
        </p:txBody>
      </p:sp>
    </p:spTree>
    <p:extLst>
      <p:ext uri="{BB962C8B-B14F-4D97-AF65-F5344CB8AC3E}">
        <p14:creationId xmlns:p14="http://schemas.microsoft.com/office/powerpoint/2010/main" val="187495901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公司治理模式的趋同化</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五、 法律趋同</a:t>
            </a:r>
          </a:p>
          <a:p>
            <a:r>
              <a:rPr lang="zh-CN" altLang="zh-CN" dirty="0"/>
              <a:t>各国与公司治理相关的立法在近几年里也出现了明显的趋同。例如</a:t>
            </a:r>
            <a:r>
              <a:rPr lang="en-US" altLang="zh-CN" dirty="0"/>
              <a:t>,</a:t>
            </a:r>
            <a:r>
              <a:rPr lang="zh-CN" altLang="zh-CN" dirty="0"/>
              <a:t>德国立法已经将决策过程的控制权倾向于股东</a:t>
            </a:r>
            <a:r>
              <a:rPr lang="en-US" altLang="zh-CN" dirty="0"/>
              <a:t>,</a:t>
            </a:r>
            <a:r>
              <a:rPr lang="zh-CN" altLang="zh-CN" dirty="0"/>
              <a:t>提高账目的透明度</a:t>
            </a:r>
            <a:r>
              <a:rPr lang="en-US" altLang="zh-CN" dirty="0"/>
              <a:t>,</a:t>
            </a:r>
            <a:r>
              <a:rPr lang="zh-CN" altLang="zh-CN" dirty="0"/>
              <a:t>尤其是合并账目</a:t>
            </a:r>
            <a:r>
              <a:rPr lang="en-US" altLang="zh-CN" dirty="0"/>
              <a:t>;</a:t>
            </a:r>
            <a:r>
              <a:rPr lang="zh-CN" altLang="zh-CN" dirty="0"/>
              <a:t>法国也在其公司法改革的</a:t>
            </a:r>
          </a:p>
          <a:p>
            <a:r>
              <a:rPr lang="zh-CN" altLang="zh-CN" dirty="0"/>
              <a:t>《</a:t>
            </a:r>
            <a:r>
              <a:rPr lang="en-US" altLang="zh-CN" dirty="0"/>
              <a:t>Marini</a:t>
            </a:r>
            <a:r>
              <a:rPr lang="zh-CN" altLang="zh-CN" dirty="0"/>
              <a:t>报告》中提出法国公司法“契约化”的必要性</a:t>
            </a:r>
            <a:r>
              <a:rPr lang="en-US" altLang="zh-CN" dirty="0"/>
              <a:t>,</a:t>
            </a:r>
            <a:r>
              <a:rPr lang="zh-CN" altLang="zh-CN" dirty="0"/>
              <a:t>赋予公司更多制定财务结构的自由</a:t>
            </a:r>
            <a:r>
              <a:rPr lang="en-US" altLang="zh-CN" dirty="0"/>
              <a:t>;</a:t>
            </a:r>
            <a:r>
              <a:rPr lang="zh-CN" altLang="zh-CN" dirty="0"/>
              <a:t>意大利的《</a:t>
            </a:r>
            <a:r>
              <a:rPr lang="en-US" altLang="zh-CN" dirty="0"/>
              <a:t>Draghi</a:t>
            </a:r>
            <a:r>
              <a:rPr lang="zh-CN" altLang="zh-CN" dirty="0"/>
              <a:t>改革法案》大大地增加了股东权利</a:t>
            </a:r>
            <a:r>
              <a:rPr lang="en-US" altLang="zh-CN" dirty="0"/>
              <a:t>;</a:t>
            </a:r>
            <a:r>
              <a:rPr lang="zh-CN" altLang="zh-CN" dirty="0"/>
              <a:t>而日本则制订了彻底改革现行金融体系的计划</a:t>
            </a:r>
            <a:r>
              <a:rPr lang="en-US" altLang="zh-CN" dirty="0"/>
              <a:t>,</a:t>
            </a:r>
            <a:r>
              <a:rPr lang="zh-CN" altLang="zh-CN" dirty="0"/>
              <a:t>实行股票交易完全自由化</a:t>
            </a:r>
            <a:r>
              <a:rPr lang="en-US" altLang="zh-CN" dirty="0"/>
              <a:t>,</a:t>
            </a:r>
            <a:r>
              <a:rPr lang="zh-CN" altLang="zh-CN" dirty="0"/>
              <a:t>取消了有价证券的交易税</a:t>
            </a:r>
            <a:r>
              <a:rPr lang="en-US" altLang="zh-CN" dirty="0"/>
              <a:t>,</a:t>
            </a:r>
            <a:r>
              <a:rPr lang="zh-CN" altLang="zh-CN" dirty="0"/>
              <a:t>废除了对养老基金、保险公司、投资信托业务等资产运用的限制。</a:t>
            </a:r>
          </a:p>
          <a:p>
            <a:endParaRPr lang="zh-CN" altLang="en-US" dirty="0"/>
          </a:p>
        </p:txBody>
      </p:sp>
    </p:spTree>
    <p:extLst>
      <p:ext uri="{BB962C8B-B14F-4D97-AF65-F5344CB8AC3E}">
        <p14:creationId xmlns:p14="http://schemas.microsoft.com/office/powerpoint/2010/main" val="3179851757"/>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第四节　公司治理模式的趋同化</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六、 利益相关者治理成为主导</a:t>
            </a:r>
          </a:p>
          <a:p>
            <a:r>
              <a:rPr lang="zh-CN" altLang="zh-CN" dirty="0"/>
              <a:t>总之</a:t>
            </a:r>
            <a:r>
              <a:rPr lang="en-US" altLang="zh-CN" dirty="0"/>
              <a:t>,</a:t>
            </a:r>
            <a:r>
              <a:rPr lang="zh-CN" altLang="zh-CN" dirty="0"/>
              <a:t>世界各种公司治理模式正在相互靠近</a:t>
            </a:r>
            <a:r>
              <a:rPr lang="en-US" altLang="zh-CN" dirty="0"/>
              <a:t>,</a:t>
            </a:r>
            <a:r>
              <a:rPr lang="zh-CN" altLang="zh-CN" dirty="0"/>
              <a:t>相互补充。英美公司收敛股票的过度流动性</a:t>
            </a:r>
            <a:r>
              <a:rPr lang="en-US" altLang="zh-CN" dirty="0"/>
              <a:t>,</a:t>
            </a:r>
            <a:r>
              <a:rPr lang="zh-CN" altLang="zh-CN" dirty="0"/>
              <a:t>寻求股票的稳定性</a:t>
            </a:r>
            <a:r>
              <a:rPr lang="en-US" altLang="zh-CN" dirty="0"/>
              <a:t>,</a:t>
            </a:r>
            <a:r>
              <a:rPr lang="zh-CN" altLang="zh-CN" dirty="0"/>
              <a:t>以利于公司的长远发展</a:t>
            </a:r>
            <a:r>
              <a:rPr lang="en-US" altLang="zh-CN" dirty="0"/>
              <a:t>;</a:t>
            </a:r>
            <a:r>
              <a:rPr lang="zh-CN" altLang="zh-CN" dirty="0"/>
              <a:t>德、日公司则收敛股票的过度安定性</a:t>
            </a:r>
            <a:r>
              <a:rPr lang="en-US" altLang="zh-CN" dirty="0"/>
              <a:t>,</a:t>
            </a:r>
            <a:r>
              <a:rPr lang="zh-CN" altLang="zh-CN" dirty="0"/>
              <a:t>借助股票市场的流动性</a:t>
            </a:r>
            <a:r>
              <a:rPr lang="en-US" altLang="zh-CN" dirty="0"/>
              <a:t>,</a:t>
            </a:r>
            <a:r>
              <a:rPr lang="zh-CN" altLang="zh-CN" dirty="0"/>
              <a:t>来激活公司的活力</a:t>
            </a:r>
            <a:r>
              <a:rPr lang="zh-CN" altLang="zh-CN" dirty="0" smtClean="0"/>
              <a:t>。</a:t>
            </a:r>
            <a:endParaRPr lang="en-US" altLang="zh-CN" dirty="0" smtClean="0"/>
          </a:p>
          <a:p>
            <a:r>
              <a:rPr lang="zh-CN" altLang="zh-CN" dirty="0" smtClean="0"/>
              <a:t>不过</a:t>
            </a:r>
            <a:r>
              <a:rPr lang="en-US" altLang="zh-CN" dirty="0"/>
              <a:t>,</a:t>
            </a:r>
            <a:r>
              <a:rPr lang="zh-CN" altLang="zh-CN" dirty="0"/>
              <a:t>由于不同模式形成的背景的长期影响</a:t>
            </a:r>
            <a:r>
              <a:rPr lang="en-US" altLang="zh-CN" dirty="0"/>
              <a:t>,</a:t>
            </a:r>
            <a:r>
              <a:rPr lang="zh-CN" altLang="zh-CN" dirty="0"/>
              <a:t>在相当长的时期内</a:t>
            </a:r>
            <a:r>
              <a:rPr lang="en-US" altLang="zh-CN" dirty="0"/>
              <a:t>,</a:t>
            </a:r>
            <a:r>
              <a:rPr lang="zh-CN" altLang="zh-CN" dirty="0"/>
              <a:t>各种治理模式还会保持各自的特点</a:t>
            </a:r>
            <a:r>
              <a:rPr lang="en-US" altLang="zh-CN" dirty="0"/>
              <a:t>,</a:t>
            </a:r>
            <a:r>
              <a:rPr lang="zh-CN" altLang="zh-CN" dirty="0"/>
              <a:t>不太可能完全趋同。当然</a:t>
            </a:r>
            <a:r>
              <a:rPr lang="en-US" altLang="zh-CN" dirty="0"/>
              <a:t>,</a:t>
            </a:r>
            <a:r>
              <a:rPr lang="zh-CN" altLang="zh-CN" dirty="0"/>
              <a:t>趋同并不意味着某一种公司治理模式的胜利</a:t>
            </a:r>
            <a:r>
              <a:rPr lang="en-US" altLang="zh-CN" dirty="0"/>
              <a:t>,</a:t>
            </a:r>
            <a:r>
              <a:rPr lang="zh-CN" altLang="zh-CN" dirty="0"/>
              <a:t>而应该视作各国公司选择融资结构与公司治理发展的更大空间。所有权与控制权结构应当更多地与公司自身需求和特征相适应</a:t>
            </a:r>
            <a:r>
              <a:rPr lang="en-US" altLang="zh-CN" dirty="0"/>
              <a:t>,</a:t>
            </a:r>
            <a:r>
              <a:rPr lang="zh-CN" altLang="zh-CN" dirty="0"/>
              <a:t>而不是依照一国主流的公司治理模式来构建。公司所处的制度环境以及随发展即测即评下需求的变化</a:t>
            </a:r>
            <a:r>
              <a:rPr lang="en-US" altLang="zh-CN" dirty="0"/>
              <a:t>,</a:t>
            </a:r>
            <a:r>
              <a:rPr lang="zh-CN" altLang="zh-CN" dirty="0"/>
              <a:t>是构建和不断完善其公司治理模式时重要的考量因素。</a:t>
            </a:r>
          </a:p>
          <a:p>
            <a:endParaRPr lang="zh-CN" altLang="en-US" dirty="0"/>
          </a:p>
        </p:txBody>
      </p:sp>
    </p:spTree>
    <p:extLst>
      <p:ext uri="{BB962C8B-B14F-4D97-AF65-F5344CB8AC3E}">
        <p14:creationId xmlns:p14="http://schemas.microsoft.com/office/powerpoint/2010/main" val="15200012"/>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外部控制主导型公司治理模式</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外部控制主导型公司治理模式的形成背景</a:t>
            </a:r>
          </a:p>
          <a:p>
            <a:r>
              <a:rPr lang="zh-CN" altLang="zh-CN" dirty="0"/>
              <a:t>实施外部控制主导型公司治理模的典型国家是英国和美国。由于这种类型的公司治理高度重视股票市场的作用</a:t>
            </a:r>
            <a:r>
              <a:rPr lang="en-US" altLang="zh-CN" dirty="0"/>
              <a:t>,</a:t>
            </a:r>
            <a:r>
              <a:rPr lang="zh-CN" altLang="zh-CN" dirty="0"/>
              <a:t>奉行股东至上原则。因此</a:t>
            </a:r>
            <a:r>
              <a:rPr lang="en-US" altLang="zh-CN" dirty="0"/>
              <a:t>,</a:t>
            </a:r>
            <a:r>
              <a:rPr lang="zh-CN" altLang="zh-CN" dirty="0"/>
              <a:t>英、美国家的经济体制被称为“股东资本主义”。这种模式的形成有其独特的文化、政治、经济和制度背景。</a:t>
            </a:r>
          </a:p>
          <a:p>
            <a:r>
              <a:rPr lang="zh-CN" altLang="zh-CN" dirty="0" smtClean="0"/>
              <a:t>从文化背景来看</a:t>
            </a:r>
            <a:r>
              <a:rPr lang="en-US" altLang="zh-CN" dirty="0" smtClean="0"/>
              <a:t>,</a:t>
            </a:r>
            <a:r>
              <a:rPr lang="zh-CN" altLang="zh-CN" dirty="0" smtClean="0"/>
              <a:t>英、美国家的文化崇尚个人主义、私有财产、英雄主义和精英思想。</a:t>
            </a:r>
          </a:p>
          <a:p>
            <a:endParaRPr lang="zh-CN" altLang="en-US" dirty="0"/>
          </a:p>
        </p:txBody>
      </p:sp>
    </p:spTree>
    <p:extLst>
      <p:ext uri="{BB962C8B-B14F-4D97-AF65-F5344CB8AC3E}">
        <p14:creationId xmlns:p14="http://schemas.microsoft.com/office/powerpoint/2010/main" val="2878549447"/>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外部控制主导型公司治理模式</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外部控制主导型公司治理模式的形成原因</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政治、历史和文化的影响</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经济发展的影响</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政策和法律的影响</a:t>
            </a:r>
          </a:p>
          <a:p>
            <a:endParaRPr lang="zh-CN" altLang="en-US" dirty="0"/>
          </a:p>
        </p:txBody>
      </p:sp>
    </p:spTree>
    <p:extLst>
      <p:ext uri="{BB962C8B-B14F-4D97-AF65-F5344CB8AC3E}">
        <p14:creationId xmlns:p14="http://schemas.microsoft.com/office/powerpoint/2010/main" val="3760021234"/>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外部控制主导型公司治理模式</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外部控制主导型公司治理模式的结构特征</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股东“搭便车”现象严重</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股东大会职能虚置</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经理层权力很大</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单层制董事会</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董事会中独立董事比例</a:t>
            </a:r>
            <a:r>
              <a:rPr lang="zh-CN" altLang="zh-CN" dirty="0"/>
              <a:t>大</a:t>
            </a:r>
          </a:p>
          <a:p>
            <a:endParaRPr lang="zh-CN" altLang="en-US" dirty="0"/>
          </a:p>
        </p:txBody>
      </p:sp>
    </p:spTree>
    <p:extLst>
      <p:ext uri="{BB962C8B-B14F-4D97-AF65-F5344CB8AC3E}">
        <p14:creationId xmlns:p14="http://schemas.microsoft.com/office/powerpoint/2010/main" val="137675979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外部控制主导型公司治理模式</a:t>
            </a:r>
            <a:endParaRPr lang="zh-CN" altLang="en-US" dirty="0"/>
          </a:p>
        </p:txBody>
      </p:sp>
      <p:sp>
        <p:nvSpPr>
          <p:cNvPr id="3" name="内容占位符 2"/>
          <p:cNvSpPr>
            <a:spLocks noGrp="1"/>
          </p:cNvSpPr>
          <p:nvPr>
            <p:ph idx="1"/>
          </p:nvPr>
        </p:nvSpPr>
        <p:spPr/>
        <p:txBody>
          <a:bodyPr>
            <a:normAutofit/>
          </a:bodyPr>
          <a:lstStyle/>
          <a:p>
            <a:pPr marL="0" indent="0">
              <a:buNone/>
            </a:pPr>
            <a:r>
              <a:rPr lang="zh-CN" altLang="zh-CN" sz="2600" b="1" dirty="0">
                <a:latin typeface="黑体" panose="02010609060101010101" pitchFamily="49" charset="-122"/>
                <a:ea typeface="黑体" panose="02010609060101010101" pitchFamily="49" charset="-122"/>
              </a:rPr>
              <a:t>四、 外部控制主导型公司治理模式的机制特征</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内部治理机制特点</a:t>
            </a:r>
          </a:p>
          <a:p>
            <a:r>
              <a:rPr lang="en-US" altLang="zh-CN" dirty="0"/>
              <a:t>1. </a:t>
            </a:r>
            <a:r>
              <a:rPr lang="zh-CN" altLang="zh-CN" dirty="0"/>
              <a:t>长期激励性薪酬为主的高管薪酬体系</a:t>
            </a:r>
          </a:p>
          <a:p>
            <a:r>
              <a:rPr lang="en-US" altLang="zh-CN" dirty="0"/>
              <a:t>2. </a:t>
            </a:r>
            <a:r>
              <a:rPr lang="zh-CN" altLang="zh-CN" dirty="0"/>
              <a:t>经理人股票期权比例较大</a:t>
            </a:r>
          </a:p>
          <a:p>
            <a:r>
              <a:rPr lang="en-US" altLang="zh-CN" dirty="0"/>
              <a:t>3. </a:t>
            </a:r>
            <a:r>
              <a:rPr lang="zh-CN" altLang="zh-CN" dirty="0"/>
              <a:t>股东“用脚投票”行为</a:t>
            </a:r>
            <a:r>
              <a:rPr lang="zh-CN" altLang="zh-CN" dirty="0" smtClean="0"/>
              <a:t>明显</a:t>
            </a:r>
            <a:endParaRPr lang="zh-CN" altLang="zh-CN" dirty="0"/>
          </a:p>
        </p:txBody>
      </p:sp>
    </p:spTree>
    <p:extLst>
      <p:ext uri="{BB962C8B-B14F-4D97-AF65-F5344CB8AC3E}">
        <p14:creationId xmlns:p14="http://schemas.microsoft.com/office/powerpoint/2010/main" val="268767877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外部控制主导型公司治理模式</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外部治理机制特点</a:t>
            </a:r>
          </a:p>
          <a:p>
            <a:r>
              <a:rPr lang="en-US" altLang="zh-CN" dirty="0"/>
              <a:t>1. </a:t>
            </a:r>
            <a:r>
              <a:rPr lang="zh-CN" altLang="zh-CN" dirty="0"/>
              <a:t>竞争激烈的产品市场</a:t>
            </a:r>
          </a:p>
          <a:p>
            <a:r>
              <a:rPr lang="en-US" altLang="zh-CN" dirty="0"/>
              <a:t>2. </a:t>
            </a:r>
            <a:r>
              <a:rPr lang="zh-CN" altLang="zh-CN" dirty="0"/>
              <a:t>发达且有效的控制权市场</a:t>
            </a:r>
          </a:p>
          <a:p>
            <a:r>
              <a:rPr lang="en-US" altLang="zh-CN" dirty="0"/>
              <a:t>3. </a:t>
            </a:r>
            <a:r>
              <a:rPr lang="zh-CN" altLang="zh-CN" dirty="0"/>
              <a:t>经理人市场成熟</a:t>
            </a:r>
          </a:p>
          <a:p>
            <a:r>
              <a:rPr lang="en-US" altLang="zh-CN" dirty="0"/>
              <a:t>4. </a:t>
            </a:r>
            <a:r>
              <a:rPr lang="zh-CN" altLang="zh-CN" dirty="0"/>
              <a:t>有效的声誉机制</a:t>
            </a:r>
          </a:p>
          <a:p>
            <a:r>
              <a:rPr lang="en-US" altLang="zh-CN" dirty="0"/>
              <a:t>5. </a:t>
            </a:r>
            <a:r>
              <a:rPr lang="zh-CN" altLang="zh-CN" dirty="0"/>
              <a:t>信息披露完备</a:t>
            </a:r>
          </a:p>
          <a:p>
            <a:r>
              <a:rPr lang="en-US" altLang="zh-CN" dirty="0"/>
              <a:t>6. </a:t>
            </a:r>
            <a:r>
              <a:rPr lang="zh-CN" altLang="zh-CN" dirty="0"/>
              <a:t>完善的投资者法律保护</a:t>
            </a:r>
            <a:r>
              <a:rPr lang="zh-CN" altLang="zh-CN" dirty="0" smtClean="0"/>
              <a:t>机制</a:t>
            </a:r>
            <a:endParaRPr lang="zh-CN" altLang="zh-CN" dirty="0"/>
          </a:p>
        </p:txBody>
      </p:sp>
    </p:spTree>
    <p:extLst>
      <p:ext uri="{BB962C8B-B14F-4D97-AF65-F5344CB8AC3E}">
        <p14:creationId xmlns:p14="http://schemas.microsoft.com/office/powerpoint/2010/main" val="132096407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外部控制主导型公司治理模式</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五、 外部控制主导型公司治理模式的有效性分析</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外部控制主导型公司治理的优势</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蔡锐等</a:t>
            </a:r>
            <a:r>
              <a:rPr lang="en-US" altLang="zh-CN" sz="2200" b="1" dirty="0">
                <a:latin typeface="楷体" panose="02010609060101010101" pitchFamily="49" charset="-122"/>
                <a:ea typeface="楷体" panose="02010609060101010101" pitchFamily="49" charset="-122"/>
              </a:rPr>
              <a:t>,2018)</a:t>
            </a:r>
            <a:endParaRPr lang="zh-CN" altLang="zh-CN" sz="2200" b="1" dirty="0">
              <a:latin typeface="楷体" panose="02010609060101010101" pitchFamily="49" charset="-122"/>
              <a:ea typeface="楷体" panose="02010609060101010101" pitchFamily="49" charset="-122"/>
            </a:endParaRPr>
          </a:p>
          <a:p>
            <a:r>
              <a:rPr lang="en-US" altLang="zh-CN" dirty="0"/>
              <a:t>1. </a:t>
            </a:r>
            <a:r>
              <a:rPr lang="zh-CN" altLang="zh-CN" dirty="0"/>
              <a:t>最大限度提高公司运营效率</a:t>
            </a:r>
          </a:p>
          <a:p>
            <a:r>
              <a:rPr lang="en-US" altLang="zh-CN" dirty="0"/>
              <a:t>2. </a:t>
            </a:r>
            <a:r>
              <a:rPr lang="zh-CN" altLang="zh-CN" dirty="0"/>
              <a:t>有利于激发创新精神</a:t>
            </a:r>
          </a:p>
          <a:p>
            <a:r>
              <a:rPr lang="en-US" altLang="zh-CN" dirty="0"/>
              <a:t>3. </a:t>
            </a:r>
            <a:r>
              <a:rPr lang="zh-CN" altLang="zh-CN" dirty="0"/>
              <a:t>有利于提升竞争力</a:t>
            </a:r>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外部控制主导型公司治理的缺陷</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蔡锐等</a:t>
            </a:r>
            <a:r>
              <a:rPr lang="en-US" altLang="zh-CN" sz="2200" b="1" dirty="0">
                <a:latin typeface="楷体" panose="02010609060101010101" pitchFamily="49" charset="-122"/>
                <a:ea typeface="楷体" panose="02010609060101010101" pitchFamily="49" charset="-122"/>
              </a:rPr>
              <a:t>,2018)</a:t>
            </a:r>
            <a:endParaRPr lang="zh-CN" altLang="zh-CN" sz="2200" b="1" dirty="0">
              <a:latin typeface="楷体" panose="02010609060101010101" pitchFamily="49" charset="-122"/>
              <a:ea typeface="楷体" panose="02010609060101010101" pitchFamily="49" charset="-122"/>
            </a:endParaRPr>
          </a:p>
          <a:p>
            <a:r>
              <a:rPr lang="en-US" altLang="zh-CN" dirty="0"/>
              <a:t>1. </a:t>
            </a:r>
            <a:r>
              <a:rPr lang="zh-CN" altLang="zh-CN" dirty="0"/>
              <a:t>“弱股东、强经理人”为代理问题提供了温床</a:t>
            </a:r>
          </a:p>
          <a:p>
            <a:r>
              <a:rPr lang="en-US" altLang="zh-CN" dirty="0"/>
              <a:t>2. </a:t>
            </a:r>
            <a:r>
              <a:rPr lang="zh-CN" altLang="zh-CN" dirty="0"/>
              <a:t>高度股权分散引发短期行为</a:t>
            </a:r>
          </a:p>
          <a:p>
            <a:r>
              <a:rPr lang="en-US" altLang="zh-CN" dirty="0"/>
              <a:t>3. </a:t>
            </a:r>
            <a:r>
              <a:rPr lang="zh-CN" altLang="zh-CN" dirty="0"/>
              <a:t>高股权流动性导致低资本结构稳定性</a:t>
            </a:r>
          </a:p>
          <a:p>
            <a:r>
              <a:rPr lang="en-US" altLang="zh-CN" dirty="0"/>
              <a:t>4. </a:t>
            </a:r>
            <a:r>
              <a:rPr lang="zh-CN" altLang="zh-CN" dirty="0"/>
              <a:t>并购阻碍经理人积极性的发挥</a:t>
            </a:r>
          </a:p>
          <a:p>
            <a:endParaRPr lang="zh-CN" altLang="en-US" dirty="0"/>
          </a:p>
        </p:txBody>
      </p:sp>
    </p:spTree>
    <p:extLst>
      <p:ext uri="{BB962C8B-B14F-4D97-AF65-F5344CB8AC3E}">
        <p14:creationId xmlns:p14="http://schemas.microsoft.com/office/powerpoint/2010/main" val="362727341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内部控制主导型公司治理模式</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内部控制主导型公司治理模式的形成背景</a:t>
            </a:r>
          </a:p>
          <a:p>
            <a:r>
              <a:rPr lang="zh-CN" altLang="zh-CN" dirty="0"/>
              <a:t>采用内部控制主导型公司治理模式的典型国家是德国和日本。由于德、日等国的公司治理高度重视银行及法人的作用</a:t>
            </a:r>
            <a:r>
              <a:rPr lang="en-US" altLang="zh-CN" dirty="0"/>
              <a:t>,</a:t>
            </a:r>
            <a:r>
              <a:rPr lang="zh-CN" altLang="zh-CN" dirty="0"/>
              <a:t>因此</a:t>
            </a:r>
            <a:r>
              <a:rPr lang="en-US" altLang="zh-CN" dirty="0"/>
              <a:t>,</a:t>
            </a:r>
            <a:r>
              <a:rPr lang="zh-CN" altLang="zh-CN" dirty="0"/>
              <a:t>德、日等国的经济体制又被称为“法人资本主义”。</a:t>
            </a:r>
          </a:p>
          <a:p>
            <a:r>
              <a:rPr lang="zh-CN" altLang="zh-CN" dirty="0"/>
              <a:t>第一</a:t>
            </a:r>
            <a:r>
              <a:rPr lang="en-US" altLang="zh-CN" dirty="0"/>
              <a:t>,</a:t>
            </a:r>
            <a:r>
              <a:rPr lang="zh-CN" altLang="zh-CN" dirty="0"/>
              <a:t>日本和德国在第二次世界大战后经历了快速的经济重建和发展</a:t>
            </a:r>
            <a:r>
              <a:rPr lang="en-US" altLang="zh-CN" dirty="0"/>
              <a:t>,</a:t>
            </a:r>
            <a:r>
              <a:rPr lang="zh-CN" altLang="zh-CN" dirty="0"/>
              <a:t>需要大量的资金投入</a:t>
            </a:r>
            <a:r>
              <a:rPr lang="en-US" altLang="zh-CN" dirty="0"/>
              <a:t>,</a:t>
            </a:r>
            <a:r>
              <a:rPr lang="zh-CN" altLang="zh-CN" dirty="0"/>
              <a:t>而证券市场相对不发达</a:t>
            </a:r>
            <a:r>
              <a:rPr lang="en-US" altLang="zh-CN" dirty="0"/>
              <a:t>,</a:t>
            </a:r>
            <a:r>
              <a:rPr lang="zh-CN" altLang="zh-CN" dirty="0"/>
              <a:t>不能满足企业的融资需求。</a:t>
            </a:r>
          </a:p>
          <a:p>
            <a:r>
              <a:rPr lang="zh-CN" altLang="zh-CN" dirty="0"/>
              <a:t>第二</a:t>
            </a:r>
            <a:r>
              <a:rPr lang="en-US" altLang="zh-CN" dirty="0"/>
              <a:t>,</a:t>
            </a:r>
            <a:r>
              <a:rPr lang="zh-CN" altLang="zh-CN" dirty="0"/>
              <a:t>这些国家往往长期实行政治、经济、文化上的集中管理体制</a:t>
            </a:r>
            <a:r>
              <a:rPr lang="en-US" altLang="zh-CN" dirty="0"/>
              <a:t>,</a:t>
            </a:r>
            <a:r>
              <a:rPr lang="zh-CN" altLang="zh-CN" dirty="0"/>
              <a:t>形成了独特的文化价值</a:t>
            </a:r>
            <a:r>
              <a:rPr lang="en-US" altLang="zh-CN" dirty="0"/>
              <a:t>,</a:t>
            </a:r>
            <a:r>
              <a:rPr lang="zh-CN" altLang="zh-CN" dirty="0"/>
              <a:t>如日本和德国都有着较强的共同主义、集体主义和互助精神</a:t>
            </a:r>
            <a:r>
              <a:rPr lang="en-US" altLang="zh-CN" dirty="0"/>
              <a:t>,</a:t>
            </a:r>
            <a:r>
              <a:rPr lang="zh-CN" altLang="zh-CN" dirty="0"/>
              <a:t>重视人际关系和社会责任。</a:t>
            </a:r>
          </a:p>
          <a:p>
            <a:r>
              <a:rPr lang="zh-CN" altLang="zh-CN" dirty="0"/>
              <a:t>第三</a:t>
            </a:r>
            <a:r>
              <a:rPr lang="en-US" altLang="zh-CN" dirty="0"/>
              <a:t>,</a:t>
            </a:r>
            <a:r>
              <a:rPr lang="zh-CN" altLang="zh-CN" dirty="0"/>
              <a:t>日本和德国都属于大陆法系国家</a:t>
            </a:r>
            <a:r>
              <a:rPr lang="en-US" altLang="zh-CN" dirty="0"/>
              <a:t>,</a:t>
            </a:r>
            <a:r>
              <a:rPr lang="zh-CN" altLang="zh-CN" dirty="0"/>
              <a:t>法律制度相对刚性和保守</a:t>
            </a:r>
            <a:r>
              <a:rPr lang="en-US" altLang="zh-CN" dirty="0"/>
              <a:t>,</a:t>
            </a:r>
            <a:r>
              <a:rPr lang="zh-CN" altLang="zh-CN" dirty="0"/>
              <a:t>对证券市场的规范和保护不够完善。</a:t>
            </a:r>
          </a:p>
          <a:p>
            <a:endParaRPr lang="zh-CN" altLang="en-US" dirty="0"/>
          </a:p>
        </p:txBody>
      </p:sp>
    </p:spTree>
    <p:extLst>
      <p:ext uri="{BB962C8B-B14F-4D97-AF65-F5344CB8AC3E}">
        <p14:creationId xmlns:p14="http://schemas.microsoft.com/office/powerpoint/2010/main" val="196548528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792</TotalTime>
  <Words>2033</Words>
  <Application>Microsoft Office PowerPoint</Application>
  <PresentationFormat>宽屏</PresentationFormat>
  <Paragraphs>145</Paragraphs>
  <Slides>24</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24</vt:i4>
      </vt:variant>
    </vt:vector>
  </HeadingPairs>
  <TitlesOfParts>
    <vt:vector size="35" baseType="lpstr">
      <vt:lpstr>等线</vt:lpstr>
      <vt:lpstr>方正粗黑宋简体</vt:lpstr>
      <vt:lpstr>黑体</vt:lpstr>
      <vt:lpstr>楷体</vt:lpstr>
      <vt:lpstr>锐字工房云字库大黑GBK</vt:lpstr>
      <vt:lpstr>锐字工房云字库准圆GBK</vt:lpstr>
      <vt:lpstr>宋体</vt:lpstr>
      <vt:lpstr>Arial</vt:lpstr>
      <vt:lpstr>Calibri</vt:lpstr>
      <vt:lpstr>Times New Roman</vt:lpstr>
      <vt:lpstr>1_Office 主题</vt:lpstr>
      <vt:lpstr>PowerPoint 演示文稿</vt:lpstr>
      <vt:lpstr>PowerPoint 演示文稿</vt:lpstr>
      <vt:lpstr>第一节　外部控制主导型公司治理模式</vt:lpstr>
      <vt:lpstr>第一节　外部控制主导型公司治理模式</vt:lpstr>
      <vt:lpstr>第一节　外部控制主导型公司治理模式</vt:lpstr>
      <vt:lpstr>第一节　外部控制主导型公司治理模式</vt:lpstr>
      <vt:lpstr>第一节　外部控制主导型公司治理模式</vt:lpstr>
      <vt:lpstr>第一节　外部控制主导型公司治理模式</vt:lpstr>
      <vt:lpstr>第二节　内部控制主导型公司治理模式</vt:lpstr>
      <vt:lpstr>第二节　内部控制主导型公司治理模式</vt:lpstr>
      <vt:lpstr>第二节　内部控制主导型公司治理模式</vt:lpstr>
      <vt:lpstr>第二节　内部控制主导型公司治理模式</vt:lpstr>
      <vt:lpstr>第二节　内部控制主导型公司治理模式</vt:lpstr>
      <vt:lpstr>第三节　家族控制主导型公司治理模式</vt:lpstr>
      <vt:lpstr>第三节　家族控制主导型公司治理模式</vt:lpstr>
      <vt:lpstr>第三节　家族控制主导型公司治理模式</vt:lpstr>
      <vt:lpstr>第三节　家族控制主导型公司治理模式</vt:lpstr>
      <vt:lpstr>第三节　家族控制主导型公司治理模式</vt:lpstr>
      <vt:lpstr>第四节　公司治理模式的趋同化</vt:lpstr>
      <vt:lpstr>第四节　公司治理模式的趋同化</vt:lpstr>
      <vt:lpstr>第四节　公司治理模式的趋同化</vt:lpstr>
      <vt:lpstr>第四节　公司治理模式的趋同化</vt:lpstr>
      <vt:lpstr>第四节　公司治理模式的趋同化</vt:lpstr>
      <vt:lpstr>第四节　公司治理模式的趋同化</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96</cp:revision>
  <dcterms:created xsi:type="dcterms:W3CDTF">2020-07-25T08:44:25Z</dcterms:created>
  <dcterms:modified xsi:type="dcterms:W3CDTF">2024-06-02T08:03:59Z</dcterms:modified>
</cp:coreProperties>
</file>