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20" r:id="rId2"/>
    <p:sldId id="321" r:id="rId3"/>
    <p:sldId id="322" r:id="rId4"/>
    <p:sldId id="411" r:id="rId5"/>
    <p:sldId id="443" r:id="rId6"/>
    <p:sldId id="412" r:id="rId7"/>
    <p:sldId id="444" r:id="rId8"/>
    <p:sldId id="413" r:id="rId9"/>
    <p:sldId id="445" r:id="rId10"/>
    <p:sldId id="323" r:id="rId11"/>
    <p:sldId id="441" r:id="rId12"/>
    <p:sldId id="446" r:id="rId13"/>
    <p:sldId id="414" r:id="rId14"/>
    <p:sldId id="415" r:id="rId15"/>
    <p:sldId id="447" r:id="rId16"/>
    <p:sldId id="324" r:id="rId17"/>
    <p:sldId id="442" r:id="rId18"/>
    <p:sldId id="416" r:id="rId19"/>
    <p:sldId id="417" r:id="rId20"/>
    <p:sldId id="325" r:id="rId21"/>
    <p:sldId id="418" r:id="rId22"/>
    <p:sldId id="419" r:id="rId23"/>
    <p:sldId id="326" r:id="rId24"/>
    <p:sldId id="420" r:id="rId25"/>
    <p:sldId id="421" r:id="rId26"/>
    <p:sldId id="422"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1812997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90934" y="244936"/>
            <a:ext cx="9997016" cy="749300"/>
          </a:xfrm>
        </p:spPr>
        <p:txBody>
          <a:bodyPr/>
          <a:lstStyle>
            <a:lvl1pPr>
              <a:defRPr>
                <a:solidFill>
                  <a:schemeClr val="accent1">
                    <a:lumMod val="25000"/>
                  </a:schemeClr>
                </a:solidFill>
              </a:defRPr>
            </a:lvl1pPr>
          </a:lstStyle>
          <a:p>
            <a:r>
              <a:rPr lang="zh-CN" altLang="en-US" dirty="0"/>
              <a:t>单击此处编辑母版标题样式</a:t>
            </a:r>
          </a:p>
        </p:txBody>
      </p:sp>
      <p:sp>
        <p:nvSpPr>
          <p:cNvPr id="3" name="内容占位符 2"/>
          <p:cNvSpPr>
            <a:spLocks noGrp="1"/>
          </p:cNvSpPr>
          <p:nvPr>
            <p:ph idx="1"/>
          </p:nvPr>
        </p:nvSpPr>
        <p:spPr>
          <a:xfrm>
            <a:off x="609600" y="1424217"/>
            <a:ext cx="10885714" cy="4821007"/>
          </a:xfrm>
        </p:spPr>
        <p:txBody>
          <a:bodyPr/>
          <a:lstStyle>
            <a:lvl1pPr algn="just">
              <a:defRPr/>
            </a:lvl1pPr>
            <a:lvl2pPr algn="just">
              <a:defRPr/>
            </a:lvl2pPr>
            <a:lvl3pPr algn="just">
              <a:defRPr/>
            </a:lvl3pPr>
            <a:lvl4pPr algn="just">
              <a:defRPr/>
            </a:lvl4pPr>
            <a:lvl5pPr algn="jus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35817767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714"/>
            <a:ext cx="12192000" cy="6854572"/>
          </a:xfrm>
          <a:prstGeom prst="rect">
            <a:avLst/>
          </a:prstGeom>
        </p:spPr>
      </p:pic>
      <p:sp>
        <p:nvSpPr>
          <p:cNvPr id="1027" name="Rectangle 5"/>
          <p:cNvSpPr>
            <a:spLocks noGrp="1" noChangeArrowheads="1"/>
          </p:cNvSpPr>
          <p:nvPr>
            <p:ph type="title"/>
          </p:nvPr>
        </p:nvSpPr>
        <p:spPr bwMode="auto">
          <a:xfrm>
            <a:off x="467781" y="282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2656265797"/>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12192000" cy="6858000"/>
          </a:xfrm>
        </p:spPr>
      </p:pic>
      <p:sp>
        <p:nvSpPr>
          <p:cNvPr id="5" name="文本框 4"/>
          <p:cNvSpPr txBox="1"/>
          <p:nvPr/>
        </p:nvSpPr>
        <p:spPr>
          <a:xfrm>
            <a:off x="-12879" y="2711018"/>
            <a:ext cx="12191999"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第十章　企业家理论</a:t>
            </a:r>
          </a:p>
        </p:txBody>
      </p:sp>
    </p:spTree>
    <p:extLst>
      <p:ext uri="{BB962C8B-B14F-4D97-AF65-F5344CB8AC3E}">
        <p14:creationId xmlns:p14="http://schemas.microsoft.com/office/powerpoint/2010/main" val="39708872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奥地利学派的企业家理论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一、门格尔</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门格尔</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Carl Menger</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1840~1921</a:t>
            </a:r>
            <a:r>
              <a:rPr lang="zh-CN" altLang="zh-CN" sz="1800" dirty="0">
                <a:solidFill>
                  <a:srgbClr val="000000"/>
                </a:solidFill>
                <a:effectLst/>
                <a:latin typeface="NEU-BZ-S92"/>
                <a:ea typeface="方正书宋_GBK"/>
                <a:cs typeface="Times New Roman" panose="02020603050405020304" pitchFamily="18" charset="0"/>
              </a:rPr>
              <a:t>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是奥地利著名经济学家、现代边际效用理论的创始者之一</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也是奥地利学派的创始人。</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门格尔认为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企业家活动可概括为四个方面</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获取经济形势变化的信息</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并报告经济情况</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在假定生产过程有效性条件下进行经济核算</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推进要素投入按生产商品的最优秩序组织生产的行动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执行生产监督</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达到尽可能节约的目的。同时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企业家本身也具有一般技术劳动力的特征</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因此</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企业家也是劳动力的组成部分</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这在规模较小的企业中表现得尤为明显</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但当企业规模扩大和分工扩展到一定程度后</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就需要有企业家脱离一般劳动而专门从事生产经营活动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这种活动对于企业顺利产出是一个不可或缺的条件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在此意义上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企业家也就成为高级财货价值中的一个组成部分。</a:t>
            </a:r>
          </a:p>
          <a:p>
            <a:pPr>
              <a:lnSpc>
                <a:spcPct val="100000"/>
              </a:lnSpc>
            </a:pPr>
            <a:endParaRPr lang="zh-CN" altLang="en-US" dirty="0"/>
          </a:p>
        </p:txBody>
      </p:sp>
    </p:spTree>
    <p:extLst>
      <p:ext uri="{BB962C8B-B14F-4D97-AF65-F5344CB8AC3E}">
        <p14:creationId xmlns:p14="http://schemas.microsoft.com/office/powerpoint/2010/main" val="3616845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奥地利学派的企业家理论</a:t>
            </a:r>
            <a:endParaRPr lang="zh-CN" altLang="en-US" dirty="0"/>
          </a:p>
        </p:txBody>
      </p:sp>
      <p:sp>
        <p:nvSpPr>
          <p:cNvPr id="3" name="内容占位符 2"/>
          <p:cNvSpPr>
            <a:spLocks noGrp="1"/>
          </p:cNvSpPr>
          <p:nvPr>
            <p:ph idx="1"/>
          </p:nvPr>
        </p:nvSpPr>
        <p:spPr>
          <a:xfrm>
            <a:off x="609600" y="1424217"/>
            <a:ext cx="10749566" cy="4821007"/>
          </a:xfrm>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二、米塞斯</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米塞斯</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Ludwig von Mises</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1881~1973</a:t>
            </a:r>
            <a:r>
              <a:rPr lang="zh-CN" altLang="zh-CN" sz="1800" dirty="0">
                <a:solidFill>
                  <a:srgbClr val="000000"/>
                </a:solidFill>
                <a:effectLst/>
                <a:latin typeface="NEU-BZ-S92"/>
                <a:ea typeface="方正书宋_GBK"/>
                <a:cs typeface="Times New Roman" panose="02020603050405020304" pitchFamily="18" charset="0"/>
              </a:rPr>
              <a:t>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是奥地利经济学派第三代掌门人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他既是</a:t>
            </a:r>
            <a:r>
              <a:rPr lang="en-US" altLang="zh-CN" sz="1800" dirty="0">
                <a:solidFill>
                  <a:srgbClr val="000000"/>
                </a:solidFill>
                <a:effectLst/>
                <a:latin typeface="NEU-BZ-S92"/>
                <a:ea typeface="方正书宋_GBK"/>
                <a:cs typeface="Times New Roman" panose="02020603050405020304" pitchFamily="18" charset="0"/>
              </a:rPr>
              <a:t>20</a:t>
            </a:r>
            <a:r>
              <a:rPr lang="zh-CN" altLang="zh-CN" sz="1800" dirty="0">
                <a:solidFill>
                  <a:srgbClr val="000000"/>
                </a:solidFill>
                <a:effectLst/>
                <a:latin typeface="NEU-BZ-S92"/>
                <a:ea typeface="方正书宋_GBK"/>
                <a:cs typeface="Times New Roman" panose="02020603050405020304" pitchFamily="18" charset="0"/>
              </a:rPr>
              <a:t>世纪著名的经济学大师</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也是一位卓越的自由主义思想家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既是激进的市场原教旨主义者、自由意志主义运动的主要代表人物</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也是促成古典自由主义复苏的学者</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被誉为“奥地利学派的院长”。</a:t>
            </a:r>
            <a:r>
              <a:rPr lang="en-US" altLang="zh-CN" sz="1800" dirty="0">
                <a:solidFill>
                  <a:srgbClr val="000000"/>
                </a:solidFill>
                <a:effectLst/>
                <a:latin typeface="NEU-BZ-S92"/>
                <a:ea typeface="方正书宋_GBK"/>
                <a:cs typeface="Times New Roman" panose="02020603050405020304" pitchFamily="18" charset="0"/>
              </a:rPr>
              <a:t>2000</a:t>
            </a:r>
            <a:r>
              <a:rPr lang="zh-CN" altLang="zh-CN" sz="1800" dirty="0">
                <a:solidFill>
                  <a:srgbClr val="000000"/>
                </a:solidFill>
                <a:effectLst/>
                <a:latin typeface="NEU-BZ-S92"/>
                <a:ea typeface="方正书宋_GBK"/>
                <a:cs typeface="Times New Roman" panose="02020603050405020304" pitchFamily="18" charset="0"/>
              </a:rPr>
              <a:t>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米塞斯被美国《自由》杂志评为“自由至上主义的世纪人物”。</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在《人类行为》中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米塞斯详细阐述了他的企业家理论。他认为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人类行为是有目的性的创造性行为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而非机械式的最大化行为。市场过程的推动力量既不是由消费者提供的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也不是由土地、资本和劳动等生产要素的拥有者提供的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而是由具有创新精神和预测能力的企业家提供的。同时他指出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经济学在谈及企业家时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不是具体指某个人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而是指一种明确的功能。这种功能是人类行为所固有的。行为总是不确定的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这样几乎人人都可能是创业家</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entrepreneurial</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从而使创业研究陷入泛化境地。</a:t>
            </a:r>
          </a:p>
          <a:p>
            <a:endParaRPr lang="en-US" altLang="zh-CN" dirty="0"/>
          </a:p>
        </p:txBody>
      </p:sp>
    </p:spTree>
    <p:extLst>
      <p:ext uri="{BB962C8B-B14F-4D97-AF65-F5344CB8AC3E}">
        <p14:creationId xmlns:p14="http://schemas.microsoft.com/office/powerpoint/2010/main" val="7689061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奥地利学派的企业家理论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smtClean="0">
                <a:latin typeface="黑体" panose="02010609060101010101" pitchFamily="49" charset="-122"/>
                <a:ea typeface="黑体" panose="02010609060101010101" pitchFamily="49" charset="-122"/>
              </a:rPr>
              <a:t>三</a:t>
            </a:r>
            <a:r>
              <a:rPr lang="zh-CN" altLang="zh-CN" sz="2600" b="1" dirty="0">
                <a:latin typeface="黑体" panose="02010609060101010101" pitchFamily="49" charset="-122"/>
                <a:ea typeface="黑体" panose="02010609060101010101" pitchFamily="49" charset="-122"/>
              </a:rPr>
              <a:t>、哈耶克</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哈耶克</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Hayek Friedrich August</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1899~1992</a:t>
            </a:r>
            <a:r>
              <a:rPr lang="zh-CN" altLang="zh-CN" sz="1800" dirty="0">
                <a:solidFill>
                  <a:srgbClr val="000000"/>
                </a:solidFill>
                <a:effectLst/>
                <a:latin typeface="NEU-BZ-S92"/>
                <a:ea typeface="方正书宋_GBK"/>
                <a:cs typeface="Times New Roman" panose="02020603050405020304" pitchFamily="18" charset="0"/>
              </a:rPr>
              <a:t>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是奥地利裔英国经济学家、新自由主义的代表人物 。他是路德维希</a:t>
            </a:r>
            <a:r>
              <a:rPr lang="zh-CN" altLang="zh-CN" sz="1800" dirty="0">
                <a:solidFill>
                  <a:srgbClr val="000000"/>
                </a:solidFill>
                <a:effectLst/>
                <a:latin typeface="NEU-BZ-S92"/>
                <a:ea typeface="NEU-BZ-S92"/>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冯</a:t>
            </a:r>
            <a:r>
              <a:rPr lang="zh-CN" altLang="zh-CN" sz="1800" dirty="0">
                <a:solidFill>
                  <a:srgbClr val="000000"/>
                </a:solidFill>
                <a:effectLst/>
                <a:latin typeface="NEU-BZ-S92"/>
                <a:ea typeface="NEU-BZ-S92"/>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米塞斯的弟子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于</a:t>
            </a:r>
            <a:r>
              <a:rPr lang="en-US" altLang="zh-CN" sz="1800" dirty="0">
                <a:solidFill>
                  <a:srgbClr val="000000"/>
                </a:solidFill>
                <a:effectLst/>
                <a:latin typeface="NEU-BZ-S92"/>
                <a:ea typeface="方正书宋_GBK"/>
                <a:cs typeface="Times New Roman" panose="02020603050405020304" pitchFamily="18" charset="0"/>
              </a:rPr>
              <a:t>1974</a:t>
            </a:r>
            <a:r>
              <a:rPr lang="zh-CN" altLang="zh-CN" sz="1800" dirty="0">
                <a:solidFill>
                  <a:srgbClr val="000000"/>
                </a:solidFill>
                <a:effectLst/>
                <a:latin typeface="NEU-BZ-S92"/>
                <a:ea typeface="方正书宋_GBK"/>
                <a:cs typeface="Times New Roman" panose="02020603050405020304" pitchFamily="18" charset="0"/>
              </a:rPr>
              <a:t>年代表自由主义获得诺贝尔经济学奖。哈耶克先后获维也纳大学法学和政治科学博士学位</a:t>
            </a:r>
            <a:r>
              <a:rPr lang="zh-CN" altLang="zh-CN" sz="1800" dirty="0" smtClean="0">
                <a:solidFill>
                  <a:srgbClr val="000000"/>
                </a:solidFill>
                <a:effectLst/>
                <a:latin typeface="NEU-BZ-S92"/>
                <a:ea typeface="方正书宋_GBK"/>
                <a:cs typeface="Times New Roman" panose="02020603050405020304" pitchFamily="18" charset="0"/>
              </a:rPr>
              <a:t>。</a:t>
            </a:r>
            <a:endParaRPr lang="en-US" altLang="zh-CN" sz="1800" dirty="0" smtClean="0">
              <a:solidFill>
                <a:srgbClr val="000000"/>
              </a:solidFill>
              <a:effectLst/>
              <a:latin typeface="NEU-BZ-S92"/>
              <a:ea typeface="方正书宋_GBK"/>
              <a:cs typeface="Times New Roman" panose="02020603050405020304" pitchFamily="18" charset="0"/>
            </a:endParaRPr>
          </a:p>
          <a:p>
            <a:pPr>
              <a:lnSpc>
                <a:spcPct val="100000"/>
              </a:lnSpc>
            </a:pPr>
            <a:r>
              <a:rPr lang="zh-CN" altLang="zh-CN" sz="1800" dirty="0" smtClean="0">
                <a:solidFill>
                  <a:srgbClr val="000000"/>
                </a:solidFill>
                <a:effectLst/>
                <a:latin typeface="NEU-BZ-S92"/>
                <a:ea typeface="方正书宋_GBK"/>
                <a:cs typeface="Times New Roman" panose="02020603050405020304" pitchFamily="18" charset="0"/>
              </a:rPr>
              <a:t>哈耶克</a:t>
            </a:r>
            <a:r>
              <a:rPr lang="en-US" altLang="zh-CN" sz="1800" dirty="0">
                <a:solidFill>
                  <a:srgbClr val="000000"/>
                </a:solidFill>
                <a:effectLst/>
                <a:latin typeface="NEU-BZ-S92"/>
                <a:ea typeface="方正书宋_GBK"/>
                <a:cs typeface="Times New Roman" panose="02020603050405020304" pitchFamily="18" charset="0"/>
              </a:rPr>
              <a:t>20</a:t>
            </a:r>
            <a:r>
              <a:rPr lang="zh-CN" altLang="zh-CN" sz="1800" dirty="0">
                <a:solidFill>
                  <a:srgbClr val="000000"/>
                </a:solidFill>
                <a:effectLst/>
                <a:latin typeface="NEU-BZ-S92"/>
                <a:ea typeface="方正书宋_GBK"/>
                <a:cs typeface="Times New Roman" panose="02020603050405020304" pitchFamily="18" charset="0"/>
              </a:rPr>
              <a:t>世纪</a:t>
            </a:r>
            <a:r>
              <a:rPr lang="en-US" altLang="zh-CN" sz="1800" dirty="0">
                <a:solidFill>
                  <a:srgbClr val="000000"/>
                </a:solidFill>
                <a:effectLst/>
                <a:latin typeface="NEU-BZ-S92"/>
                <a:ea typeface="方正书宋_GBK"/>
                <a:cs typeface="Times New Roman" panose="02020603050405020304" pitchFamily="18" charset="0"/>
              </a:rPr>
              <a:t>20</a:t>
            </a:r>
            <a:r>
              <a:rPr lang="zh-CN" altLang="zh-CN" sz="1800" dirty="0">
                <a:solidFill>
                  <a:srgbClr val="000000"/>
                </a:solidFill>
                <a:effectLst/>
                <a:latin typeface="NEU-BZ-S92"/>
                <a:ea typeface="方正书宋_GBK"/>
                <a:cs typeface="Times New Roman" panose="02020603050405020304" pitchFamily="18" charset="0"/>
              </a:rPr>
              <a:t>年代留学美国</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先后任维也纳大学讲师 、奥地利经济周期研究所所长、英国伦敦政治经济学院教授、德国弗莱堡大学教授等。</a:t>
            </a:r>
            <a:r>
              <a:rPr lang="en-US" altLang="zh-CN" sz="1800" dirty="0">
                <a:solidFill>
                  <a:srgbClr val="000000"/>
                </a:solidFill>
                <a:effectLst/>
                <a:latin typeface="NEU-BZ-S92"/>
                <a:ea typeface="方正书宋_GBK"/>
                <a:cs typeface="Times New Roman" panose="02020603050405020304" pitchFamily="18" charset="0"/>
              </a:rPr>
              <a:t>1938</a:t>
            </a:r>
            <a:r>
              <a:rPr lang="zh-CN" altLang="zh-CN" sz="1800" dirty="0">
                <a:solidFill>
                  <a:srgbClr val="000000"/>
                </a:solidFill>
                <a:effectLst/>
                <a:latin typeface="NEU-BZ-S92"/>
                <a:ea typeface="方正书宋_GBK"/>
                <a:cs typeface="Times New Roman" panose="02020603050405020304" pitchFamily="18" charset="0"/>
              </a:rPr>
              <a:t>年加入英国籍。哈耶克认为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企业家就是能够根据不完全信息</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以自己独特的才能</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发现新的供给或需求机会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推动财富生产得以增长的人。</a:t>
            </a:r>
          </a:p>
          <a:p>
            <a:pPr>
              <a:lnSpc>
                <a:spcPct val="100000"/>
              </a:lnSpc>
            </a:pPr>
            <a:endParaRPr lang="zh-CN" altLang="en-US" dirty="0"/>
          </a:p>
        </p:txBody>
      </p:sp>
    </p:spTree>
    <p:extLst>
      <p:ext uri="{BB962C8B-B14F-4D97-AF65-F5344CB8AC3E}">
        <p14:creationId xmlns:p14="http://schemas.microsoft.com/office/powerpoint/2010/main" val="38593482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奥地利学派的企业家理论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四、熊彼特</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熊彼特</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Joseph Alois Schumpeter</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1883~1950</a:t>
            </a:r>
            <a:r>
              <a:rPr lang="zh-CN" altLang="zh-CN" sz="1800" dirty="0">
                <a:solidFill>
                  <a:srgbClr val="000000"/>
                </a:solidFill>
                <a:effectLst/>
                <a:latin typeface="NEU-BZ-S92"/>
                <a:ea typeface="方正书宋_GBK"/>
                <a:cs typeface="Times New Roman" panose="02020603050405020304" pitchFamily="18" charset="0"/>
              </a:rPr>
              <a:t>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是一位有深远影响的美籍奥地利政治经济学家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虽然他并非奥地利学派的成员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但由于参加过奥地利学派早期成员庞巴维克的研讨班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其后来的学术主张中有许多奥地利学派的影子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因此</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还是把他列入奥地利学派。作为“创新理论”和“商业史研究”的奠基人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熊彼特在西方国家的影响也正在被“重新发现”。据统计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熊彼特提出的“创造性毁灭”在西方国家的被引用率仅次于亚当</a:t>
            </a:r>
            <a:r>
              <a:rPr lang="zh-CN" altLang="zh-CN" sz="1800" dirty="0">
                <a:solidFill>
                  <a:srgbClr val="000000"/>
                </a:solidFill>
                <a:effectLst/>
                <a:latin typeface="NEU-BZ-S92"/>
                <a:ea typeface="NEU-BZ-S92"/>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斯密的“看不见的手”。</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熊彼特认为创新的主体是“企业家”。企业家的核心职能不是经营或管理</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而是看其是否能够执行实现“新组合”的企业。这个核心职能又把真正的企业家活动与其他活动区别开来。每个企业家只有当其实际上实现了某种“新组合”时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才是一个名副其实的企业家。对企业家的这种独特的界定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其目的在于突出创新的特殊性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说明创新活动的特殊价值。创新活动之所以发生</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是因为企业家的创新精神。企业家与只想赚钱的普通商人和投机者不同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个人致富充其量只是他的部分动机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而他最突出的动机是“个人实现”</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即“企业家精神”。熊彼特认为这种“企业家精神”包括</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建立私人王国</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2</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对胜利的热情</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3</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创造的喜悦</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4</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坚强的意志。这种精神既是成就优秀企业家的动力源泉</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也是实现经济发展中创造性突破的智力基础。</a:t>
            </a:r>
          </a:p>
          <a:p>
            <a:pPr>
              <a:lnSpc>
                <a:spcPct val="100000"/>
              </a:lnSpc>
            </a:pPr>
            <a:endParaRPr lang="zh-CN" altLang="en-US" dirty="0"/>
          </a:p>
        </p:txBody>
      </p:sp>
    </p:spTree>
    <p:extLst>
      <p:ext uri="{BB962C8B-B14F-4D97-AF65-F5344CB8AC3E}">
        <p14:creationId xmlns:p14="http://schemas.microsoft.com/office/powerpoint/2010/main" val="1772515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奥地利学派的企业家理论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五、柯兹纳</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柯兹纳</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Israel </a:t>
            </a:r>
            <a:r>
              <a:rPr lang="en-US" altLang="zh-CN" sz="1800" dirty="0" err="1">
                <a:solidFill>
                  <a:srgbClr val="000000"/>
                </a:solidFill>
                <a:effectLst/>
                <a:latin typeface="NEU-BZ-S92"/>
                <a:ea typeface="方正书宋_GBK"/>
                <a:cs typeface="Times New Roman" panose="02020603050405020304" pitchFamily="18" charset="0"/>
              </a:rPr>
              <a:t>Kirzner</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是当代奥地利学派掌门人。</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柯兹纳是奥地利学派经济学在当代复兴过程中最重要的人物</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无论是在学术上还是在组织上都举足轻重</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他的学识、通情达理及献身真理的精神</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都成为老师指导青年奥地利学派学人进入学术世界的榜样。他组织召开了几次关于奥地利学派思想的研讨会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并出版了一些现代奥地利学派发展中最重要的著作。</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柯兹纳构筑了企业家发现理论的基本框架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认为企业家精神是所有人类行为的一个方面</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而并不仅仅是生意人或冒险商人的特殊技能。人人都具备有目的的行为能力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因此每个人都具有企业家潜质。企业家精神的本质就是对以前未被认识的机会的敏感警觉。</a:t>
            </a:r>
            <a:endParaRPr lang="en-US" altLang="zh-CN" sz="1800" dirty="0">
              <a:solidFill>
                <a:srgbClr val="000000"/>
              </a:solidFill>
              <a:effectLst/>
              <a:latin typeface="NEU-BZ-S92"/>
              <a:ea typeface="方正书宋_GBK"/>
              <a:cs typeface="Times New Roman" panose="02020603050405020304" pitchFamily="18" charset="0"/>
            </a:endParaRPr>
          </a:p>
          <a:p>
            <a:pPr>
              <a:lnSpc>
                <a:spcPts val="1575"/>
              </a:lnSpc>
            </a:pPr>
            <a:endParaRPr lang="zh-CN" altLang="zh-CN" sz="18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0281226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奥地利学派的企业家理论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smtClean="0">
                <a:latin typeface="黑体" panose="02010609060101010101" pitchFamily="49" charset="-122"/>
                <a:ea typeface="黑体" panose="02010609060101010101" pitchFamily="49" charset="-122"/>
              </a:rPr>
              <a:t>六</a:t>
            </a:r>
            <a:r>
              <a:rPr lang="zh-CN" altLang="zh-CN" sz="2600" b="1" dirty="0">
                <a:latin typeface="黑体" panose="02010609060101010101" pitchFamily="49" charset="-122"/>
                <a:ea typeface="黑体" panose="02010609060101010101" pitchFamily="49" charset="-122"/>
              </a:rPr>
              <a:t>、德鲁克</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德鲁克</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Peter F.Drucker</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1909~2005</a:t>
            </a:r>
            <a:r>
              <a:rPr lang="zh-CN" altLang="zh-CN" sz="1800" dirty="0">
                <a:solidFill>
                  <a:srgbClr val="000000"/>
                </a:solidFill>
                <a:effectLst/>
                <a:latin typeface="NEU-BZ-S92"/>
                <a:ea typeface="方正书宋_GBK"/>
                <a:cs typeface="Times New Roman" panose="02020603050405020304" pitchFamily="18" charset="0"/>
              </a:rPr>
              <a:t>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a:t>
            </a:r>
            <a:r>
              <a:rPr lang="en-US" altLang="zh-CN" sz="1800" dirty="0">
                <a:solidFill>
                  <a:srgbClr val="000000"/>
                </a:solidFill>
                <a:effectLst/>
                <a:latin typeface="NEU-BZ-S92"/>
                <a:ea typeface="方正书宋_GBK"/>
                <a:cs typeface="Times New Roman" panose="02020603050405020304" pitchFamily="18" charset="0"/>
              </a:rPr>
              <a:t>20</a:t>
            </a:r>
            <a:r>
              <a:rPr lang="zh-CN" altLang="zh-CN" sz="1800" dirty="0">
                <a:solidFill>
                  <a:srgbClr val="000000"/>
                </a:solidFill>
                <a:effectLst/>
                <a:latin typeface="NEU-BZ-S92"/>
                <a:ea typeface="方正书宋_GBK"/>
                <a:cs typeface="Times New Roman" panose="02020603050405020304" pitchFamily="18" charset="0"/>
              </a:rPr>
              <a:t>世纪后期对企业家理论做出重要贡献的学者</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他的理论受到熊彼特的影响较大。德鲁克强调企业家在“繁荣”经济上比资本家更为关键</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认为企业家的“创新”是生产要素的重新排列</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且更深入地剖析了创新的价值。</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他把萨伊—熊彼特的企业家内涵扩展到机会概念</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认为企业家并不意味着创造变革</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而是善于利用能够引起变革的一切机会。机会的概念后来成为社会企业家理论的一个本质特征。德鲁克首次尝试把企业家概念从纯粹经济领域界定中解脱出来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为以后社会企业家理论的产生提供了思想上的启蒙。德鲁克提出企业家概念并不一定与利润动机相联系</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并举例说明现代大学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尤其美国大学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的产生是企业家精神的最好体现</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然而大学并不是以营利为目的的企业。</a:t>
            </a:r>
          </a:p>
          <a:p>
            <a:pPr>
              <a:lnSpc>
                <a:spcPct val="100000"/>
              </a:lnSpc>
            </a:pPr>
            <a:endParaRPr lang="zh-CN" altLang="en-US" dirty="0"/>
          </a:p>
        </p:txBody>
      </p:sp>
    </p:spTree>
    <p:extLst>
      <p:ext uri="{BB962C8B-B14F-4D97-AF65-F5344CB8AC3E}">
        <p14:creationId xmlns:p14="http://schemas.microsoft.com/office/powerpoint/2010/main" val="13106303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当代企业家理论的主要观点</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一、彭罗斯、卡森、奈特和莱宾斯坦的观点</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彭罗斯</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err="1">
                <a:solidFill>
                  <a:srgbClr val="000000"/>
                </a:solidFill>
                <a:effectLst/>
                <a:latin typeface="NEU-BZ-S92"/>
                <a:ea typeface="方正书宋_GBK"/>
                <a:cs typeface="Times New Roman" panose="02020603050405020304" pitchFamily="18" charset="0"/>
              </a:rPr>
              <a:t>Penrose</a:t>
            </a:r>
            <a:r>
              <a:rPr lang="en-US" altLang="zh-CN" sz="1800" dirty="0" err="1">
                <a:solidFill>
                  <a:srgbClr val="000000"/>
                </a:solidFill>
                <a:effectLst/>
                <a:latin typeface="方正书宋_GBK"/>
                <a:ea typeface="方正书宋_GBK"/>
                <a:cs typeface="Times New Roman" panose="02020603050405020304" pitchFamily="18" charset="0"/>
              </a:rPr>
              <a:t>,</a:t>
            </a:r>
            <a:r>
              <a:rPr lang="en-US" altLang="zh-CN" sz="1800" dirty="0" err="1">
                <a:solidFill>
                  <a:srgbClr val="000000"/>
                </a:solidFill>
                <a:effectLst/>
                <a:latin typeface="NEU-BZ-S92"/>
                <a:ea typeface="方正书宋_GBK"/>
                <a:cs typeface="Times New Roman" panose="02020603050405020304" pitchFamily="18" charset="0"/>
              </a:rPr>
              <a:t>E.T</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是英国学者</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他把企业家分为两种类型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一种是“生产型思维”或“生产者思维”的企业家。他们视公司为生产和提供服务的组织</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关注其创造的利润和其成长性。</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另一种类型是“帝国缔造者”的企业家。他们想创建一个强大的覆盖领域广大的工业“帝国”</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把企业管理事务授权给企业中的其他人去做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自己则从事兼并和淘汰竞争对手的方式来实现企业的扩张。一个成功的帝国缔造者式企业家必须具有主动性、进取心和聪明才智。</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卡森</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Mark Casson</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生于</a:t>
            </a:r>
            <a:r>
              <a:rPr lang="en-US" altLang="zh-CN" sz="1800" dirty="0">
                <a:solidFill>
                  <a:srgbClr val="000000"/>
                </a:solidFill>
                <a:effectLst/>
                <a:latin typeface="NEU-BZ-S92"/>
                <a:ea typeface="方正书宋_GBK"/>
                <a:cs typeface="Times New Roman" panose="02020603050405020304" pitchFamily="18" charset="0"/>
              </a:rPr>
              <a:t>1945</a:t>
            </a:r>
            <a:r>
              <a:rPr lang="zh-CN" altLang="zh-CN" sz="1800" dirty="0">
                <a:solidFill>
                  <a:srgbClr val="000000"/>
                </a:solidFill>
                <a:effectLst/>
                <a:latin typeface="NEU-BZ-S92"/>
                <a:ea typeface="方正书宋_GBK"/>
                <a:cs typeface="Times New Roman" panose="02020603050405020304" pitchFamily="18" charset="0"/>
              </a:rPr>
              <a:t>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是英国雷丁大学经济学教授。他早期主要研究企业家理论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后来专注于创业理论。</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奈特</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Frank Hyneman Knight</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1885~1972</a:t>
            </a:r>
            <a:r>
              <a:rPr lang="zh-CN" altLang="zh-CN" sz="1800" dirty="0">
                <a:solidFill>
                  <a:srgbClr val="000000"/>
                </a:solidFill>
                <a:effectLst/>
                <a:latin typeface="NEU-BZ-S92"/>
                <a:ea typeface="方正书宋_GBK"/>
                <a:cs typeface="Times New Roman" panose="02020603050405020304" pitchFamily="18" charset="0"/>
              </a:rPr>
              <a:t>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是芝加哥学派创始人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也是</a:t>
            </a:r>
            <a:r>
              <a:rPr lang="en-US" altLang="zh-CN" sz="1800" dirty="0">
                <a:solidFill>
                  <a:srgbClr val="000000"/>
                </a:solidFill>
                <a:effectLst/>
                <a:latin typeface="NEU-BZ-S92"/>
                <a:ea typeface="方正书宋_GBK"/>
                <a:cs typeface="Times New Roman" panose="02020603050405020304" pitchFamily="18" charset="0"/>
              </a:rPr>
              <a:t>20</a:t>
            </a:r>
            <a:r>
              <a:rPr lang="zh-CN" altLang="zh-CN" sz="1800" dirty="0">
                <a:solidFill>
                  <a:srgbClr val="000000"/>
                </a:solidFill>
                <a:effectLst/>
                <a:latin typeface="NEU-BZ-S92"/>
                <a:ea typeface="方正书宋_GBK"/>
                <a:cs typeface="Times New Roman" panose="02020603050405020304" pitchFamily="18" charset="0"/>
              </a:rPr>
              <a:t>世纪最有影响的经济学家之一</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他对于经济学发展和经济分析方法的创新做出了多方面的杰出贡献。</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莱宾斯坦</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Harvey Leeibenstein</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1922~1994</a:t>
            </a:r>
            <a:r>
              <a:rPr lang="zh-CN" altLang="zh-CN" sz="1800" dirty="0">
                <a:solidFill>
                  <a:srgbClr val="000000"/>
                </a:solidFill>
                <a:effectLst/>
                <a:latin typeface="NEU-BZ-S92"/>
                <a:ea typeface="方正书宋_GBK"/>
                <a:cs typeface="Times New Roman" panose="02020603050405020304" pitchFamily="18" charset="0"/>
              </a:rPr>
              <a:t>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是一位出生于俄国的美国经济学家。</a:t>
            </a:r>
            <a:endParaRPr lang="en-US" altLang="zh-CN" sz="1800" dirty="0">
              <a:solidFill>
                <a:srgbClr val="000000"/>
              </a:solidFill>
              <a:effectLst/>
              <a:latin typeface="NEU-BZ-S92"/>
              <a:ea typeface="方正书宋_GBK"/>
              <a:cs typeface="Times New Roman" panose="02020603050405020304" pitchFamily="18" charset="0"/>
            </a:endParaRPr>
          </a:p>
          <a:p>
            <a:pPr>
              <a:lnSpc>
                <a:spcPct val="100000"/>
              </a:lnSpc>
            </a:pPr>
            <a:endParaRPr lang="zh-CN" altLang="zh-CN" sz="1800" dirty="0">
              <a:solidFill>
                <a:srgbClr val="000000"/>
              </a:solidFill>
              <a:effectLst/>
              <a:latin typeface="NEU-BZ-S92"/>
              <a:ea typeface="方正书宋_GBK"/>
              <a:cs typeface="Times New Roman" panose="02020603050405020304" pitchFamily="18" charset="0"/>
            </a:endParaRPr>
          </a:p>
          <a:p>
            <a:pPr marL="0" indent="0">
              <a:lnSpc>
                <a:spcPct val="100000"/>
              </a:lnSpc>
              <a:buNone/>
            </a:pPr>
            <a:endParaRPr lang="zh-CN" altLang="en-US" dirty="0"/>
          </a:p>
        </p:txBody>
      </p:sp>
    </p:spTree>
    <p:extLst>
      <p:ext uri="{BB962C8B-B14F-4D97-AF65-F5344CB8AC3E}">
        <p14:creationId xmlns:p14="http://schemas.microsoft.com/office/powerpoint/2010/main" val="32837817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当代企业家理论的主要观点</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二、来自社会学与心理学的企业家理论</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阿瑟</a:t>
            </a:r>
            <a:r>
              <a:rPr lang="zh-CN" altLang="zh-CN" sz="1800" dirty="0">
                <a:solidFill>
                  <a:srgbClr val="000000"/>
                </a:solidFill>
                <a:effectLst/>
                <a:latin typeface="NEU-BZ-S92"/>
                <a:ea typeface="NEU-BZ-S92"/>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寇尔从社会学的角度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对企业家的职能进行研究。他认为一个真正的企业家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不仅能够通过创新来为经济单位创造财富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而且能够通过与非经济机构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如慈善机构、教育机构及文化机构之间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建立积极的互动关系来扮演一个成功的道德角色。</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美国哈佛大学的著名心理学家麦克莱兰</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对企业家特质进行了大量研究。认为企业家们具有很高的成就需要、较高的权力需要、强烈的成功欲和自我实现的心理需要</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其成就欲一般高于普通人群。</a:t>
            </a:r>
          </a:p>
          <a:p>
            <a:pPr>
              <a:lnSpc>
                <a:spcPct val="100000"/>
              </a:lnSpc>
            </a:pPr>
            <a:endParaRPr lang="zh-CN" altLang="en-US" dirty="0"/>
          </a:p>
        </p:txBody>
      </p:sp>
    </p:spTree>
    <p:extLst>
      <p:ext uri="{BB962C8B-B14F-4D97-AF65-F5344CB8AC3E}">
        <p14:creationId xmlns:p14="http://schemas.microsoft.com/office/powerpoint/2010/main" val="30455153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当代企业家理论的主要观点</a:t>
            </a:r>
            <a:endParaRPr lang="zh-CN" altLang="en-US" dirty="0"/>
          </a:p>
        </p:txBody>
      </p:sp>
      <p:sp>
        <p:nvSpPr>
          <p:cNvPr id="3" name="内容占位符 2"/>
          <p:cNvSpPr>
            <a:spLocks noGrp="1"/>
          </p:cNvSpPr>
          <p:nvPr>
            <p:ph idx="1"/>
          </p:nvPr>
        </p:nvSpPr>
        <p:spPr>
          <a:xfrm>
            <a:off x="609600" y="1102242"/>
            <a:ext cx="10885714" cy="4821007"/>
          </a:xfrm>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三、社会企业家理论</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梦想家</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dreamers</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社会企业家对自己、组织及社会都有一个憧憬的未来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并有能力去完成。</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2</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果断</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decisiveness</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社会企业家处理事务不拖泥带水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能很快地下决定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因此这种果断的行为将是他们日后成功的重要因素。</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3</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实干家</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doers</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一旦社会企业家决定了行动方案</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他们便会尽快地完成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并且在行动中随时调整。</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4</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决心</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determination</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社会企业家会完成其承诺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即使遭遇到一些“瓶颈”和障碍</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也不轻言放弃。</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5</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奉献</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dedication</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社会企业家会完全地投入到自身的探险之旅之中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并且维持与朋友和家庭的适当关系</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同时还能不遗余力地工作。</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6</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专注</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devotion</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社会企业家会爱其所选</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当他们遭遇到困难时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热情会支撑着他。也就是说</a:t>
            </a:r>
            <a:r>
              <a:rPr lang="en-US" altLang="zh-CN" sz="1800" dirty="0">
                <a:solidFill>
                  <a:srgbClr val="000000"/>
                </a:solidFill>
                <a:effectLst/>
                <a:latin typeface="方正书宋_GBK"/>
                <a:ea typeface="方正书宋_GBK"/>
                <a:cs typeface="Times New Roman" panose="02020603050405020304" pitchFamily="18" charset="0"/>
              </a:rPr>
              <a:t>,</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他们热爱这项使命</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并使它能有效地执行。</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7</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细心</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details</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社会企业家必须是一位非常细心的人。</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8</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主导命运</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destiny</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社会企业家是一位能主导命运且不依赖主管的人。</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9</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有资金</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dollars</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致富并不是社会企业家的首要动机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但若要持续地维持运作以生存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资金很重要。他们了解资金对于投资事业的重要性并通过勤奋工作来获得经济支持。</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10</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分配</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distribution</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社会企业家会分派责任</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并胜任对其事业成功非常关键的股东。而且</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他们会使员工具有主人翁精神。</a:t>
            </a:r>
          </a:p>
          <a:p>
            <a:pPr>
              <a:lnSpc>
                <a:spcPct val="100000"/>
              </a:lnSpc>
            </a:pPr>
            <a:endParaRPr lang="zh-CN" altLang="en-US" dirty="0"/>
          </a:p>
        </p:txBody>
      </p:sp>
    </p:spTree>
    <p:extLst>
      <p:ext uri="{BB962C8B-B14F-4D97-AF65-F5344CB8AC3E}">
        <p14:creationId xmlns:p14="http://schemas.microsoft.com/office/powerpoint/2010/main" val="25760924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当代企业家理论的主要观点</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四、中国学者的企业家理论</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张维迎将企业家定义为一个责、权、利的统一体</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承担经营风险是一种责任</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从事经营管理是一种权力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取得经营收入是一种利益。他认为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要使经济富于活力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离不开成功的企业家。所谓企业家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就是承担经营风险、从事经营管理并取得经营收入的企业人格化代表。 </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他还认为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职业企业家的存在永远以所有者企业家的存在为前提。</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丁栋虹认为企业家是异质型人力资本的所有者</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包括三种类型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企业家人力资本、特殊性人力资本、专用性人力资本。</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杨其静认为企业并不是天然物</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而是企业家所创造的一种特殊组织。企业是作为企业家人力资本的“自我定价器”而被企业家创造出来的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而这也正是企业最初的性质。</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贺小刚通过对</a:t>
            </a:r>
            <a:r>
              <a:rPr lang="en-US" altLang="zh-CN" sz="1800" dirty="0">
                <a:solidFill>
                  <a:srgbClr val="000000"/>
                </a:solidFill>
                <a:effectLst/>
                <a:latin typeface="NEU-BZ-S92"/>
                <a:ea typeface="方正书宋_GBK"/>
                <a:cs typeface="Times New Roman" panose="02020603050405020304" pitchFamily="18" charset="0"/>
              </a:rPr>
              <a:t>6</a:t>
            </a:r>
            <a:r>
              <a:rPr lang="zh-CN" altLang="zh-CN" sz="1800" dirty="0">
                <a:solidFill>
                  <a:srgbClr val="000000"/>
                </a:solidFill>
                <a:effectLst/>
                <a:latin typeface="NEU-BZ-S92"/>
                <a:ea typeface="方正书宋_GBK"/>
                <a:cs typeface="Times New Roman" panose="02020603050405020304" pitchFamily="18" charset="0"/>
              </a:rPr>
              <a:t>家高科技企业和</a:t>
            </a:r>
            <a:r>
              <a:rPr lang="en-US" altLang="zh-CN" sz="1800" dirty="0">
                <a:solidFill>
                  <a:srgbClr val="000000"/>
                </a:solidFill>
                <a:effectLst/>
                <a:latin typeface="NEU-BZ-S92"/>
                <a:ea typeface="方正书宋_GBK"/>
                <a:cs typeface="Times New Roman" panose="02020603050405020304" pitchFamily="18" charset="0"/>
              </a:rPr>
              <a:t>23</a:t>
            </a:r>
            <a:r>
              <a:rPr lang="zh-CN" altLang="zh-CN" sz="1800" dirty="0">
                <a:solidFill>
                  <a:srgbClr val="000000"/>
                </a:solidFill>
                <a:effectLst/>
                <a:latin typeface="NEU-BZ-S92"/>
                <a:ea typeface="方正书宋_GBK"/>
                <a:cs typeface="Times New Roman" panose="02020603050405020304" pitchFamily="18" charset="0"/>
              </a:rPr>
              <a:t>家传统型企业的企业家及其他高层管理者进行半结构性访谈及社会调查问卷</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确定了测量企业家能力的六个能力因子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即战略能力、管理能力、关系能力、学习能力、创新能力和机会能力。</a:t>
            </a:r>
          </a:p>
          <a:p>
            <a:pPr>
              <a:lnSpc>
                <a:spcPct val="100000"/>
              </a:lnSpc>
            </a:pPr>
            <a:endParaRPr lang="zh-CN" altLang="en-US" dirty="0"/>
          </a:p>
        </p:txBody>
      </p:sp>
    </p:spTree>
    <p:extLst>
      <p:ext uri="{BB962C8B-B14F-4D97-AF65-F5344CB8AC3E}">
        <p14:creationId xmlns:p14="http://schemas.microsoft.com/office/powerpoint/2010/main" val="3538203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a:spLocks/>
          </p:cNvSpPr>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j-cs"/>
              </a:rPr>
              <a:t>目   录</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endParaRPr>
          </a:p>
        </p:txBody>
      </p:sp>
      <p:grpSp>
        <p:nvGrpSpPr>
          <p:cNvPr id="17" name="组合 16"/>
          <p:cNvGrpSpPr/>
          <p:nvPr/>
        </p:nvGrpSpPr>
        <p:grpSpPr>
          <a:xfrm>
            <a:off x="1921181" y="1801548"/>
            <a:ext cx="6390109" cy="3820149"/>
            <a:chOff x="3009756" y="1946691"/>
            <a:chExt cx="6390109" cy="3820149"/>
          </a:xfrm>
        </p:grpSpPr>
        <p:grpSp>
          <p:nvGrpSpPr>
            <p:cNvPr id="19" name="组合 18"/>
            <p:cNvGrpSpPr/>
            <p:nvPr/>
          </p:nvGrpSpPr>
          <p:grpSpPr>
            <a:xfrm>
              <a:off x="3009756" y="1946691"/>
              <a:ext cx="6390109" cy="2279494"/>
              <a:chOff x="2488640" y="2139114"/>
              <a:chExt cx="6390109" cy="2279494"/>
            </a:xfrm>
          </p:grpSpPr>
          <p:grpSp>
            <p:nvGrpSpPr>
              <p:cNvPr id="28" name="Group 4"/>
              <p:cNvGrpSpPr/>
              <p:nvPr/>
            </p:nvGrpSpPr>
            <p:grpSpPr bwMode="auto">
              <a:xfrm>
                <a:off x="2488640" y="2139114"/>
                <a:ext cx="6390109" cy="639332"/>
                <a:chOff x="0" y="0"/>
                <a:chExt cx="2982" cy="288"/>
              </a:xfrm>
            </p:grpSpPr>
            <p:sp>
              <p:nvSpPr>
                <p:cNvPr id="37"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8" name="Rectangle 6"/>
                <p:cNvSpPr>
                  <a:spLocks noChangeArrowheads="1"/>
                </p:cNvSpPr>
                <p:nvPr/>
              </p:nvSpPr>
              <p:spPr bwMode="auto">
                <a:xfrm>
                  <a:off x="299" y="67"/>
                  <a:ext cx="268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rPr>
                    <a:t>第一节　英、法的古典企业家理论及马歇尔综合</a:t>
                  </a:r>
                </a:p>
              </p:txBody>
            </p:sp>
            <p:sp>
              <p:nvSpPr>
                <p:cNvPr id="39"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29" name="Group 8"/>
              <p:cNvGrpSpPr/>
              <p:nvPr/>
            </p:nvGrpSpPr>
            <p:grpSpPr bwMode="auto">
              <a:xfrm>
                <a:off x="2488640" y="2975707"/>
                <a:ext cx="6390109" cy="639332"/>
                <a:chOff x="0" y="0"/>
                <a:chExt cx="2982" cy="288"/>
              </a:xfrm>
            </p:grpSpPr>
            <p:sp>
              <p:nvSpPr>
                <p:cNvPr id="34"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5"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第二节　奥地利学派的企业家理论</a:t>
                  </a:r>
                  <a:endParaRPr kumimoji="0" lang="zh-CN" altLang="zh-CN"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36"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30" name="Group 12"/>
              <p:cNvGrpSpPr/>
              <p:nvPr/>
            </p:nvGrpSpPr>
            <p:grpSpPr bwMode="auto">
              <a:xfrm>
                <a:off x="2488640" y="3779276"/>
                <a:ext cx="6390109" cy="639332"/>
                <a:chOff x="0" y="0"/>
                <a:chExt cx="2982" cy="288"/>
              </a:xfrm>
            </p:grpSpPr>
            <p:sp>
              <p:nvSpPr>
                <p:cNvPr id="31"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2"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第三节　当代企业家理论的主要观点</a:t>
                  </a:r>
                  <a:endPar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33"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20" name="Group 4"/>
            <p:cNvGrpSpPr/>
            <p:nvPr/>
          </p:nvGrpSpPr>
          <p:grpSpPr bwMode="auto">
            <a:xfrm>
              <a:off x="3009756" y="4382388"/>
              <a:ext cx="6390109" cy="639332"/>
              <a:chOff x="0" y="0"/>
              <a:chExt cx="2982" cy="288"/>
            </a:xfrm>
          </p:grpSpPr>
          <p:sp>
            <p:nvSpPr>
              <p:cNvPr id="25"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6"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第四节　企业家人力资本与作用</a:t>
                </a:r>
                <a:endParaRPr kumimoji="0" lang="zh-CN" altLang="zh-CN"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7"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21" name="Group 8"/>
            <p:cNvGrpSpPr/>
            <p:nvPr/>
          </p:nvGrpSpPr>
          <p:grpSpPr bwMode="auto">
            <a:xfrm>
              <a:off x="3009756" y="5127508"/>
              <a:ext cx="6390109" cy="639332"/>
              <a:chOff x="0" y="-18"/>
              <a:chExt cx="2982" cy="288"/>
            </a:xfrm>
          </p:grpSpPr>
          <p:sp>
            <p:nvSpPr>
              <p:cNvPr id="22" name="AutoShape 9"/>
              <p:cNvSpPr>
                <a:spLocks noChangeArrowheads="1"/>
              </p:cNvSpPr>
              <p:nvPr/>
            </p:nvSpPr>
            <p:spPr bwMode="auto">
              <a:xfrm>
                <a:off x="54" y="-18"/>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3" name="Rectangle 10"/>
              <p:cNvSpPr>
                <a:spLocks noChangeArrowheads="1"/>
              </p:cNvSpPr>
              <p:nvPr/>
            </p:nvSpPr>
            <p:spPr bwMode="auto">
              <a:xfrm>
                <a:off x="299" y="48"/>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第五节　新企业的创立与成长</a:t>
                </a:r>
                <a:endPar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24"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Tree>
    <p:extLst>
      <p:ext uri="{BB962C8B-B14F-4D97-AF65-F5344CB8AC3E}">
        <p14:creationId xmlns:p14="http://schemas.microsoft.com/office/powerpoint/2010/main" val="35024677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企业家人力资本与作用</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一、企业家与人力资本</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企业体现了人力资本的特殊性</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企业是企业家人力资本的间接定价器</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企业家人力资本及其三个维度</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精神资本、能力资本和社会资本</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企业家人力资本的四大特性</a:t>
            </a:r>
          </a:p>
          <a:p>
            <a:endParaRPr lang="zh-CN" altLang="en-US" dirty="0"/>
          </a:p>
        </p:txBody>
      </p:sp>
    </p:spTree>
    <p:extLst>
      <p:ext uri="{BB962C8B-B14F-4D97-AF65-F5344CB8AC3E}">
        <p14:creationId xmlns:p14="http://schemas.microsoft.com/office/powerpoint/2010/main" val="645129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企业家人力资本与作用</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二、企业家的作用</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企业家在市场制度中的作用</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企业家在企业中的作用</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企业家的职责</a:t>
            </a:r>
          </a:p>
          <a:p>
            <a:endParaRPr lang="zh-CN" altLang="en-US" dirty="0"/>
          </a:p>
        </p:txBody>
      </p:sp>
    </p:spTree>
    <p:extLst>
      <p:ext uri="{BB962C8B-B14F-4D97-AF65-F5344CB8AC3E}">
        <p14:creationId xmlns:p14="http://schemas.microsoft.com/office/powerpoint/2010/main" val="4910026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企业家人力资本与作用</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三、企业家精神</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企业家精神的概念</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企业家精神的内容</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企业家精神的作用</a:t>
            </a:r>
          </a:p>
          <a:p>
            <a:endParaRPr lang="zh-CN" altLang="en-US" dirty="0"/>
          </a:p>
        </p:txBody>
      </p:sp>
    </p:spTree>
    <p:extLst>
      <p:ext uri="{BB962C8B-B14F-4D97-AF65-F5344CB8AC3E}">
        <p14:creationId xmlns:p14="http://schemas.microsoft.com/office/powerpoint/2010/main" val="25559847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第五节　新企业的创立与成长</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一、企业的形成</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企业一般是指以营利为目的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用生产要素进行生产商品或提供服务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对资源进行合理配置</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降低成本</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增加收益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以实现投资人、客户、员工、社会各方面利益最大化的实行自主经营、自负盈亏、独立核算的法人或其他社会经济组织。</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企业的形成是由于社会生产力水平发展到一定阶段</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并随着商品经济的发展而发展。</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随着企业的出现</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市场的存在形式也在发生着改变。</a:t>
            </a:r>
          </a:p>
          <a:p>
            <a:pPr>
              <a:lnSpc>
                <a:spcPct val="100000"/>
              </a:lnSpc>
            </a:pPr>
            <a:endParaRPr lang="zh-CN" altLang="en-US" dirty="0"/>
          </a:p>
        </p:txBody>
      </p:sp>
    </p:spTree>
    <p:extLst>
      <p:ext uri="{BB962C8B-B14F-4D97-AF65-F5344CB8AC3E}">
        <p14:creationId xmlns:p14="http://schemas.microsoft.com/office/powerpoint/2010/main" val="23665514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第五节　新企业的创立与成长</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二、新企业创建 </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企业的创建</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creation</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过程是指当创业者创立新企业时出现的一系列事件与活动。其他具有类似含义的描述有企业孕育 </a:t>
            </a:r>
            <a:r>
              <a:rPr lang="en-US" altLang="zh-CN" sz="1800" dirty="0">
                <a:solidFill>
                  <a:srgbClr val="000000"/>
                </a:solidFill>
                <a:effectLst/>
                <a:latin typeface="NEU-BZ-S92"/>
                <a:ea typeface="方正书宋_GBK"/>
                <a:cs typeface="Times New Roman" panose="02020603050405020304" pitchFamily="18" charset="0"/>
              </a:rPr>
              <a:t>(firm gestation</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、前组织 </a:t>
            </a:r>
            <a:r>
              <a:rPr lang="en-US" altLang="zh-CN" sz="1800" dirty="0">
                <a:solidFill>
                  <a:srgbClr val="000000"/>
                </a:solidFill>
                <a:effectLst/>
                <a:latin typeface="NEU-BZ-S92"/>
                <a:ea typeface="方正书宋_GBK"/>
                <a:cs typeface="Times New Roman" panose="02020603050405020304" pitchFamily="18" charset="0"/>
              </a:rPr>
              <a:t>(pre􀆼organization</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及初创 </a:t>
            </a:r>
            <a:r>
              <a:rPr lang="en-US" altLang="zh-CN" sz="1800" dirty="0">
                <a:solidFill>
                  <a:srgbClr val="000000"/>
                </a:solidFill>
                <a:effectLst/>
                <a:latin typeface="NEU-BZ-S92"/>
                <a:ea typeface="方正书宋_GBK"/>
                <a:cs typeface="Times New Roman" panose="02020603050405020304" pitchFamily="18" charset="0"/>
              </a:rPr>
              <a:t>(start􀆼up</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等。学者们从经济学、心理学、人口生态学等多个学科出发对企业的创建进行了研究。 </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企业生成过程分为四个阶段</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原理证明阶段</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proof􀆼of􀆼principle</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在这个阶段主要是创业者产生一个构想并对自有技术进行研发</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2</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原型产生阶段</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protype</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在这个阶段主要是创业者将技术转化成产品原型</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3</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样品试销阶段</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model shop</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在这个阶段一定数量的产品被生产出来并试销</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4</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企业初创阶段</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start up</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在这个阶段生产出正式的产品并开始第一次销售。通过案例研究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也可以把企业生成过程分为三个阶段</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概念阶段</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definition of business concept</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、产品技术的产生及建立阶段和产品交换阶段。这种对高技术企业生成的研究主要是基于生命周期对企业生成进行阶段划分</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形成企业生成的阶段模型。近年来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出现了一些复杂企业创生理论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认为企业创生是一个非线性的过程。</a:t>
            </a:r>
          </a:p>
          <a:p>
            <a:pPr>
              <a:lnSpc>
                <a:spcPct val="100000"/>
              </a:lnSpc>
            </a:pPr>
            <a:endParaRPr lang="zh-CN" altLang="en-US" dirty="0"/>
          </a:p>
        </p:txBody>
      </p:sp>
    </p:spTree>
    <p:extLst>
      <p:ext uri="{BB962C8B-B14F-4D97-AF65-F5344CB8AC3E}">
        <p14:creationId xmlns:p14="http://schemas.microsoft.com/office/powerpoint/2010/main" val="884230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第五节　新企业的创立与成长</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三、新企业成长及驱动因素</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内部驱动因素 </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企业文化 </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企业声誉</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3.</a:t>
            </a:r>
            <a:r>
              <a:rPr lang="zh-CN" altLang="zh-CN" sz="1800" dirty="0">
                <a:solidFill>
                  <a:srgbClr val="000000"/>
                </a:solidFill>
                <a:effectLst/>
                <a:latin typeface="NEU-BZ-S92"/>
                <a:ea typeface="方正楷体_GBK"/>
                <a:cs typeface="Times New Roman" panose="02020603050405020304" pitchFamily="18" charset="0"/>
              </a:rPr>
              <a:t>企业战略</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4.</a:t>
            </a:r>
            <a:r>
              <a:rPr lang="zh-CN" altLang="zh-CN" sz="1800" dirty="0">
                <a:solidFill>
                  <a:srgbClr val="000000"/>
                </a:solidFill>
                <a:effectLst/>
                <a:latin typeface="NEU-BZ-S92"/>
                <a:ea typeface="方正楷体_GBK"/>
                <a:cs typeface="Times New Roman" panose="02020603050405020304" pitchFamily="18" charset="0"/>
              </a:rPr>
              <a:t>吸引和留住员工</a:t>
            </a:r>
            <a:endParaRPr lang="zh-CN" altLang="zh-CN" sz="1800" dirty="0">
              <a:solidFill>
                <a:srgbClr val="000000"/>
              </a:solidFill>
              <a:effectLst/>
              <a:latin typeface="NEU-BZ-S92"/>
              <a:ea typeface="方正书宋_GBK"/>
              <a:cs typeface="Times New Roman" panose="02020603050405020304" pitchFamily="18" charset="0"/>
            </a:endParaRP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外部驱动因素 </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政府管制 </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全球化</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3.</a:t>
            </a:r>
            <a:r>
              <a:rPr lang="zh-CN" altLang="zh-CN" sz="1800" dirty="0">
                <a:solidFill>
                  <a:srgbClr val="000000"/>
                </a:solidFill>
                <a:effectLst/>
                <a:latin typeface="NEU-BZ-S92"/>
                <a:ea typeface="方正楷体_GBK"/>
                <a:cs typeface="Times New Roman" panose="02020603050405020304" pitchFamily="18" charset="0"/>
              </a:rPr>
              <a:t>媒体及非政府组织</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4.</a:t>
            </a:r>
            <a:r>
              <a:rPr lang="zh-CN" altLang="zh-CN" sz="1800" dirty="0">
                <a:solidFill>
                  <a:srgbClr val="000000"/>
                </a:solidFill>
                <a:effectLst/>
                <a:latin typeface="NEU-BZ-S92"/>
                <a:ea typeface="方正楷体_GBK"/>
                <a:cs typeface="Times New Roman" panose="02020603050405020304" pitchFamily="18" charset="0"/>
              </a:rPr>
              <a:t>消费者</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5.</a:t>
            </a:r>
            <a:r>
              <a:rPr lang="zh-CN" altLang="zh-CN" sz="1800" dirty="0">
                <a:solidFill>
                  <a:srgbClr val="000000"/>
                </a:solidFill>
                <a:effectLst/>
                <a:latin typeface="NEU-BZ-S92"/>
                <a:ea typeface="方正楷体_GBK"/>
                <a:cs typeface="Times New Roman" panose="02020603050405020304" pitchFamily="18" charset="0"/>
              </a:rPr>
              <a:t>投资者</a:t>
            </a:r>
            <a:endParaRPr lang="zh-CN" altLang="zh-CN" sz="1800" dirty="0">
              <a:solidFill>
                <a:srgbClr val="000000"/>
              </a:solidFill>
              <a:effectLst/>
              <a:latin typeface="NEU-BZ-S92"/>
              <a:ea typeface="方正书宋_GBK"/>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17738506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第五节　新企业的创立与成长</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四、企业成长过程中的企业家因素</a:t>
            </a:r>
          </a:p>
          <a:p>
            <a:endParaRPr lang="zh-CN" altLang="en-US" dirty="0"/>
          </a:p>
        </p:txBody>
      </p:sp>
      <p:pic>
        <p:nvPicPr>
          <p:cNvPr id="4" name="1001.jpg" descr="id:2147496880;FounderCES">
            <a:extLst>
              <a:ext uri="{FF2B5EF4-FFF2-40B4-BE49-F238E27FC236}">
                <a16:creationId xmlns:a16="http://schemas.microsoft.com/office/drawing/2014/main" xmlns="" id="{D5BAAA04-961B-4A54-85D6-700176C64407}"/>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2830194" y="2399937"/>
            <a:ext cx="5553951" cy="3228131"/>
          </a:xfrm>
          <a:prstGeom prst="rect">
            <a:avLst/>
          </a:prstGeom>
        </p:spPr>
      </p:pic>
      <p:sp>
        <p:nvSpPr>
          <p:cNvPr id="5" name="矩形 4"/>
          <p:cNvSpPr/>
          <p:nvPr/>
        </p:nvSpPr>
        <p:spPr>
          <a:xfrm>
            <a:off x="2641442" y="5871564"/>
            <a:ext cx="6096000" cy="271869"/>
          </a:xfrm>
          <a:prstGeom prst="rect">
            <a:avLst/>
          </a:prstGeom>
        </p:spPr>
        <p:txBody>
          <a:bodyPr>
            <a:spAutoFit/>
          </a:bodyPr>
          <a:lstStyle/>
          <a:p>
            <a:pPr algn="ctr">
              <a:lnSpc>
                <a:spcPts val="1350"/>
              </a:lnSpc>
              <a:spcAft>
                <a:spcPts val="0"/>
              </a:spcAft>
            </a:pPr>
            <a:r>
              <a:rPr lang="zh-CN" altLang="zh-CN" dirty="0">
                <a:solidFill>
                  <a:srgbClr val="000000"/>
                </a:solidFill>
                <a:latin typeface="NEU-BZ-S92"/>
                <a:ea typeface="方正黑体_GBK"/>
                <a:cs typeface="Times New Roman" panose="02020603050405020304" pitchFamily="18" charset="0"/>
              </a:rPr>
              <a:t>图</a:t>
            </a:r>
            <a:r>
              <a:rPr lang="en-US" altLang="zh-CN" dirty="0">
                <a:solidFill>
                  <a:srgbClr val="000000"/>
                </a:solidFill>
                <a:latin typeface="NEU-HZ-S92"/>
                <a:ea typeface="方正书宋_GBK"/>
                <a:cs typeface="Times New Roman" panose="02020603050405020304" pitchFamily="18" charset="0"/>
              </a:rPr>
              <a:t>10-1</a:t>
            </a:r>
            <a:r>
              <a:rPr lang="zh-CN" altLang="zh-CN" dirty="0">
                <a:solidFill>
                  <a:srgbClr val="000000"/>
                </a:solidFill>
                <a:latin typeface="NEU-HZ-S92"/>
                <a:ea typeface="方正书宋_GBK"/>
                <a:cs typeface="Times New Roman" panose="02020603050405020304" pitchFamily="18" charset="0"/>
              </a:rPr>
              <a:t>　</a:t>
            </a:r>
            <a:r>
              <a:rPr lang="zh-CN" altLang="zh-CN" dirty="0">
                <a:solidFill>
                  <a:srgbClr val="000000"/>
                </a:solidFill>
                <a:latin typeface="NEU-BZ-S92"/>
                <a:ea typeface="方正黑体_GBK"/>
                <a:cs typeface="Times New Roman" panose="02020603050405020304" pitchFamily="18" charset="0"/>
              </a:rPr>
              <a:t>基于企业生命周期的企业成长</a:t>
            </a:r>
            <a:r>
              <a:rPr lang="zh-CN" altLang="zh-CN" dirty="0" smtClean="0">
                <a:solidFill>
                  <a:srgbClr val="000000"/>
                </a:solidFill>
                <a:latin typeface="NEU-BZ-S92"/>
                <a:ea typeface="方正黑体_GBK"/>
                <a:cs typeface="Times New Roman" panose="02020603050405020304" pitchFamily="18" charset="0"/>
              </a:rPr>
              <a:t>模型</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1642816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英、法的古典企业家理论及马歇尔综合</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一、托马斯·孟的《英国得自对外贸易的财富》</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他的代表作是《英国得自对外贸易的财富》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这是重商主义的经典著作。他提出了成功商人的必备品质。除了常规的语言、航海、天文、地理等知识</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还应该具备从事贸易的各项技能和市场发觉能力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这与当时重商主义的背景是相关的。同时他还认为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商人需要得到尊重</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他们是国家财产的管理者。</a:t>
            </a:r>
            <a:endParaRPr lang="en-US" altLang="zh-CN" sz="1800" dirty="0">
              <a:solidFill>
                <a:srgbClr val="000000"/>
              </a:solidFill>
              <a:effectLst/>
              <a:latin typeface="NEU-BZ-S92"/>
              <a:ea typeface="方正书宋_GBK"/>
              <a:cs typeface="Times New Roman" panose="02020603050405020304" pitchFamily="18" charset="0"/>
            </a:endParaRPr>
          </a:p>
          <a:p>
            <a:pPr marL="0" indent="0">
              <a:lnSpc>
                <a:spcPts val="1575"/>
              </a:lnSpc>
              <a:buNone/>
            </a:pPr>
            <a:endParaRPr lang="zh-CN" altLang="zh-CN" sz="1800" dirty="0">
              <a:solidFill>
                <a:srgbClr val="000000"/>
              </a:solidFill>
              <a:effectLst/>
              <a:latin typeface="NEU-BZ-S92"/>
              <a:ea typeface="方正书宋_GBK"/>
              <a:cs typeface="Times New Roman" panose="02020603050405020304" pitchFamily="18" charset="0"/>
            </a:endParaRPr>
          </a:p>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二、坎特龙的《商业性质概论》</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坎特龙</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Richard Cantillon</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是爱尔兰人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但他的主要生活经历是在法国</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而且他的经济学研究也是以法国社会为对象。坎特龙在《商业性质概论》中对价值、货币、利息、工资、企业家等领域进行了深入研究。坎特龙分析了企业家的经济作用。他认为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相对于一般按时领取工资的人而言</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企业家应是冒险者</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因为未来具有太多的不确定因素</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所有的经济活动在本质上都是有风险的。</a:t>
            </a:r>
          </a:p>
          <a:p>
            <a:pPr>
              <a:lnSpc>
                <a:spcPct val="100000"/>
              </a:lnSpc>
            </a:pPr>
            <a:endParaRPr lang="zh-CN" altLang="en-US" dirty="0"/>
          </a:p>
        </p:txBody>
      </p:sp>
    </p:spTree>
    <p:extLst>
      <p:ext uri="{BB962C8B-B14F-4D97-AF65-F5344CB8AC3E}">
        <p14:creationId xmlns:p14="http://schemas.microsoft.com/office/powerpoint/2010/main" val="30135604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英、法的古典企业家理论及马歇尔综合</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三、重农学派魁奈的企业家</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魁奈</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Francois Quesnay</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1694~1774</a:t>
            </a:r>
            <a:r>
              <a:rPr lang="zh-CN" altLang="zh-CN" sz="1800" dirty="0">
                <a:solidFill>
                  <a:srgbClr val="000000"/>
                </a:solidFill>
                <a:effectLst/>
                <a:latin typeface="NEU-BZ-S92"/>
                <a:ea typeface="方正书宋_GBK"/>
                <a:cs typeface="Times New Roman" panose="02020603050405020304" pitchFamily="18" charset="0"/>
              </a:rPr>
              <a:t>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是古典政治经济学奠基人之一</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法国重农学派的创始人和重要代表。 他早期主要从事医学和哲学研究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后来转而研究经济学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他在上述各领域都颇有成果</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经济学的成就更高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不仅有许多著作</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而且提出了一系列重要的观点学说。魁奈在《谷物论》中讨论土地产出与租地农场主和其他人之间的分配关系时引用了坎特龙的观点。但是</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魁奈抛弃了坎特龙关于企业家的风险承担的内涵。他认为企业家是农业家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是一个</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以固定租金承租土地并生产给定价格和产量农产品的农场主。换言之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企业家更像是一个不参与日常劳动和工作的老板</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是一个管理监督者。</a:t>
            </a:r>
            <a:endParaRPr lang="en-US" altLang="zh-CN" sz="1800" dirty="0">
              <a:solidFill>
                <a:srgbClr val="000000"/>
              </a:solidFill>
              <a:effectLst/>
              <a:latin typeface="NEU-BZ-S92"/>
              <a:ea typeface="方正书宋_GBK"/>
              <a:cs typeface="Times New Roman" panose="02020603050405020304" pitchFamily="18" charset="0"/>
            </a:endParaRPr>
          </a:p>
          <a:p>
            <a:pPr>
              <a:lnSpc>
                <a:spcPts val="1575"/>
              </a:lnSpc>
            </a:pPr>
            <a:endParaRPr lang="zh-CN" altLang="zh-CN" sz="18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243148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英、法的古典企业家理论及马歇尔综合</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smtClean="0">
                <a:latin typeface="黑体" panose="02010609060101010101" pitchFamily="49" charset="-122"/>
                <a:ea typeface="黑体" panose="02010609060101010101" pitchFamily="49" charset="-122"/>
              </a:rPr>
              <a:t>四</a:t>
            </a:r>
            <a:r>
              <a:rPr lang="zh-CN" altLang="zh-CN" sz="2600" b="1" dirty="0">
                <a:latin typeface="黑体" panose="02010609060101010101" pitchFamily="49" charset="-122"/>
                <a:ea typeface="黑体" panose="02010609060101010101" pitchFamily="49" charset="-122"/>
              </a:rPr>
              <a:t>、亚当·斯密的《国富论》</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亚当</a:t>
            </a:r>
            <a:r>
              <a:rPr lang="zh-CN" altLang="zh-CN" sz="1800" dirty="0">
                <a:solidFill>
                  <a:srgbClr val="000000"/>
                </a:solidFill>
                <a:effectLst/>
                <a:latin typeface="NEU-BZ-S92"/>
                <a:ea typeface="NEU-BZ-S92"/>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斯密</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Adam Smith</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1723~1790</a:t>
            </a:r>
            <a:r>
              <a:rPr lang="zh-CN" altLang="zh-CN" sz="1800" dirty="0">
                <a:solidFill>
                  <a:srgbClr val="000000"/>
                </a:solidFill>
                <a:effectLst/>
                <a:latin typeface="NEU-BZ-S92"/>
                <a:ea typeface="方正书宋_GBK"/>
                <a:cs typeface="Times New Roman" panose="02020603050405020304" pitchFamily="18" charset="0"/>
              </a:rPr>
              <a:t>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是自由主义经济学家的重要代表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被称为“现代经济学之父”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也有称其为“现代资本主义之父”。</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虽然亚当</a:t>
            </a:r>
            <a:r>
              <a:rPr lang="zh-CN" altLang="zh-CN" sz="1800" dirty="0">
                <a:solidFill>
                  <a:srgbClr val="000000"/>
                </a:solidFill>
                <a:effectLst/>
                <a:latin typeface="NEU-BZ-S92"/>
                <a:ea typeface="NEU-BZ-S92"/>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斯密不是经济学说的开山鼻祖</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但是他首次提出了全面系统的经济学说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他的《国富论》是现代政治经济学研究的一个新起点。</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斯密认为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企业家是偶尔才出现的。他认为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制造品的销售价格</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除了足够支付原材料代价和劳动工资外</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还须剩余一部分给予企业家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作为他把资本投在这家企业而得的利润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显然他认为企业家和资本家是同一个意思</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同时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他把商业领域的资本家统称为“商人”。由此可见</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斯密其实并没有注意和观察企业与企业家的行为。</a:t>
            </a:r>
          </a:p>
          <a:p>
            <a:pPr>
              <a:lnSpc>
                <a:spcPct val="100000"/>
              </a:lnSpc>
            </a:pPr>
            <a:endParaRPr lang="zh-CN" altLang="en-US" dirty="0"/>
          </a:p>
        </p:txBody>
      </p:sp>
    </p:spTree>
    <p:extLst>
      <p:ext uri="{BB962C8B-B14F-4D97-AF65-F5344CB8AC3E}">
        <p14:creationId xmlns:p14="http://schemas.microsoft.com/office/powerpoint/2010/main" val="24123098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英、法的古典企业家理论及马歇尔综合</a:t>
            </a:r>
            <a:endParaRPr lang="zh-CN" altLang="en-US" dirty="0"/>
          </a:p>
        </p:txBody>
      </p:sp>
      <p:sp>
        <p:nvSpPr>
          <p:cNvPr id="3" name="内容占位符 2"/>
          <p:cNvSpPr>
            <a:spLocks noGrp="1"/>
          </p:cNvSpPr>
          <p:nvPr>
            <p:ph idx="1"/>
          </p:nvPr>
        </p:nvSpPr>
        <p:spPr>
          <a:xfrm>
            <a:off x="609600" y="1424217"/>
            <a:ext cx="10736688" cy="4821007"/>
          </a:xfrm>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五、萨伊的《政治经济学概论》</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萨伊</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Jean Baptiste Say</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1766~1832</a:t>
            </a:r>
            <a:r>
              <a:rPr lang="zh-CN" altLang="zh-CN" sz="1800" dirty="0">
                <a:solidFill>
                  <a:srgbClr val="000000"/>
                </a:solidFill>
                <a:effectLst/>
                <a:latin typeface="NEU-BZ-S92"/>
                <a:ea typeface="方正书宋_GBK"/>
                <a:cs typeface="Times New Roman" panose="02020603050405020304" pitchFamily="18" charset="0"/>
              </a:rPr>
              <a:t>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是法国经济学家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曾经在英国求学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后来担任过纱厂经理、机械师、工程师</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其主要著作是《政治经济学概论》。萨伊是以亚当</a:t>
            </a:r>
            <a:r>
              <a:rPr lang="zh-CN" altLang="zh-CN" sz="1800" dirty="0">
                <a:solidFill>
                  <a:srgbClr val="000000"/>
                </a:solidFill>
                <a:effectLst/>
                <a:latin typeface="NEU-BZ-S92"/>
                <a:ea typeface="NEU-BZ-S92"/>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斯密的《国富论》作为自己的理论出发点的。 </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萨伊认为有两种企业家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一种是资本的提供者</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企业的所有者</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另一种是执行指挥、控制、监督、判断等职能的企业家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管理者</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。企业家能够把经济资源从生产效益较低和产量较少的领域</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转移到生产效益较高和产量较大的领域。萨伊认为在分配方面</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企业家不同于资本家——企业家作为协调者按市场价格支付各种投入要素的报酬</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企业家自己的报酬是企业的剩余</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而资本家的报酬是其投入资本要素的市场价格。</a:t>
            </a:r>
            <a:endParaRPr lang="en-US" altLang="zh-CN" dirty="0">
              <a:solidFill>
                <a:srgbClr val="000000"/>
              </a:solidFill>
              <a:latin typeface="NEU-BZ-S92"/>
              <a:ea typeface="方正书宋_GBK"/>
              <a:cs typeface="Times New Roman" panose="02020603050405020304" pitchFamily="18" charset="0"/>
            </a:endParaRPr>
          </a:p>
          <a:p>
            <a:pPr>
              <a:lnSpc>
                <a:spcPts val="1575"/>
              </a:lnSpc>
            </a:pPr>
            <a:endParaRPr lang="zh-CN" altLang="zh-CN" sz="1800" dirty="0">
              <a:solidFill>
                <a:srgbClr val="000000"/>
              </a:solidFill>
              <a:effectLst/>
              <a:latin typeface="NEU-BZ-S92"/>
              <a:ea typeface="方正书宋_GBK"/>
              <a:cs typeface="Times New Roman" panose="02020603050405020304" pitchFamily="18" charset="0"/>
            </a:endParaRPr>
          </a:p>
          <a:p>
            <a:pPr marL="0" indent="0" algn="just" eaLnBrk="1" fontAlgn="auto" hangingPunct="1">
              <a:lnSpc>
                <a:spcPct val="135000"/>
              </a:lnSpc>
              <a:spcBef>
                <a:spcPts val="300"/>
              </a:spcBef>
              <a:spcAft>
                <a:spcPts val="300"/>
              </a:spcAft>
              <a:buNone/>
            </a:pPr>
            <a:endParaRPr lang="zh-CN" altLang="en-US" dirty="0"/>
          </a:p>
        </p:txBody>
      </p:sp>
    </p:spTree>
    <p:extLst>
      <p:ext uri="{BB962C8B-B14F-4D97-AF65-F5344CB8AC3E}">
        <p14:creationId xmlns:p14="http://schemas.microsoft.com/office/powerpoint/2010/main" val="3498113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英、法的古典企业家理论及马歇尔综合</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smtClean="0">
                <a:latin typeface="黑体" panose="02010609060101010101" pitchFamily="49" charset="-122"/>
                <a:ea typeface="黑体" panose="02010609060101010101" pitchFamily="49" charset="-122"/>
              </a:rPr>
              <a:t>六</a:t>
            </a:r>
            <a:r>
              <a:rPr lang="zh-CN" altLang="zh-CN" sz="2600" b="1" dirty="0">
                <a:latin typeface="黑体" panose="02010609060101010101" pitchFamily="49" charset="-122"/>
                <a:ea typeface="黑体" panose="02010609060101010101" pitchFamily="49" charset="-122"/>
              </a:rPr>
              <a:t>、约翰·穆勒的哲学与经济思想</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约翰</a:t>
            </a:r>
            <a:r>
              <a:rPr lang="zh-CN" altLang="zh-CN" sz="1800" dirty="0">
                <a:solidFill>
                  <a:srgbClr val="000000"/>
                </a:solidFill>
                <a:effectLst/>
                <a:latin typeface="NEU-BZ-S92"/>
                <a:ea typeface="NEU-BZ-S92"/>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穆勒</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John Stuart Mill</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1806~1873</a:t>
            </a:r>
            <a:r>
              <a:rPr lang="zh-CN" altLang="zh-CN" sz="1800" dirty="0">
                <a:solidFill>
                  <a:srgbClr val="000000"/>
                </a:solidFill>
                <a:effectLst/>
                <a:latin typeface="NEU-BZ-S92"/>
                <a:ea typeface="方正书宋_GBK"/>
                <a:cs typeface="Times New Roman" panose="02020603050405020304" pitchFamily="18" charset="0"/>
              </a:rPr>
              <a:t>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是英国著名的哲学家和经济学家、</a:t>
            </a:r>
            <a:r>
              <a:rPr lang="en-US" altLang="zh-CN" sz="1800" dirty="0">
                <a:solidFill>
                  <a:srgbClr val="000000"/>
                </a:solidFill>
                <a:effectLst/>
                <a:latin typeface="NEU-BZ-S92"/>
                <a:ea typeface="方正书宋_GBK"/>
                <a:cs typeface="Times New Roman" panose="02020603050405020304" pitchFamily="18" charset="0"/>
              </a:rPr>
              <a:t>19</a:t>
            </a:r>
            <a:r>
              <a:rPr lang="zh-CN" altLang="zh-CN" sz="1800" dirty="0">
                <a:solidFill>
                  <a:srgbClr val="000000"/>
                </a:solidFill>
                <a:effectLst/>
                <a:latin typeface="NEU-BZ-S92"/>
                <a:ea typeface="方正书宋_GBK"/>
                <a:cs typeface="Times New Roman" panose="02020603050405020304" pitchFamily="18" charset="0"/>
              </a:rPr>
              <a:t>世纪影响力很大的古典自由主义思想家。他支持边沁的功利主义。</a:t>
            </a:r>
            <a:r>
              <a:rPr lang="en-US" altLang="zh-CN" sz="1800" dirty="0">
                <a:solidFill>
                  <a:srgbClr val="000000"/>
                </a:solidFill>
                <a:effectLst/>
                <a:latin typeface="NEU-BZ-S92"/>
                <a:ea typeface="方正书宋_GBK"/>
                <a:cs typeface="Times New Roman" panose="02020603050405020304" pitchFamily="18" charset="0"/>
              </a:rPr>
              <a:t>1823</a:t>
            </a:r>
            <a:r>
              <a:rPr lang="zh-CN" altLang="zh-CN" sz="1800" dirty="0">
                <a:solidFill>
                  <a:srgbClr val="000000"/>
                </a:solidFill>
                <a:effectLst/>
                <a:latin typeface="NEU-BZ-S92"/>
                <a:ea typeface="方正书宋_GBK"/>
                <a:cs typeface="Times New Roman" panose="02020603050405020304" pitchFamily="18" charset="0"/>
              </a:rPr>
              <a:t>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他进入东印度公司任职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此后便以公务生涯为职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直到东印度公司在</a:t>
            </a:r>
            <a:r>
              <a:rPr lang="en-US" altLang="zh-CN" sz="1800" dirty="0">
                <a:solidFill>
                  <a:srgbClr val="000000"/>
                </a:solidFill>
                <a:effectLst/>
                <a:latin typeface="NEU-BZ-S92"/>
                <a:ea typeface="方正书宋_GBK"/>
                <a:cs typeface="Times New Roman" panose="02020603050405020304" pitchFamily="18" charset="0"/>
              </a:rPr>
              <a:t>1856</a:t>
            </a:r>
            <a:r>
              <a:rPr lang="zh-CN" altLang="zh-CN" sz="1800" dirty="0">
                <a:solidFill>
                  <a:srgbClr val="000000"/>
                </a:solidFill>
                <a:effectLst/>
                <a:latin typeface="NEU-BZ-S92"/>
                <a:ea typeface="方正书宋_GBK"/>
                <a:cs typeface="Times New Roman" panose="02020603050405020304" pitchFamily="18" charset="0"/>
              </a:rPr>
              <a:t>年解散为止。公务员的职业生涯</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使他在这段时间有大量的时间从事思想工作。他是真正使用“</a:t>
            </a:r>
            <a:r>
              <a:rPr lang="en-US" altLang="zh-CN" sz="1800" dirty="0">
                <a:solidFill>
                  <a:srgbClr val="000000"/>
                </a:solidFill>
                <a:effectLst/>
                <a:latin typeface="NEU-BZ-S92"/>
                <a:ea typeface="方正书宋_GBK"/>
                <a:cs typeface="Times New Roman" panose="02020603050405020304" pitchFamily="18" charset="0"/>
              </a:rPr>
              <a:t>entrepreneur</a:t>
            </a:r>
            <a:r>
              <a:rPr lang="zh-CN" altLang="zh-CN" sz="1800" dirty="0">
                <a:solidFill>
                  <a:srgbClr val="000000"/>
                </a:solidFill>
                <a:effectLst/>
                <a:latin typeface="NEU-BZ-S92"/>
                <a:ea typeface="方正书宋_GBK"/>
                <a:cs typeface="Times New Roman" panose="02020603050405020304" pitchFamily="18" charset="0"/>
              </a:rPr>
              <a:t>”意义上的企业家概念</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但仍然沿袭了“斯密—李嘉图传统”</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即企业家依然是“多面手的资本家”。 </a:t>
            </a:r>
          </a:p>
          <a:p>
            <a:pPr>
              <a:lnSpc>
                <a:spcPct val="100000"/>
              </a:lnSpc>
            </a:pPr>
            <a:endParaRPr lang="zh-CN" altLang="en-US" dirty="0"/>
          </a:p>
        </p:txBody>
      </p:sp>
    </p:spTree>
    <p:extLst>
      <p:ext uri="{BB962C8B-B14F-4D97-AF65-F5344CB8AC3E}">
        <p14:creationId xmlns:p14="http://schemas.microsoft.com/office/powerpoint/2010/main" val="3284657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英、法的古典企业家理论及马歇尔综合</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七、马克思著作中的资本家</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在马克思的著作里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极少出现“企业家”一词。在《</a:t>
            </a:r>
            <a:r>
              <a:rPr lang="en-US" altLang="zh-CN" sz="1800" dirty="0">
                <a:solidFill>
                  <a:srgbClr val="000000"/>
                </a:solidFill>
                <a:effectLst/>
                <a:latin typeface="NEU-BZ-S92"/>
                <a:ea typeface="方正书宋_GBK"/>
                <a:cs typeface="Times New Roman" panose="02020603050405020304" pitchFamily="18" charset="0"/>
              </a:rPr>
              <a:t>1844 </a:t>
            </a:r>
            <a:r>
              <a:rPr lang="zh-CN" altLang="zh-CN" sz="1800" dirty="0">
                <a:solidFill>
                  <a:srgbClr val="000000"/>
                </a:solidFill>
                <a:effectLst/>
                <a:latin typeface="NEU-BZ-S92"/>
                <a:ea typeface="方正书宋_GBK"/>
                <a:cs typeface="Times New Roman" panose="02020603050405020304" pitchFamily="18" charset="0"/>
              </a:rPr>
              <a:t>年经济学哲学手稿》中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关于资本的积累和资本家之间的竞争</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马克思认为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资本家之间的竞争将导致利润趋于下降</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货币利息随之下降</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因此</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大资本家比小资本家处于更优越的竞争地位</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从而会使“中等资本家由食利者变为企业家” </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转而去“亲自经营实业” 。在马克思的著作中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使用较多的是“企业主”“产业资本家”“经理”等词</a:t>
            </a:r>
            <a:r>
              <a:rPr lang="zh-CN" altLang="zh-CN" sz="1800" dirty="0" smtClean="0">
                <a:solidFill>
                  <a:srgbClr val="000000"/>
                </a:solidFill>
                <a:effectLst/>
                <a:latin typeface="NEU-BZ-S92"/>
                <a:ea typeface="方正书宋_GBK"/>
                <a:cs typeface="Times New Roman" panose="02020603050405020304" pitchFamily="18" charset="0"/>
              </a:rPr>
              <a:t>。</a:t>
            </a:r>
            <a:endParaRPr lang="en-US" altLang="zh-CN" sz="1800" dirty="0" smtClean="0">
              <a:solidFill>
                <a:srgbClr val="000000"/>
              </a:solidFill>
              <a:effectLst/>
              <a:latin typeface="NEU-BZ-S92"/>
              <a:ea typeface="方正书宋_GBK"/>
              <a:cs typeface="Times New Roman" panose="02020603050405020304" pitchFamily="18" charset="0"/>
            </a:endParaRPr>
          </a:p>
          <a:p>
            <a:pPr>
              <a:lnSpc>
                <a:spcPct val="100000"/>
              </a:lnSpc>
            </a:pPr>
            <a:r>
              <a:rPr lang="zh-CN" altLang="zh-CN" sz="1800" dirty="0" smtClean="0">
                <a:solidFill>
                  <a:srgbClr val="000000"/>
                </a:solidFill>
                <a:effectLst/>
                <a:latin typeface="NEU-BZ-S92"/>
                <a:ea typeface="方正书宋_GBK"/>
                <a:cs typeface="Times New Roman" panose="02020603050405020304" pitchFamily="18" charset="0"/>
              </a:rPr>
              <a:t>在</a:t>
            </a:r>
            <a:r>
              <a:rPr lang="zh-CN" altLang="zh-CN" sz="1800" dirty="0">
                <a:solidFill>
                  <a:srgbClr val="000000"/>
                </a:solidFill>
                <a:effectLst/>
                <a:latin typeface="NEU-BZ-S92"/>
                <a:ea typeface="方正书宋_GBK"/>
                <a:cs typeface="Times New Roman" panose="02020603050405020304" pitchFamily="18" charset="0"/>
              </a:rPr>
              <a:t>这些论述中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马克思眼中的企业家就是资本家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是资本的人格化</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但这些“资本家”在马克思的著作中都被认为是追逐利润的“机器”。 </a:t>
            </a:r>
            <a:endParaRPr lang="en-US" altLang="zh-CN" sz="1800" dirty="0">
              <a:solidFill>
                <a:srgbClr val="000000"/>
              </a:solidFill>
              <a:effectLst/>
              <a:latin typeface="NEU-BZ-S92"/>
              <a:ea typeface="方正书宋_GBK"/>
              <a:cs typeface="Times New Roman" panose="02020603050405020304" pitchFamily="18" charset="0"/>
            </a:endParaRPr>
          </a:p>
          <a:p>
            <a:pPr>
              <a:lnSpc>
                <a:spcPts val="1575"/>
              </a:lnSpc>
            </a:pPr>
            <a:endParaRPr lang="zh-CN" altLang="zh-CN" sz="18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965250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英、法的古典企业家理论及马歇尔综合</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smtClean="0">
                <a:latin typeface="黑体" panose="02010609060101010101" pitchFamily="49" charset="-122"/>
                <a:ea typeface="黑体" panose="02010609060101010101" pitchFamily="49" charset="-122"/>
              </a:rPr>
              <a:t>八</a:t>
            </a:r>
            <a:r>
              <a:rPr lang="zh-CN" altLang="zh-CN" sz="2600" b="1" dirty="0">
                <a:latin typeface="黑体" panose="02010609060101010101" pitchFamily="49" charset="-122"/>
                <a:ea typeface="黑体" panose="02010609060101010101" pitchFamily="49" charset="-122"/>
              </a:rPr>
              <a:t>、马歇尔的《经济学原理》</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马歇尔</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Alfred Marshall</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1842~1924</a:t>
            </a:r>
            <a:r>
              <a:rPr lang="zh-CN" altLang="zh-CN" sz="1800" dirty="0">
                <a:solidFill>
                  <a:srgbClr val="000000"/>
                </a:solidFill>
                <a:effectLst/>
                <a:latin typeface="NEU-BZ-S92"/>
                <a:ea typeface="方正书宋_GBK"/>
                <a:cs typeface="Times New Roman" panose="02020603050405020304" pitchFamily="18" charset="0"/>
              </a:rPr>
              <a:t>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a:t>
            </a:r>
            <a:r>
              <a:rPr lang="en-US" altLang="zh-CN" sz="1800" dirty="0">
                <a:solidFill>
                  <a:srgbClr val="000000"/>
                </a:solidFill>
                <a:effectLst/>
                <a:latin typeface="NEU-BZ-S92"/>
                <a:ea typeface="方正书宋_GBK"/>
                <a:cs typeface="Times New Roman" panose="02020603050405020304" pitchFamily="18" charset="0"/>
              </a:rPr>
              <a:t>19</a:t>
            </a:r>
            <a:r>
              <a:rPr lang="zh-CN" altLang="zh-CN" sz="1800" dirty="0">
                <a:solidFill>
                  <a:srgbClr val="000000"/>
                </a:solidFill>
                <a:effectLst/>
                <a:latin typeface="NEU-BZ-S92"/>
                <a:ea typeface="方正书宋_GBK"/>
                <a:cs typeface="Times New Roman" panose="02020603050405020304" pitchFamily="18" charset="0"/>
              </a:rPr>
              <a:t>世纪末、</a:t>
            </a:r>
            <a:r>
              <a:rPr lang="en-US" altLang="zh-CN" sz="1800" dirty="0">
                <a:solidFill>
                  <a:srgbClr val="000000"/>
                </a:solidFill>
                <a:effectLst/>
                <a:latin typeface="NEU-BZ-S92"/>
                <a:ea typeface="方正书宋_GBK"/>
                <a:cs typeface="Times New Roman" panose="02020603050405020304" pitchFamily="18" charset="0"/>
              </a:rPr>
              <a:t>20</a:t>
            </a:r>
            <a:r>
              <a:rPr lang="zh-CN" altLang="zh-CN" sz="1800" dirty="0">
                <a:solidFill>
                  <a:srgbClr val="000000"/>
                </a:solidFill>
                <a:effectLst/>
                <a:latin typeface="NEU-BZ-S92"/>
                <a:ea typeface="方正书宋_GBK"/>
                <a:cs typeface="Times New Roman" panose="02020603050405020304" pitchFamily="18" charset="0"/>
              </a:rPr>
              <a:t>世纪初的英国及世界最著名的经济学家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也是新古典学派的创始人。通过他的不懈努力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经济学从当时的人文科学与历史科学中分离出来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成为一门独立的学科</a:t>
            </a:r>
            <a:r>
              <a:rPr lang="zh-CN" altLang="zh-CN" sz="1800" dirty="0" smtClean="0">
                <a:solidFill>
                  <a:srgbClr val="000000"/>
                </a:solidFill>
                <a:effectLst/>
                <a:latin typeface="NEU-BZ-S92"/>
                <a:ea typeface="方正书宋_GBK"/>
                <a:cs typeface="Times New Roman" panose="02020603050405020304" pitchFamily="18" charset="0"/>
              </a:rPr>
              <a:t>。</a:t>
            </a:r>
            <a:endParaRPr lang="en-US" altLang="zh-CN" sz="1800" dirty="0" smtClean="0">
              <a:solidFill>
                <a:srgbClr val="000000"/>
              </a:solidFill>
              <a:effectLst/>
              <a:latin typeface="NEU-BZ-S92"/>
              <a:ea typeface="方正书宋_GBK"/>
              <a:cs typeface="Times New Roman" panose="02020603050405020304" pitchFamily="18" charset="0"/>
            </a:endParaRPr>
          </a:p>
          <a:p>
            <a:pPr>
              <a:lnSpc>
                <a:spcPct val="100000"/>
              </a:lnSpc>
            </a:pPr>
            <a:r>
              <a:rPr lang="zh-CN" altLang="zh-CN" sz="1800" dirty="0" smtClean="0">
                <a:solidFill>
                  <a:srgbClr val="000000"/>
                </a:solidFill>
                <a:effectLst/>
                <a:latin typeface="NEU-BZ-S92"/>
                <a:ea typeface="方正书宋_GBK"/>
                <a:cs typeface="Times New Roman" panose="02020603050405020304" pitchFamily="18" charset="0"/>
              </a:rPr>
              <a:t>在</a:t>
            </a:r>
            <a:r>
              <a:rPr lang="zh-CN" altLang="zh-CN" sz="1800" dirty="0">
                <a:solidFill>
                  <a:srgbClr val="000000"/>
                </a:solidFill>
                <a:effectLst/>
                <a:latin typeface="NEU-BZ-S92"/>
                <a:ea typeface="方正书宋_GBK"/>
                <a:cs typeface="Times New Roman" panose="02020603050405020304" pitchFamily="18" charset="0"/>
              </a:rPr>
              <a:t>他的影响下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英国剑桥大学成立了世界上最早的经济系。作为经济学的集大成者</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马歇尔确立了现代西方微观经济学的基本框架</a:t>
            </a:r>
            <a:r>
              <a:rPr lang="zh-CN" altLang="zh-CN" sz="1800" dirty="0" smtClean="0">
                <a:solidFill>
                  <a:srgbClr val="000000"/>
                </a:solidFill>
                <a:effectLst/>
                <a:latin typeface="NEU-BZ-S92"/>
                <a:ea typeface="方正书宋_GBK"/>
                <a:cs typeface="Times New Roman" panose="02020603050405020304" pitchFamily="18" charset="0"/>
              </a:rPr>
              <a:t>。</a:t>
            </a:r>
            <a:endParaRPr lang="en-US" altLang="zh-CN" sz="1800" dirty="0" smtClean="0">
              <a:solidFill>
                <a:srgbClr val="000000"/>
              </a:solidFill>
              <a:effectLst/>
              <a:latin typeface="NEU-BZ-S92"/>
              <a:ea typeface="方正书宋_GBK"/>
              <a:cs typeface="Times New Roman" panose="02020603050405020304" pitchFamily="18" charset="0"/>
            </a:endParaRPr>
          </a:p>
          <a:p>
            <a:pPr>
              <a:lnSpc>
                <a:spcPct val="100000"/>
              </a:lnSpc>
            </a:pPr>
            <a:r>
              <a:rPr lang="zh-CN" altLang="zh-CN" sz="1800" dirty="0" smtClean="0">
                <a:solidFill>
                  <a:srgbClr val="000000"/>
                </a:solidFill>
                <a:effectLst/>
                <a:latin typeface="NEU-BZ-S92"/>
                <a:ea typeface="方正书宋_GBK"/>
                <a:cs typeface="Times New Roman" panose="02020603050405020304" pitchFamily="18" charset="0"/>
              </a:rPr>
              <a:t>他</a:t>
            </a:r>
            <a:r>
              <a:rPr lang="zh-CN" altLang="zh-CN" sz="1800" dirty="0">
                <a:solidFill>
                  <a:srgbClr val="000000"/>
                </a:solidFill>
                <a:effectLst/>
                <a:latin typeface="NEU-BZ-S92"/>
                <a:ea typeface="方正书宋_GBK"/>
                <a:cs typeface="Times New Roman" panose="02020603050405020304" pitchFamily="18" charset="0"/>
              </a:rPr>
              <a:t>的主要代表作是</a:t>
            </a:r>
            <a:r>
              <a:rPr lang="en-US" altLang="zh-CN" sz="1800" dirty="0">
                <a:solidFill>
                  <a:srgbClr val="000000"/>
                </a:solidFill>
                <a:effectLst/>
                <a:latin typeface="NEU-BZ-S92"/>
                <a:ea typeface="方正书宋_GBK"/>
                <a:cs typeface="Times New Roman" panose="02020603050405020304" pitchFamily="18" charset="0"/>
              </a:rPr>
              <a:t>1890</a:t>
            </a:r>
            <a:r>
              <a:rPr lang="zh-CN" altLang="zh-CN" sz="1800" dirty="0">
                <a:solidFill>
                  <a:srgbClr val="000000"/>
                </a:solidFill>
                <a:effectLst/>
                <a:latin typeface="NEU-BZ-S92"/>
                <a:ea typeface="方正书宋_GBK"/>
                <a:cs typeface="Times New Roman" panose="02020603050405020304" pitchFamily="18" charset="0"/>
              </a:rPr>
              <a:t>年发表的《经济学原理》</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此书被西方学术界认为是与斯密的《国富论》、李嘉图的《赋税原理》齐名的划时代的著作</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其中所提出的供给与需求的概念</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以及对个人效用观念的强调</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都构成了现代经济学的基础理论。</a:t>
            </a:r>
          </a:p>
          <a:p>
            <a:pPr>
              <a:lnSpc>
                <a:spcPct val="100000"/>
              </a:lnSpc>
            </a:pPr>
            <a:endParaRPr lang="zh-CN" altLang="en-US" dirty="0"/>
          </a:p>
        </p:txBody>
      </p:sp>
    </p:spTree>
    <p:extLst>
      <p:ext uri="{BB962C8B-B14F-4D97-AF65-F5344CB8AC3E}">
        <p14:creationId xmlns:p14="http://schemas.microsoft.com/office/powerpoint/2010/main" val="4119494053"/>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TotalTime>
  <Words>3692</Words>
  <Application>Microsoft Office PowerPoint</Application>
  <PresentationFormat>宽屏</PresentationFormat>
  <Paragraphs>135</Paragraphs>
  <Slides>26</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26</vt:i4>
      </vt:variant>
    </vt:vector>
  </HeadingPairs>
  <TitlesOfParts>
    <vt:vector size="40" baseType="lpstr">
      <vt:lpstr>GungsuhChe</vt:lpstr>
      <vt:lpstr>NEU-BZ-S92</vt:lpstr>
      <vt:lpstr>NEU-HZ-S92</vt:lpstr>
      <vt:lpstr>方正粗黑宋简体</vt:lpstr>
      <vt:lpstr>方正黑体_GBK</vt:lpstr>
      <vt:lpstr>方正楷体_GBK</vt:lpstr>
      <vt:lpstr>方正书宋_GBK</vt:lpstr>
      <vt:lpstr>黑体</vt:lpstr>
      <vt:lpstr>楷体</vt:lpstr>
      <vt:lpstr>宋体</vt:lpstr>
      <vt:lpstr>微软雅黑</vt:lpstr>
      <vt:lpstr>Arial</vt:lpstr>
      <vt:lpstr>Times New Roman</vt:lpstr>
      <vt:lpstr>默认设计模板</vt:lpstr>
      <vt:lpstr>PowerPoint 演示文稿</vt:lpstr>
      <vt:lpstr>PowerPoint 演示文稿</vt:lpstr>
      <vt:lpstr>第一节　英、法的古典企业家理论及马歇尔综合</vt:lpstr>
      <vt:lpstr>第一节　英、法的古典企业家理论及马歇尔综合</vt:lpstr>
      <vt:lpstr>第一节　英、法的古典企业家理论及马歇尔综合</vt:lpstr>
      <vt:lpstr>第一节　英、法的古典企业家理论及马歇尔综合</vt:lpstr>
      <vt:lpstr>第一节　英、法的古典企业家理论及马歇尔综合</vt:lpstr>
      <vt:lpstr>第一节　英、法的古典企业家理论及马歇尔综合</vt:lpstr>
      <vt:lpstr>第一节　英、法的古典企业家理论及马歇尔综合</vt:lpstr>
      <vt:lpstr>第二节　奥地利学派的企业家理论</vt:lpstr>
      <vt:lpstr>第二节　奥地利学派的企业家理论</vt:lpstr>
      <vt:lpstr>第二节　奥地利学派的企业家理论</vt:lpstr>
      <vt:lpstr>第二节　奥地利学派的企业家理论</vt:lpstr>
      <vt:lpstr>第二节　奥地利学派的企业家理论</vt:lpstr>
      <vt:lpstr>第二节　奥地利学派的企业家理论</vt:lpstr>
      <vt:lpstr>第三节　当代企业家理论的主要观点</vt:lpstr>
      <vt:lpstr>第三节　当代企业家理论的主要观点</vt:lpstr>
      <vt:lpstr>第三节　当代企业家理论的主要观点</vt:lpstr>
      <vt:lpstr>第三节　当代企业家理论的主要观点</vt:lpstr>
      <vt:lpstr>第四节　企业家人力资本与作用</vt:lpstr>
      <vt:lpstr>第四节　企业家人力资本与作用</vt:lpstr>
      <vt:lpstr>第四节　企业家人力资本与作用</vt:lpstr>
      <vt:lpstr>第五节　新企业的创立与成长</vt:lpstr>
      <vt:lpstr>第五节　新企业的创立与成长</vt:lpstr>
      <vt:lpstr>第五节　新企业的创立与成长</vt:lpstr>
      <vt:lpstr>第五节　新企业的创立与成长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2021-02-28T08:14:22Z</dcterms:created>
  <dcterms:modified xsi:type="dcterms:W3CDTF">2021-02-28T10:25:27Z</dcterms:modified>
</cp:coreProperties>
</file>