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第十四章　失业与通货膨胀理论</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失业与通货膨胀的关系</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一、菲利普斯曲线及其政策意义</a:t>
            </a:r>
            <a:endParaRPr lang="zh-CN" altLang="zh-CN" sz="2600" b="1" dirty="0">
              <a:latin typeface="黑体" panose="02010609060101010101" pitchFamily="49" charset="-122"/>
              <a:ea typeface="黑体" panose="02010609060101010101" pitchFamily="49" charset="-122"/>
            </a:endParaRPr>
          </a:p>
          <a:p>
            <a:r>
              <a:rPr lang="zh-CN" altLang="en-US"/>
              <a:t>1958年,英国经济学家A.W.菲利普斯首先根据1861-1957年英国的有关经济资料,得出了一条关于失业和货币工资率之间呈反方向变动、有替代依存关系的经验曲线,称为菲利普斯曲线。后来新古典综合派经济学家把它改变为通货膨胀率(=货币工资增长率-劳动生产率上涨率)与失业率之间的替代依存关系,以它作为制定经济政策的指导思想和需求管理的工具。</a:t>
            </a:r>
            <a:endParaRPr lang="zh-CN" altLang="en-US"/>
          </a:p>
        </p:txBody>
      </p:sp>
      <p:pic>
        <p:nvPicPr>
          <p:cNvPr id="4" name="图片 3"/>
          <p:cNvPicPr>
            <a:picLocks noChangeAspect="1"/>
          </p:cNvPicPr>
          <p:nvPr/>
        </p:nvPicPr>
        <p:blipFill>
          <a:blip r:embed="rId1"/>
          <a:stretch>
            <a:fillRect/>
          </a:stretch>
        </p:blipFill>
        <p:spPr>
          <a:xfrm>
            <a:off x="5036820" y="3577590"/>
            <a:ext cx="3858895" cy="2602865"/>
          </a:xfrm>
          <a:prstGeom prst="rect">
            <a:avLst/>
          </a:prstGeom>
        </p:spPr>
      </p:pic>
      <p:sp>
        <p:nvSpPr>
          <p:cNvPr id="100" name="文本框 99"/>
          <p:cNvSpPr txBox="1"/>
          <p:nvPr/>
        </p:nvSpPr>
        <p:spPr>
          <a:xfrm>
            <a:off x="5566410" y="6180455"/>
            <a:ext cx="323977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14-4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菲利普斯曲线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失业与通货膨胀的关系</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二、扩展的菲利普斯曲线</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(一)扩展的菲利普斯曲线的内涵</a:t>
            </a:r>
            <a:endParaRPr lang="en-US" altLang="zh-CN" sz="2200" b="1" dirty="0">
              <a:latin typeface="楷体" panose="02010609060101010101" pitchFamily="49" charset="-122"/>
              <a:ea typeface="楷体" panose="02010609060101010101" pitchFamily="49" charset="-122"/>
            </a:endParaRPr>
          </a:p>
          <a:p>
            <a:r>
              <a:rPr lang="zh-CN" altLang="en-US"/>
              <a:t>为了解释新的经济现象,货币主义者对菲利普斯曲线进行了重新分析,指出它忽略了预期的因素。现实中,人们会根据过去的经验形成并调整对未来的预期,即适应性预期,所以,工人会根据价格等经济变量过去的变化规律做出合理的预期,并根据预期值与现实值之间的差距进一步修正未来的预期值。</a:t>
            </a:r>
            <a:endParaRPr lang="zh-CN" altLang="en-US"/>
          </a:p>
          <a:p>
            <a:r>
              <a:rPr lang="zh-CN" altLang="en-US"/>
              <a:t>如果将适应性预期运用到菲利普斯曲线中,我们可以得出新的结论:失业率不仅与实际的通货膨胀率有关,还与通货膨胀率的预期值有关,因为工人感兴趣的是实际工资而不是名义工资。</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(二)短期菲利普斯曲线的移动</a:t>
            </a:r>
            <a:endParaRPr lang="en-US" altLang="zh-CN" sz="2200" b="1" dirty="0">
              <a:latin typeface="楷体" panose="02010609060101010101" pitchFamily="49" charset="-122"/>
              <a:ea typeface="楷体" panose="02010609060101010101" pitchFamily="49" charset="-122"/>
            </a:endParaRPr>
          </a:p>
          <a:p>
            <a:r>
              <a:rPr lang="zh-CN" altLang="en-US"/>
              <a:t>1.通货膨胀率预期变化带来的移动</a:t>
            </a:r>
            <a:endParaRPr lang="zh-CN" altLang="en-US"/>
          </a:p>
          <a:p>
            <a:r>
              <a:rPr lang="zh-CN" altLang="en-US"/>
              <a:t>2.自然失业率的变化带来的移动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失业与通货膨胀的关系</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(三)长期菲利普斯曲线</a:t>
            </a:r>
            <a:endParaRPr lang="en-US" altLang="zh-CN" sz="2200" b="1" dirty="0">
              <a:latin typeface="楷体" panose="02010609060101010101" pitchFamily="49" charset="-122"/>
              <a:ea typeface="楷体" panose="02010609060101010101" pitchFamily="49" charset="-122"/>
            </a:endParaRPr>
          </a:p>
          <a:p>
            <a:r>
              <a:rPr lang="zh-CN" altLang="en-US"/>
              <a:t>在长期中,不论实际通货膨胀率多高,人们都会根据实际情况不断调整自己的通货膨胀率预期,直到通货膨胀率预期与实际的通货膨胀率相等为止。这时,劳动力市场也同时达到均衡,失业率等于自然失业率水平。</a:t>
            </a:r>
            <a:endParaRPr lang="zh-CN" altLang="en-US"/>
          </a:p>
        </p:txBody>
      </p:sp>
      <p:pic>
        <p:nvPicPr>
          <p:cNvPr id="4" name="图片 3"/>
          <p:cNvPicPr>
            <a:picLocks noChangeAspect="1"/>
          </p:cNvPicPr>
          <p:nvPr/>
        </p:nvPicPr>
        <p:blipFill>
          <a:blip r:embed="rId1"/>
          <a:stretch>
            <a:fillRect/>
          </a:stretch>
        </p:blipFill>
        <p:spPr>
          <a:xfrm>
            <a:off x="3610610" y="3471545"/>
            <a:ext cx="3491865" cy="2402840"/>
          </a:xfrm>
          <a:prstGeom prst="rect">
            <a:avLst/>
          </a:prstGeom>
        </p:spPr>
      </p:pic>
      <p:sp>
        <p:nvSpPr>
          <p:cNvPr id="100" name="文本框 99"/>
          <p:cNvSpPr txBox="1"/>
          <p:nvPr/>
        </p:nvSpPr>
        <p:spPr>
          <a:xfrm>
            <a:off x="3386455" y="6007100"/>
            <a:ext cx="330898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14-7</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长期菲利普斯曲线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失业与通货膨胀的关系</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三、通货膨胀与失业的国际传播</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(一)价格途径</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(二)需求途径</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(三)流动性或现金余额途径</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(四)国际资本的流动</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(五)利息率的传递</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70430" y="2235953"/>
            <a:ext cx="6390109" cy="2279494"/>
            <a:chOff x="2488640" y="2139114"/>
            <a:chExt cx="6390109" cy="2279494"/>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失业</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通货膨胀理论</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7" name="Group 12"/>
            <p:cNvGrpSpPr/>
            <p:nvPr/>
          </p:nvGrpSpPr>
          <p:grpSpPr bwMode="auto">
            <a:xfrm>
              <a:off x="2488640" y="3779276"/>
              <a:ext cx="6390109" cy="639332"/>
              <a:chOff x="0" y="0"/>
              <a:chExt cx="2982" cy="288"/>
            </a:xfrm>
          </p:grpSpPr>
          <p:sp>
            <p:nvSpPr>
              <p:cNvPr id="8"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9"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第三节　失业与通货膨胀的关系</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0"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失业</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一、失业及其类型</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(一)失业的定义与衡量</a:t>
            </a:r>
            <a:endParaRPr lang="en-US" altLang="zh-CN" sz="2200" b="1" dirty="0">
              <a:latin typeface="楷体" panose="02010609060101010101" pitchFamily="49" charset="-122"/>
              <a:ea typeface="楷体" panose="02010609060101010101" pitchFamily="49" charset="-122"/>
            </a:endParaRPr>
          </a:p>
          <a:p>
            <a:r>
              <a:rPr lang="zh-CN" altLang="en-US"/>
              <a:t>失业是指愿意工作的劳动力暂时或较长时期找不到工作,即劳动力的完全闲置状态。</a:t>
            </a:r>
            <a:endParaRPr lang="zh-CN" altLang="en-US"/>
          </a:p>
          <a:p>
            <a:r>
              <a:rPr lang="zh-CN" altLang="en-US"/>
              <a:t>最常用的失业衡量标准是失业率,它是失业者人数与劳动力总数之比,即:</a:t>
            </a:r>
            <a:endParaRPr lang="zh-CN" altLang="en-US"/>
          </a:p>
          <a:p>
            <a:r>
              <a:rPr lang="zh-CN" altLang="en-US"/>
              <a:t>失业率=失业人数</a:t>
            </a:r>
            <a:r>
              <a:rPr lang="en-US" altLang="zh-CN"/>
              <a:t>/</a:t>
            </a:r>
            <a:r>
              <a:rPr lang="zh-CN" altLang="en-US"/>
              <a:t>劳动力总人数×100%</a:t>
            </a:r>
            <a:r>
              <a:rPr lang="en-US" altLang="zh-CN"/>
              <a:t>          </a:t>
            </a:r>
            <a:r>
              <a:rPr lang="zh-CN" altLang="en-US"/>
              <a:t>(14-1)</a:t>
            </a:r>
            <a:endParaRPr lang="zh-CN" altLang="en-US"/>
          </a:p>
          <a:p>
            <a:r>
              <a:rPr lang="zh-CN" altLang="en-US"/>
              <a:t>这里,劳动力总数是指失业人数与就业人数之和。因此,就业率=1-失业率。</a:t>
            </a:r>
            <a:endParaRPr lang="zh-CN" altLang="en-US"/>
          </a:p>
          <a:p>
            <a:r>
              <a:rPr lang="zh-CN" altLang="en-US"/>
              <a:t>年失业率取决于该年中有失业经历的人数,以及他们失业时间的平均长度。年失业率的公式为:</a:t>
            </a:r>
            <a:endParaRPr lang="zh-CN" altLang="en-US"/>
          </a:p>
          <a:p>
            <a:r>
              <a:rPr lang="zh-CN" altLang="en-US"/>
              <a:t>年失业率=该年度有失业经历的人占劳动力总数的比例×失业的平均周数</a:t>
            </a:r>
            <a:r>
              <a:rPr lang="en-US" altLang="zh-CN"/>
              <a:t>/52</a:t>
            </a:r>
            <a:r>
              <a:rPr lang="zh-CN" altLang="en-US"/>
              <a:t>周</a:t>
            </a:r>
            <a:r>
              <a:rPr lang="en-US" altLang="zh-CN"/>
              <a:t>      </a:t>
            </a:r>
            <a:r>
              <a:rPr lang="zh-CN" altLang="en-US"/>
              <a:t>(14-2)</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失业</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(二)失业的类型</a:t>
            </a:r>
            <a:endParaRPr lang="en-US" altLang="zh-CN" sz="2200" b="1" dirty="0">
              <a:latin typeface="楷体" panose="02010609060101010101" pitchFamily="49" charset="-122"/>
              <a:ea typeface="楷体" panose="02010609060101010101" pitchFamily="49" charset="-122"/>
            </a:endParaRPr>
          </a:p>
          <a:p>
            <a:r>
              <a:rPr lang="zh-CN" altLang="en-US"/>
              <a:t>1.摩擦性失业</a:t>
            </a:r>
            <a:endParaRPr lang="zh-CN" altLang="en-US"/>
          </a:p>
          <a:p>
            <a:r>
              <a:rPr lang="zh-CN" altLang="en-US"/>
              <a:t>2.结构性失业</a:t>
            </a:r>
            <a:endParaRPr lang="zh-CN" altLang="en-US"/>
          </a:p>
          <a:p>
            <a:r>
              <a:rPr lang="zh-CN" altLang="en-US"/>
              <a:t>3.季节性失业</a:t>
            </a:r>
            <a:endParaRPr lang="zh-CN" altLang="en-US"/>
          </a:p>
          <a:p>
            <a:r>
              <a:rPr lang="zh-CN" altLang="en-US"/>
              <a:t>4.周期性失业</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(三)充分就业与自然失业率</a:t>
            </a:r>
            <a:endParaRPr lang="en-US" altLang="zh-CN" sz="2200" b="1" dirty="0">
              <a:latin typeface="楷体" panose="02010609060101010101" pitchFamily="49" charset="-122"/>
              <a:ea typeface="楷体" panose="02010609060101010101" pitchFamily="49" charset="-122"/>
            </a:endParaRPr>
          </a:p>
          <a:p>
            <a:r>
              <a:rPr lang="zh-CN" altLang="en-US"/>
              <a:t>充分就业的本意是指所有的人力、物力、财力都得到了充分利用的一种经济状态。</a:t>
            </a:r>
            <a:endParaRPr lang="zh-CN" altLang="en-US"/>
          </a:p>
          <a:p>
            <a:r>
              <a:rPr lang="zh-CN" altLang="en-US"/>
              <a:t>充分就业时存在的失业率就是自然失业率。最近一些年来,自然失业率有上升的趋势。</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失业</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二、失业的影响</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(一)失业造成的产量损失</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(二)失业的社会成本</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(三)失业对分配的影响</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通货膨胀理论</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一、通货膨胀的定义与分类</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(一)通货膨胀的定义及衡量</a:t>
            </a:r>
            <a:endParaRPr lang="en-US" altLang="zh-CN" sz="2200" b="1" dirty="0">
              <a:latin typeface="楷体" panose="02010609060101010101" pitchFamily="49" charset="-122"/>
              <a:ea typeface="楷体" panose="02010609060101010101" pitchFamily="49" charset="-122"/>
            </a:endParaRPr>
          </a:p>
          <a:p>
            <a:r>
              <a:rPr lang="zh-CN" altLang="en-US"/>
              <a:t>通货膨胀是指物价水平一定幅度的持续上涨。在通货膨胀期间,单位货币的购买力,即该单位货币所能买到的商品及劳务的量和一般价格水平呈反比变动。其实,通货膨胀也就是货币购买力的下降。</a:t>
            </a:r>
            <a:endParaRPr lang="zh-CN" altLang="en-US"/>
          </a:p>
          <a:p>
            <a:r>
              <a:rPr lang="zh-CN" altLang="en-US"/>
              <a:t>通货膨胀的高低一般是用物价水平来衡量的。反映通货膨胀率的物价指数有多种,其中以批发物价指数、消费物价指数和国内生产总值折算数最为常用。</a:t>
            </a:r>
            <a:endParaRPr lang="zh-CN" altLang="en-US"/>
          </a:p>
          <a:p>
            <a:r>
              <a:rPr lang="zh-CN" altLang="en-US"/>
              <a:t>1.批发物价指数</a:t>
            </a:r>
            <a:endParaRPr lang="zh-CN" altLang="en-US"/>
          </a:p>
          <a:p>
            <a:r>
              <a:rPr lang="zh-CN" altLang="en-US"/>
              <a:t>2.消费物价指数</a:t>
            </a:r>
            <a:endParaRPr lang="zh-CN" altLang="en-US"/>
          </a:p>
          <a:p>
            <a:r>
              <a:rPr lang="zh-CN" altLang="en-US"/>
              <a:t>3.国内生产总值折算数</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通货膨胀理论</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(二)通货膨胀的分类</a:t>
            </a:r>
            <a:endParaRPr lang="en-US" altLang="zh-CN" sz="2200" b="1" dirty="0">
              <a:latin typeface="楷体" panose="02010609060101010101" pitchFamily="49" charset="-122"/>
              <a:ea typeface="楷体" panose="02010609060101010101" pitchFamily="49" charset="-122"/>
            </a:endParaRPr>
          </a:p>
          <a:p>
            <a:r>
              <a:rPr lang="zh-CN" altLang="en-US"/>
              <a:t>1.温和的通货膨胀</a:t>
            </a:r>
            <a:endParaRPr lang="zh-CN" altLang="en-US"/>
          </a:p>
          <a:p>
            <a:r>
              <a:rPr lang="zh-CN" altLang="en-US"/>
              <a:t>2.急剧的通货膨胀</a:t>
            </a:r>
            <a:endParaRPr lang="zh-CN" altLang="en-US"/>
          </a:p>
          <a:p>
            <a:r>
              <a:rPr lang="zh-CN" altLang="en-US"/>
              <a:t>3.恶性通货膨胀</a:t>
            </a:r>
            <a:endParaRPr lang="zh-CN" altLang="en-US"/>
          </a:p>
          <a:p>
            <a:r>
              <a:rPr lang="zh-CN" altLang="en-US"/>
              <a:t>4.隐性通货膨胀</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通货膨胀理论</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二、通货膨胀对经济的影响</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(一)通货膨胀对收入和财富分配的影响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(二)通货膨胀对经济效率的影响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(三)通货膨胀对产量和就业的影响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(四)通货膨胀对经济增长的宏观影响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(五)通货膨胀的社会后果</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通货膨胀理论</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三、通货膨胀的成因</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(一)需求拉上的通货膨胀理论</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(二)成本推动的通货膨胀理论</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(三)供求混合推动的通货膨胀理论</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(四)结构性通货膨胀理论</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1641</Words>
  <Application>WPS 演示</Application>
  <PresentationFormat>宽屏</PresentationFormat>
  <Paragraphs>107</Paragraphs>
  <Slides>13</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13</vt:i4>
      </vt:variant>
    </vt:vector>
  </HeadingPairs>
  <TitlesOfParts>
    <vt:vector size="29"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失业</vt:lpstr>
      <vt:lpstr>第一节　失业</vt:lpstr>
      <vt:lpstr>第一节　失业</vt:lpstr>
      <vt:lpstr>第二节　通货膨胀理论</vt:lpstr>
      <vt:lpstr>第二节　通货膨胀理论</vt:lpstr>
      <vt:lpstr>第二节　通货膨胀理论</vt:lpstr>
      <vt:lpstr>第二节　通货膨胀理论</vt:lpstr>
      <vt:lpstr>第三节　失业与通货膨胀的关系</vt:lpstr>
      <vt:lpstr>第三节　失业与通货膨胀的关系</vt:lpstr>
      <vt:lpstr>第三节　失业与通货膨胀的关系</vt:lpstr>
      <vt:lpstr>第三节　失业与通货膨胀的关系</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385316C5F39748BFBB6E71F70993A4F0</vt:lpwstr>
  </property>
</Properties>
</file>