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11"/>
  </p:notesMasterIdLst>
  <p:sldIdLst>
    <p:sldId id="1147" r:id="rId3"/>
    <p:sldId id="1148" r:id="rId4"/>
    <p:sldId id="1149" r:id="rId5"/>
    <p:sldId id="1150" r:id="rId6"/>
    <p:sldId id="1151" r:id="rId7"/>
    <p:sldId id="1153" r:id="rId8"/>
    <p:sldId id="1152" r:id="rId9"/>
    <p:sldId id="1131" r:id="rId10"/>
  </p:sldIdLst>
  <p:sldSz cx="9144000" cy="5143500" type="screen16x9"/>
  <p:notesSz cx="7104063" cy="10234613"/>
  <p:custDataLst>
    <p:tags r:id="rId12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90"/>
      </p:cViewPr>
      <p:guideLst>
        <p:guide orient="horz" pos="1620"/>
        <p:guide orient="horz" pos="2981"/>
        <p:guide orient="horz" pos="2977"/>
        <p:guide pos="2883"/>
        <p:guide pos="157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8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8.xml"/><Relationship Id="rId3" Type="http://schemas.openxmlformats.org/officeDocument/2006/relationships/tags" Target="../tags/tag33.xml"/><Relationship Id="rId7" Type="http://schemas.openxmlformats.org/officeDocument/2006/relationships/tags" Target="../tags/tag37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4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9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03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期间费用的核算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3764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期间费用的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内容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7389" y="1129541"/>
            <a:ext cx="772604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期间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rPr>
              <a:t>费用：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企业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日常活动中不能直接归属于某个特定成本核算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对象，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在发生时应直接计入当期损益的各种费用。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3584565" y="2000781"/>
            <a:ext cx="1008755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4088942" y="2000781"/>
            <a:ext cx="0" cy="19610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1196817" y="2170842"/>
            <a:ext cx="2892125" cy="2604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22" name="直接连接符 21"/>
          <p:cNvCxnSpPr/>
          <p:nvPr/>
        </p:nvCxnSpPr>
        <p:spPr>
          <a:xfrm>
            <a:off x="1196817" y="2170842"/>
            <a:ext cx="0" cy="251207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174166" y="3171314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管理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费用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74166" y="2417550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销售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费用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56694" y="2556049"/>
            <a:ext cx="669674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企业销售商品和材料、提供劳务的过程中发生的各种费用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856694" y="3309813"/>
            <a:ext cx="669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企业为组织和管理生产经营发生的各种费用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74165" y="3925079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财务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费用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856694" y="4063578"/>
            <a:ext cx="66967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企业为筹集生产经营所需资金等而发生的筹资费用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784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期间费用的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内容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83869" y="1909197"/>
            <a:ext cx="2681585" cy="2718322"/>
            <a:chOff x="539553" y="2355726"/>
            <a:chExt cx="2681585" cy="2718322"/>
          </a:xfrm>
        </p:grpSpPr>
        <p:sp>
          <p:nvSpPr>
            <p:cNvPr id="24" name="AutoShape 3"/>
            <p:cNvSpPr>
              <a:spLocks noChangeArrowheads="1"/>
            </p:cNvSpPr>
            <p:nvPr/>
          </p:nvSpPr>
          <p:spPr bwMode="auto">
            <a:xfrm rot="16200000">
              <a:off x="617405" y="2517941"/>
              <a:ext cx="2478255" cy="2633960"/>
            </a:xfrm>
            <a:prstGeom prst="homePlate">
              <a:avLst>
                <a:gd name="adj" fmla="val 11384"/>
              </a:avLst>
            </a:prstGeom>
            <a:solidFill>
              <a:sysClr val="window" lastClr="FFFFFF"/>
            </a:solidFill>
            <a:ln w="1905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1281085" y="2355726"/>
              <a:ext cx="1150894" cy="367229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管理费用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87177" y="2892822"/>
              <a:ext cx="2633961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企业行政管理部门人员工资及福利费、差旅费、办公费、折旧费、业务招待费、董事会费、咨询费、诉讼费等。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464189" y="1909197"/>
            <a:ext cx="2731679" cy="2718323"/>
            <a:chOff x="3419873" y="2355726"/>
            <a:chExt cx="2731679" cy="2718323"/>
          </a:xfrm>
        </p:grpSpPr>
        <p:sp>
          <p:nvSpPr>
            <p:cNvPr id="30" name="AutoShape 3"/>
            <p:cNvSpPr>
              <a:spLocks noChangeArrowheads="1"/>
            </p:cNvSpPr>
            <p:nvPr/>
          </p:nvSpPr>
          <p:spPr bwMode="auto">
            <a:xfrm rot="16200000">
              <a:off x="3497725" y="2517941"/>
              <a:ext cx="2478255" cy="2633960"/>
            </a:xfrm>
            <a:prstGeom prst="homePlate">
              <a:avLst>
                <a:gd name="adj" fmla="val 11384"/>
              </a:avLst>
            </a:prstGeom>
            <a:solidFill>
              <a:sysClr val="window" lastClr="FFFFFF"/>
            </a:solidFill>
            <a:ln w="1905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4161405" y="2355726"/>
              <a:ext cx="1150894" cy="367229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销售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517591" y="2904224"/>
              <a:ext cx="2633961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企业在销售过程中发生的包装费、保险费、展览费、广告费、商品维修费、运输费、装卸费、销售人员职工薪酬等。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44509" y="1903988"/>
            <a:ext cx="2715097" cy="2718325"/>
            <a:chOff x="6300193" y="2350517"/>
            <a:chExt cx="2715097" cy="2718325"/>
          </a:xfrm>
        </p:grpSpPr>
        <p:sp>
          <p:nvSpPr>
            <p:cNvPr id="34" name="AutoShape 3"/>
            <p:cNvSpPr>
              <a:spLocks noChangeArrowheads="1"/>
            </p:cNvSpPr>
            <p:nvPr/>
          </p:nvSpPr>
          <p:spPr bwMode="auto">
            <a:xfrm rot="16200000">
              <a:off x="6378045" y="2512732"/>
              <a:ext cx="2478255" cy="2633960"/>
            </a:xfrm>
            <a:prstGeom prst="homePlate">
              <a:avLst>
                <a:gd name="adj" fmla="val 11384"/>
              </a:avLst>
            </a:prstGeom>
            <a:solidFill>
              <a:sysClr val="window" lastClr="FFFFFF"/>
            </a:solidFill>
            <a:ln w="1905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7041725" y="2350517"/>
              <a:ext cx="1150894" cy="367229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财务费用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381329" y="2899017"/>
              <a:ext cx="2633961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利息支出（减利息收入）、汇兑损失（减汇兑收益）以及相关的手续费、企业发生或收到的现金折扣等。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0" name="直接连接符 39"/>
          <p:cNvCxnSpPr>
            <a:stCxn id="25" idx="0"/>
          </p:cNvCxnSpPr>
          <p:nvPr/>
        </p:nvCxnSpPr>
        <p:spPr>
          <a:xfrm flipV="1">
            <a:off x="1900848" y="1308952"/>
            <a:ext cx="0" cy="600245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1" name="直接连接符 40"/>
          <p:cNvCxnSpPr/>
          <p:nvPr/>
        </p:nvCxnSpPr>
        <p:spPr>
          <a:xfrm flipV="1">
            <a:off x="7661488" y="1298457"/>
            <a:ext cx="0" cy="605532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2" name="直接连接符 41"/>
          <p:cNvCxnSpPr>
            <a:stCxn id="44" idx="2"/>
          </p:cNvCxnSpPr>
          <p:nvPr/>
        </p:nvCxnSpPr>
        <p:spPr>
          <a:xfrm flipH="1" flipV="1">
            <a:off x="1900848" y="1308952"/>
            <a:ext cx="2037655" cy="10495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grpSp>
        <p:nvGrpSpPr>
          <p:cNvPr id="43" name="组合 42"/>
          <p:cNvGrpSpPr/>
          <p:nvPr/>
        </p:nvGrpSpPr>
        <p:grpSpPr>
          <a:xfrm>
            <a:off x="3938503" y="873712"/>
            <a:ext cx="1685925" cy="891469"/>
            <a:chOff x="3894187" y="1203597"/>
            <a:chExt cx="1685925" cy="891469"/>
          </a:xfrm>
        </p:grpSpPr>
        <p:sp>
          <p:nvSpPr>
            <p:cNvPr id="44" name="椭圆 43"/>
            <p:cNvSpPr/>
            <p:nvPr/>
          </p:nvSpPr>
          <p:spPr bwMode="auto">
            <a:xfrm>
              <a:off x="3894187" y="1203597"/>
              <a:ext cx="1685925" cy="891469"/>
            </a:xfrm>
            <a:prstGeom prst="ellipse">
              <a:avLst/>
            </a:prstGeom>
            <a:solidFill>
              <a:srgbClr val="EEECE1"/>
            </a:solidFill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椭圆 44"/>
            <p:cNvSpPr/>
            <p:nvPr/>
          </p:nvSpPr>
          <p:spPr bwMode="auto">
            <a:xfrm>
              <a:off x="4086672" y="1278028"/>
              <a:ext cx="1300954" cy="726091"/>
            </a:xfrm>
            <a:prstGeom prst="ellipse">
              <a:avLst/>
            </a:prstGeom>
            <a:solidFill>
              <a:srgbClr val="EEECE1">
                <a:lumMod val="90000"/>
              </a:srgbClr>
            </a:solidFill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188547" y="145947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期间费用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7" name="直接连接符 46"/>
          <p:cNvCxnSpPr>
            <a:endCxn id="44" idx="6"/>
          </p:cNvCxnSpPr>
          <p:nvPr/>
        </p:nvCxnSpPr>
        <p:spPr>
          <a:xfrm flipH="1">
            <a:off x="5624428" y="1298457"/>
            <a:ext cx="2037060" cy="2099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48" name="直接连接符 47"/>
          <p:cNvCxnSpPr>
            <a:stCxn id="31" idx="0"/>
            <a:endCxn id="44" idx="4"/>
          </p:cNvCxnSpPr>
          <p:nvPr/>
        </p:nvCxnSpPr>
        <p:spPr>
          <a:xfrm flipV="1">
            <a:off x="4781168" y="1765181"/>
            <a:ext cx="298" cy="14401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304056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期间费用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03408" y="1223131"/>
            <a:ext cx="8684828" cy="3384376"/>
            <a:chOff x="207651" y="1707654"/>
            <a:chExt cx="8684828" cy="3384376"/>
          </a:xfrm>
        </p:grpSpPr>
        <p:grpSp>
          <p:nvGrpSpPr>
            <p:cNvPr id="36" name="组合 35"/>
            <p:cNvGrpSpPr/>
            <p:nvPr/>
          </p:nvGrpSpPr>
          <p:grpSpPr>
            <a:xfrm>
              <a:off x="4860166" y="1716946"/>
              <a:ext cx="2297570" cy="1070828"/>
              <a:chOff x="3131840" y="2365018"/>
              <a:chExt cx="2520280" cy="1070828"/>
            </a:xfrm>
          </p:grpSpPr>
          <p:cxnSp>
            <p:nvCxnSpPr>
              <p:cNvPr id="83" name="直接连接符 82"/>
              <p:cNvCxnSpPr/>
              <p:nvPr/>
            </p:nvCxnSpPr>
            <p:spPr>
              <a:xfrm>
                <a:off x="3131840" y="2797809"/>
                <a:ext cx="2520280" cy="6488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84" name="直接连接符 83"/>
              <p:cNvCxnSpPr/>
              <p:nvPr/>
            </p:nvCxnSpPr>
            <p:spPr>
              <a:xfrm flipV="1">
                <a:off x="4391980" y="2791323"/>
                <a:ext cx="6551" cy="644523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85" name="TextBox 84"/>
              <p:cNvSpPr txBox="1"/>
              <p:nvPr/>
            </p:nvSpPr>
            <p:spPr>
              <a:xfrm>
                <a:off x="3774589" y="2365018"/>
                <a:ext cx="12347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销售费用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4866717" y="2831157"/>
              <a:ext cx="2297570" cy="1070828"/>
              <a:chOff x="3131840" y="2365018"/>
              <a:chExt cx="2520280" cy="1070828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3131840" y="2797809"/>
                <a:ext cx="2520280" cy="6488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81" name="直接连接符 80"/>
              <p:cNvCxnSpPr/>
              <p:nvPr/>
            </p:nvCxnSpPr>
            <p:spPr>
              <a:xfrm flipV="1">
                <a:off x="4391980" y="2791323"/>
                <a:ext cx="6551" cy="644523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82" name="TextBox 81"/>
              <p:cNvSpPr txBox="1"/>
              <p:nvPr/>
            </p:nvSpPr>
            <p:spPr>
              <a:xfrm>
                <a:off x="3774589" y="2365018"/>
                <a:ext cx="12347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管理</a:t>
                </a: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费用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4860032" y="4021202"/>
              <a:ext cx="2297570" cy="1070828"/>
              <a:chOff x="3131840" y="2365018"/>
              <a:chExt cx="2520280" cy="1070828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3131840" y="2797809"/>
                <a:ext cx="2520280" cy="6488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78" name="直接连接符 77"/>
              <p:cNvCxnSpPr/>
              <p:nvPr/>
            </p:nvCxnSpPr>
            <p:spPr>
              <a:xfrm flipV="1">
                <a:off x="4391980" y="2791323"/>
                <a:ext cx="6551" cy="644523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79" name="TextBox 78"/>
              <p:cNvSpPr txBox="1"/>
              <p:nvPr/>
            </p:nvSpPr>
            <p:spPr>
              <a:xfrm>
                <a:off x="3774589" y="2365018"/>
                <a:ext cx="12347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财务</a:t>
                </a: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费用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49" name="组合 48"/>
            <p:cNvGrpSpPr/>
            <p:nvPr/>
          </p:nvGrpSpPr>
          <p:grpSpPr>
            <a:xfrm>
              <a:off x="207651" y="1707654"/>
              <a:ext cx="4392488" cy="1872069"/>
              <a:chOff x="2128475" y="2365018"/>
              <a:chExt cx="4392488" cy="1872069"/>
            </a:xfrm>
          </p:grpSpPr>
          <p:cxnSp>
            <p:nvCxnSpPr>
              <p:cNvPr id="70" name="直接连接符 69"/>
              <p:cNvCxnSpPr/>
              <p:nvPr/>
            </p:nvCxnSpPr>
            <p:spPr>
              <a:xfrm>
                <a:off x="2128475" y="2791323"/>
                <a:ext cx="4320480" cy="6486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71" name="直接连接符 70"/>
              <p:cNvCxnSpPr/>
              <p:nvPr/>
            </p:nvCxnSpPr>
            <p:spPr>
              <a:xfrm flipV="1">
                <a:off x="4324719" y="2791324"/>
                <a:ext cx="6551" cy="1445763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73" name="TextBox 72"/>
              <p:cNvSpPr txBox="1"/>
              <p:nvPr/>
            </p:nvSpPr>
            <p:spPr>
              <a:xfrm>
                <a:off x="2128475" y="2365018"/>
                <a:ext cx="43924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银行存款</a:t>
                </a:r>
                <a:r>
                  <a:rPr kumimoji="0" lang="en-US" altLang="zh-CN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累计折旧</a:t>
                </a:r>
                <a:r>
                  <a:rPr kumimoji="0" lang="en-US" altLang="zh-CN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应付职工薪酬</a:t>
                </a:r>
                <a:r>
                  <a:rPr kumimoji="0" lang="en-US" altLang="zh-CN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……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7678230" y="1788046"/>
              <a:ext cx="1214249" cy="1070828"/>
              <a:chOff x="3774589" y="2365018"/>
              <a:chExt cx="1331950" cy="1070828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3774589" y="2797809"/>
                <a:ext cx="133195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68" name="直接连接符 67"/>
              <p:cNvCxnSpPr/>
              <p:nvPr/>
            </p:nvCxnSpPr>
            <p:spPr>
              <a:xfrm flipV="1">
                <a:off x="4391980" y="2791323"/>
                <a:ext cx="6551" cy="644523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69" name="TextBox 68"/>
              <p:cNvSpPr txBox="1"/>
              <p:nvPr/>
            </p:nvSpPr>
            <p:spPr>
              <a:xfrm>
                <a:off x="3774589" y="2365018"/>
                <a:ext cx="12347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本年利润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51" name="直接箭头连接符 50"/>
            <p:cNvCxnSpPr/>
            <p:nvPr/>
          </p:nvCxnSpPr>
          <p:spPr>
            <a:xfrm>
              <a:off x="3851920" y="2445465"/>
              <a:ext cx="165618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2" name="直接箭头连接符 51"/>
            <p:cNvCxnSpPr/>
            <p:nvPr/>
          </p:nvCxnSpPr>
          <p:spPr>
            <a:xfrm flipH="1">
              <a:off x="3851920" y="2643758"/>
              <a:ext cx="979973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53" name="直接箭头连接符 52"/>
            <p:cNvCxnSpPr/>
            <p:nvPr/>
          </p:nvCxnSpPr>
          <p:spPr>
            <a:xfrm>
              <a:off x="4831893" y="3537431"/>
              <a:ext cx="676211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54" name="直接箭头连接符 53"/>
            <p:cNvCxnSpPr/>
            <p:nvPr/>
          </p:nvCxnSpPr>
          <p:spPr>
            <a:xfrm>
              <a:off x="4565712" y="4769768"/>
              <a:ext cx="94239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55" name="直接连接符 54"/>
            <p:cNvCxnSpPr/>
            <p:nvPr/>
          </p:nvCxnSpPr>
          <p:spPr>
            <a:xfrm>
              <a:off x="4831893" y="2643758"/>
              <a:ext cx="0" cy="893673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56" name="直接箭头连接符 55"/>
            <p:cNvCxnSpPr/>
            <p:nvPr/>
          </p:nvCxnSpPr>
          <p:spPr>
            <a:xfrm flipH="1">
              <a:off x="3851920" y="2858874"/>
              <a:ext cx="72008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57" name="直接连接符 56"/>
            <p:cNvCxnSpPr/>
            <p:nvPr/>
          </p:nvCxnSpPr>
          <p:spPr>
            <a:xfrm>
              <a:off x="4565712" y="2858874"/>
              <a:ext cx="0" cy="191089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58" name="直接箭头连接符 57"/>
            <p:cNvCxnSpPr/>
            <p:nvPr/>
          </p:nvCxnSpPr>
          <p:spPr>
            <a:xfrm>
              <a:off x="6516216" y="2445465"/>
              <a:ext cx="1538987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59" name="直接箭头连接符 58"/>
            <p:cNvCxnSpPr/>
            <p:nvPr/>
          </p:nvCxnSpPr>
          <p:spPr>
            <a:xfrm>
              <a:off x="7248879" y="2643758"/>
              <a:ext cx="806324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60" name="直接箭头连接符 59"/>
            <p:cNvCxnSpPr/>
            <p:nvPr/>
          </p:nvCxnSpPr>
          <p:spPr>
            <a:xfrm flipV="1">
              <a:off x="7524328" y="2850972"/>
              <a:ext cx="530875" cy="5869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61" name="直接连接符 60"/>
            <p:cNvCxnSpPr/>
            <p:nvPr/>
          </p:nvCxnSpPr>
          <p:spPr>
            <a:xfrm>
              <a:off x="7248879" y="2643758"/>
              <a:ext cx="0" cy="893673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2" name="直接箭头连接符 61"/>
            <p:cNvCxnSpPr/>
            <p:nvPr/>
          </p:nvCxnSpPr>
          <p:spPr>
            <a:xfrm flipH="1">
              <a:off x="6516216" y="3538805"/>
              <a:ext cx="720080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cxnSp>
          <p:nvCxnSpPr>
            <p:cNvPr id="63" name="直接连接符 62"/>
            <p:cNvCxnSpPr/>
            <p:nvPr/>
          </p:nvCxnSpPr>
          <p:spPr>
            <a:xfrm>
              <a:off x="7524328" y="2850972"/>
              <a:ext cx="0" cy="1910894"/>
            </a:xfrm>
            <a:prstGeom prst="line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</p:cxnSp>
        <p:cxnSp>
          <p:nvCxnSpPr>
            <p:cNvPr id="64" name="直接箭头连接符 63"/>
            <p:cNvCxnSpPr/>
            <p:nvPr/>
          </p:nvCxnSpPr>
          <p:spPr>
            <a:xfrm flipH="1">
              <a:off x="6516217" y="4775101"/>
              <a:ext cx="1008111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C00000"/>
              </a:solidFill>
              <a:prstDash val="solid"/>
              <a:tailEnd type="arrow"/>
            </a:ln>
            <a:effectLst/>
          </p:spPr>
        </p:cxnSp>
        <p:sp>
          <p:nvSpPr>
            <p:cNvPr id="65" name="TextBox 64"/>
            <p:cNvSpPr txBox="1"/>
            <p:nvPr/>
          </p:nvSpPr>
          <p:spPr>
            <a:xfrm>
              <a:off x="3318065" y="3562186"/>
              <a:ext cx="1210066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发生费用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610406" y="3562186"/>
              <a:ext cx="1210066" cy="36933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结转费用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7350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期间费用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3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8981" y="1188988"/>
            <a:ext cx="8150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某公司销售部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供发生费用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220 000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元，其中销售人员的薪酬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元，销售专用办公设备折旧费用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元业务费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元（用银行存款支付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46" name="矩形 45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>
            <p:custDataLst>
              <p:tags r:id="rId8"/>
            </p:custDataLst>
          </p:nvPr>
        </p:nvSpPr>
        <p:spPr>
          <a:xfrm>
            <a:off x="672541" y="213031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9888" y="2213433"/>
            <a:ext cx="77670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借：销售费用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工资薪酬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100 000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设备折旧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业务费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70 000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：应付职工薪酬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100 000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累计折旧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银行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70 000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6363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期间费用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3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8981" y="1188988"/>
            <a:ext cx="8150544" cy="874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日，某公司在购买材料业务中，根据对方提供的现金折扣条件提前付款，获得对方给予的现金折扣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46" name="矩形 45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>
            <p:custDataLst>
              <p:tags r:id="rId8"/>
            </p:custDataLst>
          </p:nvPr>
        </p:nvSpPr>
        <p:spPr>
          <a:xfrm>
            <a:off x="672541" y="213031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9888" y="2213433"/>
            <a:ext cx="776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借：应付账款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1 000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：财务费用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现金折扣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1 000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331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期间费用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3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48981" y="1188988"/>
            <a:ext cx="8150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某公司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日将本月发生的‌“销售费用‌”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305 000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元结转到‌“本年利润‌”科目。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46" name="矩形 45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>
            <p:custDataLst>
              <p:tags r:id="rId8"/>
            </p:custDataLst>
          </p:nvPr>
        </p:nvSpPr>
        <p:spPr>
          <a:xfrm>
            <a:off x="672541" y="213031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9888" y="2213433"/>
            <a:ext cx="776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305 000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：销售费用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305 000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090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6758</TotalTime>
  <Words>426</Words>
  <Application>Microsoft Office PowerPoint</Application>
  <PresentationFormat>全屏显示(16:9)</PresentationFormat>
  <Paragraphs>61</Paragraphs>
  <Slides>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489</cp:revision>
  <dcterms:created xsi:type="dcterms:W3CDTF">2018-01-31T05:19:00Z</dcterms:created>
  <dcterms:modified xsi:type="dcterms:W3CDTF">2018-08-23T05:59:14Z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