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ABBBC67-3CBD-45F8-8E92-F3EBA7B83816}"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582BB9-3995-4E72-A75D-ED1953382ECE}" type="slidenum">
              <a:rPr lang="zh-CN" altLang="en-US" smtClean="0"/>
              <a:t>‹#›</a:t>
            </a:fld>
            <a:endParaRPr lang="zh-CN" altLang="en-US"/>
          </a:p>
        </p:txBody>
      </p:sp>
    </p:spTree>
    <p:extLst>
      <p:ext uri="{BB962C8B-B14F-4D97-AF65-F5344CB8AC3E}">
        <p14:creationId xmlns:p14="http://schemas.microsoft.com/office/powerpoint/2010/main" val="12923791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ABBBC67-3CBD-45F8-8E92-F3EBA7B83816}"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582BB9-3995-4E72-A75D-ED1953382ECE}" type="slidenum">
              <a:rPr lang="zh-CN" altLang="en-US" smtClean="0"/>
              <a:t>‹#›</a:t>
            </a:fld>
            <a:endParaRPr lang="zh-CN" altLang="en-US"/>
          </a:p>
        </p:txBody>
      </p:sp>
    </p:spTree>
    <p:extLst>
      <p:ext uri="{BB962C8B-B14F-4D97-AF65-F5344CB8AC3E}">
        <p14:creationId xmlns:p14="http://schemas.microsoft.com/office/powerpoint/2010/main" val="530612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ABBBC67-3CBD-45F8-8E92-F3EBA7B83816}"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582BB9-3995-4E72-A75D-ED1953382ECE}" type="slidenum">
              <a:rPr lang="zh-CN" altLang="en-US" smtClean="0"/>
              <a:t>‹#›</a:t>
            </a:fld>
            <a:endParaRPr lang="zh-CN" altLang="en-US"/>
          </a:p>
        </p:txBody>
      </p:sp>
    </p:spTree>
    <p:extLst>
      <p:ext uri="{BB962C8B-B14F-4D97-AF65-F5344CB8AC3E}">
        <p14:creationId xmlns:p14="http://schemas.microsoft.com/office/powerpoint/2010/main" val="31162707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53949" y="143336"/>
            <a:ext cx="9997016" cy="749300"/>
          </a:xfrm>
        </p:spPr>
        <p:txBody>
          <a:bodyPr/>
          <a:lstStyle>
            <a:lvl1pPr>
              <a:defRPr b="0" baseline="0">
                <a:solidFill>
                  <a:srgbClr val="9900CC"/>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20204720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106714" y="249735"/>
            <a:ext cx="8699591" cy="647700"/>
          </a:xfrm>
        </p:spPr>
        <p:txBody>
          <a:bodyPr>
            <a:noAutofit/>
          </a:bodyPr>
          <a:lstStyle>
            <a:lvl1pPr algn="l">
              <a:defRPr sz="2400" b="1" baseline="0">
                <a:ln w="9525" cmpd="sng">
                  <a:solidFill>
                    <a:schemeClr val="accent1"/>
                  </a:solidFill>
                  <a:prstDash val="solid"/>
                </a:ln>
                <a:solidFill>
                  <a:srgbClr val="009900"/>
                </a:solidFill>
                <a:effectLst>
                  <a:glow rad="38100">
                    <a:schemeClr val="accent1">
                      <a:alpha val="40000"/>
                    </a:schemeClr>
                  </a:glow>
                </a:effectLst>
                <a:latin typeface="+mn-lt"/>
                <a:ea typeface="微软雅黑" panose="020B0503020204020204" pitchFamily="34"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0" y="1358900"/>
            <a:ext cx="10579735" cy="501650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284449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ABBBC67-3CBD-45F8-8E92-F3EBA7B83816}"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582BB9-3995-4E72-A75D-ED1953382ECE}" type="slidenum">
              <a:rPr lang="zh-CN" altLang="en-US" smtClean="0"/>
              <a:t>‹#›</a:t>
            </a:fld>
            <a:endParaRPr lang="zh-CN" altLang="en-US"/>
          </a:p>
        </p:txBody>
      </p:sp>
    </p:spTree>
    <p:extLst>
      <p:ext uri="{BB962C8B-B14F-4D97-AF65-F5344CB8AC3E}">
        <p14:creationId xmlns:p14="http://schemas.microsoft.com/office/powerpoint/2010/main" val="942641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ABBBC67-3CBD-45F8-8E92-F3EBA7B83816}"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582BB9-3995-4E72-A75D-ED1953382ECE}" type="slidenum">
              <a:rPr lang="zh-CN" altLang="en-US" smtClean="0"/>
              <a:t>‹#›</a:t>
            </a:fld>
            <a:endParaRPr lang="zh-CN" altLang="en-US"/>
          </a:p>
        </p:txBody>
      </p:sp>
    </p:spTree>
    <p:extLst>
      <p:ext uri="{BB962C8B-B14F-4D97-AF65-F5344CB8AC3E}">
        <p14:creationId xmlns:p14="http://schemas.microsoft.com/office/powerpoint/2010/main" val="8032776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ABBBC67-3CBD-45F8-8E92-F3EBA7B83816}" type="datetimeFigureOut">
              <a:rPr lang="zh-CN" altLang="en-US" smtClean="0"/>
              <a:t>2021/8/29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C582BB9-3995-4E72-A75D-ED1953382ECE}" type="slidenum">
              <a:rPr lang="zh-CN" altLang="en-US" smtClean="0"/>
              <a:t>‹#›</a:t>
            </a:fld>
            <a:endParaRPr lang="zh-CN" altLang="en-US"/>
          </a:p>
        </p:txBody>
      </p:sp>
    </p:spTree>
    <p:extLst>
      <p:ext uri="{BB962C8B-B14F-4D97-AF65-F5344CB8AC3E}">
        <p14:creationId xmlns:p14="http://schemas.microsoft.com/office/powerpoint/2010/main" val="32447544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ABBBC67-3CBD-45F8-8E92-F3EBA7B83816}" type="datetimeFigureOut">
              <a:rPr lang="zh-CN" altLang="en-US" smtClean="0"/>
              <a:t>2021/8/29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C582BB9-3995-4E72-A75D-ED1953382ECE}" type="slidenum">
              <a:rPr lang="zh-CN" altLang="en-US" smtClean="0"/>
              <a:t>‹#›</a:t>
            </a:fld>
            <a:endParaRPr lang="zh-CN" altLang="en-US"/>
          </a:p>
        </p:txBody>
      </p:sp>
    </p:spTree>
    <p:extLst>
      <p:ext uri="{BB962C8B-B14F-4D97-AF65-F5344CB8AC3E}">
        <p14:creationId xmlns:p14="http://schemas.microsoft.com/office/powerpoint/2010/main" val="42592840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ABBBC67-3CBD-45F8-8E92-F3EBA7B83816}" type="datetimeFigureOut">
              <a:rPr lang="zh-CN" altLang="en-US" smtClean="0"/>
              <a:t>2021/8/29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C582BB9-3995-4E72-A75D-ED1953382ECE}" type="slidenum">
              <a:rPr lang="zh-CN" altLang="en-US" smtClean="0"/>
              <a:t>‹#›</a:t>
            </a:fld>
            <a:endParaRPr lang="zh-CN" altLang="en-US"/>
          </a:p>
        </p:txBody>
      </p:sp>
    </p:spTree>
    <p:extLst>
      <p:ext uri="{BB962C8B-B14F-4D97-AF65-F5344CB8AC3E}">
        <p14:creationId xmlns:p14="http://schemas.microsoft.com/office/powerpoint/2010/main" val="32352387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ABBBC67-3CBD-45F8-8E92-F3EBA7B83816}" type="datetimeFigureOut">
              <a:rPr lang="zh-CN" altLang="en-US" smtClean="0"/>
              <a:t>2021/8/29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C582BB9-3995-4E72-A75D-ED1953382ECE}" type="slidenum">
              <a:rPr lang="zh-CN" altLang="en-US" smtClean="0"/>
              <a:t>‹#›</a:t>
            </a:fld>
            <a:endParaRPr lang="zh-CN" altLang="en-US"/>
          </a:p>
        </p:txBody>
      </p:sp>
    </p:spTree>
    <p:extLst>
      <p:ext uri="{BB962C8B-B14F-4D97-AF65-F5344CB8AC3E}">
        <p14:creationId xmlns:p14="http://schemas.microsoft.com/office/powerpoint/2010/main" val="8711141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ABBBC67-3CBD-45F8-8E92-F3EBA7B83816}" type="datetimeFigureOut">
              <a:rPr lang="zh-CN" altLang="en-US" smtClean="0"/>
              <a:t>2021/8/29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C582BB9-3995-4E72-A75D-ED1953382ECE}" type="slidenum">
              <a:rPr lang="zh-CN" altLang="en-US" smtClean="0"/>
              <a:t>‹#›</a:t>
            </a:fld>
            <a:endParaRPr lang="zh-CN" altLang="en-US"/>
          </a:p>
        </p:txBody>
      </p:sp>
    </p:spTree>
    <p:extLst>
      <p:ext uri="{BB962C8B-B14F-4D97-AF65-F5344CB8AC3E}">
        <p14:creationId xmlns:p14="http://schemas.microsoft.com/office/powerpoint/2010/main" val="18393635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ABBBC67-3CBD-45F8-8E92-F3EBA7B83816}" type="datetimeFigureOut">
              <a:rPr lang="zh-CN" altLang="en-US" smtClean="0"/>
              <a:t>2021/8/29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C582BB9-3995-4E72-A75D-ED1953382ECE}" type="slidenum">
              <a:rPr lang="zh-CN" altLang="en-US" smtClean="0"/>
              <a:t>‹#›</a:t>
            </a:fld>
            <a:endParaRPr lang="zh-CN" altLang="en-US"/>
          </a:p>
        </p:txBody>
      </p:sp>
    </p:spTree>
    <p:extLst>
      <p:ext uri="{BB962C8B-B14F-4D97-AF65-F5344CB8AC3E}">
        <p14:creationId xmlns:p14="http://schemas.microsoft.com/office/powerpoint/2010/main" val="12716943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heme" Target="../theme/theme2.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BBBC67-3CBD-45F8-8E92-F3EBA7B83816}" type="datetimeFigureOut">
              <a:rPr lang="zh-CN" altLang="en-US" smtClean="0"/>
              <a:t>2021/8/29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582BB9-3995-4E72-A75D-ED1953382ECE}" type="slidenum">
              <a:rPr lang="zh-CN" altLang="en-US" smtClean="0"/>
              <a:t>‹#›</a:t>
            </a:fld>
            <a:endParaRPr lang="zh-CN" altLang="en-US"/>
          </a:p>
        </p:txBody>
      </p:sp>
    </p:spTree>
    <p:extLst>
      <p:ext uri="{BB962C8B-B14F-4D97-AF65-F5344CB8AC3E}">
        <p14:creationId xmlns:p14="http://schemas.microsoft.com/office/powerpoint/2010/main" val="1510999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8" name="图片 27"/>
          <p:cNvPicPr>
            <a:picLocks noChangeAspect="1"/>
          </p:cNvPicPr>
          <p:nvPr userDrawn="1"/>
        </p:nvPicPr>
        <p:blipFill>
          <a:blip r:embed="rId5"/>
          <a:stretch>
            <a:fillRect/>
          </a:stretch>
        </p:blipFill>
        <p:spPr>
          <a:xfrm>
            <a:off x="-1" y="0"/>
            <a:ext cx="12192001" cy="6870700"/>
          </a:xfrm>
          <a:prstGeom prst="rect">
            <a:avLst/>
          </a:prstGeom>
        </p:spPr>
      </p:pic>
      <p:sp>
        <p:nvSpPr>
          <p:cNvPr id="1027" name="Rectangle 5"/>
          <p:cNvSpPr>
            <a:spLocks noGrp="1" noChangeArrowheads="1"/>
          </p:cNvSpPr>
          <p:nvPr>
            <p:ph type="title"/>
          </p:nvPr>
        </p:nvSpPr>
        <p:spPr bwMode="auto">
          <a:xfrm>
            <a:off x="1064681" y="1937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0"/>
            <a:ext cx="10795635"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pic>
        <p:nvPicPr>
          <p:cNvPr id="26"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1"/>
          <p:cNvPicPr>
            <a:picLocks noChangeAspect="1"/>
          </p:cNvPicPr>
          <p:nvPr userDrawn="1"/>
        </p:nvPicPr>
        <p:blipFill>
          <a:blip r:embed="rId7"/>
          <a:stretch>
            <a:fillRect/>
          </a:stretch>
        </p:blipFill>
        <p:spPr>
          <a:xfrm>
            <a:off x="1064680" y="858484"/>
            <a:ext cx="8890689" cy="121132"/>
          </a:xfrm>
          <a:prstGeom prst="rect">
            <a:avLst/>
          </a:prstGeom>
        </p:spPr>
      </p:pic>
      <p:pic>
        <p:nvPicPr>
          <p:cNvPr id="13" name="图片 12"/>
          <p:cNvPicPr>
            <a:picLocks noChangeAspect="1"/>
          </p:cNvPicPr>
          <p:nvPr userDrawn="1"/>
        </p:nvPicPr>
        <p:blipFill>
          <a:blip r:embed="rId8"/>
          <a:stretch>
            <a:fillRect/>
          </a:stretch>
        </p:blipFill>
        <p:spPr>
          <a:xfrm>
            <a:off x="-1987" y="205090"/>
            <a:ext cx="1066667" cy="551344"/>
          </a:xfrm>
          <a:prstGeom prst="rect">
            <a:avLst/>
          </a:prstGeom>
        </p:spPr>
      </p:pic>
    </p:spTree>
    <p:extLst>
      <p:ext uri="{BB962C8B-B14F-4D97-AF65-F5344CB8AC3E}">
        <p14:creationId xmlns:p14="http://schemas.microsoft.com/office/powerpoint/2010/main" val="1824948657"/>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0"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内容占位符 3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40" name="文本框 39"/>
          <p:cNvSpPr txBox="1"/>
          <p:nvPr/>
        </p:nvSpPr>
        <p:spPr>
          <a:xfrm>
            <a:off x="0" y="3420742"/>
            <a:ext cx="12192000" cy="646331"/>
          </a:xfrm>
          <a:prstGeom prst="rect">
            <a:avLst/>
          </a:prstGeom>
          <a:noFill/>
        </p:spPr>
        <p:txBody>
          <a:bodyPr wrap="square" rtlCol="0">
            <a:spAutoFit/>
          </a:bodyPr>
          <a:lstStyle/>
          <a:p>
            <a:pPr algn="ctr"/>
            <a:r>
              <a:rPr lang="zh-CN" altLang="en-US" sz="3600" b="1" dirty="0">
                <a:solidFill>
                  <a:srgbClr val="000000"/>
                </a:solidFill>
                <a:latin typeface="微软雅黑" panose="020B0503020204020204" pitchFamily="34" charset="-122"/>
                <a:ea typeface="微软雅黑" panose="020B0503020204020204" pitchFamily="34" charset="-122"/>
              </a:rPr>
              <a:t>第十一章  财务预测和规划分析</a:t>
            </a:r>
          </a:p>
        </p:txBody>
      </p:sp>
    </p:spTree>
    <p:extLst>
      <p:ext uri="{BB962C8B-B14F-4D97-AF65-F5344CB8AC3E}">
        <p14:creationId xmlns:p14="http://schemas.microsoft.com/office/powerpoint/2010/main" val="152020690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使用指数法预测产量和生产成本</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一、创建指数法预测模型</a:t>
            </a:r>
          </a:p>
        </p:txBody>
      </p:sp>
      <p:pic>
        <p:nvPicPr>
          <p:cNvPr id="551" name="1125.jpg" descr="id:2147496138;FounderCES"/>
          <p:cNvPicPr>
            <a:picLocks noChangeAspect="1"/>
          </p:cNvPicPr>
          <p:nvPr/>
        </p:nvPicPr>
        <p:blipFill>
          <a:blip r:embed="rId2"/>
          <a:stretch>
            <a:fillRect/>
          </a:stretch>
        </p:blipFill>
        <p:spPr>
          <a:xfrm>
            <a:off x="1562735" y="2708275"/>
            <a:ext cx="9066530" cy="2915285"/>
          </a:xfrm>
          <a:prstGeom prst="rect">
            <a:avLst/>
          </a:prstGeom>
        </p:spPr>
      </p:pic>
      <p:sp>
        <p:nvSpPr>
          <p:cNvPr id="100" name="文本框 99"/>
          <p:cNvSpPr txBox="1"/>
          <p:nvPr/>
        </p:nvSpPr>
        <p:spPr>
          <a:xfrm>
            <a:off x="4471670" y="5623560"/>
            <a:ext cx="3417570" cy="368300"/>
          </a:xfrm>
          <a:prstGeom prst="rect">
            <a:avLst/>
          </a:prstGeom>
          <a:noFill/>
          <a:ln w="9525">
            <a:noFill/>
          </a:ln>
        </p:spPr>
        <p:txBody>
          <a:bodyPr wrap="square">
            <a:spAutoFit/>
          </a:bodyPr>
          <a:lstStyle/>
          <a:p>
            <a:r>
              <a:rPr lang="zh-CN" altLang="en-US">
                <a:solidFill>
                  <a:srgbClr val="000000"/>
                </a:solidFill>
                <a:cs typeface="方正书宋_GBK" charset="0"/>
              </a:rPr>
              <a:t>图</a:t>
            </a:r>
            <a:r>
              <a:rPr lang="en-US" altLang="zh-CN">
                <a:solidFill>
                  <a:srgbClr val="000000"/>
                </a:solidFill>
                <a:cs typeface="方正书宋_GBK" charset="0"/>
              </a:rPr>
              <a:t>11-24</a:t>
            </a:r>
            <a:r>
              <a:rPr lang="zh-CN" altLang="en-US">
                <a:solidFill>
                  <a:srgbClr val="000000"/>
                </a:solidFill>
                <a:cs typeface="方正书宋_GBK" charset="0"/>
              </a:rPr>
              <a:t>　创建指数法预测模型</a:t>
            </a:r>
          </a:p>
        </p:txBody>
      </p:sp>
    </p:spTree>
    <p:extLst>
      <p:ext uri="{BB962C8B-B14F-4D97-AF65-F5344CB8AC3E}">
        <p14:creationId xmlns:p14="http://schemas.microsoft.com/office/powerpoint/2010/main" val="275509427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使用指数法预测产量和生产成本</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二、使用GROWTH函数预测</a:t>
            </a:r>
          </a:p>
          <a:p>
            <a:r>
              <a:rPr lang="zh-CN" altLang="en-US"/>
              <a:t>函数GROWTH的作用是根据现有的数据预测指数增长值,即根据现有的x值和y值,GROWTH函数返回一组新的x值对应的y值。可以使用GROWTH函数来拟合满足现有x值和y值的指数曲线。</a:t>
            </a:r>
          </a:p>
          <a:p>
            <a:r>
              <a:rPr lang="zh-CN" altLang="en-US"/>
              <a:t>它的语法表达式为:GROWTH(known_y’s,known_x’s,new_x’s,const),参数known_y’s满足指数回归拟合曲线y=b*m^x的一组已知的y值;known_x’s满足指数回归拟合曲线y=b*m^x的一组已知的x值,为可选参数;new_x’s为需要通过GROWTH函数返回的对应y值的一组新x值;const为一逻辑值,用于指定是否将常数b强制设为1,如果const为TRUE或省略,b将按正常计算,如果const为FALSE,b将设为1,m值将被调整以满足y=m^x。</a:t>
            </a:r>
          </a:p>
        </p:txBody>
      </p:sp>
    </p:spTree>
    <p:extLst>
      <p:ext uri="{BB962C8B-B14F-4D97-AF65-F5344CB8AC3E}">
        <p14:creationId xmlns:p14="http://schemas.microsoft.com/office/powerpoint/2010/main" val="422958451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使用指数法预测产量和生产成本</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三、使用图表和趋势线预测</a:t>
            </a:r>
          </a:p>
          <a:p>
            <a:r>
              <a:rPr lang="zh-CN" altLang="en-US"/>
              <a:t>1.创建散点图</a:t>
            </a:r>
          </a:p>
          <a:p>
            <a:r>
              <a:rPr lang="zh-CN" altLang="en-US"/>
              <a:t>XY散点图类似于折线图,它可以显示单个或者多个数据系列的数据在某种间隔条件下的变化趋势。</a:t>
            </a:r>
          </a:p>
          <a:p>
            <a:r>
              <a:rPr lang="zh-CN" altLang="en-US"/>
              <a:t>2.为图表添加趋势线</a:t>
            </a:r>
          </a:p>
          <a:p>
            <a:r>
              <a:rPr lang="zh-CN" altLang="en-US"/>
              <a:t>创建好散点图后,可以为图表中的数据系列添加趋势线,对图表中的数据发展趋势进行分析和预测。</a:t>
            </a:r>
          </a:p>
        </p:txBody>
      </p:sp>
    </p:spTree>
    <p:extLst>
      <p:ext uri="{BB962C8B-B14F-4D97-AF65-F5344CB8AC3E}">
        <p14:creationId xmlns:p14="http://schemas.microsoft.com/office/powerpoint/2010/main" val="385682194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销量与利润总额的回归分析</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一、加载分析工具</a:t>
            </a:r>
          </a:p>
          <a:p>
            <a:r>
              <a:rPr lang="zh-CN" altLang="en-US"/>
              <a:t>同其他低版本的Excel一样,在使用数据分析工具之前需要先加载,因此,要使用回归分析工具之前,需要先加载,也许你找遍了各个选项卡和功能区,也没有找到任何与加载分析工具相关的命令。</a:t>
            </a:r>
          </a:p>
          <a:p>
            <a:r>
              <a:rPr lang="zh-CN" altLang="en-US"/>
              <a:t>Excel 2016不同于以前的版本,它需要在“Excel选项”对话框中完成分析工具的加载,具体方法如下:</a:t>
            </a:r>
          </a:p>
          <a:p>
            <a:r>
              <a:rPr lang="zh-CN" altLang="en-US"/>
              <a:t>(1)单击“分析工具库”选项。</a:t>
            </a:r>
          </a:p>
          <a:p>
            <a:r>
              <a:rPr lang="zh-CN" altLang="en-US"/>
              <a:t>(2)单击“转到”按钮。</a:t>
            </a:r>
          </a:p>
          <a:p>
            <a:r>
              <a:rPr lang="zh-CN" altLang="en-US"/>
              <a:t>(3)勾选“分析工具库”复选框。</a:t>
            </a:r>
          </a:p>
          <a:p>
            <a:r>
              <a:rPr lang="zh-CN" altLang="en-US"/>
              <a:t>(4)显示“分析”组。</a:t>
            </a:r>
          </a:p>
        </p:txBody>
      </p:sp>
    </p:spTree>
    <p:extLst>
      <p:ext uri="{BB962C8B-B14F-4D97-AF65-F5344CB8AC3E}">
        <p14:creationId xmlns:p14="http://schemas.microsoft.com/office/powerpoint/2010/main" val="10919933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销量与利润总额的回归分析</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二、使用“回归”工具分析</a:t>
            </a:r>
          </a:p>
          <a:p>
            <a:r>
              <a:rPr lang="zh-CN" altLang="en-US"/>
              <a:t>完成数据分析工具的加载后,接下来就可以使用具体的数据分析工具进行数据分析了。</a:t>
            </a:r>
          </a:p>
          <a:p>
            <a:r>
              <a:rPr lang="zh-CN" altLang="en-US"/>
              <a:t>(1)单击“数据分析”按钮。</a:t>
            </a:r>
          </a:p>
          <a:p>
            <a:r>
              <a:rPr lang="zh-CN" altLang="en-US"/>
              <a:t>(2)选择分析工具。</a:t>
            </a:r>
          </a:p>
          <a:p>
            <a:r>
              <a:rPr lang="zh-CN" altLang="en-US"/>
              <a:t>(3)“回归”参数设置。</a:t>
            </a:r>
          </a:p>
          <a:p>
            <a:r>
              <a:rPr lang="zh-CN" altLang="en-US"/>
              <a:t>(4)回归分析返回结果。</a:t>
            </a:r>
          </a:p>
        </p:txBody>
      </p:sp>
    </p:spTree>
    <p:extLst>
      <p:ext uri="{BB962C8B-B14F-4D97-AF65-F5344CB8AC3E}">
        <p14:creationId xmlns:p14="http://schemas.microsoft.com/office/powerpoint/2010/main" val="63866231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第五节　利润最大化规划求解</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一、加载“规划求解加载项”</a:t>
            </a:r>
          </a:p>
          <a:p>
            <a:r>
              <a:rPr lang="zh-CN" altLang="en-US"/>
              <a:t>同上一节中介绍的数据分析工具相类似,规划求解分析工具也是以加载项的形式存在于Excel中,在第一次使用时,需要加载。加载方法如下所示:</a:t>
            </a:r>
          </a:p>
          <a:p>
            <a:r>
              <a:rPr lang="zh-CN" altLang="en-US"/>
              <a:t>(1)选择加载项。</a:t>
            </a:r>
          </a:p>
          <a:p>
            <a:r>
              <a:rPr lang="zh-CN" altLang="en-US"/>
              <a:t>(2)单击“转到”按钮。</a:t>
            </a:r>
          </a:p>
          <a:p>
            <a:r>
              <a:rPr lang="zh-CN" altLang="en-US"/>
              <a:t>(3)勾选“规划求解加载项”复选框。</a:t>
            </a:r>
          </a:p>
          <a:p>
            <a:r>
              <a:rPr lang="zh-CN" altLang="en-US"/>
              <a:t>(4)加载成功。</a:t>
            </a:r>
          </a:p>
        </p:txBody>
      </p:sp>
    </p:spTree>
    <p:extLst>
      <p:ext uri="{BB962C8B-B14F-4D97-AF65-F5344CB8AC3E}">
        <p14:creationId xmlns:p14="http://schemas.microsoft.com/office/powerpoint/2010/main" val="303685520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第五节　利润最大化规划求解</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二、进行规划求解</a:t>
            </a:r>
          </a:p>
          <a:p>
            <a:r>
              <a:rPr lang="zh-CN" altLang="en-US"/>
              <a:t>加载好“规划求解”分析工具后,接下来就可以使用该工具来完成规划求解了。</a:t>
            </a:r>
          </a:p>
          <a:p>
            <a:r>
              <a:rPr lang="zh-CN" altLang="en-US"/>
              <a:t>具体操作步骤如下所示:</a:t>
            </a:r>
          </a:p>
          <a:p>
            <a:r>
              <a:rPr lang="zh-CN" altLang="en-US"/>
              <a:t>(1)设置公式计算实际成本。</a:t>
            </a:r>
          </a:p>
          <a:p>
            <a:r>
              <a:rPr lang="zh-CN" altLang="en-US"/>
              <a:t>(2)设置公式计算实际生产时间。</a:t>
            </a:r>
          </a:p>
          <a:p>
            <a:r>
              <a:rPr lang="zh-CN" altLang="en-US"/>
              <a:t>(3)设置公式计算各产品的利润。</a:t>
            </a:r>
          </a:p>
          <a:p>
            <a:r>
              <a:rPr lang="zh-CN" altLang="en-US"/>
              <a:t>(4)设置公式计算总利润。</a:t>
            </a:r>
          </a:p>
          <a:p>
            <a:r>
              <a:rPr lang="zh-CN" altLang="en-US"/>
              <a:t>(5)设置目标单元格和可变单元格。</a:t>
            </a:r>
          </a:p>
          <a:p>
            <a:r>
              <a:rPr lang="zh-CN" altLang="en-US"/>
              <a:t>(6)添加约束。</a:t>
            </a:r>
          </a:p>
          <a:p>
            <a:r>
              <a:rPr lang="zh-CN" altLang="en-US">
                <a:sym typeface="+mn-ea"/>
              </a:rPr>
              <a:t>(7)添加整数约束。</a:t>
            </a:r>
            <a:endParaRPr lang="zh-CN" altLang="en-US"/>
          </a:p>
          <a:p>
            <a:r>
              <a:rPr lang="zh-CN" altLang="en-US">
                <a:sym typeface="+mn-ea"/>
              </a:rPr>
              <a:t>(8)为单元格E4添加约束。</a:t>
            </a:r>
            <a:endParaRPr lang="zh-CN" altLang="en-US"/>
          </a:p>
          <a:p>
            <a:endParaRPr lang="zh-CN" altLang="en-US"/>
          </a:p>
        </p:txBody>
      </p:sp>
    </p:spTree>
    <p:extLst>
      <p:ext uri="{BB962C8B-B14F-4D97-AF65-F5344CB8AC3E}">
        <p14:creationId xmlns:p14="http://schemas.microsoft.com/office/powerpoint/2010/main" val="63259255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第五节　利润最大化规划求解</a:t>
            </a:r>
          </a:p>
        </p:txBody>
      </p:sp>
      <p:sp>
        <p:nvSpPr>
          <p:cNvPr id="3" name="内容占位符 2"/>
          <p:cNvSpPr>
            <a:spLocks noGrp="1"/>
          </p:cNvSpPr>
          <p:nvPr>
            <p:ph idx="1"/>
          </p:nvPr>
        </p:nvSpPr>
        <p:spPr>
          <a:xfrm>
            <a:off x="622300" y="1647190"/>
            <a:ext cx="10579735" cy="4728210"/>
          </a:xfrm>
        </p:spPr>
        <p:txBody>
          <a:bodyPr/>
          <a:lstStyle/>
          <a:p>
            <a:r>
              <a:rPr lang="zh-CN" altLang="en-US"/>
              <a:t>(9)添加整数约束。</a:t>
            </a:r>
          </a:p>
          <a:p>
            <a:r>
              <a:rPr lang="zh-CN" altLang="en-US"/>
              <a:t>(10)为单元格E5添加约束。</a:t>
            </a:r>
          </a:p>
          <a:p>
            <a:r>
              <a:rPr lang="zh-CN" altLang="en-US"/>
              <a:t>(11)设置整数约束。</a:t>
            </a:r>
          </a:p>
          <a:p>
            <a:r>
              <a:rPr lang="zh-CN" altLang="en-US"/>
              <a:t>(12)添加每日成本限制约束。</a:t>
            </a:r>
          </a:p>
          <a:p>
            <a:r>
              <a:rPr lang="zh-CN" altLang="en-US"/>
              <a:t>(13)添加每日工时约束。</a:t>
            </a:r>
          </a:p>
          <a:p>
            <a:r>
              <a:rPr lang="zh-CN" altLang="en-US"/>
              <a:t>(14)单击“求解”按钮。</a:t>
            </a:r>
          </a:p>
          <a:p>
            <a:r>
              <a:rPr lang="zh-CN" altLang="en-US"/>
              <a:t>(15)“规划求解结果”对话框。</a:t>
            </a:r>
          </a:p>
          <a:p>
            <a:r>
              <a:rPr lang="zh-CN" altLang="en-US"/>
              <a:t>(16)在工作表中显示规划求解结果。</a:t>
            </a:r>
          </a:p>
          <a:p>
            <a:r>
              <a:rPr lang="zh-CN" altLang="en-US"/>
              <a:t>(17)规划求解结果报告。</a:t>
            </a:r>
          </a:p>
        </p:txBody>
      </p:sp>
    </p:spTree>
    <p:extLst>
      <p:ext uri="{BB962C8B-B14F-4D97-AF65-F5344CB8AC3E}">
        <p14:creationId xmlns:p14="http://schemas.microsoft.com/office/powerpoint/2010/main" val="236755386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第六节　 成本趋势分析和最小化规划求解</a:t>
            </a:r>
          </a:p>
        </p:txBody>
      </p:sp>
      <p:sp>
        <p:nvSpPr>
          <p:cNvPr id="3" name="内容占位符 2"/>
          <p:cNvSpPr>
            <a:spLocks noGrp="1"/>
          </p:cNvSpPr>
          <p:nvPr>
            <p:ph idx="1"/>
          </p:nvPr>
        </p:nvSpPr>
        <p:spPr/>
        <p:txBody>
          <a:bodyPr>
            <a:normAutofit/>
          </a:bodyPr>
          <a:lstStyle/>
          <a:p>
            <a:r>
              <a:rPr lang="zh-CN" altLang="en-US"/>
              <a:t>接下来,以某企业成本最小化规划求解和成本趋势分析为例,进一步巩固本章所介绍知识点。</a:t>
            </a:r>
          </a:p>
          <a:p>
            <a:r>
              <a:rPr lang="zh-CN" altLang="en-US"/>
              <a:t>(1)设置公式。</a:t>
            </a:r>
          </a:p>
          <a:p>
            <a:r>
              <a:rPr lang="zh-CN" altLang="en-US"/>
              <a:t>(2)设置公式计算实际销售利润和生产时间。</a:t>
            </a:r>
          </a:p>
          <a:p>
            <a:r>
              <a:rPr lang="zh-CN" altLang="en-US"/>
              <a:t>(3)设置目标单元格和可变单元格。</a:t>
            </a:r>
          </a:p>
          <a:p>
            <a:r>
              <a:rPr lang="zh-CN" altLang="en-US"/>
              <a:t>(4)添加约束。</a:t>
            </a:r>
          </a:p>
          <a:p>
            <a:r>
              <a:rPr lang="zh-CN" altLang="en-US"/>
              <a:t>(5)单击“求解”按钮。</a:t>
            </a:r>
          </a:p>
          <a:p>
            <a:r>
              <a:rPr lang="zh-CN" altLang="en-US"/>
              <a:t>(6)“规划求解结果”对话框。</a:t>
            </a:r>
          </a:p>
          <a:p>
            <a:r>
              <a:rPr lang="zh-CN" altLang="en-US"/>
              <a:t>(7)规划求解结果。</a:t>
            </a:r>
          </a:p>
          <a:p>
            <a:r>
              <a:rPr lang="zh-CN" altLang="en-US"/>
              <a:t>(8)运算结果报告。</a:t>
            </a:r>
          </a:p>
          <a:p>
            <a:endParaRPr lang="zh-CN" altLang="en-US"/>
          </a:p>
        </p:txBody>
      </p:sp>
    </p:spTree>
    <p:extLst>
      <p:ext uri="{BB962C8B-B14F-4D97-AF65-F5344CB8AC3E}">
        <p14:creationId xmlns:p14="http://schemas.microsoft.com/office/powerpoint/2010/main" val="4069217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第六节　 成本趋势分析和最小化规划求解</a:t>
            </a:r>
          </a:p>
        </p:txBody>
      </p:sp>
      <p:sp>
        <p:nvSpPr>
          <p:cNvPr id="3" name="内容占位符 2"/>
          <p:cNvSpPr>
            <a:spLocks noGrp="1"/>
          </p:cNvSpPr>
          <p:nvPr>
            <p:ph idx="1"/>
          </p:nvPr>
        </p:nvSpPr>
        <p:spPr>
          <a:xfrm>
            <a:off x="622300" y="1657985"/>
            <a:ext cx="10579735" cy="4717415"/>
          </a:xfrm>
        </p:spPr>
        <p:txBody>
          <a:bodyPr/>
          <a:lstStyle/>
          <a:p>
            <a:r>
              <a:rPr lang="zh-CN" altLang="en-US">
                <a:sym typeface="+mn-ea"/>
              </a:rPr>
              <a:t>(9)选择散点图效果。</a:t>
            </a:r>
            <a:endParaRPr lang="zh-CN" altLang="en-US"/>
          </a:p>
          <a:p>
            <a:r>
              <a:rPr lang="zh-CN" altLang="en-US">
                <a:sym typeface="+mn-ea"/>
              </a:rPr>
              <a:t>(10)选择数据源。</a:t>
            </a:r>
            <a:endParaRPr lang="zh-CN" altLang="en-US"/>
          </a:p>
          <a:p>
            <a:r>
              <a:rPr lang="zh-CN" altLang="en-US">
                <a:sym typeface="+mn-ea"/>
              </a:rPr>
              <a:t>(11)图表效果。</a:t>
            </a:r>
            <a:endParaRPr lang="zh-CN" altLang="en-US"/>
          </a:p>
          <a:p>
            <a:r>
              <a:rPr lang="zh-CN" altLang="en-US">
                <a:sym typeface="+mn-ea"/>
              </a:rPr>
              <a:t>(12)单击“其他趋势线选项”选项。</a:t>
            </a:r>
            <a:endParaRPr lang="zh-CN" altLang="en-US"/>
          </a:p>
          <a:p>
            <a:r>
              <a:rPr lang="zh-CN" altLang="en-US">
                <a:sym typeface="+mn-ea"/>
              </a:rPr>
              <a:t>(13)选择趋势线类型。</a:t>
            </a:r>
            <a:endParaRPr lang="zh-CN" altLang="en-US"/>
          </a:p>
          <a:p>
            <a:r>
              <a:rPr lang="zh-CN" altLang="en-US">
                <a:sym typeface="+mn-ea"/>
              </a:rPr>
              <a:t>(14)设置周期和公式。</a:t>
            </a:r>
            <a:endParaRPr lang="zh-CN" altLang="en-US"/>
          </a:p>
          <a:p>
            <a:r>
              <a:rPr lang="zh-CN" altLang="en-US">
                <a:sym typeface="+mn-ea"/>
              </a:rPr>
              <a:t>(15)添加趋势线后的图表效果。</a:t>
            </a:r>
            <a:endParaRPr lang="zh-CN" altLang="en-US"/>
          </a:p>
        </p:txBody>
      </p:sp>
    </p:spTree>
    <p:extLst>
      <p:ext uri="{BB962C8B-B14F-4D97-AF65-F5344CB8AC3E}">
        <p14:creationId xmlns:p14="http://schemas.microsoft.com/office/powerpoint/2010/main" val="366816332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138045" y="1653540"/>
            <a:ext cx="6638290" cy="4666615"/>
            <a:chOff x="3291" y="2588"/>
            <a:chExt cx="10063" cy="7349"/>
          </a:xfrm>
        </p:grpSpPr>
        <p:grpSp>
          <p:nvGrpSpPr>
            <p:cNvPr id="24" name="Group 4"/>
            <p:cNvGrpSpPr/>
            <p:nvPr/>
          </p:nvGrpSpPr>
          <p:grpSpPr bwMode="auto">
            <a:xfrm>
              <a:off x="3291" y="2588"/>
              <a:ext cx="10063" cy="1007"/>
              <a:chOff x="0" y="0"/>
              <a:chExt cx="2982" cy="288"/>
            </a:xfrm>
          </p:grpSpPr>
          <p:sp>
            <p:nvSpPr>
              <p:cNvPr id="33"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4"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第一节　资金需要量预测</a:t>
                </a:r>
              </a:p>
            </p:txBody>
          </p:sp>
          <p:sp>
            <p:nvSpPr>
              <p:cNvPr id="35"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5" name="Group 8"/>
            <p:cNvGrpSpPr/>
            <p:nvPr/>
          </p:nvGrpSpPr>
          <p:grpSpPr bwMode="auto">
            <a:xfrm>
              <a:off x="3291" y="3906"/>
              <a:ext cx="10063" cy="1007"/>
              <a:chOff x="0" y="0"/>
              <a:chExt cx="2982" cy="288"/>
            </a:xfrm>
          </p:grpSpPr>
          <p:sp>
            <p:nvSpPr>
              <p:cNvPr id="3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1"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第二节　企业营业费用线性预测</a:t>
                </a:r>
              </a:p>
            </p:txBody>
          </p:sp>
          <p:sp>
            <p:nvSpPr>
              <p:cNvPr id="3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6" name="Group 12"/>
            <p:cNvGrpSpPr/>
            <p:nvPr/>
          </p:nvGrpSpPr>
          <p:grpSpPr bwMode="auto">
            <a:xfrm>
              <a:off x="3291" y="5171"/>
              <a:ext cx="10063" cy="1007"/>
              <a:chOff x="0" y="0"/>
              <a:chExt cx="2982" cy="288"/>
            </a:xfrm>
          </p:grpSpPr>
          <p:sp>
            <p:nvSpPr>
              <p:cNvPr id="2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8"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第三节　使用指数法预测产量和生产成本</a:t>
                </a:r>
              </a:p>
            </p:txBody>
          </p:sp>
          <p:sp>
            <p:nvSpPr>
              <p:cNvPr id="2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0" name="Group 4"/>
            <p:cNvGrpSpPr/>
            <p:nvPr/>
          </p:nvGrpSpPr>
          <p:grpSpPr bwMode="auto">
            <a:xfrm>
              <a:off x="3291" y="6424"/>
              <a:ext cx="10063" cy="1007"/>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第四节　销量与利润总额的回归分析</a:t>
                </a: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4" name="Group 8"/>
            <p:cNvGrpSpPr/>
            <p:nvPr/>
          </p:nvGrpSpPr>
          <p:grpSpPr bwMode="auto">
            <a:xfrm>
              <a:off x="3291" y="7665"/>
              <a:ext cx="10063" cy="1007"/>
              <a:chOff x="0" y="0"/>
              <a:chExt cx="2982" cy="288"/>
            </a:xfrm>
          </p:grpSpPr>
          <p:sp>
            <p:nvSpPr>
              <p:cNvPr id="5"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6"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第五节　利润最大化规划求解</a:t>
                </a:r>
              </a:p>
            </p:txBody>
          </p:sp>
          <p:sp>
            <p:nvSpPr>
              <p:cNvPr id="7"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8" name="Group 12"/>
            <p:cNvGrpSpPr/>
            <p:nvPr/>
          </p:nvGrpSpPr>
          <p:grpSpPr bwMode="auto">
            <a:xfrm>
              <a:off x="3291" y="8930"/>
              <a:ext cx="10063" cy="1007"/>
              <a:chOff x="0" y="0"/>
              <a:chExt cx="2982" cy="288"/>
            </a:xfrm>
          </p:grpSpPr>
          <p:sp>
            <p:nvSpPr>
              <p:cNvPr id="9"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11" name="Rectangle 14"/>
              <p:cNvSpPr>
                <a:spLocks noChangeArrowheads="1"/>
              </p:cNvSpPr>
              <p:nvPr/>
            </p:nvSpPr>
            <p:spPr bwMode="auto">
              <a:xfrm>
                <a:off x="299" y="55"/>
                <a:ext cx="268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第六节　成本趋势分析和最小化规划求解</a:t>
                </a:r>
              </a:p>
            </p:txBody>
          </p:sp>
          <p:sp>
            <p:nvSpPr>
              <p:cNvPr id="12"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
        <p:nvSpPr>
          <p:cNvPr id="18" name="标题 1"/>
          <p:cNvSpPr txBox="1"/>
          <p:nvPr/>
        </p:nvSpPr>
        <p:spPr bwMode="auto">
          <a:xfrm>
            <a:off x="0" y="135098"/>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ctr"/>
            <a:r>
              <a:rPr lang="zh-CN" altLang="en-US" sz="2800" smtClean="0">
                <a:solidFill>
                  <a:srgbClr val="000000"/>
                </a:solidFill>
              </a:rPr>
              <a:t>目   录</a:t>
            </a:r>
            <a:endParaRPr lang="zh-CN" altLang="en-US" sz="2800" dirty="0">
              <a:solidFill>
                <a:srgbClr val="000000"/>
              </a:solidFill>
            </a:endParaRPr>
          </a:p>
        </p:txBody>
      </p:sp>
    </p:spTree>
    <p:extLst>
      <p:ext uri="{BB962C8B-B14F-4D97-AF65-F5344CB8AC3E}">
        <p14:creationId xmlns:p14="http://schemas.microsoft.com/office/powerpoint/2010/main" val="264281442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资金需要量预测</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一、创建资金需要量预测模型</a:t>
            </a:r>
          </a:p>
          <a:p>
            <a:r>
              <a:rPr lang="zh-CN" altLang="en-US"/>
              <a:t>已知某企业在2004年至2009年的产销量以及每年的资金占用量,假设2016年预计产销量为1 500万件,现需要预测2016年可能占用的资金量。假设资金需要量与销售量的关系为如下的一元线性关系:资金需要量(y)=a+b×销售量(x),这里a、b为待估计参数。</a:t>
            </a:r>
          </a:p>
          <a:p>
            <a:r>
              <a:rPr lang="zh-CN" altLang="en-US"/>
              <a:t>新建一个工作簿,在工作表Sheet1中输入如图11-1所示的已知数据。然后创建如图11-2所示的高低点法资金预测模型和回归分析法资金预测模型。</a:t>
            </a:r>
          </a:p>
        </p:txBody>
      </p:sp>
      <p:pic>
        <p:nvPicPr>
          <p:cNvPr id="538" name="1102.jpg" descr="id:2147495975;FounderCES"/>
          <p:cNvPicPr>
            <a:picLocks noChangeAspect="1"/>
          </p:cNvPicPr>
          <p:nvPr/>
        </p:nvPicPr>
        <p:blipFill>
          <a:blip r:embed="rId2"/>
          <a:stretch>
            <a:fillRect/>
          </a:stretch>
        </p:blipFill>
        <p:spPr>
          <a:xfrm>
            <a:off x="2055495" y="3934460"/>
            <a:ext cx="8686165" cy="2313940"/>
          </a:xfrm>
          <a:prstGeom prst="rect">
            <a:avLst/>
          </a:prstGeom>
        </p:spPr>
      </p:pic>
      <p:sp>
        <p:nvSpPr>
          <p:cNvPr id="100" name="文本框 99"/>
          <p:cNvSpPr txBox="1"/>
          <p:nvPr/>
        </p:nvSpPr>
        <p:spPr>
          <a:xfrm>
            <a:off x="2700020" y="6248400"/>
            <a:ext cx="2960370" cy="368300"/>
          </a:xfrm>
          <a:prstGeom prst="rect">
            <a:avLst/>
          </a:prstGeom>
          <a:noFill/>
          <a:ln w="9525">
            <a:noFill/>
          </a:ln>
        </p:spPr>
        <p:txBody>
          <a:bodyPr wrap="square">
            <a:spAutoFit/>
          </a:bodyPr>
          <a:lstStyle/>
          <a:p>
            <a:r>
              <a:rPr lang="zh-CN" altLang="en-US">
                <a:solidFill>
                  <a:srgbClr val="000000"/>
                </a:solidFill>
                <a:cs typeface="方正书宋_GBK" charset="0"/>
              </a:rPr>
              <a:t>　图</a:t>
            </a:r>
            <a:r>
              <a:rPr lang="en-US" altLang="zh-CN">
                <a:solidFill>
                  <a:srgbClr val="000000"/>
                </a:solidFill>
                <a:cs typeface="方正书宋_GBK" charset="0"/>
              </a:rPr>
              <a:t>11-1</a:t>
            </a:r>
            <a:r>
              <a:rPr lang="zh-CN" altLang="en-US">
                <a:solidFill>
                  <a:srgbClr val="000000"/>
                </a:solidFill>
                <a:cs typeface="方正书宋_GBK" charset="0"/>
              </a:rPr>
              <a:t>　输入已知数据</a:t>
            </a:r>
          </a:p>
        </p:txBody>
      </p:sp>
      <p:sp>
        <p:nvSpPr>
          <p:cNvPr id="4" name="文本框 3"/>
          <p:cNvSpPr txBox="1"/>
          <p:nvPr/>
        </p:nvSpPr>
        <p:spPr>
          <a:xfrm>
            <a:off x="7159625" y="6248400"/>
            <a:ext cx="2908935" cy="368300"/>
          </a:xfrm>
          <a:prstGeom prst="rect">
            <a:avLst/>
          </a:prstGeom>
          <a:noFill/>
        </p:spPr>
        <p:txBody>
          <a:bodyPr wrap="none" rtlCol="0" anchor="t">
            <a:spAutoFit/>
          </a:bodyPr>
          <a:lstStyle/>
          <a:p>
            <a:r>
              <a:rPr lang="zh-CN" altLang="en-US">
                <a:solidFill>
                  <a:srgbClr val="000000"/>
                </a:solidFill>
                <a:cs typeface="方正书宋_GBK" charset="0"/>
                <a:sym typeface="+mn-ea"/>
              </a:rPr>
              <a:t>图</a:t>
            </a:r>
            <a:r>
              <a:rPr lang="en-US" altLang="zh-CN">
                <a:solidFill>
                  <a:srgbClr val="000000"/>
                </a:solidFill>
                <a:cs typeface="方正书宋_GBK" charset="0"/>
                <a:sym typeface="+mn-ea"/>
              </a:rPr>
              <a:t>11-2</a:t>
            </a:r>
            <a:r>
              <a:rPr lang="zh-CN" altLang="en-US">
                <a:solidFill>
                  <a:srgbClr val="000000"/>
                </a:solidFill>
                <a:cs typeface="方正书宋_GBK" charset="0"/>
                <a:sym typeface="+mn-ea"/>
              </a:rPr>
              <a:t>　创建表格分析模型</a:t>
            </a:r>
            <a:endParaRPr lang="zh-CN" altLang="en-US">
              <a:solidFill>
                <a:srgbClr val="000000"/>
              </a:solidFill>
            </a:endParaRPr>
          </a:p>
        </p:txBody>
      </p:sp>
    </p:spTree>
    <p:extLst>
      <p:ext uri="{BB962C8B-B14F-4D97-AF65-F5344CB8AC3E}">
        <p14:creationId xmlns:p14="http://schemas.microsoft.com/office/powerpoint/2010/main" val="310036556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资金需要量预测</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二、高低点法资金需要量预测</a:t>
            </a:r>
          </a:p>
          <a:p>
            <a:r>
              <a:rPr lang="zh-CN" altLang="en-US"/>
              <a:t>高低点法是一种典型的资金性态法,它主要是利用函数关系y=a+bx进行资金的预算。</a:t>
            </a:r>
          </a:p>
          <a:p>
            <a:r>
              <a:rPr lang="zh-CN" altLang="en-US"/>
              <a:t>高低点法预测模型表格中包括的项目有产销量高点、产销量低点、预测方程变量b、预测方程常量a及2016年预测值,接下来就开始具体的预算操作。</a:t>
            </a:r>
          </a:p>
          <a:p>
            <a:r>
              <a:rPr lang="zh-CN" altLang="en-US"/>
              <a:t>(1)计算产销量最高点。</a:t>
            </a:r>
          </a:p>
          <a:p>
            <a:r>
              <a:rPr lang="zh-CN" altLang="en-US"/>
              <a:t>(2)计算产销量最低点。</a:t>
            </a:r>
          </a:p>
          <a:p>
            <a:r>
              <a:rPr lang="zh-CN" altLang="en-US"/>
              <a:t>(3)设置公式引用资金占用量。</a:t>
            </a:r>
          </a:p>
          <a:p>
            <a:r>
              <a:rPr lang="zh-CN" altLang="en-US"/>
              <a:t>(4)计算变量b。</a:t>
            </a:r>
          </a:p>
          <a:p>
            <a:r>
              <a:rPr lang="zh-CN" altLang="en-US"/>
              <a:t>(5)计算常量a。</a:t>
            </a:r>
          </a:p>
          <a:p>
            <a:r>
              <a:rPr lang="zh-CN" altLang="en-US"/>
              <a:t>(6)计算预计资金。</a:t>
            </a:r>
          </a:p>
        </p:txBody>
      </p:sp>
    </p:spTree>
    <p:extLst>
      <p:ext uri="{BB962C8B-B14F-4D97-AF65-F5344CB8AC3E}">
        <p14:creationId xmlns:p14="http://schemas.microsoft.com/office/powerpoint/2010/main" val="312734972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资金需要量预测</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三、回归分析法资金需要量预测</a:t>
            </a:r>
          </a:p>
          <a:p>
            <a:r>
              <a:rPr lang="zh-CN" altLang="en-US"/>
              <a:t>回归法的计算原理与高低点法类似,唯一的区别是在计算常量和变量时使用了Excel中的函数来替代数学公式。</a:t>
            </a:r>
          </a:p>
          <a:p>
            <a:r>
              <a:rPr lang="zh-CN" altLang="en-US"/>
              <a:t>具体操作方法如下:</a:t>
            </a:r>
          </a:p>
          <a:p>
            <a:r>
              <a:rPr lang="zh-CN" altLang="en-US"/>
              <a:t>(1)输入函数计算变量b。</a:t>
            </a:r>
          </a:p>
          <a:p>
            <a:r>
              <a:rPr lang="zh-CN" altLang="en-US"/>
              <a:t>(2)输入函数计算常量a。</a:t>
            </a:r>
          </a:p>
          <a:p>
            <a:r>
              <a:rPr lang="zh-CN" altLang="en-US"/>
              <a:t>(3)输入预计产销量。</a:t>
            </a:r>
          </a:p>
          <a:p>
            <a:r>
              <a:rPr lang="zh-CN" altLang="en-US"/>
              <a:t>(4)计算预计资金需要量。</a:t>
            </a:r>
          </a:p>
        </p:txBody>
      </p:sp>
    </p:spTree>
    <p:extLst>
      <p:ext uri="{BB962C8B-B14F-4D97-AF65-F5344CB8AC3E}">
        <p14:creationId xmlns:p14="http://schemas.microsoft.com/office/powerpoint/2010/main" val="87263241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企业营业费用线性预测</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一、创建营业费用预测模型</a:t>
            </a:r>
          </a:p>
          <a:p>
            <a:r>
              <a:rPr lang="zh-CN" altLang="en-US"/>
              <a:t>首先,根据已知条件来创建企业营业费用线性预测模型,操作方法如下:</a:t>
            </a:r>
          </a:p>
          <a:p>
            <a:r>
              <a:rPr lang="zh-CN" altLang="en-US"/>
              <a:t>新建一个工作簿,输入已知上半年各月的营业额和营业费用,如图11-13所示。然后在工作表中创建一个“参数值”和下半年营业费用预测表格,如图11-14所示。</a:t>
            </a:r>
          </a:p>
        </p:txBody>
      </p:sp>
      <p:pic>
        <p:nvPicPr>
          <p:cNvPr id="545" name="1114.jpg" descr="id:2147496056;FounderCES"/>
          <p:cNvPicPr>
            <a:picLocks noChangeAspect="1"/>
          </p:cNvPicPr>
          <p:nvPr/>
        </p:nvPicPr>
        <p:blipFill>
          <a:blip r:embed="rId2"/>
          <a:stretch>
            <a:fillRect/>
          </a:stretch>
        </p:blipFill>
        <p:spPr>
          <a:xfrm>
            <a:off x="1676400" y="3218815"/>
            <a:ext cx="9055735" cy="2722245"/>
          </a:xfrm>
          <a:prstGeom prst="rect">
            <a:avLst/>
          </a:prstGeom>
        </p:spPr>
      </p:pic>
      <p:sp>
        <p:nvSpPr>
          <p:cNvPr id="100" name="文本框 99"/>
          <p:cNvSpPr txBox="1"/>
          <p:nvPr/>
        </p:nvSpPr>
        <p:spPr>
          <a:xfrm>
            <a:off x="1676400" y="6007100"/>
            <a:ext cx="3188335" cy="368300"/>
          </a:xfrm>
          <a:prstGeom prst="rect">
            <a:avLst/>
          </a:prstGeom>
          <a:noFill/>
          <a:ln w="9525">
            <a:noFill/>
          </a:ln>
        </p:spPr>
        <p:txBody>
          <a:bodyPr wrap="square">
            <a:spAutoFit/>
          </a:bodyPr>
          <a:lstStyle/>
          <a:p>
            <a:r>
              <a:rPr lang="zh-CN" altLang="en-US">
                <a:solidFill>
                  <a:srgbClr val="000000"/>
                </a:solidFill>
                <a:cs typeface="方正书宋_GBK" charset="0"/>
              </a:rPr>
              <a:t>　图</a:t>
            </a:r>
            <a:r>
              <a:rPr lang="en-US" altLang="zh-CN">
                <a:solidFill>
                  <a:srgbClr val="000000"/>
                </a:solidFill>
                <a:cs typeface="方正书宋_GBK" charset="0"/>
              </a:rPr>
              <a:t>11-13</a:t>
            </a:r>
            <a:r>
              <a:rPr lang="zh-CN" altLang="en-US">
                <a:solidFill>
                  <a:srgbClr val="000000"/>
                </a:solidFill>
                <a:cs typeface="方正书宋_GBK" charset="0"/>
              </a:rPr>
              <a:t>　输入已知数据</a:t>
            </a:r>
          </a:p>
        </p:txBody>
      </p:sp>
      <p:sp>
        <p:nvSpPr>
          <p:cNvPr id="4" name="文本框 3"/>
          <p:cNvSpPr txBox="1"/>
          <p:nvPr/>
        </p:nvSpPr>
        <p:spPr>
          <a:xfrm>
            <a:off x="6672580" y="6007100"/>
            <a:ext cx="2807335" cy="368300"/>
          </a:xfrm>
          <a:prstGeom prst="rect">
            <a:avLst/>
          </a:prstGeom>
          <a:noFill/>
        </p:spPr>
        <p:txBody>
          <a:bodyPr wrap="none" rtlCol="0" anchor="t">
            <a:spAutoFit/>
          </a:bodyPr>
          <a:lstStyle/>
          <a:p>
            <a:r>
              <a:rPr lang="zh-CN" altLang="en-US">
                <a:solidFill>
                  <a:srgbClr val="000000"/>
                </a:solidFill>
                <a:cs typeface="方正书宋_GBK" charset="0"/>
                <a:sym typeface="+mn-ea"/>
              </a:rPr>
              <a:t>　图</a:t>
            </a:r>
            <a:r>
              <a:rPr lang="en-US" altLang="zh-CN">
                <a:solidFill>
                  <a:srgbClr val="000000"/>
                </a:solidFill>
                <a:cs typeface="方正书宋_GBK" charset="0"/>
                <a:sym typeface="+mn-ea"/>
              </a:rPr>
              <a:t>11-14</a:t>
            </a:r>
            <a:r>
              <a:rPr lang="zh-CN" altLang="en-US">
                <a:solidFill>
                  <a:srgbClr val="000000"/>
                </a:solidFill>
                <a:cs typeface="方正书宋_GBK" charset="0"/>
                <a:sym typeface="+mn-ea"/>
              </a:rPr>
              <a:t>　创建预算表格</a:t>
            </a:r>
            <a:endParaRPr lang="zh-CN" altLang="en-US">
              <a:solidFill>
                <a:srgbClr val="000000"/>
              </a:solidFill>
            </a:endParaRPr>
          </a:p>
        </p:txBody>
      </p:sp>
    </p:spTree>
    <p:extLst>
      <p:ext uri="{BB962C8B-B14F-4D97-AF65-F5344CB8AC3E}">
        <p14:creationId xmlns:p14="http://schemas.microsoft.com/office/powerpoint/2010/main" val="177562692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企业营业费用线性预测</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二、线性拟合函数LINEST及应用</a:t>
            </a:r>
          </a:p>
          <a:p>
            <a:r>
              <a:rPr lang="zh-CN" altLang="en-US"/>
              <a:t>函数LINEST的功能是使用最小二乘法对已知数据进行最佳直线拟合,并返回描述此直线的数组。因为此函数返回数组数据,所以必须以数组公式的形式输入。</a:t>
            </a:r>
          </a:p>
          <a:p>
            <a:r>
              <a:rPr lang="zh-CN" altLang="en-US"/>
              <a:t>该函数的语法表达式为:LINEST(known_y’s,known_x’s,const,stats)。known_y’s是关系表达式y=mx+b中已知的y值集合;known_x’s是关系表达式y=mx+b中已知的x值集合;const为一逻辑值,用于指定是否将常量b强制设为0,如果const为TRUE或省略,b将按正常计算,如果const为FALSE,b将被设为0,并同时调整m值使y=mx;stats为一逻辑值,指定是否返回附加回归统计值,为TRUE时返回附加回归统计值,为FALSE或省略时,则只返回系数m和常量b。</a:t>
            </a:r>
          </a:p>
        </p:txBody>
      </p:sp>
    </p:spTree>
    <p:extLst>
      <p:ext uri="{BB962C8B-B14F-4D97-AF65-F5344CB8AC3E}">
        <p14:creationId xmlns:p14="http://schemas.microsoft.com/office/powerpoint/2010/main" val="399612072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第二节　企业营业费用线性预测</a:t>
            </a:r>
            <a:endParaRPr lang="zh-CN" altLang="en-US"/>
          </a:p>
        </p:txBody>
      </p:sp>
      <p:sp>
        <p:nvSpPr>
          <p:cNvPr id="3" name="内容占位符 2"/>
          <p:cNvSpPr>
            <a:spLocks noGrp="1"/>
          </p:cNvSpPr>
          <p:nvPr>
            <p:ph idx="1"/>
          </p:nvPr>
        </p:nvSpPr>
        <p:spPr/>
        <p:txBody>
          <a:bodyPr/>
          <a:lstStyle/>
          <a:p>
            <a:r>
              <a:rPr lang="zh-CN" altLang="en-US"/>
              <a:t>接下来介绍LINEST函数的具体使用方法。</a:t>
            </a:r>
          </a:p>
          <a:p>
            <a:r>
              <a:rPr lang="zh-CN" altLang="en-US"/>
              <a:t>(1)选择单元格区域。</a:t>
            </a:r>
          </a:p>
          <a:p>
            <a:r>
              <a:rPr lang="zh-CN" altLang="en-US"/>
              <a:t>(2)单击“插入函数”按钮。</a:t>
            </a:r>
          </a:p>
          <a:p>
            <a:r>
              <a:rPr lang="zh-CN" altLang="en-US"/>
              <a:t>(3)搜索函数。</a:t>
            </a:r>
          </a:p>
          <a:p>
            <a:r>
              <a:rPr lang="zh-CN" altLang="en-US"/>
              <a:t>(4)选择函数。</a:t>
            </a:r>
          </a:p>
          <a:p>
            <a:r>
              <a:rPr lang="zh-CN" altLang="en-US"/>
              <a:t>(5)“函数参数”对话框。</a:t>
            </a:r>
          </a:p>
          <a:p>
            <a:r>
              <a:rPr lang="zh-CN" altLang="en-US"/>
              <a:t>(6)设置函数参数。</a:t>
            </a:r>
          </a:p>
          <a:p>
            <a:r>
              <a:rPr lang="zh-CN" altLang="en-US"/>
              <a:t>(7)函数计算结果。</a:t>
            </a:r>
          </a:p>
          <a:p>
            <a:r>
              <a:rPr lang="zh-CN" altLang="en-US"/>
              <a:t>(8)更改为数组公式。</a:t>
            </a:r>
          </a:p>
        </p:txBody>
      </p:sp>
    </p:spTree>
    <p:extLst>
      <p:ext uri="{BB962C8B-B14F-4D97-AF65-F5344CB8AC3E}">
        <p14:creationId xmlns:p14="http://schemas.microsoft.com/office/powerpoint/2010/main" val="362487946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第二节　企业营业费用线性预测</a:t>
            </a:r>
            <a:endParaRPr lang="zh-CN" altLang="en-US"/>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三、设置公式预测营业费用</a:t>
            </a:r>
          </a:p>
          <a:p>
            <a:r>
              <a:rPr lang="zh-CN" altLang="en-US"/>
              <a:t>求出参数m和b以后,按下来就需要根据线性预测公式y=mx+b计算下半年各月的营业费用,这一步用户只需要在单元格J4中设置正确的公式即可。</a:t>
            </a:r>
          </a:p>
          <a:p>
            <a:r>
              <a:rPr lang="zh-CN" altLang="en-US"/>
              <a:t>在单元格J4中输入公式“$E$4*I4+$F$4”,按下【Enter】键后,向下复制公式至单元格J10,得到6~12月各月的预计营业费用,如图11-23所示。</a:t>
            </a:r>
          </a:p>
        </p:txBody>
      </p:sp>
      <p:pic>
        <p:nvPicPr>
          <p:cNvPr id="550" name="1123.jpg" descr="id:2147496115;FounderCES"/>
          <p:cNvPicPr>
            <a:picLocks noChangeAspect="1"/>
          </p:cNvPicPr>
          <p:nvPr/>
        </p:nvPicPr>
        <p:blipFill>
          <a:blip r:embed="rId2"/>
          <a:stretch>
            <a:fillRect/>
          </a:stretch>
        </p:blipFill>
        <p:spPr>
          <a:xfrm>
            <a:off x="2028825" y="3554730"/>
            <a:ext cx="7579360" cy="2230120"/>
          </a:xfrm>
          <a:prstGeom prst="rect">
            <a:avLst/>
          </a:prstGeom>
        </p:spPr>
      </p:pic>
      <p:sp>
        <p:nvSpPr>
          <p:cNvPr id="100" name="文本框 99"/>
          <p:cNvSpPr txBox="1"/>
          <p:nvPr/>
        </p:nvSpPr>
        <p:spPr>
          <a:xfrm>
            <a:off x="3396615" y="5911850"/>
            <a:ext cx="5080000" cy="368300"/>
          </a:xfrm>
          <a:prstGeom prst="rect">
            <a:avLst/>
          </a:prstGeom>
          <a:noFill/>
          <a:ln w="9525">
            <a:noFill/>
          </a:ln>
        </p:spPr>
        <p:txBody>
          <a:bodyPr>
            <a:spAutoFit/>
          </a:bodyPr>
          <a:lstStyle/>
          <a:p>
            <a:pPr algn="ctr"/>
            <a:r>
              <a:rPr lang="zh-CN" altLang="en-US">
                <a:solidFill>
                  <a:srgbClr val="000000"/>
                </a:solidFill>
                <a:cs typeface="方正书宋_GBK" charset="0"/>
              </a:rPr>
              <a:t>图</a:t>
            </a:r>
            <a:r>
              <a:rPr lang="en-US" altLang="zh-CN">
                <a:solidFill>
                  <a:srgbClr val="000000"/>
                </a:solidFill>
                <a:cs typeface="方正书宋_GBK" charset="0"/>
              </a:rPr>
              <a:t>11-23</a:t>
            </a:r>
            <a:r>
              <a:rPr lang="zh-CN" altLang="en-US">
                <a:solidFill>
                  <a:srgbClr val="000000"/>
                </a:solidFill>
                <a:cs typeface="方正书宋_GBK" charset="0"/>
              </a:rPr>
              <a:t>　设置公式计算营业费用预测值</a:t>
            </a:r>
          </a:p>
        </p:txBody>
      </p:sp>
    </p:spTree>
    <p:extLst>
      <p:ext uri="{BB962C8B-B14F-4D97-AF65-F5344CB8AC3E}">
        <p14:creationId xmlns:p14="http://schemas.microsoft.com/office/powerpoint/2010/main" val="109417881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1672</Words>
  <Application>Microsoft Office PowerPoint</Application>
  <PresentationFormat>宽屏</PresentationFormat>
  <Paragraphs>132</Paragraphs>
  <Slides>19</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19</vt:i4>
      </vt:variant>
    </vt:vector>
  </HeadingPairs>
  <TitlesOfParts>
    <vt:vector size="30" baseType="lpstr">
      <vt:lpstr>GungsuhChe</vt:lpstr>
      <vt:lpstr>等线</vt:lpstr>
      <vt:lpstr>方正书宋_GBK</vt:lpstr>
      <vt:lpstr>黑体</vt:lpstr>
      <vt:lpstr>宋体</vt:lpstr>
      <vt:lpstr>微软雅黑</vt:lpstr>
      <vt:lpstr>Arial</vt:lpstr>
      <vt:lpstr>Calibri</vt:lpstr>
      <vt:lpstr>Calibri Light</vt:lpstr>
      <vt:lpstr>Office 主题</vt:lpstr>
      <vt:lpstr>默认设计模板</vt:lpstr>
      <vt:lpstr>PowerPoint 演示文稿</vt:lpstr>
      <vt:lpstr>PowerPoint 演示文稿</vt:lpstr>
      <vt:lpstr>第一节　资金需要量预测</vt:lpstr>
      <vt:lpstr>第一节　资金需要量预测</vt:lpstr>
      <vt:lpstr>第一节　资金需要量预测</vt:lpstr>
      <vt:lpstr>第二节　企业营业费用线性预测</vt:lpstr>
      <vt:lpstr>第二节　企业营业费用线性预测</vt:lpstr>
      <vt:lpstr>第二节　企业营业费用线性预测</vt:lpstr>
      <vt:lpstr>第二节　企业营业费用线性预测</vt:lpstr>
      <vt:lpstr>第三节　使用指数法预测产量和生产成本</vt:lpstr>
      <vt:lpstr>第三节　使用指数法预测产量和生产成本</vt:lpstr>
      <vt:lpstr>第三节　使用指数法预测产量和生产成本</vt:lpstr>
      <vt:lpstr>第四节　销量与利润总额的回归分析</vt:lpstr>
      <vt:lpstr>第四节　销量与利润总额的回归分析</vt:lpstr>
      <vt:lpstr>第五节　利润最大化规划求解</vt:lpstr>
      <vt:lpstr>第五节　利润最大化规划求解</vt:lpstr>
      <vt:lpstr>第五节　利润最大化规划求解</vt:lpstr>
      <vt:lpstr>第六节　 成本趋势分析和最小化规划求解</vt:lpstr>
      <vt:lpstr>第六节　 成本趋势分析和最小化规划求解</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2021-08-29T00:26:09Z</dcterms:created>
  <dcterms:modified xsi:type="dcterms:W3CDTF">2021-08-29T00:31:55Z</dcterms:modified>
</cp:coreProperties>
</file>