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4"/>
  </p:notesMasterIdLst>
  <p:sldIdLst>
    <p:sldId id="257" r:id="rId2"/>
    <p:sldId id="278" r:id="rId3"/>
    <p:sldId id="296" r:id="rId4"/>
    <p:sldId id="297" r:id="rId5"/>
    <p:sldId id="298" r:id="rId6"/>
    <p:sldId id="299" r:id="rId7"/>
    <p:sldId id="300" r:id="rId8"/>
    <p:sldId id="301" r:id="rId9"/>
    <p:sldId id="302" r:id="rId10"/>
    <p:sldId id="303" r:id="rId11"/>
    <p:sldId id="304" r:id="rId12"/>
    <p:sldId id="305" r:id="rId13"/>
    <p:sldId id="306" r:id="rId14"/>
    <p:sldId id="322" r:id="rId15"/>
    <p:sldId id="307" r:id="rId16"/>
    <p:sldId id="308" r:id="rId17"/>
    <p:sldId id="320" r:id="rId18"/>
    <p:sldId id="321" r:id="rId19"/>
    <p:sldId id="309" r:id="rId20"/>
    <p:sldId id="310" r:id="rId21"/>
    <p:sldId id="311" r:id="rId22"/>
    <p:sldId id="312" r:id="rId23"/>
    <p:sldId id="313" r:id="rId24"/>
    <p:sldId id="314" r:id="rId25"/>
    <p:sldId id="315" r:id="rId26"/>
    <p:sldId id="316" r:id="rId27"/>
    <p:sldId id="317" r:id="rId28"/>
    <p:sldId id="318" r:id="rId29"/>
    <p:sldId id="319" r:id="rId30"/>
    <p:sldId id="279" r:id="rId31"/>
    <p:sldId id="281" r:id="rId32"/>
    <p:sldId id="282" r:id="rId33"/>
    <p:sldId id="283" r:id="rId34"/>
    <p:sldId id="284" r:id="rId35"/>
    <p:sldId id="286" r:id="rId36"/>
    <p:sldId id="287" r:id="rId37"/>
    <p:sldId id="288" r:id="rId38"/>
    <p:sldId id="290" r:id="rId39"/>
    <p:sldId id="291" r:id="rId40"/>
    <p:sldId id="293" r:id="rId41"/>
    <p:sldId id="294" r:id="rId42"/>
    <p:sldId id="295" r:id="rId43"/>
    <p:sldId id="323" r:id="rId44"/>
    <p:sldId id="324" r:id="rId45"/>
    <p:sldId id="326" r:id="rId46"/>
    <p:sldId id="330" r:id="rId47"/>
    <p:sldId id="327" r:id="rId48"/>
    <p:sldId id="328" r:id="rId49"/>
    <p:sldId id="329" r:id="rId50"/>
    <p:sldId id="331" r:id="rId51"/>
    <p:sldId id="332" r:id="rId52"/>
    <p:sldId id="333" r:id="rId53"/>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0FFF3295-8F19-4745-8C39-09CA791B326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8BB7C9-59B9-4BF5-B46B-4CB73A907966}"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A0BA73-F61F-46A9-816B-572D5BD09BE9}" type="slidenum">
              <a:rPr lang="zh-CN" altLang="en-US"/>
              <a:pPr/>
              <a:t>10</a:t>
            </a:fld>
            <a:endParaRPr lang="en-US" altLang="zh-CN"/>
          </a:p>
        </p:txBody>
      </p:sp>
      <p:sp>
        <p:nvSpPr>
          <p:cNvPr id="716802" name="Rectangle 2"/>
          <p:cNvSpPr>
            <a:spLocks noChangeArrowheads="1" noTextEdit="1"/>
          </p:cNvSpPr>
          <p:nvPr>
            <p:ph type="sldImg"/>
          </p:nvPr>
        </p:nvSpPr>
        <p:spPr>
          <a:ln/>
        </p:spPr>
      </p:sp>
      <p:sp>
        <p:nvSpPr>
          <p:cNvPr id="7168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DB97BA-DB58-4015-98B6-007A59E52C7F}" type="slidenum">
              <a:rPr lang="zh-CN" altLang="en-US"/>
              <a:pPr/>
              <a:t>11</a:t>
            </a:fld>
            <a:endParaRPr lang="en-US" altLang="zh-CN"/>
          </a:p>
        </p:txBody>
      </p:sp>
      <p:sp>
        <p:nvSpPr>
          <p:cNvPr id="717826" name="Rectangle 2"/>
          <p:cNvSpPr>
            <a:spLocks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1575DE-C248-45BC-87FC-8DF8E1446134}" type="slidenum">
              <a:rPr lang="zh-CN" altLang="en-US"/>
              <a:pPr/>
              <a:t>12</a:t>
            </a:fld>
            <a:endParaRPr lang="en-US" altLang="zh-CN"/>
          </a:p>
        </p:txBody>
      </p:sp>
      <p:sp>
        <p:nvSpPr>
          <p:cNvPr id="718850" name="Rectangle 2"/>
          <p:cNvSpPr>
            <a:spLocks noChangeArrowheads="1" noTextEdit="1"/>
          </p:cNvSpPr>
          <p:nvPr>
            <p:ph type="sldImg"/>
          </p:nvPr>
        </p:nvSpPr>
        <p:spPr>
          <a:ln/>
        </p:spPr>
      </p:sp>
      <p:sp>
        <p:nvSpPr>
          <p:cNvPr id="7188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13DADC-E910-4AB9-AEDB-03BF436826A5}" type="slidenum">
              <a:rPr lang="zh-CN" altLang="en-US"/>
              <a:pPr/>
              <a:t>13</a:t>
            </a:fld>
            <a:endParaRPr lang="en-US" altLang="zh-CN"/>
          </a:p>
        </p:txBody>
      </p:sp>
      <p:sp>
        <p:nvSpPr>
          <p:cNvPr id="727042" name="Rectangle 2"/>
          <p:cNvSpPr>
            <a:spLocks noChangeArrowheads="1" noTextEdit="1"/>
          </p:cNvSpPr>
          <p:nvPr>
            <p:ph type="sldImg"/>
          </p:nvPr>
        </p:nvSpPr>
        <p:spPr>
          <a:ln/>
        </p:spPr>
      </p:sp>
      <p:sp>
        <p:nvSpPr>
          <p:cNvPr id="7270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248E23-80C1-4103-B6BF-49174D43A597}" type="slidenum">
              <a:rPr lang="zh-CN" altLang="en-US"/>
              <a:pPr/>
              <a:t>15</a:t>
            </a:fld>
            <a:endParaRPr lang="en-US" altLang="zh-CN"/>
          </a:p>
        </p:txBody>
      </p:sp>
      <p:sp>
        <p:nvSpPr>
          <p:cNvPr id="728066" name="Rectangle 2"/>
          <p:cNvSpPr>
            <a:spLocks noChangeArrowheads="1" noTextEdit="1"/>
          </p:cNvSpPr>
          <p:nvPr>
            <p:ph type="sldImg"/>
          </p:nvPr>
        </p:nvSpPr>
        <p:spPr>
          <a:ln/>
        </p:spPr>
      </p:sp>
      <p:sp>
        <p:nvSpPr>
          <p:cNvPr id="7280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B8D62A-43E8-4C2A-860F-74EABBA85C6A}" type="slidenum">
              <a:rPr lang="zh-CN" altLang="en-US"/>
              <a:pPr/>
              <a:t>16</a:t>
            </a:fld>
            <a:endParaRPr lang="en-US" altLang="zh-CN"/>
          </a:p>
        </p:txBody>
      </p:sp>
      <p:sp>
        <p:nvSpPr>
          <p:cNvPr id="729090" name="Rectangle 2"/>
          <p:cNvSpPr>
            <a:spLocks noChangeArrowheads="1" noTextEdit="1"/>
          </p:cNvSpPr>
          <p:nvPr>
            <p:ph type="sldImg"/>
          </p:nvPr>
        </p:nvSpPr>
        <p:spPr>
          <a:ln/>
        </p:spPr>
      </p:sp>
      <p:sp>
        <p:nvSpPr>
          <p:cNvPr id="7290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98B84C-8247-41AC-89B3-EE0FC15EE538}" type="slidenum">
              <a:rPr lang="zh-CN" altLang="en-US"/>
              <a:pPr/>
              <a:t>17</a:t>
            </a:fld>
            <a:endParaRPr lang="en-US" altLang="zh-CN"/>
          </a:p>
        </p:txBody>
      </p:sp>
      <p:sp>
        <p:nvSpPr>
          <p:cNvPr id="750594" name="Rectangle 2"/>
          <p:cNvSpPr>
            <a:spLocks noChangeArrowheads="1" noTextEdit="1"/>
          </p:cNvSpPr>
          <p:nvPr>
            <p:ph type="sldImg"/>
          </p:nvPr>
        </p:nvSpPr>
        <p:spPr>
          <a:ln/>
        </p:spPr>
      </p:sp>
      <p:sp>
        <p:nvSpPr>
          <p:cNvPr id="7505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E7D825-3213-4A9D-B98C-574A4E0CA69E}" type="slidenum">
              <a:rPr lang="zh-CN" altLang="en-US"/>
              <a:pPr/>
              <a:t>18</a:t>
            </a:fld>
            <a:endParaRPr lang="en-US" altLang="zh-CN"/>
          </a:p>
        </p:txBody>
      </p:sp>
      <p:sp>
        <p:nvSpPr>
          <p:cNvPr id="751618" name="Rectangle 2"/>
          <p:cNvSpPr>
            <a:spLocks noChangeArrowheads="1" noTextEdit="1"/>
          </p:cNvSpPr>
          <p:nvPr>
            <p:ph type="sldImg"/>
          </p:nvPr>
        </p:nvSpPr>
        <p:spPr>
          <a:ln/>
        </p:spPr>
      </p:sp>
      <p:sp>
        <p:nvSpPr>
          <p:cNvPr id="7516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46DA91-B25B-4958-89F8-A4E0951CF66B}" type="slidenum">
              <a:rPr lang="zh-CN" altLang="en-US"/>
              <a:pPr/>
              <a:t>19</a:t>
            </a:fld>
            <a:endParaRPr lang="en-US" altLang="zh-CN"/>
          </a:p>
        </p:txBody>
      </p:sp>
      <p:sp>
        <p:nvSpPr>
          <p:cNvPr id="730114" name="Rectangle 2"/>
          <p:cNvSpPr>
            <a:spLocks noChangeArrowheads="1" noTextEdit="1"/>
          </p:cNvSpPr>
          <p:nvPr>
            <p:ph type="sldImg"/>
          </p:nvPr>
        </p:nvSpPr>
        <p:spPr>
          <a:ln/>
        </p:spPr>
      </p:sp>
      <p:sp>
        <p:nvSpPr>
          <p:cNvPr id="7301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569ADE-25A3-42D6-A3BD-27DEE443337D}" type="slidenum">
              <a:rPr lang="zh-CN" altLang="en-US"/>
              <a:pPr/>
              <a:t>20</a:t>
            </a:fld>
            <a:endParaRPr lang="en-US" altLang="zh-CN"/>
          </a:p>
        </p:txBody>
      </p:sp>
      <p:sp>
        <p:nvSpPr>
          <p:cNvPr id="731138" name="Rectangle 2"/>
          <p:cNvSpPr>
            <a:spLocks noChangeArrowheads="1" noTextEdit="1"/>
          </p:cNvSpPr>
          <p:nvPr>
            <p:ph type="sldImg"/>
          </p:nvPr>
        </p:nvSpPr>
        <p:spPr>
          <a:ln/>
        </p:spPr>
      </p:sp>
      <p:sp>
        <p:nvSpPr>
          <p:cNvPr id="7311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DD0BCE-BDAE-41BD-AA38-C08FFED9D3F2}"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A7CF29-A196-4F28-8EBA-347EEE1C084F}" type="slidenum">
              <a:rPr lang="zh-CN" altLang="en-US"/>
              <a:pPr/>
              <a:t>21</a:t>
            </a:fld>
            <a:endParaRPr lang="en-US" altLang="zh-CN"/>
          </a:p>
        </p:txBody>
      </p:sp>
      <p:sp>
        <p:nvSpPr>
          <p:cNvPr id="732162" name="Rectangle 2"/>
          <p:cNvSpPr>
            <a:spLocks noChangeArrowheads="1" noTextEdit="1"/>
          </p:cNvSpPr>
          <p:nvPr>
            <p:ph type="sldImg"/>
          </p:nvPr>
        </p:nvSpPr>
        <p:spPr>
          <a:ln/>
        </p:spPr>
      </p:sp>
      <p:sp>
        <p:nvSpPr>
          <p:cNvPr id="7321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59F7DA-55F4-47B3-8C86-30467542AA93}" type="slidenum">
              <a:rPr lang="zh-CN" altLang="en-US"/>
              <a:pPr/>
              <a:t>22</a:t>
            </a:fld>
            <a:endParaRPr lang="en-US" altLang="zh-CN"/>
          </a:p>
        </p:txBody>
      </p:sp>
      <p:sp>
        <p:nvSpPr>
          <p:cNvPr id="733186" name="Rectangle 2"/>
          <p:cNvSpPr>
            <a:spLocks noChangeArrowheads="1" noTextEdit="1"/>
          </p:cNvSpPr>
          <p:nvPr>
            <p:ph type="sldImg"/>
          </p:nvPr>
        </p:nvSpPr>
        <p:spPr>
          <a:ln/>
        </p:spPr>
      </p:sp>
      <p:sp>
        <p:nvSpPr>
          <p:cNvPr id="7331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6A9940-63E2-43BE-B9D7-1BE93D303E77}" type="slidenum">
              <a:rPr lang="zh-CN" altLang="en-US"/>
              <a:pPr/>
              <a:t>23</a:t>
            </a:fld>
            <a:endParaRPr lang="en-US" altLang="zh-CN"/>
          </a:p>
        </p:txBody>
      </p:sp>
      <p:sp>
        <p:nvSpPr>
          <p:cNvPr id="741378" name="Rectangle 2"/>
          <p:cNvSpPr>
            <a:spLocks noChangeArrowheads="1" noTextEdit="1"/>
          </p:cNvSpPr>
          <p:nvPr>
            <p:ph type="sldImg"/>
          </p:nvPr>
        </p:nvSpPr>
        <p:spPr>
          <a:ln/>
        </p:spPr>
      </p:sp>
      <p:sp>
        <p:nvSpPr>
          <p:cNvPr id="7413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97A41C-F57D-46EC-86E7-AED0AF68B0B5}" type="slidenum">
              <a:rPr lang="zh-CN" altLang="en-US"/>
              <a:pPr/>
              <a:t>24</a:t>
            </a:fld>
            <a:endParaRPr lang="en-US" altLang="zh-CN"/>
          </a:p>
        </p:txBody>
      </p:sp>
      <p:sp>
        <p:nvSpPr>
          <p:cNvPr id="742402" name="Rectangle 2"/>
          <p:cNvSpPr>
            <a:spLocks noChangeArrowheads="1" noTextEdit="1"/>
          </p:cNvSpPr>
          <p:nvPr>
            <p:ph type="sldImg"/>
          </p:nvPr>
        </p:nvSpPr>
        <p:spPr>
          <a:ln/>
        </p:spPr>
      </p:sp>
      <p:sp>
        <p:nvSpPr>
          <p:cNvPr id="7424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D7339F-54FD-4E01-AAE5-8DC9EB99145A}" type="slidenum">
              <a:rPr lang="zh-CN" altLang="en-US"/>
              <a:pPr/>
              <a:t>25</a:t>
            </a:fld>
            <a:endParaRPr lang="en-US" altLang="zh-CN"/>
          </a:p>
        </p:txBody>
      </p:sp>
      <p:sp>
        <p:nvSpPr>
          <p:cNvPr id="743426" name="Rectangle 2"/>
          <p:cNvSpPr>
            <a:spLocks noChangeArrowheads="1" noTextEdit="1"/>
          </p:cNvSpPr>
          <p:nvPr>
            <p:ph type="sldImg"/>
          </p:nvPr>
        </p:nvSpPr>
        <p:spPr>
          <a:ln/>
        </p:spPr>
      </p:sp>
      <p:sp>
        <p:nvSpPr>
          <p:cNvPr id="743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551916-36E5-46B7-84AF-2C4DDE128BA6}" type="slidenum">
              <a:rPr lang="zh-CN" altLang="en-US"/>
              <a:pPr/>
              <a:t>26</a:t>
            </a:fld>
            <a:endParaRPr lang="en-US" altLang="zh-CN"/>
          </a:p>
        </p:txBody>
      </p:sp>
      <p:sp>
        <p:nvSpPr>
          <p:cNvPr id="744450" name="Rectangle 2"/>
          <p:cNvSpPr>
            <a:spLocks noChangeArrowheads="1" noTextEdit="1"/>
          </p:cNvSpPr>
          <p:nvPr>
            <p:ph type="sldImg"/>
          </p:nvPr>
        </p:nvSpPr>
        <p:spPr>
          <a:ln/>
        </p:spPr>
      </p:sp>
      <p:sp>
        <p:nvSpPr>
          <p:cNvPr id="7444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DB032D-E6F0-45B1-BBBD-9C71B5F23046}" type="slidenum">
              <a:rPr lang="zh-CN" altLang="en-US"/>
              <a:pPr/>
              <a:t>27</a:t>
            </a:fld>
            <a:endParaRPr lang="en-US" altLang="zh-CN"/>
          </a:p>
        </p:txBody>
      </p:sp>
      <p:sp>
        <p:nvSpPr>
          <p:cNvPr id="745474" name="Rectangle 2"/>
          <p:cNvSpPr>
            <a:spLocks noChangeArrowheads="1" noTextEdit="1"/>
          </p:cNvSpPr>
          <p:nvPr>
            <p:ph type="sldImg"/>
          </p:nvPr>
        </p:nvSpPr>
        <p:spPr>
          <a:ln/>
        </p:spPr>
      </p:sp>
      <p:sp>
        <p:nvSpPr>
          <p:cNvPr id="7454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EB36D3-0003-401F-BFFE-9FAB90CD7271}" type="slidenum">
              <a:rPr lang="zh-CN" altLang="en-US"/>
              <a:pPr/>
              <a:t>28</a:t>
            </a:fld>
            <a:endParaRPr lang="en-US" altLang="zh-CN"/>
          </a:p>
        </p:txBody>
      </p:sp>
      <p:sp>
        <p:nvSpPr>
          <p:cNvPr id="746498" name="Rectangle 2"/>
          <p:cNvSpPr>
            <a:spLocks noChangeArrowheads="1" noTextEdit="1"/>
          </p:cNvSpPr>
          <p:nvPr>
            <p:ph type="sldImg"/>
          </p:nvPr>
        </p:nvSpPr>
        <p:spPr>
          <a:ln/>
        </p:spPr>
      </p:sp>
      <p:sp>
        <p:nvSpPr>
          <p:cNvPr id="7464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3F2D07-0876-4AE0-86A6-53C36F2635DB}" type="slidenum">
              <a:rPr lang="zh-CN" altLang="en-US"/>
              <a:pPr/>
              <a:t>29</a:t>
            </a:fld>
            <a:endParaRPr lang="en-US" altLang="zh-CN"/>
          </a:p>
        </p:txBody>
      </p:sp>
      <p:sp>
        <p:nvSpPr>
          <p:cNvPr id="747522" name="Rectangle 2"/>
          <p:cNvSpPr>
            <a:spLocks noChangeArrowheads="1" noTextEdit="1"/>
          </p:cNvSpPr>
          <p:nvPr>
            <p:ph type="sldImg"/>
          </p:nvPr>
        </p:nvSpPr>
        <p:spPr>
          <a:ln/>
        </p:spPr>
      </p:sp>
      <p:sp>
        <p:nvSpPr>
          <p:cNvPr id="7475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8EE03C-B2B1-4CAA-A3AC-F7C14298D8A4}" type="slidenum">
              <a:rPr lang="zh-CN" altLang="en-US"/>
              <a:pPr/>
              <a:t>30</a:t>
            </a:fld>
            <a:endParaRPr lang="en-US" altLang="zh-CN"/>
          </a:p>
        </p:txBody>
      </p:sp>
      <p:sp>
        <p:nvSpPr>
          <p:cNvPr id="667650" name="Rectangle 2"/>
          <p:cNvSpPr>
            <a:spLocks noChangeArrowheads="1" noTextEdit="1"/>
          </p:cNvSpPr>
          <p:nvPr>
            <p:ph type="sldImg"/>
          </p:nvPr>
        </p:nvSpPr>
        <p:spPr>
          <a:ln/>
        </p:spPr>
      </p:sp>
      <p:sp>
        <p:nvSpPr>
          <p:cNvPr id="6676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0DE1-522E-47F8-9F76-3561450FBFF5}" type="slidenum">
              <a:rPr lang="zh-CN" altLang="en-US"/>
              <a:pPr/>
              <a:t>3</a:t>
            </a:fld>
            <a:endParaRPr lang="en-US" altLang="zh-CN"/>
          </a:p>
        </p:txBody>
      </p:sp>
      <p:sp>
        <p:nvSpPr>
          <p:cNvPr id="687106" name="Rectangle 2"/>
          <p:cNvSpPr>
            <a:spLocks noChangeArrowheads="1" noTextEdit="1"/>
          </p:cNvSpPr>
          <p:nvPr>
            <p:ph type="sldImg"/>
          </p:nvPr>
        </p:nvSpPr>
        <p:spPr>
          <a:ln/>
        </p:spPr>
      </p:sp>
      <p:sp>
        <p:nvSpPr>
          <p:cNvPr id="687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EB6C91-3411-427D-BA06-160B0DDCF42B}" type="slidenum">
              <a:rPr lang="zh-CN" altLang="en-US"/>
              <a:pPr/>
              <a:t>31</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B28582-102C-4CD0-A872-28C98E9CE7B9}" type="slidenum">
              <a:rPr lang="zh-CN" altLang="en-US"/>
              <a:pPr/>
              <a:t>32</a:t>
            </a:fld>
            <a:endParaRPr lang="en-US" altLang="zh-CN"/>
          </a:p>
        </p:txBody>
      </p:sp>
      <p:sp>
        <p:nvSpPr>
          <p:cNvPr id="689154" name="Rectangle 2"/>
          <p:cNvSpPr>
            <a:spLocks noChangeArrowheads="1" noTextEdit="1"/>
          </p:cNvSpPr>
          <p:nvPr>
            <p:ph type="sldImg"/>
          </p:nvPr>
        </p:nvSpPr>
        <p:spPr>
          <a:ln/>
        </p:spPr>
      </p:sp>
      <p:sp>
        <p:nvSpPr>
          <p:cNvPr id="68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2B719F-3387-4514-A3FC-944E9E52E5FF}" type="slidenum">
              <a:rPr lang="zh-CN" altLang="en-US"/>
              <a:pPr/>
              <a:t>33</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E1B2F2-B5FA-440D-BD9D-FDB919E2E30D}" type="slidenum">
              <a:rPr lang="zh-CN" altLang="en-US"/>
              <a:pPr/>
              <a:t>34</a:t>
            </a:fld>
            <a:endParaRPr lang="en-US" altLang="zh-CN"/>
          </a:p>
        </p:txBody>
      </p:sp>
      <p:sp>
        <p:nvSpPr>
          <p:cNvPr id="691202" name="Rectangle 2"/>
          <p:cNvSpPr>
            <a:spLocks noChangeArrowheads="1" noTextEdit="1"/>
          </p:cNvSpPr>
          <p:nvPr>
            <p:ph type="sldImg"/>
          </p:nvPr>
        </p:nvSpPr>
        <p:spPr>
          <a:ln/>
        </p:spPr>
      </p:sp>
      <p:sp>
        <p:nvSpPr>
          <p:cNvPr id="69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BE88D7-895C-423A-A267-F78CCB003638}" type="slidenum">
              <a:rPr lang="zh-CN" altLang="en-US"/>
              <a:pPr/>
              <a:t>35</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6E9E0B-6419-4EA7-90CB-60E5460EABF7}" type="slidenum">
              <a:rPr lang="zh-CN" altLang="en-US"/>
              <a:pPr/>
              <a:t>36</a:t>
            </a:fld>
            <a:endParaRPr lang="en-US" altLang="zh-CN"/>
          </a:p>
        </p:txBody>
      </p:sp>
      <p:sp>
        <p:nvSpPr>
          <p:cNvPr id="693250" name="Rectangle 2"/>
          <p:cNvSpPr>
            <a:spLocks noChangeArrowheads="1" noTextEdit="1"/>
          </p:cNvSpPr>
          <p:nvPr>
            <p:ph type="sldImg"/>
          </p:nvPr>
        </p:nvSpPr>
        <p:spPr>
          <a:ln/>
        </p:spPr>
      </p:sp>
      <p:sp>
        <p:nvSpPr>
          <p:cNvPr id="69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B639C4-E63F-471F-9178-D2D66C38C12C}" type="slidenum">
              <a:rPr lang="zh-CN" altLang="en-US"/>
              <a:pPr/>
              <a:t>37</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4DF2BD-079A-42E0-A1B0-9B739CBC0F8D}" type="slidenum">
              <a:rPr lang="zh-CN" altLang="en-US"/>
              <a:pPr/>
              <a:t>38</a:t>
            </a:fld>
            <a:endParaRPr lang="en-US" altLang="zh-CN"/>
          </a:p>
        </p:txBody>
      </p:sp>
      <p:sp>
        <p:nvSpPr>
          <p:cNvPr id="695298" name="Rectangle 2"/>
          <p:cNvSpPr>
            <a:spLocks noChangeArrowheads="1" noTextEdit="1"/>
          </p:cNvSpPr>
          <p:nvPr>
            <p:ph type="sldImg"/>
          </p:nvPr>
        </p:nvSpPr>
        <p:spPr>
          <a:ln/>
        </p:spPr>
      </p:sp>
      <p:sp>
        <p:nvSpPr>
          <p:cNvPr id="6952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4AFD05-900C-4B00-BF1A-3FA43648656D}" type="slidenum">
              <a:rPr lang="zh-CN" altLang="en-US"/>
              <a:pPr/>
              <a:t>39</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3ACDC7-CE3D-4057-A03A-B8DC63FC0A6D}" type="slidenum">
              <a:rPr lang="zh-CN" altLang="en-US"/>
              <a:pPr/>
              <a:t>40</a:t>
            </a:fld>
            <a:endParaRPr lang="en-US" altLang="zh-CN"/>
          </a:p>
        </p:txBody>
      </p:sp>
      <p:sp>
        <p:nvSpPr>
          <p:cNvPr id="698370" name="Rectangle 2"/>
          <p:cNvSpPr>
            <a:spLocks noChangeArrowheads="1" noTextEdit="1"/>
          </p:cNvSpPr>
          <p:nvPr>
            <p:ph type="sldImg"/>
          </p:nvPr>
        </p:nvSpPr>
        <p:spPr>
          <a:ln/>
        </p:spPr>
      </p:sp>
      <p:sp>
        <p:nvSpPr>
          <p:cNvPr id="69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B15A42-7DB9-421E-B1EF-B5CAD826DB60}" type="slidenum">
              <a:rPr lang="zh-CN" altLang="en-US"/>
              <a:pPr/>
              <a:t>4</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1BE2BB-F838-4148-82B7-668D857AE062}" type="slidenum">
              <a:rPr lang="zh-CN" altLang="en-US"/>
              <a:pPr/>
              <a:t>41</a:t>
            </a:fld>
            <a:endParaRPr lang="en-US" altLang="zh-CN"/>
          </a:p>
        </p:txBody>
      </p:sp>
      <p:sp>
        <p:nvSpPr>
          <p:cNvPr id="699394" name="Rectangle 2"/>
          <p:cNvSpPr>
            <a:spLocks noChangeArrowheads="1" noTextEdit="1"/>
          </p:cNvSpPr>
          <p:nvPr>
            <p:ph type="sldImg"/>
          </p:nvPr>
        </p:nvSpPr>
        <p:spPr>
          <a:ln/>
        </p:spPr>
      </p:sp>
      <p:sp>
        <p:nvSpPr>
          <p:cNvPr id="69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AE8ED8-0B50-4E1A-8B18-38C9EAF2BB39}" type="slidenum">
              <a:rPr lang="zh-CN" altLang="en-US"/>
              <a:pPr/>
              <a:t>42</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B65D39-6B59-4663-8C8B-C3D852BD509B}" type="slidenum">
              <a:rPr lang="zh-CN" altLang="en-US"/>
              <a:pPr/>
              <a:t>5</a:t>
            </a:fld>
            <a:endParaRPr lang="en-US" altLang="zh-CN"/>
          </a:p>
        </p:txBody>
      </p:sp>
      <p:sp>
        <p:nvSpPr>
          <p:cNvPr id="711682" name="Rectangle 2"/>
          <p:cNvSpPr>
            <a:spLocks noChangeArrowheads="1" noTextEdit="1"/>
          </p:cNvSpPr>
          <p:nvPr>
            <p:ph type="sldImg"/>
          </p:nvPr>
        </p:nvSpPr>
        <p:spPr>
          <a:ln/>
        </p:spPr>
      </p:sp>
      <p:sp>
        <p:nvSpPr>
          <p:cNvPr id="7116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8CE24A-805E-4021-AA7C-E9FCB0A0109A}" type="slidenum">
              <a:rPr lang="zh-CN" altLang="en-US"/>
              <a:pPr/>
              <a:t>6</a:t>
            </a:fld>
            <a:endParaRPr lang="en-US" altLang="zh-CN"/>
          </a:p>
        </p:txBody>
      </p:sp>
      <p:sp>
        <p:nvSpPr>
          <p:cNvPr id="712706" name="Rectangle 2"/>
          <p:cNvSpPr>
            <a:spLocks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76572E-8984-4F40-984F-53F94EFDD399}" type="slidenum">
              <a:rPr lang="zh-CN" altLang="en-US"/>
              <a:pPr/>
              <a:t>7</a:t>
            </a:fld>
            <a:endParaRPr lang="en-US" altLang="zh-CN"/>
          </a:p>
        </p:txBody>
      </p:sp>
      <p:sp>
        <p:nvSpPr>
          <p:cNvPr id="713730" name="Rectangle 2"/>
          <p:cNvSpPr>
            <a:spLocks noChangeArrowheads="1" noTextEdit="1"/>
          </p:cNvSpPr>
          <p:nvPr>
            <p:ph type="sldImg"/>
          </p:nvPr>
        </p:nvSpPr>
        <p:spPr>
          <a:ln/>
        </p:spPr>
      </p:sp>
      <p:sp>
        <p:nvSpPr>
          <p:cNvPr id="7137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A2EC04-7794-4925-9528-16EC8E6E6195}" type="slidenum">
              <a:rPr lang="zh-CN" altLang="en-US"/>
              <a:pPr/>
              <a:t>8</a:t>
            </a:fld>
            <a:endParaRPr lang="en-US" altLang="zh-CN"/>
          </a:p>
        </p:txBody>
      </p:sp>
      <p:sp>
        <p:nvSpPr>
          <p:cNvPr id="714754" name="Rectangle 2"/>
          <p:cNvSpPr>
            <a:spLocks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8A2777-2D02-4B0F-BA86-37F21B52F0C6}" type="slidenum">
              <a:rPr lang="zh-CN" altLang="en-US"/>
              <a:pPr/>
              <a:t>9</a:t>
            </a:fld>
            <a:endParaRPr lang="en-US" altLang="zh-CN"/>
          </a:p>
        </p:txBody>
      </p:sp>
      <p:sp>
        <p:nvSpPr>
          <p:cNvPr id="715778" name="Rectangle 2"/>
          <p:cNvSpPr>
            <a:spLocks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3C53BE98-3426-4902-8732-6B240AC612AD}"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4C97B25D-FEE3-4191-8B7A-5E19B5D5A407}"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05E5A963-B296-40FA-9177-608BC5F5BE60}"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052513"/>
            <a:ext cx="4027487"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灯片编号占位符 5"/>
          <p:cNvSpPr>
            <a:spLocks noGrp="1"/>
          </p:cNvSpPr>
          <p:nvPr>
            <p:ph type="sldNum" sz="quarter" idx="11"/>
          </p:nvPr>
        </p:nvSpPr>
        <p:spPr>
          <a:xfrm>
            <a:off x="6740525" y="333375"/>
            <a:ext cx="2057400" cy="457200"/>
          </a:xfrm>
        </p:spPr>
        <p:txBody>
          <a:bodyPr/>
          <a:lstStyle>
            <a:lvl1pPr>
              <a:defRPr/>
            </a:lvl1pPr>
          </a:lstStyle>
          <a:p>
            <a:fld id="{CC190A30-7C4D-4E18-8BEC-D7ECA125C113}"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68313" y="1052513"/>
            <a:ext cx="8207375" cy="5040312"/>
          </a:xfrm>
        </p:spPr>
        <p:txBody>
          <a:bodyPr/>
          <a:lstStyle/>
          <a:p>
            <a:endParaRPr lang="zh-CN" altLang="en-US"/>
          </a:p>
        </p:txBody>
      </p:sp>
      <p:sp>
        <p:nvSpPr>
          <p:cNvPr id="4" name="日期占位符 3"/>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5" name="灯片编号占位符 4"/>
          <p:cNvSpPr>
            <a:spLocks noGrp="1"/>
          </p:cNvSpPr>
          <p:nvPr>
            <p:ph type="sldNum" sz="quarter" idx="11"/>
          </p:nvPr>
        </p:nvSpPr>
        <p:spPr>
          <a:xfrm>
            <a:off x="6740525" y="333375"/>
            <a:ext cx="2057400" cy="457200"/>
          </a:xfrm>
        </p:spPr>
        <p:txBody>
          <a:bodyPr/>
          <a:lstStyle>
            <a:lvl1pPr>
              <a:defRPr/>
            </a:lvl1pPr>
          </a:lstStyle>
          <a:p>
            <a:fld id="{A0E9728E-99BE-4825-B535-1FFF11794008}"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B154FE5-F331-4E0C-A41F-05601D559A7E}"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83E4CD7A-3989-4291-AAB6-6CBB0B4608C4}"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6FD463C1-0277-4618-9C5A-2001EBC74E67}"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F79F101F-5240-4BA1-86EE-1C5234DBA44D}"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F79CF283-A70F-4634-992C-1FC12FDDA4AD}"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9EADD833-68F0-4906-8FB0-D7DDB9098570}"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DC9CB936-D703-4DFA-8FE7-F6C080B083A1}"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08F92071-E0C8-47EE-B5EA-2815FC9BBD74}"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80045B9D-799D-4721-9734-8F5C5EA774D0}"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8.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19.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20.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oleObject" Target="../embeddings/oleObject21.bin"/><Relationship Id="rId4" Type="http://schemas.openxmlformats.org/officeDocument/2006/relationships/image" Target="../media/image23.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23.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24.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25.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oleObject" Target="../embeddings/oleObject28.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oleObject" Target="../embeddings/oleObject29.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30.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26.vml"/><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oleObject" Target="../embeddings/oleObject35.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28.vml"/><Relationship Id="rId5" Type="http://schemas.openxmlformats.org/officeDocument/2006/relationships/oleObject" Target="../embeddings/oleObject37.bin"/><Relationship Id="rId4" Type="http://schemas.openxmlformats.org/officeDocument/2006/relationships/oleObject" Target="../embeddings/oleObject36.bin"/></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oleObject" Target="../embeddings/oleObject38.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32.v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CAB73CE7-2707-40C4-9AA5-A4BFF50C273D}"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第八章 其他相关财务分析</a:t>
            </a:r>
            <a:endParaRPr lang="zh-CN" altLang="en-US" sz="4400" b="1">
              <a:solidFill>
                <a:schemeClr val="tx2"/>
              </a:solidFill>
              <a:latin typeface="Times New Roman" pitchFamily="18" charset="0"/>
            </a:endParaRPr>
          </a:p>
          <a:p>
            <a:pPr algn="l"/>
            <a:r>
              <a:rPr lang="zh-CN" altLang="en-US" sz="4400" b="1">
                <a:solidFill>
                  <a:schemeClr val="tx2"/>
                </a:solidFill>
                <a:latin typeface="Times New Roman" pitchFamily="18"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3E4C4AE2-889B-418C-B09F-456683E4C728}" type="slidenum">
              <a:rPr lang="zh-CN" altLang="en-US"/>
              <a:pPr/>
              <a:t>10</a:t>
            </a:fld>
            <a:endParaRPr lang="en-US" altLang="zh-CN"/>
          </a:p>
        </p:txBody>
      </p:sp>
      <p:sp>
        <p:nvSpPr>
          <p:cNvPr id="707586" name="Rectangle 2"/>
          <p:cNvSpPr>
            <a:spLocks noGrp="1" noChangeArrowheads="1"/>
          </p:cNvSpPr>
          <p:nvPr>
            <p:ph type="title"/>
          </p:nvPr>
        </p:nvSpPr>
        <p:spPr/>
        <p:txBody>
          <a:bodyPr/>
          <a:lstStyle/>
          <a:p>
            <a:r>
              <a:rPr lang="zh-CN" altLang="en-US"/>
              <a:t>资产增长分析</a:t>
            </a:r>
          </a:p>
        </p:txBody>
      </p:sp>
      <p:sp>
        <p:nvSpPr>
          <p:cNvPr id="707587" name="Rectangle 3"/>
          <p:cNvSpPr>
            <a:spLocks noGrp="1" noChangeArrowheads="1"/>
          </p:cNvSpPr>
          <p:nvPr>
            <p:ph type="body" idx="1"/>
          </p:nvPr>
        </p:nvSpPr>
        <p:spPr>
          <a:xfrm>
            <a:off x="468313" y="1052513"/>
            <a:ext cx="8207375" cy="5545137"/>
          </a:xfrm>
        </p:spPr>
        <p:txBody>
          <a:bodyPr/>
          <a:lstStyle/>
          <a:p>
            <a:endParaRPr lang="zh-CN" altLang="en-US" dirty="0"/>
          </a:p>
          <a:p>
            <a:endParaRPr lang="zh-CN" altLang="en-US" dirty="0"/>
          </a:p>
          <a:p>
            <a:endParaRPr lang="zh-CN" altLang="en-US" sz="900" dirty="0"/>
          </a:p>
          <a:p>
            <a:r>
              <a:rPr lang="zh-CN" altLang="en-US" dirty="0"/>
              <a:t>固定资产成新率</a:t>
            </a:r>
          </a:p>
          <a:p>
            <a:r>
              <a:rPr lang="zh-CN" altLang="en-US" dirty="0"/>
              <a:t>固定资产成新率是企业当期平均固定资产净值同平均固定资产原值的比率，其计算公式为：</a:t>
            </a:r>
          </a:p>
          <a:p>
            <a:endParaRPr lang="zh-CN" altLang="en-US" dirty="0"/>
          </a:p>
          <a:p>
            <a:endParaRPr lang="zh-CN" altLang="en-US" dirty="0"/>
          </a:p>
          <a:p>
            <a:r>
              <a:rPr lang="zh-CN" altLang="en-US" dirty="0" smtClean="0"/>
              <a:t>固定资产</a:t>
            </a:r>
            <a:r>
              <a:rPr lang="zh-CN" altLang="en-US" dirty="0"/>
              <a:t>成新率反映了企业所拥有的固定资产的新旧程度，体现了企业固定资产更新的快慢和持续发展的能力。该指标高，表明企业固定资产比较新，对扩大再生产的准备比较充足，发展的可能性比较大。运用该指标分析固定资产新旧程度时，应剔除企业应提未提折旧对房屋、机器设备等固定资产真实状况的影响</a:t>
            </a:r>
            <a:r>
              <a:rPr lang="zh-CN" altLang="en-US" dirty="0" smtClean="0"/>
              <a:t>。</a:t>
            </a:r>
            <a:endParaRPr lang="zh-CN" altLang="en-US" dirty="0"/>
          </a:p>
        </p:txBody>
      </p:sp>
      <p:sp>
        <p:nvSpPr>
          <p:cNvPr id="707589" name="Rectangle 5"/>
          <p:cNvSpPr>
            <a:spLocks noChangeArrowheads="1"/>
          </p:cNvSpPr>
          <p:nvPr/>
        </p:nvSpPr>
        <p:spPr bwMode="auto">
          <a:xfrm>
            <a:off x="0" y="32099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7588" name="Object 4"/>
          <p:cNvGraphicFramePr>
            <a:graphicFrameLocks noChangeAspect="1"/>
          </p:cNvGraphicFramePr>
          <p:nvPr/>
        </p:nvGraphicFramePr>
        <p:xfrm>
          <a:off x="2484438" y="1052513"/>
          <a:ext cx="4392612" cy="587375"/>
        </p:xfrm>
        <a:graphic>
          <a:graphicData uri="http://schemas.openxmlformats.org/presentationml/2006/ole">
            <p:oleObj spid="_x0000_s707588" name="公式" r:id="rId4" imgW="3860800" imgH="533400" progId="Equation.3">
              <p:embed/>
            </p:oleObj>
          </a:graphicData>
        </a:graphic>
      </p:graphicFrame>
      <p:sp>
        <p:nvSpPr>
          <p:cNvPr id="707591" name="Rectangle 7"/>
          <p:cNvSpPr>
            <a:spLocks noChangeArrowheads="1"/>
          </p:cNvSpPr>
          <p:nvPr/>
        </p:nvSpPr>
        <p:spPr bwMode="auto">
          <a:xfrm>
            <a:off x="0" y="32575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7590" name="Object 6"/>
          <p:cNvGraphicFramePr>
            <a:graphicFrameLocks noChangeAspect="1"/>
          </p:cNvGraphicFramePr>
          <p:nvPr/>
        </p:nvGraphicFramePr>
        <p:xfrm>
          <a:off x="3203575" y="2636838"/>
          <a:ext cx="4032250" cy="549275"/>
        </p:xfrm>
        <a:graphic>
          <a:graphicData uri="http://schemas.openxmlformats.org/presentationml/2006/ole">
            <p:oleObj spid="_x0000_s707590" name="公式" r:id="rId5" imgW="2959100" imgH="419100" progId="Equation.3">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B3E41A56-E291-4E74-AAE2-FACBFDB3BF60}" type="slidenum">
              <a:rPr lang="zh-CN" altLang="en-US"/>
              <a:pPr/>
              <a:t>11</a:t>
            </a:fld>
            <a:endParaRPr lang="en-US" altLang="zh-CN"/>
          </a:p>
        </p:txBody>
      </p:sp>
      <p:sp>
        <p:nvSpPr>
          <p:cNvPr id="708610" name="Rectangle 2"/>
          <p:cNvSpPr>
            <a:spLocks noGrp="1" noChangeArrowheads="1"/>
          </p:cNvSpPr>
          <p:nvPr>
            <p:ph type="title"/>
          </p:nvPr>
        </p:nvSpPr>
        <p:spPr/>
        <p:txBody>
          <a:bodyPr/>
          <a:lstStyle/>
          <a:p>
            <a:r>
              <a:rPr lang="zh-CN" altLang="en-US"/>
              <a:t>现金流量增长分析 </a:t>
            </a:r>
          </a:p>
        </p:txBody>
      </p:sp>
      <p:sp>
        <p:nvSpPr>
          <p:cNvPr id="708611" name="Rectangle 3"/>
          <p:cNvSpPr>
            <a:spLocks noGrp="1" noChangeArrowheads="1"/>
          </p:cNvSpPr>
          <p:nvPr>
            <p:ph type="body" idx="1"/>
          </p:nvPr>
        </p:nvSpPr>
        <p:spPr/>
        <p:txBody>
          <a:bodyPr/>
          <a:lstStyle/>
          <a:p>
            <a:r>
              <a:rPr lang="zh-CN" altLang="en-US" dirty="0"/>
              <a:t>现金增长率</a:t>
            </a:r>
          </a:p>
          <a:p>
            <a:r>
              <a:rPr lang="zh-CN" altLang="en-US" dirty="0"/>
              <a:t>现金增长率是企业当年经营活动现金流入量增长额同上年经营活动现金流入量的比率，它可以衡量企业本期经营活动现金流入规模的增长情况，评价企业提升现金流入的管理水平。其计算公式为：</a:t>
            </a:r>
          </a:p>
          <a:p>
            <a:endParaRPr lang="zh-CN" altLang="en-US" dirty="0"/>
          </a:p>
          <a:p>
            <a:endParaRPr lang="zh-CN" altLang="en-US" dirty="0"/>
          </a:p>
          <a:p>
            <a:endParaRPr lang="zh-CN" altLang="en-US" dirty="0"/>
          </a:p>
          <a:p>
            <a:r>
              <a:rPr lang="zh-CN" altLang="en-US" dirty="0"/>
              <a:t>企业实现的销售收入能否及时有效地转化成现金流入，这是企业现金管理成功与否的重要</a:t>
            </a:r>
            <a:r>
              <a:rPr lang="zh-CN" altLang="en-US" dirty="0" smtClean="0"/>
              <a:t>标志。</a:t>
            </a:r>
            <a:endParaRPr lang="zh-CN" altLang="en-US" dirty="0"/>
          </a:p>
          <a:p>
            <a:r>
              <a:rPr lang="zh-CN" altLang="en-US" dirty="0"/>
              <a:t>三年现金平均增长率</a:t>
            </a:r>
          </a:p>
          <a:p>
            <a:r>
              <a:rPr lang="zh-CN" altLang="en-US" dirty="0"/>
              <a:t>三年现金平均增长率是企业当年经营活动现金流入量与三年前经营活动现金流入量相比的几何平均增长比率。其计算公式如下：</a:t>
            </a:r>
          </a:p>
        </p:txBody>
      </p:sp>
      <p:sp>
        <p:nvSpPr>
          <p:cNvPr id="708613"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8612" name="Object 4"/>
          <p:cNvGraphicFramePr>
            <a:graphicFrameLocks noChangeAspect="1"/>
          </p:cNvGraphicFramePr>
          <p:nvPr/>
        </p:nvGraphicFramePr>
        <p:xfrm>
          <a:off x="1908175" y="2492375"/>
          <a:ext cx="4681538" cy="576263"/>
        </p:xfrm>
        <a:graphic>
          <a:graphicData uri="http://schemas.openxmlformats.org/presentationml/2006/ole">
            <p:oleObj spid="_x0000_s708612" name="公式" r:id="rId4" imgW="3581400" imgH="419100" progId="Equation.3">
              <p:embed/>
            </p:oleObj>
          </a:graphicData>
        </a:graphic>
      </p:graphicFrame>
      <p:sp>
        <p:nvSpPr>
          <p:cNvPr id="708615" name="Rectangle 7"/>
          <p:cNvSpPr>
            <a:spLocks noChangeArrowheads="1"/>
          </p:cNvSpPr>
          <p:nvPr/>
        </p:nvSpPr>
        <p:spPr bwMode="auto">
          <a:xfrm>
            <a:off x="0" y="32194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8614" name="Object 6"/>
          <p:cNvGraphicFramePr>
            <a:graphicFrameLocks noChangeAspect="1"/>
          </p:cNvGraphicFramePr>
          <p:nvPr/>
        </p:nvGraphicFramePr>
        <p:xfrm>
          <a:off x="1835150" y="5157788"/>
          <a:ext cx="5256213" cy="622300"/>
        </p:xfrm>
        <a:graphic>
          <a:graphicData uri="http://schemas.openxmlformats.org/presentationml/2006/ole">
            <p:oleObj spid="_x0000_s708614" name="公式" r:id="rId5" imgW="4330700" imgH="508000" progId="Equation.3">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B461BE5-E853-4D42-A706-1A338497C16F}" type="slidenum">
              <a:rPr lang="zh-CN" altLang="en-US"/>
              <a:pPr/>
              <a:t>12</a:t>
            </a:fld>
            <a:endParaRPr lang="en-US" altLang="zh-CN"/>
          </a:p>
        </p:txBody>
      </p:sp>
      <p:sp>
        <p:nvSpPr>
          <p:cNvPr id="709634" name="Rectangle 2"/>
          <p:cNvSpPr>
            <a:spLocks noGrp="1" noChangeArrowheads="1"/>
          </p:cNvSpPr>
          <p:nvPr>
            <p:ph type="title"/>
          </p:nvPr>
        </p:nvSpPr>
        <p:spPr/>
        <p:txBody>
          <a:bodyPr/>
          <a:lstStyle/>
          <a:p>
            <a:r>
              <a:rPr lang="zh-CN" altLang="en-US"/>
              <a:t>资产使用效率增长分析 </a:t>
            </a:r>
          </a:p>
        </p:txBody>
      </p:sp>
      <p:sp>
        <p:nvSpPr>
          <p:cNvPr id="709635" name="Rectangle 3"/>
          <p:cNvSpPr>
            <a:spLocks noGrp="1" noChangeArrowheads="1"/>
          </p:cNvSpPr>
          <p:nvPr>
            <p:ph type="body" idx="1"/>
          </p:nvPr>
        </p:nvSpPr>
        <p:spPr/>
        <p:txBody>
          <a:bodyPr/>
          <a:lstStyle/>
          <a:p>
            <a:r>
              <a:rPr lang="zh-CN" altLang="en-US" dirty="0"/>
              <a:t>存货周转天数加速率</a:t>
            </a:r>
          </a:p>
          <a:p>
            <a:r>
              <a:rPr lang="zh-CN" altLang="en-US" dirty="0"/>
              <a:t>存货周转天数加速率是评价企业存货周转能力变动增长的重要指标，其计算公式为：</a:t>
            </a:r>
          </a:p>
          <a:p>
            <a:endParaRPr lang="zh-CN" altLang="en-US" dirty="0"/>
          </a:p>
          <a:p>
            <a:endParaRPr lang="zh-CN" altLang="en-US" dirty="0"/>
          </a:p>
          <a:p>
            <a:endParaRPr lang="zh-CN" altLang="en-US" dirty="0"/>
          </a:p>
          <a:p>
            <a:endParaRPr lang="zh-CN" altLang="en-US" dirty="0"/>
          </a:p>
          <a:p>
            <a:r>
              <a:rPr lang="zh-CN" altLang="en-US" dirty="0"/>
              <a:t>企业的存货周转效率可以用周转天数来放映，周转天数越少，存货资产的使用效率越高。存货周转天数加速率衡量的是企业存货使用效率增长的情况，该指标值越高，表明企业存货使用效率越好</a:t>
            </a:r>
            <a:r>
              <a:rPr lang="zh-CN" altLang="en-US" dirty="0" smtClean="0"/>
              <a:t>。</a:t>
            </a:r>
            <a:endParaRPr lang="zh-CN" altLang="en-US" dirty="0"/>
          </a:p>
        </p:txBody>
      </p:sp>
      <p:sp>
        <p:nvSpPr>
          <p:cNvPr id="709637" name="Rectangle 5"/>
          <p:cNvSpPr>
            <a:spLocks noChangeArrowheads="1"/>
          </p:cNvSpPr>
          <p:nvPr/>
        </p:nvSpPr>
        <p:spPr bwMode="auto">
          <a:xfrm>
            <a:off x="0" y="323850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9636" name="Object 4"/>
          <p:cNvGraphicFramePr>
            <a:graphicFrameLocks noChangeAspect="1"/>
          </p:cNvGraphicFramePr>
          <p:nvPr/>
        </p:nvGraphicFramePr>
        <p:xfrm>
          <a:off x="1476375" y="2205038"/>
          <a:ext cx="4752975" cy="627062"/>
        </p:xfrm>
        <a:graphic>
          <a:graphicData uri="http://schemas.openxmlformats.org/presentationml/2006/ole">
            <p:oleObj spid="_x0000_s709636" name="公式" r:id="rId4" imgW="3606800" imgH="457200" progId="Equation.3">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36DF76A-229B-462D-AE1F-ED7D06455B2D}" type="slidenum">
              <a:rPr lang="zh-CN" altLang="en-US"/>
              <a:pPr/>
              <a:t>13</a:t>
            </a:fld>
            <a:endParaRPr lang="en-US" altLang="zh-CN"/>
          </a:p>
        </p:txBody>
      </p:sp>
      <p:sp>
        <p:nvSpPr>
          <p:cNvPr id="719874" name="Rectangle 2"/>
          <p:cNvSpPr>
            <a:spLocks noGrp="1" noChangeArrowheads="1"/>
          </p:cNvSpPr>
          <p:nvPr>
            <p:ph type="title"/>
          </p:nvPr>
        </p:nvSpPr>
        <p:spPr/>
        <p:txBody>
          <a:bodyPr/>
          <a:lstStyle/>
          <a:p>
            <a:r>
              <a:rPr lang="zh-CN" altLang="en-US"/>
              <a:t>资产使用效率增长分析 </a:t>
            </a:r>
          </a:p>
        </p:txBody>
      </p:sp>
      <p:sp>
        <p:nvSpPr>
          <p:cNvPr id="719875" name="Rectangle 3"/>
          <p:cNvSpPr>
            <a:spLocks noGrp="1" noChangeArrowheads="1"/>
          </p:cNvSpPr>
          <p:nvPr>
            <p:ph type="body" idx="1"/>
          </p:nvPr>
        </p:nvSpPr>
        <p:spPr/>
        <p:txBody>
          <a:bodyPr/>
          <a:lstStyle/>
          <a:p>
            <a:r>
              <a:rPr lang="zh-CN" altLang="en-US"/>
              <a:t>应收账款周转天数加速率</a:t>
            </a:r>
          </a:p>
          <a:p>
            <a:r>
              <a:rPr lang="zh-CN" altLang="en-US"/>
              <a:t>与上面的存货周转天数加速率指标类似，应收账款周转天数加速率是评价企业应收账款周转能力变动增长的重要指标，其计算公式为：</a:t>
            </a:r>
          </a:p>
          <a:p>
            <a:endParaRPr lang="zh-CN" altLang="en-US"/>
          </a:p>
          <a:p>
            <a:endParaRPr lang="zh-CN" altLang="en-US"/>
          </a:p>
          <a:p>
            <a:endParaRPr lang="zh-CN" altLang="en-US"/>
          </a:p>
          <a:p>
            <a:r>
              <a:rPr lang="zh-CN" altLang="en-US"/>
              <a:t>应收账款周转天数加速率指标值越高，表明企业应收账款的管理效率越好，反之则表明应收账款的管理效率越差。在评价该指标时，应根据企业具体的信用管理政策和内外部经济环境的变化来综合衡量。</a:t>
            </a:r>
          </a:p>
        </p:txBody>
      </p:sp>
      <p:sp>
        <p:nvSpPr>
          <p:cNvPr id="719877" name="Rectangle 5"/>
          <p:cNvSpPr>
            <a:spLocks noChangeArrowheads="1"/>
          </p:cNvSpPr>
          <p:nvPr/>
        </p:nvSpPr>
        <p:spPr bwMode="auto">
          <a:xfrm>
            <a:off x="0" y="323850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9876" name="Object 4"/>
          <p:cNvGraphicFramePr>
            <a:graphicFrameLocks noChangeAspect="1"/>
          </p:cNvGraphicFramePr>
          <p:nvPr/>
        </p:nvGraphicFramePr>
        <p:xfrm>
          <a:off x="1908175" y="2133600"/>
          <a:ext cx="5040313" cy="568325"/>
        </p:xfrm>
        <a:graphic>
          <a:graphicData uri="http://schemas.openxmlformats.org/presentationml/2006/ole">
            <p:oleObj spid="_x0000_s719876" name="公式" r:id="rId4" imgW="4216400" imgH="457200" progId="Equation.3">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17F8F66-A789-476D-98D9-813330904D37}" type="slidenum">
              <a:rPr lang="zh-CN" altLang="en-US"/>
              <a:pPr/>
              <a:t>14</a:t>
            </a:fld>
            <a:endParaRPr lang="en-US" altLang="zh-CN"/>
          </a:p>
        </p:txBody>
      </p:sp>
      <p:sp>
        <p:nvSpPr>
          <p:cNvPr id="752642" name="Rectangle 2"/>
          <p:cNvSpPr>
            <a:spLocks noGrp="1" noChangeArrowheads="1"/>
          </p:cNvSpPr>
          <p:nvPr>
            <p:ph type="title"/>
          </p:nvPr>
        </p:nvSpPr>
        <p:spPr/>
        <p:txBody>
          <a:bodyPr/>
          <a:lstStyle/>
          <a:p>
            <a:r>
              <a:rPr lang="zh-CN" altLang="en-US" sz="2800"/>
              <a:t>营运资本增长分析</a:t>
            </a:r>
          </a:p>
        </p:txBody>
      </p:sp>
      <p:sp>
        <p:nvSpPr>
          <p:cNvPr id="752643" name="Rectangle 3"/>
          <p:cNvSpPr>
            <a:spLocks noGrp="1" noChangeArrowheads="1"/>
          </p:cNvSpPr>
          <p:nvPr>
            <p:ph type="body" idx="1"/>
          </p:nvPr>
        </p:nvSpPr>
        <p:spPr/>
        <p:txBody>
          <a:bodyPr/>
          <a:lstStyle/>
          <a:p>
            <a:r>
              <a:rPr lang="zh-CN" altLang="en-US" sz="2400"/>
              <a:t>营运资本增长率</a:t>
            </a:r>
          </a:p>
          <a:p>
            <a:r>
              <a:rPr lang="zh-CN" altLang="en-US" sz="2400"/>
              <a:t>营运资本增长率是企业当年营运资本变动额与上年营运资本的比率，反映企业营运资本的增长情况，其计算公式为：</a:t>
            </a:r>
          </a:p>
          <a:p>
            <a:endParaRPr lang="zh-CN" altLang="en-US" sz="2400"/>
          </a:p>
          <a:p>
            <a:endParaRPr lang="zh-CN" altLang="en-US" sz="2400"/>
          </a:p>
          <a:p>
            <a:endParaRPr lang="zh-CN" altLang="en-US" sz="2400"/>
          </a:p>
          <a:p>
            <a:r>
              <a:rPr lang="zh-CN" altLang="en-US" sz="2400"/>
              <a:t>企业保持营运资本合理的增长区间，有利于控制流动性风险，促进企业发展。但需要注意的是，当企业营运资本为负值时，将会影响该指标的适用性。</a:t>
            </a:r>
          </a:p>
        </p:txBody>
      </p:sp>
      <p:sp>
        <p:nvSpPr>
          <p:cNvPr id="752645" name="Rectangle 5"/>
          <p:cNvSpPr>
            <a:spLocks noChangeArrowheads="1"/>
          </p:cNvSpPr>
          <p:nvPr/>
        </p:nvSpPr>
        <p:spPr bwMode="auto">
          <a:xfrm>
            <a:off x="0" y="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52644" name="Object 4"/>
          <p:cNvGraphicFramePr>
            <a:graphicFrameLocks noChangeAspect="1"/>
          </p:cNvGraphicFramePr>
          <p:nvPr/>
        </p:nvGraphicFramePr>
        <p:xfrm>
          <a:off x="1187450" y="2349500"/>
          <a:ext cx="5184775" cy="692150"/>
        </p:xfrm>
        <a:graphic>
          <a:graphicData uri="http://schemas.openxmlformats.org/presentationml/2006/ole">
            <p:oleObj spid="_x0000_s752644" name="公式" r:id="rId3" imgW="3111500" imgH="419100" progId="Equation.3">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F772373C-1C8B-4AEC-B72D-DDA493C99B5F}" type="slidenum">
              <a:rPr lang="zh-CN" altLang="en-US"/>
              <a:pPr/>
              <a:t>15</a:t>
            </a:fld>
            <a:endParaRPr lang="en-US" altLang="zh-CN"/>
          </a:p>
        </p:txBody>
      </p:sp>
      <p:sp>
        <p:nvSpPr>
          <p:cNvPr id="720898" name="Rectangle 2"/>
          <p:cNvSpPr>
            <a:spLocks noGrp="1" noChangeArrowheads="1"/>
          </p:cNvSpPr>
          <p:nvPr>
            <p:ph type="title"/>
          </p:nvPr>
        </p:nvSpPr>
        <p:spPr/>
        <p:txBody>
          <a:bodyPr/>
          <a:lstStyle/>
          <a:p>
            <a:r>
              <a:rPr lang="zh-CN" altLang="en-US"/>
              <a:t>股利增长分析 </a:t>
            </a:r>
          </a:p>
        </p:txBody>
      </p:sp>
      <p:sp>
        <p:nvSpPr>
          <p:cNvPr id="720899" name="Rectangle 3"/>
          <p:cNvSpPr>
            <a:spLocks noGrp="1" noChangeArrowheads="1"/>
          </p:cNvSpPr>
          <p:nvPr>
            <p:ph type="body" idx="1"/>
          </p:nvPr>
        </p:nvSpPr>
        <p:spPr/>
        <p:txBody>
          <a:bodyPr/>
          <a:lstStyle/>
          <a:p>
            <a:r>
              <a:rPr lang="zh-CN" altLang="en-US"/>
              <a:t>股利增长率</a:t>
            </a:r>
          </a:p>
          <a:p>
            <a:r>
              <a:rPr lang="zh-CN" altLang="en-US"/>
              <a:t>股利增长率是企业当年每股股利的增长额与上年每股股利的比率，反映企业发放股利的增长情况，其计算公式为：</a:t>
            </a:r>
          </a:p>
          <a:p>
            <a:endParaRPr lang="zh-CN" altLang="en-US"/>
          </a:p>
          <a:p>
            <a:endParaRPr lang="zh-CN" altLang="en-US"/>
          </a:p>
          <a:p>
            <a:endParaRPr lang="zh-CN" altLang="en-US"/>
          </a:p>
          <a:p>
            <a:r>
              <a:rPr lang="zh-CN" altLang="en-US"/>
              <a:t>股利增长率与企业价值（股票价值）有很密切的关系。股利增长模型认为，股票价值等于下一年的预期股利除以要求的股票必要报酬率和预期股利增长率的差额所得的商，即：</a:t>
            </a:r>
          </a:p>
          <a:p>
            <a:endParaRPr lang="zh-CN" altLang="en-US"/>
          </a:p>
          <a:p>
            <a:endParaRPr lang="zh-CN" altLang="en-US"/>
          </a:p>
          <a:p>
            <a:endParaRPr lang="zh-CN" altLang="en-US"/>
          </a:p>
          <a:p>
            <a:r>
              <a:rPr lang="zh-CN" altLang="en-US"/>
              <a:t>其中，</a:t>
            </a:r>
            <a:r>
              <a:rPr lang="en-US" altLang="zh-CN"/>
              <a:t>V</a:t>
            </a:r>
            <a:r>
              <a:rPr lang="zh-CN" altLang="en-US"/>
              <a:t>表示股票价值，</a:t>
            </a:r>
            <a:r>
              <a:rPr lang="en-US" altLang="zh-CN"/>
              <a:t>DPS</a:t>
            </a:r>
            <a:r>
              <a:rPr lang="zh-CN" altLang="en-US"/>
              <a:t>表示下一年的预期股利，</a:t>
            </a:r>
            <a:r>
              <a:rPr lang="en-US" altLang="zh-CN"/>
              <a:t>r</a:t>
            </a:r>
            <a:r>
              <a:rPr lang="zh-CN" altLang="en-US"/>
              <a:t>表示要求的股票必要报酬率，</a:t>
            </a:r>
            <a:r>
              <a:rPr lang="en-US" altLang="zh-CN"/>
              <a:t>g</a:t>
            </a:r>
            <a:r>
              <a:rPr lang="zh-CN" altLang="en-US"/>
              <a:t>表示股利增长率。从该模型的表达式可以看出，在其他条件不变的情况下，股利增长率越高，企业股票的价值就越高。</a:t>
            </a:r>
          </a:p>
        </p:txBody>
      </p:sp>
      <p:sp>
        <p:nvSpPr>
          <p:cNvPr id="720901"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20900" name="Object 4"/>
          <p:cNvGraphicFramePr>
            <a:graphicFrameLocks noChangeAspect="1"/>
          </p:cNvGraphicFramePr>
          <p:nvPr/>
        </p:nvGraphicFramePr>
        <p:xfrm>
          <a:off x="1979613" y="2133600"/>
          <a:ext cx="3168650" cy="515938"/>
        </p:xfrm>
        <a:graphic>
          <a:graphicData uri="http://schemas.openxmlformats.org/presentationml/2006/ole">
            <p:oleObj spid="_x0000_s720900" name="公式" r:id="rId4" imgW="2819400" imgH="419100" progId="Equation.3">
              <p:embed/>
            </p:oleObj>
          </a:graphicData>
        </a:graphic>
      </p:graphicFrame>
      <p:sp>
        <p:nvSpPr>
          <p:cNvPr id="720903" name="Rectangle 7"/>
          <p:cNvSpPr>
            <a:spLocks noChangeArrowheads="1"/>
          </p:cNvSpPr>
          <p:nvPr/>
        </p:nvSpPr>
        <p:spPr bwMode="auto">
          <a:xfrm>
            <a:off x="0" y="32194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20902" name="Object 6"/>
          <p:cNvGraphicFramePr>
            <a:graphicFrameLocks noChangeAspect="1"/>
          </p:cNvGraphicFramePr>
          <p:nvPr/>
        </p:nvGraphicFramePr>
        <p:xfrm>
          <a:off x="2843213" y="3933825"/>
          <a:ext cx="1008062" cy="652463"/>
        </p:xfrm>
        <a:graphic>
          <a:graphicData uri="http://schemas.openxmlformats.org/presentationml/2006/ole">
            <p:oleObj spid="_x0000_s720902" name="公式" r:id="rId5" imgW="647700" imgH="419100" progId="Equation.3">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112F4425-B0B0-4953-A145-20D359FC70AA}" type="slidenum">
              <a:rPr lang="zh-CN" altLang="en-US"/>
              <a:pPr/>
              <a:t>16</a:t>
            </a:fld>
            <a:endParaRPr lang="en-US" altLang="zh-CN"/>
          </a:p>
        </p:txBody>
      </p:sp>
      <p:sp>
        <p:nvSpPr>
          <p:cNvPr id="721922" name="Rectangle 2"/>
          <p:cNvSpPr>
            <a:spLocks noGrp="1" noChangeArrowheads="1"/>
          </p:cNvSpPr>
          <p:nvPr>
            <p:ph type="title"/>
          </p:nvPr>
        </p:nvSpPr>
        <p:spPr>
          <a:xfrm>
            <a:off x="2362200" y="152400"/>
            <a:ext cx="4802188" cy="685800"/>
          </a:xfrm>
        </p:spPr>
        <p:txBody>
          <a:bodyPr/>
          <a:lstStyle/>
          <a:p>
            <a:r>
              <a:rPr lang="zh-CN" altLang="en-US"/>
              <a:t>股利增长和员工人均利润增长分析</a:t>
            </a:r>
          </a:p>
        </p:txBody>
      </p:sp>
      <p:sp>
        <p:nvSpPr>
          <p:cNvPr id="721923" name="Rectangle 3"/>
          <p:cNvSpPr>
            <a:spLocks noGrp="1" noChangeArrowheads="1"/>
          </p:cNvSpPr>
          <p:nvPr>
            <p:ph type="body" idx="1"/>
          </p:nvPr>
        </p:nvSpPr>
        <p:spPr/>
        <p:txBody>
          <a:bodyPr/>
          <a:lstStyle/>
          <a:p>
            <a:r>
              <a:rPr lang="zh-CN" altLang="en-US"/>
              <a:t>三年股利平均增长率</a:t>
            </a:r>
          </a:p>
          <a:p>
            <a:r>
              <a:rPr lang="zh-CN" altLang="en-US"/>
              <a:t>为了消除股利短期波动的影响，还可以使用三年股利平均增长率指标来反映企业在较长时期内的股利增长情况，其计算公式如下：</a:t>
            </a:r>
          </a:p>
          <a:p>
            <a:endParaRPr lang="zh-CN" altLang="en-US"/>
          </a:p>
          <a:p>
            <a:endParaRPr lang="zh-CN" altLang="en-US"/>
          </a:p>
          <a:p>
            <a:endParaRPr lang="zh-CN" altLang="en-US"/>
          </a:p>
          <a:p>
            <a:r>
              <a:rPr lang="zh-CN" altLang="en-US"/>
              <a:t>员工人均利润增长率</a:t>
            </a:r>
          </a:p>
          <a:p>
            <a:r>
              <a:rPr lang="zh-CN" altLang="en-US"/>
              <a:t>员工人均利润增长率是企业本年度人均员工利润增长额与上年度人均员工利润额的比值，其计算公式如下：</a:t>
            </a:r>
          </a:p>
          <a:p>
            <a:endParaRPr lang="zh-CN" altLang="en-US"/>
          </a:p>
          <a:p>
            <a:endParaRPr lang="zh-CN" altLang="en-US"/>
          </a:p>
          <a:p>
            <a:endParaRPr lang="zh-CN" altLang="en-US"/>
          </a:p>
          <a:p>
            <a:r>
              <a:rPr lang="zh-CN" altLang="en-US"/>
              <a:t>员工人均利润增长率反映了企业员工生产效率的提高程度，该指标值越高，说明企业员工生产效率的增长越快，企业发展越有保证。</a:t>
            </a:r>
          </a:p>
        </p:txBody>
      </p:sp>
      <p:sp>
        <p:nvSpPr>
          <p:cNvPr id="721925" name="Rectangle 5"/>
          <p:cNvSpPr>
            <a:spLocks noChangeArrowheads="1"/>
          </p:cNvSpPr>
          <p:nvPr/>
        </p:nvSpPr>
        <p:spPr bwMode="auto">
          <a:xfrm>
            <a:off x="0" y="32194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21924" name="Object 4"/>
          <p:cNvGraphicFramePr>
            <a:graphicFrameLocks noChangeAspect="1"/>
          </p:cNvGraphicFramePr>
          <p:nvPr/>
        </p:nvGraphicFramePr>
        <p:xfrm>
          <a:off x="1692275" y="2133600"/>
          <a:ext cx="4032250" cy="560388"/>
        </p:xfrm>
        <a:graphic>
          <a:graphicData uri="http://schemas.openxmlformats.org/presentationml/2006/ole">
            <p:oleObj spid="_x0000_s721924" name="公式" r:id="rId4" imgW="3556000" imgH="508000" progId="Equation.3">
              <p:embed/>
            </p:oleObj>
          </a:graphicData>
        </a:graphic>
      </p:graphicFrame>
      <p:sp>
        <p:nvSpPr>
          <p:cNvPr id="721927" name="Rectangle 7"/>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21926" name="Object 6"/>
          <p:cNvGraphicFramePr>
            <a:graphicFrameLocks noChangeAspect="1"/>
          </p:cNvGraphicFramePr>
          <p:nvPr/>
        </p:nvGraphicFramePr>
        <p:xfrm>
          <a:off x="1692275" y="4005263"/>
          <a:ext cx="4537075" cy="519112"/>
        </p:xfrm>
        <a:graphic>
          <a:graphicData uri="http://schemas.openxmlformats.org/presentationml/2006/ole">
            <p:oleObj spid="_x0000_s721926" name="公式" r:id="rId5" imgW="3721100" imgH="419100" progId="Equation.3">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1398089-D97C-45A9-A0A4-933DC696035C}" type="slidenum">
              <a:rPr lang="zh-CN" altLang="en-US"/>
              <a:pPr/>
              <a:t>17</a:t>
            </a:fld>
            <a:endParaRPr lang="en-US" altLang="zh-CN"/>
          </a:p>
        </p:txBody>
      </p:sp>
      <p:sp>
        <p:nvSpPr>
          <p:cNvPr id="748546" name="Rectangle 2"/>
          <p:cNvSpPr>
            <a:spLocks noGrp="1" noChangeArrowheads="1"/>
          </p:cNvSpPr>
          <p:nvPr>
            <p:ph type="title"/>
          </p:nvPr>
        </p:nvSpPr>
        <p:spPr/>
        <p:txBody>
          <a:bodyPr/>
          <a:lstStyle/>
          <a:p>
            <a:r>
              <a:rPr lang="zh-CN" altLang="en-US"/>
              <a:t>可持续增长率</a:t>
            </a:r>
          </a:p>
        </p:txBody>
      </p:sp>
      <p:sp>
        <p:nvSpPr>
          <p:cNvPr id="748547" name="Rectangle 3"/>
          <p:cNvSpPr>
            <a:spLocks noGrp="1" noChangeArrowheads="1"/>
          </p:cNvSpPr>
          <p:nvPr>
            <p:ph type="body" idx="1"/>
          </p:nvPr>
        </p:nvSpPr>
        <p:spPr/>
        <p:txBody>
          <a:bodyPr/>
          <a:lstStyle/>
          <a:p>
            <a:pPr>
              <a:lnSpc>
                <a:spcPct val="105000"/>
              </a:lnSpc>
            </a:pPr>
            <a:r>
              <a:rPr lang="zh-CN" altLang="en-US" dirty="0"/>
              <a:t>企业在保持一个固定的资产负债率、并且又没有其他外部权益融资的情况下所能达到的最大的销售增长率通常被称为可持续增长率（</a:t>
            </a:r>
            <a:r>
              <a:rPr lang="en-US" altLang="zh-CN" dirty="0"/>
              <a:t>sustainable growth rate, SGR</a:t>
            </a:r>
            <a:r>
              <a:rPr lang="zh-CN" altLang="en-US" dirty="0"/>
              <a:t>）</a:t>
            </a:r>
            <a:r>
              <a:rPr lang="zh-CN" altLang="en-US" dirty="0" smtClean="0"/>
              <a:t>。根据</a:t>
            </a:r>
            <a:r>
              <a:rPr lang="zh-CN" altLang="en-US" dirty="0"/>
              <a:t>美国麻省理工学院罗斯教授等著</a:t>
            </a:r>
            <a:r>
              <a:rPr lang="en-US" altLang="zh-CN" dirty="0"/>
              <a:t>《</a:t>
            </a:r>
            <a:r>
              <a:rPr lang="zh-CN" altLang="en-US" dirty="0"/>
              <a:t>公司理财</a:t>
            </a:r>
            <a:r>
              <a:rPr lang="en-US" altLang="zh-CN" dirty="0"/>
              <a:t>》</a:t>
            </a:r>
            <a:r>
              <a:rPr lang="zh-CN" altLang="en-US" dirty="0"/>
              <a:t>一书的分析，可持续增长率可由下式得到：</a:t>
            </a:r>
          </a:p>
          <a:p>
            <a:pPr>
              <a:lnSpc>
                <a:spcPct val="105000"/>
              </a:lnSpc>
            </a:pPr>
            <a:endParaRPr lang="zh-CN" altLang="en-US" dirty="0"/>
          </a:p>
          <a:p>
            <a:pPr algn="ctr">
              <a:lnSpc>
                <a:spcPct val="105000"/>
              </a:lnSpc>
              <a:buFont typeface="Wingdings" pitchFamily="2" charset="2"/>
              <a:buNone/>
            </a:pPr>
            <a:r>
              <a:rPr lang="zh-CN" altLang="en-US" dirty="0"/>
              <a:t>                                               （</a:t>
            </a:r>
            <a:r>
              <a:rPr lang="en-US" altLang="zh-CN" dirty="0"/>
              <a:t>1</a:t>
            </a:r>
            <a:r>
              <a:rPr lang="zh-CN" altLang="en-US" dirty="0"/>
              <a:t>）</a:t>
            </a:r>
          </a:p>
          <a:p>
            <a:pPr>
              <a:lnSpc>
                <a:spcPct val="105000"/>
              </a:lnSpc>
              <a:buFont typeface="Wingdings" pitchFamily="2" charset="2"/>
              <a:buNone/>
            </a:pPr>
            <a:endParaRPr lang="zh-CN" altLang="en-US" dirty="0"/>
          </a:p>
          <a:p>
            <a:pPr>
              <a:lnSpc>
                <a:spcPct val="105000"/>
              </a:lnSpc>
            </a:pPr>
            <a:r>
              <a:rPr lang="zh-CN" altLang="en-US" dirty="0"/>
              <a:t>这里的净资产报酬率（</a:t>
            </a:r>
            <a:r>
              <a:rPr lang="en-US" altLang="zh-CN" dirty="0"/>
              <a:t>ROE</a:t>
            </a:r>
            <a:r>
              <a:rPr lang="zh-CN" altLang="en-US" dirty="0"/>
              <a:t>）等于本年净利润除以本年末的所有者权益。</a:t>
            </a:r>
          </a:p>
          <a:p>
            <a:pPr>
              <a:lnSpc>
                <a:spcPct val="105000"/>
              </a:lnSpc>
            </a:pPr>
            <a:r>
              <a:rPr lang="zh-CN" altLang="en-US" dirty="0"/>
              <a:t>该公式经过变换后，还可以得到一种更简单的公式形式：</a:t>
            </a:r>
          </a:p>
          <a:p>
            <a:pPr>
              <a:lnSpc>
                <a:spcPct val="105000"/>
              </a:lnSpc>
            </a:pPr>
            <a:r>
              <a:rPr lang="zh-CN" altLang="en-US" dirty="0"/>
              <a:t>    </a:t>
            </a:r>
            <a:r>
              <a:rPr lang="zh-CN" altLang="en-US" dirty="0">
                <a:solidFill>
                  <a:srgbClr val="FF0066"/>
                </a:solidFill>
              </a:rPr>
              <a:t>可持续增长率</a:t>
            </a:r>
            <a:r>
              <a:rPr lang="en-US" altLang="zh-CN" dirty="0">
                <a:solidFill>
                  <a:srgbClr val="FF0066"/>
                </a:solidFill>
              </a:rPr>
              <a:t>=</a:t>
            </a:r>
            <a:r>
              <a:rPr lang="zh-CN" altLang="en-US" dirty="0">
                <a:solidFill>
                  <a:srgbClr val="FF0066"/>
                </a:solidFill>
              </a:rPr>
              <a:t>净资产报酬率</a:t>
            </a:r>
            <a:r>
              <a:rPr lang="en-US" altLang="zh-CN" dirty="0">
                <a:solidFill>
                  <a:srgbClr val="FF0066"/>
                </a:solidFill>
              </a:rPr>
              <a:t>×</a:t>
            </a:r>
            <a:r>
              <a:rPr lang="zh-CN" altLang="en-US" dirty="0">
                <a:solidFill>
                  <a:srgbClr val="FF0066"/>
                </a:solidFill>
              </a:rPr>
              <a:t>留存盈余比率</a:t>
            </a:r>
            <a:r>
              <a:rPr lang="zh-CN" altLang="en-US" dirty="0"/>
              <a:t>   （</a:t>
            </a:r>
            <a:r>
              <a:rPr lang="en-US" altLang="zh-CN" dirty="0"/>
              <a:t>2</a:t>
            </a:r>
            <a:r>
              <a:rPr lang="zh-CN" altLang="en-US" dirty="0"/>
              <a:t>）</a:t>
            </a:r>
          </a:p>
          <a:p>
            <a:pPr>
              <a:lnSpc>
                <a:spcPct val="105000"/>
              </a:lnSpc>
            </a:pPr>
            <a:r>
              <a:rPr lang="zh-CN" altLang="en-US" dirty="0"/>
              <a:t>上式中净资产报酬率等于本年净利润除以本年初（或上年末）的所有者权益。</a:t>
            </a:r>
          </a:p>
        </p:txBody>
      </p:sp>
      <p:sp>
        <p:nvSpPr>
          <p:cNvPr id="748549"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8548" name="Object 4"/>
          <p:cNvGraphicFramePr>
            <a:graphicFrameLocks noChangeAspect="1"/>
          </p:cNvGraphicFramePr>
          <p:nvPr/>
        </p:nvGraphicFramePr>
        <p:xfrm>
          <a:off x="1403648" y="2492896"/>
          <a:ext cx="4321175" cy="573088"/>
        </p:xfrm>
        <a:graphic>
          <a:graphicData uri="http://schemas.openxmlformats.org/presentationml/2006/ole">
            <p:oleObj spid="_x0000_s748548" name="公式" r:id="rId4" imgW="3276600" imgH="419100" progId="Equation.3">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9E242D7-3A04-4387-A814-C045C5B09023}" type="slidenum">
              <a:rPr lang="zh-CN" altLang="en-US"/>
              <a:pPr/>
              <a:t>18</a:t>
            </a:fld>
            <a:endParaRPr lang="en-US" altLang="zh-CN"/>
          </a:p>
        </p:txBody>
      </p:sp>
      <p:sp>
        <p:nvSpPr>
          <p:cNvPr id="749570" name="Rectangle 2"/>
          <p:cNvSpPr>
            <a:spLocks noGrp="1" noChangeArrowheads="1"/>
          </p:cNvSpPr>
          <p:nvPr>
            <p:ph type="title"/>
          </p:nvPr>
        </p:nvSpPr>
        <p:spPr/>
        <p:txBody>
          <a:bodyPr/>
          <a:lstStyle/>
          <a:p>
            <a:r>
              <a:rPr lang="zh-CN" altLang="en-US"/>
              <a:t>可持续增长率</a:t>
            </a:r>
          </a:p>
        </p:txBody>
      </p:sp>
      <p:sp>
        <p:nvSpPr>
          <p:cNvPr id="749571" name="Rectangle 3"/>
          <p:cNvSpPr>
            <a:spLocks noGrp="1" noChangeArrowheads="1"/>
          </p:cNvSpPr>
          <p:nvPr>
            <p:ph type="body" idx="1"/>
          </p:nvPr>
        </p:nvSpPr>
        <p:spPr/>
        <p:txBody>
          <a:bodyPr/>
          <a:lstStyle/>
          <a:p>
            <a:pPr>
              <a:lnSpc>
                <a:spcPct val="110000"/>
              </a:lnSpc>
            </a:pPr>
            <a:r>
              <a:rPr lang="zh-CN" altLang="en-US"/>
              <a:t>我们知道，净资产报酬率按照杜邦模型还可以进一步分解成销售净利率、总资产周转率和权益乘数的乘积形式。由此可以看出，企业可持续增长的能力由以下</a:t>
            </a:r>
            <a:r>
              <a:rPr lang="en-US" altLang="zh-CN"/>
              <a:t>4</a:t>
            </a:r>
            <a:r>
              <a:rPr lang="zh-CN" altLang="en-US"/>
              <a:t>个因素决定：</a:t>
            </a:r>
          </a:p>
          <a:p>
            <a:pPr>
              <a:lnSpc>
                <a:spcPct val="110000"/>
              </a:lnSpc>
            </a:pPr>
            <a:r>
              <a:rPr lang="en-US" altLang="zh-CN"/>
              <a:t>1</a:t>
            </a:r>
            <a:r>
              <a:rPr lang="zh-CN" altLang="en-US"/>
              <a:t>．销售净利率。利润率的提高将会增强企业从内部产生现金的能力，从而提高它的可持续增长率。</a:t>
            </a:r>
          </a:p>
          <a:p>
            <a:pPr>
              <a:lnSpc>
                <a:spcPct val="110000"/>
              </a:lnSpc>
            </a:pPr>
            <a:r>
              <a:rPr lang="en-US" altLang="zh-CN"/>
              <a:t>2</a:t>
            </a:r>
            <a:r>
              <a:rPr lang="zh-CN" altLang="en-US"/>
              <a:t>．股利政策。企业支付的股利占净利润的比例降低，能够提高留存盈余比率。这样可以增加内部权益，继而提高可持续增长率。</a:t>
            </a:r>
          </a:p>
          <a:p>
            <a:pPr>
              <a:lnSpc>
                <a:spcPct val="110000"/>
              </a:lnSpc>
            </a:pPr>
            <a:r>
              <a:rPr lang="en-US" altLang="zh-CN"/>
              <a:t>3</a:t>
            </a:r>
            <a:r>
              <a:rPr lang="zh-CN" altLang="en-US"/>
              <a:t>．筹资政策。加大企业的财务杠杆使得额外的负债融资成为可能，也可以提高可持续增长率。</a:t>
            </a:r>
          </a:p>
          <a:p>
            <a:pPr>
              <a:lnSpc>
                <a:spcPct val="110000"/>
              </a:lnSpc>
            </a:pPr>
            <a:r>
              <a:rPr lang="en-US" altLang="zh-CN"/>
              <a:t>4</a:t>
            </a:r>
            <a:r>
              <a:rPr lang="zh-CN" altLang="en-US"/>
              <a:t>．总资产周转率。提高总资产周转率可以使单位资产所产生的销售收入增加，因而可以减少企业在销售增长时对新资产的需求，最终实现提升可持续增长率。</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F9FCF76-E924-4754-A8F2-2A9CCA75F0B8}" type="slidenum">
              <a:rPr lang="zh-CN" altLang="en-US"/>
              <a:pPr/>
              <a:t>19</a:t>
            </a:fld>
            <a:endParaRPr lang="en-US" altLang="zh-CN"/>
          </a:p>
        </p:txBody>
      </p:sp>
      <p:sp>
        <p:nvSpPr>
          <p:cNvPr id="722946" name="Rectangle 2"/>
          <p:cNvSpPr>
            <a:spLocks noGrp="1" noChangeArrowheads="1"/>
          </p:cNvSpPr>
          <p:nvPr>
            <p:ph type="title"/>
          </p:nvPr>
        </p:nvSpPr>
        <p:spPr/>
        <p:txBody>
          <a:bodyPr/>
          <a:lstStyle/>
          <a:p>
            <a:pPr marL="609600" indent="-609600"/>
            <a:r>
              <a:rPr lang="zh-CN" altLang="en-US"/>
              <a:t>杠杆系数分析</a:t>
            </a:r>
          </a:p>
        </p:txBody>
      </p:sp>
      <p:sp>
        <p:nvSpPr>
          <p:cNvPr id="722947" name="Rectangle 3"/>
          <p:cNvSpPr>
            <a:spLocks noGrp="1" noChangeArrowheads="1"/>
          </p:cNvSpPr>
          <p:nvPr>
            <p:ph type="body" idx="1"/>
          </p:nvPr>
        </p:nvSpPr>
        <p:spPr/>
        <p:txBody>
          <a:bodyPr/>
          <a:lstStyle/>
          <a:p>
            <a:pPr>
              <a:lnSpc>
                <a:spcPct val="110000"/>
              </a:lnSpc>
            </a:pPr>
            <a:r>
              <a:rPr lang="zh-CN" altLang="en-US"/>
              <a:t>（一）成本习性</a:t>
            </a:r>
          </a:p>
          <a:p>
            <a:pPr>
              <a:lnSpc>
                <a:spcPct val="110000"/>
              </a:lnSpc>
            </a:pPr>
            <a:r>
              <a:rPr lang="zh-CN" altLang="en-US"/>
              <a:t>成本习性是指成本总额与业务量（如产量、销量或产销量）之间在数量上的依存关系。成本按习性可划分为固定成本、变动成本和混合成本三类。</a:t>
            </a:r>
          </a:p>
          <a:p>
            <a:pPr>
              <a:lnSpc>
                <a:spcPct val="110000"/>
              </a:lnSpc>
            </a:pPr>
            <a:r>
              <a:rPr lang="en-US" altLang="zh-CN"/>
              <a:t>1.</a:t>
            </a:r>
            <a:r>
              <a:rPr lang="zh-CN" altLang="en-US"/>
              <a:t>固定成本</a:t>
            </a:r>
          </a:p>
          <a:p>
            <a:pPr>
              <a:lnSpc>
                <a:spcPct val="110000"/>
              </a:lnSpc>
            </a:pPr>
            <a:r>
              <a:rPr lang="zh-CN" altLang="en-US"/>
              <a:t>固定成本，是指其总额在一定时期和一定业务量范围内不随业务量发生任何变动的那部分成本。属于固定成本的主要有按直线法计提的折旧费、保险费、管理人员工资、办公费等。单位固定成本将随产量的增加而逐渐变小。</a:t>
            </a:r>
          </a:p>
          <a:p>
            <a:pPr>
              <a:lnSpc>
                <a:spcPct val="110000"/>
              </a:lnSpc>
            </a:pPr>
            <a:r>
              <a:rPr lang="en-US" altLang="zh-CN"/>
              <a:t>2.</a:t>
            </a:r>
            <a:r>
              <a:rPr lang="zh-CN" altLang="en-US"/>
              <a:t>变动成本</a:t>
            </a:r>
          </a:p>
          <a:p>
            <a:pPr>
              <a:lnSpc>
                <a:spcPct val="110000"/>
              </a:lnSpc>
            </a:pPr>
            <a:r>
              <a:rPr lang="zh-CN" altLang="en-US"/>
              <a:t>变动成本是指其总额随着业务量成正比例变动的那部分成本。直接材料、直接人工等都属于变动成本，但产品单位成本中的直接材料、直接人工将保持不变。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5908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了解发展能力分析的主要指标；</a:t>
            </a:r>
          </a:p>
          <a:p>
            <a:pPr algn="l">
              <a:lnSpc>
                <a:spcPct val="125000"/>
              </a:lnSpc>
              <a:buClr>
                <a:srgbClr val="FF0066"/>
              </a:buClr>
              <a:buSzPct val="110000"/>
              <a:buFont typeface="Wingdings" pitchFamily="2" charset="2"/>
              <a:buChar char="þ"/>
            </a:pPr>
            <a:r>
              <a:rPr lang="zh-CN" altLang="en-US" sz="2400"/>
              <a:t>熟悉财务成本习性分析；</a:t>
            </a:r>
          </a:p>
          <a:p>
            <a:pPr algn="l">
              <a:lnSpc>
                <a:spcPct val="125000"/>
              </a:lnSpc>
              <a:buClr>
                <a:srgbClr val="FF0066"/>
              </a:buClr>
              <a:buSzPct val="110000"/>
              <a:buFont typeface="Wingdings" pitchFamily="2" charset="2"/>
              <a:buChar char="þ"/>
            </a:pPr>
            <a:r>
              <a:rPr lang="zh-CN" altLang="en-US" sz="2400"/>
              <a:t>掌握经营杠杆分析方法；</a:t>
            </a:r>
          </a:p>
          <a:p>
            <a:pPr algn="l">
              <a:lnSpc>
                <a:spcPct val="125000"/>
              </a:lnSpc>
              <a:buClr>
                <a:srgbClr val="FF0066"/>
              </a:buClr>
              <a:buSzPct val="110000"/>
              <a:buFont typeface="Wingdings" pitchFamily="2" charset="2"/>
              <a:buChar char="þ"/>
            </a:pPr>
            <a:r>
              <a:rPr lang="zh-CN" altLang="en-US" sz="2400"/>
              <a:t>熟悉社会责任财务分析指标；</a:t>
            </a:r>
          </a:p>
          <a:p>
            <a:pPr algn="l">
              <a:lnSpc>
                <a:spcPct val="125000"/>
              </a:lnSpc>
              <a:buClr>
                <a:srgbClr val="FF0066"/>
              </a:buClr>
              <a:buSzPct val="110000"/>
              <a:buFont typeface="Wingdings" pitchFamily="2" charset="2"/>
              <a:buChar char="þ"/>
            </a:pPr>
            <a:r>
              <a:rPr lang="zh-CN" altLang="en-US" sz="2400"/>
              <a:t>熟悉合并财务报表与母公司报表组合分析法。 </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80FD8BF-45DD-4C87-AF0A-9D30DE5F24C7}" type="slidenum">
              <a:rPr lang="zh-CN" altLang="en-US"/>
              <a:pPr/>
              <a:t>20</a:t>
            </a:fld>
            <a:endParaRPr lang="en-US" altLang="zh-CN"/>
          </a:p>
        </p:txBody>
      </p:sp>
      <p:sp>
        <p:nvSpPr>
          <p:cNvPr id="723970" name="Rectangle 2"/>
          <p:cNvSpPr>
            <a:spLocks noGrp="1" noChangeArrowheads="1"/>
          </p:cNvSpPr>
          <p:nvPr>
            <p:ph type="title"/>
          </p:nvPr>
        </p:nvSpPr>
        <p:spPr/>
        <p:txBody>
          <a:bodyPr/>
          <a:lstStyle/>
          <a:p>
            <a:r>
              <a:rPr lang="zh-CN" altLang="en-US"/>
              <a:t>杠杆系数分析</a:t>
            </a:r>
          </a:p>
        </p:txBody>
      </p:sp>
      <p:sp>
        <p:nvSpPr>
          <p:cNvPr id="723971" name="Rectangle 3"/>
          <p:cNvSpPr>
            <a:spLocks noGrp="1" noChangeArrowheads="1"/>
          </p:cNvSpPr>
          <p:nvPr>
            <p:ph type="body" idx="1"/>
          </p:nvPr>
        </p:nvSpPr>
        <p:spPr/>
        <p:txBody>
          <a:bodyPr/>
          <a:lstStyle/>
          <a:p>
            <a:pPr>
              <a:lnSpc>
                <a:spcPct val="110000"/>
              </a:lnSpc>
            </a:pPr>
            <a:r>
              <a:rPr lang="en-US" altLang="zh-CN"/>
              <a:t>3.</a:t>
            </a:r>
            <a:r>
              <a:rPr lang="zh-CN" altLang="en-US"/>
              <a:t>混合成本</a:t>
            </a:r>
          </a:p>
          <a:p>
            <a:pPr>
              <a:lnSpc>
                <a:spcPct val="110000"/>
              </a:lnSpc>
            </a:pPr>
            <a:r>
              <a:rPr lang="zh-CN" altLang="en-US"/>
              <a:t>有些成本虽然也随业务量的变动而变动，但不成同比例变动，这类成本称为混合成本。混合成本按其与业务量的关系又可分为半变动成本和半固定成本。</a:t>
            </a:r>
          </a:p>
          <a:p>
            <a:pPr>
              <a:lnSpc>
                <a:spcPct val="110000"/>
              </a:lnSpc>
            </a:pPr>
            <a:r>
              <a:rPr lang="zh-CN" altLang="en-US"/>
              <a:t>一般情况下，混合成本由于可以分解成固定成本和变动成本两部分，所以企业的总成本也可以直接视为由固定成本和变动成本两部分构成。 </a:t>
            </a:r>
          </a:p>
          <a:p>
            <a:pPr>
              <a:lnSpc>
                <a:spcPct val="110000"/>
              </a:lnSpc>
            </a:pPr>
            <a:r>
              <a:rPr lang="zh-CN" altLang="en-US"/>
              <a:t> </a:t>
            </a:r>
            <a:r>
              <a:rPr lang="en-US" altLang="zh-CN"/>
              <a:t>(</a:t>
            </a:r>
            <a:r>
              <a:rPr lang="zh-CN" altLang="en-US"/>
              <a:t>二</a:t>
            </a:r>
            <a:r>
              <a:rPr lang="en-US" altLang="zh-CN"/>
              <a:t>)</a:t>
            </a:r>
            <a:r>
              <a:rPr lang="zh-CN" altLang="en-US"/>
              <a:t>边际贡献和息税前利润</a:t>
            </a:r>
          </a:p>
          <a:p>
            <a:pPr>
              <a:lnSpc>
                <a:spcPct val="110000"/>
              </a:lnSpc>
            </a:pPr>
            <a:r>
              <a:rPr lang="en-US" altLang="zh-CN"/>
              <a:t>1</a:t>
            </a:r>
            <a:r>
              <a:rPr lang="zh-CN" altLang="en-US"/>
              <a:t>．边际贡献</a:t>
            </a:r>
          </a:p>
          <a:p>
            <a:pPr>
              <a:lnSpc>
                <a:spcPct val="110000"/>
              </a:lnSpc>
            </a:pPr>
            <a:r>
              <a:rPr lang="zh-CN" altLang="en-US"/>
              <a:t>边际贡献是指企业销售收入减去变动成本以后的差额，也称为边际利润。单位边际贡献表示每增加一个单位销售可提供的边际贡献，可用销售单价减去单位变动成本后得到。它们的计算公式为：</a:t>
            </a:r>
          </a:p>
          <a:p>
            <a:pPr>
              <a:lnSpc>
                <a:spcPct val="110000"/>
              </a:lnSpc>
              <a:buFont typeface="Wingdings" pitchFamily="2" charset="2"/>
              <a:buNone/>
            </a:pPr>
            <a:r>
              <a:rPr lang="zh-CN" altLang="en-US"/>
              <a:t>边际贡献</a:t>
            </a:r>
            <a:r>
              <a:rPr lang="en-US" altLang="zh-CN"/>
              <a:t>=</a:t>
            </a:r>
            <a:r>
              <a:rPr lang="zh-CN" altLang="en-US"/>
              <a:t>销售收入－变动成本</a:t>
            </a:r>
          </a:p>
          <a:p>
            <a:pPr>
              <a:lnSpc>
                <a:spcPct val="110000"/>
              </a:lnSpc>
              <a:buFont typeface="Wingdings" pitchFamily="2" charset="2"/>
              <a:buNone/>
            </a:pPr>
            <a:r>
              <a:rPr lang="en-US" altLang="zh-CN"/>
              <a:t>=(</a:t>
            </a:r>
            <a:r>
              <a:rPr lang="zh-CN" altLang="en-US"/>
              <a:t>销售单价－单位变动成本</a:t>
            </a:r>
            <a:r>
              <a:rPr lang="en-US" altLang="zh-CN"/>
              <a:t>)×</a:t>
            </a:r>
            <a:r>
              <a:rPr lang="zh-CN" altLang="en-US"/>
              <a:t>产销量</a:t>
            </a:r>
          </a:p>
          <a:p>
            <a:pPr>
              <a:lnSpc>
                <a:spcPct val="110000"/>
              </a:lnSpc>
              <a:buFont typeface="Wingdings" pitchFamily="2" charset="2"/>
              <a:buNone/>
            </a:pPr>
            <a:r>
              <a:rPr lang="en-US" altLang="zh-CN"/>
              <a:t>=</a:t>
            </a:r>
            <a:r>
              <a:rPr lang="zh-CN" altLang="en-US"/>
              <a:t>单位边际贡献</a:t>
            </a:r>
            <a:r>
              <a:rPr lang="en-US" altLang="zh-CN"/>
              <a:t>×</a:t>
            </a:r>
            <a:r>
              <a:rPr lang="zh-CN" altLang="en-US"/>
              <a:t>产销量</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FC611B2-801E-4425-A538-421C6BF1447D}" type="slidenum">
              <a:rPr lang="zh-CN" altLang="en-US"/>
              <a:pPr/>
              <a:t>21</a:t>
            </a:fld>
            <a:endParaRPr lang="en-US" altLang="zh-CN"/>
          </a:p>
        </p:txBody>
      </p:sp>
      <p:sp>
        <p:nvSpPr>
          <p:cNvPr id="724994" name="Rectangle 2"/>
          <p:cNvSpPr>
            <a:spLocks noGrp="1" noChangeArrowheads="1"/>
          </p:cNvSpPr>
          <p:nvPr>
            <p:ph type="title"/>
          </p:nvPr>
        </p:nvSpPr>
        <p:spPr/>
        <p:txBody>
          <a:bodyPr/>
          <a:lstStyle/>
          <a:p>
            <a:r>
              <a:rPr lang="zh-CN" altLang="en-US"/>
              <a:t>杠杆系数分析</a:t>
            </a:r>
          </a:p>
        </p:txBody>
      </p:sp>
      <p:sp>
        <p:nvSpPr>
          <p:cNvPr id="724995" name="Rectangle 3"/>
          <p:cNvSpPr>
            <a:spLocks noGrp="1" noChangeArrowheads="1"/>
          </p:cNvSpPr>
          <p:nvPr>
            <p:ph type="body" idx="1"/>
          </p:nvPr>
        </p:nvSpPr>
        <p:spPr/>
        <p:txBody>
          <a:bodyPr/>
          <a:lstStyle/>
          <a:p>
            <a:pPr>
              <a:lnSpc>
                <a:spcPct val="130000"/>
              </a:lnSpc>
            </a:pPr>
            <a:r>
              <a:rPr lang="en-US" altLang="zh-CN"/>
              <a:t>2</a:t>
            </a:r>
            <a:r>
              <a:rPr lang="zh-CN" altLang="en-US"/>
              <a:t>．息税前利润</a:t>
            </a:r>
          </a:p>
          <a:p>
            <a:pPr>
              <a:lnSpc>
                <a:spcPct val="130000"/>
              </a:lnSpc>
            </a:pPr>
            <a:r>
              <a:rPr lang="zh-CN" altLang="en-US"/>
              <a:t>息税前利润（</a:t>
            </a:r>
            <a:r>
              <a:rPr lang="en-US" altLang="zh-CN"/>
              <a:t>Earnings Before Interest and Tax</a:t>
            </a:r>
            <a:r>
              <a:rPr lang="zh-CN" altLang="en-US"/>
              <a:t>，简称</a:t>
            </a:r>
            <a:r>
              <a:rPr lang="en-US" altLang="zh-CN"/>
              <a:t>EBIT</a:t>
            </a:r>
            <a:r>
              <a:rPr lang="zh-CN" altLang="en-US"/>
              <a:t>，也称息税前收益）是指企业支付利息和交纳所得税前的利润，在财务会计上常用销售收入总额减去变动成本和固定成本总额后得到。其计算公式为：</a:t>
            </a:r>
          </a:p>
          <a:p>
            <a:pPr>
              <a:lnSpc>
                <a:spcPct val="130000"/>
              </a:lnSpc>
              <a:buFont typeface="Wingdings" pitchFamily="2" charset="2"/>
              <a:buNone/>
            </a:pPr>
            <a:r>
              <a:rPr lang="zh-CN" altLang="en-US"/>
              <a:t>息税前利润</a:t>
            </a:r>
            <a:r>
              <a:rPr lang="en-US" altLang="zh-CN"/>
              <a:t>=</a:t>
            </a:r>
            <a:r>
              <a:rPr lang="zh-CN" altLang="en-US"/>
              <a:t>销售收入总额</a:t>
            </a:r>
            <a:r>
              <a:rPr lang="en-US" altLang="zh-CN"/>
              <a:t>-</a:t>
            </a:r>
            <a:r>
              <a:rPr lang="zh-CN" altLang="en-US"/>
              <a:t>变动成本总额</a:t>
            </a:r>
            <a:r>
              <a:rPr lang="en-US" altLang="zh-CN"/>
              <a:t>-</a:t>
            </a:r>
            <a:r>
              <a:rPr lang="zh-CN" altLang="en-US"/>
              <a:t>固定成本总额</a:t>
            </a:r>
          </a:p>
          <a:p>
            <a:pPr>
              <a:lnSpc>
                <a:spcPct val="130000"/>
              </a:lnSpc>
              <a:buFont typeface="Wingdings" pitchFamily="2" charset="2"/>
              <a:buNone/>
            </a:pPr>
            <a:r>
              <a:rPr lang="en-US" altLang="zh-CN"/>
              <a:t>=(</a:t>
            </a:r>
            <a:r>
              <a:rPr lang="zh-CN" altLang="en-US"/>
              <a:t>销售单价</a:t>
            </a:r>
            <a:r>
              <a:rPr lang="en-US" altLang="zh-CN"/>
              <a:t>-</a:t>
            </a:r>
            <a:r>
              <a:rPr lang="zh-CN" altLang="en-US"/>
              <a:t>单位变动成本</a:t>
            </a:r>
            <a:r>
              <a:rPr lang="en-US" altLang="zh-CN"/>
              <a:t>)×</a:t>
            </a:r>
            <a:r>
              <a:rPr lang="zh-CN" altLang="en-US"/>
              <a:t>产销量</a:t>
            </a:r>
            <a:r>
              <a:rPr lang="en-US" altLang="zh-CN"/>
              <a:t>-</a:t>
            </a:r>
            <a:r>
              <a:rPr lang="zh-CN" altLang="en-US"/>
              <a:t>固定成本</a:t>
            </a:r>
          </a:p>
          <a:p>
            <a:pPr>
              <a:lnSpc>
                <a:spcPct val="130000"/>
              </a:lnSpc>
              <a:buFont typeface="Wingdings" pitchFamily="2" charset="2"/>
              <a:buNone/>
            </a:pPr>
            <a:r>
              <a:rPr lang="en-US" altLang="zh-CN"/>
              <a:t>=</a:t>
            </a:r>
            <a:r>
              <a:rPr lang="zh-CN" altLang="en-US"/>
              <a:t>边际贡献总额</a:t>
            </a:r>
            <a:r>
              <a:rPr lang="en-US" altLang="zh-CN"/>
              <a:t>-</a:t>
            </a:r>
            <a:r>
              <a:rPr lang="zh-CN" altLang="en-US"/>
              <a:t>固定成本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C6B7A9F-B219-49B6-AFE6-E1190383809D}" type="slidenum">
              <a:rPr lang="zh-CN" altLang="en-US"/>
              <a:pPr/>
              <a:t>22</a:t>
            </a:fld>
            <a:endParaRPr lang="en-US" altLang="zh-CN"/>
          </a:p>
        </p:txBody>
      </p:sp>
      <p:sp>
        <p:nvSpPr>
          <p:cNvPr id="726018" name="Rectangle 2"/>
          <p:cNvSpPr>
            <a:spLocks noGrp="1" noChangeArrowheads="1"/>
          </p:cNvSpPr>
          <p:nvPr>
            <p:ph type="title"/>
          </p:nvPr>
        </p:nvSpPr>
        <p:spPr/>
        <p:txBody>
          <a:bodyPr/>
          <a:lstStyle/>
          <a:p>
            <a:r>
              <a:rPr lang="zh-CN" altLang="en-US"/>
              <a:t>经营杠杆分析</a:t>
            </a:r>
          </a:p>
        </p:txBody>
      </p:sp>
      <p:sp>
        <p:nvSpPr>
          <p:cNvPr id="726019" name="Rectangle 3"/>
          <p:cNvSpPr>
            <a:spLocks noGrp="1" noChangeArrowheads="1"/>
          </p:cNvSpPr>
          <p:nvPr>
            <p:ph type="body" idx="1"/>
          </p:nvPr>
        </p:nvSpPr>
        <p:spPr>
          <a:xfrm>
            <a:off x="468313" y="908050"/>
            <a:ext cx="8207375" cy="5184775"/>
          </a:xfrm>
        </p:spPr>
        <p:txBody>
          <a:bodyPr/>
          <a:lstStyle/>
          <a:p>
            <a:pPr>
              <a:lnSpc>
                <a:spcPct val="115000"/>
              </a:lnSpc>
            </a:pPr>
            <a:r>
              <a:rPr lang="zh-CN" altLang="en-US" dirty="0"/>
              <a:t>在其他条件不变的情况下，产销量的增加虽然一般不会改变固定成本总额，但会降低单位固定成本，从而提高单位利润，使息税前利润的增长率大于产销量的增长率。反之，产销量的减少会提高单位固定成本，降低单位利润，使息税前利润下降率也大于产销量下降率。如果不存在固定成本，所有成本都是变动的，那么边际贡献就是息税前利润，这时息税前利润变动率就同产销量变动率完全一致。这种由于固定成本的存在而造成的利润变动率大于产销量变动率的现象，称为经营杠杆。</a:t>
            </a:r>
          </a:p>
          <a:p>
            <a:pPr>
              <a:lnSpc>
                <a:spcPct val="115000"/>
              </a:lnSpc>
            </a:pPr>
            <a:r>
              <a:rPr lang="zh-CN" altLang="en-US" dirty="0" smtClean="0"/>
              <a:t>经营</a:t>
            </a:r>
            <a:r>
              <a:rPr lang="zh-CN" altLang="en-US" dirty="0"/>
              <a:t>风险</a:t>
            </a:r>
          </a:p>
          <a:p>
            <a:pPr>
              <a:lnSpc>
                <a:spcPct val="115000"/>
              </a:lnSpc>
            </a:pPr>
            <a:r>
              <a:rPr lang="zh-CN" altLang="en-US" dirty="0"/>
              <a:t>经营风险是指与企业经营相关的风险，尤其指利用经营杠杆而导致息税前利润变动的风险。由于经营杠杆的作用，当销售量或销售额下降时，息税前利润下降得更快，从而给企业带来经营风险。经营风险影响着企业的筹资能力，是制约企业财务决策的重要因素。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5F070A1D-A945-4554-AC8A-9CA5B2FAC0EF}" type="slidenum">
              <a:rPr lang="zh-CN" altLang="en-US"/>
              <a:pPr/>
              <a:t>23</a:t>
            </a:fld>
            <a:endParaRPr lang="en-US" altLang="zh-CN"/>
          </a:p>
        </p:txBody>
      </p:sp>
      <p:sp>
        <p:nvSpPr>
          <p:cNvPr id="734210" name="Rectangle 2"/>
          <p:cNvSpPr>
            <a:spLocks noGrp="1" noChangeArrowheads="1"/>
          </p:cNvSpPr>
          <p:nvPr>
            <p:ph type="title"/>
          </p:nvPr>
        </p:nvSpPr>
        <p:spPr/>
        <p:txBody>
          <a:bodyPr/>
          <a:lstStyle/>
          <a:p>
            <a:r>
              <a:rPr lang="zh-CN" altLang="en-US"/>
              <a:t>经营杠杆分析</a:t>
            </a:r>
          </a:p>
        </p:txBody>
      </p:sp>
      <p:sp>
        <p:nvSpPr>
          <p:cNvPr id="734211" name="Rectangle 3"/>
          <p:cNvSpPr>
            <a:spLocks noGrp="1" noChangeArrowheads="1"/>
          </p:cNvSpPr>
          <p:nvPr>
            <p:ph type="body" idx="1"/>
          </p:nvPr>
        </p:nvSpPr>
        <p:spPr/>
        <p:txBody>
          <a:bodyPr/>
          <a:lstStyle/>
          <a:p>
            <a:r>
              <a:rPr lang="zh-CN" altLang="en-US"/>
              <a:t>经营杠杆系数的计算</a:t>
            </a:r>
          </a:p>
          <a:p>
            <a:r>
              <a:rPr lang="zh-CN" altLang="en-US"/>
              <a:t>为了反映经营杠杆的作用程度，评价经营风险的高低，需要测算经营杠杆系数（</a:t>
            </a:r>
            <a:r>
              <a:rPr lang="en-US" altLang="zh-CN"/>
              <a:t>Degree of Operating Leverage</a:t>
            </a:r>
            <a:r>
              <a:rPr lang="zh-CN" altLang="en-US"/>
              <a:t>，简称</a:t>
            </a:r>
            <a:r>
              <a:rPr lang="en-US" altLang="zh-CN"/>
              <a:t>DOL</a:t>
            </a:r>
            <a:r>
              <a:rPr lang="zh-CN" altLang="en-US"/>
              <a:t>）。经营杠杆系数也称经营杠杆程度，是指息税前利润的变动率相当于销售变动率的倍数。其计算方法有两种：</a:t>
            </a:r>
          </a:p>
          <a:p>
            <a:r>
              <a:rPr lang="zh-CN" altLang="en-US"/>
              <a:t>（</a:t>
            </a:r>
            <a:r>
              <a:rPr lang="en-US" altLang="zh-CN"/>
              <a:t>1</a:t>
            </a:r>
            <a:r>
              <a:rPr lang="zh-CN" altLang="en-US"/>
              <a:t>）利用息税前利润和销售变动率的对比关系确定。其计算公式为：</a:t>
            </a:r>
          </a:p>
          <a:p>
            <a:endParaRPr lang="zh-CN" altLang="en-US"/>
          </a:p>
          <a:p>
            <a:endParaRPr lang="zh-CN" altLang="en-US"/>
          </a:p>
          <a:p>
            <a:endParaRPr lang="zh-CN" altLang="en-US"/>
          </a:p>
          <a:p>
            <a:endParaRPr lang="zh-CN" altLang="en-US"/>
          </a:p>
          <a:p>
            <a:r>
              <a:rPr lang="zh-CN" altLang="en-US"/>
              <a:t>式中：</a:t>
            </a:r>
            <a:r>
              <a:rPr lang="en-US" altLang="zh-CN"/>
              <a:t>DOL——</a:t>
            </a:r>
            <a:r>
              <a:rPr lang="zh-CN" altLang="en-US"/>
              <a:t>经营杠杆系数；</a:t>
            </a:r>
            <a:r>
              <a:rPr lang="en-US" altLang="zh-CN"/>
              <a:t>EBIT——</a:t>
            </a:r>
            <a:r>
              <a:rPr lang="zh-CN" altLang="en-US"/>
              <a:t>变动前的息税前利润；△</a:t>
            </a:r>
            <a:r>
              <a:rPr lang="en-US" altLang="zh-CN"/>
              <a:t>EBIT——</a:t>
            </a:r>
            <a:r>
              <a:rPr lang="zh-CN" altLang="en-US"/>
              <a:t>息税前利润的变动额；</a:t>
            </a:r>
            <a:r>
              <a:rPr lang="en-US" altLang="zh-CN"/>
              <a:t>S——</a:t>
            </a:r>
            <a:r>
              <a:rPr lang="zh-CN" altLang="en-US"/>
              <a:t>变动前的销售额；△</a:t>
            </a:r>
            <a:r>
              <a:rPr lang="en-US" altLang="zh-CN"/>
              <a:t>S——</a:t>
            </a:r>
            <a:r>
              <a:rPr lang="zh-CN" altLang="en-US"/>
              <a:t>销售额的变动额。</a:t>
            </a:r>
            <a:r>
              <a:rPr lang="en-US" altLang="zh-CN"/>
              <a:t>Q——</a:t>
            </a:r>
            <a:r>
              <a:rPr lang="zh-CN" altLang="en-US"/>
              <a:t>变动前的销售量；△</a:t>
            </a:r>
            <a:r>
              <a:rPr lang="en-US" altLang="zh-CN"/>
              <a:t>Q——</a:t>
            </a:r>
            <a:r>
              <a:rPr lang="zh-CN" altLang="en-US"/>
              <a:t>销售量的变动额。</a:t>
            </a:r>
          </a:p>
        </p:txBody>
      </p:sp>
      <p:sp>
        <p:nvSpPr>
          <p:cNvPr id="734213" name="Rectangle 5"/>
          <p:cNvSpPr>
            <a:spLocks noChangeArrowheads="1"/>
          </p:cNvSpPr>
          <p:nvPr/>
        </p:nvSpPr>
        <p:spPr bwMode="auto">
          <a:xfrm>
            <a:off x="0" y="322421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4212" name="Object 4"/>
          <p:cNvGraphicFramePr>
            <a:graphicFrameLocks noChangeAspect="1"/>
          </p:cNvGraphicFramePr>
          <p:nvPr/>
        </p:nvGraphicFramePr>
        <p:xfrm>
          <a:off x="1835150" y="3141663"/>
          <a:ext cx="3889375" cy="654050"/>
        </p:xfrm>
        <a:graphic>
          <a:graphicData uri="http://schemas.openxmlformats.org/presentationml/2006/ole">
            <p:oleObj spid="_x0000_s734212" name="公式" r:id="rId4" imgW="2476500" imgH="419100" progId="Equation.3">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6F7A699-BDA5-4F50-AB25-1BBE905E0DBD}" type="slidenum">
              <a:rPr lang="zh-CN" altLang="en-US"/>
              <a:pPr/>
              <a:t>24</a:t>
            </a:fld>
            <a:endParaRPr lang="en-US" altLang="zh-CN"/>
          </a:p>
        </p:txBody>
      </p:sp>
      <p:sp>
        <p:nvSpPr>
          <p:cNvPr id="735234" name="Rectangle 2"/>
          <p:cNvSpPr>
            <a:spLocks noGrp="1" noChangeArrowheads="1"/>
          </p:cNvSpPr>
          <p:nvPr>
            <p:ph type="title"/>
          </p:nvPr>
        </p:nvSpPr>
        <p:spPr/>
        <p:txBody>
          <a:bodyPr/>
          <a:lstStyle/>
          <a:p>
            <a:r>
              <a:rPr lang="zh-CN" altLang="en-US"/>
              <a:t>经营杠杆分析</a:t>
            </a:r>
          </a:p>
        </p:txBody>
      </p:sp>
      <p:sp>
        <p:nvSpPr>
          <p:cNvPr id="735235" name="Rectangle 3"/>
          <p:cNvSpPr>
            <a:spLocks noGrp="1" noChangeArrowheads="1"/>
          </p:cNvSpPr>
          <p:nvPr>
            <p:ph type="body" idx="1"/>
          </p:nvPr>
        </p:nvSpPr>
        <p:spPr/>
        <p:txBody>
          <a:bodyPr/>
          <a:lstStyle/>
          <a:p>
            <a:r>
              <a:rPr lang="zh-CN" altLang="en-US"/>
              <a:t>（</a:t>
            </a:r>
            <a:r>
              <a:rPr lang="en-US" altLang="zh-CN"/>
              <a:t>2</a:t>
            </a:r>
            <a:r>
              <a:rPr lang="zh-CN" altLang="en-US"/>
              <a:t>）利用贡献毛益和息税前利润的对比关系确定。其计算公式为：</a:t>
            </a:r>
          </a:p>
          <a:p>
            <a:endParaRPr lang="zh-CN" altLang="en-US"/>
          </a:p>
          <a:p>
            <a:endParaRPr lang="zh-CN" altLang="en-US"/>
          </a:p>
          <a:p>
            <a:endParaRPr lang="zh-CN" altLang="en-US"/>
          </a:p>
          <a:p>
            <a:r>
              <a:rPr lang="zh-CN" altLang="en-US"/>
              <a:t>式中：</a:t>
            </a:r>
            <a:r>
              <a:rPr lang="en-US" altLang="zh-CN"/>
              <a:t>M——</a:t>
            </a:r>
            <a:r>
              <a:rPr lang="zh-CN" altLang="en-US"/>
              <a:t>变动前的边际贡献；</a:t>
            </a:r>
            <a:r>
              <a:rPr lang="en-US" altLang="zh-CN"/>
              <a:t>EBIT——</a:t>
            </a:r>
            <a:r>
              <a:rPr lang="zh-CN" altLang="en-US"/>
              <a:t>变动前的息税前利润；</a:t>
            </a:r>
            <a:r>
              <a:rPr lang="en-US" altLang="zh-CN"/>
              <a:t>S——</a:t>
            </a:r>
            <a:r>
              <a:rPr lang="zh-CN" altLang="en-US"/>
              <a:t>变动前的销售额；</a:t>
            </a:r>
            <a:r>
              <a:rPr lang="en-US" altLang="zh-CN"/>
              <a:t>VC——</a:t>
            </a:r>
            <a:r>
              <a:rPr lang="zh-CN" altLang="en-US"/>
              <a:t>变动前的变动成本总额；</a:t>
            </a:r>
            <a:r>
              <a:rPr lang="en-US" altLang="zh-CN"/>
              <a:t>FC——</a:t>
            </a:r>
            <a:r>
              <a:rPr lang="zh-CN" altLang="en-US"/>
              <a:t>变动前的固定成本总额。</a:t>
            </a:r>
          </a:p>
          <a:p>
            <a:r>
              <a:rPr lang="zh-CN" altLang="en-US"/>
              <a:t>经营杠杆系数的特性</a:t>
            </a:r>
          </a:p>
          <a:p>
            <a:r>
              <a:rPr lang="zh-CN" altLang="en-US"/>
              <a:t>从上述计算公式中可知经营杠杆系数的特性如下：</a:t>
            </a:r>
          </a:p>
          <a:p>
            <a:r>
              <a:rPr lang="zh-CN" altLang="en-US"/>
              <a:t>（</a:t>
            </a:r>
            <a:r>
              <a:rPr lang="en-US" altLang="zh-CN"/>
              <a:t>1</a:t>
            </a:r>
            <a:r>
              <a:rPr lang="zh-CN" altLang="en-US"/>
              <a:t>）在固定成本不变的情况下，经营杠杆系数表明了销售额增长（减少）所引起息税前利润增长（减少）的幅度。</a:t>
            </a:r>
          </a:p>
          <a:p>
            <a:r>
              <a:rPr lang="zh-CN" altLang="en-US"/>
              <a:t>（</a:t>
            </a:r>
            <a:r>
              <a:rPr lang="en-US" altLang="zh-CN"/>
              <a:t>2</a:t>
            </a:r>
            <a:r>
              <a:rPr lang="zh-CN" altLang="en-US"/>
              <a:t>）在固定成本不变的情况下，销售额越大，经营杠杆系数越小，经营风险也就越小；反之，销售额越小，经营杠杆系数越大，经营风险也就越大。</a:t>
            </a:r>
          </a:p>
          <a:p>
            <a:r>
              <a:rPr lang="zh-CN" altLang="en-US"/>
              <a:t>（</a:t>
            </a:r>
            <a:r>
              <a:rPr lang="en-US" altLang="zh-CN"/>
              <a:t>3</a:t>
            </a:r>
            <a:r>
              <a:rPr lang="zh-CN" altLang="en-US"/>
              <a:t>）在其他因素不变的情况下，固定成本越高，经营杠杆系数越大，经营风险也越大。</a:t>
            </a:r>
          </a:p>
        </p:txBody>
      </p:sp>
      <p:sp>
        <p:nvSpPr>
          <p:cNvPr id="735237" name="Rectangle 5"/>
          <p:cNvSpPr>
            <a:spLocks noChangeArrowheads="1"/>
          </p:cNvSpPr>
          <p:nvPr/>
        </p:nvSpPr>
        <p:spPr bwMode="auto">
          <a:xfrm>
            <a:off x="0" y="323373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5236" name="Object 4"/>
          <p:cNvGraphicFramePr>
            <a:graphicFrameLocks noChangeAspect="1"/>
          </p:cNvGraphicFramePr>
          <p:nvPr/>
        </p:nvGraphicFramePr>
        <p:xfrm>
          <a:off x="2771775" y="1557338"/>
          <a:ext cx="2736850" cy="574675"/>
        </p:xfrm>
        <a:graphic>
          <a:graphicData uri="http://schemas.openxmlformats.org/presentationml/2006/ole">
            <p:oleObj spid="_x0000_s735236" name="公式" r:id="rId4" imgW="1854200" imgH="393700" progId="Equation.3">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995F479-2F08-4906-B438-273234B1E42A}" type="slidenum">
              <a:rPr lang="zh-CN" altLang="en-US"/>
              <a:pPr/>
              <a:t>25</a:t>
            </a:fld>
            <a:endParaRPr lang="en-US" altLang="zh-CN"/>
          </a:p>
        </p:txBody>
      </p:sp>
      <p:sp>
        <p:nvSpPr>
          <p:cNvPr id="736258" name="Rectangle 2"/>
          <p:cNvSpPr>
            <a:spLocks noGrp="1" noChangeArrowheads="1"/>
          </p:cNvSpPr>
          <p:nvPr>
            <p:ph type="title"/>
          </p:nvPr>
        </p:nvSpPr>
        <p:spPr/>
        <p:txBody>
          <a:bodyPr/>
          <a:lstStyle/>
          <a:p>
            <a:r>
              <a:rPr lang="zh-CN" altLang="en-US"/>
              <a:t>财务杠杆分析 </a:t>
            </a:r>
          </a:p>
        </p:txBody>
      </p:sp>
      <p:sp>
        <p:nvSpPr>
          <p:cNvPr id="736259" name="Rectangle 3"/>
          <p:cNvSpPr>
            <a:spLocks noGrp="1" noChangeArrowheads="1"/>
          </p:cNvSpPr>
          <p:nvPr>
            <p:ph type="body" idx="1"/>
          </p:nvPr>
        </p:nvSpPr>
        <p:spPr/>
        <p:txBody>
          <a:bodyPr/>
          <a:lstStyle/>
          <a:p>
            <a:pPr>
              <a:lnSpc>
                <a:spcPct val="120000"/>
              </a:lnSpc>
            </a:pPr>
            <a:r>
              <a:rPr lang="zh-CN" altLang="en-US" dirty="0"/>
              <a:t>无论企业息税前利润为多少，债务的利息和优先股的股利通常都是固定不变的。当息税前利润增大时，每</a:t>
            </a:r>
            <a:r>
              <a:rPr lang="en-US" altLang="zh-CN" dirty="0"/>
              <a:t>1</a:t>
            </a:r>
            <a:r>
              <a:rPr lang="zh-CN" altLang="en-US" dirty="0"/>
              <a:t>元利润所负担的固定财务费用就会相对减少，这就会给普通股股东带来更多的利润；反之，当息税前利润减少时，每</a:t>
            </a:r>
            <a:r>
              <a:rPr lang="en-US" altLang="zh-CN" dirty="0"/>
              <a:t>1</a:t>
            </a:r>
            <a:r>
              <a:rPr lang="zh-CN" altLang="en-US" dirty="0"/>
              <a:t>元利润所负担的固定财务费用就会相对增加，这就会大幅度减少普通股的利润。这种由于固定财务费用的存在，使普通股每股利润的变动幅度大于息税前利润变动幅度的现象，称为财务杠杆。</a:t>
            </a:r>
          </a:p>
          <a:p>
            <a:pPr>
              <a:lnSpc>
                <a:spcPct val="120000"/>
              </a:lnSpc>
            </a:pPr>
            <a:r>
              <a:rPr lang="zh-CN" altLang="en-US" dirty="0" smtClean="0"/>
              <a:t>财务</a:t>
            </a:r>
            <a:r>
              <a:rPr lang="zh-CN" altLang="en-US" dirty="0"/>
              <a:t>风险</a:t>
            </a:r>
          </a:p>
          <a:p>
            <a:pPr>
              <a:lnSpc>
                <a:spcPct val="120000"/>
              </a:lnSpc>
            </a:pPr>
            <a:r>
              <a:rPr lang="zh-CN" altLang="en-US" dirty="0"/>
              <a:t>财务风险也称筹资风险，是指利用财务杠杆导致公司股东或企业所有者收益变动的风险，或指甚至可能导致企业破产的风险。由于财务杠杆的作用，当息税前利润下降时，税后利润下降得更快，从而给企业带来财务风险。</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B1B54943-1B02-4BFC-95E1-80A1D4C4C52B}" type="slidenum">
              <a:rPr lang="zh-CN" altLang="en-US"/>
              <a:pPr/>
              <a:t>26</a:t>
            </a:fld>
            <a:endParaRPr lang="en-US" altLang="zh-CN"/>
          </a:p>
        </p:txBody>
      </p:sp>
      <p:sp>
        <p:nvSpPr>
          <p:cNvPr id="737282" name="Rectangle 2"/>
          <p:cNvSpPr>
            <a:spLocks noGrp="1" noChangeArrowheads="1"/>
          </p:cNvSpPr>
          <p:nvPr>
            <p:ph type="title"/>
          </p:nvPr>
        </p:nvSpPr>
        <p:spPr/>
        <p:txBody>
          <a:bodyPr/>
          <a:lstStyle/>
          <a:p>
            <a:r>
              <a:rPr lang="zh-CN" altLang="en-US"/>
              <a:t>财务杠杆分析</a:t>
            </a:r>
          </a:p>
        </p:txBody>
      </p:sp>
      <p:sp>
        <p:nvSpPr>
          <p:cNvPr id="737283" name="Rectangle 3"/>
          <p:cNvSpPr>
            <a:spLocks noGrp="1" noChangeArrowheads="1"/>
          </p:cNvSpPr>
          <p:nvPr>
            <p:ph type="body" idx="1"/>
          </p:nvPr>
        </p:nvSpPr>
        <p:spPr>
          <a:xfrm>
            <a:off x="468313" y="908050"/>
            <a:ext cx="8207375" cy="5184775"/>
          </a:xfrm>
        </p:spPr>
        <p:txBody>
          <a:bodyPr/>
          <a:lstStyle/>
          <a:p>
            <a:r>
              <a:rPr lang="en-US" altLang="zh-CN"/>
              <a:t>2</a:t>
            </a:r>
            <a:r>
              <a:rPr lang="zh-CN" altLang="en-US"/>
              <a:t>．财务杠杆系数的计算</a:t>
            </a:r>
          </a:p>
          <a:p>
            <a:r>
              <a:rPr lang="zh-CN" altLang="en-US"/>
              <a:t>财务风险的大小及其给企业带来的杠杆影响程度，通常用财务杠杆系数（</a:t>
            </a:r>
            <a:r>
              <a:rPr lang="en-US" altLang="zh-CN"/>
              <a:t>Degree of Financial Leverage</a:t>
            </a:r>
            <a:r>
              <a:rPr lang="zh-CN" altLang="en-US"/>
              <a:t>，简称</a:t>
            </a:r>
            <a:r>
              <a:rPr lang="en-US" altLang="zh-CN"/>
              <a:t>DFL</a:t>
            </a:r>
            <a:r>
              <a:rPr lang="zh-CN" altLang="en-US"/>
              <a:t>）来加以衡量。财务杠杆系数又称为财务杠杆程度，是指普通股税后每股收益变动率相当于息税前利润变动率的倍数。它可用来反映财务杠杆的作用程度，评价财务风险的高低。其计算公式为：</a:t>
            </a:r>
          </a:p>
          <a:p>
            <a:endParaRPr lang="zh-CN" altLang="en-US"/>
          </a:p>
          <a:p>
            <a:endParaRPr lang="zh-CN" altLang="en-US"/>
          </a:p>
          <a:p>
            <a:endParaRPr lang="zh-CN" altLang="en-US" sz="800"/>
          </a:p>
          <a:p>
            <a:r>
              <a:rPr lang="zh-CN" altLang="en-US"/>
              <a:t>式中：</a:t>
            </a:r>
            <a:r>
              <a:rPr lang="en-US" altLang="zh-CN"/>
              <a:t>DFL——</a:t>
            </a:r>
            <a:r>
              <a:rPr lang="zh-CN" altLang="en-US"/>
              <a:t>财务杠杆系数；</a:t>
            </a:r>
            <a:r>
              <a:rPr lang="en-US" altLang="zh-CN"/>
              <a:t>EPS——</a:t>
            </a:r>
            <a:r>
              <a:rPr lang="zh-CN" altLang="en-US"/>
              <a:t>普通股每股收益；△</a:t>
            </a:r>
            <a:r>
              <a:rPr lang="en-US" altLang="zh-CN"/>
              <a:t>EPS——</a:t>
            </a:r>
            <a:r>
              <a:rPr lang="zh-CN" altLang="en-US"/>
              <a:t>普通股每股利润变动额；</a:t>
            </a:r>
            <a:r>
              <a:rPr lang="en-US" altLang="zh-CN"/>
              <a:t>EBIT——</a:t>
            </a:r>
            <a:r>
              <a:rPr lang="zh-CN" altLang="en-US"/>
              <a:t>息税前利润。</a:t>
            </a:r>
          </a:p>
          <a:p>
            <a:r>
              <a:rPr lang="zh-CN" altLang="en-US"/>
              <a:t>由于</a:t>
            </a:r>
            <a:r>
              <a:rPr lang="en-US" altLang="zh-CN"/>
              <a:t>EPS = </a:t>
            </a:r>
            <a:r>
              <a:rPr lang="zh-CN" altLang="en-US"/>
              <a:t>（</a:t>
            </a:r>
            <a:r>
              <a:rPr lang="en-US" altLang="zh-CN"/>
              <a:t>EBIT—I</a:t>
            </a:r>
            <a:r>
              <a:rPr lang="zh-CN" altLang="en-US"/>
              <a:t>）（</a:t>
            </a:r>
            <a:r>
              <a:rPr lang="en-US" altLang="zh-CN"/>
              <a:t>1—T</a:t>
            </a:r>
            <a:r>
              <a:rPr lang="zh-CN" altLang="en-US"/>
              <a:t>）</a:t>
            </a:r>
            <a:r>
              <a:rPr lang="en-US" altLang="zh-CN"/>
              <a:t>/N</a:t>
            </a:r>
            <a:r>
              <a:rPr lang="zh-CN" altLang="en-US"/>
              <a:t>，对上述公式进行变换，可以得到如下公式：</a:t>
            </a:r>
          </a:p>
          <a:p>
            <a:endParaRPr lang="zh-CN" altLang="en-US"/>
          </a:p>
          <a:p>
            <a:endParaRPr lang="zh-CN" altLang="en-US" sz="1800"/>
          </a:p>
          <a:p>
            <a:r>
              <a:rPr lang="zh-CN" altLang="en-US"/>
              <a:t>式中：</a:t>
            </a:r>
            <a:r>
              <a:rPr lang="en-US" altLang="zh-CN"/>
              <a:t>I——</a:t>
            </a:r>
            <a:r>
              <a:rPr lang="zh-CN" altLang="en-US"/>
              <a:t>利息；</a:t>
            </a:r>
            <a:r>
              <a:rPr lang="en-US" altLang="zh-CN"/>
              <a:t>T——</a:t>
            </a:r>
            <a:r>
              <a:rPr lang="zh-CN" altLang="en-US"/>
              <a:t>所得税税率；</a:t>
            </a:r>
            <a:r>
              <a:rPr lang="en-US" altLang="zh-CN"/>
              <a:t>N——</a:t>
            </a:r>
            <a:r>
              <a:rPr lang="zh-CN" altLang="en-US"/>
              <a:t>流通在外的普通股股数；</a:t>
            </a:r>
            <a:r>
              <a:rPr lang="en-US" altLang="zh-CN"/>
              <a:t>EBIT——</a:t>
            </a:r>
            <a:r>
              <a:rPr lang="zh-CN" altLang="en-US"/>
              <a:t>息税前利润。</a:t>
            </a:r>
          </a:p>
        </p:txBody>
      </p:sp>
      <p:pic>
        <p:nvPicPr>
          <p:cNvPr id="737284" name="Picture 4"/>
          <p:cNvPicPr>
            <a:picLocks noChangeAspect="1" noChangeArrowheads="1"/>
          </p:cNvPicPr>
          <p:nvPr/>
        </p:nvPicPr>
        <p:blipFill>
          <a:blip r:embed="rId4" cstate="print"/>
          <a:srcRect/>
          <a:stretch>
            <a:fillRect/>
          </a:stretch>
        </p:blipFill>
        <p:spPr bwMode="auto">
          <a:xfrm>
            <a:off x="3635375" y="2852738"/>
            <a:ext cx="2232025" cy="622300"/>
          </a:xfrm>
          <a:prstGeom prst="rect">
            <a:avLst/>
          </a:prstGeom>
          <a:noFill/>
          <a:ln w="9525">
            <a:noFill/>
            <a:miter lim="800000"/>
            <a:headEnd/>
            <a:tailEnd/>
          </a:ln>
        </p:spPr>
      </p:pic>
      <p:sp>
        <p:nvSpPr>
          <p:cNvPr id="737286" name="Rectangle 6"/>
          <p:cNvSpPr>
            <a:spLocks noChangeArrowheads="1"/>
          </p:cNvSpPr>
          <p:nvPr/>
        </p:nvSpPr>
        <p:spPr bwMode="auto">
          <a:xfrm>
            <a:off x="0" y="314166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7285" name="Object 5"/>
          <p:cNvGraphicFramePr>
            <a:graphicFrameLocks noChangeAspect="1"/>
          </p:cNvGraphicFramePr>
          <p:nvPr/>
        </p:nvGraphicFramePr>
        <p:xfrm>
          <a:off x="3059113" y="4581525"/>
          <a:ext cx="1584325" cy="565150"/>
        </p:xfrm>
        <a:graphic>
          <a:graphicData uri="http://schemas.openxmlformats.org/presentationml/2006/ole">
            <p:oleObj spid="_x0000_s737285" name="公式" r:id="rId5" imgW="1091726" imgH="393529" progId="Equation.3">
              <p:embed/>
            </p:oleObj>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2C113BEC-740F-4583-B55C-81896E5876DC}" type="slidenum">
              <a:rPr lang="zh-CN" altLang="en-US"/>
              <a:pPr/>
              <a:t>27</a:t>
            </a:fld>
            <a:endParaRPr lang="en-US" altLang="zh-CN"/>
          </a:p>
        </p:txBody>
      </p:sp>
      <p:sp>
        <p:nvSpPr>
          <p:cNvPr id="738306" name="Rectangle 2"/>
          <p:cNvSpPr>
            <a:spLocks noGrp="1" noChangeArrowheads="1"/>
          </p:cNvSpPr>
          <p:nvPr>
            <p:ph type="title"/>
          </p:nvPr>
        </p:nvSpPr>
        <p:spPr/>
        <p:txBody>
          <a:bodyPr/>
          <a:lstStyle/>
          <a:p>
            <a:r>
              <a:rPr lang="zh-CN" altLang="en-US"/>
              <a:t>财务杠杆分析</a:t>
            </a:r>
          </a:p>
        </p:txBody>
      </p:sp>
      <p:sp>
        <p:nvSpPr>
          <p:cNvPr id="738307" name="Rectangle 3"/>
          <p:cNvSpPr>
            <a:spLocks noGrp="1" noChangeArrowheads="1"/>
          </p:cNvSpPr>
          <p:nvPr>
            <p:ph type="body" idx="1"/>
          </p:nvPr>
        </p:nvSpPr>
        <p:spPr/>
        <p:txBody>
          <a:bodyPr/>
          <a:lstStyle/>
          <a:p>
            <a:pPr>
              <a:lnSpc>
                <a:spcPct val="110000"/>
              </a:lnSpc>
            </a:pPr>
            <a:r>
              <a:rPr lang="zh-CN" altLang="en-US"/>
              <a:t>在有优先股的条件下，由于优先股股利通常也是固定的，但应以税后利润支付，此时财务杠杆系数计算公式应改写成下列形式：</a:t>
            </a:r>
          </a:p>
          <a:p>
            <a:pPr>
              <a:lnSpc>
                <a:spcPct val="110000"/>
              </a:lnSpc>
            </a:pPr>
            <a:endParaRPr lang="zh-CN" altLang="en-US"/>
          </a:p>
          <a:p>
            <a:pPr>
              <a:lnSpc>
                <a:spcPct val="110000"/>
              </a:lnSpc>
            </a:pPr>
            <a:endParaRPr lang="zh-CN" altLang="en-US"/>
          </a:p>
          <a:p>
            <a:pPr>
              <a:lnSpc>
                <a:spcPct val="110000"/>
              </a:lnSpc>
            </a:pPr>
            <a:endParaRPr lang="zh-CN" altLang="en-US"/>
          </a:p>
          <a:p>
            <a:pPr>
              <a:lnSpc>
                <a:spcPct val="110000"/>
              </a:lnSpc>
            </a:pPr>
            <a:r>
              <a:rPr lang="zh-CN" altLang="en-US"/>
              <a:t>式中：</a:t>
            </a:r>
            <a:r>
              <a:rPr lang="en-US" altLang="zh-CN"/>
              <a:t>I——</a:t>
            </a:r>
            <a:r>
              <a:rPr lang="zh-CN" altLang="en-US"/>
              <a:t>利息；</a:t>
            </a:r>
            <a:r>
              <a:rPr lang="en-US" altLang="zh-CN"/>
              <a:t>T——</a:t>
            </a:r>
            <a:r>
              <a:rPr lang="zh-CN" altLang="en-US"/>
              <a:t>所得税税率；</a:t>
            </a:r>
            <a:r>
              <a:rPr lang="en-US" altLang="zh-CN"/>
              <a:t>EBIT——</a:t>
            </a:r>
            <a:r>
              <a:rPr lang="zh-CN" altLang="en-US"/>
              <a:t>息税前利润；</a:t>
            </a:r>
            <a:r>
              <a:rPr lang="en-US" altLang="zh-CN"/>
              <a:t>PD——</a:t>
            </a:r>
            <a:r>
              <a:rPr lang="zh-CN" altLang="en-US"/>
              <a:t>优先股股利。</a:t>
            </a:r>
          </a:p>
          <a:p>
            <a:pPr>
              <a:lnSpc>
                <a:spcPct val="110000"/>
              </a:lnSpc>
            </a:pPr>
            <a:r>
              <a:rPr lang="zh-CN" altLang="en-US"/>
              <a:t>财务杠杆系数的特性</a:t>
            </a:r>
          </a:p>
          <a:p>
            <a:pPr>
              <a:lnSpc>
                <a:spcPct val="110000"/>
              </a:lnSpc>
            </a:pPr>
            <a:r>
              <a:rPr lang="zh-CN" altLang="en-US"/>
              <a:t>从上述计算公式中可知财务杠杆系数的特性如下：</a:t>
            </a:r>
          </a:p>
          <a:p>
            <a:pPr>
              <a:lnSpc>
                <a:spcPct val="110000"/>
              </a:lnSpc>
            </a:pPr>
            <a:r>
              <a:rPr lang="zh-CN" altLang="en-US"/>
              <a:t>（</a:t>
            </a:r>
            <a:r>
              <a:rPr lang="en-US" altLang="zh-CN"/>
              <a:t>1</a:t>
            </a:r>
            <a:r>
              <a:rPr lang="zh-CN" altLang="en-US"/>
              <a:t>）财务杠杆系数表明息税前利润的增长引起的每股收益的增长幅度。</a:t>
            </a:r>
          </a:p>
          <a:p>
            <a:pPr>
              <a:lnSpc>
                <a:spcPct val="110000"/>
              </a:lnSpc>
            </a:pPr>
            <a:r>
              <a:rPr lang="zh-CN" altLang="en-US"/>
              <a:t>（</a:t>
            </a:r>
            <a:r>
              <a:rPr lang="en-US" altLang="zh-CN"/>
              <a:t>2</a:t>
            </a:r>
            <a:r>
              <a:rPr lang="zh-CN" altLang="en-US"/>
              <a:t>）在资本总额、息税前利润相同的情况下，负债比率越高，利率越高，财务杠杆系数越大，财务风险也越大。反之，负债比率越低，利率越低，财务杠杆系数越小，财务风险也就越小。</a:t>
            </a:r>
          </a:p>
        </p:txBody>
      </p:sp>
      <p:sp>
        <p:nvSpPr>
          <p:cNvPr id="738309" name="Rectangle 5"/>
          <p:cNvSpPr>
            <a:spLocks noChangeArrowheads="1"/>
          </p:cNvSpPr>
          <p:nvPr/>
        </p:nvSpPr>
        <p:spPr bwMode="auto">
          <a:xfrm>
            <a:off x="0" y="32289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8308" name="Object 4"/>
          <p:cNvGraphicFramePr>
            <a:graphicFrameLocks noChangeAspect="1"/>
          </p:cNvGraphicFramePr>
          <p:nvPr/>
        </p:nvGraphicFramePr>
        <p:xfrm>
          <a:off x="2124075" y="1916113"/>
          <a:ext cx="2952750" cy="646112"/>
        </p:xfrm>
        <a:graphic>
          <a:graphicData uri="http://schemas.openxmlformats.org/presentationml/2006/ole">
            <p:oleObj spid="_x0000_s738308" name="公式" r:id="rId4" imgW="1892300" imgH="419100" progId="Equation.3">
              <p:embed/>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33CCB56A-C069-4171-8C75-27ED6474F925}" type="slidenum">
              <a:rPr lang="zh-CN" altLang="en-US"/>
              <a:pPr/>
              <a:t>28</a:t>
            </a:fld>
            <a:endParaRPr lang="en-US" altLang="zh-CN"/>
          </a:p>
        </p:txBody>
      </p:sp>
      <p:sp>
        <p:nvSpPr>
          <p:cNvPr id="739330" name="Rectangle 2"/>
          <p:cNvSpPr>
            <a:spLocks noGrp="1" noChangeArrowheads="1"/>
          </p:cNvSpPr>
          <p:nvPr>
            <p:ph type="title"/>
          </p:nvPr>
        </p:nvSpPr>
        <p:spPr/>
        <p:txBody>
          <a:bodyPr/>
          <a:lstStyle/>
          <a:p>
            <a:r>
              <a:rPr lang="zh-CN" altLang="en-US"/>
              <a:t>复合杠杆分析 </a:t>
            </a:r>
          </a:p>
        </p:txBody>
      </p:sp>
      <p:sp>
        <p:nvSpPr>
          <p:cNvPr id="739331" name="Rectangle 3"/>
          <p:cNvSpPr>
            <a:spLocks noGrp="1" noChangeArrowheads="1"/>
          </p:cNvSpPr>
          <p:nvPr>
            <p:ph type="body" idx="1"/>
          </p:nvPr>
        </p:nvSpPr>
        <p:spPr>
          <a:xfrm>
            <a:off x="468313" y="908050"/>
            <a:ext cx="8207375" cy="5184775"/>
          </a:xfrm>
        </p:spPr>
        <p:txBody>
          <a:bodyPr/>
          <a:lstStyle/>
          <a:p>
            <a:r>
              <a:rPr lang="zh-CN" altLang="en-US" dirty="0"/>
              <a:t>复合杠杆的概念</a:t>
            </a:r>
          </a:p>
          <a:p>
            <a:r>
              <a:rPr lang="zh-CN" altLang="en-US" dirty="0"/>
              <a:t>前述已知，由于存在固定的生产经营成本，产生经营杠杆作用，使息税前利润的变动率大于产销量的变动率；同样，由于存在固定的财务成本，产生财务杠杆作用，使企业每股收益的变动率大于息税前利润的变动率。如果两种杠杆共同起作用，那么销售额稍有变动就会使每股收益产生更大的变动，这两种杠杆作用结合在一起被称为复合杠杆。</a:t>
            </a:r>
          </a:p>
          <a:p>
            <a:r>
              <a:rPr lang="zh-CN" altLang="en-US" dirty="0"/>
              <a:t>复合杠杆系数的计算</a:t>
            </a:r>
          </a:p>
          <a:p>
            <a:r>
              <a:rPr lang="zh-CN" altLang="en-US" dirty="0" smtClean="0"/>
              <a:t>对</a:t>
            </a:r>
            <a:r>
              <a:rPr lang="zh-CN" altLang="en-US" dirty="0"/>
              <a:t>复合杠杆进行计量最常见的指标是复合杠杆系数（</a:t>
            </a:r>
            <a:r>
              <a:rPr lang="en-US" altLang="zh-CN" dirty="0"/>
              <a:t>Degree of Total Leverage</a:t>
            </a:r>
            <a:r>
              <a:rPr lang="zh-CN" altLang="en-US" dirty="0"/>
              <a:t>，简称</a:t>
            </a:r>
            <a:r>
              <a:rPr lang="en-US" altLang="zh-CN" dirty="0"/>
              <a:t>DTL</a:t>
            </a:r>
            <a:r>
              <a:rPr lang="zh-CN" altLang="en-US" dirty="0"/>
              <a:t>）。</a:t>
            </a:r>
          </a:p>
          <a:p>
            <a:r>
              <a:rPr lang="zh-CN" altLang="en-US" dirty="0"/>
              <a:t>所谓复合杠杆系数，是指每股收益随着产销业务量的变动而发生变动的幅度，即每股收益的变动率相对于产销量变动率的倍数，不难看出，实际上复合杠杆系数就等于经营杠杆系数与财务杠杆系数之积。复合杠杆系数的计算公式如下：</a:t>
            </a:r>
          </a:p>
        </p:txBody>
      </p:sp>
      <p:sp>
        <p:nvSpPr>
          <p:cNvPr id="739333" name="Rectangle 5"/>
          <p:cNvSpPr>
            <a:spLocks noChangeArrowheads="1"/>
          </p:cNvSpPr>
          <p:nvPr/>
        </p:nvSpPr>
        <p:spPr bwMode="auto">
          <a:xfrm>
            <a:off x="0" y="324326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9332" name="Object 4"/>
          <p:cNvGraphicFramePr>
            <a:graphicFrameLocks noChangeAspect="1"/>
          </p:cNvGraphicFramePr>
          <p:nvPr/>
        </p:nvGraphicFramePr>
        <p:xfrm>
          <a:off x="3635375" y="5084763"/>
          <a:ext cx="3600450" cy="650875"/>
        </p:xfrm>
        <a:graphic>
          <a:graphicData uri="http://schemas.openxmlformats.org/presentationml/2006/ole">
            <p:oleObj spid="_x0000_s739332" name="公式" r:id="rId4" imgW="2159000" imgH="393700" progId="Equation.3">
              <p:embed/>
            </p:oleObj>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20B18515-1968-447D-A2B6-590DDFFD0290}" type="slidenum">
              <a:rPr lang="zh-CN" altLang="en-US"/>
              <a:pPr/>
              <a:t>29</a:t>
            </a:fld>
            <a:endParaRPr lang="en-US" altLang="zh-CN"/>
          </a:p>
        </p:txBody>
      </p:sp>
      <p:sp>
        <p:nvSpPr>
          <p:cNvPr id="740354" name="Rectangle 2"/>
          <p:cNvSpPr>
            <a:spLocks noGrp="1" noChangeArrowheads="1"/>
          </p:cNvSpPr>
          <p:nvPr>
            <p:ph type="title"/>
          </p:nvPr>
        </p:nvSpPr>
        <p:spPr/>
        <p:txBody>
          <a:bodyPr/>
          <a:lstStyle/>
          <a:p>
            <a:r>
              <a:rPr lang="zh-CN" altLang="en-US"/>
              <a:t>复合杠杆分析 </a:t>
            </a:r>
          </a:p>
        </p:txBody>
      </p:sp>
      <p:sp>
        <p:nvSpPr>
          <p:cNvPr id="740355" name="Rectangle 3"/>
          <p:cNvSpPr>
            <a:spLocks noGrp="1" noChangeArrowheads="1"/>
          </p:cNvSpPr>
          <p:nvPr>
            <p:ph type="body" idx="1"/>
          </p:nvPr>
        </p:nvSpPr>
        <p:spPr>
          <a:xfrm>
            <a:off x="250825" y="836613"/>
            <a:ext cx="8569325" cy="5616575"/>
          </a:xfrm>
        </p:spPr>
        <p:txBody>
          <a:bodyPr/>
          <a:lstStyle/>
          <a:p>
            <a:pPr>
              <a:lnSpc>
                <a:spcPct val="110000"/>
              </a:lnSpc>
            </a:pPr>
            <a:r>
              <a:rPr lang="zh-CN" altLang="en-US"/>
              <a:t>式中：</a:t>
            </a:r>
            <a:r>
              <a:rPr lang="en-US" altLang="zh-CN"/>
              <a:t>DCL——</a:t>
            </a:r>
            <a:r>
              <a:rPr lang="zh-CN" altLang="en-US"/>
              <a:t>复合杠杆系数；</a:t>
            </a:r>
            <a:r>
              <a:rPr lang="en-US" altLang="zh-CN"/>
              <a:t>EPS——</a:t>
            </a:r>
            <a:r>
              <a:rPr lang="zh-CN" altLang="en-US"/>
              <a:t>变动前的每股收益；△</a:t>
            </a:r>
            <a:r>
              <a:rPr lang="en-US" altLang="zh-CN"/>
              <a:t>EPS——</a:t>
            </a:r>
            <a:r>
              <a:rPr lang="zh-CN" altLang="en-US"/>
              <a:t>每股收益变动额；</a:t>
            </a:r>
            <a:r>
              <a:rPr lang="en-US" altLang="zh-CN"/>
              <a:t>S——</a:t>
            </a:r>
            <a:r>
              <a:rPr lang="zh-CN" altLang="en-US"/>
              <a:t>变动前的产销量；△</a:t>
            </a:r>
            <a:r>
              <a:rPr lang="en-US" altLang="zh-CN"/>
              <a:t>S——</a:t>
            </a:r>
            <a:r>
              <a:rPr lang="zh-CN" altLang="en-US"/>
              <a:t>产销量的变动额。</a:t>
            </a:r>
          </a:p>
          <a:p>
            <a:pPr>
              <a:lnSpc>
                <a:spcPct val="110000"/>
              </a:lnSpc>
            </a:pPr>
            <a:r>
              <a:rPr lang="zh-CN" altLang="en-US"/>
              <a:t>又有：</a:t>
            </a:r>
          </a:p>
          <a:p>
            <a:pPr>
              <a:lnSpc>
                <a:spcPct val="110000"/>
              </a:lnSpc>
            </a:pPr>
            <a:endParaRPr lang="zh-CN" altLang="en-US"/>
          </a:p>
          <a:p>
            <a:pPr>
              <a:lnSpc>
                <a:spcPct val="110000"/>
              </a:lnSpc>
            </a:pPr>
            <a:endParaRPr lang="zh-CN" altLang="en-US" sz="800"/>
          </a:p>
          <a:p>
            <a:pPr>
              <a:lnSpc>
                <a:spcPct val="110000"/>
              </a:lnSpc>
            </a:pPr>
            <a:r>
              <a:rPr lang="zh-CN" altLang="en-US"/>
              <a:t>式中：</a:t>
            </a:r>
            <a:r>
              <a:rPr lang="en-US" altLang="zh-CN"/>
              <a:t>DTL——</a:t>
            </a:r>
            <a:r>
              <a:rPr lang="zh-CN" altLang="en-US"/>
              <a:t>复合杠杆系数；</a:t>
            </a:r>
            <a:r>
              <a:rPr lang="en-US" altLang="zh-CN"/>
              <a:t>M——</a:t>
            </a:r>
            <a:r>
              <a:rPr lang="zh-CN" altLang="en-US"/>
              <a:t>变动前的边际贡献；</a:t>
            </a:r>
            <a:r>
              <a:rPr lang="en-US" altLang="zh-CN"/>
              <a:t>EBIT——</a:t>
            </a:r>
            <a:r>
              <a:rPr lang="zh-CN" altLang="en-US"/>
              <a:t>变动前的息税前利润；</a:t>
            </a:r>
            <a:r>
              <a:rPr lang="en-US" altLang="zh-CN"/>
              <a:t>I——</a:t>
            </a:r>
            <a:r>
              <a:rPr lang="zh-CN" altLang="en-US"/>
              <a:t>利息；</a:t>
            </a:r>
            <a:r>
              <a:rPr lang="en-US" altLang="zh-CN"/>
              <a:t>T——</a:t>
            </a:r>
            <a:r>
              <a:rPr lang="zh-CN" altLang="en-US"/>
              <a:t>所得税税率； </a:t>
            </a:r>
            <a:r>
              <a:rPr lang="en-US" altLang="zh-CN"/>
              <a:t>PD——</a:t>
            </a:r>
            <a:r>
              <a:rPr lang="zh-CN" altLang="en-US"/>
              <a:t>优先股股利。</a:t>
            </a:r>
          </a:p>
          <a:p>
            <a:pPr>
              <a:lnSpc>
                <a:spcPct val="110000"/>
              </a:lnSpc>
            </a:pPr>
            <a:r>
              <a:rPr lang="zh-CN" altLang="en-US"/>
              <a:t>复合杠杆系数的特性</a:t>
            </a:r>
          </a:p>
          <a:p>
            <a:pPr>
              <a:lnSpc>
                <a:spcPct val="110000"/>
              </a:lnSpc>
            </a:pPr>
            <a:r>
              <a:rPr lang="zh-CN" altLang="en-US"/>
              <a:t>（</a:t>
            </a:r>
            <a:r>
              <a:rPr lang="en-US" altLang="zh-CN"/>
              <a:t>1</a:t>
            </a:r>
            <a:r>
              <a:rPr lang="zh-CN" altLang="en-US"/>
              <a:t>）由于复合杠杆的作用，当销售额发生较小变动而使普通股每股收益产生大幅度波动所造成的风险，被称为复合风险。复合风险直接反映企业的整体风险。在其他因素不变的情况下，复合杠杆系数越大，复合风险越大；复合杠杆系数越小，复合风险越小。</a:t>
            </a:r>
          </a:p>
          <a:p>
            <a:pPr>
              <a:lnSpc>
                <a:spcPct val="110000"/>
              </a:lnSpc>
            </a:pPr>
            <a:r>
              <a:rPr lang="zh-CN" altLang="en-US"/>
              <a:t>（</a:t>
            </a:r>
            <a:r>
              <a:rPr lang="en-US" altLang="zh-CN"/>
              <a:t>2</a:t>
            </a:r>
            <a:r>
              <a:rPr lang="zh-CN" altLang="en-US"/>
              <a:t>）复合杠杆是经营杠杆与财务杠杆共同作用的结果，从复合杠杆系数公式中可以看到经营杠杆与财务杠杆之间的相互关系，即为了达到某一复合杠杆系数，经营杠杆和财务杠杆可以有很多不同的组合。</a:t>
            </a:r>
          </a:p>
        </p:txBody>
      </p:sp>
      <p:sp>
        <p:nvSpPr>
          <p:cNvPr id="740357" name="Rectangle 5"/>
          <p:cNvSpPr>
            <a:spLocks noChangeArrowheads="1"/>
          </p:cNvSpPr>
          <p:nvPr/>
        </p:nvSpPr>
        <p:spPr bwMode="auto">
          <a:xfrm>
            <a:off x="0" y="32289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0356" name="Object 4"/>
          <p:cNvGraphicFramePr>
            <a:graphicFrameLocks noChangeAspect="1"/>
          </p:cNvGraphicFramePr>
          <p:nvPr/>
        </p:nvGraphicFramePr>
        <p:xfrm>
          <a:off x="2339975" y="1628775"/>
          <a:ext cx="2736850" cy="598488"/>
        </p:xfrm>
        <a:graphic>
          <a:graphicData uri="http://schemas.openxmlformats.org/presentationml/2006/ole">
            <p:oleObj spid="_x0000_s740356" name="公式" r:id="rId4" imgW="1892300" imgH="419100" progId="Equation.3">
              <p:embed/>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5E7F92A-026C-47A1-9ED3-8C50BF438606}" type="slidenum">
              <a:rPr lang="zh-CN" altLang="en-US"/>
              <a:pPr/>
              <a:t>3</a:t>
            </a:fld>
            <a:endParaRPr lang="en-US" altLang="zh-CN"/>
          </a:p>
        </p:txBody>
      </p:sp>
      <p:sp>
        <p:nvSpPr>
          <p:cNvPr id="686082" name="Rectangle 2"/>
          <p:cNvSpPr>
            <a:spLocks noGrp="1" noChangeArrowheads="1"/>
          </p:cNvSpPr>
          <p:nvPr>
            <p:ph type="title"/>
          </p:nvPr>
        </p:nvSpPr>
        <p:spPr/>
        <p:txBody>
          <a:bodyPr/>
          <a:lstStyle/>
          <a:p>
            <a:pPr marL="609600" indent="-609600"/>
            <a:r>
              <a:rPr lang="zh-CN" altLang="en-US"/>
              <a:t>企业发展能力分析</a:t>
            </a:r>
          </a:p>
        </p:txBody>
      </p:sp>
      <p:sp>
        <p:nvSpPr>
          <p:cNvPr id="686083" name="Rectangle 3"/>
          <p:cNvSpPr>
            <a:spLocks noGrp="1" noChangeArrowheads="1"/>
          </p:cNvSpPr>
          <p:nvPr>
            <p:ph type="body" idx="1"/>
          </p:nvPr>
        </p:nvSpPr>
        <p:spPr/>
        <p:txBody>
          <a:bodyPr/>
          <a:lstStyle/>
          <a:p>
            <a:pPr>
              <a:lnSpc>
                <a:spcPct val="120000"/>
              </a:lnSpc>
            </a:pPr>
            <a:r>
              <a:rPr lang="zh-CN" altLang="en-US" dirty="0" smtClean="0"/>
              <a:t>企业</a:t>
            </a:r>
            <a:r>
              <a:rPr lang="zh-CN" altLang="en-US" dirty="0"/>
              <a:t>的发展能力是指企业在未来的生产经营过程中的一种成长潜能和趋势。一个发展能力强的企业，能够不断为股东创造财富，同时不断增加企业自身的价值。对企业发展能力的评价和分析，无论是就企业的投资者和债权人，还是政府管理部门、企业内部经理人员和员工，以及企业的其他利益相关者而言，都是值得重视和关注的。 </a:t>
            </a:r>
            <a:endParaRPr lang="en-US" altLang="zh-CN" dirty="0" smtClean="0"/>
          </a:p>
          <a:p>
            <a:pPr>
              <a:lnSpc>
                <a:spcPct val="120000"/>
              </a:lnSpc>
            </a:pPr>
            <a:endParaRPr lang="zh-CN" altLang="en-US" dirty="0"/>
          </a:p>
          <a:p>
            <a:pPr>
              <a:lnSpc>
                <a:spcPct val="120000"/>
              </a:lnSpc>
            </a:pPr>
            <a:r>
              <a:rPr lang="zh-CN" altLang="en-US" dirty="0"/>
              <a:t>在现实生活中，一个成功企业的发展路径可能是千差万别、各不相同。例如，有的企业采取外向规模增长的发展方式，即大量进行收购活动，公司规模迅速扩大，但短期内不一定带来销售及净收益的迅速增长。还有的企业则偏重于采取内部优化型发展增长方式，即在现有资产规模的基础上内部挖潜，提高质量，降低成本，扩大销售，获得增长。</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5"/>
          <p:cNvSpPr>
            <a:spLocks noGrp="1"/>
          </p:cNvSpPr>
          <p:nvPr>
            <p:ph type="sldNum" sz="quarter" idx="11"/>
          </p:nvPr>
        </p:nvSpPr>
        <p:spPr/>
        <p:txBody>
          <a:bodyPr/>
          <a:lstStyle/>
          <a:p>
            <a:fld id="{91498DE7-741F-408E-9DC4-D93B97FE2A51}" type="slidenum">
              <a:rPr lang="zh-CN" altLang="en-US"/>
              <a:pPr/>
              <a:t>30</a:t>
            </a:fld>
            <a:endParaRPr lang="en-US" altLang="zh-CN"/>
          </a:p>
        </p:txBody>
      </p:sp>
      <p:sp>
        <p:nvSpPr>
          <p:cNvPr id="666626" name="Rectangle 2"/>
          <p:cNvSpPr>
            <a:spLocks noGrp="1" noChangeArrowheads="1"/>
          </p:cNvSpPr>
          <p:nvPr>
            <p:ph type="title"/>
          </p:nvPr>
        </p:nvSpPr>
        <p:spPr>
          <a:xfrm>
            <a:off x="1763713" y="188913"/>
            <a:ext cx="5791200" cy="609600"/>
          </a:xfrm>
          <a:noFill/>
        </p:spPr>
        <p:txBody>
          <a:bodyPr/>
          <a:lstStyle/>
          <a:p>
            <a:r>
              <a:rPr lang="zh-CN" altLang="en-US"/>
              <a:t>企业的社会责任</a:t>
            </a:r>
          </a:p>
        </p:txBody>
      </p:sp>
      <p:sp>
        <p:nvSpPr>
          <p:cNvPr id="666627" name="Rectangle 3"/>
          <p:cNvSpPr>
            <a:spLocks noGrp="1" noChangeArrowheads="1"/>
          </p:cNvSpPr>
          <p:nvPr>
            <p:ph type="body" sz="half" idx="1"/>
          </p:nvPr>
        </p:nvSpPr>
        <p:spPr>
          <a:xfrm>
            <a:off x="539750" y="914400"/>
            <a:ext cx="8299450" cy="5334000"/>
          </a:xfrm>
        </p:spPr>
        <p:txBody>
          <a:bodyPr/>
          <a:lstStyle/>
          <a:p>
            <a:r>
              <a:rPr lang="zh-CN" altLang="en-US" sz="2400" dirty="0"/>
              <a:t>现代企业财务分析一般是以企业经济责任分析为核心，却忽视了对企业的伦理责任、法律责任和生态责任等社会责任方面的分析</a:t>
            </a:r>
            <a:r>
              <a:rPr lang="zh-CN" altLang="en-US" sz="2400" dirty="0" smtClean="0"/>
              <a:t>。</a:t>
            </a:r>
            <a:endParaRPr lang="en-US" altLang="zh-CN" sz="2400" dirty="0" smtClean="0"/>
          </a:p>
          <a:p>
            <a:endParaRPr lang="zh-CN" altLang="en-US" sz="2400" dirty="0"/>
          </a:p>
          <a:p>
            <a:r>
              <a:rPr lang="zh-CN" altLang="en-US" sz="2400" dirty="0"/>
              <a:t>所谓企业的社会责任，是指企业通过企业制度和企业行为所体现的对员工、商务伙伴、客户（消费者）、社区、国家履行的各种积极义务和责任，是企业对市场和相关利益群体的一种良性反应，它既有法律、行政等方面的强制义务，也有道德方面的自愿行为。企业对社会责任的忽视，不但使依赖于现行财务分析指标结果的相关决策不科学，而且还可能给企业带来因没有履行必要的社会责任而造成的巨大风险</a:t>
            </a:r>
            <a:r>
              <a:rPr lang="zh-CN" altLang="en-US" sz="2400" dirty="0" smtClean="0"/>
              <a:t>。</a:t>
            </a:r>
            <a:endParaRPr lang="zh-CN" altLang="en-US" sz="2400" dirty="0"/>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D3337C9-3B3F-419D-8DC6-860B553EB6DD}" type="slidenum">
              <a:rPr lang="zh-CN" altLang="en-US"/>
              <a:pPr/>
              <a:t>31</a:t>
            </a:fld>
            <a:endParaRPr lang="en-US" altLang="zh-CN"/>
          </a:p>
        </p:txBody>
      </p:sp>
      <p:sp>
        <p:nvSpPr>
          <p:cNvPr id="670722" name="Rectangle 2"/>
          <p:cNvSpPr>
            <a:spLocks noGrp="1" noChangeArrowheads="1"/>
          </p:cNvSpPr>
          <p:nvPr>
            <p:ph type="body" idx="1"/>
          </p:nvPr>
        </p:nvSpPr>
        <p:spPr/>
        <p:txBody>
          <a:bodyPr/>
          <a:lstStyle/>
          <a:p>
            <a:pPr>
              <a:lnSpc>
                <a:spcPct val="110000"/>
              </a:lnSpc>
            </a:pPr>
            <a:r>
              <a:rPr lang="zh-CN" altLang="en-US" dirty="0"/>
              <a:t>企业综合社会责任财务指标主要是评价企业对国家和社会承担的责任。在各类评价体系中出现最多的是以下六个指标：社会贡献率、社会积累率、纳税贡献率、就业贡献率、全员劳动生产率和技术投入比率。</a:t>
            </a:r>
          </a:p>
          <a:p>
            <a:pPr>
              <a:lnSpc>
                <a:spcPct val="110000"/>
              </a:lnSpc>
            </a:pPr>
            <a:r>
              <a:rPr lang="en-US" altLang="zh-CN" dirty="0"/>
              <a:t>1</a:t>
            </a:r>
            <a:r>
              <a:rPr lang="zh-CN" altLang="en-US" dirty="0"/>
              <a:t>．社会贡献率</a:t>
            </a:r>
          </a:p>
          <a:p>
            <a:pPr>
              <a:lnSpc>
                <a:spcPct val="110000"/>
              </a:lnSpc>
            </a:pPr>
            <a:r>
              <a:rPr lang="zh-CN" altLang="en-US" dirty="0"/>
              <a:t>社会贡献率是企业社会贡献总额与平均资产总额的比值，它反映了企业占用社会经济资源所产生的社会经济效益的大小，用于评价企业运用全部资产为国家或社会创造价值的能力，在一定程度上表明了公司的社会责任。其计算公式为：</a:t>
            </a:r>
          </a:p>
          <a:p>
            <a:pPr>
              <a:lnSpc>
                <a:spcPct val="110000"/>
              </a:lnSpc>
            </a:pPr>
            <a:endParaRPr lang="zh-CN" altLang="en-US" dirty="0"/>
          </a:p>
          <a:p>
            <a:pPr>
              <a:lnSpc>
                <a:spcPct val="110000"/>
              </a:lnSpc>
            </a:pPr>
            <a:endParaRPr lang="zh-CN" altLang="en-US" dirty="0"/>
          </a:p>
          <a:p>
            <a:pPr>
              <a:lnSpc>
                <a:spcPct val="110000"/>
              </a:lnSpc>
            </a:pPr>
            <a:r>
              <a:rPr lang="zh-CN" altLang="en-US" dirty="0"/>
              <a:t>其中，企业社会贡献总额包括：工资（含奖金、津贴等工资性收入），劳保退休统筹及其他社会福利支出，利息支出净额，应交或已交的各项税款、附加及福利等。社会贡献率指标越高，说明企业的社会贡献越大。</a:t>
            </a:r>
          </a:p>
        </p:txBody>
      </p:sp>
      <p:sp>
        <p:nvSpPr>
          <p:cNvPr id="670723"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0724" name="Object 4"/>
          <p:cNvGraphicFramePr>
            <a:graphicFrameLocks noChangeAspect="1"/>
          </p:cNvGraphicFramePr>
          <p:nvPr/>
        </p:nvGraphicFramePr>
        <p:xfrm>
          <a:off x="3419475" y="3573463"/>
          <a:ext cx="4419600" cy="692150"/>
        </p:xfrm>
        <a:graphic>
          <a:graphicData uri="http://schemas.openxmlformats.org/presentationml/2006/ole">
            <p:oleObj spid="_x0000_s670724" name="公式" r:id="rId4" imgW="2667000" imgH="419100" progId="Equation.3">
              <p:embed/>
            </p:oleObj>
          </a:graphicData>
        </a:graphic>
      </p:graphicFrame>
      <p:sp>
        <p:nvSpPr>
          <p:cNvPr id="670725" name="Rectangle 5"/>
          <p:cNvSpPr>
            <a:spLocks noGrp="1" noChangeArrowheads="1"/>
          </p:cNvSpPr>
          <p:nvPr>
            <p:ph type="title"/>
          </p:nvPr>
        </p:nvSpPr>
        <p:spPr>
          <a:xfrm>
            <a:off x="1979613" y="188913"/>
            <a:ext cx="5791200" cy="609600"/>
          </a:xfrm>
          <a:noFill/>
          <a:ln/>
        </p:spPr>
        <p:txBody>
          <a:bodyPr/>
          <a:lstStyle/>
          <a:p>
            <a:r>
              <a:rPr lang="zh-CN" altLang="en-US"/>
              <a:t>企业综合社会责任财务指标</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9465B874-57BB-42E9-AE55-CF09798AF79F}" type="slidenum">
              <a:rPr lang="zh-CN" altLang="en-US"/>
              <a:pPr/>
              <a:t>32</a:t>
            </a:fld>
            <a:endParaRPr lang="en-US" altLang="zh-CN"/>
          </a:p>
        </p:txBody>
      </p:sp>
      <p:sp>
        <p:nvSpPr>
          <p:cNvPr id="671746" name="Rectangle 2"/>
          <p:cNvSpPr>
            <a:spLocks noGrp="1" noChangeArrowheads="1"/>
          </p:cNvSpPr>
          <p:nvPr>
            <p:ph type="body" idx="1"/>
          </p:nvPr>
        </p:nvSpPr>
        <p:spPr>
          <a:xfrm>
            <a:off x="468313" y="908050"/>
            <a:ext cx="8294687" cy="5721350"/>
          </a:xfrm>
        </p:spPr>
        <p:txBody>
          <a:bodyPr/>
          <a:lstStyle/>
          <a:p>
            <a:r>
              <a:rPr lang="en-US" altLang="zh-CN"/>
              <a:t>2</a:t>
            </a:r>
            <a:r>
              <a:rPr lang="zh-CN" altLang="en-US"/>
              <a:t>．社会积累率</a:t>
            </a:r>
          </a:p>
          <a:p>
            <a:r>
              <a:rPr lang="zh-CN" altLang="en-US"/>
              <a:t>社会积累率是企业上交的各项财政收入与企业社会贡献总额的比值，用于衡量企业社会贡献总额中多少用于上交国家财政和支持社会公益事业，从而直接或间接反映企业的社会责任。其计算公式为：</a:t>
            </a:r>
          </a:p>
          <a:p>
            <a:endParaRPr lang="zh-CN" altLang="en-US"/>
          </a:p>
          <a:p>
            <a:endParaRPr lang="zh-CN" altLang="en-US"/>
          </a:p>
          <a:p>
            <a:r>
              <a:rPr lang="zh-CN" altLang="en-US"/>
              <a:t>其中，上交国家财政总额包括企业依法向财政交纳的各项税款，如：增值税、所得税、产品销售税金及附加、其他税款等。企业的社会积累率指标越高，表明企业支持国家财政的贡献越大。</a:t>
            </a:r>
          </a:p>
          <a:p>
            <a:r>
              <a:rPr lang="en-US" altLang="zh-CN"/>
              <a:t>3</a:t>
            </a:r>
            <a:r>
              <a:rPr lang="zh-CN" altLang="en-US"/>
              <a:t>．纳税贡献率</a:t>
            </a:r>
          </a:p>
          <a:p>
            <a:r>
              <a:rPr lang="zh-CN" altLang="en-US"/>
              <a:t>纳税贡献率是企业会计年度内的纳税总额与企业平均净资产的比值，该指标可以用来衡量企业运用全部净资产为国家和社会创造价值的能力。其计算公式为： </a:t>
            </a:r>
          </a:p>
          <a:p>
            <a:r>
              <a:rPr lang="zh-CN" altLang="en-US"/>
              <a:t>纳税贡献率指标越高，表明企业运用自有资产为社会和国家作出的贡献越大。 </a:t>
            </a:r>
          </a:p>
        </p:txBody>
      </p:sp>
      <p:sp>
        <p:nvSpPr>
          <p:cNvPr id="671747"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1748" name="Object 4"/>
          <p:cNvGraphicFramePr>
            <a:graphicFrameLocks noChangeAspect="1"/>
          </p:cNvGraphicFramePr>
          <p:nvPr/>
        </p:nvGraphicFramePr>
        <p:xfrm>
          <a:off x="2484438" y="2205038"/>
          <a:ext cx="4038600" cy="568325"/>
        </p:xfrm>
        <a:graphic>
          <a:graphicData uri="http://schemas.openxmlformats.org/presentationml/2006/ole">
            <p:oleObj spid="_x0000_s671748" name="公式" r:id="rId4" imgW="2971800" imgH="419100" progId="Equation.3">
              <p:embed/>
            </p:oleObj>
          </a:graphicData>
        </a:graphic>
      </p:graphicFrame>
      <p:sp>
        <p:nvSpPr>
          <p:cNvPr id="671749"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1750" name="Object 6"/>
          <p:cNvGraphicFramePr>
            <a:graphicFrameLocks noChangeAspect="1"/>
          </p:cNvGraphicFramePr>
          <p:nvPr/>
        </p:nvGraphicFramePr>
        <p:xfrm>
          <a:off x="2484438" y="5373688"/>
          <a:ext cx="4267200" cy="636587"/>
        </p:xfrm>
        <a:graphic>
          <a:graphicData uri="http://schemas.openxmlformats.org/presentationml/2006/ole">
            <p:oleObj spid="_x0000_s671750" name="公式" r:id="rId5" imgW="2806700" imgH="419100" progId="Equation.3">
              <p:embed/>
            </p:oleObj>
          </a:graphicData>
        </a:graphic>
      </p:graphicFrame>
      <p:sp>
        <p:nvSpPr>
          <p:cNvPr id="671752" name="Rectangle 8"/>
          <p:cNvSpPr>
            <a:spLocks noGrp="1" noChangeArrowheads="1"/>
          </p:cNvSpPr>
          <p:nvPr>
            <p:ph type="title"/>
          </p:nvPr>
        </p:nvSpPr>
        <p:spPr/>
        <p:txBody>
          <a:bodyPr/>
          <a:lstStyle/>
          <a:p>
            <a:r>
              <a:rPr lang="zh-CN" altLang="en-US"/>
              <a:t>企业综合社会责任财务指标</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EF5D2A4B-05AA-4C56-9041-AA87DB63A0A4}" type="slidenum">
              <a:rPr lang="zh-CN" altLang="en-US"/>
              <a:pPr/>
              <a:t>33</a:t>
            </a:fld>
            <a:endParaRPr lang="en-US" altLang="zh-CN"/>
          </a:p>
        </p:txBody>
      </p:sp>
      <p:sp>
        <p:nvSpPr>
          <p:cNvPr id="672770" name="Rectangle 2"/>
          <p:cNvSpPr>
            <a:spLocks noGrp="1" noChangeArrowheads="1"/>
          </p:cNvSpPr>
          <p:nvPr>
            <p:ph type="body" idx="1"/>
          </p:nvPr>
        </p:nvSpPr>
        <p:spPr/>
        <p:txBody>
          <a:bodyPr/>
          <a:lstStyle/>
          <a:p>
            <a:pPr>
              <a:lnSpc>
                <a:spcPct val="110000"/>
              </a:lnSpc>
            </a:pPr>
            <a:r>
              <a:rPr lang="en-US" altLang="zh-CN" dirty="0" smtClean="0"/>
              <a:t>4</a:t>
            </a:r>
            <a:r>
              <a:rPr lang="zh-CN" altLang="en-US" dirty="0" smtClean="0"/>
              <a:t>．</a:t>
            </a:r>
            <a:r>
              <a:rPr lang="zh-CN" altLang="en-US" dirty="0"/>
              <a:t>全员劳动生产率</a:t>
            </a:r>
          </a:p>
          <a:p>
            <a:pPr>
              <a:lnSpc>
                <a:spcPct val="110000"/>
              </a:lnSpc>
            </a:pPr>
            <a:r>
              <a:rPr lang="zh-CN" altLang="en-US" dirty="0"/>
              <a:t>全员劳动生产率是企业的工业增加值与同一时期全部职工的平均人数的比值，反映企业对社会劳动资源的利用水平和企业劳动者素质的高低，是企业生产技术水平、经营管理水平、职工技术熟练程度和劳动积极性的综合表现，间接反映企业劳动者为国家创造财富的社会责任。其计算公式为：</a:t>
            </a:r>
          </a:p>
        </p:txBody>
      </p:sp>
      <p:sp>
        <p:nvSpPr>
          <p:cNvPr id="672771"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672774" name="Rectangle 6"/>
          <p:cNvSpPr>
            <a:spLocks noGrp="1" noChangeArrowheads="1"/>
          </p:cNvSpPr>
          <p:nvPr>
            <p:ph type="title"/>
          </p:nvPr>
        </p:nvSpPr>
        <p:spPr/>
        <p:txBody>
          <a:bodyPr/>
          <a:lstStyle/>
          <a:p>
            <a:r>
              <a:rPr lang="zh-CN" altLang="en-US"/>
              <a:t>企业综合社会责任财务指标</a:t>
            </a:r>
          </a:p>
        </p:txBody>
      </p:sp>
      <p:graphicFrame>
        <p:nvGraphicFramePr>
          <p:cNvPr id="672775" name="Object 7"/>
          <p:cNvGraphicFramePr>
            <a:graphicFrameLocks noChangeAspect="1"/>
          </p:cNvGraphicFramePr>
          <p:nvPr/>
        </p:nvGraphicFramePr>
        <p:xfrm>
          <a:off x="1907704" y="3068960"/>
          <a:ext cx="4800600" cy="674687"/>
        </p:xfrm>
        <a:graphic>
          <a:graphicData uri="http://schemas.openxmlformats.org/presentationml/2006/ole">
            <p:oleObj spid="_x0000_s672775" name="公式" r:id="rId4" imgW="2971800" imgH="419100" progId="Equation.3">
              <p:embed/>
            </p:oleObj>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E109E951-C1ED-4CBC-9D2E-3FB1617074CE}" type="slidenum">
              <a:rPr lang="zh-CN" altLang="en-US"/>
              <a:pPr/>
              <a:t>34</a:t>
            </a:fld>
            <a:endParaRPr lang="en-US" altLang="zh-CN"/>
          </a:p>
        </p:txBody>
      </p:sp>
      <p:sp>
        <p:nvSpPr>
          <p:cNvPr id="673794" name="Rectangle 2"/>
          <p:cNvSpPr>
            <a:spLocks noGrp="1" noChangeArrowheads="1"/>
          </p:cNvSpPr>
          <p:nvPr>
            <p:ph type="body" idx="1"/>
          </p:nvPr>
        </p:nvSpPr>
        <p:spPr/>
        <p:txBody>
          <a:bodyPr/>
          <a:lstStyle/>
          <a:p>
            <a:endParaRPr lang="zh-CN" altLang="en-US" dirty="0"/>
          </a:p>
          <a:p>
            <a:pPr>
              <a:lnSpc>
                <a:spcPct val="110000"/>
              </a:lnSpc>
            </a:pPr>
            <a:r>
              <a:rPr lang="en-US" altLang="zh-CN" dirty="0" smtClean="0"/>
              <a:t>5</a:t>
            </a:r>
            <a:r>
              <a:rPr lang="zh-CN" altLang="en-US" dirty="0" smtClean="0"/>
              <a:t>．</a:t>
            </a:r>
            <a:r>
              <a:rPr lang="zh-CN" altLang="en-US" dirty="0"/>
              <a:t>技术投入比率</a:t>
            </a:r>
          </a:p>
          <a:p>
            <a:pPr>
              <a:lnSpc>
                <a:spcPct val="110000"/>
              </a:lnSpc>
            </a:pPr>
            <a:r>
              <a:rPr lang="zh-CN" altLang="en-US" dirty="0"/>
              <a:t>技术投入比率是指企业当年技术转让费支出和研发费支出与年营业收入总额的比值，其计算公式是：</a:t>
            </a:r>
          </a:p>
          <a:p>
            <a:pPr>
              <a:lnSpc>
                <a:spcPct val="110000"/>
              </a:lnSpc>
            </a:pPr>
            <a:endParaRPr lang="en-US" altLang="zh-CN" dirty="0" smtClean="0"/>
          </a:p>
          <a:p>
            <a:pPr>
              <a:lnSpc>
                <a:spcPct val="110000"/>
              </a:lnSpc>
            </a:pPr>
            <a:endParaRPr lang="zh-CN" altLang="en-US" dirty="0"/>
          </a:p>
          <a:p>
            <a:pPr>
              <a:lnSpc>
                <a:spcPct val="110000"/>
              </a:lnSpc>
            </a:pPr>
            <a:endParaRPr lang="zh-CN" altLang="en-US" dirty="0"/>
          </a:p>
          <a:p>
            <a:pPr>
              <a:lnSpc>
                <a:spcPct val="110000"/>
              </a:lnSpc>
            </a:pPr>
            <a:endParaRPr lang="zh-CN" altLang="en-US" sz="900" dirty="0"/>
          </a:p>
          <a:p>
            <a:pPr>
              <a:lnSpc>
                <a:spcPct val="110000"/>
              </a:lnSpc>
            </a:pPr>
            <a:r>
              <a:rPr lang="zh-CN" altLang="en-US" dirty="0"/>
              <a:t>技术投入比率指标反映了企业对人类社会技术进步的责任，该比率指标越高，表明企业的开发和技术投入力度越大，为社会和国家进步承担的社会责任越多。</a:t>
            </a:r>
          </a:p>
        </p:txBody>
      </p:sp>
      <p:sp>
        <p:nvSpPr>
          <p:cNvPr id="673795"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673797"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3798" name="Object 6"/>
          <p:cNvGraphicFramePr>
            <a:graphicFrameLocks noChangeAspect="1"/>
          </p:cNvGraphicFramePr>
          <p:nvPr/>
        </p:nvGraphicFramePr>
        <p:xfrm>
          <a:off x="1475656" y="2636912"/>
          <a:ext cx="5867400" cy="639763"/>
        </p:xfrm>
        <a:graphic>
          <a:graphicData uri="http://schemas.openxmlformats.org/presentationml/2006/ole">
            <p:oleObj spid="_x0000_s673798" name="公式" r:id="rId4" imgW="3835400" imgH="419100" progId="Equation.3">
              <p:embed/>
            </p:oleObj>
          </a:graphicData>
        </a:graphic>
      </p:graphicFrame>
      <p:sp>
        <p:nvSpPr>
          <p:cNvPr id="673800" name="Rectangle 8"/>
          <p:cNvSpPr>
            <a:spLocks noGrp="1" noChangeArrowheads="1"/>
          </p:cNvSpPr>
          <p:nvPr>
            <p:ph type="title"/>
          </p:nvPr>
        </p:nvSpPr>
        <p:spPr/>
        <p:txBody>
          <a:bodyPr/>
          <a:lstStyle/>
          <a:p>
            <a:r>
              <a:rPr lang="zh-CN" altLang="en-US"/>
              <a:t>企业综合社会责任财务指标</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C1D54323-36C7-4190-8CD8-6F474EC4FBCD}" type="slidenum">
              <a:rPr lang="zh-CN" altLang="en-US"/>
              <a:pPr/>
              <a:t>35</a:t>
            </a:fld>
            <a:endParaRPr lang="en-US" altLang="zh-CN"/>
          </a:p>
        </p:txBody>
      </p:sp>
      <p:sp>
        <p:nvSpPr>
          <p:cNvPr id="675842" name="Rectangle 2"/>
          <p:cNvSpPr>
            <a:spLocks noGrp="1" noChangeArrowheads="1"/>
          </p:cNvSpPr>
          <p:nvPr>
            <p:ph type="body" idx="1"/>
          </p:nvPr>
        </p:nvSpPr>
        <p:spPr/>
        <p:txBody>
          <a:bodyPr/>
          <a:lstStyle/>
          <a:p>
            <a:pPr>
              <a:lnSpc>
                <a:spcPct val="120000"/>
              </a:lnSpc>
            </a:pPr>
            <a:r>
              <a:rPr lang="zh-CN" altLang="en-US"/>
              <a:t>企业的法律社会责任是指企业按照有关法律法规的规定承担的责任义务。例如企业对本企业职工的福利、安全、教育等方面承担的义务以及照章纳税的义务等。企业的法律社会责任财务指标主要是评价企业履行法律责任的情况，常见指标有：工资支付率、法定福利支付率、社保提取率、社保支付率、税款上缴率等。</a:t>
            </a:r>
          </a:p>
          <a:p>
            <a:pPr>
              <a:lnSpc>
                <a:spcPct val="120000"/>
              </a:lnSpc>
            </a:pPr>
            <a:r>
              <a:rPr lang="en-US" altLang="zh-CN"/>
              <a:t>1</a:t>
            </a:r>
            <a:r>
              <a:rPr lang="zh-CN" altLang="en-US"/>
              <a:t>．工资支付率</a:t>
            </a:r>
          </a:p>
          <a:p>
            <a:pPr>
              <a:lnSpc>
                <a:spcPct val="120000"/>
              </a:lnSpc>
            </a:pPr>
            <a:r>
              <a:rPr lang="zh-CN" altLang="en-US"/>
              <a:t>工资支付率是企业已付工资总额与应付工资总额的比值，反映企业对国家相关劳动法规的遵守情况，该比值越大越好。其计算公式为： </a:t>
            </a:r>
          </a:p>
        </p:txBody>
      </p:sp>
      <p:sp>
        <p:nvSpPr>
          <p:cNvPr id="675843"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5844" name="Object 4"/>
          <p:cNvGraphicFramePr>
            <a:graphicFrameLocks noChangeAspect="1"/>
          </p:cNvGraphicFramePr>
          <p:nvPr/>
        </p:nvGraphicFramePr>
        <p:xfrm>
          <a:off x="2268538" y="4292600"/>
          <a:ext cx="4648200" cy="822325"/>
        </p:xfrm>
        <a:graphic>
          <a:graphicData uri="http://schemas.openxmlformats.org/presentationml/2006/ole">
            <p:oleObj spid="_x0000_s675844" name="公式" r:id="rId4" imgW="2362200" imgH="419100" progId="Equation.3">
              <p:embed/>
            </p:oleObj>
          </a:graphicData>
        </a:graphic>
      </p:graphicFrame>
      <p:sp>
        <p:nvSpPr>
          <p:cNvPr id="675846" name="Rectangle 6"/>
          <p:cNvSpPr>
            <a:spLocks noGrp="1" noChangeArrowheads="1"/>
          </p:cNvSpPr>
          <p:nvPr>
            <p:ph type="title"/>
          </p:nvPr>
        </p:nvSpPr>
        <p:spPr/>
        <p:txBody>
          <a:bodyPr/>
          <a:lstStyle/>
          <a:p>
            <a:r>
              <a:rPr lang="zh-CN" altLang="en-US"/>
              <a:t>企业法律社会责任财务指标</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1BECFAEB-D96D-4791-961B-D417054C8260}" type="slidenum">
              <a:rPr lang="zh-CN" altLang="en-US"/>
              <a:pPr/>
              <a:t>36</a:t>
            </a:fld>
            <a:endParaRPr lang="en-US" altLang="zh-CN"/>
          </a:p>
        </p:txBody>
      </p:sp>
      <p:sp>
        <p:nvSpPr>
          <p:cNvPr id="676866" name="Rectangle 2"/>
          <p:cNvSpPr>
            <a:spLocks noGrp="1" noChangeArrowheads="1"/>
          </p:cNvSpPr>
          <p:nvPr>
            <p:ph type="body" idx="1"/>
          </p:nvPr>
        </p:nvSpPr>
        <p:spPr/>
        <p:txBody>
          <a:bodyPr/>
          <a:lstStyle/>
          <a:p>
            <a:pPr>
              <a:lnSpc>
                <a:spcPct val="110000"/>
              </a:lnSpc>
            </a:pPr>
            <a:r>
              <a:rPr lang="en-US" altLang="zh-CN"/>
              <a:t>2</a:t>
            </a:r>
            <a:r>
              <a:rPr lang="zh-CN" altLang="en-US"/>
              <a:t>．法定福利支付率</a:t>
            </a:r>
          </a:p>
          <a:p>
            <a:pPr>
              <a:lnSpc>
                <a:spcPct val="110000"/>
              </a:lnSpc>
            </a:pPr>
            <a:r>
              <a:rPr lang="zh-CN" altLang="en-US"/>
              <a:t>法定福利是指按相关法律政策规定职工享有的医疗卫生、困难补助等方面的福利。根据国家规定，法定福利按职工工资总额的</a:t>
            </a:r>
            <a:r>
              <a:rPr lang="en-US" altLang="zh-CN"/>
              <a:t>14</a:t>
            </a:r>
            <a:r>
              <a:rPr lang="zh-CN" altLang="en-US"/>
              <a:t>％比例计提。法定福利支付率是企业已提取的法定福利与按规定计算的法定福利总额之比，该指标值越高越好。其计算公式是：</a:t>
            </a:r>
          </a:p>
          <a:p>
            <a:pPr>
              <a:lnSpc>
                <a:spcPct val="110000"/>
              </a:lnSpc>
            </a:pPr>
            <a:endParaRPr lang="en-US" altLang="zh-CN"/>
          </a:p>
          <a:p>
            <a:pPr>
              <a:lnSpc>
                <a:spcPct val="110000"/>
              </a:lnSpc>
            </a:pPr>
            <a:endParaRPr lang="en-US" altLang="zh-CN"/>
          </a:p>
          <a:p>
            <a:pPr>
              <a:lnSpc>
                <a:spcPct val="110000"/>
              </a:lnSpc>
            </a:pPr>
            <a:r>
              <a:rPr lang="en-US" altLang="zh-CN"/>
              <a:t>3</a:t>
            </a:r>
            <a:r>
              <a:rPr lang="zh-CN" altLang="en-US"/>
              <a:t>．社保提取率</a:t>
            </a:r>
          </a:p>
          <a:p>
            <a:pPr>
              <a:lnSpc>
                <a:spcPct val="110000"/>
              </a:lnSpc>
            </a:pPr>
            <a:r>
              <a:rPr lang="zh-CN" altLang="en-US"/>
              <a:t>国家对企业职工的社会保障有相关的法律规定，社保提取率为企业已提取的社会保障基金与按相关法律规定应提取的社保基金的比值。该指标用来反映企业对国家相关社会保障法律法规的执行情况，指标值越大越好。其计算公式是：</a:t>
            </a:r>
          </a:p>
        </p:txBody>
      </p:sp>
      <p:sp>
        <p:nvSpPr>
          <p:cNvPr id="676867"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6868" name="Object 4"/>
          <p:cNvGraphicFramePr>
            <a:graphicFrameLocks noChangeAspect="1"/>
          </p:cNvGraphicFramePr>
          <p:nvPr/>
        </p:nvGraphicFramePr>
        <p:xfrm>
          <a:off x="3203575" y="2997200"/>
          <a:ext cx="4191000" cy="657225"/>
        </p:xfrm>
        <a:graphic>
          <a:graphicData uri="http://schemas.openxmlformats.org/presentationml/2006/ole">
            <p:oleObj spid="_x0000_s676868" name="公式" r:id="rId4" imgW="2667000" imgH="419100" progId="Equation.3">
              <p:embed/>
            </p:oleObj>
          </a:graphicData>
        </a:graphic>
      </p:graphicFrame>
      <p:sp>
        <p:nvSpPr>
          <p:cNvPr id="676869"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6870" name="Object 6"/>
          <p:cNvGraphicFramePr>
            <a:graphicFrameLocks noChangeAspect="1"/>
          </p:cNvGraphicFramePr>
          <p:nvPr/>
        </p:nvGraphicFramePr>
        <p:xfrm>
          <a:off x="3203575" y="5013325"/>
          <a:ext cx="4495800" cy="665163"/>
        </p:xfrm>
        <a:graphic>
          <a:graphicData uri="http://schemas.openxmlformats.org/presentationml/2006/ole">
            <p:oleObj spid="_x0000_s676870" name="公式" r:id="rId5" imgW="2819400" imgH="419100" progId="Equation.3">
              <p:embed/>
            </p:oleObj>
          </a:graphicData>
        </a:graphic>
      </p:graphicFrame>
      <p:sp>
        <p:nvSpPr>
          <p:cNvPr id="676872" name="Rectangle 8"/>
          <p:cNvSpPr>
            <a:spLocks noGrp="1" noChangeArrowheads="1"/>
          </p:cNvSpPr>
          <p:nvPr>
            <p:ph type="title"/>
          </p:nvPr>
        </p:nvSpPr>
        <p:spPr/>
        <p:txBody>
          <a:bodyPr/>
          <a:lstStyle/>
          <a:p>
            <a:r>
              <a:rPr lang="zh-CN" altLang="en-US"/>
              <a:t>企业法律社会责任财务指标</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5F5757E8-6080-4830-8355-A8FE7574C8C5}" type="slidenum">
              <a:rPr lang="zh-CN" altLang="en-US"/>
              <a:pPr/>
              <a:t>37</a:t>
            </a:fld>
            <a:endParaRPr lang="en-US" altLang="zh-CN"/>
          </a:p>
        </p:txBody>
      </p:sp>
      <p:sp>
        <p:nvSpPr>
          <p:cNvPr id="677890" name="Rectangle 2"/>
          <p:cNvSpPr>
            <a:spLocks noGrp="1" noChangeArrowheads="1"/>
          </p:cNvSpPr>
          <p:nvPr>
            <p:ph type="body" idx="1"/>
          </p:nvPr>
        </p:nvSpPr>
        <p:spPr/>
        <p:txBody>
          <a:bodyPr/>
          <a:lstStyle/>
          <a:p>
            <a:r>
              <a:rPr lang="en-US" altLang="zh-CN"/>
              <a:t>4</a:t>
            </a:r>
            <a:r>
              <a:rPr lang="zh-CN" altLang="en-US"/>
              <a:t>．社保支付率</a:t>
            </a:r>
          </a:p>
          <a:p>
            <a:r>
              <a:rPr lang="zh-CN" altLang="en-US"/>
              <a:t>社保支付率为企业已向社会保障机构支付的社保基金与应交社会保障基金之比。该指标反映企业是否有挤占挪用社保基金的违法行为，该指标值越大，说明企业执行社保法规责任越好。其计算公式为： </a:t>
            </a:r>
          </a:p>
          <a:p>
            <a:endParaRPr lang="en-US" altLang="zh-CN"/>
          </a:p>
          <a:p>
            <a:endParaRPr lang="en-US" altLang="zh-CN"/>
          </a:p>
          <a:p>
            <a:endParaRPr lang="en-US" altLang="zh-CN"/>
          </a:p>
          <a:p>
            <a:r>
              <a:rPr lang="en-US" altLang="zh-CN"/>
              <a:t>5</a:t>
            </a:r>
            <a:r>
              <a:rPr lang="zh-CN" altLang="en-US"/>
              <a:t>．税款上缴率</a:t>
            </a:r>
          </a:p>
          <a:p>
            <a:r>
              <a:rPr lang="zh-CN" altLang="en-US"/>
              <a:t>税款上缴率是企业已缴纳税款与应缴纳税款的比值，该指标用来分析企业是否有挤占挪用国家税款的违法行为，该比值越大，表明企业的税收法律责任履行得越好。其计算公式为： </a:t>
            </a:r>
          </a:p>
        </p:txBody>
      </p:sp>
      <p:sp>
        <p:nvSpPr>
          <p:cNvPr id="677891"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7892" name="Object 4"/>
          <p:cNvGraphicFramePr>
            <a:graphicFrameLocks noChangeAspect="1"/>
          </p:cNvGraphicFramePr>
          <p:nvPr/>
        </p:nvGraphicFramePr>
        <p:xfrm>
          <a:off x="3059113" y="2492375"/>
          <a:ext cx="3657600" cy="647700"/>
        </p:xfrm>
        <a:graphic>
          <a:graphicData uri="http://schemas.openxmlformats.org/presentationml/2006/ole">
            <p:oleObj spid="_x0000_s677892" name="公式" r:id="rId4" imgW="2362200" imgH="419100" progId="Equation.3">
              <p:embed/>
            </p:oleObj>
          </a:graphicData>
        </a:graphic>
      </p:graphicFrame>
      <p:sp>
        <p:nvSpPr>
          <p:cNvPr id="677893"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7894" name="Object 6"/>
          <p:cNvGraphicFramePr>
            <a:graphicFrameLocks noChangeAspect="1"/>
          </p:cNvGraphicFramePr>
          <p:nvPr/>
        </p:nvGraphicFramePr>
        <p:xfrm>
          <a:off x="3059113" y="4652963"/>
          <a:ext cx="3733800" cy="704850"/>
        </p:xfrm>
        <a:graphic>
          <a:graphicData uri="http://schemas.openxmlformats.org/presentationml/2006/ole">
            <p:oleObj spid="_x0000_s677894" name="公式" r:id="rId5" imgW="2209800" imgH="419100" progId="Equation.3">
              <p:embed/>
            </p:oleObj>
          </a:graphicData>
        </a:graphic>
      </p:graphicFrame>
      <p:sp>
        <p:nvSpPr>
          <p:cNvPr id="677896" name="Rectangle 8"/>
          <p:cNvSpPr>
            <a:spLocks noGrp="1" noChangeArrowheads="1"/>
          </p:cNvSpPr>
          <p:nvPr>
            <p:ph type="title"/>
          </p:nvPr>
        </p:nvSpPr>
        <p:spPr/>
        <p:txBody>
          <a:bodyPr/>
          <a:lstStyle/>
          <a:p>
            <a:r>
              <a:rPr lang="zh-CN" altLang="en-US"/>
              <a:t>企业法律社会责任财务指标</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DF70AB09-4B49-403F-9A73-E2BC221A2CB4}" type="slidenum">
              <a:rPr lang="zh-CN" altLang="en-US"/>
              <a:pPr/>
              <a:t>38</a:t>
            </a:fld>
            <a:endParaRPr lang="en-US" altLang="zh-CN"/>
          </a:p>
        </p:txBody>
      </p:sp>
      <p:sp>
        <p:nvSpPr>
          <p:cNvPr id="679938" name="Rectangle 2"/>
          <p:cNvSpPr>
            <a:spLocks noGrp="1" noChangeArrowheads="1"/>
          </p:cNvSpPr>
          <p:nvPr>
            <p:ph type="body" idx="1"/>
          </p:nvPr>
        </p:nvSpPr>
        <p:spPr/>
        <p:txBody>
          <a:bodyPr/>
          <a:lstStyle/>
          <a:p>
            <a:r>
              <a:rPr lang="zh-CN" altLang="en-US" sz="2400"/>
              <a:t>企业伦理社会责任财务指标评价的是企业对社会慈善事业和其他公益事业的社会责任。主要指标有：捐赠收入比率、员工人均年教育经费、员工工资增长率等。</a:t>
            </a:r>
          </a:p>
          <a:p>
            <a:r>
              <a:rPr lang="en-US" altLang="zh-CN" sz="2400"/>
              <a:t>1</a:t>
            </a:r>
            <a:r>
              <a:rPr lang="zh-CN" altLang="en-US" sz="2400"/>
              <a:t>．捐赠收入比率</a:t>
            </a:r>
          </a:p>
          <a:p>
            <a:r>
              <a:rPr lang="zh-CN" altLang="en-US" sz="2400"/>
              <a:t>捐赠收入比率是企业为社区建设、希望工程和困难人群发生的慈善与公益捐款与企业收入的比值，该指标可以反映企业的社会伦理责任，指标值越大越好。其计算公式为： </a:t>
            </a:r>
          </a:p>
        </p:txBody>
      </p:sp>
      <p:sp>
        <p:nvSpPr>
          <p:cNvPr id="679939"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9940" name="Object 4"/>
          <p:cNvGraphicFramePr>
            <a:graphicFrameLocks noChangeAspect="1"/>
          </p:cNvGraphicFramePr>
          <p:nvPr/>
        </p:nvGraphicFramePr>
        <p:xfrm>
          <a:off x="2268538" y="3860800"/>
          <a:ext cx="4495800" cy="708025"/>
        </p:xfrm>
        <a:graphic>
          <a:graphicData uri="http://schemas.openxmlformats.org/presentationml/2006/ole">
            <p:oleObj spid="_x0000_s679940" name="公式" r:id="rId4" imgW="2654300" imgH="419100" progId="Equation.3">
              <p:embed/>
            </p:oleObj>
          </a:graphicData>
        </a:graphic>
      </p:graphicFrame>
      <p:sp>
        <p:nvSpPr>
          <p:cNvPr id="679942" name="Rectangle 6"/>
          <p:cNvSpPr>
            <a:spLocks noGrp="1" noChangeArrowheads="1"/>
          </p:cNvSpPr>
          <p:nvPr>
            <p:ph type="title"/>
          </p:nvPr>
        </p:nvSpPr>
        <p:spPr/>
        <p:txBody>
          <a:bodyPr/>
          <a:lstStyle/>
          <a:p>
            <a:r>
              <a:rPr lang="zh-CN" altLang="en-US"/>
              <a:t>企业伦理社会责任财务指标</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5B81E81B-CE0B-4E22-8A2A-159B2B2C5598}" type="slidenum">
              <a:rPr lang="zh-CN" altLang="en-US"/>
              <a:pPr/>
              <a:t>39</a:t>
            </a:fld>
            <a:endParaRPr lang="en-US" altLang="zh-CN"/>
          </a:p>
        </p:txBody>
      </p:sp>
      <p:sp>
        <p:nvSpPr>
          <p:cNvPr id="680962" name="Rectangle 2"/>
          <p:cNvSpPr>
            <a:spLocks noGrp="1" noChangeArrowheads="1"/>
          </p:cNvSpPr>
          <p:nvPr>
            <p:ph type="body" idx="1"/>
          </p:nvPr>
        </p:nvSpPr>
        <p:spPr>
          <a:xfrm>
            <a:off x="468313" y="908050"/>
            <a:ext cx="8207375" cy="5184775"/>
          </a:xfrm>
        </p:spPr>
        <p:txBody>
          <a:bodyPr/>
          <a:lstStyle/>
          <a:p>
            <a:pPr>
              <a:lnSpc>
                <a:spcPct val="120000"/>
              </a:lnSpc>
            </a:pPr>
            <a:r>
              <a:rPr lang="en-US" altLang="zh-CN"/>
              <a:t>2</a:t>
            </a:r>
            <a:r>
              <a:rPr lang="zh-CN" altLang="en-US"/>
              <a:t>．员工人均年教育经费</a:t>
            </a:r>
          </a:p>
          <a:p>
            <a:pPr>
              <a:lnSpc>
                <a:spcPct val="120000"/>
              </a:lnSpc>
            </a:pPr>
            <a:r>
              <a:rPr lang="zh-CN" altLang="en-US"/>
              <a:t>员工人均年教育经费为企业的职工教育经费总额与职工人数的比值，该指标反映企业对员工素质的提升和未来发展所承担的社会伦理责任，该指标值越大越好。其计算公式为： </a:t>
            </a:r>
          </a:p>
          <a:p>
            <a:pPr>
              <a:lnSpc>
                <a:spcPct val="120000"/>
              </a:lnSpc>
            </a:pPr>
            <a:endParaRPr lang="en-US" altLang="zh-CN"/>
          </a:p>
          <a:p>
            <a:pPr>
              <a:lnSpc>
                <a:spcPct val="120000"/>
              </a:lnSpc>
            </a:pPr>
            <a:endParaRPr lang="en-US" altLang="zh-CN"/>
          </a:p>
          <a:p>
            <a:pPr>
              <a:lnSpc>
                <a:spcPct val="120000"/>
              </a:lnSpc>
            </a:pPr>
            <a:r>
              <a:rPr lang="en-US" altLang="zh-CN"/>
              <a:t>3</a:t>
            </a:r>
            <a:r>
              <a:rPr lang="zh-CN" altLang="en-US"/>
              <a:t>．员工工资增长率</a:t>
            </a:r>
          </a:p>
          <a:p>
            <a:pPr>
              <a:lnSpc>
                <a:spcPct val="120000"/>
              </a:lnSpc>
            </a:pPr>
            <a:r>
              <a:rPr lang="zh-CN" altLang="en-US"/>
              <a:t>员工工资增长率是企业本年度员工工资增长额与上年度员工工资额的比值，反映企业员工对企业增长的利润的分享程度。该指标值以高出行业平均水平和物价上涨率为好，同时与单位员工利润增长率进行比较，看二者的增长幅度是否一致，以反映企业的伦理责任。其计算公式为： </a:t>
            </a:r>
          </a:p>
        </p:txBody>
      </p:sp>
      <p:sp>
        <p:nvSpPr>
          <p:cNvPr id="680963"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0964" name="Object 4"/>
          <p:cNvGraphicFramePr>
            <a:graphicFrameLocks noChangeAspect="1"/>
          </p:cNvGraphicFramePr>
          <p:nvPr/>
        </p:nvGraphicFramePr>
        <p:xfrm>
          <a:off x="3276600" y="2565400"/>
          <a:ext cx="4038600" cy="598488"/>
        </p:xfrm>
        <a:graphic>
          <a:graphicData uri="http://schemas.openxmlformats.org/presentationml/2006/ole">
            <p:oleObj spid="_x0000_s680964" name="公式" r:id="rId4" imgW="2819400" imgH="419100" progId="Equation.3">
              <p:embed/>
            </p:oleObj>
          </a:graphicData>
        </a:graphic>
      </p:graphicFrame>
      <p:sp>
        <p:nvSpPr>
          <p:cNvPr id="680965"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0966" name="Object 6"/>
          <p:cNvGraphicFramePr>
            <a:graphicFrameLocks noChangeAspect="1"/>
          </p:cNvGraphicFramePr>
          <p:nvPr/>
        </p:nvGraphicFramePr>
        <p:xfrm>
          <a:off x="3059113" y="5157788"/>
          <a:ext cx="4448175" cy="598487"/>
        </p:xfrm>
        <a:graphic>
          <a:graphicData uri="http://schemas.openxmlformats.org/presentationml/2006/ole">
            <p:oleObj spid="_x0000_s680966" name="公式" r:id="rId5" imgW="3111500" imgH="419100" progId="Equation.3">
              <p:embed/>
            </p:oleObj>
          </a:graphicData>
        </a:graphic>
      </p:graphicFrame>
      <p:sp>
        <p:nvSpPr>
          <p:cNvPr id="680968" name="Rectangle 8"/>
          <p:cNvSpPr>
            <a:spLocks noGrp="1" noChangeArrowheads="1"/>
          </p:cNvSpPr>
          <p:nvPr>
            <p:ph type="title"/>
          </p:nvPr>
        </p:nvSpPr>
        <p:spPr/>
        <p:txBody>
          <a:bodyPr/>
          <a:lstStyle/>
          <a:p>
            <a:r>
              <a:rPr lang="zh-CN" altLang="en-US"/>
              <a:t>企业伦理社会责任财务指标</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p:txBody>
          <a:bodyPr/>
          <a:lstStyle/>
          <a:p>
            <a:fld id="{665BC1A0-1302-4F6A-87E1-9195A3F21639}" type="slidenum">
              <a:rPr lang="zh-CN" altLang="en-US"/>
              <a:pPr/>
              <a:t>4</a:t>
            </a:fld>
            <a:endParaRPr lang="en-US" altLang="zh-CN"/>
          </a:p>
        </p:txBody>
      </p:sp>
      <p:sp>
        <p:nvSpPr>
          <p:cNvPr id="701442" name="Rectangle 2"/>
          <p:cNvSpPr>
            <a:spLocks noGrp="1" noChangeArrowheads="1"/>
          </p:cNvSpPr>
          <p:nvPr>
            <p:ph type="title"/>
          </p:nvPr>
        </p:nvSpPr>
        <p:spPr/>
        <p:txBody>
          <a:bodyPr/>
          <a:lstStyle/>
          <a:p>
            <a:r>
              <a:rPr lang="zh-CN" altLang="en-US"/>
              <a:t>资本（净资产）增长分析 </a:t>
            </a:r>
          </a:p>
        </p:txBody>
      </p:sp>
      <p:sp>
        <p:nvSpPr>
          <p:cNvPr id="701443" name="Rectangle 3"/>
          <p:cNvSpPr>
            <a:spLocks noGrp="1" noChangeArrowheads="1"/>
          </p:cNvSpPr>
          <p:nvPr>
            <p:ph type="body" idx="1"/>
          </p:nvPr>
        </p:nvSpPr>
        <p:spPr/>
        <p:txBody>
          <a:bodyPr/>
          <a:lstStyle/>
          <a:p>
            <a:r>
              <a:rPr lang="zh-CN" altLang="en-US" dirty="0"/>
              <a:t>（</a:t>
            </a:r>
            <a:r>
              <a:rPr lang="en-US" altLang="zh-CN" dirty="0"/>
              <a:t>1</a:t>
            </a:r>
            <a:r>
              <a:rPr lang="zh-CN" altLang="en-US" dirty="0"/>
              <a:t>）资本积累率</a:t>
            </a:r>
          </a:p>
          <a:p>
            <a:r>
              <a:rPr lang="zh-CN" altLang="en-US" dirty="0"/>
              <a:t>资本积累率也称净资产增长率，是指企业本年净资产增长额同年初净资产的比率</a:t>
            </a:r>
            <a:r>
              <a:rPr lang="en-US" altLang="zh-CN" dirty="0"/>
              <a:t>, </a:t>
            </a:r>
            <a:r>
              <a:rPr lang="zh-CN" altLang="en-US" dirty="0"/>
              <a:t>它可以表示企业当年资本的积累能力，是评价企业发展潜力的重要指标。其计算公式为：</a:t>
            </a:r>
          </a:p>
          <a:p>
            <a:endParaRPr lang="zh-CN" altLang="en-US" dirty="0"/>
          </a:p>
          <a:p>
            <a:endParaRPr lang="zh-CN" altLang="en-US" dirty="0"/>
          </a:p>
          <a:p>
            <a:endParaRPr lang="zh-CN" altLang="en-US" dirty="0"/>
          </a:p>
          <a:p>
            <a:r>
              <a:rPr lang="zh-CN" altLang="en-US" dirty="0"/>
              <a:t>资本积累率体现了企业资本的积累情况，是企业发展强盛的标志，也是企业扩大再生产的源泉，展示了企业的发展活力。该指标越高，表明企业的资本积累越多，企业资本保全性越强，持续发展的能力越大</a:t>
            </a:r>
            <a:r>
              <a:rPr lang="zh-CN" altLang="en-US" dirty="0" smtClean="0"/>
              <a:t>。</a:t>
            </a:r>
            <a:endParaRPr lang="zh-CN" altLang="en-US" dirty="0"/>
          </a:p>
        </p:txBody>
      </p:sp>
      <p:pic>
        <p:nvPicPr>
          <p:cNvPr id="701444" name="Picture 4"/>
          <p:cNvPicPr>
            <a:picLocks noChangeAspect="1" noChangeArrowheads="1"/>
          </p:cNvPicPr>
          <p:nvPr/>
        </p:nvPicPr>
        <p:blipFill>
          <a:blip r:embed="rId3" cstate="print"/>
          <a:srcRect/>
          <a:stretch>
            <a:fillRect/>
          </a:stretch>
        </p:blipFill>
        <p:spPr bwMode="auto">
          <a:xfrm>
            <a:off x="2484438" y="2420938"/>
            <a:ext cx="3960812" cy="62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2298E62C-B5A8-47B1-B485-5E25EA0F75C8}" type="slidenum">
              <a:rPr lang="zh-CN" altLang="en-US"/>
              <a:pPr/>
              <a:t>40</a:t>
            </a:fld>
            <a:endParaRPr lang="en-US" altLang="zh-CN"/>
          </a:p>
        </p:txBody>
      </p:sp>
      <p:sp>
        <p:nvSpPr>
          <p:cNvPr id="683010" name="Rectangle 2"/>
          <p:cNvSpPr>
            <a:spLocks noGrp="1" noChangeArrowheads="1"/>
          </p:cNvSpPr>
          <p:nvPr>
            <p:ph type="body" idx="1"/>
          </p:nvPr>
        </p:nvSpPr>
        <p:spPr/>
        <p:txBody>
          <a:bodyPr/>
          <a:lstStyle/>
          <a:p>
            <a:pPr>
              <a:lnSpc>
                <a:spcPct val="125000"/>
              </a:lnSpc>
            </a:pPr>
            <a:r>
              <a:rPr lang="zh-CN" altLang="en-US"/>
              <a:t>企业的生态责任要求企业一方面要按照有关法律的规定合理利用资源、减少对环境的污染程度，另一方面还要求企业承担治理由其所造成的环境污染的相关费用。依据可持续发展观的要求，反映企业生态社会责任的财务指标有：单位收入材料消耗量、单位收入耗能量、单位收入耗水量、单位收入不可再生资源消耗量、环保投资率等。</a:t>
            </a:r>
          </a:p>
          <a:p>
            <a:pPr>
              <a:lnSpc>
                <a:spcPct val="125000"/>
              </a:lnSpc>
            </a:pPr>
            <a:r>
              <a:rPr lang="en-US" altLang="zh-CN"/>
              <a:t>1</a:t>
            </a:r>
            <a:r>
              <a:rPr lang="zh-CN" altLang="en-US"/>
              <a:t>．单位收入材料消耗量</a:t>
            </a:r>
          </a:p>
          <a:p>
            <a:pPr>
              <a:lnSpc>
                <a:spcPct val="125000"/>
              </a:lnSpc>
            </a:pPr>
            <a:r>
              <a:rPr lang="zh-CN" altLang="en-US"/>
              <a:t>单位收入材料消耗量为企业主要材料消耗量与企业收入总额的比值，该指标反映企业生产对材料的消耗强度。该指标值越小，表明企业对材料的节约；反之，则是对材料的浪费。其计算公式为： </a:t>
            </a:r>
          </a:p>
        </p:txBody>
      </p:sp>
      <p:sp>
        <p:nvSpPr>
          <p:cNvPr id="683011"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3012" name="Object 4"/>
          <p:cNvGraphicFramePr>
            <a:graphicFrameLocks noChangeAspect="1"/>
          </p:cNvGraphicFramePr>
          <p:nvPr/>
        </p:nvGraphicFramePr>
        <p:xfrm>
          <a:off x="2484438" y="4724400"/>
          <a:ext cx="4572000" cy="720725"/>
        </p:xfrm>
        <a:graphic>
          <a:graphicData uri="http://schemas.openxmlformats.org/presentationml/2006/ole">
            <p:oleObj spid="_x0000_s683012" name="公式" r:id="rId4" imgW="2654300" imgH="419100" progId="Equation.3">
              <p:embed/>
            </p:oleObj>
          </a:graphicData>
        </a:graphic>
      </p:graphicFrame>
      <p:sp>
        <p:nvSpPr>
          <p:cNvPr id="683014" name="Rectangle 6"/>
          <p:cNvSpPr>
            <a:spLocks noGrp="1" noChangeArrowheads="1"/>
          </p:cNvSpPr>
          <p:nvPr>
            <p:ph type="title"/>
          </p:nvPr>
        </p:nvSpPr>
        <p:spPr/>
        <p:txBody>
          <a:bodyPr/>
          <a:lstStyle/>
          <a:p>
            <a:r>
              <a:rPr lang="zh-CN" altLang="en-US"/>
              <a:t>企业生态社会责任财务指标</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6ED9146C-E252-4BC6-B3EC-0172DCA5F518}" type="slidenum">
              <a:rPr lang="zh-CN" altLang="en-US"/>
              <a:pPr/>
              <a:t>41</a:t>
            </a:fld>
            <a:endParaRPr lang="en-US" altLang="zh-CN"/>
          </a:p>
        </p:txBody>
      </p:sp>
      <p:sp>
        <p:nvSpPr>
          <p:cNvPr id="684034" name="Rectangle 2"/>
          <p:cNvSpPr>
            <a:spLocks noGrp="1" noChangeArrowheads="1"/>
          </p:cNvSpPr>
          <p:nvPr>
            <p:ph type="body" idx="1"/>
          </p:nvPr>
        </p:nvSpPr>
        <p:spPr/>
        <p:txBody>
          <a:bodyPr/>
          <a:lstStyle/>
          <a:p>
            <a:r>
              <a:rPr lang="en-US" altLang="zh-CN"/>
              <a:t>2</a:t>
            </a:r>
            <a:r>
              <a:rPr lang="zh-CN" altLang="en-US"/>
              <a:t>．单位收入耗能量</a:t>
            </a:r>
          </a:p>
          <a:p>
            <a:r>
              <a:rPr lang="zh-CN" altLang="en-US"/>
              <a:t>单位收入耗能量是企业能源消耗量与企业收入总额的比值，该指标反映企业生产对能源的消耗强度，该指标值越小越好。值得注意的是为加强单位收入能耗的可比性，应将耗能量统一换算为热能值。其计算公式为：</a:t>
            </a:r>
          </a:p>
          <a:p>
            <a:endParaRPr lang="en-US" altLang="zh-CN"/>
          </a:p>
          <a:p>
            <a:endParaRPr lang="en-US" altLang="zh-CN"/>
          </a:p>
          <a:p>
            <a:r>
              <a:rPr lang="en-US" altLang="zh-CN"/>
              <a:t>3</a:t>
            </a:r>
            <a:r>
              <a:rPr lang="zh-CN" altLang="en-US"/>
              <a:t>．单位收入耗水量</a:t>
            </a:r>
          </a:p>
          <a:p>
            <a:r>
              <a:rPr lang="zh-CN" altLang="en-US"/>
              <a:t>单位收入耗水量为企业水资源消耗量与企业收入总额的比值，该指标反映企业生产对水资源的消耗强度，该指标值越小越好。其计算公式为：</a:t>
            </a:r>
          </a:p>
        </p:txBody>
      </p:sp>
      <p:sp>
        <p:nvSpPr>
          <p:cNvPr id="684035"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4036" name="Object 4"/>
          <p:cNvGraphicFramePr>
            <a:graphicFrameLocks noChangeAspect="1"/>
          </p:cNvGraphicFramePr>
          <p:nvPr/>
        </p:nvGraphicFramePr>
        <p:xfrm>
          <a:off x="3419475" y="2492375"/>
          <a:ext cx="3810000" cy="677863"/>
        </p:xfrm>
        <a:graphic>
          <a:graphicData uri="http://schemas.openxmlformats.org/presentationml/2006/ole">
            <p:oleObj spid="_x0000_s684036" name="公式" r:id="rId4" imgW="2349500" imgH="419100" progId="Equation.3">
              <p:embed/>
            </p:oleObj>
          </a:graphicData>
        </a:graphic>
      </p:graphicFrame>
      <p:sp>
        <p:nvSpPr>
          <p:cNvPr id="684037"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4038" name="Object 6"/>
          <p:cNvGraphicFramePr>
            <a:graphicFrameLocks noChangeAspect="1"/>
          </p:cNvGraphicFramePr>
          <p:nvPr/>
        </p:nvGraphicFramePr>
        <p:xfrm>
          <a:off x="3276600" y="4581525"/>
          <a:ext cx="4038600" cy="676275"/>
        </p:xfrm>
        <a:graphic>
          <a:graphicData uri="http://schemas.openxmlformats.org/presentationml/2006/ole">
            <p:oleObj spid="_x0000_s684038" name="公式" r:id="rId5" imgW="2501900" imgH="419100" progId="Equation.3">
              <p:embed/>
            </p:oleObj>
          </a:graphicData>
        </a:graphic>
      </p:graphicFrame>
      <p:sp>
        <p:nvSpPr>
          <p:cNvPr id="684040" name="Rectangle 8"/>
          <p:cNvSpPr>
            <a:spLocks noGrp="1" noChangeArrowheads="1"/>
          </p:cNvSpPr>
          <p:nvPr>
            <p:ph type="title"/>
          </p:nvPr>
        </p:nvSpPr>
        <p:spPr/>
        <p:txBody>
          <a:bodyPr/>
          <a:lstStyle/>
          <a:p>
            <a:r>
              <a:rPr lang="zh-CN" altLang="en-US"/>
              <a:t>企业生态社会责任的财务指标</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AFF04667-0083-4F52-970F-D4BA710B060E}" type="slidenum">
              <a:rPr lang="zh-CN" altLang="en-US"/>
              <a:pPr/>
              <a:t>42</a:t>
            </a:fld>
            <a:endParaRPr lang="en-US" altLang="zh-CN"/>
          </a:p>
        </p:txBody>
      </p:sp>
      <p:sp>
        <p:nvSpPr>
          <p:cNvPr id="685058" name="Rectangle 2"/>
          <p:cNvSpPr>
            <a:spLocks noGrp="1" noChangeArrowheads="1"/>
          </p:cNvSpPr>
          <p:nvPr>
            <p:ph type="body" idx="1"/>
          </p:nvPr>
        </p:nvSpPr>
        <p:spPr>
          <a:xfrm>
            <a:off x="468313" y="981075"/>
            <a:ext cx="8207375" cy="5111750"/>
          </a:xfrm>
        </p:spPr>
        <p:txBody>
          <a:bodyPr/>
          <a:lstStyle/>
          <a:p>
            <a:r>
              <a:rPr lang="en-US" altLang="zh-CN"/>
              <a:t>4</a:t>
            </a:r>
            <a:r>
              <a:rPr lang="zh-CN" altLang="en-US"/>
              <a:t>．单位收入不可再生资源消耗量</a:t>
            </a:r>
          </a:p>
          <a:p>
            <a:r>
              <a:rPr lang="zh-CN" altLang="en-US"/>
              <a:t>单位收入不可再生资源消耗量是企业消耗不可再生资源量与企业收入总额的比值，该指标反映企业生产对不可再生资源的消耗强度，指标值越小越好。其计算公式为：</a:t>
            </a:r>
          </a:p>
          <a:p>
            <a:endParaRPr lang="en-US" altLang="zh-CN"/>
          </a:p>
          <a:p>
            <a:endParaRPr lang="en-US" altLang="zh-CN"/>
          </a:p>
          <a:p>
            <a:endParaRPr lang="en-US" altLang="zh-CN"/>
          </a:p>
          <a:p>
            <a:r>
              <a:rPr lang="en-US" altLang="zh-CN"/>
              <a:t>5</a:t>
            </a:r>
            <a:r>
              <a:rPr lang="zh-CN" altLang="en-US"/>
              <a:t>．环保投资率</a:t>
            </a:r>
          </a:p>
          <a:p>
            <a:r>
              <a:rPr lang="zh-CN" altLang="en-US"/>
              <a:t>环保投资率是企业环保设备净值与固定资产净值的比值，一定程度上反映企业对人类生存环境的责任感，为分析结论的有用出发，该指标需辅以环保设备开工率指标进行分析。其计算公式为：</a:t>
            </a:r>
          </a:p>
        </p:txBody>
      </p:sp>
      <p:sp>
        <p:nvSpPr>
          <p:cNvPr id="685059" name="Rectangle 3"/>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5060" name="Object 4"/>
          <p:cNvGraphicFramePr>
            <a:graphicFrameLocks noChangeAspect="1"/>
          </p:cNvGraphicFramePr>
          <p:nvPr/>
        </p:nvGraphicFramePr>
        <p:xfrm>
          <a:off x="2484438" y="2349500"/>
          <a:ext cx="5545137" cy="657225"/>
        </p:xfrm>
        <a:graphic>
          <a:graphicData uri="http://schemas.openxmlformats.org/presentationml/2006/ole">
            <p:oleObj spid="_x0000_s685060" name="公式" r:id="rId4" imgW="3568700" imgH="419100" progId="Equation.3">
              <p:embed/>
            </p:oleObj>
          </a:graphicData>
        </a:graphic>
      </p:graphicFrame>
      <p:sp>
        <p:nvSpPr>
          <p:cNvPr id="685061" name="Rectangle 5"/>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5062" name="Object 6"/>
          <p:cNvGraphicFramePr>
            <a:graphicFrameLocks noChangeAspect="1"/>
          </p:cNvGraphicFramePr>
          <p:nvPr/>
        </p:nvGraphicFramePr>
        <p:xfrm>
          <a:off x="3059113" y="4652963"/>
          <a:ext cx="3657600" cy="647700"/>
        </p:xfrm>
        <a:graphic>
          <a:graphicData uri="http://schemas.openxmlformats.org/presentationml/2006/ole">
            <p:oleObj spid="_x0000_s685062" name="公式" r:id="rId5" imgW="2362200" imgH="419100" progId="Equation.3">
              <p:embed/>
            </p:oleObj>
          </a:graphicData>
        </a:graphic>
      </p:graphicFrame>
      <p:sp>
        <p:nvSpPr>
          <p:cNvPr id="685064" name="Rectangle 8"/>
          <p:cNvSpPr>
            <a:spLocks noGrp="1" noChangeArrowheads="1"/>
          </p:cNvSpPr>
          <p:nvPr>
            <p:ph type="title"/>
          </p:nvPr>
        </p:nvSpPr>
        <p:spPr/>
        <p:txBody>
          <a:bodyPr/>
          <a:lstStyle/>
          <a:p>
            <a:r>
              <a:rPr lang="zh-CN" altLang="en-US"/>
              <a:t>企业生态社会责任的财务指标</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A6155F5-D3F5-4FF8-BE15-16187A31FF5F}" type="slidenum">
              <a:rPr lang="zh-CN" altLang="en-US"/>
              <a:pPr/>
              <a:t>43</a:t>
            </a:fld>
            <a:endParaRPr lang="en-US" altLang="zh-CN"/>
          </a:p>
        </p:txBody>
      </p:sp>
      <p:sp>
        <p:nvSpPr>
          <p:cNvPr id="753666" name="Rectangle 2"/>
          <p:cNvSpPr>
            <a:spLocks noGrp="1" noChangeArrowheads="1"/>
          </p:cNvSpPr>
          <p:nvPr>
            <p:ph type="title"/>
          </p:nvPr>
        </p:nvSpPr>
        <p:spPr/>
        <p:txBody>
          <a:bodyPr/>
          <a:lstStyle/>
          <a:p>
            <a:r>
              <a:rPr lang="zh-CN" altLang="en-US"/>
              <a:t>合并财务报表分析 </a:t>
            </a:r>
          </a:p>
        </p:txBody>
      </p:sp>
      <p:sp>
        <p:nvSpPr>
          <p:cNvPr id="753667" name="Rectangle 3"/>
          <p:cNvSpPr>
            <a:spLocks noGrp="1" noChangeArrowheads="1"/>
          </p:cNvSpPr>
          <p:nvPr>
            <p:ph type="body" idx="1"/>
          </p:nvPr>
        </p:nvSpPr>
        <p:spPr/>
        <p:txBody>
          <a:bodyPr/>
          <a:lstStyle/>
          <a:p>
            <a:r>
              <a:rPr lang="zh-CN" altLang="en-US"/>
              <a:t>合并财务报表，是指反映母公司和其全部子公司形成的集团企业整体财务状况、经营成果和现金流量的财务报表。主要包括下列组成部分：（</a:t>
            </a:r>
            <a:r>
              <a:rPr lang="en-US" altLang="zh-CN"/>
              <a:t>1</a:t>
            </a:r>
            <a:r>
              <a:rPr lang="zh-CN" altLang="en-US"/>
              <a:t>）合并资产负债表；（</a:t>
            </a:r>
            <a:r>
              <a:rPr lang="en-US" altLang="zh-CN"/>
              <a:t>2</a:t>
            </a:r>
            <a:r>
              <a:rPr lang="zh-CN" altLang="en-US"/>
              <a:t>）合并利润表；（</a:t>
            </a:r>
            <a:r>
              <a:rPr lang="en-US" altLang="zh-CN"/>
              <a:t>3</a:t>
            </a:r>
            <a:r>
              <a:rPr lang="zh-CN" altLang="en-US"/>
              <a:t>）合并现金流量表；（</a:t>
            </a:r>
            <a:r>
              <a:rPr lang="en-US" altLang="zh-CN"/>
              <a:t>4</a:t>
            </a:r>
            <a:r>
              <a:rPr lang="zh-CN" altLang="en-US"/>
              <a:t>）合并所有者权益变动表；（</a:t>
            </a:r>
            <a:r>
              <a:rPr lang="en-US" altLang="zh-CN"/>
              <a:t>5</a:t>
            </a:r>
            <a:r>
              <a:rPr lang="zh-CN" altLang="en-US"/>
              <a:t>）附注。</a:t>
            </a:r>
          </a:p>
          <a:p>
            <a:r>
              <a:rPr lang="zh-CN" altLang="en-US"/>
              <a:t>当母公司直接或通过子公司间接拥有被投资单位半数以上的表决权，或者拥有被投资单位半数或以下的表决权而能够实质性控制被投资单位时，该被投资单位应认定为子公司，母公司需将其纳入合并范围并编制合并财务报表。</a:t>
            </a:r>
          </a:p>
          <a:p>
            <a:r>
              <a:rPr lang="zh-CN" altLang="en-US"/>
              <a:t>在编制合并财务报表时，子公司需向母公司提供财务报表和其他有关资料，母公司需统一子公司所采用的会计政策和会计期间，使之与母公司保持一致。在此基础上，母公司按照权益法调整对子公司的长期股权投资后，以其和子公司的财务报表为基础，结合其他有关资料，进行合并财务报表的编制。</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B3E44D1-8C43-4A2E-8F06-E7BDCBA3235F}" type="slidenum">
              <a:rPr lang="zh-CN" altLang="en-US"/>
              <a:pPr/>
              <a:t>44</a:t>
            </a:fld>
            <a:endParaRPr lang="en-US" altLang="zh-CN"/>
          </a:p>
        </p:txBody>
      </p:sp>
      <p:sp>
        <p:nvSpPr>
          <p:cNvPr id="754690" name="Rectangle 2"/>
          <p:cNvSpPr>
            <a:spLocks noGrp="1" noChangeArrowheads="1"/>
          </p:cNvSpPr>
          <p:nvPr>
            <p:ph type="title"/>
          </p:nvPr>
        </p:nvSpPr>
        <p:spPr/>
        <p:txBody>
          <a:bodyPr/>
          <a:lstStyle/>
          <a:p>
            <a:r>
              <a:rPr lang="zh-CN" altLang="en-US"/>
              <a:t>合并财务报表分析</a:t>
            </a:r>
          </a:p>
        </p:txBody>
      </p:sp>
      <p:sp>
        <p:nvSpPr>
          <p:cNvPr id="754691" name="Rectangle 3"/>
          <p:cNvSpPr>
            <a:spLocks noGrp="1" noChangeArrowheads="1"/>
          </p:cNvSpPr>
          <p:nvPr>
            <p:ph type="body" idx="1"/>
          </p:nvPr>
        </p:nvSpPr>
        <p:spPr/>
        <p:txBody>
          <a:bodyPr/>
          <a:lstStyle/>
          <a:p>
            <a:r>
              <a:rPr lang="en-US" altLang="zh-CN" dirty="0"/>
              <a:t>1. </a:t>
            </a:r>
            <a:r>
              <a:rPr lang="zh-CN" altLang="en-US" dirty="0"/>
              <a:t>合并资产负债表</a:t>
            </a:r>
          </a:p>
          <a:p>
            <a:r>
              <a:rPr lang="zh-CN" altLang="en-US" dirty="0"/>
              <a:t>在以母公司和子公司的资产负债表为基础编制合并资产负债表时，母公司与子公司、子公司相互之间发生的内部交易对资产负债表的影响应予抵销。</a:t>
            </a:r>
          </a:p>
          <a:p>
            <a:r>
              <a:rPr lang="zh-CN" altLang="en-US" dirty="0"/>
              <a:t>子公司所有者权益中不属于母公司的份额，应当作为少数股东权益，在合并资产负债表中所有者权益项目下以“少数股东权益”项目列示。</a:t>
            </a:r>
          </a:p>
          <a:p>
            <a:endParaRPr lang="en-US" altLang="zh-CN" dirty="0" smtClean="0"/>
          </a:p>
          <a:p>
            <a:r>
              <a:rPr lang="en-US" altLang="zh-CN" dirty="0" smtClean="0"/>
              <a:t>2</a:t>
            </a:r>
            <a:r>
              <a:rPr lang="en-US" altLang="zh-CN" dirty="0"/>
              <a:t>. </a:t>
            </a:r>
            <a:r>
              <a:rPr lang="zh-CN" altLang="en-US" dirty="0"/>
              <a:t>合并利润表</a:t>
            </a:r>
          </a:p>
          <a:p>
            <a:r>
              <a:rPr lang="zh-CN" altLang="en-US" dirty="0"/>
              <a:t>在以母公司和子公司的利润表为基础编制合并利润表时，母公司与子公司、子公司相互之间发生的内部交易对利润表的影响应予抵销。</a:t>
            </a:r>
          </a:p>
          <a:p>
            <a:r>
              <a:rPr lang="zh-CN" altLang="en-US" dirty="0"/>
              <a:t>子公司当期净损益中属于少数股东权益的份额，应当在合并利润表中净利润项目下以“少数股东损益”项目列示。</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C33DA4E-9F6D-465E-8D7C-B225205A024D}" type="slidenum">
              <a:rPr lang="zh-CN" altLang="en-US"/>
              <a:pPr/>
              <a:t>45</a:t>
            </a:fld>
            <a:endParaRPr lang="en-US" altLang="zh-CN"/>
          </a:p>
        </p:txBody>
      </p:sp>
      <p:sp>
        <p:nvSpPr>
          <p:cNvPr id="756738" name="Rectangle 2"/>
          <p:cNvSpPr>
            <a:spLocks noGrp="1" noChangeArrowheads="1"/>
          </p:cNvSpPr>
          <p:nvPr>
            <p:ph type="title"/>
          </p:nvPr>
        </p:nvSpPr>
        <p:spPr/>
        <p:txBody>
          <a:bodyPr/>
          <a:lstStyle/>
          <a:p>
            <a:r>
              <a:rPr lang="zh-CN" altLang="en-US"/>
              <a:t>合并财务报表分析</a:t>
            </a:r>
          </a:p>
        </p:txBody>
      </p:sp>
      <p:sp>
        <p:nvSpPr>
          <p:cNvPr id="756739" name="Rectangle 3"/>
          <p:cNvSpPr>
            <a:spLocks noGrp="1" noChangeArrowheads="1"/>
          </p:cNvSpPr>
          <p:nvPr>
            <p:ph type="body" idx="1"/>
          </p:nvPr>
        </p:nvSpPr>
        <p:spPr/>
        <p:txBody>
          <a:bodyPr/>
          <a:lstStyle/>
          <a:p>
            <a:r>
              <a:rPr lang="en-US" altLang="zh-CN" dirty="0"/>
              <a:t>3.</a:t>
            </a:r>
            <a:r>
              <a:rPr lang="zh-CN" altLang="en-US" dirty="0"/>
              <a:t>合并现金流量表</a:t>
            </a:r>
          </a:p>
          <a:p>
            <a:r>
              <a:rPr lang="zh-CN" altLang="en-US" dirty="0"/>
              <a:t>在以母公司和子公司的现金流量表为基础编制合并现金流量表时，母公司与子公司、子公司相互之间发生的内部交易对现金流量表的影响应予抵销。</a:t>
            </a:r>
          </a:p>
          <a:p>
            <a:endParaRPr lang="en-US" altLang="zh-CN" dirty="0" smtClean="0"/>
          </a:p>
          <a:p>
            <a:r>
              <a:rPr lang="en-US" altLang="zh-CN" dirty="0" smtClean="0"/>
              <a:t>4</a:t>
            </a:r>
            <a:r>
              <a:rPr lang="en-US" altLang="zh-CN" dirty="0"/>
              <a:t>. </a:t>
            </a:r>
            <a:r>
              <a:rPr lang="zh-CN" altLang="en-US" dirty="0"/>
              <a:t>合并所有者权益变动表</a:t>
            </a:r>
          </a:p>
          <a:p>
            <a:r>
              <a:rPr lang="zh-CN" altLang="en-US" dirty="0"/>
              <a:t>在以母公司和子公司的所有者权益变动表为基础编制合并所有者权益变动表时，母公司与子公司、子公司相互之间发生的内部交易对所有者权益变动表的影响应予抵销。</a:t>
            </a:r>
          </a:p>
          <a:p>
            <a:r>
              <a:rPr lang="zh-CN" altLang="en-US" dirty="0"/>
              <a:t>有少数股东的，应当在合并所有者权益变动表中增加“少数股东权益”栏目，反映少数股东权益变动的情况。</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A8D8E52-B3E3-40F6-B65F-95834FAF576E}" type="slidenum">
              <a:rPr lang="zh-CN" altLang="en-US"/>
              <a:pPr/>
              <a:t>46</a:t>
            </a:fld>
            <a:endParaRPr lang="en-US" altLang="zh-CN"/>
          </a:p>
        </p:txBody>
      </p:sp>
      <p:sp>
        <p:nvSpPr>
          <p:cNvPr id="760834" name="Rectangle 2"/>
          <p:cNvSpPr>
            <a:spLocks noGrp="1" noChangeArrowheads="1"/>
          </p:cNvSpPr>
          <p:nvPr>
            <p:ph type="title"/>
          </p:nvPr>
        </p:nvSpPr>
        <p:spPr/>
        <p:txBody>
          <a:bodyPr/>
          <a:lstStyle/>
          <a:p>
            <a:r>
              <a:rPr lang="zh-CN" altLang="en-US"/>
              <a:t>合并财务报表的特点</a:t>
            </a:r>
          </a:p>
        </p:txBody>
      </p:sp>
      <p:sp>
        <p:nvSpPr>
          <p:cNvPr id="760835" name="Rectangle 3"/>
          <p:cNvSpPr>
            <a:spLocks noGrp="1" noChangeArrowheads="1"/>
          </p:cNvSpPr>
          <p:nvPr>
            <p:ph type="body" idx="1"/>
          </p:nvPr>
        </p:nvSpPr>
        <p:spPr/>
        <p:txBody>
          <a:bodyPr/>
          <a:lstStyle/>
          <a:p>
            <a:r>
              <a:rPr lang="en-US" altLang="zh-CN" dirty="0"/>
              <a:t>1. </a:t>
            </a:r>
            <a:r>
              <a:rPr lang="zh-CN" altLang="en-US" dirty="0"/>
              <a:t>合并报表主体的特殊性</a:t>
            </a:r>
          </a:p>
          <a:p>
            <a:r>
              <a:rPr lang="zh-CN" altLang="en-US" dirty="0"/>
              <a:t>合并报表所反映的主体仅仅是会计意义上的主体而非法律主体，合并报表本身并不反映任何特定现存企业的财务状况和经营成果。</a:t>
            </a:r>
          </a:p>
          <a:p>
            <a:r>
              <a:rPr lang="en-US" altLang="zh-CN" dirty="0"/>
              <a:t>2. </a:t>
            </a:r>
            <a:r>
              <a:rPr lang="zh-CN" altLang="en-US" dirty="0"/>
              <a:t>合并报表不具有“可验证性”</a:t>
            </a:r>
          </a:p>
          <a:p>
            <a:r>
              <a:rPr lang="zh-CN" altLang="en-US" dirty="0"/>
              <a:t>合并报表在编制过程中经过集团内部交易的抵销程序，使得其与分散在集团企业各子公司的账簿、凭证以及实物不可能存在个别企业报表的那种“可验证性”关系，仅是体现编制过程逻辑关系的正确性。</a:t>
            </a:r>
          </a:p>
          <a:p>
            <a:r>
              <a:rPr lang="en-US" altLang="zh-CN" dirty="0"/>
              <a:t>3. </a:t>
            </a:r>
            <a:r>
              <a:rPr lang="zh-CN" altLang="en-US" dirty="0"/>
              <a:t>合并报表体现了“实质重于形式”原则</a:t>
            </a:r>
          </a:p>
          <a:p>
            <a:r>
              <a:rPr lang="zh-CN" altLang="en-US" dirty="0"/>
              <a:t>合并报表的编制体现了“实质重于形式”原则，切合现代会计中的决策有用观，能够为母公司控股股东、债权人、企业管理者和政府相关机构提供有用的决策参考依据。</a:t>
            </a:r>
          </a:p>
          <a:p>
            <a:r>
              <a:rPr lang="en-US" altLang="zh-CN" dirty="0"/>
              <a:t>4. </a:t>
            </a:r>
            <a:r>
              <a:rPr lang="zh-CN" altLang="en-US" dirty="0"/>
              <a:t>合并报表的编制会导致信息的遗失</a:t>
            </a:r>
          </a:p>
          <a:p>
            <a:r>
              <a:rPr lang="zh-CN" altLang="en-US" dirty="0"/>
              <a:t>合并报表的编制是会计信息在不同的法律实体间被加总和合并的过程，这一过程会导致信息的遗失</a:t>
            </a:r>
            <a:r>
              <a:rPr lang="zh-CN" altLang="en-US" dirty="0" smtClean="0"/>
              <a:t>。</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5B34C7A-F763-437B-82FA-0729E9A93F20}" type="slidenum">
              <a:rPr lang="zh-CN" altLang="en-US"/>
              <a:pPr/>
              <a:t>47</a:t>
            </a:fld>
            <a:endParaRPr lang="en-US" altLang="zh-CN"/>
          </a:p>
        </p:txBody>
      </p:sp>
      <p:sp>
        <p:nvSpPr>
          <p:cNvPr id="757762" name="Rectangle 2"/>
          <p:cNvSpPr>
            <a:spLocks noGrp="1" noChangeArrowheads="1"/>
          </p:cNvSpPr>
          <p:nvPr>
            <p:ph type="title"/>
          </p:nvPr>
        </p:nvSpPr>
        <p:spPr>
          <a:xfrm>
            <a:off x="1476375" y="152400"/>
            <a:ext cx="6191250" cy="685800"/>
          </a:xfrm>
        </p:spPr>
        <p:txBody>
          <a:bodyPr/>
          <a:lstStyle/>
          <a:p>
            <a:pPr marL="609600" indent="-609600"/>
            <a:r>
              <a:rPr lang="zh-CN" altLang="en-US"/>
              <a:t>基于合并财务报表与母公司报表的分析</a:t>
            </a:r>
          </a:p>
        </p:txBody>
      </p:sp>
      <p:sp>
        <p:nvSpPr>
          <p:cNvPr id="757763" name="Rectangle 3"/>
          <p:cNvSpPr>
            <a:spLocks noGrp="1" noChangeArrowheads="1"/>
          </p:cNvSpPr>
          <p:nvPr>
            <p:ph type="body" idx="1"/>
          </p:nvPr>
        </p:nvSpPr>
        <p:spPr/>
        <p:txBody>
          <a:bodyPr/>
          <a:lstStyle/>
          <a:p>
            <a:r>
              <a:rPr lang="zh-CN" altLang="en-US"/>
              <a:t>（</a:t>
            </a:r>
            <a:r>
              <a:rPr lang="en-US" altLang="zh-CN"/>
              <a:t>1</a:t>
            </a:r>
            <a:r>
              <a:rPr lang="zh-CN" altLang="en-US"/>
              <a:t>）了解集团企业内的所有成员企业情况，画出集团企业的组织结构图，弄清母公司、子公司和关联公司之间的权属关系和所有权比例。</a:t>
            </a:r>
          </a:p>
          <a:p>
            <a:r>
              <a:rPr lang="zh-CN" altLang="en-US"/>
              <a:t>（</a:t>
            </a:r>
            <a:r>
              <a:rPr lang="en-US" altLang="zh-CN"/>
              <a:t>2</a:t>
            </a:r>
            <a:r>
              <a:rPr lang="zh-CN" altLang="en-US"/>
              <a:t>）确定母公司在集团企业中的地位和作用，如在经营模式上分析母公司是投资主导型公司还是经营主导型公司，在集团资金管控上研判母公司采用的是集权式资金管控模式还是分权式资金管控模式，等等。</a:t>
            </a:r>
          </a:p>
          <a:p>
            <a:r>
              <a:rPr lang="zh-CN" altLang="en-US"/>
              <a:t>（</a:t>
            </a:r>
            <a:r>
              <a:rPr lang="en-US" altLang="zh-CN"/>
              <a:t>3</a:t>
            </a:r>
            <a:r>
              <a:rPr lang="zh-CN" altLang="en-US"/>
              <a:t>）掌握集团企业内各有关公司之间的业务关系，包括相互开展业务的公司以及业务性质和种类、共有管理人员的公司以及这些人员在公司中所处的地位、关联业务量以及对公司业绩的影响等。</a:t>
            </a:r>
          </a:p>
          <a:p>
            <a:r>
              <a:rPr lang="zh-CN" altLang="en-US"/>
              <a:t>（</a:t>
            </a:r>
            <a:r>
              <a:rPr lang="en-US" altLang="zh-CN"/>
              <a:t>4</a:t>
            </a:r>
            <a:r>
              <a:rPr lang="zh-CN" altLang="en-US"/>
              <a:t>）辨识集团企业内各公司之间的资金往来，如资金借出者的其他应收款与借进者的其他应付款、存在业务关系的两公司之间的应收账款与应付账款、投资者的长期投资与被投资者的净资产、应收股利与应付股利等，这些数据信息需在个别报表里才能获得。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23E3619-25DE-4D87-A862-3E1F570844BD}" type="slidenum">
              <a:rPr lang="zh-CN" altLang="en-US"/>
              <a:pPr/>
              <a:t>48</a:t>
            </a:fld>
            <a:endParaRPr lang="en-US" altLang="zh-CN"/>
          </a:p>
        </p:txBody>
      </p:sp>
      <p:sp>
        <p:nvSpPr>
          <p:cNvPr id="758786" name="Rectangle 2"/>
          <p:cNvSpPr>
            <a:spLocks noGrp="1" noChangeArrowheads="1"/>
          </p:cNvSpPr>
          <p:nvPr>
            <p:ph type="title"/>
          </p:nvPr>
        </p:nvSpPr>
        <p:spPr>
          <a:xfrm>
            <a:off x="1979613" y="152400"/>
            <a:ext cx="5832475" cy="685800"/>
          </a:xfrm>
        </p:spPr>
        <p:txBody>
          <a:bodyPr/>
          <a:lstStyle/>
          <a:p>
            <a:r>
              <a:rPr lang="zh-CN" altLang="en-US"/>
              <a:t>基于合并财务报表与母公司报表的分析</a:t>
            </a:r>
          </a:p>
        </p:txBody>
      </p:sp>
      <p:sp>
        <p:nvSpPr>
          <p:cNvPr id="758787" name="Rectangle 3"/>
          <p:cNvSpPr>
            <a:spLocks noGrp="1" noChangeArrowheads="1"/>
          </p:cNvSpPr>
          <p:nvPr>
            <p:ph type="body" idx="1"/>
          </p:nvPr>
        </p:nvSpPr>
        <p:spPr/>
        <p:txBody>
          <a:bodyPr/>
          <a:lstStyle/>
          <a:p>
            <a:r>
              <a:rPr lang="zh-CN" altLang="en-US"/>
              <a:t>（</a:t>
            </a:r>
            <a:r>
              <a:rPr lang="en-US" altLang="zh-CN"/>
              <a:t>5</a:t>
            </a:r>
            <a:r>
              <a:rPr lang="zh-CN" altLang="en-US"/>
              <a:t>）关注集团企业内部各公司间关联交易活动，验证关联交易的性质是属于业务往来还是资金转移，探查公司之间转移资金的其他方式，如转移定价、宽松的信贷期限等。</a:t>
            </a:r>
          </a:p>
          <a:p>
            <a:r>
              <a:rPr lang="zh-CN" altLang="en-US"/>
              <a:t>（</a:t>
            </a:r>
            <a:r>
              <a:rPr lang="en-US" altLang="zh-CN"/>
              <a:t>6</a:t>
            </a:r>
            <a:r>
              <a:rPr lang="zh-CN" altLang="en-US"/>
              <a:t>）分析集团企业内各公司的优势和劣势、机会与风险，以及它们的业绩是否为集团政策或会计惯例所操纵，防范报表呈报风险。</a:t>
            </a:r>
          </a:p>
          <a:p>
            <a:r>
              <a:rPr lang="zh-CN" altLang="en-US"/>
              <a:t>（</a:t>
            </a:r>
            <a:r>
              <a:rPr lang="en-US" altLang="zh-CN"/>
              <a:t>7</a:t>
            </a:r>
            <a:r>
              <a:rPr lang="zh-CN" altLang="en-US"/>
              <a:t>）了解集团的外部负债和权益，对于子公司和关联公司而言，需确定资金的最终来源是集团外部还是内部，无论其在转移资金时是以债务或权益的形式出现。</a:t>
            </a:r>
          </a:p>
          <a:p>
            <a:r>
              <a:rPr lang="zh-CN" altLang="en-US"/>
              <a:t>（</a:t>
            </a:r>
            <a:r>
              <a:rPr lang="en-US" altLang="zh-CN"/>
              <a:t>8</a:t>
            </a:r>
            <a:r>
              <a:rPr lang="zh-CN" altLang="en-US"/>
              <a:t>）重视对报表各个利润指标间的勾稽关系分析，细致评估集团企业的盈利结构、盈利质量和盈利成长性，合理使用会计利润信息。</a:t>
            </a:r>
          </a:p>
          <a:p>
            <a:r>
              <a:rPr lang="zh-CN" altLang="en-US"/>
              <a:t>（</a:t>
            </a:r>
            <a:r>
              <a:rPr lang="en-US" altLang="zh-CN"/>
              <a:t>9</a:t>
            </a:r>
            <a:r>
              <a:rPr lang="zh-CN" altLang="en-US"/>
              <a:t>）验证或有负债和其他承诺，如母公司为子公司提供的担保，确定此类潜在负债的性质和数额，对母、子公司债务杠杆比率的分析须谨慎。</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A258504C-8042-439A-8AC9-E1CB30620B4F}" type="slidenum">
              <a:rPr lang="zh-CN" altLang="en-US"/>
              <a:pPr/>
              <a:t>49</a:t>
            </a:fld>
            <a:endParaRPr lang="en-US" altLang="zh-CN"/>
          </a:p>
        </p:txBody>
      </p:sp>
      <p:sp>
        <p:nvSpPr>
          <p:cNvPr id="759810" name="Rectangle 2"/>
          <p:cNvSpPr>
            <a:spLocks noGrp="1" noChangeArrowheads="1"/>
          </p:cNvSpPr>
          <p:nvPr>
            <p:ph type="title"/>
          </p:nvPr>
        </p:nvSpPr>
        <p:spPr>
          <a:xfrm>
            <a:off x="1258888" y="152400"/>
            <a:ext cx="6265862" cy="685800"/>
          </a:xfrm>
        </p:spPr>
        <p:txBody>
          <a:bodyPr/>
          <a:lstStyle/>
          <a:p>
            <a:r>
              <a:rPr lang="zh-CN" altLang="en-US"/>
              <a:t>合并财务报表与母公司报表组合分析的方法</a:t>
            </a:r>
          </a:p>
        </p:txBody>
      </p:sp>
      <p:sp>
        <p:nvSpPr>
          <p:cNvPr id="759811" name="Rectangle 3"/>
          <p:cNvSpPr>
            <a:spLocks noGrp="1" noChangeArrowheads="1"/>
          </p:cNvSpPr>
          <p:nvPr>
            <p:ph type="body" idx="1"/>
          </p:nvPr>
        </p:nvSpPr>
        <p:spPr/>
        <p:txBody>
          <a:bodyPr/>
          <a:lstStyle/>
          <a:p>
            <a:r>
              <a:rPr lang="zh-CN" altLang="en-US" sz="2200"/>
              <a:t>（</a:t>
            </a:r>
            <a:r>
              <a:rPr lang="en-US" altLang="zh-CN" sz="2200"/>
              <a:t>1</a:t>
            </a:r>
            <a:r>
              <a:rPr lang="zh-CN" altLang="en-US" sz="2200"/>
              <a:t>）增量分析法和倍数分析法</a:t>
            </a:r>
          </a:p>
          <a:p>
            <a:r>
              <a:rPr lang="zh-CN" altLang="en-US" sz="2200"/>
              <a:t>增量分析法和倍数分析法是将合并报表与母公司报表各自同名称的项目逐项进行比较分析的方法，增量分析法计算两者之差额，倍数分析法计算两者之比率，计算公式如下：</a:t>
            </a:r>
          </a:p>
          <a:p>
            <a:r>
              <a:rPr lang="zh-CN" altLang="en-US" sz="2200"/>
              <a:t>    某项目合并增量</a:t>
            </a:r>
            <a:r>
              <a:rPr lang="en-US" altLang="zh-CN" sz="2200"/>
              <a:t>= </a:t>
            </a:r>
            <a:r>
              <a:rPr lang="zh-CN" altLang="en-US" sz="2200"/>
              <a:t>合并报表项目金额</a:t>
            </a:r>
            <a:r>
              <a:rPr lang="en-US" altLang="zh-CN" sz="2200"/>
              <a:t>— </a:t>
            </a:r>
            <a:r>
              <a:rPr lang="zh-CN" altLang="en-US" sz="2200"/>
              <a:t>母公司报表项目金额</a:t>
            </a:r>
          </a:p>
          <a:p>
            <a:endParaRPr lang="zh-CN" altLang="en-US" sz="2200"/>
          </a:p>
          <a:p>
            <a:endParaRPr lang="zh-CN" altLang="en-US" sz="2200"/>
          </a:p>
          <a:p>
            <a:endParaRPr lang="zh-CN" altLang="en-US" sz="2200"/>
          </a:p>
          <a:p>
            <a:r>
              <a:rPr lang="zh-CN" altLang="en-US" sz="2200"/>
              <a:t>增量分析法反映了两套报表同一项目之间绝对值数量规模的变动情况，倍数分析法反映同一项目之间数量差异的程度。</a:t>
            </a:r>
          </a:p>
          <a:p>
            <a:r>
              <a:rPr lang="zh-CN" altLang="en-US" sz="2200"/>
              <a:t>（</a:t>
            </a:r>
            <a:r>
              <a:rPr lang="en-US" altLang="zh-CN" sz="2200"/>
              <a:t>2</a:t>
            </a:r>
            <a:r>
              <a:rPr lang="zh-CN" altLang="en-US" sz="2200"/>
              <a:t>）比率比较法是分别计算合并财务报表与母公司报表的相关财务比率指标，再进行两者间比较分析的方法。</a:t>
            </a:r>
          </a:p>
        </p:txBody>
      </p:sp>
      <p:sp>
        <p:nvSpPr>
          <p:cNvPr id="759813" name="Rectangle 5"/>
          <p:cNvSpPr>
            <a:spLocks noChangeArrowheads="1"/>
          </p:cNvSpPr>
          <p:nvPr/>
        </p:nvSpPr>
        <p:spPr bwMode="auto">
          <a:xfrm>
            <a:off x="0" y="328136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59812" name="Object 4"/>
          <p:cNvGraphicFramePr>
            <a:graphicFrameLocks noChangeAspect="1"/>
          </p:cNvGraphicFramePr>
          <p:nvPr/>
        </p:nvGraphicFramePr>
        <p:xfrm>
          <a:off x="1619250" y="2852738"/>
          <a:ext cx="4248150" cy="671512"/>
        </p:xfrm>
        <a:graphic>
          <a:graphicData uri="http://schemas.openxmlformats.org/presentationml/2006/ole">
            <p:oleObj spid="_x0000_s759812" name="公式" r:id="rId3" imgW="2654300" imgH="419100" progId="Equation.3">
              <p:embed/>
            </p:oleObj>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08D4AACF-7768-4769-9FDF-5463E5252AA3}" type="slidenum">
              <a:rPr lang="zh-CN" altLang="en-US"/>
              <a:pPr/>
              <a:t>5</a:t>
            </a:fld>
            <a:endParaRPr lang="en-US" altLang="zh-CN"/>
          </a:p>
        </p:txBody>
      </p:sp>
      <p:sp>
        <p:nvSpPr>
          <p:cNvPr id="702466" name="Rectangle 2"/>
          <p:cNvSpPr>
            <a:spLocks noGrp="1" noChangeArrowheads="1"/>
          </p:cNvSpPr>
          <p:nvPr>
            <p:ph type="title"/>
          </p:nvPr>
        </p:nvSpPr>
        <p:spPr/>
        <p:txBody>
          <a:bodyPr/>
          <a:lstStyle/>
          <a:p>
            <a:r>
              <a:rPr lang="zh-CN" altLang="en-US"/>
              <a:t>资本（净资产）增长分析</a:t>
            </a:r>
          </a:p>
        </p:txBody>
      </p:sp>
      <p:sp>
        <p:nvSpPr>
          <p:cNvPr id="702467" name="Rectangle 3"/>
          <p:cNvSpPr>
            <a:spLocks noGrp="1" noChangeArrowheads="1"/>
          </p:cNvSpPr>
          <p:nvPr>
            <p:ph type="body" idx="1"/>
          </p:nvPr>
        </p:nvSpPr>
        <p:spPr/>
        <p:txBody>
          <a:bodyPr/>
          <a:lstStyle/>
          <a:p>
            <a:r>
              <a:rPr lang="zh-CN" altLang="en-US" dirty="0"/>
              <a:t>（</a:t>
            </a:r>
            <a:r>
              <a:rPr lang="en-US" altLang="zh-CN" dirty="0"/>
              <a:t>2</a:t>
            </a:r>
            <a:r>
              <a:rPr lang="zh-CN" altLang="en-US" dirty="0"/>
              <a:t>）资本保值增值率</a:t>
            </a:r>
          </a:p>
          <a:p>
            <a:r>
              <a:rPr lang="zh-CN" altLang="en-US" dirty="0"/>
              <a:t>资本保值增值率是企业期末净资产总额与期初净资产总额的比率，它表示企业当年资本在企业自身努力下的实际增减变动情况，是评价企业财务效益发展状况的主要指标，其计算公式如下：</a:t>
            </a:r>
          </a:p>
          <a:p>
            <a:endParaRPr lang="zh-CN" altLang="en-US" dirty="0"/>
          </a:p>
          <a:p>
            <a:endParaRPr lang="zh-CN" altLang="en-US" dirty="0"/>
          </a:p>
          <a:p>
            <a:endParaRPr lang="zh-CN" altLang="en-US" dirty="0"/>
          </a:p>
          <a:p>
            <a:r>
              <a:rPr lang="zh-CN" altLang="en-US" dirty="0"/>
              <a:t>资本保值增值率指标反映了投资者投入企业资本的保全性和增长性。该指标越高，表明企业的资本保全状况越好，所有者的权益增长越好，债权人的债务越有保障，企业发展后劲越强</a:t>
            </a:r>
            <a:r>
              <a:rPr lang="zh-CN" altLang="en-US" dirty="0" smtClean="0"/>
              <a:t>。</a:t>
            </a:r>
            <a:endParaRPr lang="zh-CN" altLang="en-US" dirty="0"/>
          </a:p>
        </p:txBody>
      </p:sp>
      <p:sp>
        <p:nvSpPr>
          <p:cNvPr id="702469"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2468" name="Object 4"/>
          <p:cNvGraphicFramePr>
            <a:graphicFrameLocks noChangeAspect="1"/>
          </p:cNvGraphicFramePr>
          <p:nvPr/>
        </p:nvGraphicFramePr>
        <p:xfrm>
          <a:off x="1835150" y="2420938"/>
          <a:ext cx="5184775" cy="631825"/>
        </p:xfrm>
        <a:graphic>
          <a:graphicData uri="http://schemas.openxmlformats.org/presentationml/2006/ole">
            <p:oleObj spid="_x0000_s702468" name="公式" r:id="rId4" imgW="3441700" imgH="419100" progId="Equation.3">
              <p:embed/>
            </p:oleObj>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D42A5B7-398E-46B0-80F6-7FFC433B2D9C}" type="slidenum">
              <a:rPr lang="zh-CN" altLang="en-US"/>
              <a:pPr/>
              <a:t>50</a:t>
            </a:fld>
            <a:endParaRPr lang="en-US" altLang="zh-CN"/>
          </a:p>
        </p:txBody>
      </p:sp>
      <p:sp>
        <p:nvSpPr>
          <p:cNvPr id="761858" name="Rectangle 2"/>
          <p:cNvSpPr>
            <a:spLocks noGrp="1" noChangeArrowheads="1"/>
          </p:cNvSpPr>
          <p:nvPr>
            <p:ph type="title"/>
          </p:nvPr>
        </p:nvSpPr>
        <p:spPr/>
        <p:txBody>
          <a:bodyPr/>
          <a:lstStyle/>
          <a:p>
            <a:r>
              <a:rPr lang="zh-CN" altLang="en-US"/>
              <a:t>财务报表盈利项目比较分析 </a:t>
            </a:r>
          </a:p>
        </p:txBody>
      </p:sp>
      <p:sp>
        <p:nvSpPr>
          <p:cNvPr id="761859" name="Rectangle 3"/>
          <p:cNvSpPr>
            <a:spLocks noGrp="1" noChangeArrowheads="1"/>
          </p:cNvSpPr>
          <p:nvPr>
            <p:ph type="body" idx="1"/>
          </p:nvPr>
        </p:nvSpPr>
        <p:spPr/>
        <p:txBody>
          <a:bodyPr/>
          <a:lstStyle/>
          <a:p>
            <a:r>
              <a:rPr lang="zh-CN" altLang="en-US" dirty="0"/>
              <a:t>在合并报表和母公司报表的双重披露制下，合并利润表提供了“归属于母公司所有者的净利润”和“少数股东损益”两项指标，母公司利润表提供了母公司自身的“净利润”指标。充分的盈利数据披露使财务决策所需的信息更加全面，正确把握三者之间的关系以及不同的关系所体现出的经济含义，对于集团企业财务报表分析作用显著，下面我们对这些特别项目进行比较分析</a:t>
            </a:r>
            <a:r>
              <a:rPr lang="zh-CN" altLang="en-US" dirty="0" smtClean="0"/>
              <a:t>。</a:t>
            </a:r>
            <a:endParaRPr lang="en-US" altLang="zh-CN" dirty="0" smtClean="0"/>
          </a:p>
          <a:p>
            <a:endParaRPr lang="zh-CN" altLang="en-US" dirty="0"/>
          </a:p>
          <a:p>
            <a:r>
              <a:rPr lang="zh-CN" altLang="en-US" dirty="0"/>
              <a:t>集团企业母公司净利润、归属于母公司所有者的净利润和少数股东损益三项盈利指标之间的关系相当复杂，概括起来共有八种类型，下面首先给出三项指标之间的关系式：</a:t>
            </a:r>
          </a:p>
          <a:p>
            <a:r>
              <a:rPr lang="zh-CN" altLang="en-US" dirty="0"/>
              <a:t>归属于母公司所有者的净利润</a:t>
            </a:r>
            <a:r>
              <a:rPr lang="en-US" altLang="zh-CN" dirty="0"/>
              <a:t>= </a:t>
            </a:r>
            <a:r>
              <a:rPr lang="zh-CN" altLang="en-US" dirty="0"/>
              <a:t>扣除内部交易后的母公司净利润 </a:t>
            </a:r>
            <a:r>
              <a:rPr lang="en-US" altLang="zh-CN" dirty="0"/>
              <a:t>+ </a:t>
            </a:r>
            <a:r>
              <a:rPr lang="zh-CN" altLang="en-US" dirty="0"/>
              <a:t>全资子公司净利润</a:t>
            </a:r>
            <a:r>
              <a:rPr lang="en-US" altLang="zh-CN" dirty="0"/>
              <a:t>+ </a:t>
            </a:r>
            <a:r>
              <a:rPr lang="zh-CN" altLang="en-US" dirty="0"/>
              <a:t>非全资子公司净利润中属于母公司的数额</a:t>
            </a:r>
          </a:p>
          <a:p>
            <a:r>
              <a:rPr lang="zh-CN" altLang="en-US" dirty="0"/>
              <a:t>少数股东损益</a:t>
            </a:r>
            <a:r>
              <a:rPr lang="en-US" altLang="zh-CN" dirty="0"/>
              <a:t>= </a:t>
            </a:r>
            <a:r>
              <a:rPr lang="zh-CN" altLang="en-US" dirty="0"/>
              <a:t>非全资子公司当期净损益中属于少数股东权益的份额</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灯片编号占位符 4"/>
          <p:cNvSpPr>
            <a:spLocks noGrp="1"/>
          </p:cNvSpPr>
          <p:nvPr>
            <p:ph type="sldNum" sz="quarter" idx="11"/>
          </p:nvPr>
        </p:nvSpPr>
        <p:spPr/>
        <p:txBody>
          <a:bodyPr/>
          <a:lstStyle/>
          <a:p>
            <a:fld id="{34FEB996-55D3-4CBF-9F6B-8865605A31FF}" type="slidenum">
              <a:rPr lang="zh-CN" altLang="en-US"/>
              <a:pPr/>
              <a:t>51</a:t>
            </a:fld>
            <a:endParaRPr lang="en-US" altLang="zh-CN"/>
          </a:p>
        </p:txBody>
      </p:sp>
      <p:sp>
        <p:nvSpPr>
          <p:cNvPr id="763138" name="Rectangle 258"/>
          <p:cNvSpPr>
            <a:spLocks noGrp="1" noChangeArrowheads="1"/>
          </p:cNvSpPr>
          <p:nvPr>
            <p:ph type="title"/>
          </p:nvPr>
        </p:nvSpPr>
        <p:spPr/>
        <p:txBody>
          <a:bodyPr/>
          <a:lstStyle/>
          <a:p>
            <a:r>
              <a:rPr lang="zh-CN" altLang="en-US"/>
              <a:t>财务报表盈利项目比较分析</a:t>
            </a:r>
          </a:p>
        </p:txBody>
      </p:sp>
      <p:graphicFrame>
        <p:nvGraphicFramePr>
          <p:cNvPr id="763144" name="Group 264"/>
          <p:cNvGraphicFramePr>
            <a:graphicFrameLocks noGrp="1"/>
          </p:cNvGraphicFramePr>
          <p:nvPr>
            <p:ph idx="1"/>
          </p:nvPr>
        </p:nvGraphicFramePr>
        <p:xfrm>
          <a:off x="468313" y="1052513"/>
          <a:ext cx="8207375" cy="3159126"/>
        </p:xfrm>
        <a:graphic>
          <a:graphicData uri="http://schemas.openxmlformats.org/drawingml/2006/table">
            <a:tbl>
              <a:tblPr/>
              <a:tblGrid>
                <a:gridCol w="1214437"/>
                <a:gridCol w="2208213"/>
                <a:gridCol w="3057525"/>
                <a:gridCol w="1727200"/>
              </a:tblGrid>
              <a:tr h="360363">
                <a:tc rowSpan="2">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项目类型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母公司报表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gridSpan="2">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合并财务报表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hMerge="1">
                  <a:txBody>
                    <a:bodyPr/>
                    <a:lstStyle/>
                    <a:p>
                      <a:endParaRPr lang="zh-CN" altLang="en-US"/>
                    </a:p>
                  </a:txBody>
                  <a:tcPr/>
                </a:tc>
              </a:tr>
              <a:tr h="360363">
                <a:tc vMerge="1">
                  <a:txBody>
                    <a:bodyPr/>
                    <a:lstStyle/>
                    <a:p>
                      <a:endParaRPr lang="zh-CN" altLang="en-US"/>
                    </a:p>
                  </a:txBody>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母公司净利润</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归属于母公司所有者的净利润</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38735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少数股东损益</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3050">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4</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5</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3050">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8735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A7E5E93-2945-4B1B-BA6E-41C9037E96B4}" type="slidenum">
              <a:rPr lang="zh-CN" altLang="en-US"/>
              <a:pPr/>
              <a:t>52</a:t>
            </a:fld>
            <a:endParaRPr lang="en-US" altLang="zh-CN"/>
          </a:p>
        </p:txBody>
      </p:sp>
      <p:sp>
        <p:nvSpPr>
          <p:cNvPr id="763906" name="Rectangle 2"/>
          <p:cNvSpPr>
            <a:spLocks noGrp="1" noChangeArrowheads="1"/>
          </p:cNvSpPr>
          <p:nvPr>
            <p:ph type="title"/>
          </p:nvPr>
        </p:nvSpPr>
        <p:spPr/>
        <p:txBody>
          <a:bodyPr/>
          <a:lstStyle/>
          <a:p>
            <a:r>
              <a:rPr lang="zh-CN" altLang="en-US"/>
              <a:t>财务报表盈利项目比较分析</a:t>
            </a:r>
          </a:p>
        </p:txBody>
      </p:sp>
      <p:sp>
        <p:nvSpPr>
          <p:cNvPr id="763907" name="Rectangle 3"/>
          <p:cNvSpPr>
            <a:spLocks noGrp="1" noChangeArrowheads="1"/>
          </p:cNvSpPr>
          <p:nvPr>
            <p:ph type="body" idx="1"/>
          </p:nvPr>
        </p:nvSpPr>
        <p:spPr/>
        <p:txBody>
          <a:bodyPr/>
          <a:lstStyle/>
          <a:p>
            <a:pPr>
              <a:lnSpc>
                <a:spcPct val="80000"/>
              </a:lnSpc>
            </a:pPr>
            <a:r>
              <a:rPr lang="zh-CN" altLang="en-US" sz="1800"/>
              <a:t>类型一：母子公司同时盈利，即母公司盈利，所有子公司盈亏抵销后体现为盈利，且非全资子公司整体盈利，这种情形属于企业正常经营的情况。</a:t>
            </a:r>
          </a:p>
          <a:p>
            <a:pPr>
              <a:lnSpc>
                <a:spcPct val="80000"/>
              </a:lnSpc>
            </a:pPr>
            <a:r>
              <a:rPr lang="zh-CN" altLang="en-US" sz="1800"/>
              <a:t>类型二：母公司亏损、子公司盈利且子公司盈利中归属于母公司的数额超过母公司自身的亏损额，则会出现母公司净利润为负，但合并利润表中归属于母公司所有者的净利润和少数股东损益均为正的情况。</a:t>
            </a:r>
          </a:p>
          <a:p>
            <a:pPr>
              <a:lnSpc>
                <a:spcPct val="80000"/>
              </a:lnSpc>
            </a:pPr>
            <a:r>
              <a:rPr lang="zh-CN" altLang="en-US" sz="1800"/>
              <a:t>类型三：当母公司盈利且盈利额超过子公司的亏损额时，则会出现母公司净利润为正、合并利润表中归属于母公司所有者的净利润为正，而少数股东损益为负的情况。</a:t>
            </a:r>
          </a:p>
          <a:p>
            <a:pPr>
              <a:lnSpc>
                <a:spcPct val="80000"/>
              </a:lnSpc>
            </a:pPr>
            <a:r>
              <a:rPr lang="zh-CN" altLang="en-US" sz="1800"/>
              <a:t>类型四：母公司亏损、子公司盈亏各异，但子公司盈利中归属于母公司的数额超过母公司自身的亏损额，同时非全资子公司整体亏损使少数股东损益出现为负的情况。</a:t>
            </a:r>
          </a:p>
          <a:p>
            <a:pPr>
              <a:lnSpc>
                <a:spcPct val="80000"/>
              </a:lnSpc>
            </a:pPr>
            <a:r>
              <a:rPr lang="zh-CN" altLang="en-US" sz="1800"/>
              <a:t>类型五：母公司盈利、子公司盈亏各异，但子公司中归属于母公司的亏损数额超过母公司自身的盈利额，同时非全资子公司整体盈利使少数股东损益出现为正的情况。</a:t>
            </a:r>
          </a:p>
          <a:p>
            <a:pPr>
              <a:lnSpc>
                <a:spcPct val="80000"/>
              </a:lnSpc>
            </a:pPr>
            <a:r>
              <a:rPr lang="zh-CN" altLang="en-US" sz="1800"/>
              <a:t>类型六：母公司亏损但子公司盈利，且母公司自身亏损额超过子公司盈利中应归属于母公司的数额时，则会出现母公司净利润、合并利润表中归属于母公司所有者的净利润均为负，而少数股东损益为正的情况。</a:t>
            </a:r>
          </a:p>
          <a:p>
            <a:pPr>
              <a:lnSpc>
                <a:spcPct val="80000"/>
              </a:lnSpc>
            </a:pPr>
            <a:r>
              <a:rPr lang="zh-CN" altLang="en-US" sz="1800"/>
              <a:t>类型七：母公司盈利但子公司亏损，且母公司的盈利额不足以抵补子公司的亏损额，则会出现母公司净利润为正、合并利润表中归属于母公司所有者的净利润和少数股东损益均为负的情况。 </a:t>
            </a:r>
          </a:p>
          <a:p>
            <a:pPr>
              <a:lnSpc>
                <a:spcPct val="80000"/>
              </a:lnSpc>
            </a:pPr>
            <a:r>
              <a:rPr lang="zh-CN" altLang="en-US" sz="1800"/>
              <a:t>类型八：此时母子公司同时亏损，这种情形属于企业出现严重危机的情况。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6BEDAB35-4427-4418-9C3C-DC1E3352A0D0}" type="slidenum">
              <a:rPr lang="zh-CN" altLang="en-US"/>
              <a:pPr/>
              <a:t>6</a:t>
            </a:fld>
            <a:endParaRPr lang="en-US" altLang="zh-CN"/>
          </a:p>
        </p:txBody>
      </p:sp>
      <p:sp>
        <p:nvSpPr>
          <p:cNvPr id="703490" name="Rectangle 2"/>
          <p:cNvSpPr>
            <a:spLocks noGrp="1" noChangeArrowheads="1"/>
          </p:cNvSpPr>
          <p:nvPr>
            <p:ph type="title"/>
          </p:nvPr>
        </p:nvSpPr>
        <p:spPr/>
        <p:txBody>
          <a:bodyPr/>
          <a:lstStyle/>
          <a:p>
            <a:r>
              <a:rPr lang="zh-CN" altLang="en-US"/>
              <a:t>资本（净资产）增长分析</a:t>
            </a:r>
          </a:p>
        </p:txBody>
      </p:sp>
      <p:sp>
        <p:nvSpPr>
          <p:cNvPr id="703491" name="Rectangle 3"/>
          <p:cNvSpPr>
            <a:spLocks noGrp="1" noChangeArrowheads="1"/>
          </p:cNvSpPr>
          <p:nvPr>
            <p:ph type="body" idx="1"/>
          </p:nvPr>
        </p:nvSpPr>
        <p:spPr>
          <a:xfrm>
            <a:off x="468313" y="908050"/>
            <a:ext cx="8207375" cy="5545138"/>
          </a:xfrm>
        </p:spPr>
        <p:txBody>
          <a:bodyPr/>
          <a:lstStyle/>
          <a:p>
            <a:r>
              <a:rPr lang="zh-CN" altLang="en-US" dirty="0"/>
              <a:t>（</a:t>
            </a:r>
            <a:r>
              <a:rPr lang="en-US" altLang="zh-CN" dirty="0"/>
              <a:t>3</a:t>
            </a:r>
            <a:r>
              <a:rPr lang="zh-CN" altLang="en-US" dirty="0"/>
              <a:t>）三年资本平均增长率</a:t>
            </a:r>
          </a:p>
          <a:p>
            <a:r>
              <a:rPr lang="zh-CN" altLang="en-US" dirty="0"/>
              <a:t>三年资本平均增长率是企业年末净资产总额与三年前年末净资产总额相比的几何平均增长比率。该指标反映企业资本连续三年的积累情况，体现企业的发展水平和发展趋势。其计算公式为：</a:t>
            </a:r>
          </a:p>
          <a:p>
            <a:endParaRPr lang="zh-CN" altLang="en-US" dirty="0"/>
          </a:p>
          <a:p>
            <a:endParaRPr lang="zh-CN" altLang="en-US" dirty="0"/>
          </a:p>
          <a:p>
            <a:endParaRPr lang="zh-CN" altLang="en-US" dirty="0"/>
          </a:p>
          <a:p>
            <a:r>
              <a:rPr lang="zh-CN" altLang="en-US" dirty="0"/>
              <a:t>资本积累率指标有一定的滞后性，仅能反映当期情况。而利用该指标，能够反映企业资本保值增值的历史发展状况，以及企业稳步发展的趋势。</a:t>
            </a:r>
          </a:p>
          <a:p>
            <a:r>
              <a:rPr lang="zh-CN" altLang="en-US" dirty="0"/>
              <a:t>利用该指标分析时应注意所有者权益各类别的增长情况</a:t>
            </a:r>
            <a:r>
              <a:rPr lang="zh-CN" altLang="en-US" dirty="0" smtClean="0"/>
              <a:t>。</a:t>
            </a:r>
            <a:endParaRPr lang="zh-CN" altLang="en-US" dirty="0"/>
          </a:p>
        </p:txBody>
      </p:sp>
      <p:sp>
        <p:nvSpPr>
          <p:cNvPr id="703493" name="Rectangle 5"/>
          <p:cNvSpPr>
            <a:spLocks noChangeArrowheads="1"/>
          </p:cNvSpPr>
          <p:nvPr/>
        </p:nvSpPr>
        <p:spPr bwMode="auto">
          <a:xfrm>
            <a:off x="0" y="320516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3492" name="Object 4"/>
          <p:cNvGraphicFramePr>
            <a:graphicFrameLocks noChangeAspect="1"/>
          </p:cNvGraphicFramePr>
          <p:nvPr/>
        </p:nvGraphicFramePr>
        <p:xfrm>
          <a:off x="1979613" y="2276475"/>
          <a:ext cx="5040312" cy="666750"/>
        </p:xfrm>
        <a:graphic>
          <a:graphicData uri="http://schemas.openxmlformats.org/presentationml/2006/ole">
            <p:oleObj spid="_x0000_s703492" name="公式" r:id="rId4" imgW="4025900" imgH="533400" progId="Equation.3">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AD1D3BF4-09C6-47AA-AFC8-BFF35394903B}" type="slidenum">
              <a:rPr lang="zh-CN" altLang="en-US"/>
              <a:pPr/>
              <a:t>7</a:t>
            </a:fld>
            <a:endParaRPr lang="en-US" altLang="zh-CN"/>
          </a:p>
        </p:txBody>
      </p:sp>
      <p:sp>
        <p:nvSpPr>
          <p:cNvPr id="704514" name="Rectangle 2"/>
          <p:cNvSpPr>
            <a:spLocks noGrp="1" noChangeArrowheads="1"/>
          </p:cNvSpPr>
          <p:nvPr>
            <p:ph type="title"/>
          </p:nvPr>
        </p:nvSpPr>
        <p:spPr/>
        <p:txBody>
          <a:bodyPr/>
          <a:lstStyle/>
          <a:p>
            <a:r>
              <a:rPr lang="zh-CN" altLang="en-US"/>
              <a:t>销售和盈利增长分析 </a:t>
            </a:r>
          </a:p>
        </p:txBody>
      </p:sp>
      <p:sp>
        <p:nvSpPr>
          <p:cNvPr id="704515" name="Rectangle 3"/>
          <p:cNvSpPr>
            <a:spLocks noGrp="1" noChangeArrowheads="1"/>
          </p:cNvSpPr>
          <p:nvPr>
            <p:ph type="body" idx="1"/>
          </p:nvPr>
        </p:nvSpPr>
        <p:spPr/>
        <p:txBody>
          <a:bodyPr/>
          <a:lstStyle/>
          <a:p>
            <a:r>
              <a:rPr lang="zh-CN" altLang="en-US" dirty="0"/>
              <a:t>销售增长率</a:t>
            </a:r>
          </a:p>
          <a:p>
            <a:r>
              <a:rPr lang="zh-CN" altLang="en-US" dirty="0"/>
              <a:t>销售增长率是指企业本年销售收入增长额同上年销售收入总额的比率。销售增长率表示企业销售收入与上年相比的增减变化情况，是评价企业成长状况和发展能力的重要指标。其计算公式为：</a:t>
            </a:r>
          </a:p>
          <a:p>
            <a:endParaRPr lang="zh-CN" altLang="en-US" dirty="0"/>
          </a:p>
          <a:p>
            <a:endParaRPr lang="zh-CN" altLang="en-US" dirty="0"/>
          </a:p>
          <a:p>
            <a:endParaRPr lang="zh-CN" altLang="en-US" dirty="0"/>
          </a:p>
          <a:p>
            <a:r>
              <a:rPr lang="zh-CN" altLang="en-US" dirty="0"/>
              <a:t>销售增长率是衡量企业经营状况和市场占有能力、预测企业经营业务拓展趋势的重要指标，也是衡量企业增长增量和存量资本的重要前提</a:t>
            </a:r>
            <a:r>
              <a:rPr lang="zh-CN" altLang="en-US" dirty="0" smtClean="0"/>
              <a:t>。</a:t>
            </a:r>
            <a:endParaRPr lang="en-US" altLang="zh-CN" dirty="0" smtClean="0"/>
          </a:p>
          <a:p>
            <a:endParaRPr lang="zh-CN" altLang="en-US" dirty="0"/>
          </a:p>
          <a:p>
            <a:r>
              <a:rPr lang="zh-CN" altLang="en-US" dirty="0"/>
              <a:t>在实际分析时应结合企业历年的销售水平、市场占有情况、行业未来发展及其他影响企业发展的潜在因素进行分析判断。</a:t>
            </a:r>
          </a:p>
        </p:txBody>
      </p:sp>
      <p:sp>
        <p:nvSpPr>
          <p:cNvPr id="704517"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4516" name="Object 4"/>
          <p:cNvGraphicFramePr>
            <a:graphicFrameLocks noChangeAspect="1"/>
          </p:cNvGraphicFramePr>
          <p:nvPr/>
        </p:nvGraphicFramePr>
        <p:xfrm>
          <a:off x="1979613" y="2420938"/>
          <a:ext cx="3887787" cy="571500"/>
        </p:xfrm>
        <a:graphic>
          <a:graphicData uri="http://schemas.openxmlformats.org/presentationml/2006/ole">
            <p:oleObj spid="_x0000_s704516" name="公式" r:id="rId4" imgW="2832100" imgH="4191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16798073-37D5-4C69-BC75-CEBB084DF4DA}" type="slidenum">
              <a:rPr lang="zh-CN" altLang="en-US"/>
              <a:pPr/>
              <a:t>8</a:t>
            </a:fld>
            <a:endParaRPr lang="en-US" altLang="zh-CN"/>
          </a:p>
        </p:txBody>
      </p:sp>
      <p:sp>
        <p:nvSpPr>
          <p:cNvPr id="705538" name="Rectangle 2"/>
          <p:cNvSpPr>
            <a:spLocks noGrp="1" noChangeArrowheads="1"/>
          </p:cNvSpPr>
          <p:nvPr>
            <p:ph type="title"/>
          </p:nvPr>
        </p:nvSpPr>
        <p:spPr/>
        <p:txBody>
          <a:bodyPr/>
          <a:lstStyle/>
          <a:p>
            <a:r>
              <a:rPr lang="zh-CN" altLang="en-US"/>
              <a:t>销售和盈利增长分析</a:t>
            </a:r>
          </a:p>
        </p:txBody>
      </p:sp>
      <p:sp>
        <p:nvSpPr>
          <p:cNvPr id="705539" name="Rectangle 3"/>
          <p:cNvSpPr>
            <a:spLocks noGrp="1" noChangeArrowheads="1"/>
          </p:cNvSpPr>
          <p:nvPr>
            <p:ph type="body" idx="1"/>
          </p:nvPr>
        </p:nvSpPr>
        <p:spPr>
          <a:xfrm>
            <a:off x="468313" y="908050"/>
            <a:ext cx="8207375" cy="5616575"/>
          </a:xfrm>
        </p:spPr>
        <p:txBody>
          <a:bodyPr/>
          <a:lstStyle/>
          <a:p>
            <a:r>
              <a:rPr lang="zh-CN" altLang="en-US" dirty="0"/>
              <a:t>三年销售收入平均增长率</a:t>
            </a:r>
          </a:p>
          <a:p>
            <a:r>
              <a:rPr lang="zh-CN" altLang="en-US" dirty="0"/>
              <a:t>三年销售收入平均增长率是企业当年销售收入总额与三年前销售收入总额相比的几何平均增长比率。其计算公式如下：</a:t>
            </a:r>
          </a:p>
          <a:p>
            <a:endParaRPr lang="zh-CN" altLang="en-US" dirty="0"/>
          </a:p>
          <a:p>
            <a:endParaRPr lang="zh-CN" altLang="en-US" dirty="0"/>
          </a:p>
          <a:p>
            <a:r>
              <a:rPr lang="zh-CN" altLang="en-US" dirty="0"/>
              <a:t>三年销售收入平均增长率是为了消除销售收入短期异常波动的影响，反映企业较长时期的销售收入增长情况而采用的分析指标，能较好体现企业的发展状况和发展能力。</a:t>
            </a:r>
          </a:p>
          <a:p>
            <a:r>
              <a:rPr lang="zh-CN" altLang="en-US" dirty="0"/>
              <a:t>利润增长率</a:t>
            </a:r>
          </a:p>
          <a:p>
            <a:r>
              <a:rPr lang="zh-CN" altLang="en-US" dirty="0"/>
              <a:t>利润增长率是指企业本年利润总额增长额同上年利润总额的比率。是评价企业发展能力的重要指标。其计算公式为：</a:t>
            </a:r>
          </a:p>
          <a:p>
            <a:endParaRPr lang="zh-CN" altLang="en-US" dirty="0"/>
          </a:p>
          <a:p>
            <a:endParaRPr lang="zh-CN" altLang="en-US" dirty="0"/>
          </a:p>
          <a:p>
            <a:endParaRPr lang="zh-CN" altLang="en-US" sz="800" dirty="0"/>
          </a:p>
          <a:p>
            <a:r>
              <a:rPr lang="zh-CN" altLang="en-US" dirty="0" smtClean="0"/>
              <a:t>利润</a:t>
            </a:r>
            <a:r>
              <a:rPr lang="zh-CN" altLang="en-US" dirty="0"/>
              <a:t>是企业积累和发展的基础，利润增长率反映企业盈利的增长状况，指标越高，表明企业盈利能力越强，成长潜力越大。</a:t>
            </a:r>
          </a:p>
        </p:txBody>
      </p:sp>
      <p:sp>
        <p:nvSpPr>
          <p:cNvPr id="705541" name="Rectangle 5"/>
          <p:cNvSpPr>
            <a:spLocks noChangeArrowheads="1"/>
          </p:cNvSpPr>
          <p:nvPr/>
        </p:nvSpPr>
        <p:spPr bwMode="auto">
          <a:xfrm>
            <a:off x="0" y="32194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5540" name="Object 4"/>
          <p:cNvGraphicFramePr>
            <a:graphicFrameLocks noChangeAspect="1"/>
          </p:cNvGraphicFramePr>
          <p:nvPr/>
        </p:nvGraphicFramePr>
        <p:xfrm>
          <a:off x="2916238" y="1916113"/>
          <a:ext cx="4464050" cy="528637"/>
        </p:xfrm>
        <a:graphic>
          <a:graphicData uri="http://schemas.openxmlformats.org/presentationml/2006/ole">
            <p:oleObj spid="_x0000_s705540" name="公式" r:id="rId4" imgW="4178300" imgH="508000" progId="Equation.3">
              <p:embed/>
            </p:oleObj>
          </a:graphicData>
        </a:graphic>
      </p:graphicFrame>
      <p:sp>
        <p:nvSpPr>
          <p:cNvPr id="705543" name="Rectangle 7"/>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5542" name="Object 6"/>
          <p:cNvGraphicFramePr>
            <a:graphicFrameLocks noChangeAspect="1"/>
          </p:cNvGraphicFramePr>
          <p:nvPr/>
        </p:nvGraphicFramePr>
        <p:xfrm>
          <a:off x="2987675" y="4365625"/>
          <a:ext cx="3457575" cy="511175"/>
        </p:xfrm>
        <a:graphic>
          <a:graphicData uri="http://schemas.openxmlformats.org/presentationml/2006/ole">
            <p:oleObj spid="_x0000_s705542" name="公式" r:id="rId5" imgW="2819400" imgH="419100" progId="Equation.3">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FD3C879F-1AA2-4454-B584-B889D70775D1}" type="slidenum">
              <a:rPr lang="zh-CN" altLang="en-US"/>
              <a:pPr/>
              <a:t>9</a:t>
            </a:fld>
            <a:endParaRPr lang="en-US" altLang="zh-CN"/>
          </a:p>
        </p:txBody>
      </p:sp>
      <p:sp>
        <p:nvSpPr>
          <p:cNvPr id="706562" name="Rectangle 2"/>
          <p:cNvSpPr>
            <a:spLocks noGrp="1" noChangeArrowheads="1"/>
          </p:cNvSpPr>
          <p:nvPr>
            <p:ph type="title"/>
          </p:nvPr>
        </p:nvSpPr>
        <p:spPr/>
        <p:txBody>
          <a:bodyPr/>
          <a:lstStyle/>
          <a:p>
            <a:r>
              <a:rPr lang="zh-CN" altLang="en-US"/>
              <a:t>资产增长分析</a:t>
            </a:r>
          </a:p>
        </p:txBody>
      </p:sp>
      <p:sp>
        <p:nvSpPr>
          <p:cNvPr id="706563" name="Rectangle 3"/>
          <p:cNvSpPr>
            <a:spLocks noGrp="1" noChangeArrowheads="1"/>
          </p:cNvSpPr>
          <p:nvPr>
            <p:ph type="body" idx="1"/>
          </p:nvPr>
        </p:nvSpPr>
        <p:spPr>
          <a:xfrm>
            <a:off x="468313" y="908050"/>
            <a:ext cx="8207375" cy="5184775"/>
          </a:xfrm>
        </p:spPr>
        <p:txBody>
          <a:bodyPr/>
          <a:lstStyle/>
          <a:p>
            <a:pPr>
              <a:lnSpc>
                <a:spcPct val="110000"/>
              </a:lnSpc>
            </a:pPr>
            <a:r>
              <a:rPr lang="zh-CN" altLang="en-US" dirty="0"/>
              <a:t>总资产增长率</a:t>
            </a:r>
          </a:p>
          <a:p>
            <a:pPr>
              <a:lnSpc>
                <a:spcPct val="110000"/>
              </a:lnSpc>
            </a:pPr>
            <a:r>
              <a:rPr lang="zh-CN" altLang="en-US" dirty="0"/>
              <a:t>总资产增长率是企业本年总资产增长额同年初资产总额的比率，它可以衡量企业本期资产规模的增长情况，评价企业经营规模总量上的扩张程度。其计算公式为：</a:t>
            </a:r>
          </a:p>
          <a:p>
            <a:pPr>
              <a:lnSpc>
                <a:spcPct val="110000"/>
              </a:lnSpc>
            </a:pPr>
            <a:endParaRPr lang="zh-CN" altLang="en-US" dirty="0"/>
          </a:p>
          <a:p>
            <a:pPr>
              <a:lnSpc>
                <a:spcPct val="110000"/>
              </a:lnSpc>
            </a:pPr>
            <a:endParaRPr lang="zh-CN" altLang="en-US" dirty="0"/>
          </a:p>
          <a:p>
            <a:pPr>
              <a:lnSpc>
                <a:spcPct val="110000"/>
              </a:lnSpc>
            </a:pPr>
            <a:endParaRPr lang="zh-CN" altLang="en-US" sz="800" dirty="0"/>
          </a:p>
          <a:p>
            <a:pPr>
              <a:lnSpc>
                <a:spcPct val="110000"/>
              </a:lnSpc>
            </a:pPr>
            <a:r>
              <a:rPr lang="zh-CN" altLang="en-US" dirty="0" smtClean="0"/>
              <a:t>资产</a:t>
            </a:r>
            <a:r>
              <a:rPr lang="zh-CN" altLang="en-US" dirty="0"/>
              <a:t>增长是企业发展的一个重要方面，发展性高的企业一般能保持资产的稳定增长。总资产增长率越高，说明企业本年内资产规模扩张的速度越快，但应注意资产规模扩张的质与量之间的关系以及企业的后续发展能力，避免盲目扩张。</a:t>
            </a:r>
          </a:p>
          <a:p>
            <a:pPr>
              <a:lnSpc>
                <a:spcPct val="110000"/>
              </a:lnSpc>
            </a:pPr>
            <a:r>
              <a:rPr lang="zh-CN" altLang="en-US" dirty="0"/>
              <a:t>三年总资产平均增长率</a:t>
            </a:r>
          </a:p>
          <a:p>
            <a:pPr>
              <a:lnSpc>
                <a:spcPct val="110000"/>
              </a:lnSpc>
            </a:pPr>
            <a:r>
              <a:rPr lang="zh-CN" altLang="en-US" dirty="0"/>
              <a:t>三年总资产平均增长率是企业当年年末资产总额与三年前年末资产总额相比的几何平均增长比率。其计算公式如下：</a:t>
            </a:r>
          </a:p>
        </p:txBody>
      </p:sp>
      <p:sp>
        <p:nvSpPr>
          <p:cNvPr id="706565"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6564" name="Object 4"/>
          <p:cNvGraphicFramePr>
            <a:graphicFrameLocks noChangeAspect="1"/>
          </p:cNvGraphicFramePr>
          <p:nvPr/>
        </p:nvGraphicFramePr>
        <p:xfrm>
          <a:off x="2484438" y="2420938"/>
          <a:ext cx="4176712" cy="617537"/>
        </p:xfrm>
        <a:graphic>
          <a:graphicData uri="http://schemas.openxmlformats.org/presentationml/2006/ole">
            <p:oleObj spid="_x0000_s706564" name="公式" r:id="rId4" imgW="2806700" imgH="419100" progId="Equation.3">
              <p:embed/>
            </p:oleObj>
          </a:graphicData>
        </a:graphic>
      </p:graphicFrame>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2396</TotalTime>
  <Words>7664</Words>
  <Application>Microsoft Office PowerPoint</Application>
  <PresentationFormat>全屏显示(4:3)</PresentationFormat>
  <Paragraphs>507</Paragraphs>
  <Slides>52</Slides>
  <Notes>41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66"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Microsoft 公式 3.0</vt:lpstr>
      <vt:lpstr>幻灯片 1</vt:lpstr>
      <vt:lpstr>学习目的</vt:lpstr>
      <vt:lpstr>企业发展能力分析</vt:lpstr>
      <vt:lpstr>资本（净资产）增长分析 </vt:lpstr>
      <vt:lpstr>资本（净资产）增长分析</vt:lpstr>
      <vt:lpstr>资本（净资产）增长分析</vt:lpstr>
      <vt:lpstr>销售和盈利增长分析 </vt:lpstr>
      <vt:lpstr>销售和盈利增长分析</vt:lpstr>
      <vt:lpstr>资产增长分析</vt:lpstr>
      <vt:lpstr>资产增长分析</vt:lpstr>
      <vt:lpstr>现金流量增长分析 </vt:lpstr>
      <vt:lpstr>资产使用效率增长分析 </vt:lpstr>
      <vt:lpstr>资产使用效率增长分析 </vt:lpstr>
      <vt:lpstr>营运资本增长分析</vt:lpstr>
      <vt:lpstr>股利增长分析 </vt:lpstr>
      <vt:lpstr>股利增长和员工人均利润增长分析</vt:lpstr>
      <vt:lpstr>可持续增长率</vt:lpstr>
      <vt:lpstr>可持续增长率</vt:lpstr>
      <vt:lpstr>杠杆系数分析</vt:lpstr>
      <vt:lpstr>杠杆系数分析</vt:lpstr>
      <vt:lpstr>杠杆系数分析</vt:lpstr>
      <vt:lpstr>经营杠杆分析</vt:lpstr>
      <vt:lpstr>经营杠杆分析</vt:lpstr>
      <vt:lpstr>经营杠杆分析</vt:lpstr>
      <vt:lpstr>财务杠杆分析 </vt:lpstr>
      <vt:lpstr>财务杠杆分析</vt:lpstr>
      <vt:lpstr>财务杠杆分析</vt:lpstr>
      <vt:lpstr>复合杠杆分析 </vt:lpstr>
      <vt:lpstr>复合杠杆分析 </vt:lpstr>
      <vt:lpstr>企业的社会责任</vt:lpstr>
      <vt:lpstr>企业综合社会责任财务指标</vt:lpstr>
      <vt:lpstr>企业综合社会责任财务指标</vt:lpstr>
      <vt:lpstr>企业综合社会责任财务指标</vt:lpstr>
      <vt:lpstr>企业综合社会责任财务指标</vt:lpstr>
      <vt:lpstr>企业法律社会责任财务指标</vt:lpstr>
      <vt:lpstr>企业法律社会责任财务指标</vt:lpstr>
      <vt:lpstr>企业法律社会责任财务指标</vt:lpstr>
      <vt:lpstr>企业伦理社会责任财务指标</vt:lpstr>
      <vt:lpstr>企业伦理社会责任财务指标</vt:lpstr>
      <vt:lpstr>企业生态社会责任财务指标</vt:lpstr>
      <vt:lpstr>企业生态社会责任的财务指标</vt:lpstr>
      <vt:lpstr>企业生态社会责任的财务指标</vt:lpstr>
      <vt:lpstr>合并财务报表分析 </vt:lpstr>
      <vt:lpstr>合并财务报表分析</vt:lpstr>
      <vt:lpstr>合并财务报表分析</vt:lpstr>
      <vt:lpstr>合并财务报表的特点</vt:lpstr>
      <vt:lpstr>基于合并财务报表与母公司报表的分析</vt:lpstr>
      <vt:lpstr>基于合并财务报表与母公司报表的分析</vt:lpstr>
      <vt:lpstr>合并财务报表与母公司报表组合分析的方法</vt:lpstr>
      <vt:lpstr>财务报表盈利项目比较分析 </vt:lpstr>
      <vt:lpstr>财务报表盈利项目比较分析</vt:lpstr>
      <vt:lpstr>财务报表盈利项目比较分析</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928</cp:revision>
  <dcterms:created xsi:type="dcterms:W3CDTF">1601-01-01T00:00:00Z</dcterms:created>
  <dcterms:modified xsi:type="dcterms:W3CDTF">2023-02-14T05:11:54Z</dcterms:modified>
</cp:coreProperties>
</file>