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83DF273-6FCD-4685-BA23-D8B06CCF9AA6}"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326F6E-5EAE-46D0-BAB7-E811173EBDC9}" type="slidenum">
              <a:rPr lang="zh-CN" altLang="en-US" smtClean="0"/>
              <a:t>‹#›</a:t>
            </a:fld>
            <a:endParaRPr lang="zh-CN" altLang="en-US"/>
          </a:p>
        </p:txBody>
      </p:sp>
    </p:spTree>
    <p:extLst>
      <p:ext uri="{BB962C8B-B14F-4D97-AF65-F5344CB8AC3E}">
        <p14:creationId xmlns:p14="http://schemas.microsoft.com/office/powerpoint/2010/main" val="33689091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83DF273-6FCD-4685-BA23-D8B06CCF9AA6}"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326F6E-5EAE-46D0-BAB7-E811173EBDC9}" type="slidenum">
              <a:rPr lang="zh-CN" altLang="en-US" smtClean="0"/>
              <a:t>‹#›</a:t>
            </a:fld>
            <a:endParaRPr lang="zh-CN" altLang="en-US"/>
          </a:p>
        </p:txBody>
      </p:sp>
    </p:spTree>
    <p:extLst>
      <p:ext uri="{BB962C8B-B14F-4D97-AF65-F5344CB8AC3E}">
        <p14:creationId xmlns:p14="http://schemas.microsoft.com/office/powerpoint/2010/main" val="34705499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83DF273-6FCD-4685-BA23-D8B06CCF9AA6}"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326F6E-5EAE-46D0-BAB7-E811173EBDC9}" type="slidenum">
              <a:rPr lang="zh-CN" altLang="en-US" smtClean="0"/>
              <a:t>‹#›</a:t>
            </a:fld>
            <a:endParaRPr lang="zh-CN" altLang="en-US"/>
          </a:p>
        </p:txBody>
      </p:sp>
    </p:spTree>
    <p:extLst>
      <p:ext uri="{BB962C8B-B14F-4D97-AF65-F5344CB8AC3E}">
        <p14:creationId xmlns:p14="http://schemas.microsoft.com/office/powerpoint/2010/main" val="37176721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0880990C-F54C-4882-88CB-44EA1A53275C}"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21160262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852084" y="622300"/>
            <a:ext cx="9997016" cy="749300"/>
          </a:xfr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612900"/>
            <a:ext cx="10862733" cy="4521200"/>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6684311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83DF273-6FCD-4685-BA23-D8B06CCF9AA6}"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326F6E-5EAE-46D0-BAB7-E811173EBDC9}" type="slidenum">
              <a:rPr lang="zh-CN" altLang="en-US" smtClean="0"/>
              <a:t>‹#›</a:t>
            </a:fld>
            <a:endParaRPr lang="zh-CN" altLang="en-US"/>
          </a:p>
        </p:txBody>
      </p:sp>
    </p:spTree>
    <p:extLst>
      <p:ext uri="{BB962C8B-B14F-4D97-AF65-F5344CB8AC3E}">
        <p14:creationId xmlns:p14="http://schemas.microsoft.com/office/powerpoint/2010/main" val="14700080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83DF273-6FCD-4685-BA23-D8B06CCF9AA6}"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326F6E-5EAE-46D0-BAB7-E811173EBDC9}" type="slidenum">
              <a:rPr lang="zh-CN" altLang="en-US" smtClean="0"/>
              <a:t>‹#›</a:t>
            </a:fld>
            <a:endParaRPr lang="zh-CN" altLang="en-US"/>
          </a:p>
        </p:txBody>
      </p:sp>
    </p:spTree>
    <p:extLst>
      <p:ext uri="{BB962C8B-B14F-4D97-AF65-F5344CB8AC3E}">
        <p14:creationId xmlns:p14="http://schemas.microsoft.com/office/powerpoint/2010/main" val="34910907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83DF273-6FCD-4685-BA23-D8B06CCF9AA6}"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B326F6E-5EAE-46D0-BAB7-E811173EBDC9}" type="slidenum">
              <a:rPr lang="zh-CN" altLang="en-US" smtClean="0"/>
              <a:t>‹#›</a:t>
            </a:fld>
            <a:endParaRPr lang="zh-CN" altLang="en-US"/>
          </a:p>
        </p:txBody>
      </p:sp>
    </p:spTree>
    <p:extLst>
      <p:ext uri="{BB962C8B-B14F-4D97-AF65-F5344CB8AC3E}">
        <p14:creationId xmlns:p14="http://schemas.microsoft.com/office/powerpoint/2010/main" val="27480823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83DF273-6FCD-4685-BA23-D8B06CCF9AA6}" type="datetimeFigureOut">
              <a:rPr lang="zh-CN" altLang="en-US" smtClean="0"/>
              <a:t>2021/1/19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B326F6E-5EAE-46D0-BAB7-E811173EBDC9}" type="slidenum">
              <a:rPr lang="zh-CN" altLang="en-US" smtClean="0"/>
              <a:t>‹#›</a:t>
            </a:fld>
            <a:endParaRPr lang="zh-CN" altLang="en-US"/>
          </a:p>
        </p:txBody>
      </p:sp>
    </p:spTree>
    <p:extLst>
      <p:ext uri="{BB962C8B-B14F-4D97-AF65-F5344CB8AC3E}">
        <p14:creationId xmlns:p14="http://schemas.microsoft.com/office/powerpoint/2010/main" val="17069709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83DF273-6FCD-4685-BA23-D8B06CCF9AA6}" type="datetimeFigureOut">
              <a:rPr lang="zh-CN" altLang="en-US" smtClean="0"/>
              <a:t>2021/1/19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B326F6E-5EAE-46D0-BAB7-E811173EBDC9}" type="slidenum">
              <a:rPr lang="zh-CN" altLang="en-US" smtClean="0"/>
              <a:t>‹#›</a:t>
            </a:fld>
            <a:endParaRPr lang="zh-CN" altLang="en-US"/>
          </a:p>
        </p:txBody>
      </p:sp>
    </p:spTree>
    <p:extLst>
      <p:ext uri="{BB962C8B-B14F-4D97-AF65-F5344CB8AC3E}">
        <p14:creationId xmlns:p14="http://schemas.microsoft.com/office/powerpoint/2010/main" val="15434960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83DF273-6FCD-4685-BA23-D8B06CCF9AA6}" type="datetimeFigureOut">
              <a:rPr lang="zh-CN" altLang="en-US" smtClean="0"/>
              <a:t>2021/1/19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B326F6E-5EAE-46D0-BAB7-E811173EBDC9}" type="slidenum">
              <a:rPr lang="zh-CN" altLang="en-US" smtClean="0"/>
              <a:t>‹#›</a:t>
            </a:fld>
            <a:endParaRPr lang="zh-CN" altLang="en-US"/>
          </a:p>
        </p:txBody>
      </p:sp>
    </p:spTree>
    <p:extLst>
      <p:ext uri="{BB962C8B-B14F-4D97-AF65-F5344CB8AC3E}">
        <p14:creationId xmlns:p14="http://schemas.microsoft.com/office/powerpoint/2010/main" val="33557666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83DF273-6FCD-4685-BA23-D8B06CCF9AA6}"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B326F6E-5EAE-46D0-BAB7-E811173EBDC9}" type="slidenum">
              <a:rPr lang="zh-CN" altLang="en-US" smtClean="0"/>
              <a:t>‹#›</a:t>
            </a:fld>
            <a:endParaRPr lang="zh-CN" altLang="en-US"/>
          </a:p>
        </p:txBody>
      </p:sp>
    </p:spTree>
    <p:extLst>
      <p:ext uri="{BB962C8B-B14F-4D97-AF65-F5344CB8AC3E}">
        <p14:creationId xmlns:p14="http://schemas.microsoft.com/office/powerpoint/2010/main" val="26371523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83DF273-6FCD-4685-BA23-D8B06CCF9AA6}"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B326F6E-5EAE-46D0-BAB7-E811173EBDC9}" type="slidenum">
              <a:rPr lang="zh-CN" altLang="en-US" smtClean="0"/>
              <a:t>‹#›</a:t>
            </a:fld>
            <a:endParaRPr lang="zh-CN" altLang="en-US"/>
          </a:p>
        </p:txBody>
      </p:sp>
    </p:spTree>
    <p:extLst>
      <p:ext uri="{BB962C8B-B14F-4D97-AF65-F5344CB8AC3E}">
        <p14:creationId xmlns:p14="http://schemas.microsoft.com/office/powerpoint/2010/main" val="13156250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3DF273-6FCD-4685-BA23-D8B06CCF9AA6}" type="datetimeFigureOut">
              <a:rPr lang="zh-CN" altLang="en-US" smtClean="0"/>
              <a:t>2021/1/19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326F6E-5EAE-46D0-BAB7-E811173EBDC9}" type="slidenum">
              <a:rPr lang="zh-CN" altLang="en-US" smtClean="0"/>
              <a:t>‹#›</a:t>
            </a:fld>
            <a:endParaRPr lang="zh-CN" altLang="en-US"/>
          </a:p>
        </p:txBody>
      </p:sp>
    </p:spTree>
    <p:extLst>
      <p:ext uri="{BB962C8B-B14F-4D97-AF65-F5344CB8AC3E}">
        <p14:creationId xmlns:p14="http://schemas.microsoft.com/office/powerpoint/2010/main" val="325392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1" name="内容占位符 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27" name="Rectangle 5"/>
          <p:cNvSpPr>
            <a:spLocks noGrp="1" noChangeArrowheads="1"/>
          </p:cNvSpPr>
          <p:nvPr>
            <p:ph type="title"/>
          </p:nvPr>
        </p:nvSpPr>
        <p:spPr bwMode="auto">
          <a:xfrm>
            <a:off x="1585384" y="2746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smtClean="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spTree>
    <p:extLst>
      <p:ext uri="{BB962C8B-B14F-4D97-AF65-F5344CB8AC3E}">
        <p14:creationId xmlns:p14="http://schemas.microsoft.com/office/powerpoint/2010/main" val="543940446"/>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Group 2"/>
          <p:cNvGrpSpPr>
            <a:grpSpLocks/>
          </p:cNvGrpSpPr>
          <p:nvPr/>
        </p:nvGrpSpPr>
        <p:grpSpPr bwMode="auto">
          <a:xfrm>
            <a:off x="1847850" y="4173539"/>
            <a:ext cx="4032250" cy="935037"/>
            <a:chOff x="0" y="0"/>
            <a:chExt cx="2540" cy="589"/>
          </a:xfrm>
        </p:grpSpPr>
        <p:sp>
          <p:nvSpPr>
            <p:cNvPr id="3082" name="Text Box 3"/>
            <p:cNvSpPr txBox="1">
              <a:spLocks noChangeArrowheads="1"/>
            </p:cNvSpPr>
            <p:nvPr/>
          </p:nvSpPr>
          <p:spPr bwMode="auto">
            <a:xfrm>
              <a:off x="0" y="0"/>
              <a:ext cx="2540" cy="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buFontTx/>
                <a:buNone/>
              </a:pPr>
              <a:r>
                <a:rPr lang="zh-CN" altLang="zh-CN" sz="3000">
                  <a:solidFill>
                    <a:srgbClr val="FFFFFF"/>
                  </a:solidFill>
                  <a:latin typeface="黑体" panose="02010609060101010101" pitchFamily="49" charset="-122"/>
                  <a:ea typeface="黑体" panose="02010609060101010101" pitchFamily="49" charset="-122"/>
                </a:rPr>
                <a:t>2010上海世界博览会</a:t>
              </a:r>
            </a:p>
          </p:txBody>
        </p:sp>
        <p:sp>
          <p:nvSpPr>
            <p:cNvPr id="3083" name="Text Box 4"/>
            <p:cNvSpPr txBox="1">
              <a:spLocks noChangeArrowheads="1"/>
            </p:cNvSpPr>
            <p:nvPr/>
          </p:nvSpPr>
          <p:spPr bwMode="auto">
            <a:xfrm>
              <a:off x="499" y="301"/>
              <a:ext cx="154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buFontTx/>
                <a:buNone/>
              </a:pPr>
              <a:r>
                <a:rPr lang="zh-CN" altLang="zh-CN" sz="2400">
                  <a:solidFill>
                    <a:srgbClr val="FFFFFF"/>
                  </a:solidFill>
                  <a:latin typeface="黑体" panose="02010609060101010101" pitchFamily="49" charset="-122"/>
                  <a:ea typeface="黑体" panose="02010609060101010101" pitchFamily="49" charset="-122"/>
                </a:rPr>
                <a:t>山东馆方案说明</a:t>
              </a:r>
              <a:endParaRPr lang="zh-CN" altLang="zh-CN" sz="2400" b="1">
                <a:solidFill>
                  <a:srgbClr val="FFFFFF"/>
                </a:solidFill>
                <a:latin typeface="黑体" panose="02010609060101010101" pitchFamily="49" charset="-122"/>
                <a:ea typeface="黑体" panose="02010609060101010101" pitchFamily="49" charset="-122"/>
              </a:endParaRPr>
            </a:p>
          </p:txBody>
        </p:sp>
      </p:grpSp>
      <p:pic>
        <p:nvPicPr>
          <p:cNvPr id="12" name="内容占位符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0" y="0"/>
            <a:ext cx="12192000" cy="6864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 Box 11"/>
          <p:cNvSpPr txBox="1">
            <a:spLocks noChangeArrowheads="1"/>
          </p:cNvSpPr>
          <p:nvPr/>
        </p:nvSpPr>
        <p:spPr bwMode="auto">
          <a:xfrm>
            <a:off x="4263924" y="3342542"/>
            <a:ext cx="692805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4800" b="1" dirty="0">
                <a:solidFill>
                  <a:srgbClr val="000000"/>
                </a:solidFill>
                <a:latin typeface="微软雅黑" panose="020B0503020204020204" pitchFamily="34" charset="-122"/>
                <a:ea typeface="微软雅黑" panose="020B0503020204020204" pitchFamily="34" charset="-122"/>
              </a:rPr>
              <a:t>第三</a:t>
            </a:r>
            <a:r>
              <a:rPr lang="zh-CN" altLang="en-US" sz="4800" b="1" dirty="0" smtClean="0">
                <a:solidFill>
                  <a:srgbClr val="000000"/>
                </a:solidFill>
                <a:latin typeface="微软雅黑" panose="020B0503020204020204" pitchFamily="34" charset="-122"/>
                <a:ea typeface="微软雅黑" panose="020B0503020204020204" pitchFamily="34" charset="-122"/>
              </a:rPr>
              <a:t>章  国际</a:t>
            </a:r>
            <a:r>
              <a:rPr lang="zh-CN" altLang="en-US" sz="4800" b="1" dirty="0">
                <a:solidFill>
                  <a:srgbClr val="000000"/>
                </a:solidFill>
                <a:latin typeface="微软雅黑" panose="020B0503020204020204" pitchFamily="34" charset="-122"/>
                <a:ea typeface="微软雅黑" panose="020B0503020204020204" pitchFamily="34" charset="-122"/>
              </a:rPr>
              <a:t>商事代理法</a:t>
            </a:r>
          </a:p>
        </p:txBody>
      </p:sp>
    </p:spTree>
    <p:extLst>
      <p:ext uri="{BB962C8B-B14F-4D97-AF65-F5344CB8AC3E}">
        <p14:creationId xmlns:p14="http://schemas.microsoft.com/office/powerpoint/2010/main" val="1227810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国际商事代理的法律关系</a:t>
            </a:r>
            <a:endParaRPr lang="zh-CN" altLang="en-US" smtClean="0">
              <a:ea typeface="方正书宋_GBK"/>
              <a:cs typeface="Times New Roman" panose="02020603050405020304" pitchFamily="18" charset="0"/>
            </a:endParaRPr>
          </a:p>
        </p:txBody>
      </p:sp>
      <p:sp>
        <p:nvSpPr>
          <p:cNvPr id="52227"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一、被代理人与代理人的关系</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被代理人对代理人的义务</a:t>
            </a:r>
          </a:p>
          <a:p>
            <a:pPr eaLnBrk="1" hangingPunct="1"/>
            <a:r>
              <a:rPr lang="en-US" altLang="zh-CN" smtClean="0"/>
              <a:t>1.</a:t>
            </a:r>
            <a:r>
              <a:rPr lang="zh-CN" altLang="zh-CN" smtClean="0"/>
              <a:t>支付佣金</a:t>
            </a:r>
          </a:p>
          <a:p>
            <a:pPr eaLnBrk="1" hangingPunct="1"/>
            <a:r>
              <a:rPr lang="en-US" altLang="zh-CN" smtClean="0"/>
              <a:t>2.</a:t>
            </a:r>
            <a:r>
              <a:rPr lang="zh-CN" altLang="zh-CN" smtClean="0"/>
              <a:t>为确定佣金数额</a:t>
            </a:r>
            <a:r>
              <a:rPr lang="en-US" altLang="zh-CN" smtClean="0"/>
              <a:t>,</a:t>
            </a:r>
            <a:r>
              <a:rPr lang="zh-CN" altLang="zh-CN" smtClean="0"/>
              <a:t>被代理人有义务让代理人检查和核对其账册</a:t>
            </a:r>
          </a:p>
          <a:p>
            <a:pPr eaLnBrk="1" hangingPunct="1"/>
            <a:r>
              <a:rPr lang="en-US" altLang="zh-CN" smtClean="0"/>
              <a:t>3.</a:t>
            </a:r>
            <a:r>
              <a:rPr lang="zh-CN" altLang="zh-CN" smtClean="0"/>
              <a:t>偿还代理人因履行代理义务而产生的费用</a:t>
            </a:r>
          </a:p>
          <a:p>
            <a:pPr eaLnBrk="1" hangingPunct="1"/>
            <a:r>
              <a:rPr lang="en-US" altLang="zh-CN" smtClean="0"/>
              <a:t>4.</a:t>
            </a:r>
            <a:r>
              <a:rPr lang="zh-CN" altLang="zh-CN" smtClean="0"/>
              <a:t>与代理人合作以便利其履行义务</a:t>
            </a:r>
          </a:p>
          <a:p>
            <a:pPr eaLnBrk="1" hangingPunct="1"/>
            <a:r>
              <a:rPr lang="en-US" altLang="zh-CN" smtClean="0"/>
              <a:t>5.</a:t>
            </a:r>
            <a:r>
              <a:rPr lang="zh-CN" altLang="zh-CN" smtClean="0"/>
              <a:t>为代理人提供安全的工作条件</a:t>
            </a:r>
          </a:p>
          <a:p>
            <a:pPr eaLnBrk="1" hangingPunct="1"/>
            <a:endParaRPr lang="zh-CN" altLang="en-US" smtClean="0"/>
          </a:p>
        </p:txBody>
      </p:sp>
    </p:spTree>
    <p:extLst>
      <p:ext uri="{BB962C8B-B14F-4D97-AF65-F5344CB8AC3E}">
        <p14:creationId xmlns:p14="http://schemas.microsoft.com/office/powerpoint/2010/main" val="7812703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国际商事代理的法律关系</a:t>
            </a:r>
            <a:endParaRPr lang="zh-CN" altLang="en-US" smtClean="0">
              <a:ea typeface="方正书宋_GBK"/>
              <a:cs typeface="Times New Roman" panose="02020603050405020304" pitchFamily="18" charset="0"/>
            </a:endParaRPr>
          </a:p>
        </p:txBody>
      </p:sp>
      <p:sp>
        <p:nvSpPr>
          <p:cNvPr id="53251" name="内容占位符 2"/>
          <p:cNvSpPr>
            <a:spLocks noGrp="1"/>
          </p:cNvSpPr>
          <p:nvPr>
            <p:ph idx="1"/>
          </p:nvPr>
        </p:nvSpPr>
        <p:spPr/>
        <p:txBody>
          <a:bodyPr/>
          <a:lstStyle/>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代理人对被代理人的义务</a:t>
            </a:r>
          </a:p>
          <a:p>
            <a:pPr eaLnBrk="1" hangingPunct="1"/>
            <a:r>
              <a:rPr lang="en-US" altLang="zh-CN" smtClean="0"/>
              <a:t>1.</a:t>
            </a:r>
            <a:r>
              <a:rPr lang="zh-CN" altLang="zh-CN" smtClean="0"/>
              <a:t>勤勉谨慎地履行代理职责</a:t>
            </a:r>
          </a:p>
          <a:p>
            <a:pPr eaLnBrk="1" hangingPunct="1"/>
            <a:r>
              <a:rPr lang="en-US" altLang="zh-CN" smtClean="0"/>
              <a:t>2.</a:t>
            </a:r>
            <a:r>
              <a:rPr lang="zh-CN" altLang="zh-CN" smtClean="0"/>
              <a:t>服从被代理人的指示</a:t>
            </a:r>
          </a:p>
          <a:p>
            <a:pPr eaLnBrk="1" hangingPunct="1"/>
            <a:r>
              <a:rPr lang="en-US" altLang="zh-CN" smtClean="0"/>
              <a:t>3.</a:t>
            </a:r>
            <a:r>
              <a:rPr lang="zh-CN" altLang="zh-CN" smtClean="0"/>
              <a:t>忠实的义务</a:t>
            </a:r>
          </a:p>
          <a:p>
            <a:pPr eaLnBrk="1" hangingPunct="1"/>
            <a:r>
              <a:rPr lang="en-US" altLang="zh-CN" smtClean="0"/>
              <a:t>4.</a:t>
            </a:r>
            <a:r>
              <a:rPr lang="zh-CN" altLang="zh-CN" smtClean="0"/>
              <a:t>申报账目</a:t>
            </a:r>
          </a:p>
          <a:p>
            <a:pPr eaLnBrk="1" hangingPunct="1"/>
            <a:r>
              <a:rPr lang="en-US" altLang="zh-CN" smtClean="0"/>
              <a:t>5.</a:t>
            </a:r>
            <a:r>
              <a:rPr lang="zh-CN" altLang="zh-CN" smtClean="0"/>
              <a:t>披露与通知义务</a:t>
            </a:r>
          </a:p>
          <a:p>
            <a:pPr eaLnBrk="1" hangingPunct="1"/>
            <a:r>
              <a:rPr lang="en-US" altLang="zh-CN" smtClean="0"/>
              <a:t>6.</a:t>
            </a:r>
            <a:r>
              <a:rPr lang="zh-CN" altLang="zh-CN" smtClean="0"/>
              <a:t>不擅自将代理事务转委托给他人</a:t>
            </a:r>
          </a:p>
          <a:p>
            <a:pPr eaLnBrk="1" hangingPunct="1"/>
            <a:endParaRPr lang="zh-CN" altLang="en-US" smtClean="0"/>
          </a:p>
        </p:txBody>
      </p:sp>
    </p:spTree>
    <p:extLst>
      <p:ext uri="{BB962C8B-B14F-4D97-AF65-F5344CB8AC3E}">
        <p14:creationId xmlns:p14="http://schemas.microsoft.com/office/powerpoint/2010/main" val="30560209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国际商事代理的法律关系</a:t>
            </a:r>
            <a:endParaRPr lang="zh-CN" altLang="en-US" smtClean="0">
              <a:ea typeface="方正书宋_GBK"/>
              <a:cs typeface="Times New Roman" panose="02020603050405020304" pitchFamily="18" charset="0"/>
            </a:endParaRPr>
          </a:p>
        </p:txBody>
      </p:sp>
      <p:sp>
        <p:nvSpPr>
          <p:cNvPr id="54275"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二、被代理人及代理人同第三人的关系</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合同关系</a:t>
            </a:r>
          </a:p>
          <a:p>
            <a:pPr eaLnBrk="1" hangingPunct="1"/>
            <a:r>
              <a:rPr lang="en-US" altLang="zh-CN" dirty="0" smtClean="0"/>
              <a:t>1.</a:t>
            </a:r>
            <a:r>
              <a:rPr lang="zh-CN" altLang="zh-CN" dirty="0" smtClean="0"/>
              <a:t>被代理人与第三人的合同关系</a:t>
            </a:r>
          </a:p>
          <a:p>
            <a:pPr eaLnBrk="1" hangingPunct="1"/>
            <a:r>
              <a:rPr lang="en-US" altLang="zh-CN" dirty="0" smtClean="0"/>
              <a:t>2.</a:t>
            </a:r>
            <a:r>
              <a:rPr lang="zh-CN" altLang="zh-CN" dirty="0" smtClean="0"/>
              <a:t>代理人对第三人的合同责任</a:t>
            </a:r>
          </a:p>
          <a:p>
            <a:pPr eaLnBrk="1" hangingPunct="1">
              <a:spcBef>
                <a:spcPts val="1800"/>
              </a:spcBef>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侵权关系</a:t>
            </a:r>
          </a:p>
          <a:p>
            <a:r>
              <a:rPr lang="zh-CN" altLang="zh-CN" dirty="0"/>
              <a:t>侵权是指无法律根据侵犯他人法律权利的行为</a:t>
            </a:r>
            <a:r>
              <a:rPr lang="en-US" altLang="zh-CN" dirty="0"/>
              <a:t>,</a:t>
            </a:r>
            <a:r>
              <a:rPr lang="zh-CN" altLang="zh-CN" dirty="0"/>
              <a:t>现代各国法律大多实行错责自负不得株连原则</a:t>
            </a:r>
            <a:r>
              <a:rPr lang="en-US" altLang="zh-CN" dirty="0"/>
              <a:t>,</a:t>
            </a:r>
            <a:r>
              <a:rPr lang="zh-CN" altLang="zh-CN" dirty="0"/>
              <a:t>即由侵权者单独对被侵权者负责。这一原则体现在代理关系中既可以表述为</a:t>
            </a:r>
            <a:r>
              <a:rPr lang="en-US" altLang="zh-CN" dirty="0"/>
              <a:t>:</a:t>
            </a:r>
            <a:r>
              <a:rPr lang="zh-CN" altLang="zh-CN" dirty="0"/>
              <a:t>代理人对其侵权向被侵权的第三人承担个人责任</a:t>
            </a:r>
            <a:r>
              <a:rPr lang="en-US" altLang="zh-CN" dirty="0"/>
              <a:t>,</a:t>
            </a:r>
            <a:r>
              <a:rPr lang="zh-CN" altLang="zh-CN" dirty="0"/>
              <a:t>被代理人对代理人在履行代理职责过程中发生的对第三人的侵权一般不负责任。</a:t>
            </a:r>
          </a:p>
          <a:p>
            <a:pPr eaLnBrk="1" hangingPunct="1"/>
            <a:endParaRPr lang="zh-CN" altLang="en-US" dirty="0" smtClean="0"/>
          </a:p>
        </p:txBody>
      </p:sp>
    </p:spTree>
    <p:extLst>
      <p:ext uri="{BB962C8B-B14F-4D97-AF65-F5344CB8AC3E}">
        <p14:creationId xmlns:p14="http://schemas.microsoft.com/office/powerpoint/2010/main" val="26893687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第四节　国际商事代理法律关系的终止</a:t>
            </a:r>
            <a:endParaRPr lang="zh-CN" altLang="en-US" smtClean="0">
              <a:ea typeface="方正书宋_GBK"/>
              <a:cs typeface="Times New Roman" panose="02020603050405020304" pitchFamily="18" charset="0"/>
            </a:endParaRPr>
          </a:p>
        </p:txBody>
      </p:sp>
      <p:sp>
        <p:nvSpPr>
          <p:cNvPr id="55299"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一、代理关系终止的情形</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根据当事人的行为终止代理关系</a:t>
            </a:r>
          </a:p>
          <a:p>
            <a:pPr eaLnBrk="1" hangingPunct="1"/>
            <a:r>
              <a:rPr lang="en-US" altLang="zh-CN" dirty="0" smtClean="0"/>
              <a:t>1.</a:t>
            </a:r>
            <a:r>
              <a:rPr lang="zh-CN" altLang="zh-CN" dirty="0" smtClean="0"/>
              <a:t>代理目的的实现</a:t>
            </a:r>
          </a:p>
          <a:p>
            <a:pPr eaLnBrk="1" hangingPunct="1"/>
            <a:r>
              <a:rPr lang="en-US" altLang="zh-CN" dirty="0" smtClean="0"/>
              <a:t>2.</a:t>
            </a:r>
            <a:r>
              <a:rPr lang="zh-CN" altLang="zh-CN" dirty="0" smtClean="0"/>
              <a:t>代理期限届满</a:t>
            </a:r>
          </a:p>
          <a:p>
            <a:pPr eaLnBrk="1" hangingPunct="1"/>
            <a:r>
              <a:rPr lang="en-US" altLang="zh-CN" dirty="0" smtClean="0"/>
              <a:t>3.</a:t>
            </a:r>
            <a:r>
              <a:rPr lang="zh-CN" altLang="zh-CN" dirty="0" smtClean="0"/>
              <a:t>代理人和被代理人协议终止他们之间的代理关系</a:t>
            </a:r>
          </a:p>
          <a:p>
            <a:pPr eaLnBrk="1" hangingPunct="1"/>
            <a:r>
              <a:rPr lang="en-US" altLang="zh-CN" dirty="0" smtClean="0"/>
              <a:t>4.</a:t>
            </a:r>
            <a:r>
              <a:rPr lang="zh-CN" altLang="zh-CN" dirty="0" smtClean="0"/>
              <a:t>代理人或被代理人单方终止代理关系</a:t>
            </a:r>
          </a:p>
          <a:p>
            <a:pPr eaLnBrk="1" hangingPunct="1">
              <a:spcBef>
                <a:spcPts val="1800"/>
              </a:spcBef>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根据法律终止代理关系</a:t>
            </a:r>
          </a:p>
          <a:p>
            <a:pPr eaLnBrk="1" hangingPunct="1"/>
            <a:r>
              <a:rPr lang="en-US" altLang="zh-CN" dirty="0" smtClean="0"/>
              <a:t>1.</a:t>
            </a:r>
            <a:r>
              <a:rPr lang="zh-CN" altLang="zh-CN" dirty="0" smtClean="0"/>
              <a:t>被代理人死亡、丧失行为能力或破产</a:t>
            </a:r>
          </a:p>
          <a:p>
            <a:pPr eaLnBrk="1" hangingPunct="1"/>
            <a:r>
              <a:rPr lang="en-US" altLang="zh-CN" dirty="0" smtClean="0"/>
              <a:t>2.</a:t>
            </a:r>
            <a:r>
              <a:rPr lang="zh-CN" altLang="zh-CN" dirty="0" smtClean="0"/>
              <a:t>代理人死亡、丧失行为能力或破产</a:t>
            </a:r>
          </a:p>
          <a:p>
            <a:pPr eaLnBrk="1" hangingPunct="1"/>
            <a:r>
              <a:rPr lang="en-US" altLang="zh-CN" dirty="0" smtClean="0"/>
              <a:t>3.</a:t>
            </a:r>
            <a:r>
              <a:rPr lang="zh-CN" altLang="zh-CN" dirty="0" smtClean="0"/>
              <a:t>法律的改变使代理成为非法</a:t>
            </a:r>
          </a:p>
          <a:p>
            <a:pPr eaLnBrk="1" hangingPunct="1"/>
            <a:r>
              <a:rPr lang="en-US" altLang="zh-CN" dirty="0" smtClean="0"/>
              <a:t>4.</a:t>
            </a:r>
            <a:r>
              <a:rPr lang="zh-CN" altLang="zh-CN" dirty="0" smtClean="0"/>
              <a:t>主要标的物灭失</a:t>
            </a:r>
          </a:p>
          <a:p>
            <a:pPr eaLnBrk="1" hangingPunct="1"/>
            <a:endParaRPr lang="zh-CN" altLang="en-US" dirty="0" smtClean="0"/>
          </a:p>
        </p:txBody>
      </p:sp>
    </p:spTree>
    <p:extLst>
      <p:ext uri="{BB962C8B-B14F-4D97-AF65-F5344CB8AC3E}">
        <p14:creationId xmlns:p14="http://schemas.microsoft.com/office/powerpoint/2010/main" val="31915750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第四节　国际商事代理法律关系的终止</a:t>
            </a:r>
            <a:endParaRPr lang="zh-CN" altLang="en-US" smtClean="0">
              <a:ea typeface="方正书宋_GBK"/>
              <a:cs typeface="Times New Roman" panose="02020603050405020304" pitchFamily="18" charset="0"/>
            </a:endParaRPr>
          </a:p>
        </p:txBody>
      </p:sp>
      <p:sp>
        <p:nvSpPr>
          <p:cNvPr id="56323"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二、代理关系终止的效果</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对代理人和被代理人的效果</a:t>
            </a:r>
          </a:p>
          <a:p>
            <a:pPr eaLnBrk="1" hangingPunct="1"/>
            <a:r>
              <a:rPr lang="zh-CN" altLang="zh-CN" smtClean="0"/>
              <a:t>代理关系一经终止</a:t>
            </a:r>
            <a:r>
              <a:rPr lang="en-US" altLang="zh-CN" smtClean="0"/>
              <a:t>,</a:t>
            </a:r>
            <a:r>
              <a:rPr lang="zh-CN" altLang="zh-CN" smtClean="0"/>
              <a:t>代理人对原来被代理人即不再拥有代理权。但是</a:t>
            </a:r>
            <a:r>
              <a:rPr lang="en-US" altLang="zh-CN" smtClean="0"/>
              <a:t>,</a:t>
            </a:r>
            <a:r>
              <a:rPr lang="zh-CN" altLang="zh-CN" smtClean="0"/>
              <a:t>除非双方协议另有明示或默示规定或存在法定的免责事由</a:t>
            </a:r>
            <a:r>
              <a:rPr lang="en-US" altLang="zh-CN" smtClean="0"/>
              <a:t>,</a:t>
            </a:r>
            <a:r>
              <a:rPr lang="zh-CN" altLang="zh-CN" smtClean="0"/>
              <a:t>任何一方单独终止代理关系</a:t>
            </a:r>
            <a:r>
              <a:rPr lang="en-US" altLang="zh-CN" smtClean="0"/>
              <a:t>,</a:t>
            </a:r>
            <a:r>
              <a:rPr lang="zh-CN" altLang="zh-CN" smtClean="0"/>
              <a:t>该方即属违约</a:t>
            </a:r>
            <a:r>
              <a:rPr lang="en-US" altLang="zh-CN" smtClean="0"/>
              <a:t>,</a:t>
            </a:r>
            <a:r>
              <a:rPr lang="zh-CN" altLang="zh-CN" smtClean="0"/>
              <a:t>应给予对方因此所遭受的损失以补偿。</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对第三人的效果</a:t>
            </a:r>
          </a:p>
          <a:p>
            <a:pPr eaLnBrk="1" hangingPunct="1"/>
            <a:r>
              <a:rPr lang="zh-CN" altLang="zh-CN" smtClean="0"/>
              <a:t>被代理人取消代理权而导致代理关系的终止对第三人是否有效取决于第三人是否知情或应当知情。如果第三人不知且不应知代理权被终止</a:t>
            </a:r>
            <a:r>
              <a:rPr lang="en-US" altLang="zh-CN" smtClean="0"/>
              <a:t>,</a:t>
            </a:r>
            <a:r>
              <a:rPr lang="zh-CN" altLang="zh-CN" smtClean="0"/>
              <a:t>两大法系国家皆规定</a:t>
            </a:r>
            <a:r>
              <a:rPr lang="en-US" altLang="zh-CN" smtClean="0"/>
              <a:t>,</a:t>
            </a:r>
            <a:r>
              <a:rPr lang="zh-CN" altLang="zh-CN" smtClean="0"/>
              <a:t>第三人仍可合理地认为代理权的存在</a:t>
            </a:r>
            <a:r>
              <a:rPr lang="en-US" altLang="zh-CN" smtClean="0"/>
              <a:t>,</a:t>
            </a:r>
            <a:r>
              <a:rPr lang="zh-CN" altLang="zh-CN" smtClean="0"/>
              <a:t>有关的交易对被代理人仍有拘束力。</a:t>
            </a:r>
          </a:p>
          <a:p>
            <a:pPr eaLnBrk="1" hangingPunct="1"/>
            <a:endParaRPr lang="zh-CN" altLang="en-US" smtClean="0"/>
          </a:p>
        </p:txBody>
      </p:sp>
    </p:spTree>
    <p:extLst>
      <p:ext uri="{BB962C8B-B14F-4D97-AF65-F5344CB8AC3E}">
        <p14:creationId xmlns:p14="http://schemas.microsoft.com/office/powerpoint/2010/main" val="41344485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标题 1"/>
          <p:cNvSpPr>
            <a:spLocks noGrp="1"/>
          </p:cNvSpPr>
          <p:nvPr>
            <p:ph type="title"/>
          </p:nvPr>
        </p:nvSpPr>
        <p:spPr/>
        <p:txBody>
          <a:bodyPr/>
          <a:lstStyle/>
          <a:p>
            <a:pPr eaLnBrk="1" hangingPunct="1"/>
            <a:r>
              <a:rPr lang="zh-CN" altLang="en-US" smtClean="0">
                <a:solidFill>
                  <a:srgbClr val="000000"/>
                </a:solidFill>
                <a:latin typeface="NEU-BZ-S92"/>
                <a:ea typeface="方正书宋_GBK"/>
                <a:cs typeface="Times New Roman" panose="02020603050405020304" pitchFamily="18" charset="0"/>
              </a:rPr>
              <a:t>第</a:t>
            </a:r>
            <a:r>
              <a:rPr lang="zh-CN" altLang="zh-CN" smtClean="0">
                <a:solidFill>
                  <a:srgbClr val="000000"/>
                </a:solidFill>
                <a:latin typeface="NEU-BZ-S92"/>
                <a:ea typeface="方正书宋_GBK"/>
                <a:cs typeface="Times New Roman" panose="02020603050405020304" pitchFamily="18" charset="0"/>
              </a:rPr>
              <a:t>五节　承担特别责任的代理人</a:t>
            </a:r>
            <a:endParaRPr lang="zh-CN" altLang="en-US" smtClean="0">
              <a:ea typeface="方正书宋_GBK"/>
              <a:cs typeface="Times New Roman" panose="02020603050405020304" pitchFamily="18" charset="0"/>
            </a:endParaRPr>
          </a:p>
        </p:txBody>
      </p:sp>
      <p:sp>
        <p:nvSpPr>
          <p:cNvPr id="57347"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一、对第三人承担特别责任的代理人</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保付代理行</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保兑银行</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货物运输代理人</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四</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保险经纪人</a:t>
            </a:r>
          </a:p>
          <a:p>
            <a:pPr eaLnBrk="1" hangingPunct="1"/>
            <a:endParaRPr lang="zh-CN" altLang="en-US" smtClean="0"/>
          </a:p>
        </p:txBody>
      </p:sp>
    </p:spTree>
    <p:extLst>
      <p:ext uri="{BB962C8B-B14F-4D97-AF65-F5344CB8AC3E}">
        <p14:creationId xmlns:p14="http://schemas.microsoft.com/office/powerpoint/2010/main" val="20200308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标题 1"/>
          <p:cNvSpPr>
            <a:spLocks noGrp="1"/>
          </p:cNvSpPr>
          <p:nvPr>
            <p:ph type="title"/>
          </p:nvPr>
        </p:nvSpPr>
        <p:spPr/>
        <p:txBody>
          <a:bodyPr/>
          <a:lstStyle/>
          <a:p>
            <a:pPr eaLnBrk="1" hangingPunct="1"/>
            <a:r>
              <a:rPr lang="zh-CN" altLang="en-US" smtClean="0">
                <a:solidFill>
                  <a:srgbClr val="000000"/>
                </a:solidFill>
                <a:latin typeface="NEU-BZ-S92"/>
                <a:ea typeface="方正书宋_GBK"/>
                <a:cs typeface="Times New Roman" panose="02020603050405020304" pitchFamily="18" charset="0"/>
              </a:rPr>
              <a:t>第</a:t>
            </a:r>
            <a:r>
              <a:rPr lang="zh-CN" altLang="zh-CN" smtClean="0">
                <a:solidFill>
                  <a:srgbClr val="000000"/>
                </a:solidFill>
                <a:latin typeface="NEU-BZ-S92"/>
                <a:ea typeface="方正书宋_GBK"/>
                <a:cs typeface="Times New Roman" panose="02020603050405020304" pitchFamily="18" charset="0"/>
              </a:rPr>
              <a:t>五节　承担特别责任的代理人</a:t>
            </a:r>
            <a:endParaRPr lang="zh-CN" altLang="en-US" smtClean="0">
              <a:ea typeface="方正书宋_GBK"/>
              <a:cs typeface="Times New Roman" panose="02020603050405020304" pitchFamily="18" charset="0"/>
            </a:endParaRPr>
          </a:p>
        </p:txBody>
      </p:sp>
      <p:sp>
        <p:nvSpPr>
          <p:cNvPr id="58371"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二、对被代理人承担特别责任的代理人</a:t>
            </a:r>
          </a:p>
          <a:p>
            <a:pPr eaLnBrk="1" hangingPunct="1"/>
            <a:r>
              <a:rPr lang="zh-CN" altLang="zh-CN" dirty="0" smtClean="0"/>
              <a:t>在国际商事活动中</a:t>
            </a:r>
            <a:r>
              <a:rPr lang="en-US" altLang="zh-CN" dirty="0" smtClean="0"/>
              <a:t>,</a:t>
            </a:r>
            <a:r>
              <a:rPr lang="zh-CN" altLang="zh-CN" dirty="0" smtClean="0"/>
              <a:t>对被代理人承担特别责任的代理人主要为出口保理人</a:t>
            </a:r>
            <a:r>
              <a:rPr lang="en-US" altLang="zh-CN" dirty="0" smtClean="0"/>
              <a:t>(Factor)</a:t>
            </a:r>
            <a:r>
              <a:rPr lang="zh-CN" altLang="zh-CN" dirty="0" smtClean="0"/>
              <a:t>。这种保理人向出口商提供一套包括对买方资信调查、全额的风险担保、催讨货款、进行财务管理及融通资金等综合性的代理服务。</a:t>
            </a:r>
          </a:p>
          <a:p>
            <a:pPr eaLnBrk="1" hangingPunct="1"/>
            <a:r>
              <a:rPr lang="zh-CN" altLang="zh-CN" dirty="0"/>
              <a:t>为安全收取货款而选择此种代理的出口商</a:t>
            </a:r>
            <a:r>
              <a:rPr lang="en-US" altLang="zh-CN" dirty="0"/>
              <a:t>,</a:t>
            </a:r>
            <a:r>
              <a:rPr lang="zh-CN" altLang="zh-CN" dirty="0"/>
              <a:t>在与外国进口商订立买卖合同前</a:t>
            </a:r>
            <a:r>
              <a:rPr lang="en-US" altLang="zh-CN" dirty="0"/>
              <a:t>,</a:t>
            </a:r>
            <a:r>
              <a:rPr lang="zh-CN" altLang="zh-CN" dirty="0"/>
              <a:t>必须先与保理人联系</a:t>
            </a:r>
            <a:r>
              <a:rPr lang="en-US" altLang="zh-CN" dirty="0"/>
              <a:t>,</a:t>
            </a:r>
            <a:r>
              <a:rPr lang="zh-CN" altLang="zh-CN" dirty="0"/>
              <a:t>将准备与之订约的进口商名称和地址告之代理人</a:t>
            </a:r>
            <a:r>
              <a:rPr lang="en-US" altLang="zh-CN" dirty="0"/>
              <a:t>,</a:t>
            </a:r>
            <a:r>
              <a:rPr lang="zh-CN" altLang="zh-CN" dirty="0"/>
              <a:t>在得到保理人认可并签立了保理协议</a:t>
            </a:r>
            <a:r>
              <a:rPr lang="en-US" altLang="zh-CN" dirty="0"/>
              <a:t>(Factor Agreement)</a:t>
            </a:r>
            <a:r>
              <a:rPr lang="zh-CN" altLang="zh-CN" dirty="0"/>
              <a:t>后</a:t>
            </a:r>
            <a:r>
              <a:rPr lang="en-US" altLang="zh-CN" dirty="0"/>
              <a:t>,</a:t>
            </a:r>
            <a:r>
              <a:rPr lang="zh-CN" altLang="zh-CN" dirty="0"/>
              <a:t>方可在协议规定的限度内与进口商订立正式的买卖合同。买卖合同签订后</a:t>
            </a:r>
            <a:r>
              <a:rPr lang="en-US" altLang="zh-CN" dirty="0"/>
              <a:t>,</a:t>
            </a:r>
            <a:r>
              <a:rPr lang="zh-CN" altLang="zh-CN" dirty="0"/>
              <a:t>出口商应按合同规定提交货物</a:t>
            </a:r>
            <a:r>
              <a:rPr lang="en-US" altLang="zh-CN" dirty="0"/>
              <a:t>,</a:t>
            </a:r>
            <a:r>
              <a:rPr lang="zh-CN" altLang="zh-CN" dirty="0"/>
              <a:t>并向保理人提交发票、汇票及提单等有关凭证</a:t>
            </a:r>
            <a:r>
              <a:rPr lang="en-US" altLang="zh-CN" dirty="0"/>
              <a:t>,</a:t>
            </a:r>
            <a:r>
              <a:rPr lang="zh-CN" altLang="zh-CN" dirty="0"/>
              <a:t>再由保理人通过其在进口地的分支机构或代理人向进口商收取货款。如进口商不按时付款或拒付</a:t>
            </a:r>
            <a:r>
              <a:rPr lang="en-US" altLang="zh-CN" dirty="0"/>
              <a:t>,</a:t>
            </a:r>
            <a:r>
              <a:rPr lang="zh-CN" altLang="zh-CN" dirty="0"/>
              <a:t>保理人应负责追偿和索赔</a:t>
            </a:r>
            <a:r>
              <a:rPr lang="en-US" altLang="zh-CN" dirty="0"/>
              <a:t>,</a:t>
            </a:r>
            <a:r>
              <a:rPr lang="zh-CN" altLang="zh-CN" dirty="0"/>
              <a:t>并负责按保理协议规定的时间向出口商支付赔款。但是</a:t>
            </a:r>
            <a:r>
              <a:rPr lang="en-US" altLang="zh-CN" dirty="0"/>
              <a:t>,</a:t>
            </a:r>
            <a:r>
              <a:rPr lang="zh-CN" altLang="zh-CN" dirty="0"/>
              <a:t>作为被代理人的出口商因自己违反买卖合同而遭受进口商的拒付或延迟支付</a:t>
            </a:r>
            <a:r>
              <a:rPr lang="en-US" altLang="zh-CN" dirty="0"/>
              <a:t>,</a:t>
            </a:r>
            <a:r>
              <a:rPr lang="zh-CN" altLang="zh-CN" dirty="0"/>
              <a:t>保理人对出口商是不负责的。</a:t>
            </a:r>
          </a:p>
          <a:p>
            <a:pPr eaLnBrk="1" hangingPunct="1"/>
            <a:endParaRPr lang="zh-CN" altLang="en-US" dirty="0" smtClean="0"/>
          </a:p>
        </p:txBody>
      </p:sp>
    </p:spTree>
    <p:extLst>
      <p:ext uri="{BB962C8B-B14F-4D97-AF65-F5344CB8AC3E}">
        <p14:creationId xmlns:p14="http://schemas.microsoft.com/office/powerpoint/2010/main" val="33055050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33686" y="1979546"/>
            <a:ext cx="6373096" cy="3816349"/>
            <a:chOff x="2633686" y="1979546"/>
            <a:chExt cx="6373096" cy="3816349"/>
          </a:xfrm>
        </p:grpSpPr>
        <p:grpSp>
          <p:nvGrpSpPr>
            <p:cNvPr id="44034" name="Group 2"/>
            <p:cNvGrpSpPr>
              <a:grpSpLocks/>
            </p:cNvGrpSpPr>
            <p:nvPr/>
          </p:nvGrpSpPr>
          <p:grpSpPr bwMode="auto">
            <a:xfrm>
              <a:off x="2636859" y="1979546"/>
              <a:ext cx="6369627" cy="646113"/>
              <a:chOff x="0" y="0"/>
              <a:chExt cx="8840" cy="1019"/>
            </a:xfrm>
          </p:grpSpPr>
          <p:sp>
            <p:nvSpPr>
              <p:cNvPr id="44057"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44058" name="Group 4"/>
              <p:cNvGrpSpPr>
                <a:grpSpLocks/>
              </p:cNvGrpSpPr>
              <p:nvPr/>
            </p:nvGrpSpPr>
            <p:grpSpPr bwMode="auto">
              <a:xfrm>
                <a:off x="108" y="36"/>
                <a:ext cx="8673" cy="981"/>
                <a:chOff x="0" y="0"/>
                <a:chExt cx="8673" cy="981"/>
              </a:xfrm>
            </p:grpSpPr>
            <p:pic>
              <p:nvPicPr>
                <p:cNvPr id="44059"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4060"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第一节　概述</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44037" name="Group 9"/>
            <p:cNvGrpSpPr>
              <a:grpSpLocks/>
            </p:cNvGrpSpPr>
            <p:nvPr/>
          </p:nvGrpSpPr>
          <p:grpSpPr bwMode="auto">
            <a:xfrm>
              <a:off x="2633686" y="2768533"/>
              <a:ext cx="6373096" cy="646112"/>
              <a:chOff x="0" y="0"/>
              <a:chExt cx="8840" cy="1019"/>
            </a:xfrm>
          </p:grpSpPr>
          <p:sp>
            <p:nvSpPr>
              <p:cNvPr id="44053"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44054" name="Group 11"/>
              <p:cNvGrpSpPr>
                <a:grpSpLocks/>
              </p:cNvGrpSpPr>
              <p:nvPr/>
            </p:nvGrpSpPr>
            <p:grpSpPr bwMode="auto">
              <a:xfrm>
                <a:off x="108" y="36"/>
                <a:ext cx="8673" cy="981"/>
                <a:chOff x="0" y="0"/>
                <a:chExt cx="8673" cy="981"/>
              </a:xfrm>
            </p:grpSpPr>
            <p:pic>
              <p:nvPicPr>
                <p:cNvPr id="44055"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4056"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dirty="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第二节　国际商事代理权的产生</a:t>
                  </a:r>
                  <a:endParaRPr lang="zh-CN" altLang="en-US" sz="2200" dirty="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44038" name="Group 14"/>
            <p:cNvGrpSpPr>
              <a:grpSpLocks/>
            </p:cNvGrpSpPr>
            <p:nvPr/>
          </p:nvGrpSpPr>
          <p:grpSpPr bwMode="auto">
            <a:xfrm>
              <a:off x="2633686" y="3560695"/>
              <a:ext cx="6373096" cy="647700"/>
              <a:chOff x="0" y="0"/>
              <a:chExt cx="8840" cy="1019"/>
            </a:xfrm>
          </p:grpSpPr>
          <p:sp>
            <p:nvSpPr>
              <p:cNvPr id="44049"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44050" name="Group 16"/>
              <p:cNvGrpSpPr>
                <a:grpSpLocks/>
              </p:cNvGrpSpPr>
              <p:nvPr/>
            </p:nvGrpSpPr>
            <p:grpSpPr bwMode="auto">
              <a:xfrm>
                <a:off x="108" y="36"/>
                <a:ext cx="8673" cy="981"/>
                <a:chOff x="0" y="0"/>
                <a:chExt cx="8673" cy="981"/>
              </a:xfrm>
            </p:grpSpPr>
            <p:pic>
              <p:nvPicPr>
                <p:cNvPr id="44051"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4052" name="TextBox 2"/>
                <p:cNvSpPr>
                  <a:spLocks noChangeArrowheads="1"/>
                </p:cNvSpPr>
                <p:nvPr/>
              </p:nvSpPr>
              <p:spPr bwMode="auto">
                <a:xfrm>
                  <a:off x="0" y="193"/>
                  <a:ext cx="8260" cy="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第三节　国际商事代理的法律关系</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44039" name="Group 19"/>
            <p:cNvGrpSpPr>
              <a:grpSpLocks/>
            </p:cNvGrpSpPr>
            <p:nvPr/>
          </p:nvGrpSpPr>
          <p:grpSpPr bwMode="auto">
            <a:xfrm>
              <a:off x="2633686" y="4352858"/>
              <a:ext cx="6373096" cy="646112"/>
              <a:chOff x="0" y="0"/>
              <a:chExt cx="8840" cy="1019"/>
            </a:xfrm>
          </p:grpSpPr>
          <p:sp>
            <p:nvSpPr>
              <p:cNvPr id="44045"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44046" name="Group 21"/>
              <p:cNvGrpSpPr>
                <a:grpSpLocks/>
              </p:cNvGrpSpPr>
              <p:nvPr/>
            </p:nvGrpSpPr>
            <p:grpSpPr bwMode="auto">
              <a:xfrm>
                <a:off x="108" y="36"/>
                <a:ext cx="8673" cy="981"/>
                <a:chOff x="0" y="0"/>
                <a:chExt cx="8673" cy="981"/>
              </a:xfrm>
            </p:grpSpPr>
            <p:pic>
              <p:nvPicPr>
                <p:cNvPr id="44047"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4048"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第四节　国际商事代理法律关系的终止</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44040" name="Group 24"/>
            <p:cNvGrpSpPr>
              <a:grpSpLocks/>
            </p:cNvGrpSpPr>
            <p:nvPr/>
          </p:nvGrpSpPr>
          <p:grpSpPr bwMode="auto">
            <a:xfrm>
              <a:off x="2633686" y="5149783"/>
              <a:ext cx="6373096" cy="646112"/>
              <a:chOff x="0" y="0"/>
              <a:chExt cx="8840" cy="1019"/>
            </a:xfrm>
          </p:grpSpPr>
          <p:sp>
            <p:nvSpPr>
              <p:cNvPr id="44041"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44042" name="Group 26"/>
              <p:cNvGrpSpPr>
                <a:grpSpLocks/>
              </p:cNvGrpSpPr>
              <p:nvPr/>
            </p:nvGrpSpPr>
            <p:grpSpPr bwMode="auto">
              <a:xfrm>
                <a:off x="108" y="36"/>
                <a:ext cx="8673" cy="981"/>
                <a:chOff x="0" y="0"/>
                <a:chExt cx="8673" cy="981"/>
              </a:xfrm>
            </p:grpSpPr>
            <p:pic>
              <p:nvPicPr>
                <p:cNvPr id="44043"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4044"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第五节　承担特别责任的代理人</a:t>
                  </a:r>
                </a:p>
              </p:txBody>
            </p:sp>
          </p:grpSp>
        </p:grpSp>
      </p:grpSp>
      <p:sp>
        <p:nvSpPr>
          <p:cNvPr id="29" name="标题 1"/>
          <p:cNvSpPr>
            <a:spLocks noGrp="1"/>
          </p:cNvSpPr>
          <p:nvPr>
            <p:ph type="title"/>
          </p:nvPr>
        </p:nvSpPr>
        <p:spPr>
          <a:xfrm>
            <a:off x="1609860" y="622300"/>
            <a:ext cx="7512832" cy="749300"/>
          </a:xfrm>
        </p:spPr>
        <p:txBody>
          <a:bodyPr/>
          <a:lstStyle/>
          <a:p>
            <a:pPr algn="ctr" eaLnBrk="1" hangingPunct="1"/>
            <a:r>
              <a:rPr lang="zh-CN" altLang="en-US" sz="3200" dirty="0" smtClean="0">
                <a:latin typeface="微软雅黑" panose="020B0503020204020204" pitchFamily="34" charset="-122"/>
                <a:ea typeface="微软雅黑" panose="020B0503020204020204" pitchFamily="34" charset="-122"/>
              </a:rPr>
              <a:t>目   录</a:t>
            </a:r>
            <a:endParaRPr lang="zh-CN" altLang="en-US" sz="3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197729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45059"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一、代理与国际商事代理的定义</a:t>
            </a:r>
          </a:p>
          <a:p>
            <a:r>
              <a:rPr lang="zh-CN" altLang="zh-CN" dirty="0"/>
              <a:t>根据世界上大多数国家的立法规定</a:t>
            </a:r>
            <a:r>
              <a:rPr lang="en-US" altLang="zh-CN" dirty="0"/>
              <a:t>,</a:t>
            </a:r>
            <a:r>
              <a:rPr lang="zh-CN" altLang="zh-CN" dirty="0"/>
              <a:t>代理是指代理人按照被代理人的授权或法律规定</a:t>
            </a:r>
            <a:r>
              <a:rPr lang="en-US" altLang="zh-CN" dirty="0"/>
              <a:t>,</a:t>
            </a:r>
            <a:r>
              <a:rPr lang="zh-CN" altLang="zh-CN" dirty="0"/>
              <a:t>代表被代理人同第三人签订合同或作其他有法律意义的行为</a:t>
            </a:r>
            <a:r>
              <a:rPr lang="en-US" altLang="zh-CN" dirty="0"/>
              <a:t>,</a:t>
            </a:r>
            <a:r>
              <a:rPr lang="zh-CN" altLang="zh-CN" dirty="0"/>
              <a:t>由此产生的权利和义务直接对被代理人发生效力的一种服务。其中</a:t>
            </a:r>
            <a:r>
              <a:rPr lang="en-US" altLang="zh-CN" dirty="0"/>
              <a:t>,</a:t>
            </a:r>
            <a:r>
              <a:rPr lang="zh-CN" altLang="zh-CN" dirty="0"/>
              <a:t>经他人授权或依照法律规定代表他人完成某项法律行为者</a:t>
            </a:r>
            <a:r>
              <a:rPr lang="en-US" altLang="zh-CN" dirty="0"/>
              <a:t>,</a:t>
            </a:r>
            <a:r>
              <a:rPr lang="zh-CN" altLang="zh-CN" dirty="0"/>
              <a:t>称为代理人</a:t>
            </a:r>
            <a:r>
              <a:rPr lang="en-US" altLang="zh-CN" dirty="0"/>
              <a:t>(Agent);</a:t>
            </a:r>
            <a:r>
              <a:rPr lang="zh-CN" altLang="zh-CN" dirty="0"/>
              <a:t>由代理人依照自己的授权或法律规定代表自己完成某项法律行为者</a:t>
            </a:r>
            <a:r>
              <a:rPr lang="en-US" altLang="zh-CN" dirty="0"/>
              <a:t>,</a:t>
            </a:r>
            <a:r>
              <a:rPr lang="zh-CN" altLang="zh-CN" dirty="0"/>
              <a:t>称为代理人或本人</a:t>
            </a:r>
            <a:r>
              <a:rPr lang="en-US" altLang="zh-CN" dirty="0"/>
              <a:t>(Principal)</a:t>
            </a:r>
            <a:r>
              <a:rPr lang="zh-CN" altLang="zh-CN" dirty="0"/>
              <a:t>。</a:t>
            </a:r>
          </a:p>
          <a:p>
            <a:r>
              <a:rPr lang="zh-CN" altLang="zh-CN" dirty="0"/>
              <a:t>国际商事代理则是指代理人按照被代理人的授权或法律规定</a:t>
            </a:r>
            <a:r>
              <a:rPr lang="en-US" altLang="zh-CN" dirty="0"/>
              <a:t>,</a:t>
            </a:r>
            <a:r>
              <a:rPr lang="zh-CN" altLang="zh-CN" dirty="0"/>
              <a:t>代表被代理人从事同第三人签订国际商事合同或作其他由法律意义的国际商事行为</a:t>
            </a:r>
            <a:r>
              <a:rPr lang="en-US" altLang="zh-CN" dirty="0"/>
              <a:t>,</a:t>
            </a:r>
            <a:r>
              <a:rPr lang="zh-CN" altLang="zh-CN" dirty="0"/>
              <a:t>由此产生的权利和义务直接对被代理人发生效力的一种服务。</a:t>
            </a:r>
          </a:p>
          <a:p>
            <a:pPr eaLnBrk="1" hangingPunct="1"/>
            <a:endParaRPr lang="zh-CN" altLang="en-US" dirty="0" smtClean="0"/>
          </a:p>
        </p:txBody>
      </p:sp>
    </p:spTree>
    <p:extLst>
      <p:ext uri="{BB962C8B-B14F-4D97-AF65-F5344CB8AC3E}">
        <p14:creationId xmlns:p14="http://schemas.microsoft.com/office/powerpoint/2010/main" val="31593518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46083"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二、国际商事代理的特征</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国际商事代理的行为是具有法律意义的行为</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国际商事代理的根据是被代理人的授权或法律规定</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代理行为产生的权利和义务直接对被代理人发生效力</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四</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代理的行为在法律上具有可代理性</a:t>
            </a:r>
          </a:p>
          <a:p>
            <a:pPr eaLnBrk="1" hangingPunct="1"/>
            <a:endParaRPr lang="zh-CN" altLang="en-US" smtClean="0"/>
          </a:p>
        </p:txBody>
      </p:sp>
    </p:spTree>
    <p:extLst>
      <p:ext uri="{BB962C8B-B14F-4D97-AF65-F5344CB8AC3E}">
        <p14:creationId xmlns:p14="http://schemas.microsoft.com/office/powerpoint/2010/main" val="36198748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47107"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三、调整国际商事代理关系的法律规范</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国际法规范</a:t>
            </a:r>
          </a:p>
          <a:p>
            <a:pPr eaLnBrk="1" hangingPunct="1"/>
            <a:r>
              <a:rPr lang="en-US" altLang="zh-CN" smtClean="0"/>
              <a:t>1.</a:t>
            </a:r>
            <a:r>
              <a:rPr lang="zh-CN" altLang="zh-CN" smtClean="0"/>
              <a:t>国际公约</a:t>
            </a:r>
          </a:p>
          <a:p>
            <a:pPr eaLnBrk="1" hangingPunct="1"/>
            <a:r>
              <a:rPr lang="en-US" altLang="zh-CN" smtClean="0"/>
              <a:t>2.</a:t>
            </a:r>
            <a:r>
              <a:rPr lang="zh-CN" altLang="zh-CN" smtClean="0"/>
              <a:t>国际惯例</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调整国际商事代理关系的国内法规范</a:t>
            </a:r>
          </a:p>
          <a:p>
            <a:pPr eaLnBrk="1" hangingPunct="1"/>
            <a:r>
              <a:rPr lang="zh-CN" altLang="zh-CN" smtClean="0"/>
              <a:t>由于调整国际商事代理关系的国际法规范的局限性</a:t>
            </a:r>
            <a:r>
              <a:rPr lang="en-US" altLang="zh-CN" smtClean="0"/>
              <a:t>,</a:t>
            </a:r>
            <a:r>
              <a:rPr lang="zh-CN" altLang="zh-CN" smtClean="0"/>
              <a:t>国内法规范在调整国际商事代理关系中依然扮演着重要角色。大陆法系国家适用于国际商事代理关系的法律规范仍然主要体现于民商法典之中。不过</a:t>
            </a:r>
            <a:r>
              <a:rPr lang="en-US" altLang="zh-CN" smtClean="0"/>
              <a:t>,</a:t>
            </a:r>
            <a:r>
              <a:rPr lang="zh-CN" altLang="zh-CN" smtClean="0"/>
              <a:t>大陆法系国家中也有一些国家制定了专门调整商事代理关系的单行法</a:t>
            </a:r>
            <a:r>
              <a:rPr lang="en-US" altLang="zh-CN" smtClean="0"/>
              <a:t>,</a:t>
            </a:r>
            <a:r>
              <a:rPr lang="zh-CN" altLang="zh-CN" smtClean="0"/>
              <a:t>如德国</a:t>
            </a:r>
            <a:r>
              <a:rPr lang="en-US" altLang="zh-CN" smtClean="0"/>
              <a:t>1953</a:t>
            </a:r>
            <a:r>
              <a:rPr lang="zh-CN" altLang="zh-CN" smtClean="0"/>
              <a:t>年的《商业代理法》等。</a:t>
            </a:r>
          </a:p>
          <a:p>
            <a:pPr eaLnBrk="1" hangingPunct="1"/>
            <a:endParaRPr lang="zh-CN" altLang="en-US" smtClean="0"/>
          </a:p>
        </p:txBody>
      </p:sp>
    </p:spTree>
    <p:extLst>
      <p:ext uri="{BB962C8B-B14F-4D97-AF65-F5344CB8AC3E}">
        <p14:creationId xmlns:p14="http://schemas.microsoft.com/office/powerpoint/2010/main" val="4425301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国际商事代理权的产生</a:t>
            </a:r>
            <a:endParaRPr lang="zh-CN" altLang="en-US" smtClean="0">
              <a:ea typeface="方正书宋_GBK"/>
              <a:cs typeface="Times New Roman" panose="02020603050405020304" pitchFamily="18" charset="0"/>
            </a:endParaRPr>
          </a:p>
        </p:txBody>
      </p:sp>
      <p:sp>
        <p:nvSpPr>
          <p:cNvPr id="48131"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一、明示授权</a:t>
            </a:r>
          </a:p>
          <a:p>
            <a:pPr eaLnBrk="1" hangingPunct="1"/>
            <a:r>
              <a:rPr lang="zh-CN" altLang="zh-CN" smtClean="0"/>
              <a:t>明示授权</a:t>
            </a:r>
            <a:r>
              <a:rPr lang="en-US" altLang="zh-CN" smtClean="0"/>
              <a:t>,</a:t>
            </a:r>
            <a:r>
              <a:rPr lang="zh-CN" altLang="zh-CN" smtClean="0"/>
              <a:t>是指被代理人以口头或书面的形式明确地指定代理人及其代理权限的行为。一般而言</a:t>
            </a:r>
            <a:r>
              <a:rPr lang="en-US" altLang="zh-CN" smtClean="0"/>
              <a:t>,</a:t>
            </a:r>
            <a:r>
              <a:rPr lang="zh-CN" altLang="zh-CN" smtClean="0"/>
              <a:t>被代理人既可以采用列举明示的方式授予代理人处理一项或数项事务的代理权</a:t>
            </a:r>
            <a:r>
              <a:rPr lang="en-US" altLang="zh-CN" smtClean="0"/>
              <a:t>,</a:t>
            </a:r>
            <a:r>
              <a:rPr lang="zh-CN" altLang="zh-CN" smtClean="0"/>
              <a:t>也可以采用概括明示的方式授予代理人处理一切事务的代理权。但是</a:t>
            </a:r>
            <a:r>
              <a:rPr lang="en-US" altLang="zh-CN" smtClean="0"/>
              <a:t>,</a:t>
            </a:r>
            <a:r>
              <a:rPr lang="zh-CN" altLang="zh-CN" smtClean="0"/>
              <a:t>后一种授予方式在很多国家或地区并不能使代理人获得广泛的代理权。</a:t>
            </a:r>
            <a:endParaRPr lang="zh-CN" altLang="en-US" smtClean="0"/>
          </a:p>
        </p:txBody>
      </p:sp>
    </p:spTree>
    <p:extLst>
      <p:ext uri="{BB962C8B-B14F-4D97-AF65-F5344CB8AC3E}">
        <p14:creationId xmlns:p14="http://schemas.microsoft.com/office/powerpoint/2010/main" val="14743125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国际商事代理权的产生</a:t>
            </a:r>
            <a:endParaRPr lang="zh-CN" altLang="en-US" smtClean="0">
              <a:ea typeface="方正书宋_GBK"/>
              <a:cs typeface="Times New Roman" panose="02020603050405020304" pitchFamily="18" charset="0"/>
            </a:endParaRPr>
          </a:p>
        </p:txBody>
      </p:sp>
      <p:sp>
        <p:nvSpPr>
          <p:cNvPr id="49155"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二、默示授权或实际授权</a:t>
            </a:r>
          </a:p>
          <a:p>
            <a:pPr eaLnBrk="1" hangingPunct="1"/>
            <a:r>
              <a:rPr lang="zh-CN" altLang="zh-CN" dirty="0"/>
              <a:t>默示授权或实际授权</a:t>
            </a:r>
            <a:r>
              <a:rPr lang="en-US" altLang="zh-CN" dirty="0"/>
              <a:t>(Actual authority),</a:t>
            </a:r>
            <a:r>
              <a:rPr lang="zh-CN" altLang="zh-CN" dirty="0"/>
              <a:t>是指明示授权之外</a:t>
            </a:r>
            <a:r>
              <a:rPr lang="en-US" altLang="zh-CN" dirty="0"/>
              <a:t>,</a:t>
            </a:r>
            <a:r>
              <a:rPr lang="zh-CN" altLang="zh-CN" dirty="0"/>
              <a:t>被代理人使代理人有合理根据相信自己有代理权的行为。代理人所依据的合理根据主要是行业习惯或被代理人的明示授权。如在国际货物买卖关系中</a:t>
            </a:r>
            <a:r>
              <a:rPr lang="en-US" altLang="zh-CN" dirty="0"/>
              <a:t>,</a:t>
            </a:r>
            <a:r>
              <a:rPr lang="zh-CN" altLang="zh-CN" dirty="0"/>
              <a:t>如果货主将货物交给代理人出售</a:t>
            </a:r>
            <a:r>
              <a:rPr lang="en-US" altLang="zh-CN" dirty="0"/>
              <a:t>,</a:t>
            </a:r>
            <a:r>
              <a:rPr lang="zh-CN" altLang="zh-CN" dirty="0"/>
              <a:t>则通常意味着货主暗示代理人有收取货款的代理权</a:t>
            </a:r>
            <a:r>
              <a:rPr lang="zh-CN" altLang="zh-CN" dirty="0" smtClean="0"/>
              <a:t>。</a:t>
            </a:r>
            <a:endParaRPr lang="en-US" altLang="zh-CN" dirty="0" smtClean="0"/>
          </a:p>
          <a:p>
            <a:pPr eaLnBrk="1" hangingPunct="1"/>
            <a:r>
              <a:rPr lang="zh-CN" altLang="zh-CN" dirty="0" smtClean="0"/>
              <a:t>但是</a:t>
            </a:r>
            <a:r>
              <a:rPr lang="en-US" altLang="zh-CN" dirty="0"/>
              <a:t>,</a:t>
            </a:r>
            <a:r>
              <a:rPr lang="zh-CN" altLang="zh-CN" dirty="0"/>
              <a:t>如果货物仍在货主手中</a:t>
            </a:r>
            <a:r>
              <a:rPr lang="en-US" altLang="zh-CN" dirty="0"/>
              <a:t>,</a:t>
            </a:r>
            <a:r>
              <a:rPr lang="zh-CN" altLang="zh-CN" dirty="0"/>
              <a:t>货主只是明示委托代理人与买方签订买卖合同</a:t>
            </a:r>
            <a:r>
              <a:rPr lang="en-US" altLang="zh-CN" dirty="0"/>
              <a:t>,</a:t>
            </a:r>
            <a:r>
              <a:rPr lang="zh-CN" altLang="zh-CN" dirty="0"/>
              <a:t>根据国际商事习惯不能认为代理人有代收货款的默示授权。</a:t>
            </a:r>
            <a:endParaRPr lang="zh-CN" altLang="en-US" dirty="0" smtClean="0"/>
          </a:p>
        </p:txBody>
      </p:sp>
    </p:spTree>
    <p:extLst>
      <p:ext uri="{BB962C8B-B14F-4D97-AF65-F5344CB8AC3E}">
        <p14:creationId xmlns:p14="http://schemas.microsoft.com/office/powerpoint/2010/main" val="10761887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国际商事代理权的产生</a:t>
            </a:r>
            <a:endParaRPr lang="zh-CN" altLang="en-US" smtClean="0">
              <a:ea typeface="方正书宋_GBK"/>
              <a:cs typeface="Times New Roman" panose="02020603050405020304" pitchFamily="18" charset="0"/>
            </a:endParaRPr>
          </a:p>
        </p:txBody>
      </p:sp>
      <p:sp>
        <p:nvSpPr>
          <p:cNvPr id="50179"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三、表见授权</a:t>
            </a:r>
          </a:p>
          <a:p>
            <a:pPr eaLnBrk="1" hangingPunct="1"/>
            <a:r>
              <a:rPr lang="zh-CN" altLang="zh-CN" dirty="0" smtClean="0"/>
              <a:t>表见授权</a:t>
            </a:r>
            <a:r>
              <a:rPr lang="en-US" altLang="zh-CN" dirty="0" smtClean="0"/>
              <a:t>,</a:t>
            </a:r>
            <a:r>
              <a:rPr lang="zh-CN" altLang="zh-CN" dirty="0" smtClean="0"/>
              <a:t>是指被代理人使第三人有合理的根据相信代理人拥有代理权的行为。</a:t>
            </a:r>
            <a:endParaRPr lang="en-US" altLang="zh-CN" dirty="0" smtClean="0"/>
          </a:p>
          <a:p>
            <a:pPr eaLnBrk="1" hangingPunct="1"/>
            <a:r>
              <a:rPr lang="zh-CN" altLang="zh-CN" dirty="0" smtClean="0"/>
              <a:t>如</a:t>
            </a:r>
            <a:r>
              <a:rPr lang="en-US" altLang="zh-CN" dirty="0" smtClean="0"/>
              <a:t>B</a:t>
            </a:r>
            <a:r>
              <a:rPr lang="zh-CN" altLang="zh-CN" dirty="0" smtClean="0"/>
              <a:t>长期代理</a:t>
            </a:r>
            <a:r>
              <a:rPr lang="en-US" altLang="zh-CN" dirty="0" smtClean="0"/>
              <a:t>A</a:t>
            </a:r>
            <a:r>
              <a:rPr lang="zh-CN" altLang="zh-CN" dirty="0" smtClean="0"/>
              <a:t>公司从某农家购买不限量的大米。从某时起</a:t>
            </a:r>
            <a:r>
              <a:rPr lang="en-US" altLang="zh-CN" dirty="0" smtClean="0"/>
              <a:t>,A</a:t>
            </a:r>
            <a:r>
              <a:rPr lang="zh-CN" altLang="zh-CN" dirty="0" smtClean="0"/>
              <a:t>公司取消了</a:t>
            </a:r>
            <a:r>
              <a:rPr lang="en-US" altLang="zh-CN" dirty="0" smtClean="0"/>
              <a:t>B</a:t>
            </a:r>
            <a:r>
              <a:rPr lang="zh-CN" altLang="zh-CN" dirty="0" smtClean="0"/>
              <a:t>的这一代理权</a:t>
            </a:r>
            <a:r>
              <a:rPr lang="en-US" altLang="zh-CN" dirty="0" smtClean="0"/>
              <a:t>,</a:t>
            </a:r>
            <a:r>
              <a:rPr lang="zh-CN" altLang="zh-CN" dirty="0" smtClean="0"/>
              <a:t>或将其代购权限定为一定的数量。该农家对此一无所知</a:t>
            </a:r>
            <a:r>
              <a:rPr lang="en-US" altLang="zh-CN" dirty="0" smtClean="0"/>
              <a:t>,</a:t>
            </a:r>
            <a:r>
              <a:rPr lang="zh-CN" altLang="zh-CN" dirty="0" smtClean="0"/>
              <a:t>基于</a:t>
            </a:r>
            <a:r>
              <a:rPr lang="en-US" altLang="zh-CN" dirty="0" smtClean="0"/>
              <a:t>B</a:t>
            </a:r>
            <a:r>
              <a:rPr lang="zh-CN" altLang="zh-CN" dirty="0" smtClean="0"/>
              <a:t>一直为</a:t>
            </a:r>
            <a:r>
              <a:rPr lang="en-US" altLang="zh-CN" dirty="0" smtClean="0"/>
              <a:t>A</a:t>
            </a:r>
            <a:r>
              <a:rPr lang="zh-CN" altLang="zh-CN" dirty="0" smtClean="0"/>
              <a:t>公司不限量的大米代购商这一事实</a:t>
            </a:r>
            <a:r>
              <a:rPr lang="en-US" altLang="zh-CN" dirty="0" smtClean="0"/>
              <a:t>,</a:t>
            </a:r>
            <a:r>
              <a:rPr lang="zh-CN" altLang="zh-CN" dirty="0" smtClean="0"/>
              <a:t>该农家便有合理的理由认为</a:t>
            </a:r>
            <a:r>
              <a:rPr lang="en-US" altLang="zh-CN" dirty="0" smtClean="0"/>
              <a:t>B</a:t>
            </a:r>
            <a:r>
              <a:rPr lang="zh-CN" altLang="zh-CN" dirty="0" smtClean="0"/>
              <a:t>仍然拥有代表</a:t>
            </a:r>
            <a:r>
              <a:rPr lang="en-US" altLang="zh-CN" dirty="0" smtClean="0"/>
              <a:t>A</a:t>
            </a:r>
            <a:r>
              <a:rPr lang="zh-CN" altLang="zh-CN" dirty="0" smtClean="0"/>
              <a:t>公司购买不限量大米的授权。</a:t>
            </a:r>
            <a:r>
              <a:rPr lang="en-US" altLang="zh-CN" dirty="0" smtClean="0"/>
              <a:t>A</a:t>
            </a:r>
            <a:r>
              <a:rPr lang="zh-CN" altLang="zh-CN" dirty="0" smtClean="0"/>
              <a:t>公司必须对</a:t>
            </a:r>
            <a:r>
              <a:rPr lang="en-US" altLang="zh-CN" dirty="0" smtClean="0"/>
              <a:t>B</a:t>
            </a:r>
            <a:r>
              <a:rPr lang="zh-CN" altLang="zh-CN" dirty="0" smtClean="0"/>
              <a:t>从上述取消或限制代理权之后的擅自代买米行为负责</a:t>
            </a:r>
            <a:r>
              <a:rPr lang="en-US" altLang="zh-CN" dirty="0" smtClean="0"/>
              <a:t>,</a:t>
            </a:r>
            <a:r>
              <a:rPr lang="zh-CN" altLang="zh-CN" dirty="0" smtClean="0"/>
              <a:t>即向该农家支付大米的货款。</a:t>
            </a:r>
          </a:p>
        </p:txBody>
      </p:sp>
    </p:spTree>
    <p:extLst>
      <p:ext uri="{BB962C8B-B14F-4D97-AF65-F5344CB8AC3E}">
        <p14:creationId xmlns:p14="http://schemas.microsoft.com/office/powerpoint/2010/main" val="4905317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国际商事代理权的产生</a:t>
            </a:r>
            <a:endParaRPr lang="zh-CN" altLang="en-US" smtClean="0">
              <a:ea typeface="方正书宋_GBK"/>
              <a:cs typeface="Times New Roman" panose="02020603050405020304" pitchFamily="18" charset="0"/>
            </a:endParaRPr>
          </a:p>
        </p:txBody>
      </p:sp>
      <p:sp>
        <p:nvSpPr>
          <p:cNvPr id="51203"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四、客观需要的授权</a:t>
            </a:r>
          </a:p>
          <a:p>
            <a:pPr eaLnBrk="1" hangingPunct="1"/>
            <a:r>
              <a:rPr lang="zh-CN" altLang="zh-CN" smtClean="0"/>
              <a:t>客观需要的授权</a:t>
            </a:r>
            <a:r>
              <a:rPr lang="en-US" altLang="zh-CN" smtClean="0"/>
              <a:t>,</a:t>
            </a:r>
            <a:r>
              <a:rPr lang="zh-CN" altLang="zh-CN" smtClean="0"/>
              <a:t>是在某一当事人根据其他法律关系照管另一当事人的财产时</a:t>
            </a:r>
            <a:r>
              <a:rPr lang="en-US" altLang="zh-CN" smtClean="0"/>
              <a:t>,</a:t>
            </a:r>
            <a:r>
              <a:rPr lang="zh-CN" altLang="zh-CN" smtClean="0"/>
              <a:t>发生了为保存该财产而必须采取某种行动的紧急情况时产生的。这种授权可推定为广义上的默示授权。如承运人在遇紧急情况时</a:t>
            </a:r>
            <a:r>
              <a:rPr lang="en-US" altLang="zh-CN" smtClean="0"/>
              <a:t>,</a:t>
            </a:r>
            <a:r>
              <a:rPr lang="zh-CN" altLang="zh-CN" smtClean="0"/>
              <a:t>可推定自己拥有替托运人处分易腐或易灭失财物的代理权。从我国《合同法》第三百九十九条、第四百一十七条等的规定中可以看出</a:t>
            </a:r>
            <a:r>
              <a:rPr lang="en-US" altLang="zh-CN" smtClean="0"/>
              <a:t>,</a:t>
            </a:r>
            <a:r>
              <a:rPr lang="zh-CN" altLang="zh-CN" smtClean="0"/>
              <a:t>我国也承认客观需要的授权。</a:t>
            </a:r>
            <a:endParaRPr lang="en-US" altLang="zh-CN" smtClean="0"/>
          </a:p>
          <a:p>
            <a:pPr eaLnBrk="1" hangingPunct="1"/>
            <a:endParaRPr lang="en-US" altLang="zh-CN" smtClean="0"/>
          </a:p>
          <a:p>
            <a:pPr eaLnBrk="1" hangingPunct="1">
              <a:buFontTx/>
              <a:buNone/>
            </a:pPr>
            <a:r>
              <a:rPr lang="zh-CN" altLang="zh-CN" sz="2600" b="1">
                <a:latin typeface="黑体" panose="02010609060101010101" pitchFamily="49" charset="-122"/>
                <a:ea typeface="黑体" panose="02010609060101010101" pitchFamily="49" charset="-122"/>
              </a:rPr>
              <a:t>五、事后追加的授权</a:t>
            </a:r>
          </a:p>
          <a:p>
            <a:pPr eaLnBrk="1" hangingPunct="1"/>
            <a:r>
              <a:rPr lang="zh-CN" altLang="zh-CN" smtClean="0"/>
              <a:t>事后追加的授权</a:t>
            </a:r>
            <a:r>
              <a:rPr lang="en-US" altLang="zh-CN" smtClean="0"/>
              <a:t>,</a:t>
            </a:r>
            <a:r>
              <a:rPr lang="zh-CN" altLang="zh-CN" smtClean="0"/>
              <a:t>简称追认。代理人未经授权或超出授权范围而以被代理人名义为某种法律行为</a:t>
            </a:r>
            <a:r>
              <a:rPr lang="en-US" altLang="zh-CN" smtClean="0"/>
              <a:t>,</a:t>
            </a:r>
            <a:r>
              <a:rPr lang="zh-CN" altLang="zh-CN" smtClean="0"/>
              <a:t>如被代理人觉得可以承担该法律行为的后果</a:t>
            </a:r>
            <a:r>
              <a:rPr lang="en-US" altLang="zh-CN" smtClean="0"/>
              <a:t>,</a:t>
            </a:r>
            <a:r>
              <a:rPr lang="zh-CN" altLang="zh-CN" smtClean="0"/>
              <a:t>就可以对该法律行为进行追认。</a:t>
            </a:r>
            <a:endParaRPr lang="zh-CN" altLang="en-US" smtClean="0"/>
          </a:p>
          <a:p>
            <a:pPr eaLnBrk="1" hangingPunct="1"/>
            <a:endParaRPr lang="zh-CN" altLang="en-US" smtClean="0"/>
          </a:p>
        </p:txBody>
      </p:sp>
    </p:spTree>
    <p:extLst>
      <p:ext uri="{BB962C8B-B14F-4D97-AF65-F5344CB8AC3E}">
        <p14:creationId xmlns:p14="http://schemas.microsoft.com/office/powerpoint/2010/main" val="309059083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1677</Words>
  <Application>Microsoft Office PowerPoint</Application>
  <PresentationFormat>宽屏</PresentationFormat>
  <Paragraphs>94</Paragraphs>
  <Slides>16</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16</vt:i4>
      </vt:variant>
    </vt:vector>
  </HeadingPairs>
  <TitlesOfParts>
    <vt:vector size="30" baseType="lpstr">
      <vt:lpstr>GungsuhChe</vt:lpstr>
      <vt:lpstr>NEU-BZ-S92</vt:lpstr>
      <vt:lpstr>方正书宋_GBK</vt:lpstr>
      <vt:lpstr>黑体</vt:lpstr>
      <vt:lpstr>华文细黑</vt:lpstr>
      <vt:lpstr>楷体_GB2312</vt:lpstr>
      <vt:lpstr>宋体</vt:lpstr>
      <vt:lpstr>微软雅黑</vt:lpstr>
      <vt:lpstr>Arial</vt:lpstr>
      <vt:lpstr>Calibri</vt:lpstr>
      <vt:lpstr>Calibri Light</vt:lpstr>
      <vt:lpstr>Times New Roman</vt:lpstr>
      <vt:lpstr>Office 主题</vt:lpstr>
      <vt:lpstr>默认设计模板</vt:lpstr>
      <vt:lpstr>PowerPoint 演示文稿</vt:lpstr>
      <vt:lpstr>目   录</vt:lpstr>
      <vt:lpstr>第一节　概述</vt:lpstr>
      <vt:lpstr>第一节　概述</vt:lpstr>
      <vt:lpstr>第一节　概述</vt:lpstr>
      <vt:lpstr>第二节　国际商事代理权的产生</vt:lpstr>
      <vt:lpstr>第二节　国际商事代理权的产生</vt:lpstr>
      <vt:lpstr>第二节　国际商事代理权的产生</vt:lpstr>
      <vt:lpstr>第二节　国际商事代理权的产生</vt:lpstr>
      <vt:lpstr>第三节　国际商事代理的法律关系</vt:lpstr>
      <vt:lpstr>第三节　国际商事代理的法律关系</vt:lpstr>
      <vt:lpstr>第三节　国际商事代理的法律关系</vt:lpstr>
      <vt:lpstr>第四节　国际商事代理法律关系的终止</vt:lpstr>
      <vt:lpstr>第四节　国际商事代理法律关系的终止</vt:lpstr>
      <vt:lpstr>第五节　承担特别责任的代理人</vt:lpstr>
      <vt:lpstr>第五节　承担特别责任的代理人</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2021-01-19T07:58:20Z</dcterms:created>
  <dcterms:modified xsi:type="dcterms:W3CDTF">2021-01-19T08:06:39Z</dcterms:modified>
</cp:coreProperties>
</file>