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C9531-2C55-4FE4-9B23-9B47420AEBD1}" type="datetimeFigureOut">
              <a:rPr lang="zh-CN" altLang="en-US" smtClean="0"/>
              <a:t>2021/8/29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20863-34EF-4DD6-8A9B-F0BF0EACC9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81692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C9531-2C55-4FE4-9B23-9B47420AEBD1}" type="datetimeFigureOut">
              <a:rPr lang="zh-CN" altLang="en-US" smtClean="0"/>
              <a:t>2021/8/29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20863-34EF-4DD6-8A9B-F0BF0EACC9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021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C9531-2C55-4FE4-9B23-9B47420AEBD1}" type="datetimeFigureOut">
              <a:rPr lang="zh-CN" altLang="en-US" smtClean="0"/>
              <a:t>2021/8/29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20863-34EF-4DD6-8A9B-F0BF0EACC9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31349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53949" y="143336"/>
            <a:ext cx="9997016" cy="749300"/>
          </a:xfrm>
        </p:spPr>
        <p:txBody>
          <a:bodyPr/>
          <a:lstStyle>
            <a:lvl1pPr>
              <a:defRPr b="0" baseline="0">
                <a:solidFill>
                  <a:srgbClr val="9900CC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424217"/>
            <a:ext cx="10885714" cy="4821007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47B9BB-8C2D-404E-A344-BC0BAB711D30}" type="slidenum">
              <a:rPr lang="zh-CN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46868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106714" y="249735"/>
            <a:ext cx="8699591" cy="647700"/>
          </a:xfrm>
        </p:spPr>
        <p:txBody>
          <a:bodyPr>
            <a:noAutofit/>
          </a:bodyPr>
          <a:lstStyle>
            <a:lvl1pPr algn="l">
              <a:defRPr sz="2400" b="1" baseline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99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n-lt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622300" y="1358900"/>
            <a:ext cx="10579735" cy="5016500"/>
          </a:xfrm>
        </p:spPr>
        <p:txBody>
          <a:bodyPr>
            <a:normAutofit/>
          </a:bodyPr>
          <a:lstStyle>
            <a:lvl1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1pPr>
            <a:lvl2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2pPr>
            <a:lvl3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3pPr>
            <a:lvl4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4pPr>
            <a:lvl5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pic>
        <p:nvPicPr>
          <p:cNvPr id="4" name="Picture 13" descr="cd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6694" y="6482444"/>
            <a:ext cx="2337435" cy="355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9454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C9531-2C55-4FE4-9B23-9B47420AEBD1}" type="datetimeFigureOut">
              <a:rPr lang="zh-CN" altLang="en-US" smtClean="0"/>
              <a:t>2021/8/29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20863-34EF-4DD6-8A9B-F0BF0EACC9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1672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C9531-2C55-4FE4-9B23-9B47420AEBD1}" type="datetimeFigureOut">
              <a:rPr lang="zh-CN" altLang="en-US" smtClean="0"/>
              <a:t>2021/8/29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20863-34EF-4DD6-8A9B-F0BF0EACC9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646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C9531-2C55-4FE4-9B23-9B47420AEBD1}" type="datetimeFigureOut">
              <a:rPr lang="zh-CN" altLang="en-US" smtClean="0"/>
              <a:t>2021/8/29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20863-34EF-4DD6-8A9B-F0BF0EACC9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79712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C9531-2C55-4FE4-9B23-9B47420AEBD1}" type="datetimeFigureOut">
              <a:rPr lang="zh-CN" altLang="en-US" smtClean="0"/>
              <a:t>2021/8/29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20863-34EF-4DD6-8A9B-F0BF0EACC9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6768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C9531-2C55-4FE4-9B23-9B47420AEBD1}" type="datetimeFigureOut">
              <a:rPr lang="zh-CN" altLang="en-US" smtClean="0"/>
              <a:t>2021/8/29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20863-34EF-4DD6-8A9B-F0BF0EACC9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7564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C9531-2C55-4FE4-9B23-9B47420AEBD1}" type="datetimeFigureOut">
              <a:rPr lang="zh-CN" altLang="en-US" smtClean="0"/>
              <a:t>2021/8/29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20863-34EF-4DD6-8A9B-F0BF0EACC9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309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C9531-2C55-4FE4-9B23-9B47420AEBD1}" type="datetimeFigureOut">
              <a:rPr lang="zh-CN" altLang="en-US" smtClean="0"/>
              <a:t>2021/8/29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20863-34EF-4DD6-8A9B-F0BF0EACC9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6387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C9531-2C55-4FE4-9B23-9B47420AEBD1}" type="datetimeFigureOut">
              <a:rPr lang="zh-CN" altLang="en-US" smtClean="0"/>
              <a:t>2021/8/29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20863-34EF-4DD6-8A9B-F0BF0EACC9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7200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heme" Target="../theme/theme2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9C9531-2C55-4FE4-9B23-9B47420AEBD1}" type="datetimeFigureOut">
              <a:rPr lang="zh-CN" altLang="en-US" smtClean="0"/>
              <a:t>2021/8/29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20863-34EF-4DD6-8A9B-F0BF0EACC9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1709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1" y="0"/>
            <a:ext cx="12192001" cy="6870700"/>
          </a:xfrm>
          <a:prstGeom prst="rect">
            <a:avLst/>
          </a:prstGeom>
        </p:spPr>
      </p:pic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1064681" y="193739"/>
            <a:ext cx="9997016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 dirty="0" smtClean="0"/>
              <a:t>单击此处编辑母版标题样式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31800" y="1270000"/>
            <a:ext cx="10795635" cy="511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E87B4B1-16DD-4597-BAF4-F416D47B56D6}" type="slidenum">
              <a:rPr lang="zh-CN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  <p:pic>
        <p:nvPicPr>
          <p:cNvPr id="26" name="Picture 13" descr="cd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6694" y="6482444"/>
            <a:ext cx="2337435" cy="355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064680" y="858484"/>
            <a:ext cx="8890689" cy="12113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-1987" y="205090"/>
            <a:ext cx="1066667" cy="551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328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0" kern="1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9pPr>
    </p:titleStyle>
    <p:bodyStyle>
      <a:lvl1pPr marL="342900" indent="-3429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»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内容占位符 3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40" name="文本框 39"/>
          <p:cNvSpPr txBox="1"/>
          <p:nvPr/>
        </p:nvSpPr>
        <p:spPr>
          <a:xfrm>
            <a:off x="0" y="3420742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第三章  在</a:t>
            </a:r>
            <a:r>
              <a:rPr lang="en-US" altLang="zh-CN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 2016</a:t>
            </a: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中登记会计账簿</a:t>
            </a:r>
          </a:p>
        </p:txBody>
      </p:sp>
    </p:spTree>
    <p:extLst>
      <p:ext uri="{BB962C8B-B14F-4D97-AF65-F5344CB8AC3E}">
        <p14:creationId xmlns:p14="http://schemas.microsoft.com/office/powerpoint/2010/main" val="1596773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第二节　登记现金日记账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二、设置数字格式</a:t>
            </a:r>
          </a:p>
          <a:p>
            <a:r>
              <a:rPr lang="zh-CN" altLang="en-US"/>
              <a:t>1.设置小数位数</a:t>
            </a:r>
          </a:p>
          <a:p>
            <a:r>
              <a:rPr lang="zh-CN" altLang="en-US"/>
              <a:t>在处理工作表中有小数的数据时,可以通过功能区的按钮来快速地调整小数位数,从而使数据更易阅读。</a:t>
            </a:r>
          </a:p>
          <a:p>
            <a:r>
              <a:rPr lang="zh-CN" altLang="en-US"/>
              <a:t>2.设置千位分隔符</a:t>
            </a:r>
          </a:p>
          <a:p>
            <a:r>
              <a:rPr lang="zh-CN" altLang="en-US"/>
              <a:t>千位分隔符是一种不带货币符号的会计格式,它从个位起在每隔三位数加进一个逗号“,”。当单元格的数值较大时,一下无法辨认出数值的大小,而通过对其设置千位分隔符便能快速地辨认出数值了。</a:t>
            </a:r>
          </a:p>
          <a:p>
            <a:r>
              <a:rPr lang="zh-CN" altLang="en-US"/>
              <a:t>3.设置货币格式</a:t>
            </a:r>
          </a:p>
          <a:p>
            <a:r>
              <a:rPr lang="zh-CN" altLang="en-US"/>
              <a:t>通过设置货币格式可以为单元格数据添加货币格式,如添加人民币符号,或是更改现有的货币符号。</a:t>
            </a:r>
          </a:p>
        </p:txBody>
      </p:sp>
    </p:spTree>
    <p:extLst>
      <p:ext uri="{BB962C8B-B14F-4D97-AF65-F5344CB8AC3E}">
        <p14:creationId xmlns:p14="http://schemas.microsoft.com/office/powerpoint/2010/main" val="1477616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第二节　登记现金日记账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三、数据的有效性(验证)</a:t>
            </a:r>
          </a:p>
          <a:p>
            <a:r>
              <a:rPr lang="zh-CN" altLang="en-US"/>
              <a:t>数据的有效性是根据需要输入到单元格或单元格区域中的数据类型、长度等特征,来为单元格或单元区域设置一些规则,从而实现快速而准确输入数据的作用。</a:t>
            </a:r>
          </a:p>
          <a:p>
            <a:r>
              <a:rPr lang="zh-CN" altLang="en-US"/>
              <a:t>在Excel 2016中,“数据有效性”命令位于“数据”选项卡中的“数据工具”组中。在设置数据有效性规则之前,需要先选择要应用该规则的单元格或单元格区域。</a:t>
            </a:r>
          </a:p>
          <a:p>
            <a:r>
              <a:rPr lang="zh-CN" altLang="en-US"/>
              <a:t>数据有效性规则主要包括7种,分别是整数、小数、序列、日期、时间、文本长度和自定义。在某列单元格中,如果输入的数据是整数值,可以通过数据有效性规则设置限制输入的数据必须为整数,以提高数据输入的准确度。在设置整数条件时,可以使用“介于”“未介于”“等于”“不等于”“大于”“不大于”等比较运算来设置整数的限制条件。</a:t>
            </a:r>
          </a:p>
        </p:txBody>
      </p:sp>
    </p:spTree>
    <p:extLst>
      <p:ext uri="{BB962C8B-B14F-4D97-AF65-F5344CB8AC3E}">
        <p14:creationId xmlns:p14="http://schemas.microsoft.com/office/powerpoint/2010/main" val="866312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第二节　登记现金日记账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四、设置公式自动计算</a:t>
            </a:r>
            <a:r>
              <a:rPr lang="zh-CN" altLang="en-US"/>
              <a:t> </a:t>
            </a:r>
          </a:p>
          <a:p>
            <a:r>
              <a:rPr lang="zh-CN" altLang="en-US"/>
              <a:t>1.输入公式并自动计算</a:t>
            </a:r>
          </a:p>
          <a:p>
            <a:r>
              <a:rPr lang="zh-CN" altLang="en-US"/>
              <a:t>要进行单元格之间的计算,首先必须输入公式。输入公式的方法很简单,首先选中需要输入公式的单元格,然后首先输入“=”,接着依次输入需要参与计算的单元格,单元格与单元格之间用运算符进行连接,输入完毕,按【Enter】键确认输入,即可得到计算结果。</a:t>
            </a:r>
          </a:p>
          <a:p>
            <a:r>
              <a:rPr lang="zh-CN" altLang="en-US"/>
              <a:t>2.单元格的引用方式</a:t>
            </a:r>
          </a:p>
          <a:p>
            <a:r>
              <a:rPr lang="zh-CN" altLang="en-US"/>
              <a:t>在公式中可以通过引用来代替单元格中的实际数值。引用单元格数据以后,公式的运算值将随着被引用的单元格数据变化而变化。当被引用的单元格数据被修改后,公式的运算值将自动修改。常用的单元格引用有相对引用、绝对引用和混合引用。具体相关知识会在下章介绍。</a:t>
            </a:r>
          </a:p>
        </p:txBody>
      </p:sp>
    </p:spTree>
    <p:extLst>
      <p:ext uri="{BB962C8B-B14F-4D97-AF65-F5344CB8AC3E}">
        <p14:creationId xmlns:p14="http://schemas.microsoft.com/office/powerpoint/2010/main" val="4021067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第二节　登记现金日记账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五、隐藏工作表中的零值</a:t>
            </a:r>
          </a:p>
          <a:p>
            <a:r>
              <a:rPr lang="zh-CN" altLang="en-US"/>
              <a:t>在使用公式进行计算时,对于空白单元格的计算结果,都会显示为零值。</a:t>
            </a:r>
          </a:p>
          <a:p>
            <a:r>
              <a:rPr lang="zh-CN" altLang="en-US"/>
              <a:t>用户可以隐藏工作表中的零值,具体的操作方法如下:</a:t>
            </a:r>
          </a:p>
          <a:p>
            <a:r>
              <a:rPr lang="zh-CN" altLang="en-US"/>
              <a:t>打开“销售统计表.xlsx”,已经用公式计算出“合计”。表中空白单元格的计算结果,显示为零值。如图3-35所示。</a:t>
            </a:r>
          </a:p>
          <a:p>
            <a:r>
              <a:rPr lang="zh-CN" altLang="en-US"/>
              <a:t>(1)单击“文件”菜单,选择“选项”命令,单击“高级”标签,在“此工作表的显示选项”区域取消勾选“在具有零值的单元格中显示零”复选框。</a:t>
            </a:r>
          </a:p>
          <a:p>
            <a:r>
              <a:rPr lang="zh-CN" altLang="en-US"/>
              <a:t>(2)然后单击“确定”按钮,如图3-36所示。</a:t>
            </a:r>
          </a:p>
          <a:p>
            <a:r>
              <a:rPr lang="zh-CN" altLang="en-US"/>
              <a:t>隐藏工作表中的零值后的效果如图3-37所示,系统会将所有零值所在的单元格显示为空白。</a:t>
            </a:r>
          </a:p>
        </p:txBody>
      </p:sp>
    </p:spTree>
    <p:extLst>
      <p:ext uri="{BB962C8B-B14F-4D97-AF65-F5344CB8AC3E}">
        <p14:creationId xmlns:p14="http://schemas.microsoft.com/office/powerpoint/2010/main" val="3400098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99219" y="2944291"/>
            <a:ext cx="6390109" cy="1475925"/>
            <a:chOff x="2488640" y="2139114"/>
            <a:chExt cx="6390109" cy="1475925"/>
          </a:xfrm>
        </p:grpSpPr>
        <p:grpSp>
          <p:nvGrpSpPr>
            <p:cNvPr id="5" name="Group 4"/>
            <p:cNvGrpSpPr/>
            <p:nvPr/>
          </p:nvGrpSpPr>
          <p:grpSpPr bwMode="auto">
            <a:xfrm>
              <a:off x="2488640" y="2139114"/>
              <a:ext cx="6390109" cy="639332"/>
              <a:chOff x="0" y="0"/>
              <a:chExt cx="2982" cy="288"/>
            </a:xfrm>
          </p:grpSpPr>
          <p:sp>
            <p:nvSpPr>
              <p:cNvPr id="14" name="AutoShape 5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  <p:sp>
            <p:nvSpPr>
              <p:cNvPr id="15" name="Rectangle 6"/>
              <p:cNvSpPr>
                <a:spLocks noChangeArrowheads="1"/>
              </p:cNvSpPr>
              <p:nvPr/>
            </p:nvSpPr>
            <p:spPr bwMode="auto">
              <a:xfrm>
                <a:off x="299" y="67"/>
                <a:ext cx="242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000" b="1" dirty="0">
                    <a:solidFill>
                      <a:srgbClr val="000000"/>
                    </a:solidFill>
                    <a:latin typeface="等线" panose="02010600030101010101" pitchFamily="2" charset="-122"/>
                    <a:ea typeface="等线" panose="02010600030101010101" pitchFamily="2" charset="-122"/>
                    <a:cs typeface="方正粗黑宋简体" panose="02000000000000000000" charset="-122"/>
                    <a:sym typeface="+mn-ea"/>
                  </a:rPr>
                  <a:t>第一节　登记银行存款日记账</a:t>
                </a:r>
              </a:p>
            </p:txBody>
          </p:sp>
          <p:sp>
            <p:nvSpPr>
              <p:cNvPr id="16" name="Oval 7"/>
              <p:cNvSpPr>
                <a:spLocks noChangeArrowheads="1"/>
              </p:cNvSpPr>
              <p:nvPr/>
            </p:nvSpPr>
            <p:spPr bwMode="auto">
              <a:xfrm>
                <a:off x="0" y="66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E96E29"/>
                  </a:gs>
                  <a:gs pos="100000">
                    <a:srgbClr val="9B491B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</p:grpSp>
        <p:grpSp>
          <p:nvGrpSpPr>
            <p:cNvPr id="6" name="Group 8"/>
            <p:cNvGrpSpPr/>
            <p:nvPr/>
          </p:nvGrpSpPr>
          <p:grpSpPr bwMode="auto">
            <a:xfrm>
              <a:off x="2488640" y="2975707"/>
              <a:ext cx="6390109" cy="639332"/>
              <a:chOff x="0" y="0"/>
              <a:chExt cx="2982" cy="288"/>
            </a:xfrm>
          </p:grpSpPr>
          <p:sp>
            <p:nvSpPr>
              <p:cNvPr id="11" name="AutoShape 9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/>
            </p:nvSpPr>
            <p:spPr bwMode="auto">
              <a:xfrm>
                <a:off x="299" y="60"/>
                <a:ext cx="268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000" b="1" dirty="0">
                    <a:solidFill>
                      <a:srgbClr val="000000"/>
                    </a:solidFill>
                    <a:latin typeface="等线" panose="02010600030101010101" pitchFamily="2" charset="-122"/>
                    <a:ea typeface="等线" panose="02010600030101010101" pitchFamily="2" charset="-122"/>
                    <a:cs typeface="锐字工房云字库准圆GBK" panose="02010604000000000000" charset="-122"/>
                    <a:sym typeface="+mn-ea"/>
                  </a:rPr>
                  <a:t>第二节　登记现金日记账</a:t>
                </a:r>
              </a:p>
            </p:txBody>
          </p:sp>
          <p:sp>
            <p:nvSpPr>
              <p:cNvPr id="13" name="Oval 11"/>
              <p:cNvSpPr>
                <a:spLocks noChangeArrowheads="1"/>
              </p:cNvSpPr>
              <p:nvPr/>
            </p:nvSpPr>
            <p:spPr bwMode="auto">
              <a:xfrm>
                <a:off x="0" y="60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DCDC48"/>
                  </a:gs>
                  <a:gs pos="100000">
                    <a:srgbClr val="939330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</p:grpSp>
      </p:grpSp>
      <p:sp>
        <p:nvSpPr>
          <p:cNvPr id="18" name="标题 1"/>
          <p:cNvSpPr txBox="1"/>
          <p:nvPr/>
        </p:nvSpPr>
        <p:spPr bwMode="auto">
          <a:xfrm>
            <a:off x="0" y="154783"/>
            <a:ext cx="7778839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9pPr>
          </a:lstStyle>
          <a:p>
            <a:pPr algn="ctr"/>
            <a:r>
              <a:rPr lang="zh-CN" altLang="en-US" sz="2800" smtClean="0">
                <a:solidFill>
                  <a:srgbClr val="000000"/>
                </a:solidFill>
              </a:rPr>
              <a:t>目   录</a:t>
            </a:r>
            <a:endParaRPr lang="zh-CN" altLang="en-US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35011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第一节　登记银行存款日记账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一、输入文本型数据</a:t>
            </a:r>
          </a:p>
          <a:p>
            <a:r>
              <a:rPr lang="zh-CN" altLang="en-US"/>
              <a:t>文本型数据类型是指由文字、数字和符号等组成的字符串,在Excel中以文本的形式存储。</a:t>
            </a:r>
          </a:p>
          <a:p>
            <a:r>
              <a:rPr lang="zh-CN" altLang="en-US"/>
              <a:t>Excel中的文本型数据通常包括普通文本类型和数值型文本数据。</a:t>
            </a:r>
          </a:p>
          <a:p>
            <a:r>
              <a:rPr lang="zh-CN" altLang="en-US"/>
              <a:t>1.输入普通文本类型的数据</a:t>
            </a:r>
          </a:p>
          <a:p>
            <a:r>
              <a:rPr lang="zh-CN" altLang="en-US"/>
              <a:t>2.输入数值型文本数据</a:t>
            </a:r>
          </a:p>
        </p:txBody>
      </p:sp>
    </p:spTree>
    <p:extLst>
      <p:ext uri="{BB962C8B-B14F-4D97-AF65-F5344CB8AC3E}">
        <p14:creationId xmlns:p14="http://schemas.microsoft.com/office/powerpoint/2010/main" val="203904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第一节　登记银行存款日记账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二、输入数值型数据</a:t>
            </a:r>
          </a:p>
          <a:p>
            <a:r>
              <a:rPr lang="zh-CN" altLang="en-US"/>
              <a:t>数值型数据常常用于各种数学计算,如成绩分数、人员年龄、工资金额、销售额等数据。</a:t>
            </a:r>
          </a:p>
          <a:p>
            <a:r>
              <a:rPr lang="zh-CN" altLang="en-US"/>
              <a:t>众所周知,Excel最突出的一项特色就是对于数据的运算、分析和处理,而最常见的处理的数据类型就是数字类型的数据,经常参与到各种运算中。数字通常包括整数、小数和分数。</a:t>
            </a:r>
          </a:p>
          <a:p>
            <a:r>
              <a:rPr lang="zh-CN" altLang="en-US"/>
              <a:t>1.输入整数</a:t>
            </a:r>
          </a:p>
          <a:p>
            <a:r>
              <a:rPr lang="zh-CN" altLang="en-US"/>
              <a:t>2.输入小数</a:t>
            </a:r>
          </a:p>
          <a:p>
            <a:r>
              <a:rPr lang="zh-CN" altLang="en-US"/>
              <a:t>3.输入分数</a:t>
            </a:r>
          </a:p>
        </p:txBody>
      </p:sp>
    </p:spTree>
    <p:extLst>
      <p:ext uri="{BB962C8B-B14F-4D97-AF65-F5344CB8AC3E}">
        <p14:creationId xmlns:p14="http://schemas.microsoft.com/office/powerpoint/2010/main" val="1508247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第一节　登记银行存款日记账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三、输入日期和时间型数据</a:t>
            </a:r>
          </a:p>
          <a:p>
            <a:r>
              <a:rPr lang="zh-CN" altLang="en-US"/>
              <a:t>日期和时间类型的数据也是常见的数据类型,在会计工作中,经常会遇到日期和时间类型数据的计算与处理。下面介绍日期和时间类型数据的输入方法。</a:t>
            </a:r>
          </a:p>
          <a:p>
            <a:r>
              <a:rPr lang="zh-CN" altLang="en-US"/>
              <a:t>在向单元格中输入日期时,使用符号“/”或者短横线“-”分隔年、月、日。</a:t>
            </a:r>
          </a:p>
          <a:p>
            <a:r>
              <a:rPr lang="zh-CN" altLang="en-US"/>
              <a:t>例如,要在单元格中输入的日期为“2014􀆼5􀆼1”,可以在单元格中输入“2014􀆼5􀆼1”,如图3-10所示。也可以在单元格中输入“2014/5/1”,按下【Enter】键后,单元格中最后都按默认的日期格式显示,即显示为“2014/5/1”,如图3-11所示。</a:t>
            </a:r>
          </a:p>
        </p:txBody>
      </p:sp>
    </p:spTree>
    <p:extLst>
      <p:ext uri="{BB962C8B-B14F-4D97-AF65-F5344CB8AC3E}">
        <p14:creationId xmlns:p14="http://schemas.microsoft.com/office/powerpoint/2010/main" val="4022360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第一节　登记银行存款日记账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四、输入特殊符号</a:t>
            </a:r>
          </a:p>
          <a:p>
            <a:r>
              <a:rPr lang="zh-CN" altLang="en-US"/>
              <a:t>符号和数据的输入是不一样的,它采用的方法是在“符号”对话框中找到要使用的符号插入到单元格中。</a:t>
            </a:r>
          </a:p>
          <a:p>
            <a:r>
              <a:rPr lang="zh-CN" altLang="en-US"/>
              <a:t>操作步骤如下:</a:t>
            </a:r>
          </a:p>
          <a:p>
            <a:r>
              <a:rPr lang="zh-CN" altLang="en-US"/>
              <a:t>在“银行存款日记账”工作簿中,选中H5单元格。选择“插入”选项卡“符号”组中的“符号”按钮,如图3-14所示,弹出“符号”对话框,选中要插入的符号,如选择“√”,单击“插入”按钮。此时可以看见在单元格中插入了对号。用户可以根据需要选择不同的符号插入到单元格中。</a:t>
            </a:r>
          </a:p>
        </p:txBody>
      </p:sp>
    </p:spTree>
    <p:extLst>
      <p:ext uri="{BB962C8B-B14F-4D97-AF65-F5344CB8AC3E}">
        <p14:creationId xmlns:p14="http://schemas.microsoft.com/office/powerpoint/2010/main" val="4111751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第一节　登记银行存款日记账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五、清除单元格内容和格式</a:t>
            </a:r>
          </a:p>
          <a:p>
            <a:r>
              <a:rPr lang="zh-CN" altLang="en-US"/>
              <a:t>对于单元格中的内容和设置了格式的单元格区域,用户可以清除单元格中的内容和格式,也可以只清除内容而保留格式,还可以只清除格式而保留内容。</a:t>
            </a:r>
          </a:p>
          <a:p>
            <a:r>
              <a:rPr lang="zh-CN" altLang="en-US"/>
              <a:t>1.清除内容</a:t>
            </a:r>
          </a:p>
          <a:p>
            <a:r>
              <a:rPr lang="zh-CN" altLang="en-US"/>
              <a:t>2.清除格式</a:t>
            </a:r>
          </a:p>
          <a:p>
            <a:r>
              <a:rPr lang="zh-CN" altLang="en-US"/>
              <a:t>3.清除全部</a:t>
            </a:r>
          </a:p>
        </p:txBody>
      </p:sp>
    </p:spTree>
    <p:extLst>
      <p:ext uri="{BB962C8B-B14F-4D97-AF65-F5344CB8AC3E}">
        <p14:creationId xmlns:p14="http://schemas.microsoft.com/office/powerpoint/2010/main" val="3301794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第一节　登记银行存款日记账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六、撤销和恢复操作</a:t>
            </a:r>
          </a:p>
          <a:p>
            <a:r>
              <a:rPr lang="zh-CN" altLang="en-US"/>
              <a:t>使用Excel中的撤销与恢复功能,使用户在操作过程中更加得心应手,当不小心发生错误操作时,可以通过“撤销”命令恢复到操作前的状态,而“恢复”操作可以恢复错误的撤销决定。</a:t>
            </a:r>
          </a:p>
          <a:p>
            <a:r>
              <a:rPr lang="zh-CN" altLang="en-US"/>
              <a:t>(1)在快速访问工具栏中单击“撤销”下拉三角按钮。从展开的下拉列表中选择要撤销的操作,可以是一步操作,也可以是几步操作。</a:t>
            </a:r>
          </a:p>
          <a:p>
            <a:r>
              <a:rPr lang="zh-CN" altLang="en-US"/>
              <a:t>(2)选择下拉列表中的第三个“清除”命令,则单元格中的内容会被还原,如图3-19所示。</a:t>
            </a:r>
          </a:p>
          <a:p>
            <a:r>
              <a:rPr lang="zh-CN" altLang="en-US"/>
              <a:t>(3)如果确实想删除L9,L8,L7单元格中的内容,可以恢复上一步撤销的操作。单击快速访问工具栏中的“恢复”下拉三角按钮,单击“清除”选项,可以恢复一步或几步操作。</a:t>
            </a:r>
          </a:p>
        </p:txBody>
      </p:sp>
    </p:spTree>
    <p:extLst>
      <p:ext uri="{BB962C8B-B14F-4D97-AF65-F5344CB8AC3E}">
        <p14:creationId xmlns:p14="http://schemas.microsoft.com/office/powerpoint/2010/main" val="201009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第二节　登记现金日记账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一、使用填充功能完成自动填充</a:t>
            </a:r>
          </a:p>
          <a:p>
            <a:r>
              <a:rPr lang="zh-CN" altLang="en-US"/>
              <a:t>1.使用填充柄填充相同单元格内容</a:t>
            </a:r>
          </a:p>
          <a:p>
            <a:r>
              <a:rPr lang="zh-CN" altLang="en-US"/>
              <a:t>2.填充序列</a:t>
            </a:r>
          </a:p>
          <a:p>
            <a:r>
              <a:rPr lang="zh-CN" altLang="en-US"/>
              <a:t>3.自动填充选项设置</a:t>
            </a:r>
          </a:p>
        </p:txBody>
      </p:sp>
    </p:spTree>
    <p:extLst>
      <p:ext uri="{BB962C8B-B14F-4D97-AF65-F5344CB8AC3E}">
        <p14:creationId xmlns:p14="http://schemas.microsoft.com/office/powerpoint/2010/main" val="1132899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GungsuhChe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1341</Words>
  <Application>Microsoft Office PowerPoint</Application>
  <PresentationFormat>宽屏</PresentationFormat>
  <Paragraphs>71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GungsuhChe</vt:lpstr>
      <vt:lpstr>等线</vt:lpstr>
      <vt:lpstr>方正粗黑宋简体</vt:lpstr>
      <vt:lpstr>黑体</vt:lpstr>
      <vt:lpstr>锐字工房云字库准圆GBK</vt:lpstr>
      <vt:lpstr>宋体</vt:lpstr>
      <vt:lpstr>微软雅黑</vt:lpstr>
      <vt:lpstr>Arial</vt:lpstr>
      <vt:lpstr>Calibri</vt:lpstr>
      <vt:lpstr>Calibri Light</vt:lpstr>
      <vt:lpstr>Office 主题</vt:lpstr>
      <vt:lpstr>默认设计模板</vt:lpstr>
      <vt:lpstr>PowerPoint 演示文稿</vt:lpstr>
      <vt:lpstr>PowerPoint 演示文稿</vt:lpstr>
      <vt:lpstr>第一节　登记银行存款日记账</vt:lpstr>
      <vt:lpstr>第一节　登记银行存款日记账</vt:lpstr>
      <vt:lpstr>第一节　登记银行存款日记账</vt:lpstr>
      <vt:lpstr>第一节　登记银行存款日记账</vt:lpstr>
      <vt:lpstr>第一节　登记银行存款日记账</vt:lpstr>
      <vt:lpstr>第一节　登记银行存款日记账</vt:lpstr>
      <vt:lpstr>第二节　登记现金日记账</vt:lpstr>
      <vt:lpstr>第二节　登记现金日记账</vt:lpstr>
      <vt:lpstr>第二节　登记现金日记账</vt:lpstr>
      <vt:lpstr>第二节　登记现金日记账</vt:lpstr>
      <vt:lpstr>第二节　登记现金日记账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s_cc@winning.com.cn</dc:creator>
  <cp:lastModifiedBy>s_cc@winning.com.cn</cp:lastModifiedBy>
  <cp:revision>1</cp:revision>
  <dcterms:created xsi:type="dcterms:W3CDTF">2021-08-29T00:25:48Z</dcterms:created>
  <dcterms:modified xsi:type="dcterms:W3CDTF">2021-08-29T00:28:32Z</dcterms:modified>
</cp:coreProperties>
</file>