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5.jpe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2"/>
          <p:cNvPicPr>
            <a:picLocks noChangeAspect="1"/>
          </p:cNvPicPr>
          <p:nvPr/>
        </p:nvPicPr>
        <p:blipFill>
          <a:blip r:embed="rId1"/>
          <a:stretch>
            <a:fillRect/>
          </a:stretch>
        </p:blipFill>
        <p:spPr>
          <a:xfrm>
            <a:off x="635" y="0"/>
            <a:ext cx="12191365" cy="68694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第二节　财务报告及其使用者</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二、股东决策所依据的信息</a:t>
            </a:r>
            <a:endParaRPr lang="zh-CN" altLang="zh-CN" sz="2600" b="1" dirty="0">
              <a:latin typeface="黑体" panose="02010609060101010101" pitchFamily="49" charset="-122"/>
              <a:ea typeface="黑体" panose="02010609060101010101" pitchFamily="49" charset="-122"/>
            </a:endParaRPr>
          </a:p>
          <a:p>
            <a:pPr marL="0" algn="just">
              <a:lnSpc>
                <a:spcPct val="125000"/>
              </a:lnSpc>
              <a:buClrTx/>
              <a:buSzTx/>
              <a:buFontTx/>
              <a:buNone/>
            </a:pPr>
            <a:r>
              <a:rPr lang="en-US" altLang="zh-CN" sz="2200" b="1" dirty="0">
                <a:latin typeface="楷体" panose="02010609060101010101" pitchFamily="49" charset="-122"/>
                <a:ea typeface="楷体" panose="02010609060101010101" pitchFamily="49" charset="-122"/>
              </a:rPr>
              <a:t>(一)宏观经济和行业发展信息</a:t>
            </a:r>
            <a:endParaRPr lang="en-US" altLang="zh-CN" sz="2200" b="1" dirty="0">
              <a:latin typeface="楷体" panose="02010609060101010101" pitchFamily="49" charset="-122"/>
              <a:ea typeface="楷体" panose="02010609060101010101" pitchFamily="49" charset="-122"/>
            </a:endParaRPr>
          </a:p>
          <a:p>
            <a:pPr marL="0" algn="just">
              <a:lnSpc>
                <a:spcPct val="125000"/>
              </a:lnSpc>
              <a:buClrTx/>
              <a:buSzTx/>
              <a:buFontTx/>
              <a:buNone/>
            </a:pPr>
            <a:r>
              <a:rPr lang="en-US" altLang="zh-CN" sz="2200" b="1" dirty="0">
                <a:latin typeface="楷体" panose="02010609060101010101" pitchFamily="49" charset="-122"/>
                <a:ea typeface="楷体" panose="02010609060101010101" pitchFamily="49" charset="-122"/>
              </a:rPr>
              <a:t>(二)公司的财务信息</a:t>
            </a:r>
            <a:endParaRPr lang="en-US" altLang="zh-CN" sz="2200" b="1" dirty="0">
              <a:latin typeface="楷体" panose="02010609060101010101" pitchFamily="49" charset="-122"/>
              <a:ea typeface="楷体" panose="02010609060101010101" pitchFamily="49" charset="-122"/>
            </a:endParaRPr>
          </a:p>
          <a:p>
            <a:pPr marL="0" algn="just">
              <a:lnSpc>
                <a:spcPct val="125000"/>
              </a:lnSpc>
              <a:buClrTx/>
              <a:buSzTx/>
              <a:buFontTx/>
              <a:buNone/>
            </a:pPr>
            <a:r>
              <a:rPr lang="en-US" altLang="zh-CN" sz="2200" b="1" dirty="0">
                <a:latin typeface="楷体" panose="02010609060101010101" pitchFamily="49" charset="-122"/>
                <a:ea typeface="楷体" panose="02010609060101010101" pitchFamily="49" charset="-122"/>
              </a:rPr>
              <a:t>(三)公司的其他有关信息</a:t>
            </a:r>
            <a:endParaRPr lang="en-US" altLang="zh-CN" sz="2200" b="1" dirty="0">
              <a:latin typeface="楷体" panose="02010609060101010101" pitchFamily="49" charset="-122"/>
              <a:ea typeface="楷体" panose="02010609060101010101" pitchFamily="49" charset="-122"/>
            </a:endParaRPr>
          </a:p>
          <a:p>
            <a:pPr marL="0" algn="just">
              <a:lnSpc>
                <a:spcPct val="125000"/>
              </a:lnSpc>
              <a:buClrTx/>
              <a:buSzTx/>
              <a:buFontTx/>
              <a:buNone/>
            </a:pPr>
            <a:r>
              <a:rPr lang="en-US" altLang="zh-CN" sz="2200" b="1" dirty="0">
                <a:latin typeface="楷体" panose="02010609060101010101" pitchFamily="49" charset="-122"/>
                <a:ea typeface="楷体" panose="02010609060101010101" pitchFamily="49" charset="-122"/>
              </a:rPr>
              <a:t>(四)行业内其他企业的相关信息</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第二节　财务报告及其使用者</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三、公司财务报告的其他使用者</a:t>
            </a:r>
            <a:endParaRPr lang="zh-CN" altLang="zh-CN" sz="2600" b="1" dirty="0">
              <a:latin typeface="黑体" panose="02010609060101010101" pitchFamily="49" charset="-122"/>
              <a:ea typeface="黑体" panose="02010609060101010101" pitchFamily="49" charset="-122"/>
            </a:endParaRPr>
          </a:p>
          <a:p>
            <a:pPr marL="0" algn="just">
              <a:lnSpc>
                <a:spcPct val="125000"/>
              </a:lnSpc>
              <a:buClrTx/>
              <a:buSzTx/>
              <a:buFontTx/>
              <a:buNone/>
            </a:pPr>
            <a:r>
              <a:rPr lang="en-US" altLang="zh-CN" sz="2200" b="1" dirty="0">
                <a:latin typeface="楷体" panose="02010609060101010101" pitchFamily="49" charset="-122"/>
                <a:ea typeface="楷体" panose="02010609060101010101" pitchFamily="49" charset="-122"/>
              </a:rPr>
              <a:t>(一)债权人</a:t>
            </a:r>
            <a:endParaRPr lang="en-US" altLang="zh-CN" sz="2200" b="1" dirty="0">
              <a:latin typeface="楷体" panose="02010609060101010101" pitchFamily="49" charset="-122"/>
              <a:ea typeface="楷体" panose="02010609060101010101" pitchFamily="49" charset="-122"/>
            </a:endParaRPr>
          </a:p>
          <a:p>
            <a:pPr marL="0" algn="just">
              <a:lnSpc>
                <a:spcPct val="125000"/>
              </a:lnSpc>
              <a:buClrTx/>
              <a:buSzTx/>
              <a:buFontTx/>
              <a:buNone/>
            </a:pPr>
            <a:r>
              <a:rPr lang="en-US" altLang="zh-CN" sz="2200" b="1" dirty="0">
                <a:latin typeface="楷体" panose="02010609060101010101" pitchFamily="49" charset="-122"/>
                <a:ea typeface="楷体" panose="02010609060101010101" pitchFamily="49" charset="-122"/>
              </a:rPr>
              <a:t>(二)企业管理者</a:t>
            </a:r>
            <a:endParaRPr lang="en-US" altLang="zh-CN" sz="2200" b="1" dirty="0">
              <a:latin typeface="楷体" panose="02010609060101010101" pitchFamily="49" charset="-122"/>
              <a:ea typeface="楷体" panose="02010609060101010101" pitchFamily="49" charset="-122"/>
            </a:endParaRPr>
          </a:p>
          <a:p>
            <a:pPr marL="0" algn="just">
              <a:lnSpc>
                <a:spcPct val="125000"/>
              </a:lnSpc>
              <a:buClrTx/>
              <a:buSzTx/>
              <a:buFontTx/>
              <a:buNone/>
            </a:pPr>
            <a:r>
              <a:rPr lang="en-US" altLang="zh-CN" sz="2200" b="1" dirty="0">
                <a:latin typeface="楷体" panose="02010609060101010101" pitchFamily="49" charset="-122"/>
                <a:ea typeface="楷体" panose="02010609060101010101" pitchFamily="49" charset="-122"/>
              </a:rPr>
              <a:t>(三)税务部门</a:t>
            </a:r>
            <a:endParaRPr lang="en-US" altLang="zh-CN" sz="2200" b="1" dirty="0">
              <a:latin typeface="楷体" panose="02010609060101010101" pitchFamily="49" charset="-122"/>
              <a:ea typeface="楷体" panose="02010609060101010101" pitchFamily="49" charset="-122"/>
            </a:endParaRPr>
          </a:p>
          <a:p>
            <a:pPr marL="0" algn="just">
              <a:lnSpc>
                <a:spcPct val="125000"/>
              </a:lnSpc>
              <a:buClrTx/>
              <a:buSzTx/>
              <a:buFontTx/>
              <a:buNone/>
            </a:pPr>
            <a:r>
              <a:rPr lang="en-US" altLang="zh-CN" sz="2200" b="1" dirty="0">
                <a:latin typeface="楷体" panose="02010609060101010101" pitchFamily="49" charset="-122"/>
                <a:ea typeface="楷体" panose="02010609060101010101" pitchFamily="49" charset="-122"/>
              </a:rPr>
              <a:t>(四)监管部门</a:t>
            </a:r>
            <a:endParaRPr lang="en-US" altLang="zh-CN" sz="2200" b="1" dirty="0">
              <a:latin typeface="楷体" panose="02010609060101010101" pitchFamily="49" charset="-122"/>
              <a:ea typeface="楷体" panose="02010609060101010101" pitchFamily="49" charset="-122"/>
            </a:endParaRPr>
          </a:p>
          <a:p>
            <a:pPr marL="0" algn="just">
              <a:lnSpc>
                <a:spcPct val="125000"/>
              </a:lnSpc>
              <a:buClrTx/>
              <a:buSzTx/>
              <a:buFontTx/>
              <a:buNone/>
            </a:pPr>
            <a:r>
              <a:rPr lang="en-US" altLang="zh-CN" sz="2200" b="1" dirty="0">
                <a:latin typeface="楷体" panose="02010609060101010101" pitchFamily="49" charset="-122"/>
                <a:ea typeface="楷体" panose="02010609060101010101" pitchFamily="49" charset="-122"/>
              </a:rPr>
              <a:t>(五)会计师事务所</a:t>
            </a:r>
            <a:endParaRPr lang="en-US" altLang="zh-CN" sz="2200" b="1" dirty="0">
              <a:latin typeface="楷体" panose="02010609060101010101" pitchFamily="49" charset="-122"/>
              <a:ea typeface="楷体" panose="02010609060101010101" pitchFamily="49" charset="-122"/>
            </a:endParaRPr>
          </a:p>
          <a:p>
            <a:pPr marL="0" algn="just">
              <a:lnSpc>
                <a:spcPct val="125000"/>
              </a:lnSpc>
              <a:buClrTx/>
              <a:buSzTx/>
              <a:buFontTx/>
              <a:buNone/>
            </a:pPr>
            <a:r>
              <a:rPr lang="en-US" altLang="zh-CN" sz="2200" b="1" dirty="0">
                <a:latin typeface="楷体" panose="02010609060101010101" pitchFamily="49" charset="-122"/>
                <a:ea typeface="楷体" panose="02010609060101010101" pitchFamily="49" charset="-122"/>
              </a:rPr>
              <a:t>(六)供货方和客户</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第三节　会计的含义</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一、会计假设</a:t>
            </a:r>
            <a:endParaRPr lang="zh-CN" altLang="zh-CN" sz="2600" b="1" dirty="0">
              <a:latin typeface="黑体" panose="02010609060101010101" pitchFamily="49" charset="-122"/>
              <a:ea typeface="黑体" panose="02010609060101010101" pitchFamily="49" charset="-122"/>
            </a:endParaRPr>
          </a:p>
          <a:p>
            <a:pPr marL="0" algn="just">
              <a:lnSpc>
                <a:spcPct val="125000"/>
              </a:lnSpc>
              <a:buClrTx/>
              <a:buSzTx/>
              <a:buFontTx/>
              <a:buNone/>
            </a:pPr>
            <a:r>
              <a:rPr lang="en-US" altLang="zh-CN" sz="2200" b="1" dirty="0">
                <a:latin typeface="楷体" panose="02010609060101010101" pitchFamily="49" charset="-122"/>
                <a:ea typeface="楷体" panose="02010609060101010101" pitchFamily="49" charset="-122"/>
              </a:rPr>
              <a:t>(一)会计主体</a:t>
            </a:r>
            <a:endParaRPr lang="en-US" altLang="zh-CN" sz="2200" b="1" dirty="0">
              <a:latin typeface="楷体" panose="02010609060101010101" pitchFamily="49" charset="-122"/>
              <a:ea typeface="楷体" panose="02010609060101010101" pitchFamily="49" charset="-122"/>
            </a:endParaRPr>
          </a:p>
          <a:p>
            <a:pPr marL="0" algn="just">
              <a:lnSpc>
                <a:spcPct val="125000"/>
              </a:lnSpc>
              <a:buClrTx/>
              <a:buSzTx/>
              <a:buFontTx/>
              <a:buNone/>
            </a:pPr>
            <a:r>
              <a:rPr lang="en-US" altLang="zh-CN" sz="2200" b="1" dirty="0">
                <a:latin typeface="楷体" panose="02010609060101010101" pitchFamily="49" charset="-122"/>
                <a:ea typeface="楷体" panose="02010609060101010101" pitchFamily="49" charset="-122"/>
              </a:rPr>
              <a:t>(二)持续经营</a:t>
            </a:r>
            <a:endParaRPr lang="en-US" altLang="zh-CN" sz="2200" b="1" dirty="0">
              <a:latin typeface="楷体" panose="02010609060101010101" pitchFamily="49" charset="-122"/>
              <a:ea typeface="楷体" panose="02010609060101010101" pitchFamily="49" charset="-122"/>
            </a:endParaRPr>
          </a:p>
          <a:p>
            <a:pPr marL="0" algn="just">
              <a:lnSpc>
                <a:spcPct val="125000"/>
              </a:lnSpc>
              <a:buClrTx/>
              <a:buSzTx/>
              <a:buFontTx/>
              <a:buNone/>
            </a:pPr>
            <a:r>
              <a:rPr lang="en-US" altLang="zh-CN" sz="2200" b="1" dirty="0">
                <a:latin typeface="楷体" panose="02010609060101010101" pitchFamily="49" charset="-122"/>
                <a:ea typeface="楷体" panose="02010609060101010101" pitchFamily="49" charset="-122"/>
              </a:rPr>
              <a:t>(三)会计分期</a:t>
            </a:r>
            <a:endParaRPr lang="en-US" altLang="zh-CN" sz="2200" b="1" dirty="0">
              <a:latin typeface="楷体" panose="02010609060101010101" pitchFamily="49" charset="-122"/>
              <a:ea typeface="楷体" panose="02010609060101010101" pitchFamily="49" charset="-122"/>
            </a:endParaRPr>
          </a:p>
          <a:p>
            <a:pPr marL="0" algn="just">
              <a:lnSpc>
                <a:spcPct val="125000"/>
              </a:lnSpc>
              <a:buClrTx/>
              <a:buSzTx/>
              <a:buFontTx/>
              <a:buNone/>
            </a:pPr>
            <a:r>
              <a:rPr lang="en-US" altLang="zh-CN" sz="2200" b="1" dirty="0">
                <a:latin typeface="楷体" panose="02010609060101010101" pitchFamily="49" charset="-122"/>
                <a:ea typeface="楷体" panose="02010609060101010101" pitchFamily="49" charset="-122"/>
              </a:rPr>
              <a:t>(四)货币计量</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第三节　会计的含义</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二、会计信息质量要求</a:t>
            </a:r>
            <a:endParaRPr lang="zh-CN" altLang="zh-CN" sz="2600" b="1" dirty="0">
              <a:latin typeface="黑体" panose="02010609060101010101" pitchFamily="49" charset="-122"/>
              <a:ea typeface="黑体" panose="02010609060101010101" pitchFamily="49" charset="-122"/>
            </a:endParaRPr>
          </a:p>
          <a:p>
            <a:pPr marL="0" indent="0" algn="just">
              <a:lnSpc>
                <a:spcPct val="125000"/>
              </a:lnSpc>
              <a:buClrTx/>
              <a:buSzTx/>
              <a:buNone/>
            </a:pPr>
            <a:r>
              <a:rPr lang="en-US" altLang="zh-CN" sz="2200" b="1" dirty="0">
                <a:latin typeface="楷体" panose="02010609060101010101" pitchFamily="49" charset="-122"/>
                <a:ea typeface="楷体" panose="02010609060101010101" pitchFamily="49" charset="-122"/>
              </a:rPr>
              <a:t>(一)可靠性</a:t>
            </a:r>
            <a:endParaRPr lang="en-US" altLang="zh-CN" sz="2200" b="1" dirty="0">
              <a:latin typeface="楷体" panose="02010609060101010101" pitchFamily="49" charset="-122"/>
              <a:ea typeface="楷体" panose="02010609060101010101" pitchFamily="49" charset="-122"/>
            </a:endParaRPr>
          </a:p>
          <a:p>
            <a:pPr marL="0" indent="0" algn="just">
              <a:lnSpc>
                <a:spcPct val="125000"/>
              </a:lnSpc>
              <a:buClrTx/>
              <a:buSzTx/>
              <a:buNone/>
            </a:pPr>
            <a:r>
              <a:rPr lang="en-US" altLang="zh-CN" sz="2200" b="1" dirty="0">
                <a:latin typeface="楷体" panose="02010609060101010101" pitchFamily="49" charset="-122"/>
                <a:ea typeface="楷体" panose="02010609060101010101" pitchFamily="49" charset="-122"/>
              </a:rPr>
              <a:t>(二)相关性</a:t>
            </a:r>
            <a:endParaRPr lang="en-US" altLang="zh-CN" sz="2200" b="1" dirty="0">
              <a:latin typeface="楷体" panose="02010609060101010101" pitchFamily="49" charset="-122"/>
              <a:ea typeface="楷体" panose="02010609060101010101" pitchFamily="49" charset="-122"/>
            </a:endParaRPr>
          </a:p>
          <a:p>
            <a:pPr marL="0" indent="0" algn="just">
              <a:lnSpc>
                <a:spcPct val="125000"/>
              </a:lnSpc>
              <a:buClrTx/>
              <a:buSzTx/>
              <a:buNone/>
            </a:pPr>
            <a:r>
              <a:rPr lang="en-US" altLang="zh-CN" sz="2200" b="1" dirty="0">
                <a:latin typeface="楷体" panose="02010609060101010101" pitchFamily="49" charset="-122"/>
                <a:ea typeface="楷体" panose="02010609060101010101" pitchFamily="49" charset="-122"/>
              </a:rPr>
              <a:t>(三)可理解性</a:t>
            </a:r>
            <a:endParaRPr lang="en-US" altLang="zh-CN" sz="2200" b="1" dirty="0">
              <a:latin typeface="楷体" panose="02010609060101010101" pitchFamily="49" charset="-122"/>
              <a:ea typeface="楷体" panose="02010609060101010101" pitchFamily="49" charset="-122"/>
            </a:endParaRPr>
          </a:p>
          <a:p>
            <a:pPr marL="0" indent="0" algn="just">
              <a:lnSpc>
                <a:spcPct val="125000"/>
              </a:lnSpc>
              <a:buClrTx/>
              <a:buSzTx/>
              <a:buNone/>
            </a:pPr>
            <a:r>
              <a:rPr lang="en-US" altLang="zh-CN" sz="2200" b="1" dirty="0">
                <a:latin typeface="楷体" panose="02010609060101010101" pitchFamily="49" charset="-122"/>
                <a:ea typeface="楷体" panose="02010609060101010101" pitchFamily="49" charset="-122"/>
              </a:rPr>
              <a:t>(四)可比性</a:t>
            </a:r>
            <a:endParaRPr lang="en-US" altLang="zh-CN" sz="2200" b="1" dirty="0">
              <a:latin typeface="楷体" panose="02010609060101010101" pitchFamily="49" charset="-122"/>
              <a:ea typeface="楷体" panose="02010609060101010101" pitchFamily="49" charset="-122"/>
            </a:endParaRPr>
          </a:p>
          <a:p>
            <a:pPr marL="0" indent="0" algn="just">
              <a:lnSpc>
                <a:spcPct val="125000"/>
              </a:lnSpc>
              <a:buClrTx/>
              <a:buSzTx/>
              <a:buNone/>
            </a:pPr>
            <a:r>
              <a:rPr lang="en-US" altLang="zh-CN" sz="2200" b="1" dirty="0">
                <a:latin typeface="楷体" panose="02010609060101010101" pitchFamily="49" charset="-122"/>
                <a:ea typeface="楷体" panose="02010609060101010101" pitchFamily="49" charset="-122"/>
              </a:rPr>
              <a:t>(五)实质重于形式</a:t>
            </a:r>
            <a:endParaRPr lang="en-US" altLang="zh-CN" sz="2200" b="1" dirty="0">
              <a:latin typeface="楷体" panose="02010609060101010101" pitchFamily="49" charset="-122"/>
              <a:ea typeface="楷体" panose="02010609060101010101" pitchFamily="49" charset="-122"/>
            </a:endParaRPr>
          </a:p>
          <a:p>
            <a:pPr marL="0" indent="0" algn="just">
              <a:lnSpc>
                <a:spcPct val="125000"/>
              </a:lnSpc>
              <a:buClrTx/>
              <a:buSzTx/>
              <a:buNone/>
            </a:pPr>
            <a:r>
              <a:rPr lang="en-US" altLang="zh-CN" sz="2200" b="1" dirty="0">
                <a:latin typeface="楷体" panose="02010609060101010101" pitchFamily="49" charset="-122"/>
                <a:ea typeface="楷体" panose="02010609060101010101" pitchFamily="49" charset="-122"/>
              </a:rPr>
              <a:t>(六)重要性</a:t>
            </a:r>
            <a:endParaRPr lang="en-US" altLang="zh-CN" sz="2200" b="1" dirty="0">
              <a:latin typeface="楷体" panose="02010609060101010101" pitchFamily="49" charset="-122"/>
              <a:ea typeface="楷体" panose="02010609060101010101" pitchFamily="49" charset="-122"/>
            </a:endParaRPr>
          </a:p>
          <a:p>
            <a:pPr marL="0" indent="0" algn="just">
              <a:lnSpc>
                <a:spcPct val="125000"/>
              </a:lnSpc>
              <a:buClrTx/>
              <a:buSzTx/>
              <a:buNone/>
            </a:pPr>
            <a:r>
              <a:rPr lang="en-US" altLang="zh-CN" sz="2200" b="1" dirty="0">
                <a:latin typeface="楷体" panose="02010609060101010101" pitchFamily="49" charset="-122"/>
                <a:ea typeface="楷体" panose="02010609060101010101" pitchFamily="49" charset="-122"/>
              </a:rPr>
              <a:t>(七)谨慎性</a:t>
            </a:r>
            <a:endParaRPr lang="en-US" altLang="zh-CN" sz="2200" b="1" dirty="0">
              <a:latin typeface="楷体" panose="02010609060101010101" pitchFamily="49" charset="-122"/>
              <a:ea typeface="楷体" panose="02010609060101010101" pitchFamily="49" charset="-122"/>
            </a:endParaRPr>
          </a:p>
          <a:p>
            <a:pPr marL="0" indent="0" algn="just">
              <a:lnSpc>
                <a:spcPct val="125000"/>
              </a:lnSpc>
              <a:buClrTx/>
              <a:buSzTx/>
              <a:buNone/>
            </a:pPr>
            <a:r>
              <a:rPr lang="en-US" altLang="zh-CN" sz="2200" b="1" dirty="0">
                <a:latin typeface="楷体" panose="02010609060101010101" pitchFamily="49" charset="-122"/>
                <a:ea typeface="楷体" panose="02010609060101010101" pitchFamily="49" charset="-122"/>
              </a:rPr>
              <a:t>(八)及时性</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第三节　会计的含义</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三、会计信息系统</a:t>
            </a:r>
            <a:endParaRPr lang="zh-CN" altLang="zh-CN" sz="2600" b="1" dirty="0">
              <a:latin typeface="黑体" panose="02010609060101010101" pitchFamily="49" charset="-122"/>
              <a:ea typeface="黑体" panose="02010609060101010101" pitchFamily="49" charset="-122"/>
            </a:endParaRPr>
          </a:p>
          <a:p>
            <a:r>
              <a:rPr lang="zh-CN" altLang="en-US"/>
              <a:t>前文述及,股东、债权人、企业管理者、监管部门等需要利用会计信息进行决策。会计对企业经济活动的原始数据进行加工,产生以货币为量度的各种信息,包括财务状况、经营成果和现金流量等信息,供各方面决策控制之用。会计信息是会计工作所产生的结果,从这一点来看,会计是一个信息系统,即会计是旨在提高企业和各单位经营活动的经济效益,为加强经济管理而建立的一个以提供财务信息为主的经济信息系统。</a:t>
            </a:r>
            <a:endParaRPr lang="zh-CN" altLang="en-US"/>
          </a:p>
          <a:p>
            <a:r>
              <a:rPr lang="zh-CN" altLang="en-US"/>
              <a:t>从取得原始数据到将信息传输给使用者,需经过一系列环节,如图1-1所示。</a:t>
            </a:r>
            <a:endParaRPr lang="zh-CN" altLang="en-US"/>
          </a:p>
          <a:p>
            <a:endParaRPr lang="zh-CN" altLang="en-US"/>
          </a:p>
          <a:p>
            <a:pPr marL="0" indent="0" algn="ctr">
              <a:buNone/>
            </a:pPr>
            <a:r>
              <a:rPr lang="zh-CN" altLang="en-US" sz="2400"/>
              <a:t>确认</a:t>
            </a:r>
            <a:r>
              <a:rPr lang="zh-CN" altLang="en-US" sz="2400">
                <a:solidFill>
                  <a:srgbClr val="00B0F0"/>
                </a:solidFill>
                <a:latin typeface="Arial" panose="020B0604020202020204" pitchFamily="34" charset="0"/>
                <a:cs typeface="Arial" panose="020B0604020202020204" pitchFamily="34" charset="0"/>
              </a:rPr>
              <a:t>→</a:t>
            </a:r>
            <a:r>
              <a:rPr lang="en-US" altLang="zh-CN" sz="2400">
                <a:latin typeface="Arial" panose="020B0604020202020204" pitchFamily="34" charset="0"/>
                <a:cs typeface="Arial" panose="020B0604020202020204" pitchFamily="34" charset="0"/>
              </a:rPr>
              <a:t> </a:t>
            </a:r>
            <a:r>
              <a:rPr lang="zh-CN" altLang="en-US" sz="2400"/>
              <a:t>计量</a:t>
            </a:r>
            <a:r>
              <a:rPr lang="zh-CN" altLang="en-US" sz="2400">
                <a:solidFill>
                  <a:srgbClr val="00B0F0"/>
                </a:solidFill>
                <a:latin typeface="Arial" panose="020B0604020202020204" pitchFamily="34" charset="0"/>
                <a:cs typeface="Arial" panose="020B0604020202020204" pitchFamily="34" charset="0"/>
                <a:sym typeface="+mn-ea"/>
              </a:rPr>
              <a:t>→</a:t>
            </a:r>
            <a:r>
              <a:rPr lang="en-US" altLang="zh-CN" sz="2400">
                <a:latin typeface="Arial" panose="020B0604020202020204" pitchFamily="34" charset="0"/>
                <a:cs typeface="Arial" panose="020B0604020202020204" pitchFamily="34" charset="0"/>
                <a:sym typeface="+mn-ea"/>
              </a:rPr>
              <a:t> </a:t>
            </a:r>
            <a:r>
              <a:rPr lang="zh-CN" altLang="en-US" sz="2400"/>
              <a:t>报告</a:t>
            </a:r>
            <a:r>
              <a:rPr lang="zh-CN" altLang="en-US" sz="2400">
                <a:solidFill>
                  <a:srgbClr val="00B0F0"/>
                </a:solidFill>
                <a:latin typeface="Arial" panose="020B0604020202020204" pitchFamily="34" charset="0"/>
                <a:cs typeface="Arial" panose="020B0604020202020204" pitchFamily="34" charset="0"/>
                <a:sym typeface="+mn-ea"/>
              </a:rPr>
              <a:t>→</a:t>
            </a:r>
            <a:r>
              <a:rPr lang="en-US" altLang="zh-CN" sz="2400">
                <a:latin typeface="Arial" panose="020B0604020202020204" pitchFamily="34" charset="0"/>
                <a:cs typeface="Arial" panose="020B0604020202020204" pitchFamily="34" charset="0"/>
                <a:sym typeface="+mn-ea"/>
              </a:rPr>
              <a:t> </a:t>
            </a:r>
            <a:r>
              <a:rPr lang="zh-CN" altLang="en-US" sz="2400"/>
              <a:t>分析</a:t>
            </a:r>
            <a:endParaRPr lang="zh-CN" altLang="en-US" sz="2400"/>
          </a:p>
          <a:p>
            <a:pPr marL="0" indent="0" algn="ctr">
              <a:buNone/>
            </a:pPr>
            <a:r>
              <a:rPr lang="zh-CN" altLang="en-US"/>
              <a:t>图1-1　会计工作环节</a:t>
            </a:r>
            <a:endParaRPr lang="zh-CN" altLang="en-US"/>
          </a:p>
          <a:p>
            <a:pPr algn="just">
              <a:buClrTx/>
              <a:buSzTx/>
              <a:buFontTx/>
            </a:pP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第三节　会计的含义</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四、会计管理活动</a:t>
            </a:r>
            <a:endParaRPr lang="zh-CN" altLang="zh-CN" sz="2600" b="1" dirty="0">
              <a:latin typeface="黑体" panose="02010609060101010101" pitchFamily="49" charset="-122"/>
              <a:ea typeface="黑体" panose="02010609060101010101" pitchFamily="49" charset="-122"/>
            </a:endParaRPr>
          </a:p>
          <a:p>
            <a:r>
              <a:rPr lang="zh-CN" altLang="en-US"/>
              <a:t>企业是国民经济的细胞。每个企业都是根据一定的目标创立并运行的,如持续地向社会提供高质量的产品或劳务、稳步提高市场占有率、利润最大化等。为此,必须实施科学、有效的管理。企业管理的过程可概括为图1-2所示。</a:t>
            </a:r>
            <a:endParaRPr lang="zh-CN" altLang="en-US"/>
          </a:p>
          <a:p>
            <a:pPr marL="0" indent="0" algn="ctr">
              <a:buNone/>
            </a:pPr>
            <a:r>
              <a:rPr lang="zh-CN" altLang="en-US" sz="2400"/>
              <a:t>规划</a:t>
            </a:r>
            <a:r>
              <a:rPr lang="en-US" altLang="zh-CN" sz="2400"/>
              <a:t> </a:t>
            </a:r>
            <a:r>
              <a:rPr lang="zh-CN" altLang="en-US" sz="2400">
                <a:solidFill>
                  <a:srgbClr val="00B0F0"/>
                </a:solidFill>
                <a:latin typeface="Arial" panose="020B0604020202020204" pitchFamily="34" charset="0"/>
                <a:cs typeface="Arial" panose="020B0604020202020204" pitchFamily="34" charset="0"/>
                <a:sym typeface="+mn-ea"/>
              </a:rPr>
              <a:t>→</a:t>
            </a:r>
            <a:r>
              <a:rPr lang="en-US" altLang="zh-CN" sz="2400">
                <a:latin typeface="Arial" panose="020B0604020202020204" pitchFamily="34" charset="0"/>
                <a:cs typeface="Arial" panose="020B0604020202020204" pitchFamily="34" charset="0"/>
                <a:sym typeface="+mn-ea"/>
              </a:rPr>
              <a:t> </a:t>
            </a:r>
            <a:r>
              <a:rPr lang="zh-CN" altLang="en-US" sz="2400"/>
              <a:t>组织</a:t>
            </a:r>
            <a:r>
              <a:rPr lang="zh-CN" altLang="en-US" sz="2400">
                <a:solidFill>
                  <a:srgbClr val="00B0F0"/>
                </a:solidFill>
                <a:latin typeface="Arial" panose="020B0604020202020204" pitchFamily="34" charset="0"/>
                <a:cs typeface="Arial" panose="020B0604020202020204" pitchFamily="34" charset="0"/>
                <a:sym typeface="+mn-ea"/>
              </a:rPr>
              <a:t>→</a:t>
            </a:r>
            <a:r>
              <a:rPr lang="en-US" altLang="zh-CN" sz="2400">
                <a:solidFill>
                  <a:srgbClr val="00B0F0"/>
                </a:solidFill>
                <a:latin typeface="Arial" panose="020B0604020202020204" pitchFamily="34" charset="0"/>
                <a:cs typeface="Arial" panose="020B0604020202020204" pitchFamily="34" charset="0"/>
                <a:sym typeface="+mn-ea"/>
              </a:rPr>
              <a:t> </a:t>
            </a:r>
            <a:r>
              <a:rPr lang="zh-CN" altLang="en-US" sz="2400"/>
              <a:t>实施</a:t>
            </a:r>
            <a:r>
              <a:rPr lang="zh-CN" altLang="en-US" sz="2400">
                <a:solidFill>
                  <a:srgbClr val="00B0F0"/>
                </a:solidFill>
                <a:latin typeface="Arial" panose="020B0604020202020204" pitchFamily="34" charset="0"/>
                <a:cs typeface="Arial" panose="020B0604020202020204" pitchFamily="34" charset="0"/>
                <a:sym typeface="+mn-ea"/>
              </a:rPr>
              <a:t>→</a:t>
            </a:r>
            <a:r>
              <a:rPr lang="en-US" altLang="zh-CN" sz="2400">
                <a:solidFill>
                  <a:srgbClr val="00B0F0"/>
                </a:solidFill>
                <a:latin typeface="Arial" panose="020B0604020202020204" pitchFamily="34" charset="0"/>
                <a:cs typeface="Arial" panose="020B0604020202020204" pitchFamily="34" charset="0"/>
                <a:sym typeface="+mn-ea"/>
              </a:rPr>
              <a:t> </a:t>
            </a:r>
            <a:r>
              <a:rPr lang="zh-CN" altLang="en-US" sz="2400"/>
              <a:t>评价</a:t>
            </a:r>
            <a:endParaRPr lang="zh-CN" altLang="en-US" sz="2400"/>
          </a:p>
          <a:p>
            <a:pPr marL="0" indent="0" algn="ctr">
              <a:buNone/>
            </a:pPr>
            <a:r>
              <a:rPr lang="zh-CN" altLang="en-US"/>
              <a:t>图1-2　企业管理过程</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第四节　会计职业</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一、企业会计</a:t>
            </a:r>
            <a:endParaRPr lang="zh-CN" altLang="zh-CN" sz="2600" b="1" dirty="0">
              <a:latin typeface="黑体" panose="02010609060101010101" pitchFamily="49" charset="-122"/>
              <a:ea typeface="黑体" panose="02010609060101010101" pitchFamily="49" charset="-122"/>
            </a:endParaRPr>
          </a:p>
          <a:p>
            <a:pPr marL="0" indent="0" algn="just">
              <a:buClrTx/>
              <a:buSzTx/>
              <a:buNone/>
            </a:pPr>
            <a:r>
              <a:rPr lang="en-US" altLang="zh-CN" sz="2200" b="1" dirty="0">
                <a:latin typeface="楷体" panose="02010609060101010101" pitchFamily="49" charset="-122"/>
                <a:ea typeface="楷体" panose="02010609060101010101" pitchFamily="49" charset="-122"/>
              </a:rPr>
              <a:t>(一)财务会计</a:t>
            </a:r>
            <a:endParaRPr lang="en-US" altLang="zh-CN" sz="2200" b="1" dirty="0">
              <a:latin typeface="楷体" panose="02010609060101010101" pitchFamily="49" charset="-122"/>
              <a:ea typeface="楷体" panose="02010609060101010101" pitchFamily="49" charset="-122"/>
            </a:endParaRPr>
          </a:p>
          <a:p>
            <a:pPr marL="0" indent="0" algn="just">
              <a:buClrTx/>
              <a:buSzTx/>
              <a:buNone/>
            </a:pPr>
            <a:r>
              <a:rPr lang="en-US" altLang="zh-CN" sz="2200" b="1" dirty="0">
                <a:latin typeface="楷体" panose="02010609060101010101" pitchFamily="49" charset="-122"/>
                <a:ea typeface="楷体" panose="02010609060101010101" pitchFamily="49" charset="-122"/>
              </a:rPr>
              <a:t>(二)管理会计</a:t>
            </a:r>
            <a:endParaRPr lang="en-US" altLang="zh-CN" sz="2200" b="1" dirty="0">
              <a:latin typeface="楷体" panose="02010609060101010101" pitchFamily="49" charset="-122"/>
              <a:ea typeface="楷体" panose="02010609060101010101" pitchFamily="49" charset="-122"/>
            </a:endParaRPr>
          </a:p>
          <a:p>
            <a:pPr marL="0" indent="0" algn="just">
              <a:buClrTx/>
              <a:buSzTx/>
              <a:buNone/>
            </a:pPr>
            <a:r>
              <a:rPr lang="en-US" altLang="zh-CN" sz="2200" b="1" dirty="0">
                <a:latin typeface="楷体" panose="02010609060101010101" pitchFamily="49" charset="-122"/>
                <a:ea typeface="楷体" panose="02010609060101010101" pitchFamily="49" charset="-122"/>
              </a:rPr>
              <a:t>(三)内部审计</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第四节　会计职业</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二、非营利组织会计</a:t>
            </a:r>
            <a:endParaRPr lang="zh-CN" altLang="zh-CN" sz="2600" b="1" dirty="0">
              <a:latin typeface="黑体" panose="02010609060101010101" pitchFamily="49" charset="-122"/>
              <a:ea typeface="黑体" panose="02010609060101010101" pitchFamily="49" charset="-122"/>
            </a:endParaRPr>
          </a:p>
          <a:p>
            <a:r>
              <a:rPr lang="zh-CN" altLang="en-US"/>
              <a:t>会计还服务于政府行政机关和事业单位等非营利组织,如政府部门、学校、医院、科研机构、图书馆和慈善机构等。我国的非营利组织会计分为财政总预算会计、行政单位会计和事业单位会计三部分。</a:t>
            </a:r>
            <a:endParaRPr lang="zh-CN" altLang="en-US"/>
          </a:p>
          <a:p>
            <a:r>
              <a:rPr lang="zh-CN" altLang="en-US"/>
              <a:t>我国的财政总预算会计分五级,即中央、省(直辖市、自治区)、市(地、州)、县(市)和乡(镇)政府。政府行政机关为行使行政职能,需要有预算收入,这些单位的会计通过预算控制各种收支,并记录预算执行过程,所以行政单位会计习惯上也称为单位预算会计。财政总预算会计和单位预算会计合称预算会计。事业单位除政府预算拨款之外,还可能取得一定的创收收入,所以除了记录预算资金的收支情况外,还要核算创收收入及其成本的发生。行政单位会计和事业单位会计在我国也笼统地合称为行政事业单位会计。</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第四节　会计职业</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三、公共会计</a:t>
            </a:r>
            <a:endParaRPr lang="zh-CN" altLang="zh-CN" sz="2600" b="1" dirty="0">
              <a:latin typeface="黑体" panose="02010609060101010101" pitchFamily="49" charset="-122"/>
              <a:ea typeface="黑体" panose="02010609060101010101" pitchFamily="49" charset="-122"/>
            </a:endParaRPr>
          </a:p>
          <a:p>
            <a:r>
              <a:rPr lang="zh-CN" altLang="en-US"/>
              <a:t>公共会计以会计学(含审计学)理论和方法为基础,运用相关学科知识,向企业、事业、行政单位或社会公众提供会计、审计和咨询等服务。</a:t>
            </a:r>
            <a:endParaRPr lang="zh-CN" altLang="en-US"/>
          </a:p>
          <a:p>
            <a:r>
              <a:rPr lang="zh-CN" altLang="en-US"/>
              <a:t>公共会计的载体为会计师事务所,从业人员通常具有注册会计师的资格。注册会计师是具有一定会计专业水平,通过国家或特定组织考试合格,由政府指定的机构发给证书,可以接受当事人委托,办理审计、咨询和资产评估等业务的会计工作者。注册会计师是超然独立的专门性职业,它同律师、医师和建筑师一样,向委托人提供专业服务,收取劳务费。</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第五节　会计规范</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一、会计法</a:t>
            </a:r>
            <a:endParaRPr lang="zh-CN" altLang="zh-CN" sz="2600" b="1" dirty="0">
              <a:latin typeface="黑体" panose="02010609060101010101" pitchFamily="49" charset="-122"/>
              <a:ea typeface="黑体" panose="02010609060101010101" pitchFamily="49" charset="-122"/>
            </a:endParaRPr>
          </a:p>
          <a:p>
            <a:r>
              <a:rPr lang="zh-CN" altLang="en-US"/>
              <a:t>《会计法》全称《中华人民共和国会计法》。《会计法》是一切会计工作最重要的根本大法。国家机关、社会团体、公司、企业、事业单位和其他组织都必须遵守《会计法》,办理会计事务。拟订其他会计法规、制定会计准则和会计制度,均应以《会计法》为依据。</a:t>
            </a:r>
            <a:endParaRPr lang="zh-CN" altLang="en-US"/>
          </a:p>
          <a:p>
            <a:r>
              <a:rPr lang="zh-CN" altLang="en-US"/>
              <a:t>《会计法》全文共七章、五十二条,除了指出立法目的、规定适用范围、划分会计工作的管理权限,以及国家统一会计制度的制定外,还在会计核算、会计监督、会计机构和会计人员、法律责任等方面,规定了会计工作应当达到的要求。</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pic>
        <p:nvPicPr>
          <p:cNvPr id="4" name="图片 3" descr="图片3"/>
          <p:cNvPicPr>
            <a:picLocks noChangeAspect="1"/>
          </p:cNvPicPr>
          <p:nvPr/>
        </p:nvPicPr>
        <p:blipFill>
          <a:blip r:embed="rId1"/>
          <a:stretch>
            <a:fillRect/>
          </a:stretch>
        </p:blipFill>
        <p:spPr>
          <a:xfrm>
            <a:off x="69215" y="0"/>
            <a:ext cx="12207240" cy="6863715"/>
          </a:xfrm>
          <a:prstGeom prst="rect">
            <a:avLst/>
          </a:prstGeom>
        </p:spPr>
      </p:pic>
      <p:sp>
        <p:nvSpPr>
          <p:cNvPr id="5" name="文本框 4"/>
          <p:cNvSpPr txBox="1"/>
          <p:nvPr/>
        </p:nvSpPr>
        <p:spPr>
          <a:xfrm>
            <a:off x="2375535" y="2978785"/>
            <a:ext cx="5022215" cy="1614805"/>
          </a:xfrm>
          <a:prstGeom prst="rect">
            <a:avLst/>
          </a:prstGeom>
          <a:noFill/>
        </p:spPr>
        <p:txBody>
          <a:bodyPr wrap="square" rtlCol="0">
            <a:spAutoFit/>
          </a:bodyPr>
          <a:p>
            <a:pPr algn="l" fontAlgn="auto">
              <a:lnSpc>
                <a:spcPct val="150000"/>
              </a:lnSpc>
            </a:pPr>
            <a:r>
              <a:rPr lang="zh-CN" altLang="en-US" sz="2200" b="1" dirty="0">
                <a:latin typeface="华文中宋" panose="02010600040101010101" charset="-122"/>
                <a:ea typeface="华文中宋" panose="02010600040101010101" charset="-122"/>
                <a:sym typeface="+mn-ea"/>
              </a:rPr>
              <a:t>第一章　绪论</a:t>
            </a:r>
            <a:endParaRPr lang="zh-CN" altLang="en-US" sz="2200" b="1" dirty="0">
              <a:latin typeface="华文中宋" panose="02010600040101010101" charset="-122"/>
              <a:ea typeface="华文中宋" panose="02010600040101010101" charset="-122"/>
              <a:sym typeface="+mn-ea"/>
            </a:endParaRPr>
          </a:p>
          <a:p>
            <a:pPr algn="l" fontAlgn="auto">
              <a:lnSpc>
                <a:spcPct val="150000"/>
              </a:lnSpc>
            </a:pPr>
            <a:r>
              <a:rPr lang="zh-CN" altLang="en-US" sz="2200" b="1" dirty="0">
                <a:latin typeface="华文中宋" panose="02010600040101010101" charset="-122"/>
                <a:ea typeface="华文中宋" panose="02010600040101010101" charset="-122"/>
                <a:sym typeface="+mn-ea"/>
              </a:rPr>
              <a:t>第二章　账户和复式记账</a:t>
            </a:r>
            <a:endParaRPr lang="zh-CN" altLang="en-US" sz="2200" b="1" dirty="0">
              <a:latin typeface="华文中宋" panose="02010600040101010101" charset="-122"/>
              <a:ea typeface="华文中宋" panose="02010600040101010101" charset="-122"/>
            </a:endParaRPr>
          </a:p>
          <a:p>
            <a:pPr algn="l" fontAlgn="auto">
              <a:lnSpc>
                <a:spcPct val="150000"/>
              </a:lnSpc>
            </a:pPr>
            <a:r>
              <a:rPr lang="zh-CN" altLang="en-US" sz="2200" b="1" dirty="0">
                <a:latin typeface="华文中宋" panose="02010600040101010101" charset="-122"/>
                <a:ea typeface="华文中宋" panose="02010600040101010101" charset="-122"/>
                <a:sym typeface="+mn-ea"/>
              </a:rPr>
              <a:t>第三章　会计循环</a:t>
            </a:r>
            <a:endParaRPr lang="zh-CN" altLang="en-US" sz="2200" b="1" dirty="0">
              <a:latin typeface="华文中宋" panose="02010600040101010101" charset="-122"/>
              <a:ea typeface="华文中宋" panose="02010600040101010101" charset="-122"/>
              <a:sym typeface="+mn-ea"/>
            </a:endParaRPr>
          </a:p>
        </p:txBody>
      </p:sp>
      <p:sp>
        <p:nvSpPr>
          <p:cNvPr id="100" name="文本框 99"/>
          <p:cNvSpPr txBox="1"/>
          <p:nvPr/>
        </p:nvSpPr>
        <p:spPr>
          <a:xfrm>
            <a:off x="4345940" y="1972945"/>
            <a:ext cx="3915410" cy="583565"/>
          </a:xfrm>
          <a:prstGeom prst="rect">
            <a:avLst/>
          </a:prstGeom>
          <a:noFill/>
          <a:ln w="9525">
            <a:noFill/>
          </a:ln>
        </p:spPr>
        <p:txBody>
          <a:bodyPr wrap="square">
            <a:spAutoFit/>
          </a:bodyPr>
          <a:p>
            <a:pPr indent="0" algn="ctr"/>
            <a:r>
              <a:rPr lang="zh-CN" sz="3200" b="1">
                <a:solidFill>
                  <a:srgbClr val="00FFFF"/>
                </a:solidFill>
                <a:latin typeface="NEU-BZ-S92" charset="0"/>
                <a:cs typeface="方正书宋_GBK" charset="0"/>
                <a:sym typeface="+mn-ea"/>
              </a:rPr>
              <a:t>第一篇</a:t>
            </a:r>
            <a:r>
              <a:rPr lang="zh-CN" sz="3200" b="1">
                <a:solidFill>
                  <a:srgbClr val="00FFFF"/>
                </a:solidFill>
                <a:cs typeface="方正书宋_GBK" charset="0"/>
                <a:sym typeface="+mn-ea"/>
              </a:rPr>
              <a:t>　</a:t>
            </a:r>
            <a:r>
              <a:rPr lang="zh-CN" sz="3200" b="1">
                <a:solidFill>
                  <a:srgbClr val="00FFFF"/>
                </a:solidFill>
                <a:latin typeface="NEU-BZ-S92" charset="0"/>
                <a:cs typeface="方正书宋_GBK" charset="0"/>
                <a:sym typeface="+mn-ea"/>
              </a:rPr>
              <a:t>会计原理篇</a:t>
            </a:r>
            <a:endParaRPr lang="zh-CN" sz="3200" b="1">
              <a:solidFill>
                <a:srgbClr val="0070C0"/>
              </a:solidFill>
            </a:endParaRPr>
          </a:p>
        </p:txBody>
      </p:sp>
      <p:pic>
        <p:nvPicPr>
          <p:cNvPr id="233" name="123a.jpg" descr="id:2147501774;FounderCES"/>
          <p:cNvPicPr>
            <a:picLocks noChangeAspect="1"/>
          </p:cNvPicPr>
          <p:nvPr/>
        </p:nvPicPr>
        <p:blipFill>
          <a:blip r:embed="rId2"/>
          <a:stretch>
            <a:fillRect/>
          </a:stretch>
        </p:blipFill>
        <p:spPr>
          <a:xfrm>
            <a:off x="1772920" y="2437130"/>
            <a:ext cx="1461135" cy="4819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第五节　会计规范</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二、会计准则</a:t>
            </a:r>
            <a:endParaRPr lang="zh-CN" altLang="zh-CN" sz="2600" b="1" dirty="0">
              <a:latin typeface="黑体" panose="02010609060101010101" pitchFamily="49" charset="-122"/>
              <a:ea typeface="黑体" panose="02010609060101010101" pitchFamily="49" charset="-122"/>
            </a:endParaRPr>
          </a:p>
          <a:p>
            <a:r>
              <a:rPr lang="zh-CN" altLang="en-US"/>
              <a:t>会计准则是处理会计对象的标准,是会计核算的规范,也是评价会计工作质量的准绳。</a:t>
            </a:r>
            <a:endParaRPr lang="zh-CN" altLang="en-US"/>
          </a:p>
          <a:p>
            <a:r>
              <a:rPr lang="zh-CN" altLang="en-US"/>
              <a:t>会计准则可分为两个层次:一是基本会计准则,是指那些适用面广、对会计工作具有普遍指导意义的准则。会计概念、会计假设、确认基础和会计原则均属基本会计准则的范畴。二是具体会计准则,是指确认、计量和报告某一会计主体的具体业务对财务状况和经营成果的影响时所应遵循的准则。</a:t>
            </a:r>
            <a:endParaRPr lang="zh-CN" altLang="en-US"/>
          </a:p>
          <a:p>
            <a:r>
              <a:rPr lang="zh-CN" altLang="en-US"/>
              <a:t>《企业会计准则》就财务会计的目标、概念,财务报表的要素、确认、计量和报告的原则等做了明确的规定,规范了我国会计工作最基本的各个方面。《企业会计准则》的颁布,体现了我国会计改革的重大成果,标志着我国有了成文的、靠近国际惯例的会计准则,在我国会计史上具有里程碑的意义。</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第五节　会计规范</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三、会计制度</a:t>
            </a:r>
            <a:endParaRPr lang="zh-CN" altLang="zh-CN" sz="2600" b="1" dirty="0">
              <a:latin typeface="黑体" panose="02010609060101010101" pitchFamily="49" charset="-122"/>
              <a:ea typeface="黑体" panose="02010609060101010101" pitchFamily="49" charset="-122"/>
            </a:endParaRPr>
          </a:p>
          <a:p>
            <a:r>
              <a:rPr lang="zh-CN" altLang="en-US"/>
              <a:t>会计制度是企事业单位进行会计工作所应遵循的规则、方法、程序的总称。新中国成立以来,财政部主要以颁布统一会计制度的办法来规范会计处理。统一会计制度一般按照行业和所有制形式加以制定,如《国营工业企业会计制度》和《国营商业企业会计制度》等。</a:t>
            </a:r>
            <a:endParaRPr lang="zh-CN" altLang="en-US"/>
          </a:p>
          <a:p>
            <a:r>
              <a:rPr lang="zh-CN" altLang="en-US"/>
              <a:t>1998年,由于原有的《股份制试点企业会计制度》已不适应证券市场发展的需要,财政部修订了该会计制度,改称《股份有限公司会计制度》。</a:t>
            </a:r>
            <a:endParaRPr lang="zh-CN" altLang="en-US"/>
          </a:p>
          <a:p>
            <a:r>
              <a:rPr lang="zh-CN" altLang="en-US"/>
              <a:t>2000年12月,财政部又颁布了《企业会计制度》,于2001年1月1日起暂在股份有限公司范围内执行,《股份有限公司会计制度》同时废止。</a:t>
            </a:r>
            <a:endParaRPr lang="zh-CN" altLang="en-US"/>
          </a:p>
          <a:p>
            <a:r>
              <a:rPr lang="zh-CN" altLang="en-US"/>
              <a:t>2002年起,《企业会计制度》在除小规模企业和金融企业外的所有企业应用。随着2006年《企业会计准则》的颁布,执行企业会计准则的企业不再执行《企业会计制度》。</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第五节　会计规范</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四、信息披露要求</a:t>
            </a:r>
            <a:endParaRPr lang="zh-CN" altLang="zh-CN" sz="2600" b="1" dirty="0">
              <a:latin typeface="黑体" panose="02010609060101010101" pitchFamily="49" charset="-122"/>
              <a:ea typeface="黑体" panose="02010609060101010101" pitchFamily="49" charset="-122"/>
            </a:endParaRPr>
          </a:p>
          <a:p>
            <a:r>
              <a:rPr lang="zh-CN" altLang="en-US"/>
              <a:t>截至2016年末,中国证监会已经累计颁布39项《公开发行证券的公司信息披露内容与格式准则》、15项《公开发行证券公司信息披露编报规则》和5项《公开发行证券的公司信息披露解释性公告》。</a:t>
            </a:r>
            <a:endParaRPr lang="zh-CN" altLang="en-US"/>
          </a:p>
          <a:p>
            <a:r>
              <a:rPr lang="zh-CN" altLang="en-US"/>
              <a:t>公开发行证券的公司,除了遵循《公司法》《会计法》中的会计法规,以及财政部颁布的会计准则和有关会计制度之外,在信息披露上,还必须遵循中国证监会所发布的上述准则以及编报规则。</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第一章　绪论</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latin typeface="NEU-BZ-S92" charset="0"/>
                <a:cs typeface="方正书宋_GBK" charset="0"/>
              </a:rPr>
              <a:t>第一篇</a:t>
            </a:r>
            <a:r>
              <a:rPr lang="zh-CN" sz="2800" b="1">
                <a:solidFill>
                  <a:srgbClr val="00FFFF"/>
                </a:solidFill>
                <a:cs typeface="方正书宋_GBK" charset="0"/>
              </a:rPr>
              <a:t>　</a:t>
            </a:r>
            <a:r>
              <a:rPr lang="zh-CN" sz="2800" b="1">
                <a:solidFill>
                  <a:srgbClr val="00FFFF"/>
                </a:solidFill>
                <a:latin typeface="NEU-BZ-S92" charset="0"/>
                <a:cs typeface="方正书宋_GBK" charset="0"/>
              </a:rPr>
              <a:t>会计原理篇</a:t>
            </a:r>
            <a:endParaRPr lang="zh-CN" altLang="en-US" sz="2800" b="1">
              <a:solidFill>
                <a:srgbClr val="00FFFF"/>
              </a:solidFill>
              <a:latin typeface="NEU-BZ-S92" charset="0"/>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p:nvPr/>
        </p:nvSpPr>
        <p:spPr bwMode="auto">
          <a:xfrm>
            <a:off x="1203325" y="602615"/>
            <a:ext cx="643572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a:latin typeface="华文中宋" panose="02010600040101010101" charset="-122"/>
              <a:ea typeface="华文中宋" panose="02010600040101010101" charset="-122"/>
              <a:cs typeface="华文中宋" panose="02010600040101010101" charset="-122"/>
            </a:endParaRPr>
          </a:p>
        </p:txBody>
      </p:sp>
      <p:grpSp>
        <p:nvGrpSpPr>
          <p:cNvPr id="17" name="组合 16"/>
          <p:cNvGrpSpPr/>
          <p:nvPr/>
        </p:nvGrpSpPr>
        <p:grpSpPr>
          <a:xfrm>
            <a:off x="3045131" y="1811708"/>
            <a:ext cx="6390109" cy="3820149"/>
            <a:chOff x="3009756" y="1946691"/>
            <a:chExt cx="6390109" cy="3820149"/>
          </a:xfrm>
        </p:grpSpPr>
        <p:grpSp>
          <p:nvGrpSpPr>
            <p:cNvPr id="19" name="组合 18"/>
            <p:cNvGrpSpPr/>
            <p:nvPr/>
          </p:nvGrpSpPr>
          <p:grpSpPr>
            <a:xfrm>
              <a:off x="3009756" y="1946691"/>
              <a:ext cx="6390109" cy="2279494"/>
              <a:chOff x="2488640" y="2139114"/>
              <a:chExt cx="6390109" cy="2279494"/>
            </a:xfrm>
          </p:grpSpPr>
          <p:grpSp>
            <p:nvGrpSpPr>
              <p:cNvPr id="28" name="Group 4"/>
              <p:cNvGrpSpPr/>
              <p:nvPr/>
            </p:nvGrpSpPr>
            <p:grpSpPr bwMode="auto">
              <a:xfrm>
                <a:off x="2488640" y="2139114"/>
                <a:ext cx="6390109" cy="639332"/>
                <a:chOff x="0" y="0"/>
                <a:chExt cx="2982" cy="288"/>
              </a:xfrm>
            </p:grpSpPr>
            <p:sp>
              <p:nvSpPr>
                <p:cNvPr id="37"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8"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第一节　会计的发展历史</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39"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9" name="Group 8"/>
              <p:cNvGrpSpPr/>
              <p:nvPr/>
            </p:nvGrpSpPr>
            <p:grpSpPr bwMode="auto">
              <a:xfrm>
                <a:off x="2488640" y="2975707"/>
                <a:ext cx="6390109" cy="639332"/>
                <a:chOff x="0" y="0"/>
                <a:chExt cx="2982" cy="288"/>
              </a:xfrm>
            </p:grpSpPr>
            <p:sp>
              <p:nvSpPr>
                <p:cNvPr id="34"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5"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第二节　财务报告及其使用者</a:t>
                  </a:r>
                  <a:endParaRPr lang="zh-CN" altLang="en-US" sz="2000" b="1" dirty="0">
                    <a:latin typeface="华文中宋" panose="02010600040101010101" charset="-122"/>
                    <a:ea typeface="华文中宋" panose="02010600040101010101" charset="-122"/>
                  </a:endParaRPr>
                </a:p>
              </p:txBody>
            </p:sp>
            <p:sp>
              <p:nvSpPr>
                <p:cNvPr id="36"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30" name="Group 12"/>
              <p:cNvGrpSpPr/>
              <p:nvPr/>
            </p:nvGrpSpPr>
            <p:grpSpPr bwMode="auto">
              <a:xfrm>
                <a:off x="2488640" y="3779276"/>
                <a:ext cx="6390109" cy="639332"/>
                <a:chOff x="0" y="0"/>
                <a:chExt cx="2982" cy="288"/>
              </a:xfrm>
            </p:grpSpPr>
            <p:sp>
              <p:nvSpPr>
                <p:cNvPr id="31"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2"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第三节　会计的含义</a:t>
                  </a:r>
                  <a:endParaRPr lang="zh-CN" altLang="en-US" sz="2000" b="1" dirty="0">
                    <a:latin typeface="华文中宋" panose="02010600040101010101" charset="-122"/>
                    <a:ea typeface="华文中宋" panose="02010600040101010101" charset="-122"/>
                  </a:endParaRPr>
                </a:p>
              </p:txBody>
            </p:sp>
            <p:sp>
              <p:nvSpPr>
                <p:cNvPr id="33"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grpSp>
          <p:nvGrpSpPr>
            <p:cNvPr id="20" name="Group 4"/>
            <p:cNvGrpSpPr/>
            <p:nvPr/>
          </p:nvGrpSpPr>
          <p:grpSpPr bwMode="auto">
            <a:xfrm>
              <a:off x="3009756" y="4382388"/>
              <a:ext cx="6390109" cy="639332"/>
              <a:chOff x="0" y="0"/>
              <a:chExt cx="2982" cy="288"/>
            </a:xfrm>
          </p:grpSpPr>
          <p:sp>
            <p:nvSpPr>
              <p:cNvPr id="25"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6"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第四节　会计职业</a:t>
                </a:r>
                <a:endParaRPr lang="zh-CN" altLang="en-US" sz="2000" b="1" dirty="0">
                  <a:latin typeface="华文中宋" panose="02010600040101010101" charset="-122"/>
                  <a:ea typeface="华文中宋" panose="02010600040101010101" charset="-122"/>
                </a:endParaRPr>
              </a:p>
            </p:txBody>
          </p:sp>
          <p:sp>
            <p:nvSpPr>
              <p:cNvPr id="27"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1" name="Group 8"/>
            <p:cNvGrpSpPr/>
            <p:nvPr/>
          </p:nvGrpSpPr>
          <p:grpSpPr bwMode="auto">
            <a:xfrm>
              <a:off x="3009756" y="5127508"/>
              <a:ext cx="6390109" cy="639332"/>
              <a:chOff x="0" y="-18"/>
              <a:chExt cx="2982" cy="288"/>
            </a:xfrm>
          </p:grpSpPr>
          <p:sp>
            <p:nvSpPr>
              <p:cNvPr id="22" name="AutoShape 9"/>
              <p:cNvSpPr>
                <a:spLocks noChangeArrowheads="1"/>
              </p:cNvSpPr>
              <p:nvPr/>
            </p:nvSpPr>
            <p:spPr bwMode="auto">
              <a:xfrm>
                <a:off x="54" y="-18"/>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3" name="Rectangle 10"/>
              <p:cNvSpPr>
                <a:spLocks noChangeArrowheads="1"/>
              </p:cNvSpPr>
              <p:nvPr/>
            </p:nvSpPr>
            <p:spPr bwMode="auto">
              <a:xfrm>
                <a:off x="299" y="48"/>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第五节　会计规范</a:t>
                </a:r>
                <a:endParaRPr lang="zh-CN" altLang="en-US" sz="2000" b="1" dirty="0">
                  <a:latin typeface="华文中宋" panose="02010600040101010101" charset="-122"/>
                  <a:ea typeface="华文中宋" panose="02010600040101010101" charset="-122"/>
                </a:endParaRPr>
              </a:p>
            </p:txBody>
          </p:sp>
          <p:sp>
            <p:nvSpPr>
              <p:cNvPr id="2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第一节　会计的发展历史</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一、中国早期的会计历史</a:t>
            </a:r>
            <a:endParaRPr lang="zh-CN" altLang="zh-CN" sz="2600" b="1" dirty="0">
              <a:latin typeface="黑体" panose="02010609060101010101" pitchFamily="49" charset="-122"/>
              <a:ea typeface="黑体" panose="02010609060101010101" pitchFamily="49" charset="-122"/>
            </a:endParaRPr>
          </a:p>
          <a:p>
            <a:r>
              <a:rPr lang="zh-CN" altLang="en-US"/>
              <a:t>会计是适应人类生产实践和经营活动的客观需要而产生的。人类社会自从有了经济活动,记录和计算就成为必要。在我国古代,早就出现了“日记”“月要”“岁会”等会计术语。我国“会计”之职,最早设于西周,称为“司会”,主管财政经济。</a:t>
            </a:r>
            <a:endParaRPr lang="zh-CN" altLang="en-US"/>
          </a:p>
          <a:p>
            <a:r>
              <a:rPr lang="zh-CN" altLang="en-US"/>
              <a:t>宋代把财政收支分为“原管”“新收”“已支”“现在”四个部分,用来计算财产的增减变化。此法在元代传入民间,明初概括为“四柱清册”。</a:t>
            </a:r>
            <a:endParaRPr lang="zh-CN" altLang="en-US"/>
          </a:p>
          <a:p>
            <a:r>
              <a:rPr lang="zh-CN" altLang="en-US"/>
              <a:t>明末清初,商业和手工业趋向繁荣,出现了以四柱为基础的“龙门账”。</a:t>
            </a:r>
            <a:endParaRPr lang="zh-CN" altLang="en-US"/>
          </a:p>
          <a:p>
            <a:r>
              <a:rPr lang="zh-CN" altLang="en-US"/>
              <a:t>民国时期,我国中西式会计并存。中华人民共和国成立以后,财政部成立了主管全国会计事务的专门机构,基于国家有计划地进行大规模社会主义经济建设的需要,先后制定出多种统一会计制度,以指导企业的会计工作。</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第一节　会计的发展历史</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二、改革开放后的会计变革</a:t>
            </a:r>
            <a:endParaRPr lang="zh-CN" altLang="zh-CN" sz="2600" b="1" dirty="0">
              <a:latin typeface="黑体" panose="02010609060101010101" pitchFamily="49" charset="-122"/>
              <a:ea typeface="黑体" panose="02010609060101010101" pitchFamily="49" charset="-122"/>
            </a:endParaRPr>
          </a:p>
          <a:p>
            <a:r>
              <a:rPr lang="zh-CN" altLang="en-US"/>
              <a:t>自1978年党的十一届三中全会以来,随着经济体制改革的深入和对外开放的扩大,会计所处的环境不断嬗变。</a:t>
            </a:r>
            <a:endParaRPr lang="zh-CN" altLang="en-US"/>
          </a:p>
          <a:p>
            <a:r>
              <a:rPr lang="zh-CN" altLang="en-US"/>
              <a:t>20世纪90年代,我国证券市场的出现和发展对我国会计的发展产生了重要影响。1990年12月在上海设立了中国第一家证券交易所,1991年7月又在深圳设立了证券交易所,1992年10月中国证券监督管理委员会(以下简称中国证监会)成立,1993年12月《公司法》颁布,公司组织的成立和运作有了法律依据。</a:t>
            </a:r>
            <a:endParaRPr lang="zh-CN" altLang="en-US"/>
          </a:p>
          <a:p>
            <a:r>
              <a:rPr lang="zh-CN" altLang="en-US"/>
              <a:t>科学技术的进步也对我国的会计工作产生重大影响。20世纪80年代中期以后,科学技术尤其是现代信息技术突飞猛进。会计电算化程度越来越高,技术日益成熟,用计算机处理和加工会计信息更加普遍。最近几年,我国进入了数据经济时代,智能化会计应运而生。会计信息的生成、加工、分析和利用,更应该在智能化环境下加以讨论。</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第一节　会计的发展历史</a:t>
            </a:r>
            <a:endParaRPr lang="zh-CN" altLang="en-US" dirty="0"/>
          </a:p>
        </p:txBody>
      </p:sp>
      <p:sp>
        <p:nvSpPr>
          <p:cNvPr id="3" name="内容占位符 2"/>
          <p:cNvSpPr>
            <a:spLocks noGrp="1"/>
          </p:cNvSpPr>
          <p:nvPr>
            <p:ph idx="1"/>
          </p:nvPr>
        </p:nvSpPr>
        <p:spPr/>
        <p:txBody>
          <a:bodyPr>
            <a:normAutofit lnSpcReduction="10000"/>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三、会计发展与经济背景</a:t>
            </a:r>
            <a:endParaRPr lang="zh-CN" altLang="zh-CN" sz="2600" b="1" dirty="0">
              <a:latin typeface="黑体" panose="02010609060101010101" pitchFamily="49" charset="-122"/>
              <a:ea typeface="黑体" panose="02010609060101010101" pitchFamily="49" charset="-122"/>
            </a:endParaRPr>
          </a:p>
          <a:p>
            <a:r>
              <a:rPr lang="zh-CN" altLang="en-US"/>
              <a:t>早在原始印度公社时期已经出现记账员,负责登记与农业生产相关的事项。在奴隶和封建社会时期,商品经济尚不发达,会计主要被政府部门用来记录、计算和考核钱物出纳等财政收支。</a:t>
            </a:r>
            <a:endParaRPr lang="zh-CN" altLang="en-US"/>
          </a:p>
          <a:p>
            <a:r>
              <a:rPr lang="zh-CN" altLang="en-US"/>
              <a:t>18—19世纪英国爆发了工业革命,以后相继波及其他西方国家。工业革命使大工厂逐步取代了手工作坊,产品的商品化程度提高,市场竞争日益激烈,要求对批量生产的产品进行成本计算,机器的使用产生了折旧概念,成本会计应运而生。</a:t>
            </a:r>
            <a:endParaRPr lang="zh-CN" altLang="en-US"/>
          </a:p>
          <a:p>
            <a:r>
              <a:rPr lang="zh-CN" altLang="en-US"/>
              <a:t>20世纪30年代以后,为了适应证券市场发展的需要,引导企业会计工作规范化,提高会计信息的真实性和可比性,西方各国先后研究和制定了会计原则(以后改称会计准则),进一步把会计理论和方法推上了一个新的水平。</a:t>
            </a:r>
            <a:endParaRPr lang="zh-CN" altLang="en-US"/>
          </a:p>
          <a:p>
            <a:r>
              <a:rPr lang="zh-CN" altLang="en-US"/>
              <a:t>综上所述,无论中外,会计很早就存在了。随着生产力的不断发展,会计经历了一个由简单到复杂、由低级到高级的不断发展和完善的过程。同时,会计的重要性也逐渐为人们所认识。客观实践证明,经济越发展,会计越重要。</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第二节　财务报告及其使用者</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一、公司股东及其决策</a:t>
            </a:r>
            <a:endParaRPr lang="zh-CN" altLang="zh-CN" sz="2600" b="1" dirty="0">
              <a:latin typeface="黑体" panose="02010609060101010101" pitchFamily="49" charset="-122"/>
              <a:ea typeface="黑体" panose="02010609060101010101" pitchFamily="49" charset="-122"/>
            </a:endParaRPr>
          </a:p>
          <a:p>
            <a:r>
              <a:rPr lang="zh-CN" altLang="en-US"/>
              <a:t>按照我国《公司法》的规定,股东大会是公司的最高权力机构,对公司一切重大事项做出决议,如决定公司的经营方针和投融资计划,选举和更换董事、决定有关董事的报酬事项,选举和更换由股东代表出任的监事、决定有关监事的报酬事项,审议、批准董事会和监事会的报告,审议批准公司的年度预决算方案、利润分配方案和弥补亏损方案,修改公司章程,批准公司聘请会计师事务所等。</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634" y="476430"/>
            <a:ext cx="8699591" cy="647700"/>
          </a:xfrm>
        </p:spPr>
        <p:txBody>
          <a:bodyPr/>
          <a:lstStyle/>
          <a:p>
            <a:r>
              <a:rPr lang="zh-CN" altLang="en-US" dirty="0"/>
              <a:t>第二节　财务报告及其使用者</a:t>
            </a:r>
            <a:endParaRPr lang="zh-CN" altLang="en-US" dirty="0"/>
          </a:p>
        </p:txBody>
      </p:sp>
      <p:sp>
        <p:nvSpPr>
          <p:cNvPr id="3" name="内容占位符 2"/>
          <p:cNvSpPr>
            <a:spLocks noGrp="1"/>
          </p:cNvSpPr>
          <p:nvPr>
            <p:ph idx="1"/>
          </p:nvPr>
        </p:nvSpPr>
        <p:spPr/>
        <p:txBody>
          <a:bodyPr/>
          <a:lstStyle/>
          <a:p>
            <a:r>
              <a:rPr lang="zh-CN" altLang="en-US"/>
              <a:t>在股东会上,股东通常需要做出决策,例如:</a:t>
            </a:r>
            <a:endParaRPr lang="zh-CN" altLang="en-US"/>
          </a:p>
          <a:p>
            <a:r>
              <a:rPr lang="zh-CN" altLang="en-US"/>
              <a:t>(1)是从其他股东购入一部分股份,或认购公司定向增发的股份,提高对公司的持股比例,以进一步增强对该公司经营决策的影响力,还是按规定向市场出售部分股份,并将出售股票所得资金投资于其他项目?转让股份可能会削弱控股股东对公司的控股权或影响力。</a:t>
            </a:r>
            <a:endParaRPr lang="zh-CN" altLang="en-US"/>
          </a:p>
          <a:p>
            <a:r>
              <a:rPr lang="zh-CN" altLang="en-US"/>
              <a:t>(2)公司实现的利润,是以现金股利形式分掉,还是将其留在公司,用于扩大该公司生产经营规模?</a:t>
            </a:r>
            <a:endParaRPr lang="zh-CN" altLang="en-US"/>
          </a:p>
          <a:p>
            <a:r>
              <a:rPr lang="zh-CN" altLang="en-US"/>
              <a:t>(3)在股东会上主张维持公司现有的经营格局,还是寻求新的业务突破?是仅仅在本地开展业务,还是将业务范围延伸到全国主要的经济发达地区,甚至海外?</a:t>
            </a:r>
            <a:endParaRPr lang="zh-CN" altLang="en-US"/>
          </a:p>
          <a:p>
            <a:r>
              <a:rPr lang="zh-CN" altLang="en-US"/>
              <a:t>(4)对公司年度经营业绩作基本的评价,并决定公司高级管理人员的薪酬方案;等等。</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4067</Words>
  <Application>WPS 演示</Application>
  <PresentationFormat>宽屏</PresentationFormat>
  <Paragraphs>159</Paragraphs>
  <Slides>22</Slides>
  <Notes>4</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22</vt:i4>
      </vt:variant>
    </vt:vector>
  </HeadingPairs>
  <TitlesOfParts>
    <vt:vector size="40" baseType="lpstr">
      <vt:lpstr>Arial</vt:lpstr>
      <vt:lpstr>宋体</vt:lpstr>
      <vt:lpstr>Wingdings</vt:lpstr>
      <vt:lpstr>微软雅黑</vt:lpstr>
      <vt:lpstr>Wingdings</vt:lpstr>
      <vt:lpstr>Arial Unicode MS</vt:lpstr>
      <vt:lpstr>Calibri</vt:lpstr>
      <vt:lpstr>华文中宋</vt:lpstr>
      <vt:lpstr>GungsuhChe</vt:lpstr>
      <vt:lpstr>Malgun Gothic</vt:lpstr>
      <vt:lpstr>NEU-BZ-S92</vt:lpstr>
      <vt:lpstr>Segoe Print</vt:lpstr>
      <vt:lpstr>方正书宋_GBK</vt:lpstr>
      <vt:lpstr>方正粗黑宋简体</vt:lpstr>
      <vt:lpstr>黑体</vt:lpstr>
      <vt:lpstr>楷体</vt:lpstr>
      <vt:lpstr>Office 主题​​</vt:lpstr>
      <vt:lpstr>默认设计模板</vt:lpstr>
      <vt:lpstr>PowerPoint 演示文稿</vt:lpstr>
      <vt:lpstr>PowerPoint 演示文稿</vt:lpstr>
      <vt:lpstr>PowerPoint 演示文稿</vt:lpstr>
      <vt:lpstr>PowerPoint 演示文稿</vt:lpstr>
      <vt:lpstr>第一节　会计的发展历史</vt:lpstr>
      <vt:lpstr>第一节　会计的发展历史</vt:lpstr>
      <vt:lpstr>第一节　会计的发展历史</vt:lpstr>
      <vt:lpstr>第二节　财务报告及其使用者</vt:lpstr>
      <vt:lpstr>第二节　财务报告及其使用者</vt:lpstr>
      <vt:lpstr>第二节　财务报告及其使用者</vt:lpstr>
      <vt:lpstr>第二节　财务报告及其使用者</vt:lpstr>
      <vt:lpstr>第三节　会计的含义</vt:lpstr>
      <vt:lpstr>第三节　会计的含义</vt:lpstr>
      <vt:lpstr>第三节　会计的含义</vt:lpstr>
      <vt:lpstr>第三节　会计的含义</vt:lpstr>
      <vt:lpstr>第四节　会计职业</vt:lpstr>
      <vt:lpstr>第四节　会计职业</vt:lpstr>
      <vt:lpstr>第四节　会计职业</vt:lpstr>
      <vt:lpstr>第五节　会计规范</vt:lpstr>
      <vt:lpstr>第五节　会计规范</vt:lpstr>
      <vt:lpstr>第五节　会计规范</vt:lpstr>
      <vt:lpstr>第五节　会计规范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173</cp:revision>
  <dcterms:created xsi:type="dcterms:W3CDTF">2019-06-19T02:08:00Z</dcterms:created>
  <dcterms:modified xsi:type="dcterms:W3CDTF">2021-10-14T02:50:59Z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5EE48848F9D64B4A8FF682131EB19ADF</vt:lpwstr>
  </property>
</Properties>
</file>