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81" r:id="rId6"/>
    <p:sldId id="260" r:id="rId7"/>
    <p:sldId id="282" r:id="rId8"/>
    <p:sldId id="261" r:id="rId9"/>
    <p:sldId id="284" r:id="rId10"/>
    <p:sldId id="262" r:id="rId11"/>
    <p:sldId id="285" r:id="rId12"/>
    <p:sldId id="263" r:id="rId13"/>
    <p:sldId id="286" r:id="rId14"/>
    <p:sldId id="264" r:id="rId15"/>
    <p:sldId id="287" r:id="rId16"/>
    <p:sldId id="265" r:id="rId17"/>
    <p:sldId id="266" r:id="rId18"/>
    <p:sldId id="288" r:id="rId19"/>
    <p:sldId id="267" r:id="rId20"/>
    <p:sldId id="289" r:id="rId21"/>
    <p:sldId id="268" r:id="rId22"/>
    <p:sldId id="269" r:id="rId23"/>
    <p:sldId id="270" r:id="rId24"/>
    <p:sldId id="291" r:id="rId25"/>
    <p:sldId id="290" r:id="rId26"/>
    <p:sldId id="271" r:id="rId27"/>
    <p:sldId id="272" r:id="rId28"/>
    <p:sldId id="292" r:id="rId29"/>
    <p:sldId id="273" r:id="rId30"/>
    <p:sldId id="294" r:id="rId31"/>
    <p:sldId id="274" r:id="rId32"/>
    <p:sldId id="275" r:id="rId33"/>
    <p:sldId id="276" r:id="rId34"/>
    <p:sldId id="295" r:id="rId35"/>
    <p:sldId id="296" r:id="rId36"/>
    <p:sldId id="277" r:id="rId37"/>
    <p:sldId id="278" r:id="rId38"/>
    <p:sldId id="279" r:id="rId39"/>
    <p:sldId id="297" r:id="rId40"/>
    <p:sldId id="299" r:id="rId41"/>
    <p:sldId id="298" r:id="rId42"/>
    <p:sldId id="280" r:id="rId43"/>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B301B821-A1FF-4177-AEE7-76D212191A09}" styleName="中度样式 1 - 强调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3C2FFA5D-87B4-456A-9821-1D502468CF0F}" styleName="主题样式 1 - 强调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heme" Target="theme/theme1.xml"/><Relationship Id="rId20" Type="http://schemas.openxmlformats.org/officeDocument/2006/relationships/slide" Target="slides/slide19.xml"/><Relationship Id="rId41" Type="http://schemas.openxmlformats.org/officeDocument/2006/relationships/slide" Target="slides/slide40.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3327DEE-0F9C-FC58-0D41-35B376F71080}"/>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953C14F7-373F-8E79-BB8A-C5D5320E995B}"/>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4B534B08-0030-4587-6FBE-6374298D6B3D}"/>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1B10E946-09F4-593D-BEE2-187C6A51F5D0}"/>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3CA5B6CA-A690-3AB3-C9F1-0AA22739B888}"/>
              </a:ext>
            </a:extLst>
          </p:cNvPr>
          <p:cNvSpPr>
            <a:spLocks noGrp="1"/>
          </p:cNvSpPr>
          <p:nvPr>
            <p:ph type="sldNum" sz="quarter" idx="12"/>
          </p:nvPr>
        </p:nvSpPr>
        <p:spPr/>
        <p:txBody>
          <a:bodyPr/>
          <a:lstStyle>
            <a:lvl1pPr>
              <a:defRPr/>
            </a:lvl1pPr>
          </a:lstStyle>
          <a:p>
            <a:fld id="{B7D6E461-44D2-4703-9794-18E4102E16C3}" type="slidenum">
              <a:rPr lang="en-US" altLang="zh-CN"/>
              <a:pPr/>
              <a:t>‹#›</a:t>
            </a:fld>
            <a:endParaRPr lang="en-US" altLang="zh-CN"/>
          </a:p>
        </p:txBody>
      </p:sp>
    </p:spTree>
    <p:extLst>
      <p:ext uri="{BB962C8B-B14F-4D97-AF65-F5344CB8AC3E}">
        <p14:creationId xmlns:p14="http://schemas.microsoft.com/office/powerpoint/2010/main" val="119482691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0DF932AB-2263-AD57-713B-E2656F6143BF}"/>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C102EBEB-0259-9687-9A25-3DB28085A44B}"/>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AE548058-AE1E-345A-B7B8-A33DB61073B4}"/>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33BF5BBA-C585-999F-9ADE-9D747A841ED7}"/>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7DB336CB-9A41-396F-2C03-B619E2309B81}"/>
              </a:ext>
            </a:extLst>
          </p:cNvPr>
          <p:cNvSpPr>
            <a:spLocks noGrp="1"/>
          </p:cNvSpPr>
          <p:nvPr>
            <p:ph type="sldNum" sz="quarter" idx="12"/>
          </p:nvPr>
        </p:nvSpPr>
        <p:spPr/>
        <p:txBody>
          <a:bodyPr/>
          <a:lstStyle>
            <a:lvl1pPr>
              <a:defRPr/>
            </a:lvl1pPr>
          </a:lstStyle>
          <a:p>
            <a:fld id="{EF3018C3-2C72-47E4-ADB2-99E9AB45B645}" type="slidenum">
              <a:rPr lang="en-US" altLang="zh-CN"/>
              <a:pPr/>
              <a:t>‹#›</a:t>
            </a:fld>
            <a:endParaRPr lang="en-US" altLang="zh-CN"/>
          </a:p>
        </p:txBody>
      </p:sp>
    </p:spTree>
    <p:extLst>
      <p:ext uri="{BB962C8B-B14F-4D97-AF65-F5344CB8AC3E}">
        <p14:creationId xmlns:p14="http://schemas.microsoft.com/office/powerpoint/2010/main" val="232809297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EC9D37EF-BFE6-FEC5-2CB5-FA94A66BA9DB}"/>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FFC39AB7-4783-C42B-3BB4-308AD15C327A}"/>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6B24D65B-098B-2D0C-F255-BD92A2A658E7}"/>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9F311D8A-49EE-765B-8213-EFA1F9804902}"/>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EB3CD53C-92AC-228E-95B8-D88EEC378D0A}"/>
              </a:ext>
            </a:extLst>
          </p:cNvPr>
          <p:cNvSpPr>
            <a:spLocks noGrp="1"/>
          </p:cNvSpPr>
          <p:nvPr>
            <p:ph type="sldNum" sz="quarter" idx="12"/>
          </p:nvPr>
        </p:nvSpPr>
        <p:spPr/>
        <p:txBody>
          <a:bodyPr/>
          <a:lstStyle>
            <a:lvl1pPr>
              <a:defRPr/>
            </a:lvl1pPr>
          </a:lstStyle>
          <a:p>
            <a:fld id="{8D25A311-654D-47A8-A3A6-260A772E46C4}" type="slidenum">
              <a:rPr lang="en-US" altLang="zh-CN"/>
              <a:pPr/>
              <a:t>‹#›</a:t>
            </a:fld>
            <a:endParaRPr lang="en-US" altLang="zh-CN"/>
          </a:p>
        </p:txBody>
      </p:sp>
    </p:spTree>
    <p:extLst>
      <p:ext uri="{BB962C8B-B14F-4D97-AF65-F5344CB8AC3E}">
        <p14:creationId xmlns:p14="http://schemas.microsoft.com/office/powerpoint/2010/main" val="312134336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标题，文本与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C724AFD-B6FF-CC78-A249-68F778948A7D}"/>
              </a:ext>
            </a:extLst>
          </p:cNvPr>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B7F1B041-1971-5552-BFC7-53FE794163D6}"/>
              </a:ext>
            </a:extLst>
          </p:cNvPr>
          <p:cNvSpPr>
            <a:spLocks noGrp="1"/>
          </p:cNvSpPr>
          <p:nvPr>
            <p:ph type="body"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129D8FEE-252C-9735-3F92-0C4C1CAB6F77}"/>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7BB7AA1B-37FD-DEF0-8681-4B8904EC81B2}"/>
              </a:ext>
            </a:extLst>
          </p:cNvPr>
          <p:cNvSpPr>
            <a:spLocks noGrp="1"/>
          </p:cNvSpPr>
          <p:nvPr>
            <p:ph type="dt" sz="half" idx="10"/>
          </p:nvPr>
        </p:nvSpPr>
        <p:spPr>
          <a:xfrm>
            <a:off x="457200" y="6245225"/>
            <a:ext cx="2133600" cy="476250"/>
          </a:xfrm>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4777AE74-363F-34C0-3463-BDF809C76CE7}"/>
              </a:ext>
            </a:extLst>
          </p:cNvPr>
          <p:cNvSpPr>
            <a:spLocks noGrp="1"/>
          </p:cNvSpPr>
          <p:nvPr>
            <p:ph type="ftr" sz="quarter" idx="11"/>
          </p:nvPr>
        </p:nvSpPr>
        <p:spPr>
          <a:xfrm>
            <a:off x="3124200" y="6245225"/>
            <a:ext cx="2895600" cy="476250"/>
          </a:xfrm>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9A9FEFFA-D444-783C-8F22-DE1199CAF4FA}"/>
              </a:ext>
            </a:extLst>
          </p:cNvPr>
          <p:cNvSpPr>
            <a:spLocks noGrp="1"/>
          </p:cNvSpPr>
          <p:nvPr>
            <p:ph type="sldNum" sz="quarter" idx="12"/>
          </p:nvPr>
        </p:nvSpPr>
        <p:spPr>
          <a:xfrm>
            <a:off x="6553200" y="6245225"/>
            <a:ext cx="2133600" cy="476250"/>
          </a:xfrm>
        </p:spPr>
        <p:txBody>
          <a:bodyPr/>
          <a:lstStyle>
            <a:lvl1pPr>
              <a:defRPr/>
            </a:lvl1pPr>
          </a:lstStyle>
          <a:p>
            <a:fld id="{A285EAEE-2898-4551-9C37-269D566C0A98}" type="slidenum">
              <a:rPr lang="en-US" altLang="zh-CN"/>
              <a:pPr/>
              <a:t>‹#›</a:t>
            </a:fld>
            <a:endParaRPr lang="en-US" altLang="zh-CN"/>
          </a:p>
        </p:txBody>
      </p:sp>
    </p:spTree>
    <p:extLst>
      <p:ext uri="{BB962C8B-B14F-4D97-AF65-F5344CB8AC3E}">
        <p14:creationId xmlns:p14="http://schemas.microsoft.com/office/powerpoint/2010/main" val="267142722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4F88120-DDB6-0883-638D-70A6C15B52CE}"/>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DC152FB6-3DCD-FF6F-D1E1-34B25CACF913}"/>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A9176FCF-8A33-A237-7C85-0A8742975CA7}"/>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D121F3E8-61FD-41B3-9C1A-9FC757A2E6A5}"/>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87D86D16-96B2-4B95-C3D9-74E503432B7F}"/>
              </a:ext>
            </a:extLst>
          </p:cNvPr>
          <p:cNvSpPr>
            <a:spLocks noGrp="1"/>
          </p:cNvSpPr>
          <p:nvPr>
            <p:ph type="sldNum" sz="quarter" idx="12"/>
          </p:nvPr>
        </p:nvSpPr>
        <p:spPr/>
        <p:txBody>
          <a:bodyPr/>
          <a:lstStyle>
            <a:lvl1pPr>
              <a:defRPr/>
            </a:lvl1pPr>
          </a:lstStyle>
          <a:p>
            <a:fld id="{A488FB08-5237-4E0F-B113-B9368D781378}" type="slidenum">
              <a:rPr lang="en-US" altLang="zh-CN"/>
              <a:pPr/>
              <a:t>‹#›</a:t>
            </a:fld>
            <a:endParaRPr lang="en-US" altLang="zh-CN"/>
          </a:p>
        </p:txBody>
      </p:sp>
    </p:spTree>
    <p:extLst>
      <p:ext uri="{BB962C8B-B14F-4D97-AF65-F5344CB8AC3E}">
        <p14:creationId xmlns:p14="http://schemas.microsoft.com/office/powerpoint/2010/main" val="255056570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4840C3D-7741-0E92-F9E1-0DEDCC398358}"/>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A3B4F597-B2BD-8DDA-7797-A40DDE75442C}"/>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8F0077C2-6D13-7705-34BC-1E6560093C14}"/>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492AA6B7-C5B6-3A63-602E-EF0526611AE1}"/>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B3ED731B-19AD-36CD-1AA7-EF78B85647D4}"/>
              </a:ext>
            </a:extLst>
          </p:cNvPr>
          <p:cNvSpPr>
            <a:spLocks noGrp="1"/>
          </p:cNvSpPr>
          <p:nvPr>
            <p:ph type="sldNum" sz="quarter" idx="12"/>
          </p:nvPr>
        </p:nvSpPr>
        <p:spPr/>
        <p:txBody>
          <a:bodyPr/>
          <a:lstStyle>
            <a:lvl1pPr>
              <a:defRPr/>
            </a:lvl1pPr>
          </a:lstStyle>
          <a:p>
            <a:fld id="{02541B8A-FEDB-4A8C-80D2-1A4E1A313192}" type="slidenum">
              <a:rPr lang="en-US" altLang="zh-CN"/>
              <a:pPr/>
              <a:t>‹#›</a:t>
            </a:fld>
            <a:endParaRPr lang="en-US" altLang="zh-CN"/>
          </a:p>
        </p:txBody>
      </p:sp>
    </p:spTree>
    <p:extLst>
      <p:ext uri="{BB962C8B-B14F-4D97-AF65-F5344CB8AC3E}">
        <p14:creationId xmlns:p14="http://schemas.microsoft.com/office/powerpoint/2010/main" val="26121008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BB9DA7A-BF77-93F8-4190-6ABEBBDD58DE}"/>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15A8A496-E506-2FA7-1D05-89C6986528B0}"/>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2E9DF321-BC43-A4D0-6B21-F21B889D7803}"/>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F05BBF60-2F2E-3357-A781-07078A879A68}"/>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80395C69-EB20-D224-EDD3-251857429116}"/>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E41A0629-13AC-A197-1D64-3B2AEFA0C8DC}"/>
              </a:ext>
            </a:extLst>
          </p:cNvPr>
          <p:cNvSpPr>
            <a:spLocks noGrp="1"/>
          </p:cNvSpPr>
          <p:nvPr>
            <p:ph type="sldNum" sz="quarter" idx="12"/>
          </p:nvPr>
        </p:nvSpPr>
        <p:spPr/>
        <p:txBody>
          <a:bodyPr/>
          <a:lstStyle>
            <a:lvl1pPr>
              <a:defRPr/>
            </a:lvl1pPr>
          </a:lstStyle>
          <a:p>
            <a:fld id="{5D70653A-236C-4C4D-A551-88F3D7938EE7}" type="slidenum">
              <a:rPr lang="en-US" altLang="zh-CN"/>
              <a:pPr/>
              <a:t>‹#›</a:t>
            </a:fld>
            <a:endParaRPr lang="en-US" altLang="zh-CN"/>
          </a:p>
        </p:txBody>
      </p:sp>
    </p:spTree>
    <p:extLst>
      <p:ext uri="{BB962C8B-B14F-4D97-AF65-F5344CB8AC3E}">
        <p14:creationId xmlns:p14="http://schemas.microsoft.com/office/powerpoint/2010/main" val="242030849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B4E08EA-5E61-1E0C-573B-563FAB155274}"/>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2F921D40-563F-969A-9493-7C4505E82113}"/>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B66BE6E0-6DC2-B3BA-BE8B-C9B5DEF2475D}"/>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1DF3DF08-5780-357E-C413-6D0645A5A0C3}"/>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CAE02457-3A89-A56B-4FB2-FA180528F8FE}"/>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1AEDB624-6412-01A2-F047-741552632139}"/>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726633EC-4243-8F96-9200-F4AE5F9ADFEE}"/>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F2509B4D-429A-6CE2-3089-E9CDB43AC58C}"/>
              </a:ext>
            </a:extLst>
          </p:cNvPr>
          <p:cNvSpPr>
            <a:spLocks noGrp="1"/>
          </p:cNvSpPr>
          <p:nvPr>
            <p:ph type="sldNum" sz="quarter" idx="12"/>
          </p:nvPr>
        </p:nvSpPr>
        <p:spPr/>
        <p:txBody>
          <a:bodyPr/>
          <a:lstStyle>
            <a:lvl1pPr>
              <a:defRPr/>
            </a:lvl1pPr>
          </a:lstStyle>
          <a:p>
            <a:fld id="{08A521F5-7680-4421-9E71-D04E5ACFB82D}" type="slidenum">
              <a:rPr lang="en-US" altLang="zh-CN"/>
              <a:pPr/>
              <a:t>‹#›</a:t>
            </a:fld>
            <a:endParaRPr lang="en-US" altLang="zh-CN"/>
          </a:p>
        </p:txBody>
      </p:sp>
    </p:spTree>
    <p:extLst>
      <p:ext uri="{BB962C8B-B14F-4D97-AF65-F5344CB8AC3E}">
        <p14:creationId xmlns:p14="http://schemas.microsoft.com/office/powerpoint/2010/main" val="336133829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7DECA22-5E38-0FFB-5F43-93B2E72DFA28}"/>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076DEFC6-1FD3-EE88-A783-0DF3E3637E8D}"/>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F75E3B94-6C7A-62FD-6C02-1F6D1FB61934}"/>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92502E10-013D-1597-AD27-15B66764C374}"/>
              </a:ext>
            </a:extLst>
          </p:cNvPr>
          <p:cNvSpPr>
            <a:spLocks noGrp="1"/>
          </p:cNvSpPr>
          <p:nvPr>
            <p:ph type="sldNum" sz="quarter" idx="12"/>
          </p:nvPr>
        </p:nvSpPr>
        <p:spPr/>
        <p:txBody>
          <a:bodyPr/>
          <a:lstStyle>
            <a:lvl1pPr>
              <a:defRPr/>
            </a:lvl1pPr>
          </a:lstStyle>
          <a:p>
            <a:fld id="{9D858560-1925-40C6-AE48-1462AFC59B6C}" type="slidenum">
              <a:rPr lang="en-US" altLang="zh-CN"/>
              <a:pPr/>
              <a:t>‹#›</a:t>
            </a:fld>
            <a:endParaRPr lang="en-US" altLang="zh-CN"/>
          </a:p>
        </p:txBody>
      </p:sp>
    </p:spTree>
    <p:extLst>
      <p:ext uri="{BB962C8B-B14F-4D97-AF65-F5344CB8AC3E}">
        <p14:creationId xmlns:p14="http://schemas.microsoft.com/office/powerpoint/2010/main" val="30419661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48B81D5B-61F3-8397-6E34-8C6B59039C16}"/>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D977BFE6-9BA6-6B63-EA07-BAFB1B00AD0D}"/>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76C60671-31F1-50E1-1B73-BEAF8ED7D3FF}"/>
              </a:ext>
            </a:extLst>
          </p:cNvPr>
          <p:cNvSpPr>
            <a:spLocks noGrp="1"/>
          </p:cNvSpPr>
          <p:nvPr>
            <p:ph type="sldNum" sz="quarter" idx="12"/>
          </p:nvPr>
        </p:nvSpPr>
        <p:spPr/>
        <p:txBody>
          <a:bodyPr/>
          <a:lstStyle>
            <a:lvl1pPr>
              <a:defRPr/>
            </a:lvl1pPr>
          </a:lstStyle>
          <a:p>
            <a:fld id="{B5BF39D3-ADAD-4079-8862-4085F304F331}" type="slidenum">
              <a:rPr lang="en-US" altLang="zh-CN"/>
              <a:pPr/>
              <a:t>‹#›</a:t>
            </a:fld>
            <a:endParaRPr lang="en-US" altLang="zh-CN"/>
          </a:p>
        </p:txBody>
      </p:sp>
    </p:spTree>
    <p:extLst>
      <p:ext uri="{BB962C8B-B14F-4D97-AF65-F5344CB8AC3E}">
        <p14:creationId xmlns:p14="http://schemas.microsoft.com/office/powerpoint/2010/main" val="18224553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6D6A866-2931-16A0-76D0-757075BDA00C}"/>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41C79E46-E890-3D43-B95D-F1FF81BBA6E4}"/>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0D84C805-449E-4A8F-DFEC-6B98A3824E47}"/>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460E087E-AFE5-403A-56B2-9E3619E868BC}"/>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70CF11A1-44B2-6F68-C4F3-5CB2B4C1F3E6}"/>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F4B81277-73D1-3DAC-0FC3-4A93100F6B61}"/>
              </a:ext>
            </a:extLst>
          </p:cNvPr>
          <p:cNvSpPr>
            <a:spLocks noGrp="1"/>
          </p:cNvSpPr>
          <p:nvPr>
            <p:ph type="sldNum" sz="quarter" idx="12"/>
          </p:nvPr>
        </p:nvSpPr>
        <p:spPr/>
        <p:txBody>
          <a:bodyPr/>
          <a:lstStyle>
            <a:lvl1pPr>
              <a:defRPr/>
            </a:lvl1pPr>
          </a:lstStyle>
          <a:p>
            <a:fld id="{066F1DD6-6B8D-48F6-B942-D5D1DABFC632}" type="slidenum">
              <a:rPr lang="en-US" altLang="zh-CN"/>
              <a:pPr/>
              <a:t>‹#›</a:t>
            </a:fld>
            <a:endParaRPr lang="en-US" altLang="zh-CN"/>
          </a:p>
        </p:txBody>
      </p:sp>
    </p:spTree>
    <p:extLst>
      <p:ext uri="{BB962C8B-B14F-4D97-AF65-F5344CB8AC3E}">
        <p14:creationId xmlns:p14="http://schemas.microsoft.com/office/powerpoint/2010/main" val="273599707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87B7CD3-1348-D2CA-3BDF-CC4383D995F7}"/>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CB045FB9-7577-0666-D005-0B6321F9FA40}"/>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76E7D8E8-F65E-266C-597C-835BC7A4C169}"/>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789E4819-1736-883E-9AF7-31D2DEF6E725}"/>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F73F4E5E-5CE8-82B0-E5E7-32C9EE5C6617}"/>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7AAD9842-3771-D230-D144-EB3DD93AFD68}"/>
              </a:ext>
            </a:extLst>
          </p:cNvPr>
          <p:cNvSpPr>
            <a:spLocks noGrp="1"/>
          </p:cNvSpPr>
          <p:nvPr>
            <p:ph type="sldNum" sz="quarter" idx="12"/>
          </p:nvPr>
        </p:nvSpPr>
        <p:spPr/>
        <p:txBody>
          <a:bodyPr/>
          <a:lstStyle>
            <a:lvl1pPr>
              <a:defRPr/>
            </a:lvl1pPr>
          </a:lstStyle>
          <a:p>
            <a:fld id="{B747C69B-0110-4BAC-B7F1-E2576F101B03}" type="slidenum">
              <a:rPr lang="en-US" altLang="zh-CN"/>
              <a:pPr/>
              <a:t>‹#›</a:t>
            </a:fld>
            <a:endParaRPr lang="en-US" altLang="zh-CN"/>
          </a:p>
        </p:txBody>
      </p:sp>
    </p:spTree>
    <p:extLst>
      <p:ext uri="{BB962C8B-B14F-4D97-AF65-F5344CB8AC3E}">
        <p14:creationId xmlns:p14="http://schemas.microsoft.com/office/powerpoint/2010/main" val="71241853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0377FFF0-1D5C-E10E-5228-53B8C2246A0C}"/>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F6A501B7-53D3-F31C-87E8-912193430609}"/>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CAECECA2-B85C-6EF3-4D0D-D541B4A94BF6}"/>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0CD0C3C9-337B-18F6-9B69-167D1FD270BE}"/>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A30FC3A1-173D-2287-A0B2-4AF4AC3BBF3A}"/>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9451961A-9DF2-4171-8021-E85053E2673C}"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1A0857B3-0919-7DA2-207C-010A6E75B5D3}"/>
              </a:ext>
            </a:extLst>
          </p:cNvPr>
          <p:cNvSpPr>
            <a:spLocks noGrp="1" noChangeArrowheads="1"/>
          </p:cNvSpPr>
          <p:nvPr>
            <p:ph type="ctrTitle"/>
          </p:nvPr>
        </p:nvSpPr>
        <p:spPr>
          <a:xfrm>
            <a:off x="685800" y="2130425"/>
            <a:ext cx="7772400" cy="1470025"/>
          </a:xfrm>
        </p:spPr>
        <p:txBody>
          <a:bodyPr anchor="ctr"/>
          <a:lstStyle/>
          <a:p>
            <a:r>
              <a:rPr lang="zh-CN" altLang="en-US" sz="4400"/>
              <a:t>第四部分</a:t>
            </a:r>
          </a:p>
        </p:txBody>
      </p:sp>
      <p:sp>
        <p:nvSpPr>
          <p:cNvPr id="2051" name="Rectangle 3">
            <a:extLst>
              <a:ext uri="{FF2B5EF4-FFF2-40B4-BE49-F238E27FC236}">
                <a16:creationId xmlns:a16="http://schemas.microsoft.com/office/drawing/2014/main" id="{DBD59991-E699-377F-D2DC-F963934C2E75}"/>
              </a:ext>
            </a:extLst>
          </p:cNvPr>
          <p:cNvSpPr>
            <a:spLocks noGrp="1" noChangeArrowheads="1"/>
          </p:cNvSpPr>
          <p:nvPr>
            <p:ph type="subTitle" idx="1"/>
          </p:nvPr>
        </p:nvSpPr>
        <p:spPr>
          <a:xfrm>
            <a:off x="1371600" y="3886200"/>
            <a:ext cx="6400800" cy="1752600"/>
          </a:xfrm>
        </p:spPr>
        <p:txBody>
          <a:bodyPr/>
          <a:lstStyle/>
          <a:p>
            <a:r>
              <a:rPr lang="zh-CN" altLang="en-US" sz="3200"/>
              <a:t>保险营销的管理与监管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808C6935-BC86-39AE-A34B-7759F6A61847}"/>
              </a:ext>
            </a:extLst>
          </p:cNvPr>
          <p:cNvSpPr>
            <a:spLocks noGrp="1" noChangeArrowheads="1"/>
          </p:cNvSpPr>
          <p:nvPr>
            <p:ph type="title"/>
          </p:nvPr>
        </p:nvSpPr>
        <p:spPr/>
        <p:txBody>
          <a:bodyPr/>
          <a:lstStyle/>
          <a:p>
            <a:r>
              <a:rPr lang="zh-CN" altLang="en-US"/>
              <a:t>四、</a:t>
            </a:r>
            <a:r>
              <a:rPr lang="zh-CN" altLang="en-US" b="1"/>
              <a:t>市场管理型组织结构</a:t>
            </a:r>
            <a:r>
              <a:rPr lang="zh-CN" altLang="en-US"/>
              <a:t> </a:t>
            </a:r>
          </a:p>
        </p:txBody>
      </p:sp>
      <p:sp>
        <p:nvSpPr>
          <p:cNvPr id="10243" name="Rectangle 3">
            <a:extLst>
              <a:ext uri="{FF2B5EF4-FFF2-40B4-BE49-F238E27FC236}">
                <a16:creationId xmlns:a16="http://schemas.microsoft.com/office/drawing/2014/main" id="{90F2EE0F-E64F-ABF5-F39E-8D25D071B7E2}"/>
              </a:ext>
            </a:extLst>
          </p:cNvPr>
          <p:cNvSpPr>
            <a:spLocks noGrp="1" noChangeArrowheads="1"/>
          </p:cNvSpPr>
          <p:nvPr>
            <p:ph type="body" idx="1"/>
          </p:nvPr>
        </p:nvSpPr>
        <p:spPr/>
        <p:txBody>
          <a:bodyPr/>
          <a:lstStyle/>
          <a:p>
            <a:r>
              <a:rPr lang="zh-CN" altLang="en-US" dirty="0"/>
              <a:t>市场管理型组织结构</a:t>
            </a:r>
            <a:endParaRPr lang="en-US" altLang="zh-CN" dirty="0"/>
          </a:p>
          <a:p>
            <a:pPr lvl="1"/>
            <a:r>
              <a:rPr lang="zh-CN" altLang="en-US" dirty="0"/>
              <a:t>指按照一定标准将客户分为若干类别，为不同类别的客户分别设立营销管理组织。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808C6935-BC86-39AE-A34B-7759F6A61847}"/>
              </a:ext>
            </a:extLst>
          </p:cNvPr>
          <p:cNvSpPr>
            <a:spLocks noGrp="1" noChangeArrowheads="1"/>
          </p:cNvSpPr>
          <p:nvPr>
            <p:ph type="title"/>
          </p:nvPr>
        </p:nvSpPr>
        <p:spPr/>
        <p:txBody>
          <a:bodyPr/>
          <a:lstStyle/>
          <a:p>
            <a:r>
              <a:rPr lang="zh-CN" altLang="en-US"/>
              <a:t>四、</a:t>
            </a:r>
            <a:r>
              <a:rPr lang="zh-CN" altLang="en-US" b="1"/>
              <a:t>市场管理型组织结构</a:t>
            </a:r>
            <a:r>
              <a:rPr lang="zh-CN" altLang="en-US"/>
              <a:t> </a:t>
            </a:r>
          </a:p>
        </p:txBody>
      </p:sp>
      <p:grpSp>
        <p:nvGrpSpPr>
          <p:cNvPr id="4" name="画布 494">
            <a:extLst>
              <a:ext uri="{FF2B5EF4-FFF2-40B4-BE49-F238E27FC236}">
                <a16:creationId xmlns:a16="http://schemas.microsoft.com/office/drawing/2014/main" id="{DD32676F-799F-3A0B-38EF-1978056EA452}"/>
              </a:ext>
            </a:extLst>
          </p:cNvPr>
          <p:cNvGrpSpPr/>
          <p:nvPr/>
        </p:nvGrpSpPr>
        <p:grpSpPr>
          <a:xfrm>
            <a:off x="179512" y="1988840"/>
            <a:ext cx="8784976" cy="4032448"/>
            <a:chOff x="0" y="0"/>
            <a:chExt cx="4766310" cy="2608580"/>
          </a:xfrm>
        </p:grpSpPr>
        <p:sp>
          <p:nvSpPr>
            <p:cNvPr id="5" name="矩形 4">
              <a:extLst>
                <a:ext uri="{FF2B5EF4-FFF2-40B4-BE49-F238E27FC236}">
                  <a16:creationId xmlns:a16="http://schemas.microsoft.com/office/drawing/2014/main" id="{6B4A10A5-C8B8-1B5D-942B-118AF22D0FA1}"/>
                </a:ext>
              </a:extLst>
            </p:cNvPr>
            <p:cNvSpPr/>
            <p:nvPr/>
          </p:nvSpPr>
          <p:spPr>
            <a:xfrm>
              <a:off x="0" y="0"/>
              <a:ext cx="4766310" cy="2608580"/>
            </a:xfrm>
            <a:prstGeom prst="rect">
              <a:avLst/>
            </a:prstGeom>
            <a:noFill/>
            <a:ln>
              <a:noFill/>
            </a:ln>
          </p:spPr>
        </p:sp>
        <p:sp>
          <p:nvSpPr>
            <p:cNvPr id="6" name="文本框 496">
              <a:extLst>
                <a:ext uri="{FF2B5EF4-FFF2-40B4-BE49-F238E27FC236}">
                  <a16:creationId xmlns:a16="http://schemas.microsoft.com/office/drawing/2014/main" id="{61F9F1E2-1ACA-086F-E737-755382B7D423}"/>
                </a:ext>
              </a:extLst>
            </p:cNvPr>
            <p:cNvSpPr txBox="1"/>
            <p:nvPr/>
          </p:nvSpPr>
          <p:spPr>
            <a:xfrm>
              <a:off x="1489657" y="0"/>
              <a:ext cx="1130597" cy="276587"/>
            </a:xfrm>
            <a:prstGeom prst="rect">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lIns="0" tIns="42520" rIns="0" bIns="42520" upright="1"/>
            <a:lstStyle/>
            <a:p>
              <a:pPr algn="ctr"/>
              <a:r>
                <a:rPr lang="zh-CN" sz="2000" kern="10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营销副总经理</a:t>
              </a:r>
            </a:p>
          </p:txBody>
        </p:sp>
        <p:sp>
          <p:nvSpPr>
            <p:cNvPr id="7" name="文本框 497">
              <a:extLst>
                <a:ext uri="{FF2B5EF4-FFF2-40B4-BE49-F238E27FC236}">
                  <a16:creationId xmlns:a16="http://schemas.microsoft.com/office/drawing/2014/main" id="{B4D68591-11AA-86BF-1D73-056DE8E5E5A1}"/>
                </a:ext>
              </a:extLst>
            </p:cNvPr>
            <p:cNvSpPr txBox="1"/>
            <p:nvPr/>
          </p:nvSpPr>
          <p:spPr>
            <a:xfrm>
              <a:off x="0" y="648139"/>
              <a:ext cx="831478" cy="277774"/>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42520" rIns="0" bIns="4252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营销调研</a:t>
              </a:r>
            </a:p>
          </p:txBody>
        </p:sp>
        <p:sp>
          <p:nvSpPr>
            <p:cNvPr id="8" name="文本框 498">
              <a:extLst>
                <a:ext uri="{FF2B5EF4-FFF2-40B4-BE49-F238E27FC236}">
                  <a16:creationId xmlns:a16="http://schemas.microsoft.com/office/drawing/2014/main" id="{A6AF42C8-7073-9DF4-1594-431E6A98EFD6}"/>
                </a:ext>
              </a:extLst>
            </p:cNvPr>
            <p:cNvSpPr txBox="1"/>
            <p:nvPr/>
          </p:nvSpPr>
          <p:spPr>
            <a:xfrm>
              <a:off x="961452" y="648139"/>
              <a:ext cx="950176" cy="277774"/>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5039" tIns="42520" rIns="85039" bIns="4252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广告与促销</a:t>
              </a:r>
            </a:p>
          </p:txBody>
        </p:sp>
        <p:sp>
          <p:nvSpPr>
            <p:cNvPr id="9" name="文本框 499">
              <a:extLst>
                <a:ext uri="{FF2B5EF4-FFF2-40B4-BE49-F238E27FC236}">
                  <a16:creationId xmlns:a16="http://schemas.microsoft.com/office/drawing/2014/main" id="{12C173CC-E299-6708-D5B1-0D55AD9C567B}"/>
                </a:ext>
              </a:extLst>
            </p:cNvPr>
            <p:cNvSpPr txBox="1"/>
            <p:nvPr/>
          </p:nvSpPr>
          <p:spPr>
            <a:xfrm>
              <a:off x="3311669" y="648139"/>
              <a:ext cx="1353748" cy="277774"/>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5039" tIns="42520" rIns="85039" bIns="4252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营销管理管理业务</a:t>
              </a:r>
            </a:p>
          </p:txBody>
        </p:sp>
        <p:cxnSp>
          <p:nvCxnSpPr>
            <p:cNvPr id="10" name="直线 500">
              <a:extLst>
                <a:ext uri="{FF2B5EF4-FFF2-40B4-BE49-F238E27FC236}">
                  <a16:creationId xmlns:a16="http://schemas.microsoft.com/office/drawing/2014/main" id="{48EE109F-2C9F-02E7-3642-9BCF7E292AEC}"/>
                </a:ext>
              </a:extLst>
            </p:cNvPr>
            <p:cNvCxnSpPr/>
            <p:nvPr/>
          </p:nvCxnSpPr>
          <p:spPr>
            <a:xfrm>
              <a:off x="427312" y="462956"/>
              <a:ext cx="3763314" cy="594"/>
            </a:xfrm>
            <a:prstGeom prst="line">
              <a:avLst/>
            </a:prstGeom>
            <a:ln w="9525" cap="flat" cmpd="sng">
              <a:solidFill>
                <a:srgbClr val="000000"/>
              </a:solidFill>
              <a:prstDash val="solid"/>
              <a:headEnd type="none" w="med" len="med"/>
              <a:tailEnd type="none" w="med" len="med"/>
            </a:ln>
          </p:spPr>
        </p:cxnSp>
        <p:cxnSp>
          <p:nvCxnSpPr>
            <p:cNvPr id="11" name="直线 501">
              <a:extLst>
                <a:ext uri="{FF2B5EF4-FFF2-40B4-BE49-F238E27FC236}">
                  <a16:creationId xmlns:a16="http://schemas.microsoft.com/office/drawing/2014/main" id="{4E5510AF-F821-1CF9-0B77-7DC49DE78347}"/>
                </a:ext>
              </a:extLst>
            </p:cNvPr>
            <p:cNvCxnSpPr/>
            <p:nvPr/>
          </p:nvCxnSpPr>
          <p:spPr>
            <a:xfrm>
              <a:off x="2054065" y="277774"/>
              <a:ext cx="593" cy="185182"/>
            </a:xfrm>
            <a:prstGeom prst="line">
              <a:avLst/>
            </a:prstGeom>
            <a:ln w="9525" cap="flat" cmpd="sng">
              <a:solidFill>
                <a:srgbClr val="000000"/>
              </a:solidFill>
              <a:prstDash val="solid"/>
              <a:headEnd type="none" w="med" len="med"/>
              <a:tailEnd type="none" w="med" len="med"/>
            </a:ln>
          </p:spPr>
        </p:cxnSp>
        <p:cxnSp>
          <p:nvCxnSpPr>
            <p:cNvPr id="12" name="直线 502">
              <a:extLst>
                <a:ext uri="{FF2B5EF4-FFF2-40B4-BE49-F238E27FC236}">
                  <a16:creationId xmlns:a16="http://schemas.microsoft.com/office/drawing/2014/main" id="{B670B846-F3F6-81FF-EF89-F505E0443ACC}"/>
                </a:ext>
              </a:extLst>
            </p:cNvPr>
            <p:cNvCxnSpPr/>
            <p:nvPr/>
          </p:nvCxnSpPr>
          <p:spPr>
            <a:xfrm>
              <a:off x="427312" y="462956"/>
              <a:ext cx="593" cy="185182"/>
            </a:xfrm>
            <a:prstGeom prst="line">
              <a:avLst/>
            </a:prstGeom>
            <a:ln w="9525" cap="flat" cmpd="sng">
              <a:solidFill>
                <a:srgbClr val="000000"/>
              </a:solidFill>
              <a:prstDash val="solid"/>
              <a:headEnd type="none" w="med" len="med"/>
              <a:tailEnd type="none" w="med" len="med"/>
            </a:ln>
          </p:spPr>
        </p:cxnSp>
        <p:cxnSp>
          <p:nvCxnSpPr>
            <p:cNvPr id="13" name="直线 503">
              <a:extLst>
                <a:ext uri="{FF2B5EF4-FFF2-40B4-BE49-F238E27FC236}">
                  <a16:creationId xmlns:a16="http://schemas.microsoft.com/office/drawing/2014/main" id="{D8A8C865-7479-777E-211D-B0DCADA9D8DC}"/>
                </a:ext>
              </a:extLst>
            </p:cNvPr>
            <p:cNvCxnSpPr/>
            <p:nvPr/>
          </p:nvCxnSpPr>
          <p:spPr>
            <a:xfrm>
              <a:off x="1495592" y="462956"/>
              <a:ext cx="593" cy="185182"/>
            </a:xfrm>
            <a:prstGeom prst="line">
              <a:avLst/>
            </a:prstGeom>
            <a:ln w="9525" cap="flat" cmpd="sng">
              <a:solidFill>
                <a:srgbClr val="000000"/>
              </a:solidFill>
              <a:prstDash val="solid"/>
              <a:headEnd type="none" w="med" len="med"/>
              <a:tailEnd type="none" w="med" len="med"/>
            </a:ln>
          </p:spPr>
        </p:cxnSp>
        <p:cxnSp>
          <p:nvCxnSpPr>
            <p:cNvPr id="14" name="直线 504">
              <a:extLst>
                <a:ext uri="{FF2B5EF4-FFF2-40B4-BE49-F238E27FC236}">
                  <a16:creationId xmlns:a16="http://schemas.microsoft.com/office/drawing/2014/main" id="{B10D5F1A-793A-AEE2-1F19-2B2C48A1E6ED}"/>
                </a:ext>
              </a:extLst>
            </p:cNvPr>
            <p:cNvCxnSpPr/>
            <p:nvPr/>
          </p:nvCxnSpPr>
          <p:spPr>
            <a:xfrm>
              <a:off x="2626189" y="481356"/>
              <a:ext cx="593" cy="185182"/>
            </a:xfrm>
            <a:prstGeom prst="line">
              <a:avLst/>
            </a:prstGeom>
            <a:ln w="9525" cap="flat" cmpd="sng">
              <a:solidFill>
                <a:srgbClr val="000000"/>
              </a:solidFill>
              <a:prstDash val="solid"/>
              <a:headEnd type="none" w="med" len="med"/>
              <a:tailEnd type="none" w="med" len="med"/>
            </a:ln>
          </p:spPr>
        </p:cxnSp>
        <p:cxnSp>
          <p:nvCxnSpPr>
            <p:cNvPr id="15" name="直线 505">
              <a:extLst>
                <a:ext uri="{FF2B5EF4-FFF2-40B4-BE49-F238E27FC236}">
                  <a16:creationId xmlns:a16="http://schemas.microsoft.com/office/drawing/2014/main" id="{C9BF0296-8F18-C537-DDD6-2A5817243A8F}"/>
                </a:ext>
              </a:extLst>
            </p:cNvPr>
            <p:cNvCxnSpPr/>
            <p:nvPr/>
          </p:nvCxnSpPr>
          <p:spPr>
            <a:xfrm>
              <a:off x="4190626" y="462956"/>
              <a:ext cx="593" cy="185182"/>
            </a:xfrm>
            <a:prstGeom prst="line">
              <a:avLst/>
            </a:prstGeom>
            <a:ln w="9525" cap="flat" cmpd="sng">
              <a:solidFill>
                <a:srgbClr val="000000"/>
              </a:solidFill>
              <a:prstDash val="solid"/>
              <a:headEnd type="none" w="med" len="med"/>
              <a:tailEnd type="none" w="med" len="med"/>
            </a:ln>
          </p:spPr>
        </p:cxnSp>
        <p:sp>
          <p:nvSpPr>
            <p:cNvPr id="16" name="文本框 506">
              <a:extLst>
                <a:ext uri="{FF2B5EF4-FFF2-40B4-BE49-F238E27FC236}">
                  <a16:creationId xmlns:a16="http://schemas.microsoft.com/office/drawing/2014/main" id="{970774FF-C8CA-0760-404A-7E6703D57D7E}"/>
                </a:ext>
              </a:extLst>
            </p:cNvPr>
            <p:cNvSpPr txBox="1"/>
            <p:nvPr/>
          </p:nvSpPr>
          <p:spPr>
            <a:xfrm>
              <a:off x="2054065" y="648139"/>
              <a:ext cx="1186978" cy="277774"/>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5039" tIns="42520" rIns="85039" bIns="4252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市场主管经理</a:t>
              </a:r>
            </a:p>
          </p:txBody>
        </p:sp>
        <p:cxnSp>
          <p:nvCxnSpPr>
            <p:cNvPr id="17" name="直线 507">
              <a:extLst>
                <a:ext uri="{FF2B5EF4-FFF2-40B4-BE49-F238E27FC236}">
                  <a16:creationId xmlns:a16="http://schemas.microsoft.com/office/drawing/2014/main" id="{516714CC-7D85-8214-C421-2EC2A68DA941}"/>
                </a:ext>
              </a:extLst>
            </p:cNvPr>
            <p:cNvCxnSpPr/>
            <p:nvPr/>
          </p:nvCxnSpPr>
          <p:spPr>
            <a:xfrm>
              <a:off x="2709277" y="936596"/>
              <a:ext cx="9496" cy="191118"/>
            </a:xfrm>
            <a:prstGeom prst="line">
              <a:avLst/>
            </a:prstGeom>
            <a:ln w="9525" cap="flat" cmpd="sng">
              <a:solidFill>
                <a:srgbClr val="000000"/>
              </a:solidFill>
              <a:prstDash val="solid"/>
              <a:headEnd type="none" w="med" len="med"/>
              <a:tailEnd type="none" w="med" len="med"/>
            </a:ln>
          </p:spPr>
        </p:cxnSp>
        <p:sp>
          <p:nvSpPr>
            <p:cNvPr id="18" name="文本框 508">
              <a:extLst>
                <a:ext uri="{FF2B5EF4-FFF2-40B4-BE49-F238E27FC236}">
                  <a16:creationId xmlns:a16="http://schemas.microsoft.com/office/drawing/2014/main" id="{3AFA45D7-4562-85A7-6E1E-2ECBD358168D}"/>
                </a:ext>
              </a:extLst>
            </p:cNvPr>
            <p:cNvSpPr txBox="1"/>
            <p:nvPr/>
          </p:nvSpPr>
          <p:spPr>
            <a:xfrm>
              <a:off x="961452" y="1296277"/>
              <a:ext cx="1231490" cy="277774"/>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5039" tIns="42520" rIns="85039" bIns="4252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个人市场经理</a:t>
              </a:r>
            </a:p>
          </p:txBody>
        </p:sp>
        <p:sp>
          <p:nvSpPr>
            <p:cNvPr id="19" name="文本框 509">
              <a:extLst>
                <a:ext uri="{FF2B5EF4-FFF2-40B4-BE49-F238E27FC236}">
                  <a16:creationId xmlns:a16="http://schemas.microsoft.com/office/drawing/2014/main" id="{9691D2BE-C97E-420B-64AD-77BE1E68D95C}"/>
                </a:ext>
              </a:extLst>
            </p:cNvPr>
            <p:cNvSpPr txBox="1"/>
            <p:nvPr/>
          </p:nvSpPr>
          <p:spPr>
            <a:xfrm>
              <a:off x="1663700" y="2145665"/>
              <a:ext cx="927100" cy="462915"/>
            </a:xfrm>
            <a:prstGeom prst="rect">
              <a:avLst/>
            </a:prstGeom>
            <a:solidFill>
              <a:srgbClr val="FFFFFF"/>
            </a:solidFill>
            <a:ln w="9525" cap="flat" cmpd="sng">
              <a:solidFill>
                <a:srgbClr val="000000"/>
              </a:solidFill>
              <a:prstDash val="solid"/>
              <a:miter/>
              <a:headEnd type="none" w="med" len="med"/>
              <a:tailEnd type="none" w="med" len="med"/>
            </a:ln>
            <a:effectLst>
              <a:outerShdw dist="35921" dir="2699999" algn="ctr" rotWithShape="0">
                <a:srgbClr val="808080"/>
              </a:outerShdw>
            </a:effectLst>
          </p:spPr>
          <p:txBody>
            <a:bodyPr wrap="square" lIns="85039" tIns="42520" rIns="85039" bIns="42520" upright="1"/>
            <a:lstStyle/>
            <a:p>
              <a:pPr algn="ctr" fontAlgn="ctr"/>
              <a:r>
                <a:rPr lang="zh-CN" sz="2000" kern="100">
                  <a:effectLst/>
                  <a:latin typeface="Times New Roman" panose="02020603050405020304" pitchFamily="18" charset="0"/>
                  <a:ea typeface="宋体" panose="02010600030101010101" pitchFamily="2" charset="-122"/>
                  <a:cs typeface="Times New Roman" panose="02020603050405020304" pitchFamily="18" charset="0"/>
                </a:rPr>
                <a:t>销售经理</a:t>
              </a:r>
            </a:p>
            <a:p>
              <a:pPr algn="ctr" fontAlgn="ctr"/>
              <a:r>
                <a:rPr lang="zh-CN" sz="2000" kern="100">
                  <a:effectLst/>
                  <a:latin typeface="Times New Roman" panose="02020603050405020304" pitchFamily="18" charset="0"/>
                  <a:ea typeface="宋体" panose="02010600030101010101" pitchFamily="2" charset="-122"/>
                  <a:cs typeface="Times New Roman" panose="02020603050405020304" pitchFamily="18" charset="0"/>
                </a:rPr>
                <a:t>（个人市场）</a:t>
              </a:r>
            </a:p>
          </p:txBody>
        </p:sp>
        <p:sp>
          <p:nvSpPr>
            <p:cNvPr id="20" name="文本框 510">
              <a:extLst>
                <a:ext uri="{FF2B5EF4-FFF2-40B4-BE49-F238E27FC236}">
                  <a16:creationId xmlns:a16="http://schemas.microsoft.com/office/drawing/2014/main" id="{A7CB8EF3-6C0C-6303-6CAB-C5193AC9024E}"/>
                </a:ext>
              </a:extLst>
            </p:cNvPr>
            <p:cNvSpPr txBox="1"/>
            <p:nvPr/>
          </p:nvSpPr>
          <p:spPr>
            <a:xfrm>
              <a:off x="2652896" y="2137908"/>
              <a:ext cx="911006" cy="462956"/>
            </a:xfrm>
            <a:prstGeom prst="rect">
              <a:avLst/>
            </a:prstGeom>
            <a:solidFill>
              <a:srgbClr val="FFFFFF"/>
            </a:solidFill>
            <a:ln w="9525" cap="flat" cmpd="sng">
              <a:solidFill>
                <a:srgbClr val="000000"/>
              </a:solidFill>
              <a:prstDash val="solid"/>
              <a:miter/>
              <a:headEnd type="none" w="med" len="med"/>
              <a:tailEnd type="none" w="med" len="med"/>
            </a:ln>
            <a:effectLst>
              <a:outerShdw dist="35921" dir="2699999" algn="ctr" rotWithShape="0">
                <a:srgbClr val="808080"/>
              </a:outerShdw>
            </a:effectLst>
          </p:spPr>
          <p:txBody>
            <a:bodyPr wrap="square" lIns="85039" tIns="42520" rIns="85039" bIns="42520" upright="1"/>
            <a:lstStyle/>
            <a:p>
              <a:pPr algn="ctr" fontAlgn="ctr"/>
              <a:r>
                <a:rPr lang="zh-CN" sz="2000" kern="100">
                  <a:effectLst/>
                  <a:latin typeface="Times New Roman" panose="02020603050405020304" pitchFamily="18" charset="0"/>
                  <a:ea typeface="宋体" panose="02010600030101010101" pitchFamily="2" charset="-122"/>
                  <a:cs typeface="Times New Roman" panose="02020603050405020304" pitchFamily="18" charset="0"/>
                </a:rPr>
                <a:t>广告经理</a:t>
              </a:r>
            </a:p>
            <a:p>
              <a:pPr algn="ctr" fontAlgn="ctr"/>
              <a:r>
                <a:rPr lang="zh-CN" sz="2000" kern="100">
                  <a:effectLst/>
                  <a:latin typeface="Times New Roman" panose="02020603050405020304" pitchFamily="18" charset="0"/>
                  <a:ea typeface="宋体" panose="02010600030101010101" pitchFamily="2" charset="-122"/>
                  <a:cs typeface="Times New Roman" panose="02020603050405020304" pitchFamily="18" charset="0"/>
                </a:rPr>
                <a:t>（个人市场）</a:t>
              </a:r>
            </a:p>
          </p:txBody>
        </p:sp>
        <p:sp>
          <p:nvSpPr>
            <p:cNvPr id="21" name="文本框 511">
              <a:extLst>
                <a:ext uri="{FF2B5EF4-FFF2-40B4-BE49-F238E27FC236}">
                  <a16:creationId xmlns:a16="http://schemas.microsoft.com/office/drawing/2014/main" id="{0DE3377B-08DA-B25F-2529-6F68752C8E4C}"/>
                </a:ext>
              </a:extLst>
            </p:cNvPr>
            <p:cNvSpPr txBox="1"/>
            <p:nvPr/>
          </p:nvSpPr>
          <p:spPr>
            <a:xfrm>
              <a:off x="3667762" y="2130192"/>
              <a:ext cx="1098548" cy="462956"/>
            </a:xfrm>
            <a:prstGeom prst="rect">
              <a:avLst/>
            </a:prstGeom>
            <a:solidFill>
              <a:srgbClr val="FFFFFF"/>
            </a:solidFill>
            <a:ln w="9525" cap="flat" cmpd="sng">
              <a:solidFill>
                <a:srgbClr val="000000"/>
              </a:solidFill>
              <a:prstDash val="solid"/>
              <a:miter/>
              <a:headEnd type="none" w="med" len="med"/>
              <a:tailEnd type="none" w="med" len="med"/>
            </a:ln>
            <a:effectLst>
              <a:outerShdw dist="35921" dir="2699999" algn="ctr" rotWithShape="0">
                <a:srgbClr val="808080"/>
              </a:outerShdw>
            </a:effectLst>
          </p:spPr>
          <p:txBody>
            <a:bodyPr wrap="square" lIns="85039" tIns="42520" rIns="85039" bIns="42520" upright="1"/>
            <a:lstStyle/>
            <a:p>
              <a:pPr algn="ctr" fontAlgn="ctr"/>
              <a:r>
                <a:rPr lang="zh-CN" sz="2000" kern="100">
                  <a:effectLst/>
                  <a:latin typeface="Times New Roman" panose="02020603050405020304" pitchFamily="18" charset="0"/>
                  <a:ea typeface="宋体" panose="02010600030101010101" pitchFamily="2" charset="-122"/>
                  <a:cs typeface="Times New Roman" panose="02020603050405020304" pitchFamily="18" charset="0"/>
                </a:rPr>
                <a:t>产品开发经理</a:t>
              </a:r>
            </a:p>
            <a:p>
              <a:pPr algn="ctr" fontAlgn="ctr"/>
              <a:r>
                <a:rPr lang="zh-CN" sz="2000" kern="100">
                  <a:effectLst/>
                  <a:latin typeface="Times New Roman" panose="02020603050405020304" pitchFamily="18" charset="0"/>
                  <a:ea typeface="宋体" panose="02010600030101010101" pitchFamily="2" charset="-122"/>
                  <a:cs typeface="Times New Roman" panose="02020603050405020304" pitchFamily="18" charset="0"/>
                </a:rPr>
                <a:t>（个人市场）</a:t>
              </a:r>
            </a:p>
          </p:txBody>
        </p:sp>
        <p:cxnSp>
          <p:nvCxnSpPr>
            <p:cNvPr id="22" name="直线 512">
              <a:extLst>
                <a:ext uri="{FF2B5EF4-FFF2-40B4-BE49-F238E27FC236}">
                  <a16:creationId xmlns:a16="http://schemas.microsoft.com/office/drawing/2014/main" id="{84AD73FA-F1A9-8EB3-543F-D09A2C9886DD}"/>
                </a:ext>
              </a:extLst>
            </p:cNvPr>
            <p:cNvCxnSpPr/>
            <p:nvPr/>
          </p:nvCxnSpPr>
          <p:spPr>
            <a:xfrm>
              <a:off x="1958514" y="1945009"/>
              <a:ext cx="593" cy="185182"/>
            </a:xfrm>
            <a:prstGeom prst="line">
              <a:avLst/>
            </a:prstGeom>
            <a:ln w="9525" cap="flat" cmpd="sng">
              <a:solidFill>
                <a:srgbClr val="000000"/>
              </a:solidFill>
              <a:prstDash val="solid"/>
              <a:headEnd type="none" w="med" len="med"/>
              <a:tailEnd type="none" w="med" len="med"/>
            </a:ln>
          </p:spPr>
        </p:cxnSp>
        <p:cxnSp>
          <p:nvCxnSpPr>
            <p:cNvPr id="23" name="直线 513">
              <a:extLst>
                <a:ext uri="{FF2B5EF4-FFF2-40B4-BE49-F238E27FC236}">
                  <a16:creationId xmlns:a16="http://schemas.microsoft.com/office/drawing/2014/main" id="{368ECA79-E638-7264-7366-F278BEDD1DA2}"/>
                </a:ext>
              </a:extLst>
            </p:cNvPr>
            <p:cNvCxnSpPr/>
            <p:nvPr/>
          </p:nvCxnSpPr>
          <p:spPr>
            <a:xfrm>
              <a:off x="3026794" y="1945009"/>
              <a:ext cx="593" cy="185182"/>
            </a:xfrm>
            <a:prstGeom prst="line">
              <a:avLst/>
            </a:prstGeom>
            <a:ln w="9525" cap="flat" cmpd="sng">
              <a:solidFill>
                <a:srgbClr val="000000"/>
              </a:solidFill>
              <a:prstDash val="solid"/>
              <a:headEnd type="none" w="med" len="med"/>
              <a:tailEnd type="none" w="med" len="med"/>
            </a:ln>
          </p:spPr>
        </p:cxnSp>
        <p:cxnSp>
          <p:nvCxnSpPr>
            <p:cNvPr id="24" name="直线 514">
              <a:extLst>
                <a:ext uri="{FF2B5EF4-FFF2-40B4-BE49-F238E27FC236}">
                  <a16:creationId xmlns:a16="http://schemas.microsoft.com/office/drawing/2014/main" id="{F5E15B16-664B-BBF5-1338-4EDD2E1D8194}"/>
                </a:ext>
              </a:extLst>
            </p:cNvPr>
            <p:cNvCxnSpPr/>
            <p:nvPr/>
          </p:nvCxnSpPr>
          <p:spPr>
            <a:xfrm>
              <a:off x="4246414" y="1934326"/>
              <a:ext cx="593" cy="185182"/>
            </a:xfrm>
            <a:prstGeom prst="line">
              <a:avLst/>
            </a:prstGeom>
            <a:ln w="9525" cap="flat" cmpd="sng">
              <a:solidFill>
                <a:srgbClr val="000000"/>
              </a:solidFill>
              <a:prstDash val="solid"/>
              <a:headEnd type="none" w="med" len="med"/>
              <a:tailEnd type="none" w="med" len="med"/>
            </a:ln>
          </p:spPr>
        </p:cxnSp>
        <p:sp>
          <p:nvSpPr>
            <p:cNvPr id="25" name="文本框 515">
              <a:extLst>
                <a:ext uri="{FF2B5EF4-FFF2-40B4-BE49-F238E27FC236}">
                  <a16:creationId xmlns:a16="http://schemas.microsoft.com/office/drawing/2014/main" id="{1E5D1AD2-66A0-65AD-1994-0CD335994CA3}"/>
                </a:ext>
              </a:extLst>
            </p:cNvPr>
            <p:cNvSpPr txBox="1"/>
            <p:nvPr/>
          </p:nvSpPr>
          <p:spPr>
            <a:xfrm>
              <a:off x="2394728" y="1296871"/>
              <a:ext cx="1010118" cy="277774"/>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5039" tIns="42520" rIns="85039" bIns="4252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公司市场经理</a:t>
              </a:r>
            </a:p>
          </p:txBody>
        </p:sp>
        <p:sp>
          <p:nvSpPr>
            <p:cNvPr id="26" name="文本框 516">
              <a:extLst>
                <a:ext uri="{FF2B5EF4-FFF2-40B4-BE49-F238E27FC236}">
                  <a16:creationId xmlns:a16="http://schemas.microsoft.com/office/drawing/2014/main" id="{9E8ADC5F-027F-36D2-D252-01D469A52633}"/>
                </a:ext>
              </a:extLst>
            </p:cNvPr>
            <p:cNvSpPr txBox="1"/>
            <p:nvPr/>
          </p:nvSpPr>
          <p:spPr>
            <a:xfrm>
              <a:off x="3463008" y="1296871"/>
              <a:ext cx="1203002" cy="277774"/>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5039" tIns="42520" rIns="85039" bIns="4252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银行保险市场经理</a:t>
              </a:r>
            </a:p>
          </p:txBody>
        </p:sp>
        <p:cxnSp>
          <p:nvCxnSpPr>
            <p:cNvPr id="27" name="直线 517">
              <a:extLst>
                <a:ext uri="{FF2B5EF4-FFF2-40B4-BE49-F238E27FC236}">
                  <a16:creationId xmlns:a16="http://schemas.microsoft.com/office/drawing/2014/main" id="{733E6292-4895-436C-4FDD-791122C10999}"/>
                </a:ext>
              </a:extLst>
            </p:cNvPr>
            <p:cNvCxnSpPr/>
            <p:nvPr/>
          </p:nvCxnSpPr>
          <p:spPr>
            <a:xfrm>
              <a:off x="2715212" y="1111688"/>
              <a:ext cx="593" cy="185182"/>
            </a:xfrm>
            <a:prstGeom prst="line">
              <a:avLst/>
            </a:prstGeom>
            <a:ln w="9525" cap="flat" cmpd="sng">
              <a:solidFill>
                <a:srgbClr val="000000"/>
              </a:solidFill>
              <a:prstDash val="solid"/>
              <a:headEnd type="none" w="med" len="med"/>
              <a:tailEnd type="none" w="med" len="med"/>
            </a:ln>
          </p:spPr>
        </p:cxnSp>
        <p:cxnSp>
          <p:nvCxnSpPr>
            <p:cNvPr id="28" name="直线 518">
              <a:extLst>
                <a:ext uri="{FF2B5EF4-FFF2-40B4-BE49-F238E27FC236}">
                  <a16:creationId xmlns:a16="http://schemas.microsoft.com/office/drawing/2014/main" id="{56786711-9A20-BEE6-90E9-3F5647B89DE2}"/>
                </a:ext>
              </a:extLst>
            </p:cNvPr>
            <p:cNvCxnSpPr/>
            <p:nvPr/>
          </p:nvCxnSpPr>
          <p:spPr>
            <a:xfrm>
              <a:off x="3998929" y="1131275"/>
              <a:ext cx="593" cy="185182"/>
            </a:xfrm>
            <a:prstGeom prst="line">
              <a:avLst/>
            </a:prstGeom>
            <a:ln w="9525" cap="flat" cmpd="sng">
              <a:solidFill>
                <a:srgbClr val="000000"/>
              </a:solidFill>
              <a:prstDash val="solid"/>
              <a:headEnd type="none" w="med" len="med"/>
              <a:tailEnd type="none" w="med" len="med"/>
            </a:ln>
          </p:spPr>
        </p:cxnSp>
        <p:cxnSp>
          <p:nvCxnSpPr>
            <p:cNvPr id="29" name="直线 519">
              <a:extLst>
                <a:ext uri="{FF2B5EF4-FFF2-40B4-BE49-F238E27FC236}">
                  <a16:creationId xmlns:a16="http://schemas.microsoft.com/office/drawing/2014/main" id="{9B2F100D-CDB9-7EA5-B1DD-C40C1A25F981}"/>
                </a:ext>
              </a:extLst>
            </p:cNvPr>
            <p:cNvCxnSpPr/>
            <p:nvPr/>
          </p:nvCxnSpPr>
          <p:spPr>
            <a:xfrm>
              <a:off x="1623786" y="1127120"/>
              <a:ext cx="2392948" cy="6529"/>
            </a:xfrm>
            <a:prstGeom prst="line">
              <a:avLst/>
            </a:prstGeom>
            <a:ln w="9525" cap="flat" cmpd="sng">
              <a:solidFill>
                <a:srgbClr val="000000"/>
              </a:solidFill>
              <a:prstDash val="solid"/>
              <a:headEnd type="none" w="med" len="med"/>
              <a:tailEnd type="none" w="med" len="med"/>
            </a:ln>
          </p:spPr>
        </p:cxnSp>
        <p:cxnSp>
          <p:nvCxnSpPr>
            <p:cNvPr id="30" name="直线 520">
              <a:extLst>
                <a:ext uri="{FF2B5EF4-FFF2-40B4-BE49-F238E27FC236}">
                  <a16:creationId xmlns:a16="http://schemas.microsoft.com/office/drawing/2014/main" id="{2C7D8BA4-0996-DF29-9B92-95810A16CF02}"/>
                </a:ext>
              </a:extLst>
            </p:cNvPr>
            <p:cNvCxnSpPr/>
            <p:nvPr/>
          </p:nvCxnSpPr>
          <p:spPr>
            <a:xfrm>
              <a:off x="1614884" y="1146113"/>
              <a:ext cx="593" cy="185182"/>
            </a:xfrm>
            <a:prstGeom prst="line">
              <a:avLst/>
            </a:prstGeom>
            <a:ln w="9525" cap="flat" cmpd="sng">
              <a:solidFill>
                <a:srgbClr val="000000"/>
              </a:solidFill>
              <a:prstDash val="solid"/>
              <a:headEnd type="none" w="med" len="med"/>
              <a:tailEnd type="none" w="med" len="med"/>
            </a:ln>
          </p:spPr>
        </p:cxnSp>
        <p:cxnSp>
          <p:nvCxnSpPr>
            <p:cNvPr id="31" name="直线 521">
              <a:extLst>
                <a:ext uri="{FF2B5EF4-FFF2-40B4-BE49-F238E27FC236}">
                  <a16:creationId xmlns:a16="http://schemas.microsoft.com/office/drawing/2014/main" id="{03B6E742-2127-3491-A496-F2ECDB9EF736}"/>
                </a:ext>
              </a:extLst>
            </p:cNvPr>
            <p:cNvCxnSpPr/>
            <p:nvPr/>
          </p:nvCxnSpPr>
          <p:spPr>
            <a:xfrm>
              <a:off x="994094" y="1942635"/>
              <a:ext cx="3261222" cy="594"/>
            </a:xfrm>
            <a:prstGeom prst="line">
              <a:avLst/>
            </a:prstGeom>
            <a:ln w="9525" cap="flat" cmpd="sng">
              <a:solidFill>
                <a:srgbClr val="000000"/>
              </a:solidFill>
              <a:prstDash val="solid"/>
              <a:headEnd type="none" w="med" len="med"/>
              <a:tailEnd type="none" w="med" len="med"/>
            </a:ln>
          </p:spPr>
        </p:cxnSp>
        <p:cxnSp>
          <p:nvCxnSpPr>
            <p:cNvPr id="32" name="直线 522">
              <a:extLst>
                <a:ext uri="{FF2B5EF4-FFF2-40B4-BE49-F238E27FC236}">
                  <a16:creationId xmlns:a16="http://schemas.microsoft.com/office/drawing/2014/main" id="{FC5C4188-65FC-393F-27E1-B02D9BB4798E}"/>
                </a:ext>
              </a:extLst>
            </p:cNvPr>
            <p:cNvCxnSpPr/>
            <p:nvPr/>
          </p:nvCxnSpPr>
          <p:spPr>
            <a:xfrm>
              <a:off x="1612510" y="1568709"/>
              <a:ext cx="593" cy="370365"/>
            </a:xfrm>
            <a:prstGeom prst="line">
              <a:avLst/>
            </a:prstGeom>
            <a:ln w="9525" cap="flat" cmpd="sng">
              <a:solidFill>
                <a:srgbClr val="000000"/>
              </a:solidFill>
              <a:prstDash val="solid"/>
              <a:headEnd type="none" w="med" len="med"/>
              <a:tailEnd type="none" w="med" len="med"/>
            </a:ln>
          </p:spPr>
        </p:cxnSp>
        <p:cxnSp>
          <p:nvCxnSpPr>
            <p:cNvPr id="33" name="直线 523">
              <a:extLst>
                <a:ext uri="{FF2B5EF4-FFF2-40B4-BE49-F238E27FC236}">
                  <a16:creationId xmlns:a16="http://schemas.microsoft.com/office/drawing/2014/main" id="{4D39B43F-510F-4AFC-0748-BDDEACC47334}"/>
                </a:ext>
              </a:extLst>
            </p:cNvPr>
            <p:cNvCxnSpPr/>
            <p:nvPr/>
          </p:nvCxnSpPr>
          <p:spPr>
            <a:xfrm>
              <a:off x="993501" y="1944416"/>
              <a:ext cx="593" cy="185182"/>
            </a:xfrm>
            <a:prstGeom prst="line">
              <a:avLst/>
            </a:prstGeom>
            <a:ln w="9525" cap="flat" cmpd="sng">
              <a:solidFill>
                <a:srgbClr val="000000"/>
              </a:solidFill>
              <a:prstDash val="solid"/>
              <a:headEnd type="none" w="med" len="med"/>
              <a:tailEnd type="none" w="med" len="med"/>
            </a:ln>
          </p:spPr>
        </p:cxnSp>
        <p:sp>
          <p:nvSpPr>
            <p:cNvPr id="34" name="文本框 524">
              <a:extLst>
                <a:ext uri="{FF2B5EF4-FFF2-40B4-BE49-F238E27FC236}">
                  <a16:creationId xmlns:a16="http://schemas.microsoft.com/office/drawing/2014/main" id="{E943F14E-A2C5-B8FD-8872-4A2918328C64}"/>
                </a:ext>
              </a:extLst>
            </p:cNvPr>
            <p:cNvSpPr txBox="1"/>
            <p:nvPr/>
          </p:nvSpPr>
          <p:spPr>
            <a:xfrm>
              <a:off x="642749" y="2142063"/>
              <a:ext cx="961452" cy="462956"/>
            </a:xfrm>
            <a:prstGeom prst="rect">
              <a:avLst/>
            </a:prstGeom>
            <a:solidFill>
              <a:srgbClr val="FFFFFF"/>
            </a:solidFill>
            <a:ln w="9525" cap="flat" cmpd="sng">
              <a:solidFill>
                <a:srgbClr val="000000"/>
              </a:solidFill>
              <a:prstDash val="solid"/>
              <a:miter/>
              <a:headEnd type="none" w="med" len="med"/>
              <a:tailEnd type="none" w="med" len="med"/>
            </a:ln>
            <a:effectLst>
              <a:outerShdw dist="35921" dir="2699999" algn="ctr" rotWithShape="0">
                <a:srgbClr val="808080"/>
              </a:outerShdw>
            </a:effectLst>
          </p:spPr>
          <p:txBody>
            <a:bodyPr wrap="square" lIns="85039" tIns="42520" rIns="85039" bIns="42520" upright="1"/>
            <a:lstStyle/>
            <a:p>
              <a:pPr algn="ctr"/>
              <a:r>
                <a:rPr lang="zh-CN" sz="2000" kern="100">
                  <a:effectLst/>
                  <a:latin typeface="Times New Roman" panose="02020603050405020304" pitchFamily="18" charset="0"/>
                  <a:ea typeface="宋体" panose="02010600030101010101" pitchFamily="2" charset="-122"/>
                  <a:cs typeface="Times New Roman" panose="02020603050405020304" pitchFamily="18" charset="0"/>
                </a:rPr>
                <a:t>市场调研经理</a:t>
              </a:r>
            </a:p>
            <a:p>
              <a:pPr algn="ctr"/>
              <a:r>
                <a:rPr lang="zh-CN" sz="2000" kern="100">
                  <a:effectLst/>
                  <a:latin typeface="Times New Roman" panose="02020603050405020304" pitchFamily="18" charset="0"/>
                  <a:ea typeface="宋体" panose="02010600030101010101" pitchFamily="2" charset="-122"/>
                  <a:cs typeface="Times New Roman" panose="02020603050405020304" pitchFamily="18" charset="0"/>
                </a:rPr>
                <a:t>（个人市场）</a:t>
              </a:r>
            </a:p>
          </p:txBody>
        </p:sp>
      </p:grpSp>
    </p:spTree>
    <p:extLst>
      <p:ext uri="{BB962C8B-B14F-4D97-AF65-F5344CB8AC3E}">
        <p14:creationId xmlns:p14="http://schemas.microsoft.com/office/powerpoint/2010/main" val="35017217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B60491DF-F1F7-5D7A-0998-AAB9633F7903}"/>
              </a:ext>
            </a:extLst>
          </p:cNvPr>
          <p:cNvSpPr>
            <a:spLocks noGrp="1" noChangeArrowheads="1"/>
          </p:cNvSpPr>
          <p:nvPr>
            <p:ph type="title"/>
          </p:nvPr>
        </p:nvSpPr>
        <p:spPr/>
        <p:txBody>
          <a:bodyPr/>
          <a:lstStyle/>
          <a:p>
            <a:r>
              <a:rPr lang="zh-CN" altLang="en-US"/>
              <a:t>五、</a:t>
            </a:r>
            <a:r>
              <a:rPr lang="zh-CN" altLang="en-US" b="1"/>
              <a:t>产品型与市场型组织机构</a:t>
            </a:r>
            <a:r>
              <a:rPr lang="zh-CN" altLang="en-US"/>
              <a:t> </a:t>
            </a:r>
          </a:p>
        </p:txBody>
      </p:sp>
      <p:sp>
        <p:nvSpPr>
          <p:cNvPr id="11267" name="Rectangle 3">
            <a:extLst>
              <a:ext uri="{FF2B5EF4-FFF2-40B4-BE49-F238E27FC236}">
                <a16:creationId xmlns:a16="http://schemas.microsoft.com/office/drawing/2014/main" id="{B640BC4D-862E-973A-1418-413E18D843C2}"/>
              </a:ext>
            </a:extLst>
          </p:cNvPr>
          <p:cNvSpPr>
            <a:spLocks noGrp="1" noChangeArrowheads="1"/>
          </p:cNvSpPr>
          <p:nvPr>
            <p:ph type="body" idx="1"/>
          </p:nvPr>
        </p:nvSpPr>
        <p:spPr/>
        <p:txBody>
          <a:bodyPr/>
          <a:lstStyle/>
          <a:p>
            <a:r>
              <a:rPr lang="zh-CN" altLang="en-US" dirty="0"/>
              <a:t>产品管理与市场管理的组织结构</a:t>
            </a:r>
            <a:endParaRPr lang="en-US" altLang="zh-CN" dirty="0"/>
          </a:p>
          <a:p>
            <a:pPr lvl="1"/>
            <a:r>
              <a:rPr lang="zh-CN" altLang="en-US" dirty="0"/>
              <a:t>同时设置产品经理和市场经理，形成一种矩阵式结构。</a:t>
            </a:r>
          </a:p>
          <a:p>
            <a:r>
              <a:rPr lang="zh-CN" altLang="en-US" dirty="0"/>
              <a:t>缺点</a:t>
            </a:r>
            <a:endParaRPr lang="en-US" altLang="zh-CN" dirty="0"/>
          </a:p>
          <a:p>
            <a:pPr lvl="1"/>
            <a:r>
              <a:rPr lang="zh-CN" altLang="en-US" dirty="0"/>
              <a:t>销售队伍应该如何组织？是按照产品类别还是市场？究竟是谁应该负责制定产品在各个市场上的营销方案？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EA2827F-C3FA-A537-D13D-6550539A357C}"/>
              </a:ext>
            </a:extLst>
          </p:cNvPr>
          <p:cNvSpPr>
            <a:spLocks noGrp="1"/>
          </p:cNvSpPr>
          <p:nvPr>
            <p:ph type="title"/>
          </p:nvPr>
        </p:nvSpPr>
        <p:spPr/>
        <p:txBody>
          <a:bodyPr/>
          <a:lstStyle/>
          <a:p>
            <a:r>
              <a:rPr lang="zh-CN" alt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产品型与市场型组织结构</a:t>
            </a:r>
            <a:endParaRPr lang="zh-CN" altLang="en-US" sz="2800" dirty="0"/>
          </a:p>
        </p:txBody>
      </p:sp>
      <p:graphicFrame>
        <p:nvGraphicFramePr>
          <p:cNvPr id="4" name="表格 3">
            <a:extLst>
              <a:ext uri="{FF2B5EF4-FFF2-40B4-BE49-F238E27FC236}">
                <a16:creationId xmlns:a16="http://schemas.microsoft.com/office/drawing/2014/main" id="{7947EA02-F1AC-42A7-D55E-5D6755FE7ED3}"/>
              </a:ext>
            </a:extLst>
          </p:cNvPr>
          <p:cNvGraphicFramePr>
            <a:graphicFrameLocks noGrp="1"/>
          </p:cNvGraphicFramePr>
          <p:nvPr>
            <p:extLst>
              <p:ext uri="{D42A27DB-BD31-4B8C-83A1-F6EECF244321}">
                <p14:modId xmlns:p14="http://schemas.microsoft.com/office/powerpoint/2010/main" val="2166302648"/>
              </p:ext>
            </p:extLst>
          </p:nvPr>
        </p:nvGraphicFramePr>
        <p:xfrm>
          <a:off x="611560" y="2132856"/>
          <a:ext cx="7776862" cy="3600400"/>
        </p:xfrm>
        <a:graphic>
          <a:graphicData uri="http://schemas.openxmlformats.org/drawingml/2006/table">
            <a:tbl>
              <a:tblPr bandCol="1">
                <a:tableStyleId>{B301B821-A1FF-4177-AEE7-76D212191A09}</a:tableStyleId>
              </a:tblPr>
              <a:tblGrid>
                <a:gridCol w="1478346">
                  <a:extLst>
                    <a:ext uri="{9D8B030D-6E8A-4147-A177-3AD203B41FA5}">
                      <a16:colId xmlns:a16="http://schemas.microsoft.com/office/drawing/2014/main" val="2739167318"/>
                    </a:ext>
                  </a:extLst>
                </a:gridCol>
                <a:gridCol w="1642207">
                  <a:extLst>
                    <a:ext uri="{9D8B030D-6E8A-4147-A177-3AD203B41FA5}">
                      <a16:colId xmlns:a16="http://schemas.microsoft.com/office/drawing/2014/main" val="1923377802"/>
                    </a:ext>
                  </a:extLst>
                </a:gridCol>
                <a:gridCol w="1642207">
                  <a:extLst>
                    <a:ext uri="{9D8B030D-6E8A-4147-A177-3AD203B41FA5}">
                      <a16:colId xmlns:a16="http://schemas.microsoft.com/office/drawing/2014/main" val="1930041298"/>
                    </a:ext>
                  </a:extLst>
                </a:gridCol>
                <a:gridCol w="1507051">
                  <a:extLst>
                    <a:ext uri="{9D8B030D-6E8A-4147-A177-3AD203B41FA5}">
                      <a16:colId xmlns:a16="http://schemas.microsoft.com/office/drawing/2014/main" val="4245786040"/>
                    </a:ext>
                  </a:extLst>
                </a:gridCol>
                <a:gridCol w="1507051">
                  <a:extLst>
                    <a:ext uri="{9D8B030D-6E8A-4147-A177-3AD203B41FA5}">
                      <a16:colId xmlns:a16="http://schemas.microsoft.com/office/drawing/2014/main" val="652413825"/>
                    </a:ext>
                  </a:extLst>
                </a:gridCol>
              </a:tblGrid>
              <a:tr h="720080">
                <a:tc rowSpan="5">
                  <a:txBody>
                    <a:bodyPr/>
                    <a:lstStyle/>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p>
                      <a:pPr algn="ctr"/>
                      <a:r>
                        <a:rPr lang="zh-CN" sz="2400" kern="100" dirty="0">
                          <a:effectLst/>
                        </a:rPr>
                        <a:t>产品经理</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mpd="sng">
                      <a:noFill/>
                    </a:lnL>
                    <a:lnR w="12700" cap="flat" cmpd="sng" algn="ctr">
                      <a:noFill/>
                      <a:prstDash val="solid"/>
                      <a:round/>
                      <a:headEnd type="none" w="med" len="med"/>
                      <a:tailEnd type="none" w="med" len="med"/>
                    </a:lnR>
                    <a:lnT w="12700" cmpd="sng">
                      <a:noFill/>
                    </a:lnT>
                    <a:lnB w="12700" cmpd="sng">
                      <a:noFill/>
                    </a:lnB>
                    <a:solidFill>
                      <a:schemeClr val="bg1"/>
                    </a:solidFill>
                  </a:tcPr>
                </a:tc>
                <a:tc gridSpan="4">
                  <a:txBody>
                    <a:bodyPr/>
                    <a:lstStyle/>
                    <a:p>
                      <a:pPr algn="ctr"/>
                      <a:r>
                        <a:rPr lang="zh-CN" sz="2400" kern="100" dirty="0">
                          <a:effectLst/>
                        </a:rPr>
                        <a:t>市场经理</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noFill/>
                      <a:prstDash val="solid"/>
                      <a:round/>
                      <a:headEnd type="none" w="med" len="med"/>
                      <a:tailEnd type="none" w="med" len="med"/>
                    </a:lnL>
                    <a:lnR w="12700" cap="flat" cmpd="sng" algn="ctr">
                      <a:solidFill>
                        <a:schemeClr val="bg1"/>
                      </a:solidFill>
                      <a:prstDash val="solid"/>
                      <a:round/>
                      <a:headEnd type="none" w="med" len="med"/>
                      <a:tailEnd type="none" w="med" len="med"/>
                    </a:lnR>
                    <a:lnT w="12700" cmpd="sng">
                      <a:noFill/>
                    </a:lnT>
                  </a:tcPr>
                </a:tc>
                <a:tc hMerge="1">
                  <a:txBody>
                    <a:bodyPr/>
                    <a:lstStyle/>
                    <a:p>
                      <a:endParaRPr lang="zh-CN" altLang="en-US"/>
                    </a:p>
                  </a:txBody>
                  <a:tcPr/>
                </a:tc>
                <a:tc hMerge="1">
                  <a:txBody>
                    <a:bodyPr/>
                    <a:lstStyle/>
                    <a:p>
                      <a:endParaRPr lang="zh-CN" altLang="en-US"/>
                    </a:p>
                  </a:txBody>
                  <a:tcPr/>
                </a:tc>
                <a:tc hMerge="1">
                  <a:txBody>
                    <a:bodyPr/>
                    <a:lstStyle/>
                    <a:p>
                      <a:endParaRPr lang="zh-CN" altLang="en-US"/>
                    </a:p>
                  </a:txBody>
                  <a:tcPr/>
                </a:tc>
                <a:extLst>
                  <a:ext uri="{0D108BD9-81ED-4DB2-BD59-A6C34878D82A}">
                    <a16:rowId xmlns:a16="http://schemas.microsoft.com/office/drawing/2014/main" val="2801406679"/>
                  </a:ext>
                </a:extLst>
              </a:tr>
              <a:tr h="720080">
                <a:tc vMerge="1">
                  <a:txBody>
                    <a:bodyPr/>
                    <a:lstStyle/>
                    <a:p>
                      <a:pPr algn="ctr"/>
                      <a:endParaRPr lang="zh-CN" sz="2400" kern="100">
                        <a:effectLst/>
                        <a:latin typeface="Times New Roman" panose="02020603050405020304" pitchFamily="18" charset="0"/>
                        <a:ea typeface="宋体" panose="02010600030101010101" pitchFamily="2" charset="-122"/>
                      </a:endParaRPr>
                    </a:p>
                  </a:txBody>
                  <a:tcPr marL="68580" marR="68580" marT="0" marB="0" anchor="ctr"/>
                </a:tc>
                <a:tc>
                  <a:txBody>
                    <a:bodyPr/>
                    <a:lstStyle/>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zh-CN" sz="2400" kern="100" dirty="0">
                          <a:effectLst/>
                        </a:rPr>
                        <a:t>个人市场</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zh-CN" sz="2400" kern="100" dirty="0">
                          <a:effectLst/>
                        </a:rPr>
                        <a:t>团体市场</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zh-CN" sz="2400" kern="100">
                          <a:effectLst/>
                        </a:rPr>
                        <a:t>银行保险</a:t>
                      </a:r>
                      <a:endParaRPr lang="zh-CN" sz="2400" kern="10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tcPr>
                </a:tc>
                <a:extLst>
                  <a:ext uri="{0D108BD9-81ED-4DB2-BD59-A6C34878D82A}">
                    <a16:rowId xmlns:a16="http://schemas.microsoft.com/office/drawing/2014/main" val="2366311185"/>
                  </a:ext>
                </a:extLst>
              </a:tr>
              <a:tr h="720080">
                <a:tc vMerge="1">
                  <a:txBody>
                    <a:bodyPr/>
                    <a:lstStyle/>
                    <a:p>
                      <a:pPr algn="ctr"/>
                      <a:endParaRPr lang="zh-CN" sz="2400" kern="100">
                        <a:effectLst/>
                        <a:latin typeface="Times New Roman" panose="02020603050405020304" pitchFamily="18" charset="0"/>
                        <a:ea typeface="宋体" panose="02010600030101010101" pitchFamily="2" charset="-122"/>
                      </a:endParaRPr>
                    </a:p>
                  </a:txBody>
                  <a:tcPr marL="68580" marR="68580" marT="0" marB="0" anchor="ctr"/>
                </a:tc>
                <a:tc>
                  <a:txBody>
                    <a:bodyPr/>
                    <a:lstStyle/>
                    <a:p>
                      <a:pPr algn="ctr"/>
                      <a:r>
                        <a:rPr lang="zh-CN" sz="2400" kern="100" dirty="0">
                          <a:effectLst/>
                        </a:rPr>
                        <a:t>养老金</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en-US" sz="2400" kern="100">
                          <a:effectLst/>
                        </a:rPr>
                        <a:t> </a:t>
                      </a:r>
                      <a:endParaRPr lang="zh-CN" sz="2400" kern="10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tcPr>
                </a:tc>
                <a:extLst>
                  <a:ext uri="{0D108BD9-81ED-4DB2-BD59-A6C34878D82A}">
                    <a16:rowId xmlns:a16="http://schemas.microsoft.com/office/drawing/2014/main" val="1762984506"/>
                  </a:ext>
                </a:extLst>
              </a:tr>
              <a:tr h="720080">
                <a:tc vMerge="1">
                  <a:txBody>
                    <a:bodyPr/>
                    <a:lstStyle/>
                    <a:p>
                      <a:endParaRPr lang="zh-CN" altLang="en-US"/>
                    </a:p>
                  </a:txBody>
                  <a:tcPr/>
                </a:tc>
                <a:tc>
                  <a:txBody>
                    <a:bodyPr/>
                    <a:lstStyle/>
                    <a:p>
                      <a:pPr algn="ctr"/>
                      <a:r>
                        <a:rPr lang="zh-CN" sz="2400" kern="100" dirty="0">
                          <a:effectLst/>
                        </a:rPr>
                        <a:t>意外险</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en-US" sz="2400" kern="100">
                          <a:effectLst/>
                        </a:rPr>
                        <a:t> </a:t>
                      </a:r>
                      <a:endParaRPr lang="zh-CN" sz="2400" kern="10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tcPr>
                </a:tc>
                <a:extLst>
                  <a:ext uri="{0D108BD9-81ED-4DB2-BD59-A6C34878D82A}">
                    <a16:rowId xmlns:a16="http://schemas.microsoft.com/office/drawing/2014/main" val="2212314660"/>
                  </a:ext>
                </a:extLst>
              </a:tr>
              <a:tr h="720080">
                <a:tc vMerge="1">
                  <a:txBody>
                    <a:bodyPr/>
                    <a:lstStyle/>
                    <a:p>
                      <a:endParaRPr lang="zh-CN" altLang="en-US"/>
                    </a:p>
                  </a:txBody>
                  <a:tcPr/>
                </a:tc>
                <a:tc>
                  <a:txBody>
                    <a:bodyPr/>
                    <a:lstStyle/>
                    <a:p>
                      <a:pPr algn="ctr"/>
                      <a:r>
                        <a:rPr lang="zh-CN" sz="2400" kern="100" dirty="0">
                          <a:effectLst/>
                        </a:rPr>
                        <a:t>医疗健康</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tcPr>
                </a:tc>
                <a:tc>
                  <a:txBody>
                    <a:bodyPr/>
                    <a:lstStyle/>
                    <a:p>
                      <a:pPr algn="ctr"/>
                      <a:r>
                        <a:rPr lang="en-US" sz="2400" kern="100" dirty="0">
                          <a:effectLst/>
                        </a:rPr>
                        <a:t> </a:t>
                      </a:r>
                      <a:endParaRPr lang="zh-CN" sz="2400" kern="100" dirty="0">
                        <a:effectLst/>
                        <a:latin typeface="Times New Roman" panose="02020603050405020304" pitchFamily="18" charset="0"/>
                        <a:ea typeface="宋体" panose="02010600030101010101" pitchFamily="2" charset="-122"/>
                      </a:endParaRPr>
                    </a:p>
                  </a:txBody>
                  <a:tcPr marL="68580" marR="68580" marT="0" marB="0" anchor="ctr">
                    <a:lnL w="12700" cap="flat" cmpd="sng" algn="ctr">
                      <a:solidFill>
                        <a:schemeClr val="accent1"/>
                      </a:solidFill>
                      <a:prstDash val="solid"/>
                      <a:round/>
                      <a:headEnd type="none" w="med" len="med"/>
                      <a:tailEnd type="none" w="med" len="med"/>
                    </a:lnL>
                  </a:tcPr>
                </a:tc>
                <a:extLst>
                  <a:ext uri="{0D108BD9-81ED-4DB2-BD59-A6C34878D82A}">
                    <a16:rowId xmlns:a16="http://schemas.microsoft.com/office/drawing/2014/main" val="467404798"/>
                  </a:ext>
                </a:extLst>
              </a:tr>
            </a:tbl>
          </a:graphicData>
        </a:graphic>
      </p:graphicFrame>
    </p:spTree>
    <p:extLst>
      <p:ext uri="{BB962C8B-B14F-4D97-AF65-F5344CB8AC3E}">
        <p14:creationId xmlns:p14="http://schemas.microsoft.com/office/powerpoint/2010/main" val="182299987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71D14680-4CD2-0987-9756-B8CD5A8B92AA}"/>
              </a:ext>
            </a:extLst>
          </p:cNvPr>
          <p:cNvSpPr>
            <a:spLocks noGrp="1" noChangeArrowheads="1"/>
          </p:cNvSpPr>
          <p:nvPr>
            <p:ph type="title"/>
          </p:nvPr>
        </p:nvSpPr>
        <p:spPr/>
        <p:txBody>
          <a:bodyPr/>
          <a:lstStyle/>
          <a:p>
            <a:r>
              <a:rPr lang="zh-CN" altLang="en-US"/>
              <a:t>六、</a:t>
            </a:r>
            <a:r>
              <a:rPr lang="zh-CN" altLang="en-US" b="1"/>
              <a:t>事业部型组织结构</a:t>
            </a:r>
            <a:r>
              <a:rPr lang="zh-CN" altLang="en-US"/>
              <a:t> </a:t>
            </a:r>
          </a:p>
        </p:txBody>
      </p:sp>
      <p:sp>
        <p:nvSpPr>
          <p:cNvPr id="12291" name="Rectangle 3">
            <a:extLst>
              <a:ext uri="{FF2B5EF4-FFF2-40B4-BE49-F238E27FC236}">
                <a16:creationId xmlns:a16="http://schemas.microsoft.com/office/drawing/2014/main" id="{AAF3D857-33BA-4983-75C2-A2F4E7752FA6}"/>
              </a:ext>
            </a:extLst>
          </p:cNvPr>
          <p:cNvSpPr>
            <a:spLocks noGrp="1" noChangeArrowheads="1"/>
          </p:cNvSpPr>
          <p:nvPr>
            <p:ph type="body" idx="1"/>
          </p:nvPr>
        </p:nvSpPr>
        <p:spPr/>
        <p:txBody>
          <a:bodyPr/>
          <a:lstStyle/>
          <a:p>
            <a:r>
              <a:rPr lang="zh-CN" altLang="en-US" dirty="0"/>
              <a:t>公司事业部型组织：</a:t>
            </a:r>
            <a:endParaRPr lang="en-US" altLang="zh-CN" dirty="0"/>
          </a:p>
          <a:p>
            <a:pPr lvl="1"/>
            <a:r>
              <a:rPr lang="zh-CN" altLang="en-US" dirty="0"/>
              <a:t>把产品管理部门上升为独立的事业部，并设立若干个职能部门和服务部门。</a:t>
            </a:r>
          </a:p>
          <a:p>
            <a:r>
              <a:rPr lang="zh-CN" altLang="en-US" dirty="0"/>
              <a:t>事业部型组织结构对那些多品种、多市场的公司来说是符合需要的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71D14680-4CD2-0987-9756-B8CD5A8B92AA}"/>
              </a:ext>
            </a:extLst>
          </p:cNvPr>
          <p:cNvSpPr>
            <a:spLocks noGrp="1" noChangeArrowheads="1"/>
          </p:cNvSpPr>
          <p:nvPr>
            <p:ph type="title"/>
          </p:nvPr>
        </p:nvSpPr>
        <p:spPr/>
        <p:txBody>
          <a:bodyPr/>
          <a:lstStyle/>
          <a:p>
            <a:r>
              <a:rPr lang="zh-CN" altLang="en-US" dirty="0"/>
              <a:t>六、</a:t>
            </a:r>
            <a:r>
              <a:rPr lang="zh-CN" altLang="en-US" b="1" dirty="0"/>
              <a:t>事业部型组织结构</a:t>
            </a:r>
            <a:r>
              <a:rPr lang="zh-CN" altLang="en-US" dirty="0"/>
              <a:t> </a:t>
            </a:r>
          </a:p>
        </p:txBody>
      </p:sp>
      <p:grpSp>
        <p:nvGrpSpPr>
          <p:cNvPr id="2" name="画布 525">
            <a:extLst>
              <a:ext uri="{FF2B5EF4-FFF2-40B4-BE49-F238E27FC236}">
                <a16:creationId xmlns:a16="http://schemas.microsoft.com/office/drawing/2014/main" id="{2F17A964-4B85-9F69-E9A3-EF728BE6E46C}"/>
              </a:ext>
            </a:extLst>
          </p:cNvPr>
          <p:cNvGrpSpPr/>
          <p:nvPr/>
        </p:nvGrpSpPr>
        <p:grpSpPr>
          <a:xfrm>
            <a:off x="107504" y="1417638"/>
            <a:ext cx="8579295" cy="4963689"/>
            <a:chOff x="0" y="0"/>
            <a:chExt cx="4309745" cy="3352165"/>
          </a:xfrm>
        </p:grpSpPr>
        <p:sp>
          <p:nvSpPr>
            <p:cNvPr id="3" name="矩形 2">
              <a:extLst>
                <a:ext uri="{FF2B5EF4-FFF2-40B4-BE49-F238E27FC236}">
                  <a16:creationId xmlns:a16="http://schemas.microsoft.com/office/drawing/2014/main" id="{B2D591A7-8497-E9F4-0635-74CA2EE7ED19}"/>
                </a:ext>
              </a:extLst>
            </p:cNvPr>
            <p:cNvSpPr/>
            <p:nvPr/>
          </p:nvSpPr>
          <p:spPr>
            <a:xfrm>
              <a:off x="0" y="0"/>
              <a:ext cx="4309745" cy="3352165"/>
            </a:xfrm>
            <a:prstGeom prst="rect">
              <a:avLst/>
            </a:prstGeom>
            <a:noFill/>
            <a:ln>
              <a:noFill/>
            </a:ln>
          </p:spPr>
        </p:sp>
        <p:sp>
          <p:nvSpPr>
            <p:cNvPr id="4" name="文本框 527">
              <a:extLst>
                <a:ext uri="{FF2B5EF4-FFF2-40B4-BE49-F238E27FC236}">
                  <a16:creationId xmlns:a16="http://schemas.microsoft.com/office/drawing/2014/main" id="{6F237A8D-C03D-C1D8-E9F0-4217F38C7E8A}"/>
                </a:ext>
              </a:extLst>
            </p:cNvPr>
            <p:cNvSpPr txBox="1"/>
            <p:nvPr/>
          </p:nvSpPr>
          <p:spPr>
            <a:xfrm>
              <a:off x="3204682" y="95776"/>
              <a:ext cx="1105063" cy="287328"/>
            </a:xfrm>
            <a:prstGeom prst="rect">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lIns="88697" tIns="44348" rIns="88697" bIns="44348" upright="1"/>
            <a:lstStyle/>
            <a:p>
              <a:pPr algn="ctr"/>
              <a:r>
                <a:rPr lang="zh-CN" kern="10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银行保险事业部</a:t>
              </a:r>
            </a:p>
          </p:txBody>
        </p:sp>
        <p:sp>
          <p:nvSpPr>
            <p:cNvPr id="5" name="文本框 528">
              <a:extLst>
                <a:ext uri="{FF2B5EF4-FFF2-40B4-BE49-F238E27FC236}">
                  <a16:creationId xmlns:a16="http://schemas.microsoft.com/office/drawing/2014/main" id="{62C73455-34FD-3A6B-BAF7-008DEB98933B}"/>
                </a:ext>
              </a:extLst>
            </p:cNvPr>
            <p:cNvSpPr txBox="1"/>
            <p:nvPr/>
          </p:nvSpPr>
          <p:spPr>
            <a:xfrm>
              <a:off x="442025" y="287328"/>
              <a:ext cx="773544" cy="287328"/>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营销经理</a:t>
              </a:r>
            </a:p>
          </p:txBody>
        </p:sp>
        <p:sp>
          <p:nvSpPr>
            <p:cNvPr id="6" name="文本框 529">
              <a:extLst>
                <a:ext uri="{FF2B5EF4-FFF2-40B4-BE49-F238E27FC236}">
                  <a16:creationId xmlns:a16="http://schemas.microsoft.com/office/drawing/2014/main" id="{A51921D0-D713-A18A-C902-C489716EF153}"/>
                </a:ext>
              </a:extLst>
            </p:cNvPr>
            <p:cNvSpPr txBox="1"/>
            <p:nvPr/>
          </p:nvSpPr>
          <p:spPr>
            <a:xfrm>
              <a:off x="1547088" y="287328"/>
              <a:ext cx="994557" cy="287328"/>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信息交流专家</a:t>
              </a:r>
            </a:p>
          </p:txBody>
        </p:sp>
        <p:sp>
          <p:nvSpPr>
            <p:cNvPr id="7" name="文本框 530">
              <a:extLst>
                <a:ext uri="{FF2B5EF4-FFF2-40B4-BE49-F238E27FC236}">
                  <a16:creationId xmlns:a16="http://schemas.microsoft.com/office/drawing/2014/main" id="{E21DD868-8F0E-4665-6A6C-BEC3388217B7}"/>
                </a:ext>
              </a:extLst>
            </p:cNvPr>
            <p:cNvSpPr txBox="1"/>
            <p:nvPr/>
          </p:nvSpPr>
          <p:spPr>
            <a:xfrm>
              <a:off x="1547088" y="670433"/>
              <a:ext cx="994557" cy="287328"/>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投资组合经理</a:t>
              </a:r>
            </a:p>
          </p:txBody>
        </p:sp>
        <p:sp>
          <p:nvSpPr>
            <p:cNvPr id="8" name="文本框 531">
              <a:extLst>
                <a:ext uri="{FF2B5EF4-FFF2-40B4-BE49-F238E27FC236}">
                  <a16:creationId xmlns:a16="http://schemas.microsoft.com/office/drawing/2014/main" id="{BC1D7E6D-4FDD-44CA-3395-447730C6CD50}"/>
                </a:ext>
              </a:extLst>
            </p:cNvPr>
            <p:cNvSpPr txBox="1"/>
            <p:nvPr/>
          </p:nvSpPr>
          <p:spPr>
            <a:xfrm>
              <a:off x="1547088" y="1053538"/>
              <a:ext cx="763625" cy="287328"/>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业务分析师</a:t>
              </a:r>
            </a:p>
          </p:txBody>
        </p:sp>
        <p:sp>
          <p:nvSpPr>
            <p:cNvPr id="9" name="文本框 532">
              <a:extLst>
                <a:ext uri="{FF2B5EF4-FFF2-40B4-BE49-F238E27FC236}">
                  <a16:creationId xmlns:a16="http://schemas.microsoft.com/office/drawing/2014/main" id="{9C366566-CACF-EFF4-2B24-F572E65917C6}"/>
                </a:ext>
              </a:extLst>
            </p:cNvPr>
            <p:cNvSpPr txBox="1"/>
            <p:nvPr/>
          </p:nvSpPr>
          <p:spPr>
            <a:xfrm>
              <a:off x="1547088" y="1436642"/>
              <a:ext cx="773544" cy="287328"/>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精算师</a:t>
              </a:r>
            </a:p>
          </p:txBody>
        </p:sp>
        <p:sp>
          <p:nvSpPr>
            <p:cNvPr id="10" name="文本框 533">
              <a:extLst>
                <a:ext uri="{FF2B5EF4-FFF2-40B4-BE49-F238E27FC236}">
                  <a16:creationId xmlns:a16="http://schemas.microsoft.com/office/drawing/2014/main" id="{25AB07D9-2089-5F41-50F7-D0FE536E7CE9}"/>
                </a:ext>
              </a:extLst>
            </p:cNvPr>
            <p:cNvSpPr txBox="1"/>
            <p:nvPr/>
          </p:nvSpPr>
          <p:spPr>
            <a:xfrm>
              <a:off x="1547088" y="1820361"/>
              <a:ext cx="773544" cy="286714"/>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核保人</a:t>
              </a:r>
            </a:p>
          </p:txBody>
        </p:sp>
        <p:sp>
          <p:nvSpPr>
            <p:cNvPr id="11" name="文本框 534">
              <a:extLst>
                <a:ext uri="{FF2B5EF4-FFF2-40B4-BE49-F238E27FC236}">
                  <a16:creationId xmlns:a16="http://schemas.microsoft.com/office/drawing/2014/main" id="{2BCD615D-B5E5-068D-E272-2B9A38782805}"/>
                </a:ext>
              </a:extLst>
            </p:cNvPr>
            <p:cNvSpPr txBox="1"/>
            <p:nvPr/>
          </p:nvSpPr>
          <p:spPr>
            <a:xfrm>
              <a:off x="1547088" y="2202851"/>
              <a:ext cx="782753" cy="286714"/>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理赔审核人</a:t>
              </a:r>
            </a:p>
          </p:txBody>
        </p:sp>
        <p:sp>
          <p:nvSpPr>
            <p:cNvPr id="12" name="文本框 535">
              <a:extLst>
                <a:ext uri="{FF2B5EF4-FFF2-40B4-BE49-F238E27FC236}">
                  <a16:creationId xmlns:a16="http://schemas.microsoft.com/office/drawing/2014/main" id="{E8C4E2DF-F3C5-7220-5F42-551087760287}"/>
                </a:ext>
              </a:extLst>
            </p:cNvPr>
            <p:cNvSpPr txBox="1"/>
            <p:nvPr/>
          </p:nvSpPr>
          <p:spPr>
            <a:xfrm>
              <a:off x="1547088" y="2586570"/>
              <a:ext cx="773544" cy="286101"/>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会计师</a:t>
              </a:r>
            </a:p>
          </p:txBody>
        </p:sp>
        <p:sp>
          <p:nvSpPr>
            <p:cNvPr id="13" name="文本框 536">
              <a:extLst>
                <a:ext uri="{FF2B5EF4-FFF2-40B4-BE49-F238E27FC236}">
                  <a16:creationId xmlns:a16="http://schemas.microsoft.com/office/drawing/2014/main" id="{FD9B102C-2BAF-E913-58A2-75CA3B5B9E9A}"/>
                </a:ext>
              </a:extLst>
            </p:cNvPr>
            <p:cNvSpPr txBox="1"/>
            <p:nvPr/>
          </p:nvSpPr>
          <p:spPr>
            <a:xfrm>
              <a:off x="442025" y="670433"/>
              <a:ext cx="773544" cy="287328"/>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投资副总裁</a:t>
              </a:r>
            </a:p>
          </p:txBody>
        </p:sp>
        <p:sp>
          <p:nvSpPr>
            <p:cNvPr id="14" name="文本框 537">
              <a:extLst>
                <a:ext uri="{FF2B5EF4-FFF2-40B4-BE49-F238E27FC236}">
                  <a16:creationId xmlns:a16="http://schemas.microsoft.com/office/drawing/2014/main" id="{E45EEE2A-B670-CE26-9FA5-10DD017DB61D}"/>
                </a:ext>
              </a:extLst>
            </p:cNvPr>
            <p:cNvSpPr txBox="1"/>
            <p:nvPr/>
          </p:nvSpPr>
          <p:spPr>
            <a:xfrm>
              <a:off x="317157" y="1053538"/>
              <a:ext cx="898414" cy="287328"/>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信息系统副总裁</a:t>
              </a:r>
            </a:p>
          </p:txBody>
        </p:sp>
        <p:sp>
          <p:nvSpPr>
            <p:cNvPr id="15" name="文本框 538">
              <a:extLst>
                <a:ext uri="{FF2B5EF4-FFF2-40B4-BE49-F238E27FC236}">
                  <a16:creationId xmlns:a16="http://schemas.microsoft.com/office/drawing/2014/main" id="{53483A6C-2CBC-EC52-871F-C535600DD43D}"/>
                </a:ext>
              </a:extLst>
            </p:cNvPr>
            <p:cNvSpPr txBox="1"/>
            <p:nvPr/>
          </p:nvSpPr>
          <p:spPr>
            <a:xfrm>
              <a:off x="442025" y="1436642"/>
              <a:ext cx="773544" cy="287328"/>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总精算师</a:t>
              </a:r>
            </a:p>
          </p:txBody>
        </p:sp>
        <p:sp>
          <p:nvSpPr>
            <p:cNvPr id="16" name="文本框 539">
              <a:extLst>
                <a:ext uri="{FF2B5EF4-FFF2-40B4-BE49-F238E27FC236}">
                  <a16:creationId xmlns:a16="http://schemas.microsoft.com/office/drawing/2014/main" id="{05D765A8-A17C-FCCA-C600-BC0892FF4BD2}"/>
                </a:ext>
              </a:extLst>
            </p:cNvPr>
            <p:cNvSpPr txBox="1"/>
            <p:nvPr/>
          </p:nvSpPr>
          <p:spPr>
            <a:xfrm>
              <a:off x="442025" y="1820361"/>
              <a:ext cx="773544" cy="286714"/>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总核保人</a:t>
              </a:r>
            </a:p>
          </p:txBody>
        </p:sp>
        <p:sp>
          <p:nvSpPr>
            <p:cNvPr id="17" name="文本框 540">
              <a:extLst>
                <a:ext uri="{FF2B5EF4-FFF2-40B4-BE49-F238E27FC236}">
                  <a16:creationId xmlns:a16="http://schemas.microsoft.com/office/drawing/2014/main" id="{C3CC5514-BBEA-411D-70E0-3A968E54F7B6}"/>
                </a:ext>
              </a:extLst>
            </p:cNvPr>
            <p:cNvSpPr txBox="1"/>
            <p:nvPr/>
          </p:nvSpPr>
          <p:spPr>
            <a:xfrm>
              <a:off x="432486" y="2202851"/>
              <a:ext cx="783082" cy="286714"/>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理赔管理者</a:t>
              </a:r>
            </a:p>
          </p:txBody>
        </p:sp>
        <p:sp>
          <p:nvSpPr>
            <p:cNvPr id="18" name="文本框 541">
              <a:extLst>
                <a:ext uri="{FF2B5EF4-FFF2-40B4-BE49-F238E27FC236}">
                  <a16:creationId xmlns:a16="http://schemas.microsoft.com/office/drawing/2014/main" id="{014826BC-23D9-772F-18E5-B12F6CA4F4FF}"/>
                </a:ext>
              </a:extLst>
            </p:cNvPr>
            <p:cNvSpPr txBox="1"/>
            <p:nvPr/>
          </p:nvSpPr>
          <p:spPr>
            <a:xfrm>
              <a:off x="442025" y="2586570"/>
              <a:ext cx="773544" cy="286101"/>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审计师</a:t>
              </a:r>
            </a:p>
          </p:txBody>
        </p:sp>
        <p:cxnSp>
          <p:nvCxnSpPr>
            <p:cNvPr id="19" name="直线 542">
              <a:extLst>
                <a:ext uri="{FF2B5EF4-FFF2-40B4-BE49-F238E27FC236}">
                  <a16:creationId xmlns:a16="http://schemas.microsoft.com/office/drawing/2014/main" id="{085A1EAB-7571-FB76-5646-06942383AC06}"/>
                </a:ext>
              </a:extLst>
            </p:cNvPr>
            <p:cNvCxnSpPr/>
            <p:nvPr/>
          </p:nvCxnSpPr>
          <p:spPr>
            <a:xfrm>
              <a:off x="1215569" y="478881"/>
              <a:ext cx="331519" cy="0"/>
            </a:xfrm>
            <a:prstGeom prst="line">
              <a:avLst/>
            </a:prstGeom>
            <a:ln w="9525" cap="flat" cmpd="sng">
              <a:solidFill>
                <a:srgbClr val="000000"/>
              </a:solidFill>
              <a:prstDash val="solid"/>
              <a:headEnd type="none" w="med" len="med"/>
              <a:tailEnd type="none" w="med" len="med"/>
            </a:ln>
          </p:spPr>
        </p:cxnSp>
        <p:cxnSp>
          <p:nvCxnSpPr>
            <p:cNvPr id="20" name="直线 543">
              <a:extLst>
                <a:ext uri="{FF2B5EF4-FFF2-40B4-BE49-F238E27FC236}">
                  <a16:creationId xmlns:a16="http://schemas.microsoft.com/office/drawing/2014/main" id="{CDBD1F0A-1CFB-C7E4-5F8B-4B3FF5A033F7}"/>
                </a:ext>
              </a:extLst>
            </p:cNvPr>
            <p:cNvCxnSpPr/>
            <p:nvPr/>
          </p:nvCxnSpPr>
          <p:spPr>
            <a:xfrm>
              <a:off x="1215569" y="861985"/>
              <a:ext cx="331519" cy="614"/>
            </a:xfrm>
            <a:prstGeom prst="line">
              <a:avLst/>
            </a:prstGeom>
            <a:ln w="9525" cap="flat" cmpd="sng">
              <a:solidFill>
                <a:srgbClr val="000000"/>
              </a:solidFill>
              <a:prstDash val="solid"/>
              <a:headEnd type="none" w="med" len="med"/>
              <a:tailEnd type="none" w="med" len="med"/>
            </a:ln>
          </p:spPr>
        </p:cxnSp>
        <p:cxnSp>
          <p:nvCxnSpPr>
            <p:cNvPr id="21" name="直线 544">
              <a:extLst>
                <a:ext uri="{FF2B5EF4-FFF2-40B4-BE49-F238E27FC236}">
                  <a16:creationId xmlns:a16="http://schemas.microsoft.com/office/drawing/2014/main" id="{88FD91C6-7150-812D-6EBC-39CC3770BCE8}"/>
                </a:ext>
              </a:extLst>
            </p:cNvPr>
            <p:cNvCxnSpPr/>
            <p:nvPr/>
          </p:nvCxnSpPr>
          <p:spPr>
            <a:xfrm>
              <a:off x="1215569" y="1245090"/>
              <a:ext cx="331519" cy="614"/>
            </a:xfrm>
            <a:prstGeom prst="line">
              <a:avLst/>
            </a:prstGeom>
            <a:ln w="9525" cap="flat" cmpd="sng">
              <a:solidFill>
                <a:srgbClr val="000000"/>
              </a:solidFill>
              <a:prstDash val="solid"/>
              <a:headEnd type="none" w="med" len="med"/>
              <a:tailEnd type="none" w="med" len="med"/>
            </a:ln>
          </p:spPr>
        </p:cxnSp>
        <p:cxnSp>
          <p:nvCxnSpPr>
            <p:cNvPr id="22" name="直线 545">
              <a:extLst>
                <a:ext uri="{FF2B5EF4-FFF2-40B4-BE49-F238E27FC236}">
                  <a16:creationId xmlns:a16="http://schemas.microsoft.com/office/drawing/2014/main" id="{45472B12-2B8E-B870-451A-76CA40E9C77A}"/>
                </a:ext>
              </a:extLst>
            </p:cNvPr>
            <p:cNvCxnSpPr/>
            <p:nvPr/>
          </p:nvCxnSpPr>
          <p:spPr>
            <a:xfrm>
              <a:off x="1215569" y="1628194"/>
              <a:ext cx="331519" cy="614"/>
            </a:xfrm>
            <a:prstGeom prst="line">
              <a:avLst/>
            </a:prstGeom>
            <a:ln w="9525" cap="flat" cmpd="sng">
              <a:solidFill>
                <a:srgbClr val="000000"/>
              </a:solidFill>
              <a:prstDash val="solid"/>
              <a:headEnd type="none" w="med" len="med"/>
              <a:tailEnd type="none" w="med" len="med"/>
            </a:ln>
          </p:spPr>
        </p:cxnSp>
        <p:cxnSp>
          <p:nvCxnSpPr>
            <p:cNvPr id="23" name="直线 546">
              <a:extLst>
                <a:ext uri="{FF2B5EF4-FFF2-40B4-BE49-F238E27FC236}">
                  <a16:creationId xmlns:a16="http://schemas.microsoft.com/office/drawing/2014/main" id="{EF48344E-DF1B-DBDA-F295-0B7FEF0EBCFA}"/>
                </a:ext>
              </a:extLst>
            </p:cNvPr>
            <p:cNvCxnSpPr/>
            <p:nvPr/>
          </p:nvCxnSpPr>
          <p:spPr>
            <a:xfrm>
              <a:off x="1215569" y="2011299"/>
              <a:ext cx="331519" cy="614"/>
            </a:xfrm>
            <a:prstGeom prst="line">
              <a:avLst/>
            </a:prstGeom>
            <a:ln w="9525" cap="flat" cmpd="sng">
              <a:solidFill>
                <a:srgbClr val="000000"/>
              </a:solidFill>
              <a:prstDash val="solid"/>
              <a:headEnd type="none" w="med" len="med"/>
              <a:tailEnd type="none" w="med" len="med"/>
            </a:ln>
          </p:spPr>
        </p:cxnSp>
        <p:cxnSp>
          <p:nvCxnSpPr>
            <p:cNvPr id="24" name="直线 547">
              <a:extLst>
                <a:ext uri="{FF2B5EF4-FFF2-40B4-BE49-F238E27FC236}">
                  <a16:creationId xmlns:a16="http://schemas.microsoft.com/office/drawing/2014/main" id="{A7F8986B-ECAB-6AC8-F45F-4B83AEE89CFF}"/>
                </a:ext>
              </a:extLst>
            </p:cNvPr>
            <p:cNvCxnSpPr/>
            <p:nvPr/>
          </p:nvCxnSpPr>
          <p:spPr>
            <a:xfrm>
              <a:off x="1215569" y="2394404"/>
              <a:ext cx="331519" cy="614"/>
            </a:xfrm>
            <a:prstGeom prst="line">
              <a:avLst/>
            </a:prstGeom>
            <a:ln w="9525" cap="flat" cmpd="sng">
              <a:solidFill>
                <a:srgbClr val="000000"/>
              </a:solidFill>
              <a:prstDash val="solid"/>
              <a:headEnd type="none" w="med" len="med"/>
              <a:tailEnd type="none" w="med" len="med"/>
            </a:ln>
          </p:spPr>
        </p:cxnSp>
        <p:cxnSp>
          <p:nvCxnSpPr>
            <p:cNvPr id="25" name="直线 548">
              <a:extLst>
                <a:ext uri="{FF2B5EF4-FFF2-40B4-BE49-F238E27FC236}">
                  <a16:creationId xmlns:a16="http://schemas.microsoft.com/office/drawing/2014/main" id="{B32C41B3-9D9B-D1DB-A00B-94EE386767CE}"/>
                </a:ext>
              </a:extLst>
            </p:cNvPr>
            <p:cNvCxnSpPr/>
            <p:nvPr/>
          </p:nvCxnSpPr>
          <p:spPr>
            <a:xfrm>
              <a:off x="1215569" y="2777508"/>
              <a:ext cx="331519" cy="614"/>
            </a:xfrm>
            <a:prstGeom prst="line">
              <a:avLst/>
            </a:prstGeom>
            <a:ln w="9525" cap="flat" cmpd="sng">
              <a:solidFill>
                <a:srgbClr val="000000"/>
              </a:solidFill>
              <a:prstDash val="solid"/>
              <a:headEnd type="none" w="med" len="med"/>
              <a:tailEnd type="none" w="med" len="med"/>
            </a:ln>
          </p:spPr>
        </p:cxnSp>
        <p:cxnSp>
          <p:nvCxnSpPr>
            <p:cNvPr id="26" name="直线 549">
              <a:extLst>
                <a:ext uri="{FF2B5EF4-FFF2-40B4-BE49-F238E27FC236}">
                  <a16:creationId xmlns:a16="http://schemas.microsoft.com/office/drawing/2014/main" id="{B0F325C0-3BA6-0792-73A4-D716BA0EAD6D}"/>
                </a:ext>
              </a:extLst>
            </p:cNvPr>
            <p:cNvCxnSpPr/>
            <p:nvPr/>
          </p:nvCxnSpPr>
          <p:spPr>
            <a:xfrm flipH="1">
              <a:off x="3757214" y="383105"/>
              <a:ext cx="10437" cy="2777508"/>
            </a:xfrm>
            <a:prstGeom prst="line">
              <a:avLst/>
            </a:prstGeom>
            <a:ln w="9525" cap="flat" cmpd="sng">
              <a:solidFill>
                <a:srgbClr val="000000"/>
              </a:solidFill>
              <a:prstDash val="solid"/>
              <a:headEnd type="none" w="med" len="med"/>
              <a:tailEnd type="none" w="med" len="med"/>
            </a:ln>
          </p:spPr>
        </p:cxnSp>
        <p:cxnSp>
          <p:nvCxnSpPr>
            <p:cNvPr id="27" name="直线 550">
              <a:extLst>
                <a:ext uri="{FF2B5EF4-FFF2-40B4-BE49-F238E27FC236}">
                  <a16:creationId xmlns:a16="http://schemas.microsoft.com/office/drawing/2014/main" id="{3E139070-2D6A-9C9D-407C-4E54C34B3838}"/>
                </a:ext>
              </a:extLst>
            </p:cNvPr>
            <p:cNvCxnSpPr/>
            <p:nvPr/>
          </p:nvCxnSpPr>
          <p:spPr>
            <a:xfrm>
              <a:off x="2541644" y="478881"/>
              <a:ext cx="1215569" cy="0"/>
            </a:xfrm>
            <a:prstGeom prst="line">
              <a:avLst/>
            </a:prstGeom>
            <a:ln w="9525" cap="flat" cmpd="sng">
              <a:solidFill>
                <a:srgbClr val="000000"/>
              </a:solidFill>
              <a:prstDash val="solid"/>
              <a:headEnd type="none" w="med" len="med"/>
              <a:tailEnd type="none" w="med" len="med"/>
            </a:ln>
          </p:spPr>
        </p:cxnSp>
        <p:cxnSp>
          <p:nvCxnSpPr>
            <p:cNvPr id="28" name="直线 551">
              <a:extLst>
                <a:ext uri="{FF2B5EF4-FFF2-40B4-BE49-F238E27FC236}">
                  <a16:creationId xmlns:a16="http://schemas.microsoft.com/office/drawing/2014/main" id="{7D18C9D0-7CA6-4841-440F-A39D16421D76}"/>
                </a:ext>
              </a:extLst>
            </p:cNvPr>
            <p:cNvCxnSpPr/>
            <p:nvPr/>
          </p:nvCxnSpPr>
          <p:spPr>
            <a:xfrm>
              <a:off x="2541644" y="861985"/>
              <a:ext cx="1215569" cy="614"/>
            </a:xfrm>
            <a:prstGeom prst="line">
              <a:avLst/>
            </a:prstGeom>
            <a:ln w="9525" cap="flat" cmpd="sng">
              <a:solidFill>
                <a:srgbClr val="000000"/>
              </a:solidFill>
              <a:prstDash val="solid"/>
              <a:headEnd type="none" w="med" len="med"/>
              <a:tailEnd type="none" w="med" len="med"/>
            </a:ln>
          </p:spPr>
        </p:cxnSp>
        <p:cxnSp>
          <p:nvCxnSpPr>
            <p:cNvPr id="29" name="直线 552">
              <a:extLst>
                <a:ext uri="{FF2B5EF4-FFF2-40B4-BE49-F238E27FC236}">
                  <a16:creationId xmlns:a16="http://schemas.microsoft.com/office/drawing/2014/main" id="{24683523-621F-11B5-0BFB-4901AB034015}"/>
                </a:ext>
              </a:extLst>
            </p:cNvPr>
            <p:cNvCxnSpPr>
              <a:cxnSpLocks/>
              <a:stCxn id="8" idx="3"/>
            </p:cNvCxnSpPr>
            <p:nvPr/>
          </p:nvCxnSpPr>
          <p:spPr>
            <a:xfrm>
              <a:off x="2310713" y="1197202"/>
              <a:ext cx="1456938" cy="0"/>
            </a:xfrm>
            <a:prstGeom prst="line">
              <a:avLst/>
            </a:prstGeom>
            <a:ln w="9525" cap="flat" cmpd="sng">
              <a:solidFill>
                <a:srgbClr val="000000"/>
              </a:solidFill>
              <a:prstDash val="solid"/>
              <a:headEnd type="none" w="med" len="med"/>
              <a:tailEnd type="none" w="med" len="med"/>
            </a:ln>
          </p:spPr>
        </p:cxnSp>
        <p:cxnSp>
          <p:nvCxnSpPr>
            <p:cNvPr id="30" name="直线 553">
              <a:extLst>
                <a:ext uri="{FF2B5EF4-FFF2-40B4-BE49-F238E27FC236}">
                  <a16:creationId xmlns:a16="http://schemas.microsoft.com/office/drawing/2014/main" id="{ABE95259-D361-0E00-5DD8-0C0F837D7A56}"/>
                </a:ext>
              </a:extLst>
            </p:cNvPr>
            <p:cNvCxnSpPr/>
            <p:nvPr/>
          </p:nvCxnSpPr>
          <p:spPr>
            <a:xfrm>
              <a:off x="2320632" y="1628194"/>
              <a:ext cx="1436582" cy="614"/>
            </a:xfrm>
            <a:prstGeom prst="line">
              <a:avLst/>
            </a:prstGeom>
            <a:ln w="9525" cap="flat" cmpd="sng">
              <a:solidFill>
                <a:srgbClr val="000000"/>
              </a:solidFill>
              <a:prstDash val="solid"/>
              <a:headEnd type="none" w="med" len="med"/>
              <a:tailEnd type="none" w="med" len="med"/>
            </a:ln>
          </p:spPr>
        </p:cxnSp>
        <p:cxnSp>
          <p:nvCxnSpPr>
            <p:cNvPr id="31" name="直线 554">
              <a:extLst>
                <a:ext uri="{FF2B5EF4-FFF2-40B4-BE49-F238E27FC236}">
                  <a16:creationId xmlns:a16="http://schemas.microsoft.com/office/drawing/2014/main" id="{492A0485-A602-76EA-9EA2-D41746E732A2}"/>
                </a:ext>
              </a:extLst>
            </p:cNvPr>
            <p:cNvCxnSpPr/>
            <p:nvPr/>
          </p:nvCxnSpPr>
          <p:spPr>
            <a:xfrm>
              <a:off x="2320632" y="2011299"/>
              <a:ext cx="1436582" cy="614"/>
            </a:xfrm>
            <a:prstGeom prst="line">
              <a:avLst/>
            </a:prstGeom>
            <a:ln w="9525" cap="flat" cmpd="sng">
              <a:solidFill>
                <a:srgbClr val="000000"/>
              </a:solidFill>
              <a:prstDash val="solid"/>
              <a:headEnd type="none" w="med" len="med"/>
              <a:tailEnd type="none" w="med" len="med"/>
            </a:ln>
          </p:spPr>
        </p:cxnSp>
        <p:cxnSp>
          <p:nvCxnSpPr>
            <p:cNvPr id="32" name="直线 555">
              <a:extLst>
                <a:ext uri="{FF2B5EF4-FFF2-40B4-BE49-F238E27FC236}">
                  <a16:creationId xmlns:a16="http://schemas.microsoft.com/office/drawing/2014/main" id="{3FA4DBBD-EABA-E66A-8FC2-BFF02C87E15B}"/>
                </a:ext>
              </a:extLst>
            </p:cNvPr>
            <p:cNvCxnSpPr/>
            <p:nvPr/>
          </p:nvCxnSpPr>
          <p:spPr>
            <a:xfrm>
              <a:off x="2431138" y="2394404"/>
              <a:ext cx="1326075" cy="614"/>
            </a:xfrm>
            <a:prstGeom prst="line">
              <a:avLst/>
            </a:prstGeom>
            <a:ln w="9525" cap="flat" cmpd="sng">
              <a:solidFill>
                <a:srgbClr val="000000"/>
              </a:solidFill>
              <a:prstDash val="solid"/>
              <a:headEnd type="none" w="med" len="med"/>
              <a:tailEnd type="none" w="med" len="med"/>
            </a:ln>
          </p:spPr>
        </p:cxnSp>
        <p:cxnSp>
          <p:nvCxnSpPr>
            <p:cNvPr id="33" name="直线 556">
              <a:extLst>
                <a:ext uri="{FF2B5EF4-FFF2-40B4-BE49-F238E27FC236}">
                  <a16:creationId xmlns:a16="http://schemas.microsoft.com/office/drawing/2014/main" id="{F2CE018B-27BC-5B2D-F988-876096DC960A}"/>
                </a:ext>
              </a:extLst>
            </p:cNvPr>
            <p:cNvCxnSpPr/>
            <p:nvPr/>
          </p:nvCxnSpPr>
          <p:spPr>
            <a:xfrm>
              <a:off x="2320632" y="2777508"/>
              <a:ext cx="1436582" cy="614"/>
            </a:xfrm>
            <a:prstGeom prst="line">
              <a:avLst/>
            </a:prstGeom>
            <a:ln w="9525" cap="flat" cmpd="sng">
              <a:solidFill>
                <a:srgbClr val="000000"/>
              </a:solidFill>
              <a:prstDash val="solid"/>
              <a:headEnd type="none" w="med" len="med"/>
              <a:tailEnd type="none" w="med" len="med"/>
            </a:ln>
          </p:spPr>
        </p:cxnSp>
        <p:sp>
          <p:nvSpPr>
            <p:cNvPr id="34" name="文本框 557">
              <a:extLst>
                <a:ext uri="{FF2B5EF4-FFF2-40B4-BE49-F238E27FC236}">
                  <a16:creationId xmlns:a16="http://schemas.microsoft.com/office/drawing/2014/main" id="{67C44170-EA75-FF42-2342-84869F29EED4}"/>
                </a:ext>
              </a:extLst>
            </p:cNvPr>
            <p:cNvSpPr txBox="1"/>
            <p:nvPr/>
          </p:nvSpPr>
          <p:spPr>
            <a:xfrm>
              <a:off x="349937" y="3005897"/>
              <a:ext cx="884050" cy="286101"/>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总法律顾问</a:t>
              </a:r>
            </a:p>
          </p:txBody>
        </p:sp>
        <p:sp>
          <p:nvSpPr>
            <p:cNvPr id="35" name="文本框 558">
              <a:extLst>
                <a:ext uri="{FF2B5EF4-FFF2-40B4-BE49-F238E27FC236}">
                  <a16:creationId xmlns:a16="http://schemas.microsoft.com/office/drawing/2014/main" id="{0E7BFE37-56C3-936F-53E4-EA04AD082480}"/>
                </a:ext>
              </a:extLst>
            </p:cNvPr>
            <p:cNvSpPr txBox="1"/>
            <p:nvPr/>
          </p:nvSpPr>
          <p:spPr>
            <a:xfrm>
              <a:off x="1556297" y="3015107"/>
              <a:ext cx="773544" cy="287328"/>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88697" tIns="44348" rIns="88697" bIns="44348" upright="1"/>
            <a:lstStyle/>
            <a:p>
              <a:pPr algn="ctr"/>
              <a:r>
                <a:rPr lang="zh-CN"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律师团</a:t>
              </a:r>
            </a:p>
          </p:txBody>
        </p:sp>
        <p:cxnSp>
          <p:nvCxnSpPr>
            <p:cNvPr id="36" name="直线 559">
              <a:extLst>
                <a:ext uri="{FF2B5EF4-FFF2-40B4-BE49-F238E27FC236}">
                  <a16:creationId xmlns:a16="http://schemas.microsoft.com/office/drawing/2014/main" id="{92A3F123-88C4-95CE-72E8-8E37A25F8B7C}"/>
                </a:ext>
              </a:extLst>
            </p:cNvPr>
            <p:cNvCxnSpPr/>
            <p:nvPr/>
          </p:nvCxnSpPr>
          <p:spPr>
            <a:xfrm>
              <a:off x="1233987" y="3175961"/>
              <a:ext cx="331519" cy="614"/>
            </a:xfrm>
            <a:prstGeom prst="line">
              <a:avLst/>
            </a:prstGeom>
            <a:ln w="9525" cap="flat" cmpd="sng">
              <a:solidFill>
                <a:srgbClr val="000000"/>
              </a:solidFill>
              <a:prstDash val="solid"/>
              <a:headEnd type="none" w="med" len="med"/>
              <a:tailEnd type="none" w="med" len="med"/>
            </a:ln>
          </p:spPr>
        </p:cxnSp>
        <p:cxnSp>
          <p:nvCxnSpPr>
            <p:cNvPr id="37" name="直线 560">
              <a:extLst>
                <a:ext uri="{FF2B5EF4-FFF2-40B4-BE49-F238E27FC236}">
                  <a16:creationId xmlns:a16="http://schemas.microsoft.com/office/drawing/2014/main" id="{D77116BE-B492-1A24-6AAC-86CDEB40A34D}"/>
                </a:ext>
              </a:extLst>
            </p:cNvPr>
            <p:cNvCxnSpPr/>
            <p:nvPr/>
          </p:nvCxnSpPr>
          <p:spPr>
            <a:xfrm>
              <a:off x="2357467" y="3139738"/>
              <a:ext cx="1436582" cy="0"/>
            </a:xfrm>
            <a:prstGeom prst="line">
              <a:avLst/>
            </a:prstGeom>
            <a:ln w="9525" cap="flat" cmpd="sng">
              <a:solidFill>
                <a:srgbClr val="000000"/>
              </a:solidFill>
              <a:prstDash val="solid"/>
              <a:headEnd type="none" w="med" len="med"/>
              <a:tailEnd type="none" w="med" len="med"/>
            </a:ln>
          </p:spPr>
        </p:cxnSp>
      </p:grpSp>
    </p:spTree>
    <p:extLst>
      <p:ext uri="{BB962C8B-B14F-4D97-AF65-F5344CB8AC3E}">
        <p14:creationId xmlns:p14="http://schemas.microsoft.com/office/powerpoint/2010/main" val="8036270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6" name="Rectangle 4">
            <a:extLst>
              <a:ext uri="{FF2B5EF4-FFF2-40B4-BE49-F238E27FC236}">
                <a16:creationId xmlns:a16="http://schemas.microsoft.com/office/drawing/2014/main" id="{A2BEDFD7-6129-C924-A1F9-D2C642D84A51}"/>
              </a:ext>
            </a:extLst>
          </p:cNvPr>
          <p:cNvSpPr>
            <a:spLocks noGrp="1" noChangeArrowheads="1"/>
          </p:cNvSpPr>
          <p:nvPr>
            <p:ph type="ctrTitle"/>
          </p:nvPr>
        </p:nvSpPr>
        <p:spPr>
          <a:xfrm>
            <a:off x="685800" y="2130425"/>
            <a:ext cx="7772400" cy="1470025"/>
          </a:xfrm>
        </p:spPr>
        <p:txBody>
          <a:bodyPr anchor="ctr"/>
          <a:lstStyle/>
          <a:p>
            <a:r>
              <a:rPr lang="zh-CN" altLang="en-US" sz="4400"/>
              <a:t>第二节</a:t>
            </a:r>
          </a:p>
        </p:txBody>
      </p:sp>
      <p:sp>
        <p:nvSpPr>
          <p:cNvPr id="13317" name="Rectangle 5">
            <a:extLst>
              <a:ext uri="{FF2B5EF4-FFF2-40B4-BE49-F238E27FC236}">
                <a16:creationId xmlns:a16="http://schemas.microsoft.com/office/drawing/2014/main" id="{7345A9B3-17BB-8491-E1F2-AE302BA9A536}"/>
              </a:ext>
            </a:extLst>
          </p:cNvPr>
          <p:cNvSpPr>
            <a:spLocks noGrp="1" noChangeArrowheads="1"/>
          </p:cNvSpPr>
          <p:nvPr>
            <p:ph type="subTitle" idx="1"/>
          </p:nvPr>
        </p:nvSpPr>
        <p:spPr>
          <a:xfrm>
            <a:off x="1371600" y="3886200"/>
            <a:ext cx="6400800" cy="1752600"/>
          </a:xfrm>
        </p:spPr>
        <p:txBody>
          <a:bodyPr/>
          <a:lstStyle/>
          <a:p>
            <a:r>
              <a:rPr lang="zh-CN" altLang="en-US" sz="3200"/>
              <a:t>保险营销服务部的职能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C887DAF6-13AC-E741-EC28-05A9CD76D5E7}"/>
              </a:ext>
            </a:extLst>
          </p:cNvPr>
          <p:cNvSpPr>
            <a:spLocks noGrp="1" noChangeArrowheads="1"/>
          </p:cNvSpPr>
          <p:nvPr>
            <p:ph type="title"/>
          </p:nvPr>
        </p:nvSpPr>
        <p:spPr/>
        <p:txBody>
          <a:bodyPr/>
          <a:lstStyle/>
          <a:p>
            <a:r>
              <a:rPr lang="zh-CN" altLang="en-US" dirty="0"/>
              <a:t>营销服务部的业务</a:t>
            </a:r>
            <a:endParaRPr lang="zh-CN" altLang="zh-CN" dirty="0"/>
          </a:p>
        </p:txBody>
      </p:sp>
      <p:sp>
        <p:nvSpPr>
          <p:cNvPr id="15363" name="Rectangle 3">
            <a:extLst>
              <a:ext uri="{FF2B5EF4-FFF2-40B4-BE49-F238E27FC236}">
                <a16:creationId xmlns:a16="http://schemas.microsoft.com/office/drawing/2014/main" id="{0B467DE2-1BA2-3B16-D36C-119886F2E786}"/>
              </a:ext>
            </a:extLst>
          </p:cNvPr>
          <p:cNvSpPr>
            <a:spLocks noGrp="1" noChangeArrowheads="1"/>
          </p:cNvSpPr>
          <p:nvPr>
            <p:ph type="body" idx="1"/>
          </p:nvPr>
        </p:nvSpPr>
        <p:spPr/>
        <p:txBody>
          <a:bodyPr/>
          <a:lstStyle/>
          <a:p>
            <a:r>
              <a:rPr lang="zh-CN" altLang="en-US" dirty="0"/>
              <a:t>对营销员开展培训及日常管理</a:t>
            </a:r>
          </a:p>
          <a:p>
            <a:r>
              <a:rPr lang="zh-CN" altLang="en-US" dirty="0"/>
              <a:t>收取营销员代收的保险费、投保单等单证 </a:t>
            </a:r>
          </a:p>
          <a:p>
            <a:r>
              <a:rPr lang="zh-CN" altLang="en-US" dirty="0"/>
              <a:t>分发保险公司签发的保险单、保险收据等相关单证</a:t>
            </a:r>
          </a:p>
          <a:p>
            <a:r>
              <a:rPr lang="zh-CN" altLang="en-US" dirty="0"/>
              <a:t>接受客户的咨询和投诉 </a:t>
            </a:r>
          </a:p>
          <a:p>
            <a:r>
              <a:rPr lang="zh-CN" altLang="en-US" dirty="0"/>
              <a:t>经保险公司核保，营销服务部可打印保单</a:t>
            </a:r>
          </a:p>
          <a:p>
            <a:r>
              <a:rPr lang="zh-CN" altLang="en-US" dirty="0"/>
              <a:t>经保险公司授权，营销服务部可从事部分险种的查勘理赔</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A501240C-93A9-5964-9306-170F0EBBAAED}"/>
              </a:ext>
            </a:extLst>
          </p:cNvPr>
          <p:cNvSpPr>
            <a:spLocks noGrp="1" noChangeArrowheads="1"/>
          </p:cNvSpPr>
          <p:nvPr>
            <p:ph type="title"/>
          </p:nvPr>
        </p:nvSpPr>
        <p:spPr/>
        <p:txBody>
          <a:bodyPr/>
          <a:lstStyle/>
          <a:p>
            <a:r>
              <a:rPr lang="zh-CN" altLang="en-US"/>
              <a:t>具体业务</a:t>
            </a:r>
          </a:p>
        </p:txBody>
      </p:sp>
      <p:sp>
        <p:nvSpPr>
          <p:cNvPr id="16387" name="Rectangle 3">
            <a:extLst>
              <a:ext uri="{FF2B5EF4-FFF2-40B4-BE49-F238E27FC236}">
                <a16:creationId xmlns:a16="http://schemas.microsoft.com/office/drawing/2014/main" id="{86932F0C-2D4A-91FB-8CDD-F50800E62862}"/>
              </a:ext>
            </a:extLst>
          </p:cNvPr>
          <p:cNvSpPr>
            <a:spLocks noGrp="1" noChangeArrowheads="1"/>
          </p:cNvSpPr>
          <p:nvPr>
            <p:ph type="body" idx="1"/>
          </p:nvPr>
        </p:nvSpPr>
        <p:spPr/>
        <p:txBody>
          <a:bodyPr/>
          <a:lstStyle/>
          <a:p>
            <a:pPr marL="812800" indent="-812800"/>
            <a:r>
              <a:rPr lang="zh-CN" altLang="en-US" sz="2800" dirty="0"/>
              <a:t>确立经营目标</a:t>
            </a:r>
            <a:endParaRPr lang="en-US" altLang="zh-CN" sz="2800" dirty="0"/>
          </a:p>
          <a:p>
            <a:pPr marL="1212850" lvl="1" indent="-812800"/>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应该与保险公司的整体营销目标保持一致</a:t>
            </a:r>
            <a:endParaRPr lang="zh-CN" altLang="en-US" sz="2400" dirty="0"/>
          </a:p>
          <a:p>
            <a:pPr marL="812800" indent="-812800"/>
            <a:r>
              <a:rPr lang="zh-CN" altLang="en-US" sz="2800" dirty="0"/>
              <a:t>制定经营计划和预算</a:t>
            </a:r>
            <a:endParaRPr lang="en-US" altLang="zh-CN" sz="2800" dirty="0"/>
          </a:p>
          <a:p>
            <a:pPr marL="1212850" lvl="1" indent="-812800"/>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最重要的两个部分是预算和人事计划</a:t>
            </a:r>
            <a:endParaRPr lang="zh-CN" altLang="en-US" sz="2400" dirty="0"/>
          </a:p>
          <a:p>
            <a:pPr marL="812800" indent="-812800"/>
            <a:r>
              <a:rPr lang="zh-CN" altLang="en-US" sz="2800" dirty="0"/>
              <a:t>招收和挑选代理人</a:t>
            </a:r>
            <a:endParaRPr lang="en-US" altLang="zh-CN" sz="2800" dirty="0"/>
          </a:p>
          <a:p>
            <a:pPr marL="1212850" lvl="1" indent="-812800"/>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由于保险代理人的流动性比较高。因此公司必须要不断考虑重新配备新的保险代理人。</a:t>
            </a:r>
            <a:endParaRPr lang="en-US" altLang="zh-CN" sz="1800" kern="100" dirty="0">
              <a:effectLst/>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330095006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A501240C-93A9-5964-9306-170F0EBBAAED}"/>
              </a:ext>
            </a:extLst>
          </p:cNvPr>
          <p:cNvSpPr>
            <a:spLocks noGrp="1" noChangeArrowheads="1"/>
          </p:cNvSpPr>
          <p:nvPr>
            <p:ph type="title"/>
          </p:nvPr>
        </p:nvSpPr>
        <p:spPr/>
        <p:txBody>
          <a:bodyPr/>
          <a:lstStyle/>
          <a:p>
            <a:r>
              <a:rPr lang="zh-CN" altLang="en-US"/>
              <a:t>具体业务</a:t>
            </a:r>
          </a:p>
        </p:txBody>
      </p:sp>
      <p:sp>
        <p:nvSpPr>
          <p:cNvPr id="16387" name="Rectangle 3">
            <a:extLst>
              <a:ext uri="{FF2B5EF4-FFF2-40B4-BE49-F238E27FC236}">
                <a16:creationId xmlns:a16="http://schemas.microsoft.com/office/drawing/2014/main" id="{86932F0C-2D4A-91FB-8CDD-F50800E62862}"/>
              </a:ext>
            </a:extLst>
          </p:cNvPr>
          <p:cNvSpPr>
            <a:spLocks noGrp="1" noChangeArrowheads="1"/>
          </p:cNvSpPr>
          <p:nvPr>
            <p:ph type="body" idx="1"/>
          </p:nvPr>
        </p:nvSpPr>
        <p:spPr/>
        <p:txBody>
          <a:bodyPr/>
          <a:lstStyle/>
          <a:p>
            <a:pPr marL="812800" indent="-812800"/>
            <a:r>
              <a:rPr lang="zh-CN" altLang="en-US" sz="2800" dirty="0"/>
              <a:t>代理人培训和发展</a:t>
            </a:r>
            <a:endParaRPr lang="en-US" altLang="zh-CN" sz="2800" dirty="0"/>
          </a:p>
          <a:p>
            <a:pPr marL="1212850" lvl="1" indent="-812800"/>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保险原理</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marL="1212850" lvl="1" indent="-812800"/>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销售技巧</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marL="1212850" lvl="1" indent="-812800"/>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业务流程</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marL="1212850" lvl="1" indent="-812800"/>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职业道德准则和服从事项</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marL="1212850" lvl="1" indent="-812800"/>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产品知识</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marL="1212850" lvl="1" indent="-812800"/>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公司的目标、计划和方针</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marL="1212850" lvl="1" indent="-812800"/>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其他技能</a:t>
            </a:r>
            <a:endParaRPr lang="zh-CN" altLang="en-US" sz="2400" kern="100" dirty="0">
              <a:latin typeface="Times New Roman" panose="02020603050405020304" pitchFamily="18" charset="0"/>
              <a:ea typeface="宋体" panose="02010600030101010101" pitchFamily="2" charset="-122"/>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48E7C83C-14E3-6BB0-5C09-157C4480F7E0}"/>
              </a:ext>
            </a:extLst>
          </p:cNvPr>
          <p:cNvSpPr>
            <a:spLocks noGrp="1" noChangeArrowheads="1"/>
          </p:cNvSpPr>
          <p:nvPr>
            <p:ph type="ctrTitle"/>
          </p:nvPr>
        </p:nvSpPr>
        <p:spPr>
          <a:xfrm>
            <a:off x="685800" y="2130425"/>
            <a:ext cx="7772400" cy="1470025"/>
          </a:xfrm>
        </p:spPr>
        <p:txBody>
          <a:bodyPr anchor="ctr"/>
          <a:lstStyle/>
          <a:p>
            <a:r>
              <a:rPr lang="zh-CN" altLang="en-US" sz="4400"/>
              <a:t>第十四章</a:t>
            </a:r>
          </a:p>
        </p:txBody>
      </p:sp>
      <p:sp>
        <p:nvSpPr>
          <p:cNvPr id="3077" name="Rectangle 5">
            <a:extLst>
              <a:ext uri="{FF2B5EF4-FFF2-40B4-BE49-F238E27FC236}">
                <a16:creationId xmlns:a16="http://schemas.microsoft.com/office/drawing/2014/main" id="{5E53805F-A5EE-F5FE-188C-3FF1927C8078}"/>
              </a:ext>
            </a:extLst>
          </p:cNvPr>
          <p:cNvSpPr>
            <a:spLocks noGrp="1" noChangeArrowheads="1"/>
          </p:cNvSpPr>
          <p:nvPr>
            <p:ph type="subTitle" idx="1"/>
          </p:nvPr>
        </p:nvSpPr>
        <p:spPr>
          <a:xfrm>
            <a:off x="1371600" y="3886200"/>
            <a:ext cx="6400800" cy="1752600"/>
          </a:xfrm>
        </p:spPr>
        <p:txBody>
          <a:bodyPr/>
          <a:lstStyle/>
          <a:p>
            <a:r>
              <a:rPr lang="zh-CN" altLang="en-US" sz="3200"/>
              <a:t>保险营销管理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A501240C-93A9-5964-9306-170F0EBBAAED}"/>
              </a:ext>
            </a:extLst>
          </p:cNvPr>
          <p:cNvSpPr>
            <a:spLocks noGrp="1" noChangeArrowheads="1"/>
          </p:cNvSpPr>
          <p:nvPr>
            <p:ph type="title"/>
          </p:nvPr>
        </p:nvSpPr>
        <p:spPr/>
        <p:txBody>
          <a:bodyPr/>
          <a:lstStyle/>
          <a:p>
            <a:r>
              <a:rPr lang="zh-CN" altLang="en-US"/>
              <a:t>具体业务</a:t>
            </a:r>
          </a:p>
        </p:txBody>
      </p:sp>
      <p:sp>
        <p:nvSpPr>
          <p:cNvPr id="16387" name="Rectangle 3">
            <a:extLst>
              <a:ext uri="{FF2B5EF4-FFF2-40B4-BE49-F238E27FC236}">
                <a16:creationId xmlns:a16="http://schemas.microsoft.com/office/drawing/2014/main" id="{86932F0C-2D4A-91FB-8CDD-F50800E62862}"/>
              </a:ext>
            </a:extLst>
          </p:cNvPr>
          <p:cNvSpPr>
            <a:spLocks noGrp="1" noChangeArrowheads="1"/>
          </p:cNvSpPr>
          <p:nvPr>
            <p:ph type="body" idx="1"/>
          </p:nvPr>
        </p:nvSpPr>
        <p:spPr>
          <a:xfrm>
            <a:off x="457200" y="1196752"/>
            <a:ext cx="8229600" cy="4929411"/>
          </a:xfrm>
        </p:spPr>
        <p:txBody>
          <a:bodyPr/>
          <a:lstStyle/>
          <a:p>
            <a:pPr marL="812800" indent="-812800"/>
            <a:r>
              <a:rPr lang="zh-CN" altLang="en-US" sz="2800" dirty="0"/>
              <a:t>代理人激励</a:t>
            </a:r>
            <a:endParaRPr lang="en-US" altLang="zh-CN" sz="2800" dirty="0"/>
          </a:p>
          <a:p>
            <a:pPr marL="1212850" lvl="1" indent="-812800"/>
            <a:r>
              <a:rPr lang="zh-CN" altLang="zh-CN" sz="2400" kern="100" dirty="0">
                <a:effectLst/>
                <a:latin typeface="Times New Roman" panose="02020603050405020304" pitchFamily="18" charset="0"/>
                <a:ea typeface="宋体" panose="02010600030101010101" pitchFamily="2" charset="-122"/>
              </a:rPr>
              <a:t>经理与所有保险代理人定期个别会谈或集体会谈</a:t>
            </a:r>
            <a:endParaRPr lang="en-US" altLang="zh-CN" sz="2400" kern="100" dirty="0">
              <a:effectLst/>
              <a:latin typeface="Times New Roman" panose="02020603050405020304" pitchFamily="18" charset="0"/>
              <a:ea typeface="宋体" panose="02010600030101010101" pitchFamily="2" charset="-122"/>
            </a:endParaRPr>
          </a:p>
          <a:p>
            <a:pPr marL="1212850" lvl="1" indent="-812800"/>
            <a:r>
              <a:rPr lang="zh-CN" altLang="zh-CN" sz="2400" kern="100" dirty="0">
                <a:effectLst/>
                <a:latin typeface="Times New Roman" panose="02020603050405020304" pitchFamily="18" charset="0"/>
                <a:ea typeface="宋体" panose="02010600030101010101" pitchFamily="2" charset="-122"/>
              </a:rPr>
              <a:t>拜访各级公司的营销人员</a:t>
            </a:r>
            <a:endParaRPr lang="en-US" altLang="zh-CN" sz="2400" kern="100" dirty="0">
              <a:effectLst/>
              <a:latin typeface="Times New Roman" panose="02020603050405020304" pitchFamily="18" charset="0"/>
              <a:ea typeface="宋体" panose="02010600030101010101" pitchFamily="2" charset="-122"/>
            </a:endParaRPr>
          </a:p>
          <a:p>
            <a:pPr marL="1212850" lvl="1" indent="-812800"/>
            <a:r>
              <a:rPr lang="zh-CN" altLang="zh-CN" sz="2400" kern="100" dirty="0">
                <a:effectLst/>
                <a:latin typeface="Times New Roman" panose="02020603050405020304" pitchFamily="18" charset="0"/>
                <a:ea typeface="宋体" panose="02010600030101010101" pitchFamily="2" charset="-122"/>
              </a:rPr>
              <a:t>召开全体会议，总结销售成果，强化公司目标</a:t>
            </a:r>
            <a:endParaRPr lang="en-US" altLang="zh-CN" sz="2400" kern="100" dirty="0">
              <a:effectLst/>
              <a:latin typeface="Times New Roman" panose="02020603050405020304" pitchFamily="18" charset="0"/>
              <a:ea typeface="宋体" panose="02010600030101010101" pitchFamily="2" charset="-122"/>
            </a:endParaRPr>
          </a:p>
          <a:p>
            <a:pPr marL="1212850" lvl="1" indent="-812800"/>
            <a:r>
              <a:rPr lang="zh-CN" altLang="zh-CN" sz="2400" kern="100" dirty="0">
                <a:effectLst/>
                <a:latin typeface="Times New Roman" panose="02020603050405020304" pitchFamily="18" charset="0"/>
                <a:ea typeface="宋体" panose="02010600030101010101" pitchFamily="2" charset="-122"/>
              </a:rPr>
              <a:t>在不同团队或小组之间展开竞争</a:t>
            </a:r>
            <a:endParaRPr lang="en-US" altLang="zh-CN" sz="2400" kern="100" dirty="0">
              <a:effectLst/>
              <a:latin typeface="Times New Roman" panose="02020603050405020304" pitchFamily="18" charset="0"/>
              <a:ea typeface="宋体" panose="02010600030101010101" pitchFamily="2" charset="-122"/>
            </a:endParaRPr>
          </a:p>
          <a:p>
            <a:pPr marL="1212850" lvl="1" indent="-812800"/>
            <a:r>
              <a:rPr lang="zh-CN" altLang="zh-CN" sz="2400" kern="100" dirty="0">
                <a:effectLst/>
                <a:latin typeface="Times New Roman" panose="02020603050405020304" pitchFamily="18" charset="0"/>
                <a:ea typeface="宋体" panose="02010600030101010101" pitchFamily="2" charset="-122"/>
              </a:rPr>
              <a:t>对每个保险代理人的工作表现进行定期考核</a:t>
            </a:r>
            <a:endParaRPr lang="en-US" altLang="zh-CN" sz="2400" kern="100" dirty="0">
              <a:latin typeface="Times New Roman" panose="02020603050405020304" pitchFamily="18" charset="0"/>
              <a:ea typeface="宋体" panose="02010600030101010101" pitchFamily="2" charset="-122"/>
            </a:endParaRPr>
          </a:p>
          <a:p>
            <a:pPr marL="1212850" lvl="1" indent="-812800"/>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关心每个保险代理人，包括向保险代理人提供工作表现奖、建设性意见奖</a:t>
            </a:r>
            <a:endParaRPr lang="zh-CN" altLang="en-US" sz="2400" dirty="0"/>
          </a:p>
          <a:p>
            <a:pPr marL="812800" indent="-812800"/>
            <a:r>
              <a:rPr lang="zh-CN" altLang="en-US" sz="2800" dirty="0"/>
              <a:t>监督、评估、控制机构活动和代理人活动</a:t>
            </a:r>
            <a:endParaRPr lang="en-US" altLang="zh-CN" sz="2800" dirty="0"/>
          </a:p>
          <a:p>
            <a:pPr marL="1212850" lvl="1" indent="-812800"/>
            <a:r>
              <a:rPr lang="zh-CN" altLang="zh-CN" sz="2400" kern="100" dirty="0">
                <a:latin typeface="Times New Roman" panose="02020603050405020304" pitchFamily="18" charset="0"/>
                <a:ea typeface="宋体" panose="02010600030101010101" pitchFamily="2" charset="-122"/>
                <a:cs typeface="Times New Roman" panose="02020603050405020304" pitchFamily="18" charset="0"/>
              </a:rPr>
              <a:t>数量评估</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pPr marL="1212850" lvl="1" indent="-812800"/>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质量评估</a:t>
            </a:r>
            <a:endParaRPr lang="zh-CN" altLang="en-US" sz="2400" dirty="0"/>
          </a:p>
        </p:txBody>
      </p:sp>
    </p:spTree>
    <p:extLst>
      <p:ext uri="{BB962C8B-B14F-4D97-AF65-F5344CB8AC3E}">
        <p14:creationId xmlns:p14="http://schemas.microsoft.com/office/powerpoint/2010/main" val="158070613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2" name="Rectangle 4">
            <a:extLst>
              <a:ext uri="{FF2B5EF4-FFF2-40B4-BE49-F238E27FC236}">
                <a16:creationId xmlns:a16="http://schemas.microsoft.com/office/drawing/2014/main" id="{65C43A78-1384-AE1C-8DB1-5AD0BBBD124A}"/>
              </a:ext>
            </a:extLst>
          </p:cNvPr>
          <p:cNvSpPr>
            <a:spLocks noGrp="1" noChangeArrowheads="1"/>
          </p:cNvSpPr>
          <p:nvPr>
            <p:ph type="ctrTitle"/>
          </p:nvPr>
        </p:nvSpPr>
        <p:spPr>
          <a:xfrm>
            <a:off x="685800" y="2130425"/>
            <a:ext cx="7772400" cy="1470025"/>
          </a:xfrm>
        </p:spPr>
        <p:txBody>
          <a:bodyPr anchor="ctr"/>
          <a:lstStyle/>
          <a:p>
            <a:r>
              <a:rPr lang="zh-CN" altLang="en-US" sz="4400"/>
              <a:t>第三节</a:t>
            </a:r>
          </a:p>
        </p:txBody>
      </p:sp>
      <p:sp>
        <p:nvSpPr>
          <p:cNvPr id="17413" name="Rectangle 5">
            <a:extLst>
              <a:ext uri="{FF2B5EF4-FFF2-40B4-BE49-F238E27FC236}">
                <a16:creationId xmlns:a16="http://schemas.microsoft.com/office/drawing/2014/main" id="{A2C154A2-8E30-2B62-7524-526696FF50CC}"/>
              </a:ext>
            </a:extLst>
          </p:cNvPr>
          <p:cNvSpPr>
            <a:spLocks noGrp="1" noChangeArrowheads="1"/>
          </p:cNvSpPr>
          <p:nvPr>
            <p:ph type="subTitle" idx="1"/>
          </p:nvPr>
        </p:nvSpPr>
        <p:spPr>
          <a:xfrm>
            <a:off x="1371600" y="3886200"/>
            <a:ext cx="6400800" cy="1752600"/>
          </a:xfrm>
        </p:spPr>
        <p:txBody>
          <a:bodyPr/>
          <a:lstStyle/>
          <a:p>
            <a:r>
              <a:rPr lang="zh-CN" altLang="en-US" sz="3200"/>
              <a:t>保险营销队伍的建立 </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A451229C-B5B3-A4D5-E68B-8F59E3AB3D83}"/>
              </a:ext>
            </a:extLst>
          </p:cNvPr>
          <p:cNvSpPr>
            <a:spLocks noGrp="1" noChangeArrowheads="1"/>
          </p:cNvSpPr>
          <p:nvPr>
            <p:ph type="title"/>
          </p:nvPr>
        </p:nvSpPr>
        <p:spPr/>
        <p:txBody>
          <a:bodyPr/>
          <a:lstStyle/>
          <a:p>
            <a:r>
              <a:rPr lang="zh-CN" altLang="en-US"/>
              <a:t>一、</a:t>
            </a:r>
            <a:r>
              <a:rPr lang="zh-CN" altLang="en-US" b="1"/>
              <a:t>保险营销人员的招聘</a:t>
            </a:r>
            <a:r>
              <a:rPr lang="zh-CN" altLang="en-US"/>
              <a:t> </a:t>
            </a:r>
          </a:p>
        </p:txBody>
      </p:sp>
      <p:sp>
        <p:nvSpPr>
          <p:cNvPr id="19459" name="Rectangle 3">
            <a:extLst>
              <a:ext uri="{FF2B5EF4-FFF2-40B4-BE49-F238E27FC236}">
                <a16:creationId xmlns:a16="http://schemas.microsoft.com/office/drawing/2014/main" id="{15507A3B-0ED9-4A68-E182-876A9012CEE8}"/>
              </a:ext>
            </a:extLst>
          </p:cNvPr>
          <p:cNvSpPr>
            <a:spLocks noGrp="1" noChangeArrowheads="1"/>
          </p:cNvSpPr>
          <p:nvPr>
            <p:ph type="body" idx="1"/>
          </p:nvPr>
        </p:nvSpPr>
        <p:spPr/>
        <p:txBody>
          <a:bodyPr/>
          <a:lstStyle/>
          <a:p>
            <a:r>
              <a:rPr lang="zh-CN" altLang="en-US" dirty="0"/>
              <a:t>注意：</a:t>
            </a:r>
          </a:p>
          <a:p>
            <a:pPr lvl="1"/>
            <a:r>
              <a:rPr lang="zh-CN" altLang="en-US" dirty="0"/>
              <a:t>文化学历与专业素质并重</a:t>
            </a:r>
          </a:p>
          <a:p>
            <a:pPr lvl="1"/>
            <a:r>
              <a:rPr lang="zh-CN" altLang="en-US" dirty="0"/>
              <a:t>工作经验与培养前途并重</a:t>
            </a:r>
          </a:p>
          <a:p>
            <a:pPr lvl="1"/>
            <a:r>
              <a:rPr lang="zh-CN" altLang="en-US" dirty="0"/>
              <a:t>为人处世与工作能力并重</a:t>
            </a:r>
          </a:p>
          <a:p>
            <a:pPr lvl="1"/>
            <a:r>
              <a:rPr lang="zh-CN" altLang="en-US" dirty="0"/>
              <a:t>求同发展与存异互补并重 </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1BE93AF9-04AC-1D98-7B67-454FE9FBA8AA}"/>
              </a:ext>
            </a:extLst>
          </p:cNvPr>
          <p:cNvSpPr>
            <a:spLocks noGrp="1" noChangeArrowheads="1"/>
          </p:cNvSpPr>
          <p:nvPr>
            <p:ph type="title"/>
          </p:nvPr>
        </p:nvSpPr>
        <p:spPr/>
        <p:txBody>
          <a:bodyPr/>
          <a:lstStyle/>
          <a:p>
            <a:r>
              <a:rPr lang="zh-CN" altLang="en-US"/>
              <a:t>二、</a:t>
            </a:r>
            <a:r>
              <a:rPr lang="zh-CN" altLang="en-US" b="1"/>
              <a:t>保险营销人员的培训</a:t>
            </a:r>
            <a:r>
              <a:rPr lang="zh-CN" altLang="en-US"/>
              <a:t> </a:t>
            </a:r>
          </a:p>
        </p:txBody>
      </p:sp>
      <p:sp>
        <p:nvSpPr>
          <p:cNvPr id="20483" name="Rectangle 3">
            <a:extLst>
              <a:ext uri="{FF2B5EF4-FFF2-40B4-BE49-F238E27FC236}">
                <a16:creationId xmlns:a16="http://schemas.microsoft.com/office/drawing/2014/main" id="{A339D108-C6A9-8199-7B08-2A92422A9082}"/>
              </a:ext>
            </a:extLst>
          </p:cNvPr>
          <p:cNvSpPr>
            <a:spLocks noGrp="1" noChangeArrowheads="1"/>
          </p:cNvSpPr>
          <p:nvPr>
            <p:ph type="body" idx="1"/>
          </p:nvPr>
        </p:nvSpPr>
        <p:spPr>
          <a:xfrm>
            <a:off x="457200" y="1600201"/>
            <a:ext cx="8229600" cy="532656"/>
          </a:xfrm>
        </p:spPr>
        <p:txBody>
          <a:bodyPr/>
          <a:lstStyle/>
          <a:p>
            <a:pPr>
              <a:lnSpc>
                <a:spcPct val="90000"/>
              </a:lnSpc>
            </a:pPr>
            <a:r>
              <a:rPr lang="zh-CN" altLang="en-US" dirty="0"/>
              <a:t>销售技巧的学习阶段</a:t>
            </a:r>
          </a:p>
        </p:txBody>
      </p:sp>
      <p:graphicFrame>
        <p:nvGraphicFramePr>
          <p:cNvPr id="4" name="表格 3">
            <a:extLst>
              <a:ext uri="{FF2B5EF4-FFF2-40B4-BE49-F238E27FC236}">
                <a16:creationId xmlns:a16="http://schemas.microsoft.com/office/drawing/2014/main" id="{F6055EFB-CE08-808E-6EBD-16C9D4D7211F}"/>
              </a:ext>
            </a:extLst>
          </p:cNvPr>
          <p:cNvGraphicFramePr>
            <a:graphicFrameLocks noGrp="1"/>
          </p:cNvGraphicFramePr>
          <p:nvPr>
            <p:extLst>
              <p:ext uri="{D42A27DB-BD31-4B8C-83A1-F6EECF244321}">
                <p14:modId xmlns:p14="http://schemas.microsoft.com/office/powerpoint/2010/main" val="3604043429"/>
              </p:ext>
            </p:extLst>
          </p:nvPr>
        </p:nvGraphicFramePr>
        <p:xfrm>
          <a:off x="755576" y="2348880"/>
          <a:ext cx="7776864" cy="3960439"/>
        </p:xfrm>
        <a:graphic>
          <a:graphicData uri="http://schemas.openxmlformats.org/drawingml/2006/table">
            <a:tbl>
              <a:tblPr firstRow="1" firstCol="1" bandRow="1">
                <a:tableStyleId>{5C22544A-7EE6-4342-B048-85BDC9FD1C3A}</a:tableStyleId>
              </a:tblPr>
              <a:tblGrid>
                <a:gridCol w="2592288">
                  <a:extLst>
                    <a:ext uri="{9D8B030D-6E8A-4147-A177-3AD203B41FA5}">
                      <a16:colId xmlns:a16="http://schemas.microsoft.com/office/drawing/2014/main" val="2819731399"/>
                    </a:ext>
                  </a:extLst>
                </a:gridCol>
                <a:gridCol w="5184576">
                  <a:extLst>
                    <a:ext uri="{9D8B030D-6E8A-4147-A177-3AD203B41FA5}">
                      <a16:colId xmlns:a16="http://schemas.microsoft.com/office/drawing/2014/main" val="1384392098"/>
                    </a:ext>
                  </a:extLst>
                </a:gridCol>
              </a:tblGrid>
              <a:tr h="722965">
                <a:tc>
                  <a:txBody>
                    <a:bodyPr/>
                    <a:lstStyle/>
                    <a:p>
                      <a:pPr algn="ctr"/>
                      <a:r>
                        <a:rPr lang="zh-CN" sz="2400" kern="100">
                          <a:effectLst/>
                        </a:rPr>
                        <a:t>阶段</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kern="100">
                          <a:effectLst/>
                        </a:rPr>
                        <a:t>特点</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132058056"/>
                  </a:ext>
                </a:extLst>
              </a:tr>
              <a:tr h="760412">
                <a:tc>
                  <a:txBody>
                    <a:bodyPr/>
                    <a:lstStyle/>
                    <a:p>
                      <a:pPr algn="just"/>
                      <a:r>
                        <a:rPr lang="en-US" sz="2400" kern="100">
                          <a:effectLst/>
                        </a:rPr>
                        <a:t>1</a:t>
                      </a:r>
                      <a:r>
                        <a:rPr lang="zh-CN" sz="2400" kern="100">
                          <a:effectLst/>
                        </a:rPr>
                        <a:t>、无意识的不会</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a:effectLst/>
                        </a:rPr>
                        <a:t>受训者没有考虑技巧问题</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429061561"/>
                  </a:ext>
                </a:extLst>
              </a:tr>
              <a:tr h="760412">
                <a:tc>
                  <a:txBody>
                    <a:bodyPr/>
                    <a:lstStyle/>
                    <a:p>
                      <a:pPr algn="just"/>
                      <a:r>
                        <a:rPr lang="en-US" sz="2400" kern="100">
                          <a:effectLst/>
                        </a:rPr>
                        <a:t>2</a:t>
                      </a:r>
                      <a:r>
                        <a:rPr lang="zh-CN" sz="2400" kern="100">
                          <a:effectLst/>
                        </a:rPr>
                        <a:t>、有意识但不会</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a:effectLst/>
                        </a:rPr>
                        <a:t>受训者了解技巧但不能实际应用</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775972445"/>
                  </a:ext>
                </a:extLst>
              </a:tr>
              <a:tr h="858325">
                <a:tc>
                  <a:txBody>
                    <a:bodyPr/>
                    <a:lstStyle/>
                    <a:p>
                      <a:pPr algn="just"/>
                      <a:r>
                        <a:rPr lang="en-US" sz="2400" kern="100">
                          <a:effectLst/>
                        </a:rPr>
                        <a:t>3</a:t>
                      </a:r>
                      <a:r>
                        <a:rPr lang="zh-CN" sz="2400" kern="100">
                          <a:effectLst/>
                        </a:rPr>
                        <a:t>、有意识的会</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a:effectLst/>
                        </a:rPr>
                        <a:t>受训者知道个人技巧、知道怎样做，但很困难将技巧全部付诸实践</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646113183"/>
                  </a:ext>
                </a:extLst>
              </a:tr>
              <a:tr h="858325">
                <a:tc>
                  <a:txBody>
                    <a:bodyPr/>
                    <a:lstStyle/>
                    <a:p>
                      <a:pPr algn="just"/>
                      <a:r>
                        <a:rPr lang="en-US" sz="2400" kern="100">
                          <a:effectLst/>
                        </a:rPr>
                        <a:t>4</a:t>
                      </a:r>
                      <a:r>
                        <a:rPr lang="zh-CN" sz="2400" kern="100">
                          <a:effectLst/>
                        </a:rPr>
                        <a:t>、无意识的会</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dirty="0">
                          <a:effectLst/>
                        </a:rPr>
                        <a:t>受训者不用思考就能将技巧自动用于实践，并完成任务</a:t>
                      </a:r>
                      <a:endParaRPr lang="zh-CN" sz="240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3411237014"/>
                  </a:ext>
                </a:extLst>
              </a:tr>
            </a:tbl>
          </a:graphicData>
        </a:graphic>
      </p:graphicFrame>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1BE93AF9-04AC-1D98-7B67-454FE9FBA8AA}"/>
              </a:ext>
            </a:extLst>
          </p:cNvPr>
          <p:cNvSpPr>
            <a:spLocks noGrp="1" noChangeArrowheads="1"/>
          </p:cNvSpPr>
          <p:nvPr>
            <p:ph type="title"/>
          </p:nvPr>
        </p:nvSpPr>
        <p:spPr/>
        <p:txBody>
          <a:bodyPr/>
          <a:lstStyle/>
          <a:p>
            <a:r>
              <a:rPr lang="zh-CN" altLang="en-US"/>
              <a:t>二、</a:t>
            </a:r>
            <a:r>
              <a:rPr lang="zh-CN" altLang="en-US" b="1"/>
              <a:t>保险营销人员的培训</a:t>
            </a:r>
            <a:r>
              <a:rPr lang="zh-CN" altLang="en-US"/>
              <a:t> </a:t>
            </a:r>
          </a:p>
        </p:txBody>
      </p:sp>
      <p:sp>
        <p:nvSpPr>
          <p:cNvPr id="20483" name="Rectangle 3">
            <a:extLst>
              <a:ext uri="{FF2B5EF4-FFF2-40B4-BE49-F238E27FC236}">
                <a16:creationId xmlns:a16="http://schemas.microsoft.com/office/drawing/2014/main" id="{A339D108-C6A9-8199-7B08-2A92422A9082}"/>
              </a:ext>
            </a:extLst>
          </p:cNvPr>
          <p:cNvSpPr>
            <a:spLocks noGrp="1" noChangeArrowheads="1"/>
          </p:cNvSpPr>
          <p:nvPr>
            <p:ph type="body" idx="1"/>
          </p:nvPr>
        </p:nvSpPr>
        <p:spPr/>
        <p:txBody>
          <a:bodyPr/>
          <a:lstStyle/>
          <a:p>
            <a:pPr>
              <a:lnSpc>
                <a:spcPct val="90000"/>
              </a:lnSpc>
            </a:pPr>
            <a:r>
              <a:rPr lang="en-US" altLang="zh-CN" dirty="0"/>
              <a:t>5</a:t>
            </a:r>
            <a:r>
              <a:rPr lang="zh-CN" altLang="en-US" dirty="0"/>
              <a:t>个部分的内容：</a:t>
            </a:r>
          </a:p>
          <a:p>
            <a:pPr lvl="1">
              <a:lnSpc>
                <a:spcPct val="90000"/>
              </a:lnSpc>
            </a:pPr>
            <a:r>
              <a:rPr lang="zh-CN" altLang="en-US" dirty="0"/>
              <a:t>保险公司的目标、政策、组织和文化</a:t>
            </a:r>
          </a:p>
          <a:p>
            <a:pPr lvl="1">
              <a:lnSpc>
                <a:spcPct val="90000"/>
              </a:lnSpc>
            </a:pPr>
            <a:r>
              <a:rPr lang="zh-CN" altLang="en-US" dirty="0"/>
              <a:t>公司的产品</a:t>
            </a:r>
          </a:p>
          <a:p>
            <a:pPr lvl="1">
              <a:lnSpc>
                <a:spcPct val="90000"/>
              </a:lnSpc>
            </a:pPr>
            <a:r>
              <a:rPr lang="zh-CN" altLang="en-US" dirty="0"/>
              <a:t>公司的竞争者及其产品</a:t>
            </a:r>
          </a:p>
          <a:p>
            <a:pPr lvl="1">
              <a:lnSpc>
                <a:spcPct val="90000"/>
              </a:lnSpc>
            </a:pPr>
            <a:r>
              <a:rPr lang="zh-CN" altLang="en-US" dirty="0"/>
              <a:t>销售的程序和技巧</a:t>
            </a:r>
            <a:endParaRPr lang="en-US" altLang="zh-CN" dirty="0"/>
          </a:p>
          <a:p>
            <a:pPr lvl="2">
              <a:lnSpc>
                <a:spcPct val="90000"/>
              </a:lnSpc>
            </a:pPr>
            <a:r>
              <a:rPr lang="zh-CN" altLang="en-US" dirty="0"/>
              <a:t>最重要的内容</a:t>
            </a:r>
          </a:p>
          <a:p>
            <a:pPr lvl="1">
              <a:lnSpc>
                <a:spcPct val="90000"/>
              </a:lnSpc>
            </a:pPr>
            <a:r>
              <a:rPr lang="zh-CN" altLang="en-US" dirty="0"/>
              <a:t>工作组织和报告的准备</a:t>
            </a:r>
          </a:p>
        </p:txBody>
      </p:sp>
    </p:spTree>
    <p:extLst>
      <p:ext uri="{BB962C8B-B14F-4D97-AF65-F5344CB8AC3E}">
        <p14:creationId xmlns:p14="http://schemas.microsoft.com/office/powerpoint/2010/main" val="427534587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1BE93AF9-04AC-1D98-7B67-454FE9FBA8AA}"/>
              </a:ext>
            </a:extLst>
          </p:cNvPr>
          <p:cNvSpPr>
            <a:spLocks noGrp="1" noChangeArrowheads="1"/>
          </p:cNvSpPr>
          <p:nvPr>
            <p:ph type="title"/>
          </p:nvPr>
        </p:nvSpPr>
        <p:spPr/>
        <p:txBody>
          <a:bodyPr/>
          <a:lstStyle/>
          <a:p>
            <a:r>
              <a:rPr lang="zh-CN" altLang="en-US"/>
              <a:t>二、</a:t>
            </a:r>
            <a:r>
              <a:rPr lang="zh-CN" altLang="en-US" b="1"/>
              <a:t>保险营销人员的培训</a:t>
            </a:r>
            <a:r>
              <a:rPr lang="zh-CN" altLang="en-US"/>
              <a:t> </a:t>
            </a:r>
          </a:p>
        </p:txBody>
      </p:sp>
      <p:sp>
        <p:nvSpPr>
          <p:cNvPr id="20483" name="Rectangle 3">
            <a:extLst>
              <a:ext uri="{FF2B5EF4-FFF2-40B4-BE49-F238E27FC236}">
                <a16:creationId xmlns:a16="http://schemas.microsoft.com/office/drawing/2014/main" id="{A339D108-C6A9-8199-7B08-2A92422A9082}"/>
              </a:ext>
            </a:extLst>
          </p:cNvPr>
          <p:cNvSpPr>
            <a:spLocks noGrp="1" noChangeArrowheads="1"/>
          </p:cNvSpPr>
          <p:nvPr>
            <p:ph type="body" idx="1"/>
          </p:nvPr>
        </p:nvSpPr>
        <p:spPr/>
        <p:txBody>
          <a:bodyPr/>
          <a:lstStyle/>
          <a:p>
            <a:pPr>
              <a:lnSpc>
                <a:spcPct val="90000"/>
              </a:lnSpc>
            </a:pPr>
            <a:r>
              <a:rPr lang="zh-CN" altLang="en-US" dirty="0"/>
              <a:t>训练方法</a:t>
            </a:r>
            <a:endParaRPr lang="en-US" altLang="zh-CN" dirty="0"/>
          </a:p>
          <a:p>
            <a:pPr lvl="1">
              <a:lnSpc>
                <a:spcPct val="90000"/>
              </a:lnSpc>
            </a:pPr>
            <a:r>
              <a:rPr lang="zh-CN" altLang="en-US" dirty="0"/>
              <a:t>授课</a:t>
            </a:r>
            <a:endParaRPr lang="en-US" altLang="zh-CN" dirty="0"/>
          </a:p>
          <a:p>
            <a:pPr lvl="1">
              <a:lnSpc>
                <a:spcPct val="90000"/>
              </a:lnSpc>
            </a:pPr>
            <a:r>
              <a:rPr lang="zh-CN" altLang="en-US" dirty="0"/>
              <a:t>电视录像与电影</a:t>
            </a:r>
            <a:endParaRPr lang="en-US" altLang="zh-CN" dirty="0"/>
          </a:p>
          <a:p>
            <a:pPr lvl="1">
              <a:lnSpc>
                <a:spcPct val="90000"/>
              </a:lnSpc>
            </a:pPr>
            <a:r>
              <a:rPr lang="zh-CN" altLang="en-US" dirty="0"/>
              <a:t>角色扮演（客户一一销售员）</a:t>
            </a:r>
            <a:endParaRPr lang="en-US" altLang="zh-CN" dirty="0"/>
          </a:p>
          <a:p>
            <a:pPr lvl="1">
              <a:lnSpc>
                <a:spcPct val="90000"/>
              </a:lnSpc>
            </a:pPr>
            <a:r>
              <a:rPr lang="zh-CN" altLang="en-US" dirty="0"/>
              <a:t>情景模拟</a:t>
            </a:r>
            <a:endParaRPr lang="en-US" altLang="zh-CN" dirty="0"/>
          </a:p>
          <a:p>
            <a:pPr lvl="1">
              <a:lnSpc>
                <a:spcPct val="90000"/>
              </a:lnSpc>
            </a:pPr>
            <a:r>
              <a:rPr lang="zh-CN" altLang="en-US" dirty="0"/>
              <a:t>案例研究</a:t>
            </a:r>
            <a:endParaRPr lang="en-US" altLang="zh-CN" dirty="0"/>
          </a:p>
          <a:p>
            <a:pPr lvl="1">
              <a:lnSpc>
                <a:spcPct val="90000"/>
              </a:lnSpc>
            </a:pPr>
            <a:r>
              <a:rPr lang="zh-CN" altLang="en-US" dirty="0"/>
              <a:t>实习训练  </a:t>
            </a:r>
          </a:p>
        </p:txBody>
      </p:sp>
    </p:spTree>
    <p:extLst>
      <p:ext uri="{BB962C8B-B14F-4D97-AF65-F5344CB8AC3E}">
        <p14:creationId xmlns:p14="http://schemas.microsoft.com/office/powerpoint/2010/main" val="56508505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8" name="Rectangle 4">
            <a:extLst>
              <a:ext uri="{FF2B5EF4-FFF2-40B4-BE49-F238E27FC236}">
                <a16:creationId xmlns:a16="http://schemas.microsoft.com/office/drawing/2014/main" id="{BF0D449C-0660-9CBE-6C37-1A7007BA97D7}"/>
              </a:ext>
            </a:extLst>
          </p:cNvPr>
          <p:cNvSpPr>
            <a:spLocks noGrp="1" noChangeArrowheads="1"/>
          </p:cNvSpPr>
          <p:nvPr>
            <p:ph type="ctrTitle"/>
          </p:nvPr>
        </p:nvSpPr>
        <p:spPr>
          <a:xfrm>
            <a:off x="685800" y="2130425"/>
            <a:ext cx="7772400" cy="1470025"/>
          </a:xfrm>
        </p:spPr>
        <p:txBody>
          <a:bodyPr anchor="ctr"/>
          <a:lstStyle/>
          <a:p>
            <a:r>
              <a:rPr lang="zh-CN" altLang="en-US" sz="4400"/>
              <a:t>第四节</a:t>
            </a:r>
          </a:p>
        </p:txBody>
      </p:sp>
      <p:sp>
        <p:nvSpPr>
          <p:cNvPr id="21507" name="Rectangle 3">
            <a:extLst>
              <a:ext uri="{FF2B5EF4-FFF2-40B4-BE49-F238E27FC236}">
                <a16:creationId xmlns:a16="http://schemas.microsoft.com/office/drawing/2014/main" id="{0B05D460-6AE5-2157-AB1C-A23C4A38117D}"/>
              </a:ext>
            </a:extLst>
          </p:cNvPr>
          <p:cNvSpPr>
            <a:spLocks noGrp="1" noChangeArrowheads="1"/>
          </p:cNvSpPr>
          <p:nvPr>
            <p:ph type="subTitle" idx="1"/>
          </p:nvPr>
        </p:nvSpPr>
        <p:spPr>
          <a:xfrm>
            <a:off x="1371600" y="3886200"/>
            <a:ext cx="6400800" cy="1752600"/>
          </a:xfrm>
        </p:spPr>
        <p:txBody>
          <a:bodyPr/>
          <a:lstStyle/>
          <a:p>
            <a:r>
              <a:rPr lang="zh-CN" altLang="en-US" sz="3200"/>
              <a:t>保险营销队伍的管理 </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8" name="Rectangle 6">
            <a:extLst>
              <a:ext uri="{FF2B5EF4-FFF2-40B4-BE49-F238E27FC236}">
                <a16:creationId xmlns:a16="http://schemas.microsoft.com/office/drawing/2014/main" id="{685FF48D-2E1C-AF7B-9F72-75A73AEF1018}"/>
              </a:ext>
            </a:extLst>
          </p:cNvPr>
          <p:cNvSpPr>
            <a:spLocks noGrp="1" noChangeArrowheads="1"/>
          </p:cNvSpPr>
          <p:nvPr>
            <p:ph type="title"/>
          </p:nvPr>
        </p:nvSpPr>
        <p:spPr/>
        <p:txBody>
          <a:bodyPr/>
          <a:lstStyle/>
          <a:p>
            <a:r>
              <a:rPr lang="zh-CN" altLang="en-US"/>
              <a:t>一、</a:t>
            </a:r>
            <a:r>
              <a:rPr lang="zh-CN" altLang="en-US" b="1"/>
              <a:t>保险营销人员的考核</a:t>
            </a:r>
            <a:r>
              <a:rPr lang="zh-CN" altLang="en-US"/>
              <a:t> </a:t>
            </a:r>
          </a:p>
        </p:txBody>
      </p:sp>
      <p:sp>
        <p:nvSpPr>
          <p:cNvPr id="23559" name="Rectangle 7">
            <a:extLst>
              <a:ext uri="{FF2B5EF4-FFF2-40B4-BE49-F238E27FC236}">
                <a16:creationId xmlns:a16="http://schemas.microsoft.com/office/drawing/2014/main" id="{B4BD528C-3A1C-2282-58EF-F672F43620D5}"/>
              </a:ext>
            </a:extLst>
          </p:cNvPr>
          <p:cNvSpPr>
            <a:spLocks noGrp="1" noChangeArrowheads="1"/>
          </p:cNvSpPr>
          <p:nvPr>
            <p:ph type="body" idx="1"/>
          </p:nvPr>
        </p:nvSpPr>
        <p:spPr/>
        <p:txBody>
          <a:bodyPr/>
          <a:lstStyle/>
          <a:p>
            <a:r>
              <a:rPr lang="zh-CN" altLang="en-US" dirty="0"/>
              <a:t>包括：</a:t>
            </a:r>
          </a:p>
          <a:p>
            <a:pPr lvl="1"/>
            <a:r>
              <a:rPr lang="zh-CN" altLang="en-US" dirty="0"/>
              <a:t>销售成果的考核</a:t>
            </a:r>
          </a:p>
          <a:p>
            <a:pPr lvl="1"/>
            <a:r>
              <a:rPr lang="zh-CN" altLang="en-US" dirty="0"/>
              <a:t>客户关系的考核</a:t>
            </a:r>
          </a:p>
          <a:p>
            <a:pPr lvl="1"/>
            <a:r>
              <a:rPr lang="zh-CN" altLang="en-US" dirty="0"/>
              <a:t>工作知识的考核</a:t>
            </a:r>
          </a:p>
          <a:p>
            <a:pPr lvl="1"/>
            <a:r>
              <a:rPr lang="zh-CN" altLang="en-US" dirty="0"/>
              <a:t>公司内部关系的考核</a:t>
            </a:r>
          </a:p>
          <a:p>
            <a:pPr lvl="1"/>
            <a:r>
              <a:rPr lang="zh-CN" altLang="en-US" dirty="0"/>
              <a:t>人格特征的考核</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8" name="Rectangle 6">
            <a:extLst>
              <a:ext uri="{FF2B5EF4-FFF2-40B4-BE49-F238E27FC236}">
                <a16:creationId xmlns:a16="http://schemas.microsoft.com/office/drawing/2014/main" id="{685FF48D-2E1C-AF7B-9F72-75A73AEF1018}"/>
              </a:ext>
            </a:extLst>
          </p:cNvPr>
          <p:cNvSpPr>
            <a:spLocks noGrp="1" noChangeArrowheads="1"/>
          </p:cNvSpPr>
          <p:nvPr>
            <p:ph type="title"/>
          </p:nvPr>
        </p:nvSpPr>
        <p:spPr/>
        <p:txBody>
          <a:bodyPr/>
          <a:lstStyle/>
          <a:p>
            <a:r>
              <a:rPr lang="zh-CN" altLang="en-US"/>
              <a:t>一、</a:t>
            </a:r>
            <a:r>
              <a:rPr lang="zh-CN" altLang="en-US" b="1"/>
              <a:t>保险营销人员的考核</a:t>
            </a:r>
            <a:r>
              <a:rPr lang="zh-CN" altLang="en-US"/>
              <a:t> </a:t>
            </a:r>
          </a:p>
        </p:txBody>
      </p:sp>
      <p:sp>
        <p:nvSpPr>
          <p:cNvPr id="23559" name="Rectangle 7">
            <a:extLst>
              <a:ext uri="{FF2B5EF4-FFF2-40B4-BE49-F238E27FC236}">
                <a16:creationId xmlns:a16="http://schemas.microsoft.com/office/drawing/2014/main" id="{B4BD528C-3A1C-2282-58EF-F672F43620D5}"/>
              </a:ext>
            </a:extLst>
          </p:cNvPr>
          <p:cNvSpPr>
            <a:spLocks noGrp="1" noChangeArrowheads="1"/>
          </p:cNvSpPr>
          <p:nvPr>
            <p:ph type="body" idx="1"/>
          </p:nvPr>
        </p:nvSpPr>
        <p:spPr/>
        <p:txBody>
          <a:bodyPr/>
          <a:lstStyle/>
          <a:p>
            <a:r>
              <a:rPr lang="zh-CN" altLang="en-US" dirty="0"/>
              <a:t>定量指标</a:t>
            </a:r>
            <a:endParaRPr lang="en-US" altLang="zh-CN" dirty="0"/>
          </a:p>
          <a:p>
            <a:pPr lvl="1"/>
            <a:r>
              <a:rPr lang="zh-CN" altLang="zh-CN" sz="2400" kern="100" dirty="0">
                <a:effectLst/>
                <a:latin typeface="Times New Roman" panose="02020603050405020304" pitchFamily="18" charset="0"/>
                <a:ea typeface="宋体" panose="02010600030101010101" pitchFamily="2" charset="-122"/>
              </a:rPr>
              <a:t>投入型考核指标</a:t>
            </a:r>
            <a:endParaRPr lang="en-US" altLang="zh-CN" sz="2400" kern="100" dirty="0">
              <a:effectLst/>
              <a:latin typeface="Times New Roman" panose="02020603050405020304" pitchFamily="18" charset="0"/>
              <a:ea typeface="宋体" panose="02010600030101010101" pitchFamily="2" charset="-122"/>
            </a:endParaRPr>
          </a:p>
          <a:p>
            <a:pPr lvl="1"/>
            <a:r>
              <a:rPr lang="zh-CN" altLang="zh-CN" sz="2400" kern="100" dirty="0">
                <a:effectLst/>
                <a:latin typeface="Times New Roman" panose="02020603050405020304" pitchFamily="18" charset="0"/>
                <a:ea typeface="宋体" panose="02010600030101010101" pitchFamily="2" charset="-122"/>
              </a:rPr>
              <a:t>产出型考核指标</a:t>
            </a:r>
            <a:endParaRPr lang="en-US" altLang="zh-CN" sz="2400" kern="100" dirty="0">
              <a:effectLst/>
              <a:latin typeface="Times New Roman" panose="02020603050405020304" pitchFamily="18" charset="0"/>
              <a:ea typeface="宋体" panose="02010600030101010101" pitchFamily="2" charset="-122"/>
            </a:endParaRPr>
          </a:p>
          <a:p>
            <a:pPr lvl="1"/>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投入</a:t>
            </a:r>
            <a:r>
              <a:rPr lang="en-US" altLang="zh-CN" sz="2400" kern="100" dirty="0">
                <a:effectLst/>
                <a:latin typeface="Times New Roman" panose="02020603050405020304" pitchFamily="18" charset="0"/>
                <a:ea typeface="宋体" panose="02010600030101010101" pitchFamily="2" charset="-122"/>
              </a:rPr>
              <a:t>—</a:t>
            </a: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产出型考核指标</a:t>
            </a:r>
            <a:endParaRPr lang="en-US" altLang="zh-CN" sz="2400" kern="100" dirty="0">
              <a:latin typeface="Times New Roman" panose="02020603050405020304" pitchFamily="18" charset="0"/>
              <a:ea typeface="宋体" panose="02010600030101010101" pitchFamily="2" charset="-122"/>
              <a:cs typeface="Times New Roman" panose="02020603050405020304" pitchFamily="18" charset="0"/>
            </a:endParaRPr>
          </a:p>
          <a:p>
            <a:r>
              <a:rPr lang="zh-CN" altLang="zh-CN" sz="2200" b="1" kern="100" dirty="0">
                <a:effectLst/>
                <a:latin typeface="Times New Roman" panose="02020603050405020304" pitchFamily="18" charset="0"/>
                <a:ea typeface="宋体" panose="02010600030101010101" pitchFamily="2" charset="-122"/>
              </a:rPr>
              <a:t>定性指标</a:t>
            </a:r>
            <a:endParaRPr lang="en-US" altLang="zh-CN" sz="2200" b="1" kern="100" dirty="0">
              <a:latin typeface="Times New Roman" panose="02020603050405020304" pitchFamily="18" charset="0"/>
              <a:ea typeface="宋体" panose="02010600030101010101" pitchFamily="2" charset="-122"/>
            </a:endParaRPr>
          </a:p>
          <a:p>
            <a:pPr lvl="1"/>
            <a:r>
              <a:rPr lang="zh-CN" altLang="zh-CN" sz="2400" kern="100" dirty="0">
                <a:latin typeface="Times New Roman" panose="02020603050405020304" pitchFamily="18" charset="0"/>
                <a:ea typeface="宋体" panose="02010600030101010101" pitchFamily="2" charset="-122"/>
              </a:rPr>
              <a:t>销售技巧</a:t>
            </a:r>
            <a:endParaRPr lang="en-US" altLang="zh-CN" sz="2400" kern="100" dirty="0">
              <a:latin typeface="Times New Roman" panose="02020603050405020304" pitchFamily="18" charset="0"/>
              <a:ea typeface="宋体" panose="02010600030101010101" pitchFamily="2" charset="-122"/>
            </a:endParaRPr>
          </a:p>
          <a:p>
            <a:pPr lvl="1"/>
            <a:r>
              <a:rPr lang="zh-CN" altLang="zh-CN" sz="2400" kern="100" dirty="0">
                <a:latin typeface="Times New Roman" panose="02020603050405020304" pitchFamily="18" charset="0"/>
                <a:ea typeface="宋体" panose="02010600030101010101" pitchFamily="2" charset="-122"/>
              </a:rPr>
              <a:t>与客户的关系</a:t>
            </a:r>
            <a:endParaRPr lang="en-US" altLang="zh-CN" sz="2400" kern="100" dirty="0">
              <a:latin typeface="Times New Roman" panose="02020603050405020304" pitchFamily="18" charset="0"/>
              <a:ea typeface="宋体" panose="02010600030101010101" pitchFamily="2" charset="-122"/>
            </a:endParaRPr>
          </a:p>
          <a:p>
            <a:pPr lvl="1"/>
            <a:r>
              <a:rPr lang="zh-CN" altLang="zh-CN" sz="2400" kern="100" dirty="0">
                <a:latin typeface="Times New Roman" panose="02020603050405020304" pitchFamily="18" charset="0"/>
                <a:ea typeface="宋体" panose="02010600030101010101" pitchFamily="2" charset="-122"/>
              </a:rPr>
              <a:t>自我组织能力</a:t>
            </a:r>
            <a:endParaRPr lang="en-US" altLang="zh-CN" sz="2400" kern="100" dirty="0">
              <a:latin typeface="Times New Roman" panose="02020603050405020304" pitchFamily="18" charset="0"/>
              <a:ea typeface="宋体" panose="02010600030101010101" pitchFamily="2" charset="-122"/>
            </a:endParaRPr>
          </a:p>
          <a:p>
            <a:pPr lvl="1"/>
            <a:r>
              <a:rPr lang="zh-CN" altLang="zh-CN" sz="2400" kern="100" dirty="0">
                <a:latin typeface="Times New Roman" panose="02020603050405020304" pitchFamily="18" charset="0"/>
                <a:ea typeface="宋体" panose="02010600030101010101" pitchFamily="2" charset="-122"/>
              </a:rPr>
              <a:t>产品知识</a:t>
            </a:r>
            <a:endParaRPr lang="en-US" altLang="zh-CN" sz="2400" kern="100" dirty="0">
              <a:latin typeface="Times New Roman" panose="02020603050405020304" pitchFamily="18" charset="0"/>
              <a:ea typeface="宋体" panose="02010600030101010101" pitchFamily="2" charset="-122"/>
            </a:endParaRPr>
          </a:p>
          <a:p>
            <a:pPr lvl="1"/>
            <a:r>
              <a:rPr lang="zh-CN" altLang="zh-CN" sz="2400" kern="100" dirty="0">
                <a:latin typeface="Times New Roman" panose="02020603050405020304" pitchFamily="18" charset="0"/>
                <a:ea typeface="宋体" panose="02010600030101010101" pitchFamily="2" charset="-122"/>
              </a:rPr>
              <a:t>合作与态度</a:t>
            </a:r>
            <a:endParaRPr lang="zh-CN" altLang="en-US" sz="2400" kern="100" dirty="0">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745277849"/>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id="{C21AE650-2B45-2200-C51B-5EFB397642A7}"/>
              </a:ext>
            </a:extLst>
          </p:cNvPr>
          <p:cNvSpPr>
            <a:spLocks noGrp="1" noChangeArrowheads="1"/>
          </p:cNvSpPr>
          <p:nvPr>
            <p:ph type="title"/>
          </p:nvPr>
        </p:nvSpPr>
        <p:spPr/>
        <p:txBody>
          <a:bodyPr/>
          <a:lstStyle/>
          <a:p>
            <a:r>
              <a:rPr lang="zh-CN" altLang="en-US"/>
              <a:t>二、</a:t>
            </a:r>
            <a:r>
              <a:rPr lang="zh-CN" altLang="en-US" b="1"/>
              <a:t>保险营销人员的薪酬制度</a:t>
            </a:r>
            <a:r>
              <a:rPr lang="zh-CN" altLang="en-US"/>
              <a:t> </a:t>
            </a:r>
          </a:p>
        </p:txBody>
      </p:sp>
      <p:sp>
        <p:nvSpPr>
          <p:cNvPr id="26627" name="Rectangle 3">
            <a:extLst>
              <a:ext uri="{FF2B5EF4-FFF2-40B4-BE49-F238E27FC236}">
                <a16:creationId xmlns:a16="http://schemas.microsoft.com/office/drawing/2014/main" id="{EB414FF3-FC2E-B146-3450-FCB75A682C01}"/>
              </a:ext>
            </a:extLst>
          </p:cNvPr>
          <p:cNvSpPr>
            <a:spLocks noGrp="1" noChangeArrowheads="1"/>
          </p:cNvSpPr>
          <p:nvPr>
            <p:ph type="body" idx="1"/>
          </p:nvPr>
        </p:nvSpPr>
        <p:spPr/>
        <p:txBody>
          <a:bodyPr/>
          <a:lstStyle/>
          <a:p>
            <a:r>
              <a:rPr lang="zh-CN" altLang="en-US" dirty="0"/>
              <a:t>佣金制度</a:t>
            </a:r>
          </a:p>
          <a:p>
            <a:pPr lvl="1"/>
            <a:r>
              <a:rPr lang="zh-CN" altLang="en-US" dirty="0"/>
              <a:t>传统的佣金制度</a:t>
            </a:r>
            <a:endParaRPr lang="en-US" altLang="zh-CN" dirty="0"/>
          </a:p>
          <a:p>
            <a:pPr lvl="2"/>
            <a:r>
              <a:rPr lang="zh-CN" altLang="en-US" dirty="0"/>
              <a:t>规定了较高的首年佣金，而后续佣金比较低。</a:t>
            </a:r>
            <a:endParaRPr lang="en-US" altLang="zh-CN" dirty="0"/>
          </a:p>
          <a:p>
            <a:pPr lvl="2"/>
            <a:r>
              <a:rPr lang="zh-CN" altLang="zh-CN" dirty="0"/>
              <a:t>非佣金形式报酬的目的是为了鼓励代理人销售的积极性，并不断为客户提供服务</a:t>
            </a:r>
            <a:endParaRPr lang="zh-CN" altLang="en-US" dirty="0"/>
          </a:p>
          <a:p>
            <a:pPr lvl="1"/>
            <a:r>
              <a:rPr lang="zh-CN" altLang="en-US" dirty="0"/>
              <a:t>非传统的佣金系统</a:t>
            </a:r>
          </a:p>
          <a:p>
            <a:pPr lvl="2"/>
            <a:r>
              <a:rPr lang="zh-CN" altLang="en-US" dirty="0"/>
              <a:t>均衡佣金制度：在均衡佣金制度中，保险代理人在首年得到的佣金比率与后续年度完全相同。</a:t>
            </a:r>
          </a:p>
          <a:p>
            <a:pPr lvl="2"/>
            <a:r>
              <a:rPr lang="zh-CN" altLang="en-US" dirty="0"/>
              <a:t>均衡化佣金制度：在均衡化佣金制度中，保险代理人所得到的首年佣金仍然要高于后续年度的佣金，但两者之间的差异要小于传统的佣金制度。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00" name="Rectangle 4">
            <a:extLst>
              <a:ext uri="{FF2B5EF4-FFF2-40B4-BE49-F238E27FC236}">
                <a16:creationId xmlns:a16="http://schemas.microsoft.com/office/drawing/2014/main" id="{DC49499C-BE4A-0E64-A64D-6B328FAEE800}"/>
              </a:ext>
            </a:extLst>
          </p:cNvPr>
          <p:cNvSpPr>
            <a:spLocks noGrp="1" noChangeArrowheads="1"/>
          </p:cNvSpPr>
          <p:nvPr>
            <p:ph type="ctrTitle"/>
          </p:nvPr>
        </p:nvSpPr>
        <p:spPr>
          <a:xfrm>
            <a:off x="685800" y="2130425"/>
            <a:ext cx="7772400" cy="1470025"/>
          </a:xfrm>
        </p:spPr>
        <p:txBody>
          <a:bodyPr anchor="ctr"/>
          <a:lstStyle/>
          <a:p>
            <a:r>
              <a:rPr lang="zh-CN" altLang="en-US" sz="4400"/>
              <a:t>第一节</a:t>
            </a:r>
          </a:p>
        </p:txBody>
      </p:sp>
      <p:sp>
        <p:nvSpPr>
          <p:cNvPr id="4101" name="Rectangle 5">
            <a:extLst>
              <a:ext uri="{FF2B5EF4-FFF2-40B4-BE49-F238E27FC236}">
                <a16:creationId xmlns:a16="http://schemas.microsoft.com/office/drawing/2014/main" id="{352ECB55-F42E-533D-5436-C24AD050361B}"/>
              </a:ext>
            </a:extLst>
          </p:cNvPr>
          <p:cNvSpPr>
            <a:spLocks noGrp="1" noChangeArrowheads="1"/>
          </p:cNvSpPr>
          <p:nvPr>
            <p:ph type="subTitle" idx="1"/>
          </p:nvPr>
        </p:nvSpPr>
        <p:spPr>
          <a:xfrm>
            <a:off x="1371600" y="3886200"/>
            <a:ext cx="6400800" cy="1752600"/>
          </a:xfrm>
        </p:spPr>
        <p:txBody>
          <a:bodyPr/>
          <a:lstStyle/>
          <a:p>
            <a:r>
              <a:rPr lang="zh-CN" altLang="en-US" sz="3200"/>
              <a:t>保险营销的组织 </a:t>
            </a: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id="{C21AE650-2B45-2200-C51B-5EFB397642A7}"/>
              </a:ext>
            </a:extLst>
          </p:cNvPr>
          <p:cNvSpPr>
            <a:spLocks noGrp="1" noChangeArrowheads="1"/>
          </p:cNvSpPr>
          <p:nvPr>
            <p:ph type="title"/>
          </p:nvPr>
        </p:nvSpPr>
        <p:spPr/>
        <p:txBody>
          <a:bodyPr/>
          <a:lstStyle/>
          <a:p>
            <a:r>
              <a:rPr lang="zh-CN" altLang="en-US"/>
              <a:t>二、</a:t>
            </a:r>
            <a:r>
              <a:rPr lang="zh-CN" altLang="en-US" b="1"/>
              <a:t>保险营销人员的薪酬制度</a:t>
            </a:r>
            <a:r>
              <a:rPr lang="zh-CN" altLang="en-US"/>
              <a:t> </a:t>
            </a:r>
          </a:p>
        </p:txBody>
      </p:sp>
      <p:graphicFrame>
        <p:nvGraphicFramePr>
          <p:cNvPr id="3" name="表格 2">
            <a:extLst>
              <a:ext uri="{FF2B5EF4-FFF2-40B4-BE49-F238E27FC236}">
                <a16:creationId xmlns:a16="http://schemas.microsoft.com/office/drawing/2014/main" id="{E83A55F7-78F3-3F59-6156-888F906E58E2}"/>
              </a:ext>
            </a:extLst>
          </p:cNvPr>
          <p:cNvGraphicFramePr>
            <a:graphicFrameLocks noGrp="1"/>
          </p:cNvGraphicFramePr>
          <p:nvPr>
            <p:extLst>
              <p:ext uri="{D42A27DB-BD31-4B8C-83A1-F6EECF244321}">
                <p14:modId xmlns:p14="http://schemas.microsoft.com/office/powerpoint/2010/main" val="1191619857"/>
              </p:ext>
            </p:extLst>
          </p:nvPr>
        </p:nvGraphicFramePr>
        <p:xfrm>
          <a:off x="457200" y="2348880"/>
          <a:ext cx="8229600" cy="3024335"/>
        </p:xfrm>
        <a:graphic>
          <a:graphicData uri="http://schemas.openxmlformats.org/drawingml/2006/table">
            <a:tbl>
              <a:tblPr firstRow="1" firstCol="1" bandRow="1">
                <a:tableStyleId>{5C22544A-7EE6-4342-B048-85BDC9FD1C3A}</a:tableStyleId>
              </a:tblPr>
              <a:tblGrid>
                <a:gridCol w="2057400">
                  <a:extLst>
                    <a:ext uri="{9D8B030D-6E8A-4147-A177-3AD203B41FA5}">
                      <a16:colId xmlns:a16="http://schemas.microsoft.com/office/drawing/2014/main" val="983236160"/>
                    </a:ext>
                  </a:extLst>
                </a:gridCol>
                <a:gridCol w="2057400">
                  <a:extLst>
                    <a:ext uri="{9D8B030D-6E8A-4147-A177-3AD203B41FA5}">
                      <a16:colId xmlns:a16="http://schemas.microsoft.com/office/drawing/2014/main" val="3880581827"/>
                    </a:ext>
                  </a:extLst>
                </a:gridCol>
                <a:gridCol w="2057400">
                  <a:extLst>
                    <a:ext uri="{9D8B030D-6E8A-4147-A177-3AD203B41FA5}">
                      <a16:colId xmlns:a16="http://schemas.microsoft.com/office/drawing/2014/main" val="1607703448"/>
                    </a:ext>
                  </a:extLst>
                </a:gridCol>
                <a:gridCol w="2057400">
                  <a:extLst>
                    <a:ext uri="{9D8B030D-6E8A-4147-A177-3AD203B41FA5}">
                      <a16:colId xmlns:a16="http://schemas.microsoft.com/office/drawing/2014/main" val="2152227198"/>
                    </a:ext>
                  </a:extLst>
                </a:gridCol>
              </a:tblGrid>
              <a:tr h="604867">
                <a:tc>
                  <a:txBody>
                    <a:bodyPr/>
                    <a:lstStyle/>
                    <a:p>
                      <a:pPr algn="ctr"/>
                      <a:r>
                        <a:rPr lang="zh-CN" sz="2400" kern="100">
                          <a:effectLst/>
                        </a:rPr>
                        <a:t>保单年度</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kern="100">
                          <a:effectLst/>
                        </a:rPr>
                        <a:t>传统佣金</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kern="100">
                          <a:effectLst/>
                        </a:rPr>
                        <a:t>均衡佣金</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kern="100">
                          <a:effectLst/>
                        </a:rPr>
                        <a:t>均衡化佣金</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3888376419"/>
                  </a:ext>
                </a:extLst>
              </a:tr>
              <a:tr h="604867">
                <a:tc>
                  <a:txBody>
                    <a:bodyPr/>
                    <a:lstStyle/>
                    <a:p>
                      <a:pPr algn="ctr"/>
                      <a:r>
                        <a:rPr lang="en-US" sz="2400" kern="100">
                          <a:effectLst/>
                        </a:rPr>
                        <a:t>1</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50%</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15%</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20%</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474913977"/>
                  </a:ext>
                </a:extLst>
              </a:tr>
              <a:tr h="604867">
                <a:tc>
                  <a:txBody>
                    <a:bodyPr/>
                    <a:lstStyle/>
                    <a:p>
                      <a:pPr algn="ctr"/>
                      <a:r>
                        <a:rPr lang="en-US" sz="2400" kern="100">
                          <a:effectLst/>
                        </a:rPr>
                        <a:t>2</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5%</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15%</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16%</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318508725"/>
                  </a:ext>
                </a:extLst>
              </a:tr>
              <a:tr h="604867">
                <a:tc>
                  <a:txBody>
                    <a:bodyPr/>
                    <a:lstStyle/>
                    <a:p>
                      <a:pPr algn="ctr"/>
                      <a:r>
                        <a:rPr lang="en-US" sz="2400" kern="100">
                          <a:effectLst/>
                        </a:rPr>
                        <a:t>3</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5%</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15%</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12%</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335925091"/>
                  </a:ext>
                </a:extLst>
              </a:tr>
              <a:tr h="604867">
                <a:tc>
                  <a:txBody>
                    <a:bodyPr/>
                    <a:lstStyle/>
                    <a:p>
                      <a:pPr algn="ctr"/>
                      <a:r>
                        <a:rPr lang="en-US" sz="2400" kern="100">
                          <a:effectLst/>
                        </a:rPr>
                        <a:t>4</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5%</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a:effectLst/>
                        </a:rPr>
                        <a:t>15%</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en-US" sz="2400" kern="100" dirty="0">
                          <a:effectLst/>
                        </a:rPr>
                        <a:t>12%</a:t>
                      </a:r>
                      <a:endParaRPr lang="zh-CN" sz="240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3706759523"/>
                  </a:ext>
                </a:extLst>
              </a:tr>
            </a:tbl>
          </a:graphicData>
        </a:graphic>
      </p:graphicFrame>
      <p:sp>
        <p:nvSpPr>
          <p:cNvPr id="4" name="Rectangle 1">
            <a:extLst>
              <a:ext uri="{FF2B5EF4-FFF2-40B4-BE49-F238E27FC236}">
                <a16:creationId xmlns:a16="http://schemas.microsoft.com/office/drawing/2014/main" id="{9D335E23-AA80-7499-66D7-929015F68D39}"/>
              </a:ext>
            </a:extLst>
          </p:cNvPr>
          <p:cNvSpPr>
            <a:spLocks noChangeArrowheads="1"/>
          </p:cNvSpPr>
          <p:nvPr/>
        </p:nvSpPr>
        <p:spPr bwMode="auto">
          <a:xfrm>
            <a:off x="1871700" y="1772816"/>
            <a:ext cx="5400600" cy="83099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zh-CN" sz="2400" b="1"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传统、均衡以及均衡化佣金制度的区别</a:t>
            </a:r>
            <a:endParaRPr kumimoji="0" lang="zh-CN" altLang="zh-CN" sz="2400" b="0" i="0" u="none" strike="noStrike" cap="none" normalizeH="0" baseline="0" dirty="0">
              <a:ln>
                <a:noFill/>
              </a:ln>
              <a:solidFill>
                <a:schemeClr val="tx1"/>
              </a:solidFill>
              <a:effectLst/>
              <a:ea typeface="宋体" panose="02010600030101010101" pitchFamily="2" charset="-122"/>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zh-CN" altLang="zh-CN" sz="2400" b="0" i="0" u="none" strike="noStrike" cap="none" normalizeH="0" baseline="0" dirty="0">
              <a:ln>
                <a:noFill/>
              </a:ln>
              <a:solidFill>
                <a:schemeClr val="tx1"/>
              </a:solidFill>
              <a:effectLst/>
              <a:ea typeface="宋体" panose="02010600030101010101" pitchFamily="2" charset="-122"/>
            </a:endParaRPr>
          </a:p>
        </p:txBody>
      </p:sp>
    </p:spTree>
    <p:extLst>
      <p:ext uri="{BB962C8B-B14F-4D97-AF65-F5344CB8AC3E}">
        <p14:creationId xmlns:p14="http://schemas.microsoft.com/office/powerpoint/2010/main" val="280577041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a:extLst>
              <a:ext uri="{FF2B5EF4-FFF2-40B4-BE49-F238E27FC236}">
                <a16:creationId xmlns:a16="http://schemas.microsoft.com/office/drawing/2014/main" id="{9E044E59-242E-2EAD-71F1-307AACF7FB2B}"/>
              </a:ext>
            </a:extLst>
          </p:cNvPr>
          <p:cNvSpPr>
            <a:spLocks noGrp="1" noChangeArrowheads="1"/>
          </p:cNvSpPr>
          <p:nvPr>
            <p:ph type="title"/>
          </p:nvPr>
        </p:nvSpPr>
        <p:spPr/>
        <p:txBody>
          <a:bodyPr/>
          <a:lstStyle/>
          <a:p>
            <a:r>
              <a:rPr lang="zh-CN" altLang="en-US"/>
              <a:t>二、</a:t>
            </a:r>
            <a:r>
              <a:rPr lang="zh-CN" altLang="en-US" b="1"/>
              <a:t>保险营销人员的薪酬制度</a:t>
            </a:r>
          </a:p>
        </p:txBody>
      </p:sp>
      <p:sp>
        <p:nvSpPr>
          <p:cNvPr id="27651" name="Rectangle 3">
            <a:extLst>
              <a:ext uri="{FF2B5EF4-FFF2-40B4-BE49-F238E27FC236}">
                <a16:creationId xmlns:a16="http://schemas.microsoft.com/office/drawing/2014/main" id="{7A790727-6D63-111E-3457-08BC191EEEA9}"/>
              </a:ext>
            </a:extLst>
          </p:cNvPr>
          <p:cNvSpPr>
            <a:spLocks noGrp="1" noChangeArrowheads="1"/>
          </p:cNvSpPr>
          <p:nvPr>
            <p:ph type="body" idx="1"/>
          </p:nvPr>
        </p:nvSpPr>
        <p:spPr/>
        <p:txBody>
          <a:bodyPr/>
          <a:lstStyle/>
          <a:p>
            <a:r>
              <a:rPr lang="zh-CN" altLang="en-US"/>
              <a:t>其他补偿计划</a:t>
            </a:r>
          </a:p>
          <a:p>
            <a:pPr lvl="1"/>
            <a:r>
              <a:rPr lang="zh-CN" altLang="en-US"/>
              <a:t>服务费</a:t>
            </a:r>
          </a:p>
          <a:p>
            <a:pPr lvl="1"/>
            <a:r>
              <a:rPr lang="zh-CN" altLang="en-US"/>
              <a:t>奖金和福利</a:t>
            </a:r>
          </a:p>
          <a:p>
            <a:pPr lvl="1"/>
            <a:r>
              <a:rPr lang="zh-CN" altLang="en-US"/>
              <a:t>费用津贴</a:t>
            </a:r>
          </a:p>
          <a:p>
            <a:pPr lvl="1"/>
            <a:r>
              <a:rPr lang="zh-CN" altLang="en-US"/>
              <a:t>支持服务</a:t>
            </a: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a:extLst>
              <a:ext uri="{FF2B5EF4-FFF2-40B4-BE49-F238E27FC236}">
                <a16:creationId xmlns:a16="http://schemas.microsoft.com/office/drawing/2014/main" id="{DD0F116F-562A-77FD-7D0F-CAA535B389D0}"/>
              </a:ext>
            </a:extLst>
          </p:cNvPr>
          <p:cNvSpPr>
            <a:spLocks noGrp="1" noChangeArrowheads="1"/>
          </p:cNvSpPr>
          <p:nvPr>
            <p:ph type="title"/>
          </p:nvPr>
        </p:nvSpPr>
        <p:spPr/>
        <p:txBody>
          <a:bodyPr/>
          <a:lstStyle/>
          <a:p>
            <a:r>
              <a:rPr lang="zh-CN" altLang="en-US"/>
              <a:t>三、</a:t>
            </a:r>
            <a:r>
              <a:rPr lang="zh-CN" altLang="en-US" b="1"/>
              <a:t>保险代理人的道德规范</a:t>
            </a:r>
            <a:r>
              <a:rPr lang="zh-CN" altLang="en-US"/>
              <a:t> </a:t>
            </a:r>
          </a:p>
        </p:txBody>
      </p:sp>
      <p:sp>
        <p:nvSpPr>
          <p:cNvPr id="28675" name="Rectangle 3">
            <a:extLst>
              <a:ext uri="{FF2B5EF4-FFF2-40B4-BE49-F238E27FC236}">
                <a16:creationId xmlns:a16="http://schemas.microsoft.com/office/drawing/2014/main" id="{477548FC-EDFD-02B1-F92B-44D4A5E0C2D6}"/>
              </a:ext>
            </a:extLst>
          </p:cNvPr>
          <p:cNvSpPr>
            <a:spLocks noGrp="1" noChangeArrowheads="1"/>
          </p:cNvSpPr>
          <p:nvPr>
            <p:ph type="body" idx="1"/>
          </p:nvPr>
        </p:nvSpPr>
        <p:spPr/>
        <p:txBody>
          <a:bodyPr/>
          <a:lstStyle/>
          <a:p>
            <a:r>
              <a:rPr lang="zh-CN" altLang="en-US" dirty="0"/>
              <a:t>保险营销人员的道德规范、责任心和敬业态度非常重要。</a:t>
            </a:r>
          </a:p>
          <a:p>
            <a:r>
              <a:rPr lang="zh-CN" altLang="en-US" dirty="0"/>
              <a:t>保险公司必须对保险营销人员进行严格的管理。</a:t>
            </a:r>
          </a:p>
          <a:p>
            <a:r>
              <a:rPr lang="zh-CN" altLang="en-US" dirty="0"/>
              <a:t>目前，保险代理人违规操作的现象比较突出，消费者对保险代理人的印象也不好。</a:t>
            </a:r>
          </a:p>
          <a:p>
            <a:r>
              <a:rPr lang="zh-CN" altLang="en-US" dirty="0"/>
              <a:t>通常都倡导保险代理人应该符合道德规范。</a:t>
            </a: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a:extLst>
              <a:ext uri="{FF2B5EF4-FFF2-40B4-BE49-F238E27FC236}">
                <a16:creationId xmlns:a16="http://schemas.microsoft.com/office/drawing/2014/main" id="{BD29EA21-72DC-5741-8B37-11AC7BA661F7}"/>
              </a:ext>
            </a:extLst>
          </p:cNvPr>
          <p:cNvSpPr>
            <a:spLocks noGrp="1" noChangeArrowheads="1"/>
          </p:cNvSpPr>
          <p:nvPr>
            <p:ph type="title"/>
          </p:nvPr>
        </p:nvSpPr>
        <p:spPr/>
        <p:txBody>
          <a:bodyPr/>
          <a:lstStyle/>
          <a:p>
            <a:r>
              <a:rPr lang="zh-CN" altLang="en-US"/>
              <a:t>四、</a:t>
            </a:r>
            <a:r>
              <a:rPr lang="zh-CN" altLang="en-US" b="1"/>
              <a:t>防范保险欺诈</a:t>
            </a:r>
            <a:r>
              <a:rPr lang="zh-CN" altLang="en-US"/>
              <a:t> </a:t>
            </a:r>
          </a:p>
        </p:txBody>
      </p:sp>
      <p:sp>
        <p:nvSpPr>
          <p:cNvPr id="29699" name="Rectangle 3">
            <a:extLst>
              <a:ext uri="{FF2B5EF4-FFF2-40B4-BE49-F238E27FC236}">
                <a16:creationId xmlns:a16="http://schemas.microsoft.com/office/drawing/2014/main" id="{758BEEA4-4362-1425-9AF1-743F51376F27}"/>
              </a:ext>
            </a:extLst>
          </p:cNvPr>
          <p:cNvSpPr>
            <a:spLocks noGrp="1" noChangeArrowheads="1"/>
          </p:cNvSpPr>
          <p:nvPr>
            <p:ph type="body" idx="1"/>
          </p:nvPr>
        </p:nvSpPr>
        <p:spPr/>
        <p:txBody>
          <a:bodyPr/>
          <a:lstStyle/>
          <a:p>
            <a:r>
              <a:rPr lang="zh-CN" altLang="en-US" dirty="0"/>
              <a:t>保险公司的内部和外部多方都有可能进行犯有欺诈。</a:t>
            </a:r>
          </a:p>
          <a:p>
            <a:r>
              <a:rPr lang="zh-CN" altLang="en-US" dirty="0"/>
              <a:t>内部欺诈的来源包括保险人的员工和销售者。</a:t>
            </a:r>
          </a:p>
          <a:p>
            <a:r>
              <a:rPr lang="zh-CN" altLang="en-US" dirty="0"/>
              <a:t>保险外部欺诈者包括被保险人、护理提供者，以及第三方管理者。</a:t>
            </a: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a:extLst>
              <a:ext uri="{FF2B5EF4-FFF2-40B4-BE49-F238E27FC236}">
                <a16:creationId xmlns:a16="http://schemas.microsoft.com/office/drawing/2014/main" id="{BD29EA21-72DC-5741-8B37-11AC7BA661F7}"/>
              </a:ext>
            </a:extLst>
          </p:cNvPr>
          <p:cNvSpPr>
            <a:spLocks noGrp="1" noChangeArrowheads="1"/>
          </p:cNvSpPr>
          <p:nvPr>
            <p:ph type="title"/>
          </p:nvPr>
        </p:nvSpPr>
        <p:spPr/>
        <p:txBody>
          <a:bodyPr/>
          <a:lstStyle/>
          <a:p>
            <a:r>
              <a:rPr lang="zh-CN" altLang="en-US"/>
              <a:t>四、</a:t>
            </a:r>
            <a:r>
              <a:rPr lang="zh-CN" altLang="en-US" b="1"/>
              <a:t>防范保险欺诈</a:t>
            </a:r>
            <a:r>
              <a:rPr lang="zh-CN" altLang="en-US"/>
              <a:t> </a:t>
            </a:r>
          </a:p>
        </p:txBody>
      </p:sp>
      <p:sp>
        <p:nvSpPr>
          <p:cNvPr id="29699" name="Rectangle 3">
            <a:extLst>
              <a:ext uri="{FF2B5EF4-FFF2-40B4-BE49-F238E27FC236}">
                <a16:creationId xmlns:a16="http://schemas.microsoft.com/office/drawing/2014/main" id="{758BEEA4-4362-1425-9AF1-743F51376F27}"/>
              </a:ext>
            </a:extLst>
          </p:cNvPr>
          <p:cNvSpPr>
            <a:spLocks noGrp="1" noChangeArrowheads="1"/>
          </p:cNvSpPr>
          <p:nvPr>
            <p:ph type="body" idx="1"/>
          </p:nvPr>
        </p:nvSpPr>
        <p:spPr/>
        <p:txBody>
          <a:bodyPr/>
          <a:lstStyle/>
          <a:p>
            <a:r>
              <a:rPr lang="zh-CN" altLang="zh-CN" dirty="0"/>
              <a:t>内部欺诈的常见类型：</a:t>
            </a:r>
            <a:endParaRPr lang="en-US" altLang="zh-CN" dirty="0"/>
          </a:p>
          <a:p>
            <a:pPr lvl="1"/>
            <a:r>
              <a:rPr lang="zh-CN" altLang="zh-CN" sz="2400" kern="100" dirty="0">
                <a:effectLst/>
                <a:latin typeface="Times New Roman" panose="02020603050405020304" pitchFamily="18" charset="0"/>
                <a:ea typeface="宋体" panose="02010600030101010101" pitchFamily="2" charset="-122"/>
              </a:rPr>
              <a:t>提交或批准一份伪造的保单，或未经目标客户授权的保单</a:t>
            </a:r>
            <a:endParaRPr lang="en-US" altLang="zh-CN" sz="2400" kern="100" dirty="0">
              <a:effectLst/>
              <a:latin typeface="Times New Roman" panose="02020603050405020304" pitchFamily="18" charset="0"/>
              <a:ea typeface="宋体" panose="02010600030101010101" pitchFamily="2" charset="-122"/>
            </a:endParaRPr>
          </a:p>
          <a:p>
            <a:pPr lvl="1"/>
            <a:r>
              <a:rPr lang="zh-CN" altLang="zh-CN" sz="2400" kern="100" dirty="0">
                <a:effectLst/>
                <a:latin typeface="Times New Roman" panose="02020603050405020304" pitchFamily="18" charset="0"/>
                <a:ea typeface="宋体" panose="02010600030101010101" pitchFamily="2" charset="-122"/>
              </a:rPr>
              <a:t>盗窃客户所支付的本应交付给保险人的保费</a:t>
            </a:r>
            <a:endParaRPr lang="en-US" altLang="zh-CN" sz="2400" kern="100" dirty="0">
              <a:effectLst/>
              <a:latin typeface="Times New Roman" panose="02020603050405020304" pitchFamily="18" charset="0"/>
              <a:ea typeface="宋体" panose="02010600030101010101" pitchFamily="2" charset="-122"/>
            </a:endParaRPr>
          </a:p>
          <a:p>
            <a:pPr lvl="1"/>
            <a:r>
              <a:rPr lang="zh-CN" altLang="zh-CN" sz="2400" kern="100" dirty="0">
                <a:effectLst/>
                <a:latin typeface="Times New Roman" panose="02020603050405020304" pitchFamily="18" charset="0"/>
                <a:ea typeface="宋体" panose="02010600030101010101" pitchFamily="2" charset="-122"/>
              </a:rPr>
              <a:t>批准虚假的赔案，并盗窃保险人本应支付给客户的赔款</a:t>
            </a:r>
            <a:endParaRPr lang="en-US" altLang="zh-CN" sz="2400" kern="100" dirty="0">
              <a:effectLst/>
              <a:latin typeface="Times New Roman" panose="02020603050405020304" pitchFamily="18" charset="0"/>
              <a:ea typeface="宋体" panose="02010600030101010101" pitchFamily="2" charset="-122"/>
            </a:endParaRPr>
          </a:p>
          <a:p>
            <a:pPr lvl="1"/>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与外方公司或顾问发生了不正当的关系，比如涉及利益冲突的关系</a:t>
            </a:r>
            <a:endParaRPr lang="en-US" alt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74687736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表格 2">
            <a:extLst>
              <a:ext uri="{FF2B5EF4-FFF2-40B4-BE49-F238E27FC236}">
                <a16:creationId xmlns:a16="http://schemas.microsoft.com/office/drawing/2014/main" id="{5A323CCD-BBD1-27BE-8C69-0B628DA646DF}"/>
              </a:ext>
            </a:extLst>
          </p:cNvPr>
          <p:cNvGraphicFramePr>
            <a:graphicFrameLocks noGrp="1"/>
          </p:cNvGraphicFramePr>
          <p:nvPr>
            <p:extLst>
              <p:ext uri="{D42A27DB-BD31-4B8C-83A1-F6EECF244321}">
                <p14:modId xmlns:p14="http://schemas.microsoft.com/office/powerpoint/2010/main" val="2077470696"/>
              </p:ext>
            </p:extLst>
          </p:nvPr>
        </p:nvGraphicFramePr>
        <p:xfrm>
          <a:off x="390364" y="216710"/>
          <a:ext cx="8363272" cy="6424579"/>
        </p:xfrm>
        <a:graphic>
          <a:graphicData uri="http://schemas.openxmlformats.org/drawingml/2006/table">
            <a:tbl>
              <a:tblPr firstRow="1" firstCol="1" bandRow="1">
                <a:tableStyleId>{5C22544A-7EE6-4342-B048-85BDC9FD1C3A}</a:tableStyleId>
              </a:tblPr>
              <a:tblGrid>
                <a:gridCol w="8363272">
                  <a:extLst>
                    <a:ext uri="{9D8B030D-6E8A-4147-A177-3AD203B41FA5}">
                      <a16:colId xmlns:a16="http://schemas.microsoft.com/office/drawing/2014/main" val="4281426534"/>
                    </a:ext>
                  </a:extLst>
                </a:gridCol>
              </a:tblGrid>
              <a:tr h="280081">
                <a:tc>
                  <a:txBody>
                    <a:bodyPr/>
                    <a:lstStyle/>
                    <a:p>
                      <a:pPr marL="342900" lvl="0" indent="-342900" algn="just">
                        <a:buSzPts val="1000"/>
                        <a:buFont typeface="Symbol" panose="05050102010706020507" pitchFamily="18" charset="2"/>
                        <a:buChar char=""/>
                        <a:tabLst>
                          <a:tab pos="457200" algn="l"/>
                        </a:tabLst>
                      </a:pPr>
                      <a:r>
                        <a:rPr lang="zh-CN" sz="1800" b="0" kern="100" dirty="0">
                          <a:solidFill>
                            <a:schemeClr val="tx1"/>
                          </a:solidFill>
                          <a:effectLst/>
                        </a:rPr>
                        <a:t>不允许保险代理人以保险公司的名义开设个人或商业的账户。</a:t>
                      </a:r>
                      <a:endParaRPr lang="zh-CN" sz="1800" b="0" kern="100" dirty="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45543273"/>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禁止用保险代理人的账户缴付客户保单的保费。</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4284876302"/>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制定特定计划用于监督保险代理人为客户保单缴付保费。</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653331986"/>
                  </a:ext>
                </a:extLst>
              </a:tr>
              <a:tr h="56016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在每一份投保单上都用黑体字提醒投保人，保费只能向保险公司支付，而不能向保险代理人支付。</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701010467"/>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向所有客户寄发交易的确认书。</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543533447"/>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调查那些寄给新保单持有人而无法投递的信件，以辨别可能存在的虚假保单。</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993392019"/>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与保险代理人一起检查和追踪那些被退回的扣款申请。</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540083084"/>
                  </a:ext>
                </a:extLst>
              </a:tr>
              <a:tr h="423649">
                <a:tc>
                  <a:txBody>
                    <a:bodyPr/>
                    <a:lstStyle/>
                    <a:p>
                      <a:pPr marL="342900" lvl="0" indent="-342900" algn="just">
                        <a:buSzPts val="1000"/>
                        <a:buFont typeface="Symbol" panose="05050102010706020507" pitchFamily="18" charset="2"/>
                        <a:buChar char=""/>
                        <a:tabLst>
                          <a:tab pos="457200" algn="l"/>
                        </a:tabLst>
                      </a:pPr>
                      <a:r>
                        <a:rPr lang="zh-CN" altLang="en-US" sz="1800" b="0" kern="100" dirty="0">
                          <a:solidFill>
                            <a:schemeClr val="tx1"/>
                          </a:solidFill>
                          <a:effectLst/>
                        </a:rPr>
                        <a:t>若</a:t>
                      </a:r>
                      <a:r>
                        <a:rPr lang="zh-CN" sz="1800" b="0" kern="100" dirty="0">
                          <a:solidFill>
                            <a:schemeClr val="tx1"/>
                          </a:solidFill>
                          <a:effectLst/>
                        </a:rPr>
                        <a:t>更改地址之后马上要求提取保单价值，如保单质押贷款或退保金，或在特定几天内</a:t>
                      </a:r>
                      <a:r>
                        <a:rPr lang="zh-CN" altLang="zh-CN" sz="1800" b="0" kern="100" dirty="0">
                          <a:solidFill>
                            <a:schemeClr val="tx1"/>
                          </a:solidFill>
                          <a:effectLst/>
                        </a:rPr>
                        <a:t>变更</a:t>
                      </a:r>
                      <a:r>
                        <a:rPr lang="zh-CN" sz="1800" b="0" kern="100" dirty="0">
                          <a:solidFill>
                            <a:schemeClr val="tx1"/>
                          </a:solidFill>
                          <a:effectLst/>
                        </a:rPr>
                        <a:t>保单所有权，就应向旧地址寄发书面确认书，或签定补充合同。</a:t>
                      </a:r>
                      <a:endParaRPr lang="zh-CN" sz="1800" b="0" kern="100" dirty="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155305818"/>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如果用保单价值垫付新保单的保费，就应该向客户寄发确认书。</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3239630376"/>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为客户设定私人密码，用于电话提款、贷款和退保。</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004908927"/>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用计算机程序识别利用现有保单的现金价值垫付新保单保费的情形。</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4084136295"/>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监督每个保险代理人客户的总保单质押贷款与总现金价值的比率。</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679109212"/>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监督对每个保险代理人的投诉次数。</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273794670"/>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定期抽样检查每个保险代理人的客户档案。</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021834031"/>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用计算机自动报告客户地址与保险代理人地址相同的情形。</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312180819"/>
                  </a:ext>
                </a:extLst>
              </a:tr>
              <a:tr h="215128">
                <a:tc>
                  <a:txBody>
                    <a:bodyPr/>
                    <a:lstStyle/>
                    <a:p>
                      <a:pPr marL="342900" lvl="0" indent="-342900" algn="just">
                        <a:buSzPts val="1000"/>
                        <a:buFont typeface="Symbol" panose="05050102010706020507" pitchFamily="18" charset="2"/>
                        <a:buChar char=""/>
                        <a:tabLst>
                          <a:tab pos="457200" algn="l"/>
                        </a:tabLst>
                      </a:pPr>
                      <a:r>
                        <a:rPr lang="zh-CN" sz="1800" b="0" kern="100" dirty="0">
                          <a:solidFill>
                            <a:schemeClr val="tx1"/>
                          </a:solidFill>
                          <a:effectLst/>
                        </a:rPr>
                        <a:t>对每次关键的保单交易进行长期追踪监察，包括辨明进入交易系统的个人身份。</a:t>
                      </a:r>
                      <a:endParaRPr lang="zh-CN" sz="1800" b="0" kern="100" dirty="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674049619"/>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调查所有即将成为保险代理人、员工和地区管理人员的背景。</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701565198"/>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用有关欺诈的书面正式文件表明，应在何时、向何人汇报有问题的行为。</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139681816"/>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为员工举行有关欺诈认识的演讲。</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425175900"/>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a:solidFill>
                            <a:schemeClr val="tx1"/>
                          </a:solidFill>
                          <a:effectLst/>
                        </a:rPr>
                        <a:t>设定秘密举报可能欺诈的方法，比如公布免费的电话号码。</a:t>
                      </a:r>
                      <a:endParaRPr lang="zh-CN" sz="1800" b="0" kern="10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963375075"/>
                  </a:ext>
                </a:extLst>
              </a:tr>
              <a:tr h="280081">
                <a:tc>
                  <a:txBody>
                    <a:bodyPr/>
                    <a:lstStyle/>
                    <a:p>
                      <a:pPr marL="342900" lvl="0" indent="-342900" algn="just">
                        <a:buSzPts val="1000"/>
                        <a:buFont typeface="Symbol" panose="05050102010706020507" pitchFamily="18" charset="2"/>
                        <a:buChar char=""/>
                        <a:tabLst>
                          <a:tab pos="457200" algn="l"/>
                        </a:tabLst>
                      </a:pPr>
                      <a:r>
                        <a:rPr lang="zh-CN" sz="1800" b="0" kern="100" dirty="0">
                          <a:solidFill>
                            <a:schemeClr val="tx1"/>
                          </a:solidFill>
                          <a:effectLst/>
                        </a:rPr>
                        <a:t>所有新员工都要接受毒品测试。</a:t>
                      </a:r>
                      <a:endParaRPr lang="zh-CN" sz="1800" b="0" kern="100" dirty="0">
                        <a:solidFill>
                          <a:schemeClr val="tx1"/>
                        </a:solidFill>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916680112"/>
                  </a:ext>
                </a:extLst>
              </a:tr>
            </a:tbl>
          </a:graphicData>
        </a:graphic>
      </p:graphicFrame>
    </p:spTree>
    <p:extLst>
      <p:ext uri="{BB962C8B-B14F-4D97-AF65-F5344CB8AC3E}">
        <p14:creationId xmlns:p14="http://schemas.microsoft.com/office/powerpoint/2010/main" val="72525201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4" name="Rectangle 4">
            <a:extLst>
              <a:ext uri="{FF2B5EF4-FFF2-40B4-BE49-F238E27FC236}">
                <a16:creationId xmlns:a16="http://schemas.microsoft.com/office/drawing/2014/main" id="{DC4C1E58-E8A8-4BC3-C085-06FCEEC6500B}"/>
              </a:ext>
            </a:extLst>
          </p:cNvPr>
          <p:cNvSpPr>
            <a:spLocks noGrp="1" noChangeArrowheads="1"/>
          </p:cNvSpPr>
          <p:nvPr>
            <p:ph type="ctrTitle"/>
          </p:nvPr>
        </p:nvSpPr>
        <p:spPr>
          <a:xfrm>
            <a:off x="685800" y="2130425"/>
            <a:ext cx="7772400" cy="1470025"/>
          </a:xfrm>
        </p:spPr>
        <p:txBody>
          <a:bodyPr anchor="ctr"/>
          <a:lstStyle/>
          <a:p>
            <a:r>
              <a:rPr lang="zh-CN" altLang="en-US" sz="4400"/>
              <a:t>第五节</a:t>
            </a:r>
          </a:p>
        </p:txBody>
      </p:sp>
      <p:sp>
        <p:nvSpPr>
          <p:cNvPr id="30725" name="Rectangle 5">
            <a:extLst>
              <a:ext uri="{FF2B5EF4-FFF2-40B4-BE49-F238E27FC236}">
                <a16:creationId xmlns:a16="http://schemas.microsoft.com/office/drawing/2014/main" id="{6760F600-CF8B-A176-974D-86B957745431}"/>
              </a:ext>
            </a:extLst>
          </p:cNvPr>
          <p:cNvSpPr>
            <a:spLocks noGrp="1" noChangeArrowheads="1"/>
          </p:cNvSpPr>
          <p:nvPr>
            <p:ph type="subTitle" idx="1"/>
          </p:nvPr>
        </p:nvSpPr>
        <p:spPr>
          <a:xfrm>
            <a:off x="1371600" y="3886200"/>
            <a:ext cx="6400800" cy="1752600"/>
          </a:xfrm>
        </p:spPr>
        <p:txBody>
          <a:bodyPr/>
          <a:lstStyle/>
          <a:p>
            <a:r>
              <a:rPr lang="zh-CN" altLang="en-US" sz="3200"/>
              <a:t>保险营销的执行、控制与审计 </a:t>
            </a: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a:extLst>
              <a:ext uri="{FF2B5EF4-FFF2-40B4-BE49-F238E27FC236}">
                <a16:creationId xmlns:a16="http://schemas.microsoft.com/office/drawing/2014/main" id="{ACEACC19-6E5D-F22D-79EF-FFACAED5C332}"/>
              </a:ext>
            </a:extLst>
          </p:cNvPr>
          <p:cNvSpPr>
            <a:spLocks noGrp="1" noChangeArrowheads="1"/>
          </p:cNvSpPr>
          <p:nvPr>
            <p:ph type="title"/>
          </p:nvPr>
        </p:nvSpPr>
        <p:spPr/>
        <p:txBody>
          <a:bodyPr/>
          <a:lstStyle/>
          <a:p>
            <a:r>
              <a:rPr lang="zh-CN" altLang="en-US"/>
              <a:t>一、</a:t>
            </a:r>
            <a:r>
              <a:rPr lang="zh-CN" altLang="en-US" b="1"/>
              <a:t>保险营销执行</a:t>
            </a:r>
            <a:r>
              <a:rPr lang="zh-CN" altLang="en-US"/>
              <a:t> </a:t>
            </a:r>
          </a:p>
        </p:txBody>
      </p:sp>
      <p:sp>
        <p:nvSpPr>
          <p:cNvPr id="32771" name="Rectangle 3">
            <a:extLst>
              <a:ext uri="{FF2B5EF4-FFF2-40B4-BE49-F238E27FC236}">
                <a16:creationId xmlns:a16="http://schemas.microsoft.com/office/drawing/2014/main" id="{BDDF3E15-C948-B6B4-B0B2-02A8C1E848D7}"/>
              </a:ext>
            </a:extLst>
          </p:cNvPr>
          <p:cNvSpPr>
            <a:spLocks noGrp="1" noChangeArrowheads="1"/>
          </p:cNvSpPr>
          <p:nvPr>
            <p:ph type="body" idx="1"/>
          </p:nvPr>
        </p:nvSpPr>
        <p:spPr/>
        <p:txBody>
          <a:bodyPr/>
          <a:lstStyle/>
          <a:p>
            <a:r>
              <a:rPr lang="zh-CN" altLang="en-US" dirty="0"/>
              <a:t>影响有效实施营销计划方案的因素：</a:t>
            </a:r>
            <a:endParaRPr lang="en-US" altLang="zh-CN" dirty="0"/>
          </a:p>
          <a:p>
            <a:pPr lvl="1"/>
            <a:r>
              <a:rPr lang="zh-CN" altLang="en-US" dirty="0"/>
              <a:t>发现和诊断一个问题的技能</a:t>
            </a:r>
          </a:p>
          <a:p>
            <a:pPr lvl="1"/>
            <a:r>
              <a:rPr lang="zh-CN" altLang="en-US" dirty="0"/>
              <a:t>对公司存在问题的层次做出评估的技能</a:t>
            </a:r>
          </a:p>
          <a:p>
            <a:pPr lvl="1"/>
            <a:r>
              <a:rPr lang="zh-CN" altLang="en-US" dirty="0"/>
              <a:t>营销执行技能</a:t>
            </a:r>
          </a:p>
          <a:p>
            <a:pPr lvl="1"/>
            <a:r>
              <a:rPr lang="zh-CN" altLang="en-US" dirty="0"/>
              <a:t>营销评估技能 </a:t>
            </a:r>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a:extLst>
              <a:ext uri="{FF2B5EF4-FFF2-40B4-BE49-F238E27FC236}">
                <a16:creationId xmlns:a16="http://schemas.microsoft.com/office/drawing/2014/main" id="{7F74C90F-53F6-A14D-4600-37B5C42B8822}"/>
              </a:ext>
            </a:extLst>
          </p:cNvPr>
          <p:cNvSpPr>
            <a:spLocks noGrp="1" noChangeArrowheads="1"/>
          </p:cNvSpPr>
          <p:nvPr>
            <p:ph type="title"/>
          </p:nvPr>
        </p:nvSpPr>
        <p:spPr/>
        <p:txBody>
          <a:bodyPr/>
          <a:lstStyle/>
          <a:p>
            <a:r>
              <a:rPr lang="zh-CN" altLang="en-US" b="1"/>
              <a:t>二、保险营销的控制</a:t>
            </a:r>
            <a:endParaRPr lang="zh-CN" altLang="en-US"/>
          </a:p>
        </p:txBody>
      </p:sp>
      <p:sp>
        <p:nvSpPr>
          <p:cNvPr id="33795" name="Rectangle 3">
            <a:extLst>
              <a:ext uri="{FF2B5EF4-FFF2-40B4-BE49-F238E27FC236}">
                <a16:creationId xmlns:a16="http://schemas.microsoft.com/office/drawing/2014/main" id="{7F36AE9F-5B11-F35D-D7C3-4CE7E0C13CE6}"/>
              </a:ext>
            </a:extLst>
          </p:cNvPr>
          <p:cNvSpPr>
            <a:spLocks noGrp="1" noChangeArrowheads="1"/>
          </p:cNvSpPr>
          <p:nvPr>
            <p:ph type="body" sz="half" idx="1"/>
          </p:nvPr>
        </p:nvSpPr>
        <p:spPr>
          <a:xfrm>
            <a:off x="457200" y="1600200"/>
            <a:ext cx="8110538" cy="860425"/>
          </a:xfrm>
        </p:spPr>
        <p:txBody>
          <a:bodyPr/>
          <a:lstStyle/>
          <a:p>
            <a:pPr marL="812800" indent="-812800">
              <a:lnSpc>
                <a:spcPct val="90000"/>
              </a:lnSpc>
            </a:pPr>
            <a:r>
              <a:rPr lang="zh-CN" altLang="en-US" sz="2800" dirty="0"/>
              <a:t>保险营销的控制包括</a:t>
            </a:r>
            <a:endParaRPr lang="en-US" altLang="zh-CN" sz="2800" dirty="0"/>
          </a:p>
          <a:p>
            <a:pPr marL="1212850" lvl="1" indent="-812800">
              <a:lnSpc>
                <a:spcPct val="90000"/>
              </a:lnSpc>
            </a:pPr>
            <a:r>
              <a:rPr lang="zh-CN" altLang="en-US" sz="2400" dirty="0"/>
              <a:t>年度计划控制</a:t>
            </a:r>
            <a:endParaRPr lang="en-US" altLang="zh-CN" sz="2400" dirty="0"/>
          </a:p>
          <a:p>
            <a:pPr marL="1212850" lvl="1" indent="-812800">
              <a:lnSpc>
                <a:spcPct val="90000"/>
              </a:lnSpc>
            </a:pPr>
            <a:r>
              <a:rPr lang="zh-CN" altLang="en-US" sz="2400" dirty="0"/>
              <a:t>盈利能力控制</a:t>
            </a:r>
            <a:endParaRPr lang="en-US" altLang="zh-CN" sz="2400" dirty="0"/>
          </a:p>
          <a:p>
            <a:pPr marL="1212850" lvl="1" indent="-812800">
              <a:lnSpc>
                <a:spcPct val="90000"/>
              </a:lnSpc>
            </a:pPr>
            <a:r>
              <a:rPr lang="zh-CN" altLang="en-US" sz="2400" dirty="0"/>
              <a:t>效率控制</a:t>
            </a:r>
            <a:endParaRPr lang="en-US" altLang="zh-CN" sz="2400" dirty="0"/>
          </a:p>
          <a:p>
            <a:pPr marL="1212850" lvl="1" indent="-812800">
              <a:lnSpc>
                <a:spcPct val="90000"/>
              </a:lnSpc>
            </a:pPr>
            <a:r>
              <a:rPr lang="zh-CN" altLang="en-US" sz="2400" dirty="0"/>
              <a:t>战略控制 </a:t>
            </a:r>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a:extLst>
              <a:ext uri="{FF2B5EF4-FFF2-40B4-BE49-F238E27FC236}">
                <a16:creationId xmlns:a16="http://schemas.microsoft.com/office/drawing/2014/main" id="{7F74C90F-53F6-A14D-4600-37B5C42B8822}"/>
              </a:ext>
            </a:extLst>
          </p:cNvPr>
          <p:cNvSpPr>
            <a:spLocks noGrp="1" noChangeArrowheads="1"/>
          </p:cNvSpPr>
          <p:nvPr>
            <p:ph type="title"/>
          </p:nvPr>
        </p:nvSpPr>
        <p:spPr/>
        <p:txBody>
          <a:bodyPr/>
          <a:lstStyle/>
          <a:p>
            <a:r>
              <a:rPr lang="zh-CN" altLang="en-US" b="1"/>
              <a:t>二、保险营销的控制</a:t>
            </a:r>
            <a:endParaRPr lang="zh-CN" altLang="en-US"/>
          </a:p>
        </p:txBody>
      </p:sp>
      <p:graphicFrame>
        <p:nvGraphicFramePr>
          <p:cNvPr id="33874" name="Group 82">
            <a:extLst>
              <a:ext uri="{FF2B5EF4-FFF2-40B4-BE49-F238E27FC236}">
                <a16:creationId xmlns:a16="http://schemas.microsoft.com/office/drawing/2014/main" id="{EC6F34EC-4059-FAB5-DEFA-52CBD9538CF5}"/>
              </a:ext>
            </a:extLst>
          </p:cNvPr>
          <p:cNvGraphicFramePr>
            <a:graphicFrameLocks noGrp="1"/>
          </p:cNvGraphicFramePr>
          <p:nvPr>
            <p:ph sz="half" idx="2"/>
            <p:extLst>
              <p:ext uri="{D42A27DB-BD31-4B8C-83A1-F6EECF244321}">
                <p14:modId xmlns:p14="http://schemas.microsoft.com/office/powerpoint/2010/main" val="3963947014"/>
              </p:ext>
            </p:extLst>
          </p:nvPr>
        </p:nvGraphicFramePr>
        <p:xfrm>
          <a:off x="323850" y="1417638"/>
          <a:ext cx="8569325" cy="5312815"/>
        </p:xfrm>
        <a:graphic>
          <a:graphicData uri="http://schemas.openxmlformats.org/drawingml/2006/table">
            <a:tbl>
              <a:tblPr firstRow="1" bandRow="1">
                <a:tableStyleId>{3C2FFA5D-87B4-456A-9821-1D502468CF0F}</a:tableStyleId>
              </a:tblPr>
              <a:tblGrid>
                <a:gridCol w="1439863">
                  <a:extLst>
                    <a:ext uri="{9D8B030D-6E8A-4147-A177-3AD203B41FA5}">
                      <a16:colId xmlns:a16="http://schemas.microsoft.com/office/drawing/2014/main" val="1093952280"/>
                    </a:ext>
                  </a:extLst>
                </a:gridCol>
                <a:gridCol w="1655762">
                  <a:extLst>
                    <a:ext uri="{9D8B030D-6E8A-4147-A177-3AD203B41FA5}">
                      <a16:colId xmlns:a16="http://schemas.microsoft.com/office/drawing/2014/main" val="1289399026"/>
                    </a:ext>
                  </a:extLst>
                </a:gridCol>
                <a:gridCol w="2089150">
                  <a:extLst>
                    <a:ext uri="{9D8B030D-6E8A-4147-A177-3AD203B41FA5}">
                      <a16:colId xmlns:a16="http://schemas.microsoft.com/office/drawing/2014/main" val="3988244495"/>
                    </a:ext>
                  </a:extLst>
                </a:gridCol>
                <a:gridCol w="3384550">
                  <a:extLst>
                    <a:ext uri="{9D8B030D-6E8A-4147-A177-3AD203B41FA5}">
                      <a16:colId xmlns:a16="http://schemas.microsoft.com/office/drawing/2014/main" val="2271182674"/>
                    </a:ext>
                  </a:extLst>
                </a:gridCol>
              </a:tblGrid>
              <a:tr h="591796">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控制类型</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dirty="0">
                          <a:ln>
                            <a:noFill/>
                          </a:ln>
                          <a:solidFill>
                            <a:schemeClr val="tx1"/>
                          </a:solidFill>
                          <a:effectLst/>
                        </a:rPr>
                        <a:t>主要负责人</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控制目的</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方法</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extLst>
                  <a:ext uri="{0D108BD9-81ED-4DB2-BD59-A6C34878D82A}">
                    <a16:rowId xmlns:a16="http://schemas.microsoft.com/office/drawing/2014/main" val="2702899686"/>
                  </a:ext>
                </a:extLst>
              </a:tr>
              <a:tr h="1279931">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US" altLang="zh-CN" sz="2000" b="0" u="none" strike="noStrike" cap="none" normalizeH="0" baseline="0">
                          <a:ln>
                            <a:noFill/>
                          </a:ln>
                          <a:solidFill>
                            <a:schemeClr val="tx1"/>
                          </a:solidFill>
                          <a:effectLst/>
                        </a:rPr>
                        <a:t>1</a:t>
                      </a:r>
                      <a:r>
                        <a:rPr kumimoji="0" lang="zh-CN" altLang="en-US" sz="2000" b="0" u="none" strike="noStrike" cap="none" normalizeH="0" baseline="0">
                          <a:ln>
                            <a:noFill/>
                          </a:ln>
                          <a:solidFill>
                            <a:schemeClr val="tx1"/>
                          </a:solidFill>
                          <a:effectLst/>
                        </a:rPr>
                        <a:t>、年度计划控制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dirty="0">
                          <a:ln>
                            <a:noFill/>
                          </a:ln>
                          <a:solidFill>
                            <a:schemeClr val="tx1"/>
                          </a:solidFill>
                          <a:effectLst/>
                        </a:rPr>
                        <a:t>高层管理部门，中层管理部门</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检查是否实现计划目标</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销售分析，市场份额分析，费用</a:t>
                      </a:r>
                      <a:r>
                        <a:rPr kumimoji="0" lang="en-US" altLang="zh-CN" sz="2000" b="0" u="none" strike="noStrike" cap="none" normalizeH="0" baseline="0">
                          <a:ln>
                            <a:noFill/>
                          </a:ln>
                          <a:solidFill>
                            <a:schemeClr val="tx1"/>
                          </a:solidFill>
                          <a:effectLst/>
                        </a:rPr>
                        <a:t>-</a:t>
                      </a:r>
                      <a:r>
                        <a:rPr kumimoji="0" lang="zh-CN" altLang="en-US" sz="2000" b="0" u="none" strike="noStrike" cap="none" normalizeH="0" baseline="0">
                          <a:ln>
                            <a:noFill/>
                          </a:ln>
                          <a:solidFill>
                            <a:schemeClr val="tx1"/>
                          </a:solidFill>
                          <a:effectLst/>
                        </a:rPr>
                        <a:t>保费收入比率分析，财务分析，以市场为基础的分析</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934973437"/>
                  </a:ext>
                </a:extLst>
              </a:tr>
              <a:tr h="918169">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US" altLang="zh-CN" sz="2000" b="0" u="none" strike="noStrike" cap="none" normalizeH="0" baseline="0">
                          <a:ln>
                            <a:noFill/>
                          </a:ln>
                          <a:solidFill>
                            <a:schemeClr val="tx1"/>
                          </a:solidFill>
                          <a:effectLst/>
                        </a:rPr>
                        <a:t>2</a:t>
                      </a:r>
                      <a:r>
                        <a:rPr kumimoji="0" lang="zh-CN" altLang="en-US" sz="2000" b="0" u="none" strike="noStrike" cap="none" normalizeH="0" baseline="0">
                          <a:ln>
                            <a:noFill/>
                          </a:ln>
                          <a:solidFill>
                            <a:schemeClr val="tx1"/>
                          </a:solidFill>
                          <a:effectLst/>
                        </a:rPr>
                        <a:t>、盈利能力控制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营销审计人员</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检查 的盈利项目和亏损项目</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dirty="0">
                          <a:ln>
                            <a:noFill/>
                          </a:ln>
                          <a:solidFill>
                            <a:schemeClr val="tx1"/>
                          </a:solidFill>
                          <a:effectLst/>
                        </a:rPr>
                        <a:t>盈利情况：地区、消费者群、细分片、销售渠道等</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923269137"/>
                  </a:ext>
                </a:extLst>
              </a:tr>
              <a:tr h="97518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US" altLang="zh-CN" sz="2000" b="0" u="none" strike="noStrike" cap="none" normalizeH="0" baseline="0">
                          <a:ln>
                            <a:noFill/>
                          </a:ln>
                          <a:solidFill>
                            <a:schemeClr val="tx1"/>
                          </a:solidFill>
                          <a:effectLst/>
                        </a:rPr>
                        <a:t>3</a:t>
                      </a:r>
                      <a:r>
                        <a:rPr kumimoji="0" lang="zh-CN" altLang="en-US" sz="2000" b="0" u="none" strike="noStrike" cap="none" normalizeH="0" baseline="0">
                          <a:ln>
                            <a:noFill/>
                          </a:ln>
                          <a:solidFill>
                            <a:schemeClr val="tx1"/>
                          </a:solidFill>
                          <a:effectLst/>
                        </a:rPr>
                        <a:t>、效率控制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职能管理层，营销审计人员</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评价和提高效率</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效率：销售队伍、广告、促销、销售渠道</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905233604"/>
                  </a:ext>
                </a:extLst>
              </a:tr>
              <a:tr h="148637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US" altLang="zh-CN" sz="2000" b="0" u="none" strike="noStrike" cap="none" normalizeH="0" baseline="0">
                          <a:ln>
                            <a:noFill/>
                          </a:ln>
                          <a:solidFill>
                            <a:schemeClr val="tx1"/>
                          </a:solidFill>
                          <a:effectLst/>
                        </a:rPr>
                        <a:t>4</a:t>
                      </a:r>
                      <a:r>
                        <a:rPr kumimoji="0" lang="zh-CN" altLang="en-US" sz="2000" b="0" u="none" strike="noStrike" cap="none" normalizeH="0" baseline="0">
                          <a:ln>
                            <a:noFill/>
                          </a:ln>
                          <a:solidFill>
                            <a:schemeClr val="tx1"/>
                          </a:solidFill>
                          <a:effectLst/>
                        </a:rPr>
                        <a:t>、战略控制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高层管理者，营销审计人员</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检查公司是否在市场、产品和渠道等方面找到最佳机会</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dirty="0">
                          <a:ln>
                            <a:noFill/>
                          </a:ln>
                          <a:solidFill>
                            <a:schemeClr val="tx1"/>
                          </a:solidFill>
                          <a:effectLst/>
                        </a:rPr>
                        <a:t>营销效益等级评价、营销审计、营销杰出表现、公司道德与社会责任评价。</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811343617"/>
                  </a:ext>
                </a:extLst>
              </a:tr>
            </a:tbl>
          </a:graphicData>
        </a:graphic>
      </p:graphicFrame>
    </p:spTree>
    <p:extLst>
      <p:ext uri="{BB962C8B-B14F-4D97-AF65-F5344CB8AC3E}">
        <p14:creationId xmlns:p14="http://schemas.microsoft.com/office/powerpoint/2010/main" val="18469766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C15A93BC-05C7-F894-CB96-07E4BBBB904B}"/>
              </a:ext>
            </a:extLst>
          </p:cNvPr>
          <p:cNvSpPr>
            <a:spLocks noGrp="1" noChangeArrowheads="1"/>
          </p:cNvSpPr>
          <p:nvPr>
            <p:ph type="title"/>
          </p:nvPr>
        </p:nvSpPr>
        <p:spPr/>
        <p:txBody>
          <a:bodyPr/>
          <a:lstStyle/>
          <a:p>
            <a:r>
              <a:rPr lang="zh-CN" altLang="en-US"/>
              <a:t>一、</a:t>
            </a:r>
            <a:r>
              <a:rPr lang="zh-CN" altLang="en-US" b="1"/>
              <a:t>功能型组织结构</a:t>
            </a:r>
            <a:r>
              <a:rPr lang="zh-CN" altLang="en-US"/>
              <a:t> </a:t>
            </a:r>
          </a:p>
        </p:txBody>
      </p:sp>
      <p:sp>
        <p:nvSpPr>
          <p:cNvPr id="7171" name="Rectangle 3">
            <a:extLst>
              <a:ext uri="{FF2B5EF4-FFF2-40B4-BE49-F238E27FC236}">
                <a16:creationId xmlns:a16="http://schemas.microsoft.com/office/drawing/2014/main" id="{11048CCD-0D07-DD28-1FEB-808741255E9A}"/>
              </a:ext>
            </a:extLst>
          </p:cNvPr>
          <p:cNvSpPr>
            <a:spLocks noGrp="1" noChangeArrowheads="1"/>
          </p:cNvSpPr>
          <p:nvPr>
            <p:ph type="body" idx="1"/>
          </p:nvPr>
        </p:nvSpPr>
        <p:spPr/>
        <p:txBody>
          <a:bodyPr/>
          <a:lstStyle/>
          <a:p>
            <a:r>
              <a:rPr lang="zh-CN" altLang="en-US" sz="2800" dirty="0"/>
              <a:t>功能型组织结构</a:t>
            </a:r>
            <a:endParaRPr lang="en-US" altLang="zh-CN" sz="2800" dirty="0"/>
          </a:p>
          <a:p>
            <a:pPr lvl="1"/>
            <a:r>
              <a:rPr lang="zh-CN" altLang="en-US" sz="2400" dirty="0"/>
              <a:t>根据保险营销职能的分工而建立的营销组织。</a:t>
            </a:r>
          </a:p>
          <a:p>
            <a:r>
              <a:rPr lang="zh-CN" altLang="en-US" sz="2800" dirty="0"/>
              <a:t>优点</a:t>
            </a:r>
            <a:endParaRPr lang="en-US" altLang="zh-CN" sz="2800" dirty="0"/>
          </a:p>
          <a:p>
            <a:pPr lvl="1"/>
            <a:r>
              <a:rPr lang="zh-CN" altLang="en-US" sz="2400" dirty="0"/>
              <a:t>分工明确，易于管理，注重开发每一具体营销领域的管理和技术能力。</a:t>
            </a:r>
          </a:p>
          <a:p>
            <a:r>
              <a:rPr lang="zh-CN" altLang="en-US" sz="2800" dirty="0"/>
              <a:t>缺点：</a:t>
            </a:r>
          </a:p>
          <a:p>
            <a:pPr lvl="1"/>
            <a:r>
              <a:rPr lang="zh-CN" altLang="en-US" sz="2400" dirty="0"/>
              <a:t>没人对任何产品或市场担负完全的责任，会发生某些特定产品和特定市场的计划工作不完善的情况，未受到重视的产品就会被忽略。</a:t>
            </a:r>
          </a:p>
          <a:p>
            <a:pPr lvl="1"/>
            <a:r>
              <a:rPr lang="zh-CN" altLang="en-US" sz="2400" dirty="0"/>
              <a:t>各职能部门争相要求使自己的部门获得比其他部门更多的预算或更重要的地位，需要多方协调。  </a:t>
            </a:r>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标题 4">
            <a:extLst>
              <a:ext uri="{FF2B5EF4-FFF2-40B4-BE49-F238E27FC236}">
                <a16:creationId xmlns:a16="http://schemas.microsoft.com/office/drawing/2014/main" id="{B7160FB9-F77D-35BF-211F-14BBEE534ED6}"/>
              </a:ext>
            </a:extLst>
          </p:cNvPr>
          <p:cNvSpPr>
            <a:spLocks noGrp="1"/>
          </p:cNvSpPr>
          <p:nvPr>
            <p:ph type="title"/>
          </p:nvPr>
        </p:nvSpPr>
        <p:spPr/>
        <p:txBody>
          <a:bodyPr/>
          <a:lstStyle/>
          <a:p>
            <a:r>
              <a:rPr lang="zh-CN" altLang="zh-CN" sz="3200" b="1" kern="100" dirty="0">
                <a:effectLst/>
                <a:latin typeface="Times New Roman" panose="02020603050405020304" pitchFamily="18" charset="0"/>
                <a:ea typeface="宋体" panose="02010600030101010101" pitchFamily="2" charset="-122"/>
                <a:cs typeface="Times New Roman" panose="02020603050405020304" pitchFamily="18" charset="0"/>
              </a:rPr>
              <a:t>销售分析的种类</a:t>
            </a:r>
            <a:endParaRPr lang="zh-CN" altLang="en-US" sz="3200" dirty="0"/>
          </a:p>
        </p:txBody>
      </p:sp>
      <p:sp>
        <p:nvSpPr>
          <p:cNvPr id="8" name="内容占位符 7">
            <a:extLst>
              <a:ext uri="{FF2B5EF4-FFF2-40B4-BE49-F238E27FC236}">
                <a16:creationId xmlns:a16="http://schemas.microsoft.com/office/drawing/2014/main" id="{26D9ACF5-81BF-EDD3-A400-FA0A22802BF3}"/>
              </a:ext>
            </a:extLst>
          </p:cNvPr>
          <p:cNvSpPr>
            <a:spLocks noGrp="1"/>
          </p:cNvSpPr>
          <p:nvPr>
            <p:ph idx="1"/>
          </p:nvPr>
        </p:nvSpPr>
        <p:spPr>
          <a:xfrm>
            <a:off x="457200" y="1268760"/>
            <a:ext cx="8229600" cy="4857403"/>
          </a:xfrm>
        </p:spPr>
        <p:txBody>
          <a:bodyPr/>
          <a:lstStyle/>
          <a:p>
            <a:pPr marL="266700" algn="just"/>
            <a:r>
              <a:rPr lang="zh-CN" altLang="zh-CN" sz="2800" kern="100" dirty="0">
                <a:effectLst/>
              </a:rPr>
              <a:t>销售分析通常按下列种类划分：</a:t>
            </a:r>
            <a:endParaRPr lang="en-US" altLang="zh-CN" sz="2800" kern="100" dirty="0">
              <a:effectLst/>
            </a:endParaRPr>
          </a:p>
          <a:p>
            <a:pPr marL="666750" lvl="1" algn="just"/>
            <a:r>
              <a:rPr lang="zh-CN" altLang="zh-CN" sz="2400" kern="100" dirty="0">
                <a:effectLst/>
              </a:rPr>
              <a:t>市场或者客户细分</a:t>
            </a:r>
            <a:endParaRPr lang="en-US" altLang="zh-CN" sz="2400" kern="100" dirty="0">
              <a:effectLst/>
            </a:endParaRPr>
          </a:p>
          <a:p>
            <a:pPr marL="666750" lvl="1" algn="just"/>
            <a:r>
              <a:rPr lang="zh-CN" altLang="zh-CN" sz="2400" kern="100" dirty="0">
                <a:effectLst/>
              </a:rPr>
              <a:t>地理位置（地区、省、区、县、商业营销区、城市、代理机构、代理人、邮递区号、邮政编码）</a:t>
            </a:r>
            <a:endParaRPr lang="en-US" altLang="zh-CN" sz="2400" kern="100" dirty="0">
              <a:effectLst/>
            </a:endParaRPr>
          </a:p>
          <a:p>
            <a:pPr marL="666750" lvl="1" algn="just"/>
            <a:r>
              <a:rPr lang="zh-CN" altLang="zh-CN" sz="2400" kern="100" dirty="0">
                <a:effectLst/>
              </a:rPr>
              <a:t>产品系列和产品</a:t>
            </a:r>
          </a:p>
          <a:p>
            <a:pPr marL="266700" algn="just"/>
            <a:r>
              <a:rPr lang="zh-CN" altLang="zh-CN" sz="2800" kern="100" dirty="0">
                <a:effectLst/>
              </a:rPr>
              <a:t>销售分析类型</a:t>
            </a:r>
            <a:endParaRPr lang="en-US" altLang="zh-CN" sz="2800" kern="100" dirty="0">
              <a:effectLst/>
            </a:endParaRPr>
          </a:p>
          <a:p>
            <a:pPr marL="666750" lvl="1" algn="just"/>
            <a:r>
              <a:rPr lang="zh-CN" altLang="zh-CN" sz="2400" kern="100" dirty="0">
                <a:effectLst/>
              </a:rPr>
              <a:t>总销售量或总保费收入；新保费收入；续保费收入；签单量；续保率；已售出的平均承保额；新客户数量；采用的分销体系类型；风险类型（标准、次标准、优良）；被保险公司人口统计；交付的第一年佣金；有效保险金额等</a:t>
            </a:r>
            <a:endParaRPr lang="zh-CN" altLang="zh-CN" sz="2400" kern="100" dirty="0">
              <a:effectLst/>
              <a:latin typeface="Times New Roman" panose="02020603050405020304" pitchFamily="18" charset="0"/>
              <a:ea typeface="宋体" panose="02010600030101010101" pitchFamily="2" charset="-122"/>
            </a:endParaRPr>
          </a:p>
          <a:p>
            <a:endParaRPr lang="zh-CN" altLang="en-US" sz="2800" dirty="0"/>
          </a:p>
        </p:txBody>
      </p:sp>
    </p:spTree>
    <p:extLst>
      <p:ext uri="{BB962C8B-B14F-4D97-AF65-F5344CB8AC3E}">
        <p14:creationId xmlns:p14="http://schemas.microsoft.com/office/powerpoint/2010/main" val="39954884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a:extLst>
              <a:ext uri="{FF2B5EF4-FFF2-40B4-BE49-F238E27FC236}">
                <a16:creationId xmlns:a16="http://schemas.microsoft.com/office/drawing/2014/main" id="{FBD17E73-FD72-9501-7F67-3258630D7221}"/>
              </a:ext>
            </a:extLst>
          </p:cNvPr>
          <p:cNvSpPr>
            <a:spLocks noGrp="1" noChangeArrowheads="1"/>
          </p:cNvSpPr>
          <p:nvPr>
            <p:ph type="title"/>
          </p:nvPr>
        </p:nvSpPr>
        <p:spPr/>
        <p:txBody>
          <a:bodyPr/>
          <a:lstStyle/>
          <a:p>
            <a:r>
              <a:rPr lang="zh-CN" altLang="en-US"/>
              <a:t>三、</a:t>
            </a:r>
            <a:r>
              <a:rPr lang="zh-CN" altLang="en-US" b="1"/>
              <a:t>保险营销审计</a:t>
            </a:r>
            <a:r>
              <a:rPr lang="zh-CN" altLang="en-US"/>
              <a:t> </a:t>
            </a:r>
          </a:p>
        </p:txBody>
      </p:sp>
      <p:sp>
        <p:nvSpPr>
          <p:cNvPr id="34819" name="Rectangle 3">
            <a:extLst>
              <a:ext uri="{FF2B5EF4-FFF2-40B4-BE49-F238E27FC236}">
                <a16:creationId xmlns:a16="http://schemas.microsoft.com/office/drawing/2014/main" id="{63FACEAE-004E-9C43-B7FC-499CE57B32F3}"/>
              </a:ext>
            </a:extLst>
          </p:cNvPr>
          <p:cNvSpPr>
            <a:spLocks noGrp="1" noChangeArrowheads="1"/>
          </p:cNvSpPr>
          <p:nvPr>
            <p:ph type="body" idx="1"/>
          </p:nvPr>
        </p:nvSpPr>
        <p:spPr>
          <a:xfrm>
            <a:off x="457200" y="1628800"/>
            <a:ext cx="8229600" cy="4525963"/>
          </a:xfrm>
        </p:spPr>
        <p:txBody>
          <a:bodyPr/>
          <a:lstStyle/>
          <a:p>
            <a:pPr>
              <a:lnSpc>
                <a:spcPct val="90000"/>
              </a:lnSpc>
            </a:pPr>
            <a:r>
              <a:rPr lang="zh-CN" altLang="en-US" dirty="0"/>
              <a:t>保险营销审计</a:t>
            </a:r>
            <a:endParaRPr lang="en-US" altLang="zh-CN" dirty="0"/>
          </a:p>
          <a:p>
            <a:pPr lvl="1">
              <a:lnSpc>
                <a:spcPct val="90000"/>
              </a:lnSpc>
            </a:pPr>
            <a:r>
              <a:rPr lang="zh-CN" altLang="en-US" dirty="0"/>
              <a:t>对公司或业务单位的保险营销环境、目标、战略和活动所作的全面系统的、独立的和定期的检查，以判定存在的问题和机会，提出行动计划，提高公司的营销业绩。</a:t>
            </a:r>
          </a:p>
        </p:txBody>
      </p:sp>
    </p:spTree>
    <p:extLst>
      <p:ext uri="{BB962C8B-B14F-4D97-AF65-F5344CB8AC3E}">
        <p14:creationId xmlns:p14="http://schemas.microsoft.com/office/powerpoint/2010/main" val="2729981141"/>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a:extLst>
              <a:ext uri="{FF2B5EF4-FFF2-40B4-BE49-F238E27FC236}">
                <a16:creationId xmlns:a16="http://schemas.microsoft.com/office/drawing/2014/main" id="{FBD17E73-FD72-9501-7F67-3258630D7221}"/>
              </a:ext>
            </a:extLst>
          </p:cNvPr>
          <p:cNvSpPr>
            <a:spLocks noGrp="1" noChangeArrowheads="1"/>
          </p:cNvSpPr>
          <p:nvPr>
            <p:ph type="title"/>
          </p:nvPr>
        </p:nvSpPr>
        <p:spPr/>
        <p:txBody>
          <a:bodyPr/>
          <a:lstStyle/>
          <a:p>
            <a:r>
              <a:rPr lang="zh-CN" altLang="en-US"/>
              <a:t>三、</a:t>
            </a:r>
            <a:r>
              <a:rPr lang="zh-CN" altLang="en-US" b="1"/>
              <a:t>保险营销审计</a:t>
            </a:r>
            <a:r>
              <a:rPr lang="zh-CN" altLang="en-US"/>
              <a:t> </a:t>
            </a:r>
          </a:p>
        </p:txBody>
      </p:sp>
      <p:sp>
        <p:nvSpPr>
          <p:cNvPr id="34819" name="Rectangle 3">
            <a:extLst>
              <a:ext uri="{FF2B5EF4-FFF2-40B4-BE49-F238E27FC236}">
                <a16:creationId xmlns:a16="http://schemas.microsoft.com/office/drawing/2014/main" id="{63FACEAE-004E-9C43-B7FC-499CE57B32F3}"/>
              </a:ext>
            </a:extLst>
          </p:cNvPr>
          <p:cNvSpPr>
            <a:spLocks noGrp="1" noChangeArrowheads="1"/>
          </p:cNvSpPr>
          <p:nvPr>
            <p:ph type="body" idx="1"/>
          </p:nvPr>
        </p:nvSpPr>
        <p:spPr>
          <a:xfrm>
            <a:off x="457200" y="1628800"/>
            <a:ext cx="8229600" cy="4525963"/>
          </a:xfrm>
        </p:spPr>
        <p:txBody>
          <a:bodyPr/>
          <a:lstStyle/>
          <a:p>
            <a:pPr>
              <a:lnSpc>
                <a:spcPct val="90000"/>
              </a:lnSpc>
            </a:pPr>
            <a:r>
              <a:rPr lang="zh-CN" altLang="en-US" dirty="0"/>
              <a:t>保险营销审计的内容：</a:t>
            </a:r>
            <a:endParaRPr lang="en-US" altLang="zh-CN" dirty="0"/>
          </a:p>
          <a:p>
            <a:pPr lvl="1">
              <a:lnSpc>
                <a:spcPct val="90000"/>
              </a:lnSpc>
            </a:pPr>
            <a:r>
              <a:rPr lang="zh-CN" altLang="en-US" dirty="0"/>
              <a:t>保险营销环境审计</a:t>
            </a:r>
            <a:endParaRPr lang="en-US" altLang="zh-CN" dirty="0"/>
          </a:p>
          <a:p>
            <a:pPr lvl="1">
              <a:lnSpc>
                <a:spcPct val="90000"/>
              </a:lnSpc>
            </a:pPr>
            <a:r>
              <a:rPr lang="zh-CN" altLang="en-US" dirty="0"/>
              <a:t>保险营销战略审计</a:t>
            </a:r>
            <a:endParaRPr lang="en-US" altLang="zh-CN" dirty="0"/>
          </a:p>
          <a:p>
            <a:pPr lvl="1">
              <a:lnSpc>
                <a:spcPct val="90000"/>
              </a:lnSpc>
            </a:pPr>
            <a:r>
              <a:rPr lang="zh-CN" altLang="en-US" dirty="0"/>
              <a:t>保险营销组织审计</a:t>
            </a:r>
            <a:endParaRPr lang="en-US" altLang="zh-CN" dirty="0"/>
          </a:p>
          <a:p>
            <a:pPr lvl="1">
              <a:lnSpc>
                <a:spcPct val="90000"/>
              </a:lnSpc>
            </a:pPr>
            <a:r>
              <a:rPr lang="zh-CN" altLang="en-US" dirty="0"/>
              <a:t>保险营销制度审计</a:t>
            </a:r>
            <a:endParaRPr lang="en-US" altLang="zh-CN" dirty="0"/>
          </a:p>
          <a:p>
            <a:pPr lvl="1">
              <a:lnSpc>
                <a:spcPct val="90000"/>
              </a:lnSpc>
            </a:pPr>
            <a:r>
              <a:rPr lang="zh-CN" altLang="en-US" dirty="0"/>
              <a:t>保险营销生产审计</a:t>
            </a:r>
            <a:endParaRPr lang="en-US" altLang="zh-CN" dirty="0"/>
          </a:p>
          <a:p>
            <a:pPr lvl="1">
              <a:lnSpc>
                <a:spcPct val="90000"/>
              </a:lnSpc>
            </a:pPr>
            <a:r>
              <a:rPr lang="zh-CN" altLang="en-US" dirty="0"/>
              <a:t>保险营销功能审计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C15A93BC-05C7-F894-CB96-07E4BBBB904B}"/>
              </a:ext>
            </a:extLst>
          </p:cNvPr>
          <p:cNvSpPr>
            <a:spLocks noGrp="1" noChangeArrowheads="1"/>
          </p:cNvSpPr>
          <p:nvPr>
            <p:ph type="title"/>
          </p:nvPr>
        </p:nvSpPr>
        <p:spPr/>
        <p:txBody>
          <a:bodyPr/>
          <a:lstStyle/>
          <a:p>
            <a:r>
              <a:rPr lang="zh-CN" altLang="en-US"/>
              <a:t>一、</a:t>
            </a:r>
            <a:r>
              <a:rPr lang="zh-CN" altLang="en-US" b="1"/>
              <a:t>功能型组织结构</a:t>
            </a:r>
            <a:r>
              <a:rPr lang="zh-CN" altLang="en-US"/>
              <a:t> </a:t>
            </a:r>
          </a:p>
        </p:txBody>
      </p:sp>
      <p:grpSp>
        <p:nvGrpSpPr>
          <p:cNvPr id="3" name="组合 2">
            <a:extLst>
              <a:ext uri="{FF2B5EF4-FFF2-40B4-BE49-F238E27FC236}">
                <a16:creationId xmlns:a16="http://schemas.microsoft.com/office/drawing/2014/main" id="{F6B02951-EA24-F77E-21AA-B5B3514C1CD4}"/>
              </a:ext>
            </a:extLst>
          </p:cNvPr>
          <p:cNvGrpSpPr/>
          <p:nvPr/>
        </p:nvGrpSpPr>
        <p:grpSpPr>
          <a:xfrm>
            <a:off x="251520" y="1417638"/>
            <a:ext cx="8517631" cy="5323730"/>
            <a:chOff x="1980" y="7158"/>
            <a:chExt cx="8198" cy="3744"/>
          </a:xfrm>
        </p:grpSpPr>
        <p:sp>
          <p:nvSpPr>
            <p:cNvPr id="4" name="文本框 562">
              <a:extLst>
                <a:ext uri="{FF2B5EF4-FFF2-40B4-BE49-F238E27FC236}">
                  <a16:creationId xmlns:a16="http://schemas.microsoft.com/office/drawing/2014/main" id="{6EE18E43-64D6-B38C-C301-D1711F7EF264}"/>
                </a:ext>
              </a:extLst>
            </p:cNvPr>
            <p:cNvSpPr txBox="1"/>
            <p:nvPr/>
          </p:nvSpPr>
          <p:spPr>
            <a:xfrm>
              <a:off x="4262" y="7158"/>
              <a:ext cx="2015" cy="467"/>
            </a:xfrm>
            <a:prstGeom prst="rect">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upright="1"/>
            <a:lstStyle/>
            <a:p>
              <a:pPr algn="ctr"/>
              <a:r>
                <a:rPr lang="zh-CN" sz="24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营销副总经理</a:t>
              </a:r>
            </a:p>
          </p:txBody>
        </p:sp>
        <p:sp>
          <p:nvSpPr>
            <p:cNvPr id="5" name="文本框 563">
              <a:extLst>
                <a:ext uri="{FF2B5EF4-FFF2-40B4-BE49-F238E27FC236}">
                  <a16:creationId xmlns:a16="http://schemas.microsoft.com/office/drawing/2014/main" id="{86ADB23B-D0A8-9254-64C3-AF754E6938E6}"/>
                </a:ext>
              </a:extLst>
            </p:cNvPr>
            <p:cNvSpPr txBox="1"/>
            <p:nvPr/>
          </p:nvSpPr>
          <p:spPr>
            <a:xfrm>
              <a:off x="1980" y="8562"/>
              <a:ext cx="618" cy="1872"/>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vert="eaVert" wrap="square" upright="1"/>
            <a:lstStyle/>
            <a:p>
              <a:pPr algn="ctr"/>
              <a:r>
                <a:rPr lang="zh-CN" sz="24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市场营销调研经理</a:t>
              </a:r>
            </a:p>
          </p:txBody>
        </p:sp>
        <p:sp>
          <p:nvSpPr>
            <p:cNvPr id="6" name="文本框 564">
              <a:extLst>
                <a:ext uri="{FF2B5EF4-FFF2-40B4-BE49-F238E27FC236}">
                  <a16:creationId xmlns:a16="http://schemas.microsoft.com/office/drawing/2014/main" id="{F99082A6-42B1-CC84-CD67-BB1373F544D9}"/>
                </a:ext>
              </a:extLst>
            </p:cNvPr>
            <p:cNvSpPr txBox="1"/>
            <p:nvPr/>
          </p:nvSpPr>
          <p:spPr>
            <a:xfrm>
              <a:off x="3060" y="8562"/>
              <a:ext cx="618" cy="1248"/>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vert="eaVert" wrap="square" upright="1"/>
            <a:lstStyle/>
            <a:p>
              <a:pPr algn="ctr"/>
              <a:r>
                <a:rPr lang="zh-CN" sz="24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销售经理</a:t>
              </a:r>
            </a:p>
          </p:txBody>
        </p:sp>
        <p:sp>
          <p:nvSpPr>
            <p:cNvPr id="7" name="文本框 565">
              <a:extLst>
                <a:ext uri="{FF2B5EF4-FFF2-40B4-BE49-F238E27FC236}">
                  <a16:creationId xmlns:a16="http://schemas.microsoft.com/office/drawing/2014/main" id="{F6FA57AF-D638-0174-E8A2-AC09AD3F5D0B}"/>
                </a:ext>
              </a:extLst>
            </p:cNvPr>
            <p:cNvSpPr txBox="1"/>
            <p:nvPr/>
          </p:nvSpPr>
          <p:spPr>
            <a:xfrm>
              <a:off x="4269" y="8562"/>
              <a:ext cx="618" cy="1872"/>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vert="eaVert" wrap="square" upright="1"/>
            <a:lstStyle/>
            <a:p>
              <a:pPr algn="ctr"/>
              <a:r>
                <a:rPr lang="zh-CN" sz="24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广告与促销经理</a:t>
              </a:r>
            </a:p>
          </p:txBody>
        </p:sp>
        <p:sp>
          <p:nvSpPr>
            <p:cNvPr id="8" name="文本框 566">
              <a:extLst>
                <a:ext uri="{FF2B5EF4-FFF2-40B4-BE49-F238E27FC236}">
                  <a16:creationId xmlns:a16="http://schemas.microsoft.com/office/drawing/2014/main" id="{B38233DB-23FE-49D9-2C6F-2156E84CD986}"/>
                </a:ext>
              </a:extLst>
            </p:cNvPr>
            <p:cNvSpPr txBox="1"/>
            <p:nvPr/>
          </p:nvSpPr>
          <p:spPr>
            <a:xfrm>
              <a:off x="7726" y="8562"/>
              <a:ext cx="618" cy="1560"/>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eaVert" wrap="square" upright="1"/>
            <a:lstStyle/>
            <a:p>
              <a:pPr algn="ctr"/>
              <a:r>
                <a:rPr lang="zh-CN" sz="24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客户服务经理</a:t>
              </a:r>
            </a:p>
          </p:txBody>
        </p:sp>
        <p:sp>
          <p:nvSpPr>
            <p:cNvPr id="9" name="文本框 567">
              <a:extLst>
                <a:ext uri="{FF2B5EF4-FFF2-40B4-BE49-F238E27FC236}">
                  <a16:creationId xmlns:a16="http://schemas.microsoft.com/office/drawing/2014/main" id="{976960D9-85CB-32F6-0673-88637A7FE796}"/>
                </a:ext>
              </a:extLst>
            </p:cNvPr>
            <p:cNvSpPr txBox="1"/>
            <p:nvPr/>
          </p:nvSpPr>
          <p:spPr>
            <a:xfrm>
              <a:off x="6609" y="8562"/>
              <a:ext cx="618" cy="1560"/>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vert="eaVert" wrap="square" upright="1"/>
            <a:lstStyle/>
            <a:p>
              <a:pPr algn="ctr"/>
              <a:r>
                <a:rPr lang="zh-CN" sz="24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产品开发经理</a:t>
              </a:r>
            </a:p>
          </p:txBody>
        </p:sp>
        <p:sp>
          <p:nvSpPr>
            <p:cNvPr id="10" name="文本框 568">
              <a:extLst>
                <a:ext uri="{FF2B5EF4-FFF2-40B4-BE49-F238E27FC236}">
                  <a16:creationId xmlns:a16="http://schemas.microsoft.com/office/drawing/2014/main" id="{EA7CCA86-F9A8-700B-C321-53856ABE27DE}"/>
                </a:ext>
              </a:extLst>
            </p:cNvPr>
            <p:cNvSpPr txBox="1"/>
            <p:nvPr/>
          </p:nvSpPr>
          <p:spPr>
            <a:xfrm>
              <a:off x="5600" y="8562"/>
              <a:ext cx="618" cy="2340"/>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vert="eaVert" wrap="square" upright="1"/>
            <a:lstStyle/>
            <a:p>
              <a:pPr algn="ctr"/>
              <a:r>
                <a:rPr lang="zh-CN" sz="24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营销管理行政事务经理</a:t>
              </a:r>
            </a:p>
          </p:txBody>
        </p:sp>
        <p:cxnSp>
          <p:nvCxnSpPr>
            <p:cNvPr id="11" name="直线 569">
              <a:extLst>
                <a:ext uri="{FF2B5EF4-FFF2-40B4-BE49-F238E27FC236}">
                  <a16:creationId xmlns:a16="http://schemas.microsoft.com/office/drawing/2014/main" id="{64CCCF6F-9818-EB44-D399-847E40DF5965}"/>
                </a:ext>
              </a:extLst>
            </p:cNvPr>
            <p:cNvCxnSpPr/>
            <p:nvPr/>
          </p:nvCxnSpPr>
          <p:spPr>
            <a:xfrm>
              <a:off x="2289" y="8094"/>
              <a:ext cx="5729" cy="0"/>
            </a:xfrm>
            <a:prstGeom prst="line">
              <a:avLst/>
            </a:prstGeom>
            <a:ln w="9525" cap="flat" cmpd="sng">
              <a:solidFill>
                <a:srgbClr val="000000"/>
              </a:solidFill>
              <a:prstDash val="solid"/>
              <a:headEnd type="none" w="med" len="med"/>
              <a:tailEnd type="none" w="med" len="med"/>
            </a:ln>
          </p:spPr>
        </p:cxnSp>
        <p:cxnSp>
          <p:nvCxnSpPr>
            <p:cNvPr id="12" name="直线 570">
              <a:extLst>
                <a:ext uri="{FF2B5EF4-FFF2-40B4-BE49-F238E27FC236}">
                  <a16:creationId xmlns:a16="http://schemas.microsoft.com/office/drawing/2014/main" id="{31BA45DC-2A74-B5F5-B290-D191A6F96ACA}"/>
                </a:ext>
              </a:extLst>
            </p:cNvPr>
            <p:cNvCxnSpPr/>
            <p:nvPr/>
          </p:nvCxnSpPr>
          <p:spPr>
            <a:xfrm>
              <a:off x="5169" y="7626"/>
              <a:ext cx="1" cy="468"/>
            </a:xfrm>
            <a:prstGeom prst="line">
              <a:avLst/>
            </a:prstGeom>
            <a:ln w="9525" cap="flat" cmpd="sng">
              <a:solidFill>
                <a:srgbClr val="000000"/>
              </a:solidFill>
              <a:prstDash val="solid"/>
              <a:headEnd type="none" w="med" len="med"/>
              <a:tailEnd type="none" w="med" len="med"/>
            </a:ln>
          </p:spPr>
        </p:cxnSp>
        <p:cxnSp>
          <p:nvCxnSpPr>
            <p:cNvPr id="13" name="直线 571">
              <a:extLst>
                <a:ext uri="{FF2B5EF4-FFF2-40B4-BE49-F238E27FC236}">
                  <a16:creationId xmlns:a16="http://schemas.microsoft.com/office/drawing/2014/main" id="{B81FABD6-C2A2-A986-AED4-9C700E2CAEC9}"/>
                </a:ext>
              </a:extLst>
            </p:cNvPr>
            <p:cNvCxnSpPr/>
            <p:nvPr/>
          </p:nvCxnSpPr>
          <p:spPr>
            <a:xfrm>
              <a:off x="2289" y="8094"/>
              <a:ext cx="1" cy="468"/>
            </a:xfrm>
            <a:prstGeom prst="line">
              <a:avLst/>
            </a:prstGeom>
            <a:ln w="9525" cap="flat" cmpd="sng">
              <a:solidFill>
                <a:srgbClr val="000000"/>
              </a:solidFill>
              <a:prstDash val="solid"/>
              <a:headEnd type="none" w="med" len="med"/>
              <a:tailEnd type="none" w="med" len="med"/>
            </a:ln>
          </p:spPr>
        </p:cxnSp>
        <p:cxnSp>
          <p:nvCxnSpPr>
            <p:cNvPr id="14" name="直线 572">
              <a:extLst>
                <a:ext uri="{FF2B5EF4-FFF2-40B4-BE49-F238E27FC236}">
                  <a16:creationId xmlns:a16="http://schemas.microsoft.com/office/drawing/2014/main" id="{6D6715B2-5742-58DD-7643-E30AF17AC6DD}"/>
                </a:ext>
              </a:extLst>
            </p:cNvPr>
            <p:cNvCxnSpPr/>
            <p:nvPr/>
          </p:nvCxnSpPr>
          <p:spPr>
            <a:xfrm>
              <a:off x="3369" y="8094"/>
              <a:ext cx="1" cy="468"/>
            </a:xfrm>
            <a:prstGeom prst="line">
              <a:avLst/>
            </a:prstGeom>
            <a:ln w="9525" cap="flat" cmpd="sng">
              <a:solidFill>
                <a:srgbClr val="000000"/>
              </a:solidFill>
              <a:prstDash val="solid"/>
              <a:headEnd type="none" w="med" len="med"/>
              <a:tailEnd type="none" w="med" len="med"/>
            </a:ln>
          </p:spPr>
        </p:cxnSp>
        <p:cxnSp>
          <p:nvCxnSpPr>
            <p:cNvPr id="15" name="直线 573">
              <a:extLst>
                <a:ext uri="{FF2B5EF4-FFF2-40B4-BE49-F238E27FC236}">
                  <a16:creationId xmlns:a16="http://schemas.microsoft.com/office/drawing/2014/main" id="{A066D3AE-C065-1B1C-A10C-28C3AEE932C9}"/>
                </a:ext>
              </a:extLst>
            </p:cNvPr>
            <p:cNvCxnSpPr/>
            <p:nvPr/>
          </p:nvCxnSpPr>
          <p:spPr>
            <a:xfrm>
              <a:off x="4629" y="8094"/>
              <a:ext cx="1" cy="468"/>
            </a:xfrm>
            <a:prstGeom prst="line">
              <a:avLst/>
            </a:prstGeom>
            <a:ln w="9525" cap="flat" cmpd="sng">
              <a:solidFill>
                <a:srgbClr val="000000"/>
              </a:solidFill>
              <a:prstDash val="solid"/>
              <a:headEnd type="none" w="med" len="med"/>
              <a:tailEnd type="none" w="med" len="med"/>
            </a:ln>
          </p:spPr>
        </p:cxnSp>
        <p:cxnSp>
          <p:nvCxnSpPr>
            <p:cNvPr id="16" name="直线 574">
              <a:extLst>
                <a:ext uri="{FF2B5EF4-FFF2-40B4-BE49-F238E27FC236}">
                  <a16:creationId xmlns:a16="http://schemas.microsoft.com/office/drawing/2014/main" id="{08666C18-6CBF-EA44-6E44-5D732087A65B}"/>
                </a:ext>
              </a:extLst>
            </p:cNvPr>
            <p:cNvCxnSpPr/>
            <p:nvPr/>
          </p:nvCxnSpPr>
          <p:spPr>
            <a:xfrm>
              <a:off x="5889" y="8094"/>
              <a:ext cx="1" cy="468"/>
            </a:xfrm>
            <a:prstGeom prst="line">
              <a:avLst/>
            </a:prstGeom>
            <a:ln w="9525" cap="flat" cmpd="sng">
              <a:solidFill>
                <a:srgbClr val="000000"/>
              </a:solidFill>
              <a:prstDash val="solid"/>
              <a:headEnd type="none" w="med" len="med"/>
              <a:tailEnd type="none" w="med" len="med"/>
            </a:ln>
          </p:spPr>
        </p:cxnSp>
        <p:cxnSp>
          <p:nvCxnSpPr>
            <p:cNvPr id="17" name="直线 575">
              <a:extLst>
                <a:ext uri="{FF2B5EF4-FFF2-40B4-BE49-F238E27FC236}">
                  <a16:creationId xmlns:a16="http://schemas.microsoft.com/office/drawing/2014/main" id="{92EF10A2-AB8E-D9E8-98B0-DD6D4BC58AB2}"/>
                </a:ext>
              </a:extLst>
            </p:cNvPr>
            <p:cNvCxnSpPr/>
            <p:nvPr/>
          </p:nvCxnSpPr>
          <p:spPr>
            <a:xfrm>
              <a:off x="6969" y="8094"/>
              <a:ext cx="1" cy="468"/>
            </a:xfrm>
            <a:prstGeom prst="line">
              <a:avLst/>
            </a:prstGeom>
            <a:ln w="9525" cap="flat" cmpd="sng">
              <a:solidFill>
                <a:srgbClr val="000000"/>
              </a:solidFill>
              <a:prstDash val="solid"/>
              <a:headEnd type="none" w="med" len="med"/>
              <a:tailEnd type="none" w="med" len="med"/>
            </a:ln>
          </p:spPr>
        </p:cxnSp>
        <p:cxnSp>
          <p:nvCxnSpPr>
            <p:cNvPr id="18" name="直线 576">
              <a:extLst>
                <a:ext uri="{FF2B5EF4-FFF2-40B4-BE49-F238E27FC236}">
                  <a16:creationId xmlns:a16="http://schemas.microsoft.com/office/drawing/2014/main" id="{20541811-08EC-0EA6-5333-247F3D461177}"/>
                </a:ext>
              </a:extLst>
            </p:cNvPr>
            <p:cNvCxnSpPr/>
            <p:nvPr/>
          </p:nvCxnSpPr>
          <p:spPr>
            <a:xfrm>
              <a:off x="8018" y="8094"/>
              <a:ext cx="1" cy="468"/>
            </a:xfrm>
            <a:prstGeom prst="line">
              <a:avLst/>
            </a:prstGeom>
            <a:ln w="9525" cap="flat" cmpd="sng">
              <a:solidFill>
                <a:srgbClr val="000000"/>
              </a:solidFill>
              <a:prstDash val="dash"/>
              <a:headEnd type="none" w="med" len="med"/>
              <a:tailEnd type="none" w="med" len="med"/>
            </a:ln>
          </p:spPr>
        </p:cxnSp>
        <p:cxnSp>
          <p:nvCxnSpPr>
            <p:cNvPr id="19" name="直线 577">
              <a:extLst>
                <a:ext uri="{FF2B5EF4-FFF2-40B4-BE49-F238E27FC236}">
                  <a16:creationId xmlns:a16="http://schemas.microsoft.com/office/drawing/2014/main" id="{FBB2316F-9183-B02C-D943-01BB5A1053C2}"/>
                </a:ext>
              </a:extLst>
            </p:cNvPr>
            <p:cNvCxnSpPr/>
            <p:nvPr/>
          </p:nvCxnSpPr>
          <p:spPr>
            <a:xfrm>
              <a:off x="8018" y="8094"/>
              <a:ext cx="1800" cy="0"/>
            </a:xfrm>
            <a:prstGeom prst="line">
              <a:avLst/>
            </a:prstGeom>
            <a:ln w="9525" cap="flat" cmpd="sng">
              <a:solidFill>
                <a:srgbClr val="000000"/>
              </a:solidFill>
              <a:prstDash val="dash"/>
              <a:headEnd type="none" w="med" len="med"/>
              <a:tailEnd type="none" w="med" len="med"/>
            </a:ln>
          </p:spPr>
        </p:cxnSp>
        <p:cxnSp>
          <p:nvCxnSpPr>
            <p:cNvPr id="20" name="直线 578">
              <a:extLst>
                <a:ext uri="{FF2B5EF4-FFF2-40B4-BE49-F238E27FC236}">
                  <a16:creationId xmlns:a16="http://schemas.microsoft.com/office/drawing/2014/main" id="{38C242AC-0D54-F3A4-499D-54E9A7AE65D4}"/>
                </a:ext>
              </a:extLst>
            </p:cNvPr>
            <p:cNvCxnSpPr/>
            <p:nvPr/>
          </p:nvCxnSpPr>
          <p:spPr>
            <a:xfrm>
              <a:off x="8978" y="8094"/>
              <a:ext cx="1" cy="468"/>
            </a:xfrm>
            <a:prstGeom prst="line">
              <a:avLst/>
            </a:prstGeom>
            <a:ln w="9525" cap="flat" cmpd="sng">
              <a:solidFill>
                <a:srgbClr val="000000"/>
              </a:solidFill>
              <a:prstDash val="dash"/>
              <a:headEnd type="none" w="med" len="med"/>
              <a:tailEnd type="none" w="med" len="med"/>
            </a:ln>
          </p:spPr>
        </p:cxnSp>
        <p:sp>
          <p:nvSpPr>
            <p:cNvPr id="21" name="文本框 579">
              <a:extLst>
                <a:ext uri="{FF2B5EF4-FFF2-40B4-BE49-F238E27FC236}">
                  <a16:creationId xmlns:a16="http://schemas.microsoft.com/office/drawing/2014/main" id="{AF46B99D-05BF-DBE8-328A-7B7916387C2D}"/>
                </a:ext>
              </a:extLst>
            </p:cNvPr>
            <p:cNvSpPr txBox="1"/>
            <p:nvPr/>
          </p:nvSpPr>
          <p:spPr>
            <a:xfrm>
              <a:off x="8704" y="8562"/>
              <a:ext cx="618" cy="1560"/>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eaVert" wrap="square" upright="1"/>
            <a:lstStyle/>
            <a:p>
              <a:pPr algn="ctr"/>
              <a:r>
                <a:rPr lang="zh-CN" sz="24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营销计划经理</a:t>
              </a:r>
            </a:p>
          </p:txBody>
        </p:sp>
        <p:cxnSp>
          <p:nvCxnSpPr>
            <p:cNvPr id="22" name="直线 580">
              <a:extLst>
                <a:ext uri="{FF2B5EF4-FFF2-40B4-BE49-F238E27FC236}">
                  <a16:creationId xmlns:a16="http://schemas.microsoft.com/office/drawing/2014/main" id="{A5C5ECA6-1294-7C68-4345-A3E7FDC9B3E9}"/>
                </a:ext>
              </a:extLst>
            </p:cNvPr>
            <p:cNvCxnSpPr/>
            <p:nvPr/>
          </p:nvCxnSpPr>
          <p:spPr>
            <a:xfrm>
              <a:off x="9817" y="8094"/>
              <a:ext cx="1" cy="468"/>
            </a:xfrm>
            <a:prstGeom prst="line">
              <a:avLst/>
            </a:prstGeom>
            <a:ln w="9525" cap="flat" cmpd="sng">
              <a:solidFill>
                <a:srgbClr val="000000"/>
              </a:solidFill>
              <a:prstDash val="dash"/>
              <a:headEnd type="none" w="med" len="med"/>
              <a:tailEnd type="none" w="med" len="med"/>
            </a:ln>
          </p:spPr>
        </p:cxnSp>
        <p:sp>
          <p:nvSpPr>
            <p:cNvPr id="23" name="文本框 581">
              <a:extLst>
                <a:ext uri="{FF2B5EF4-FFF2-40B4-BE49-F238E27FC236}">
                  <a16:creationId xmlns:a16="http://schemas.microsoft.com/office/drawing/2014/main" id="{03A70B7A-DE87-CE64-ACF7-35B1E4A24465}"/>
                </a:ext>
              </a:extLst>
            </p:cNvPr>
            <p:cNvSpPr txBox="1"/>
            <p:nvPr/>
          </p:nvSpPr>
          <p:spPr>
            <a:xfrm>
              <a:off x="9560" y="8562"/>
              <a:ext cx="618" cy="1560"/>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eaVert" wrap="square" upright="1"/>
            <a:lstStyle/>
            <a:p>
              <a:pPr algn="ctr"/>
              <a:r>
                <a:rPr lang="zh-CN" sz="24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实体分销经理</a:t>
              </a:r>
            </a:p>
          </p:txBody>
        </p:sp>
      </p:grpSp>
    </p:spTree>
    <p:extLst>
      <p:ext uri="{BB962C8B-B14F-4D97-AF65-F5344CB8AC3E}">
        <p14:creationId xmlns:p14="http://schemas.microsoft.com/office/powerpoint/2010/main" val="200391489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id="{E32BE06E-708C-2D51-C068-1363F3317447}"/>
              </a:ext>
            </a:extLst>
          </p:cNvPr>
          <p:cNvSpPr>
            <a:spLocks noGrp="1" noChangeArrowheads="1"/>
          </p:cNvSpPr>
          <p:nvPr>
            <p:ph type="title"/>
          </p:nvPr>
        </p:nvSpPr>
        <p:spPr/>
        <p:txBody>
          <a:bodyPr/>
          <a:lstStyle/>
          <a:p>
            <a:r>
              <a:rPr lang="zh-CN" altLang="en-US"/>
              <a:t>二、</a:t>
            </a:r>
            <a:r>
              <a:rPr lang="zh-CN" altLang="en-US" b="1"/>
              <a:t>地区型组织结构</a:t>
            </a:r>
            <a:r>
              <a:rPr lang="zh-CN" altLang="en-US"/>
              <a:t> </a:t>
            </a:r>
          </a:p>
        </p:txBody>
      </p:sp>
      <p:sp>
        <p:nvSpPr>
          <p:cNvPr id="8195" name="Rectangle 3">
            <a:extLst>
              <a:ext uri="{FF2B5EF4-FFF2-40B4-BE49-F238E27FC236}">
                <a16:creationId xmlns:a16="http://schemas.microsoft.com/office/drawing/2014/main" id="{F3FDBD50-E97A-8B8B-AF70-541D4E7C3A80}"/>
              </a:ext>
            </a:extLst>
          </p:cNvPr>
          <p:cNvSpPr>
            <a:spLocks noGrp="1" noChangeArrowheads="1"/>
          </p:cNvSpPr>
          <p:nvPr>
            <p:ph type="body" idx="1"/>
          </p:nvPr>
        </p:nvSpPr>
        <p:spPr/>
        <p:txBody>
          <a:bodyPr/>
          <a:lstStyle/>
          <a:p>
            <a:r>
              <a:rPr lang="zh-CN" altLang="en-US" dirty="0"/>
              <a:t>地区型组织是指按照地理区域范围安排销售队伍和其他营销职能。 </a:t>
            </a:r>
          </a:p>
          <a:p>
            <a:r>
              <a:rPr lang="zh-CN" altLang="en-US" dirty="0"/>
              <a:t>优点</a:t>
            </a:r>
            <a:endParaRPr lang="en-US" altLang="zh-CN" dirty="0"/>
          </a:p>
          <a:p>
            <a:pPr lvl="1"/>
            <a:r>
              <a:rPr lang="zh-CN" altLang="en-US" dirty="0"/>
              <a:t>可以根据不同市场需求的特点提供不同的服务；可以缩小公司销售人员需要管理的控制范围。</a:t>
            </a:r>
          </a:p>
          <a:p>
            <a:r>
              <a:rPr lang="zh-CN" altLang="en-US" dirty="0"/>
              <a:t>缺点</a:t>
            </a:r>
            <a:endParaRPr lang="en-US" altLang="zh-CN" dirty="0"/>
          </a:p>
          <a:p>
            <a:pPr lvl="1"/>
            <a:r>
              <a:rPr lang="zh-CN" altLang="en-US" dirty="0"/>
              <a:t>保险销售代理人员只是热心于与本地区相关的以及区域附近的促销方案，而不热心与大型的、全国性的营销活动。</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id="{E32BE06E-708C-2D51-C068-1363F3317447}"/>
              </a:ext>
            </a:extLst>
          </p:cNvPr>
          <p:cNvSpPr>
            <a:spLocks noGrp="1" noChangeArrowheads="1"/>
          </p:cNvSpPr>
          <p:nvPr>
            <p:ph type="title"/>
          </p:nvPr>
        </p:nvSpPr>
        <p:spPr/>
        <p:txBody>
          <a:bodyPr/>
          <a:lstStyle/>
          <a:p>
            <a:r>
              <a:rPr lang="zh-CN" altLang="en-US" dirty="0"/>
              <a:t>二、</a:t>
            </a:r>
            <a:r>
              <a:rPr lang="zh-CN" altLang="en-US" b="1" dirty="0"/>
              <a:t>地区型组织结构</a:t>
            </a:r>
            <a:r>
              <a:rPr lang="zh-CN" altLang="en-US" dirty="0"/>
              <a:t> </a:t>
            </a:r>
          </a:p>
        </p:txBody>
      </p:sp>
      <p:grpSp>
        <p:nvGrpSpPr>
          <p:cNvPr id="3" name="组合 2">
            <a:extLst>
              <a:ext uri="{FF2B5EF4-FFF2-40B4-BE49-F238E27FC236}">
                <a16:creationId xmlns:a16="http://schemas.microsoft.com/office/drawing/2014/main" id="{23D78ED3-ABE2-C3F9-8673-EF0A0FA5BB00}"/>
              </a:ext>
            </a:extLst>
          </p:cNvPr>
          <p:cNvGrpSpPr/>
          <p:nvPr/>
        </p:nvGrpSpPr>
        <p:grpSpPr>
          <a:xfrm>
            <a:off x="457200" y="1052736"/>
            <a:ext cx="8291264" cy="5688632"/>
            <a:chOff x="1440" y="1440"/>
            <a:chExt cx="9327" cy="8424"/>
          </a:xfrm>
        </p:grpSpPr>
        <p:sp>
          <p:nvSpPr>
            <p:cNvPr id="4" name="图片 583">
              <a:extLst>
                <a:ext uri="{FF2B5EF4-FFF2-40B4-BE49-F238E27FC236}">
                  <a16:creationId xmlns:a16="http://schemas.microsoft.com/office/drawing/2014/main" id="{6E59C99D-AB40-FE0D-5A5F-E8A1A8600FF6}"/>
                </a:ext>
              </a:extLst>
            </p:cNvPr>
            <p:cNvSpPr>
              <a:spLocks noChangeAspect="1" noTextEdit="1"/>
            </p:cNvSpPr>
            <p:nvPr/>
          </p:nvSpPr>
          <p:spPr>
            <a:xfrm>
              <a:off x="1440" y="1440"/>
              <a:ext cx="9327" cy="8424"/>
            </a:xfrm>
            <a:prstGeom prst="rect">
              <a:avLst/>
            </a:prstGeom>
            <a:noFill/>
            <a:ln>
              <a:noFill/>
            </a:ln>
          </p:spPr>
          <p:txBody>
            <a:bodyPr wrap="square" upright="1"/>
            <a:lstStyle/>
            <a:p>
              <a:endParaRPr lang="zh-CN" altLang="en-US"/>
            </a:p>
          </p:txBody>
        </p:sp>
        <p:sp>
          <p:nvSpPr>
            <p:cNvPr id="5" name="文本框 584">
              <a:extLst>
                <a:ext uri="{FF2B5EF4-FFF2-40B4-BE49-F238E27FC236}">
                  <a16:creationId xmlns:a16="http://schemas.microsoft.com/office/drawing/2014/main" id="{12A08AD1-5D9A-0CA2-1248-9ACB24AD181C}"/>
                </a:ext>
              </a:extLst>
            </p:cNvPr>
            <p:cNvSpPr txBox="1"/>
            <p:nvPr/>
          </p:nvSpPr>
          <p:spPr>
            <a:xfrm>
              <a:off x="5108" y="1752"/>
              <a:ext cx="1820" cy="466"/>
            </a:xfrm>
            <a:prstGeom prst="rect">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lIns="0" tIns="0" rIns="0" bIns="0" upright="1"/>
            <a:lstStyle/>
            <a:p>
              <a:pPr algn="ctr"/>
              <a:r>
                <a:rPr lang="zh-CN" sz="1600" kern="10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营销副总经理</a:t>
              </a:r>
            </a:p>
          </p:txBody>
        </p:sp>
        <p:sp>
          <p:nvSpPr>
            <p:cNvPr id="6" name="文本框 585">
              <a:extLst>
                <a:ext uri="{FF2B5EF4-FFF2-40B4-BE49-F238E27FC236}">
                  <a16:creationId xmlns:a16="http://schemas.microsoft.com/office/drawing/2014/main" id="{1DA0BF37-8913-9408-C369-E47BB3346938}"/>
                </a:ext>
              </a:extLst>
            </p:cNvPr>
            <p:cNvSpPr txBox="1"/>
            <p:nvPr/>
          </p:nvSpPr>
          <p:spPr>
            <a:xfrm>
              <a:off x="2414" y="2844"/>
              <a:ext cx="1261" cy="780"/>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营销调研</a:t>
              </a:r>
            </a:p>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（总公司）</a:t>
              </a:r>
            </a:p>
          </p:txBody>
        </p:sp>
        <p:sp>
          <p:nvSpPr>
            <p:cNvPr id="7" name="文本框 586">
              <a:extLst>
                <a:ext uri="{FF2B5EF4-FFF2-40B4-BE49-F238E27FC236}">
                  <a16:creationId xmlns:a16="http://schemas.microsoft.com/office/drawing/2014/main" id="{46BCB9FB-97F9-0AE7-71DC-6C8A4CBE79A2}"/>
                </a:ext>
              </a:extLst>
            </p:cNvPr>
            <p:cNvSpPr txBox="1"/>
            <p:nvPr/>
          </p:nvSpPr>
          <p:spPr>
            <a:xfrm>
              <a:off x="3960" y="2844"/>
              <a:ext cx="1546" cy="780"/>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广告和促销</a:t>
              </a:r>
            </a:p>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（总公司）</a:t>
              </a:r>
            </a:p>
          </p:txBody>
        </p:sp>
        <p:sp>
          <p:nvSpPr>
            <p:cNvPr id="8" name="文本框 587">
              <a:extLst>
                <a:ext uri="{FF2B5EF4-FFF2-40B4-BE49-F238E27FC236}">
                  <a16:creationId xmlns:a16="http://schemas.microsoft.com/office/drawing/2014/main" id="{DAB716A6-CBB3-96AA-FD50-8FB965158E26}"/>
                </a:ext>
              </a:extLst>
            </p:cNvPr>
            <p:cNvSpPr txBox="1"/>
            <p:nvPr/>
          </p:nvSpPr>
          <p:spPr>
            <a:xfrm>
              <a:off x="6734" y="2844"/>
              <a:ext cx="1261" cy="780"/>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产品开发</a:t>
              </a:r>
            </a:p>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（总公司）</a:t>
              </a:r>
            </a:p>
          </p:txBody>
        </p:sp>
        <p:sp>
          <p:nvSpPr>
            <p:cNvPr id="9" name="文本框 588">
              <a:extLst>
                <a:ext uri="{FF2B5EF4-FFF2-40B4-BE49-F238E27FC236}">
                  <a16:creationId xmlns:a16="http://schemas.microsoft.com/office/drawing/2014/main" id="{F0894899-BBF9-5AE3-80CA-A5874C412CB7}"/>
                </a:ext>
              </a:extLst>
            </p:cNvPr>
            <p:cNvSpPr txBox="1"/>
            <p:nvPr/>
          </p:nvSpPr>
          <p:spPr>
            <a:xfrm>
              <a:off x="8354" y="2844"/>
              <a:ext cx="2086" cy="780"/>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营销管理行政事务（总公司）</a:t>
              </a:r>
            </a:p>
          </p:txBody>
        </p:sp>
        <p:sp>
          <p:nvSpPr>
            <p:cNvPr id="10" name="文本框 589">
              <a:extLst>
                <a:ext uri="{FF2B5EF4-FFF2-40B4-BE49-F238E27FC236}">
                  <a16:creationId xmlns:a16="http://schemas.microsoft.com/office/drawing/2014/main" id="{C1494E22-0177-82BF-29DE-D93758809A9B}"/>
                </a:ext>
              </a:extLst>
            </p:cNvPr>
            <p:cNvSpPr txBox="1"/>
            <p:nvPr/>
          </p:nvSpPr>
          <p:spPr>
            <a:xfrm>
              <a:off x="3139" y="4248"/>
              <a:ext cx="2160" cy="780"/>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地区营销经理</a:t>
              </a:r>
            </a:p>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（中国）</a:t>
              </a:r>
            </a:p>
          </p:txBody>
        </p:sp>
        <p:sp>
          <p:nvSpPr>
            <p:cNvPr id="11" name="文本框 590">
              <a:extLst>
                <a:ext uri="{FF2B5EF4-FFF2-40B4-BE49-F238E27FC236}">
                  <a16:creationId xmlns:a16="http://schemas.microsoft.com/office/drawing/2014/main" id="{D796BA78-2102-5964-2969-78C867BCFE1A}"/>
                </a:ext>
              </a:extLst>
            </p:cNvPr>
            <p:cNvSpPr txBox="1"/>
            <p:nvPr/>
          </p:nvSpPr>
          <p:spPr>
            <a:xfrm>
              <a:off x="6905" y="4248"/>
              <a:ext cx="2160" cy="780"/>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地区营销经理</a:t>
              </a:r>
            </a:p>
            <a:p>
              <a:pPr algn="ctr"/>
              <a:r>
                <a:rPr lang="zh-CN" sz="16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（日本）</a:t>
              </a:r>
            </a:p>
          </p:txBody>
        </p:sp>
        <p:sp>
          <p:nvSpPr>
            <p:cNvPr id="12" name="文本框 591">
              <a:extLst>
                <a:ext uri="{FF2B5EF4-FFF2-40B4-BE49-F238E27FC236}">
                  <a16:creationId xmlns:a16="http://schemas.microsoft.com/office/drawing/2014/main" id="{2BCEA0A1-0644-90C4-1AC3-C9FDD2FC2309}"/>
                </a:ext>
              </a:extLst>
            </p:cNvPr>
            <p:cNvSpPr txBox="1"/>
            <p:nvPr/>
          </p:nvSpPr>
          <p:spPr>
            <a:xfrm>
              <a:off x="1875" y="5652"/>
              <a:ext cx="1080" cy="1092"/>
            </a:xfrm>
            <a:prstGeom prst="rect">
              <a:avLst/>
            </a:prstGeom>
            <a:ln>
              <a:headEnd type="none" w="med" len="med"/>
              <a:tailEnd type="none" w="med" len="med"/>
            </a:ln>
          </p:spPr>
          <p:style>
            <a:lnRef idx="2">
              <a:schemeClr val="accent5"/>
            </a:lnRef>
            <a:fillRef idx="1">
              <a:schemeClr val="lt1"/>
            </a:fillRef>
            <a:effectRef idx="0">
              <a:schemeClr val="accent5"/>
            </a:effectRef>
            <a:fontRef idx="minor">
              <a:schemeClr val="dk1"/>
            </a:fontRef>
          </p:style>
          <p:txBody>
            <a:bodyPr wrap="square" lIns="0" tIns="0" rIns="0" bIns="0" upright="1"/>
            <a:lstStyle/>
            <a:p>
              <a:pPr 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营销调研经理</a:t>
              </a:r>
            </a:p>
            <a:p>
              <a:pPr 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（中国）</a:t>
              </a:r>
            </a:p>
          </p:txBody>
        </p:sp>
        <p:sp>
          <p:nvSpPr>
            <p:cNvPr id="13" name="文本框 592">
              <a:extLst>
                <a:ext uri="{FF2B5EF4-FFF2-40B4-BE49-F238E27FC236}">
                  <a16:creationId xmlns:a16="http://schemas.microsoft.com/office/drawing/2014/main" id="{52672917-C5EA-F42B-805D-82A9071CA8B6}"/>
                </a:ext>
              </a:extLst>
            </p:cNvPr>
            <p:cNvSpPr txBox="1"/>
            <p:nvPr/>
          </p:nvSpPr>
          <p:spPr>
            <a:xfrm>
              <a:off x="3135" y="5652"/>
              <a:ext cx="1152" cy="1092"/>
            </a:xfrm>
            <a:prstGeom prst="rect">
              <a:avLst/>
            </a:prstGeom>
            <a:ln>
              <a:headEnd type="none" w="med" len="med"/>
              <a:tailEnd type="none" w="med" len="med"/>
            </a:ln>
          </p:spPr>
          <p:style>
            <a:lnRef idx="2">
              <a:schemeClr val="accent5"/>
            </a:lnRef>
            <a:fillRef idx="1">
              <a:schemeClr val="lt1"/>
            </a:fillRef>
            <a:effectRef idx="0">
              <a:schemeClr val="accent5"/>
            </a:effectRef>
            <a:fontRef idx="minor">
              <a:schemeClr val="dk1"/>
            </a:fontRef>
          </p:style>
          <p:txBody>
            <a:bodyPr wrap="square" lIns="0" tIns="0" rIns="0" bIns="0" upright="1"/>
            <a:lstStyle/>
            <a:p>
              <a:pPr algn="ctr" font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销售经理</a:t>
              </a:r>
            </a:p>
            <a:p>
              <a:pPr algn="ctr" font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（中国）</a:t>
              </a:r>
            </a:p>
          </p:txBody>
        </p:sp>
        <p:cxnSp>
          <p:nvCxnSpPr>
            <p:cNvPr id="14" name="直线 593">
              <a:extLst>
                <a:ext uri="{FF2B5EF4-FFF2-40B4-BE49-F238E27FC236}">
                  <a16:creationId xmlns:a16="http://schemas.microsoft.com/office/drawing/2014/main" id="{21A3DDFD-5E0D-D533-5CB5-A1A5AA67A114}"/>
                </a:ext>
              </a:extLst>
            </p:cNvPr>
            <p:cNvCxnSpPr/>
            <p:nvPr/>
          </p:nvCxnSpPr>
          <p:spPr>
            <a:xfrm>
              <a:off x="2955" y="2532"/>
              <a:ext cx="6300" cy="0"/>
            </a:xfrm>
            <a:prstGeom prst="line">
              <a:avLst/>
            </a:prstGeom>
            <a:ln w="9525" cap="flat" cmpd="sng">
              <a:solidFill>
                <a:srgbClr val="000000"/>
              </a:solidFill>
              <a:prstDash val="solid"/>
              <a:headEnd type="none" w="med" len="med"/>
              <a:tailEnd type="none" w="med" len="med"/>
            </a:ln>
          </p:spPr>
        </p:cxnSp>
        <p:cxnSp>
          <p:nvCxnSpPr>
            <p:cNvPr id="15" name="直线 594">
              <a:extLst>
                <a:ext uri="{FF2B5EF4-FFF2-40B4-BE49-F238E27FC236}">
                  <a16:creationId xmlns:a16="http://schemas.microsoft.com/office/drawing/2014/main" id="{1A8FA149-7600-B6B7-952F-F2A351B58035}"/>
                </a:ext>
              </a:extLst>
            </p:cNvPr>
            <p:cNvCxnSpPr/>
            <p:nvPr/>
          </p:nvCxnSpPr>
          <p:spPr>
            <a:xfrm>
              <a:off x="6015" y="2220"/>
              <a:ext cx="1" cy="312"/>
            </a:xfrm>
            <a:prstGeom prst="line">
              <a:avLst/>
            </a:prstGeom>
            <a:ln w="9525" cap="flat" cmpd="sng">
              <a:solidFill>
                <a:srgbClr val="000000"/>
              </a:solidFill>
              <a:prstDash val="solid"/>
              <a:headEnd type="none" w="med" len="med"/>
              <a:tailEnd type="none" w="med" len="med"/>
            </a:ln>
          </p:spPr>
        </p:cxnSp>
        <p:cxnSp>
          <p:nvCxnSpPr>
            <p:cNvPr id="16" name="直线 595">
              <a:extLst>
                <a:ext uri="{FF2B5EF4-FFF2-40B4-BE49-F238E27FC236}">
                  <a16:creationId xmlns:a16="http://schemas.microsoft.com/office/drawing/2014/main" id="{5F772632-5B38-FFB3-C0F9-46C565AB9BF4}"/>
                </a:ext>
              </a:extLst>
            </p:cNvPr>
            <p:cNvCxnSpPr/>
            <p:nvPr/>
          </p:nvCxnSpPr>
          <p:spPr>
            <a:xfrm>
              <a:off x="2955" y="2532"/>
              <a:ext cx="1" cy="312"/>
            </a:xfrm>
            <a:prstGeom prst="line">
              <a:avLst/>
            </a:prstGeom>
            <a:ln w="9525" cap="flat" cmpd="sng">
              <a:solidFill>
                <a:srgbClr val="000000"/>
              </a:solidFill>
              <a:prstDash val="solid"/>
              <a:headEnd type="none" w="med" len="med"/>
              <a:tailEnd type="none" w="med" len="med"/>
            </a:ln>
          </p:spPr>
        </p:cxnSp>
        <p:cxnSp>
          <p:nvCxnSpPr>
            <p:cNvPr id="17" name="直线 596">
              <a:extLst>
                <a:ext uri="{FF2B5EF4-FFF2-40B4-BE49-F238E27FC236}">
                  <a16:creationId xmlns:a16="http://schemas.microsoft.com/office/drawing/2014/main" id="{C11AFA3F-40E3-20C8-5C45-647791419ECD}"/>
                </a:ext>
              </a:extLst>
            </p:cNvPr>
            <p:cNvCxnSpPr/>
            <p:nvPr/>
          </p:nvCxnSpPr>
          <p:spPr>
            <a:xfrm>
              <a:off x="4755" y="2532"/>
              <a:ext cx="1" cy="312"/>
            </a:xfrm>
            <a:prstGeom prst="line">
              <a:avLst/>
            </a:prstGeom>
            <a:ln w="9525" cap="flat" cmpd="sng">
              <a:solidFill>
                <a:srgbClr val="000000"/>
              </a:solidFill>
              <a:prstDash val="solid"/>
              <a:headEnd type="none" w="med" len="med"/>
              <a:tailEnd type="none" w="med" len="med"/>
            </a:ln>
          </p:spPr>
        </p:cxnSp>
        <p:cxnSp>
          <p:nvCxnSpPr>
            <p:cNvPr id="18" name="直线 597">
              <a:extLst>
                <a:ext uri="{FF2B5EF4-FFF2-40B4-BE49-F238E27FC236}">
                  <a16:creationId xmlns:a16="http://schemas.microsoft.com/office/drawing/2014/main" id="{1464CC85-AE43-EE11-4665-846F20BE8F21}"/>
                </a:ext>
              </a:extLst>
            </p:cNvPr>
            <p:cNvCxnSpPr/>
            <p:nvPr/>
          </p:nvCxnSpPr>
          <p:spPr>
            <a:xfrm>
              <a:off x="7275" y="2532"/>
              <a:ext cx="1" cy="312"/>
            </a:xfrm>
            <a:prstGeom prst="line">
              <a:avLst/>
            </a:prstGeom>
            <a:ln w="9525" cap="flat" cmpd="sng">
              <a:solidFill>
                <a:srgbClr val="000000"/>
              </a:solidFill>
              <a:prstDash val="solid"/>
              <a:headEnd type="none" w="med" len="med"/>
              <a:tailEnd type="none" w="med" len="med"/>
            </a:ln>
          </p:spPr>
        </p:cxnSp>
        <p:cxnSp>
          <p:nvCxnSpPr>
            <p:cNvPr id="19" name="直线 598">
              <a:extLst>
                <a:ext uri="{FF2B5EF4-FFF2-40B4-BE49-F238E27FC236}">
                  <a16:creationId xmlns:a16="http://schemas.microsoft.com/office/drawing/2014/main" id="{913A1A0B-6A0C-8CB2-62D0-6F497C02088D}"/>
                </a:ext>
              </a:extLst>
            </p:cNvPr>
            <p:cNvCxnSpPr/>
            <p:nvPr/>
          </p:nvCxnSpPr>
          <p:spPr>
            <a:xfrm>
              <a:off x="9255" y="2532"/>
              <a:ext cx="1" cy="312"/>
            </a:xfrm>
            <a:prstGeom prst="line">
              <a:avLst/>
            </a:prstGeom>
            <a:ln w="9525" cap="flat" cmpd="sng">
              <a:solidFill>
                <a:srgbClr val="000000"/>
              </a:solidFill>
              <a:prstDash val="solid"/>
              <a:headEnd type="none" w="med" len="med"/>
              <a:tailEnd type="none" w="med" len="med"/>
            </a:ln>
          </p:spPr>
        </p:cxnSp>
        <p:cxnSp>
          <p:nvCxnSpPr>
            <p:cNvPr id="20" name="直线 599">
              <a:extLst>
                <a:ext uri="{FF2B5EF4-FFF2-40B4-BE49-F238E27FC236}">
                  <a16:creationId xmlns:a16="http://schemas.microsoft.com/office/drawing/2014/main" id="{FBA8174F-3FA2-BADF-2A1D-22728FA856DC}"/>
                </a:ext>
              </a:extLst>
            </p:cNvPr>
            <p:cNvCxnSpPr/>
            <p:nvPr/>
          </p:nvCxnSpPr>
          <p:spPr>
            <a:xfrm>
              <a:off x="4215" y="3935"/>
              <a:ext cx="3780" cy="1"/>
            </a:xfrm>
            <a:prstGeom prst="line">
              <a:avLst/>
            </a:prstGeom>
            <a:ln w="9525" cap="flat" cmpd="sng">
              <a:solidFill>
                <a:srgbClr val="000000"/>
              </a:solidFill>
              <a:prstDash val="solid"/>
              <a:headEnd type="none" w="med" len="med"/>
              <a:tailEnd type="none" w="med" len="med"/>
            </a:ln>
          </p:spPr>
        </p:cxnSp>
        <p:cxnSp>
          <p:nvCxnSpPr>
            <p:cNvPr id="21" name="直线 600">
              <a:extLst>
                <a:ext uri="{FF2B5EF4-FFF2-40B4-BE49-F238E27FC236}">
                  <a16:creationId xmlns:a16="http://schemas.microsoft.com/office/drawing/2014/main" id="{E8D6ACA4-116D-9B64-E98A-5A7DB3283B31}"/>
                </a:ext>
              </a:extLst>
            </p:cNvPr>
            <p:cNvCxnSpPr/>
            <p:nvPr/>
          </p:nvCxnSpPr>
          <p:spPr>
            <a:xfrm>
              <a:off x="4215" y="3936"/>
              <a:ext cx="1" cy="312"/>
            </a:xfrm>
            <a:prstGeom prst="line">
              <a:avLst/>
            </a:prstGeom>
            <a:ln w="9525" cap="flat" cmpd="sng">
              <a:solidFill>
                <a:srgbClr val="000000"/>
              </a:solidFill>
              <a:prstDash val="solid"/>
              <a:headEnd type="none" w="med" len="med"/>
              <a:tailEnd type="none" w="med" len="med"/>
            </a:ln>
          </p:spPr>
        </p:cxnSp>
        <p:cxnSp>
          <p:nvCxnSpPr>
            <p:cNvPr id="22" name="直线 601">
              <a:extLst>
                <a:ext uri="{FF2B5EF4-FFF2-40B4-BE49-F238E27FC236}">
                  <a16:creationId xmlns:a16="http://schemas.microsoft.com/office/drawing/2014/main" id="{5A38A084-AC73-D147-BA0B-1EF2C5FC6EBC}"/>
                </a:ext>
              </a:extLst>
            </p:cNvPr>
            <p:cNvCxnSpPr/>
            <p:nvPr/>
          </p:nvCxnSpPr>
          <p:spPr>
            <a:xfrm>
              <a:off x="7995" y="3936"/>
              <a:ext cx="1" cy="312"/>
            </a:xfrm>
            <a:prstGeom prst="line">
              <a:avLst/>
            </a:prstGeom>
            <a:ln w="9525" cap="flat" cmpd="sng">
              <a:solidFill>
                <a:srgbClr val="000000"/>
              </a:solidFill>
              <a:prstDash val="solid"/>
              <a:headEnd type="none" w="med" len="med"/>
              <a:tailEnd type="none" w="med" len="med"/>
            </a:ln>
          </p:spPr>
        </p:cxnSp>
        <p:cxnSp>
          <p:nvCxnSpPr>
            <p:cNvPr id="23" name="直线 602">
              <a:extLst>
                <a:ext uri="{FF2B5EF4-FFF2-40B4-BE49-F238E27FC236}">
                  <a16:creationId xmlns:a16="http://schemas.microsoft.com/office/drawing/2014/main" id="{D58DD137-9450-FD92-BC33-39719E0D22E1}"/>
                </a:ext>
              </a:extLst>
            </p:cNvPr>
            <p:cNvCxnSpPr/>
            <p:nvPr/>
          </p:nvCxnSpPr>
          <p:spPr>
            <a:xfrm>
              <a:off x="2419" y="5340"/>
              <a:ext cx="5501" cy="0"/>
            </a:xfrm>
            <a:prstGeom prst="line">
              <a:avLst/>
            </a:prstGeom>
            <a:ln w="9525" cap="flat" cmpd="sng">
              <a:solidFill>
                <a:srgbClr val="000000"/>
              </a:solidFill>
              <a:prstDash val="solid"/>
              <a:headEnd type="none" w="med" len="med"/>
              <a:tailEnd type="none" w="med" len="med"/>
            </a:ln>
          </p:spPr>
        </p:cxnSp>
        <p:cxnSp>
          <p:nvCxnSpPr>
            <p:cNvPr id="24" name="直线 603">
              <a:extLst>
                <a:ext uri="{FF2B5EF4-FFF2-40B4-BE49-F238E27FC236}">
                  <a16:creationId xmlns:a16="http://schemas.microsoft.com/office/drawing/2014/main" id="{6362973F-D7C8-B609-2D31-A97666248D7F}"/>
                </a:ext>
              </a:extLst>
            </p:cNvPr>
            <p:cNvCxnSpPr/>
            <p:nvPr/>
          </p:nvCxnSpPr>
          <p:spPr>
            <a:xfrm>
              <a:off x="2418" y="5340"/>
              <a:ext cx="1" cy="312"/>
            </a:xfrm>
            <a:prstGeom prst="line">
              <a:avLst/>
            </a:prstGeom>
            <a:ln w="9525" cap="flat" cmpd="sng">
              <a:solidFill>
                <a:srgbClr val="000000"/>
              </a:solidFill>
              <a:prstDash val="solid"/>
              <a:headEnd type="none" w="med" len="med"/>
              <a:tailEnd type="none" w="med" len="med"/>
            </a:ln>
          </p:spPr>
        </p:cxnSp>
        <p:cxnSp>
          <p:nvCxnSpPr>
            <p:cNvPr id="25" name="直线 604">
              <a:extLst>
                <a:ext uri="{FF2B5EF4-FFF2-40B4-BE49-F238E27FC236}">
                  <a16:creationId xmlns:a16="http://schemas.microsoft.com/office/drawing/2014/main" id="{2D14AD6C-0E53-AA70-1025-B39EC18B4B83}"/>
                </a:ext>
              </a:extLst>
            </p:cNvPr>
            <p:cNvCxnSpPr/>
            <p:nvPr/>
          </p:nvCxnSpPr>
          <p:spPr>
            <a:xfrm>
              <a:off x="3696" y="5340"/>
              <a:ext cx="1" cy="312"/>
            </a:xfrm>
            <a:prstGeom prst="line">
              <a:avLst/>
            </a:prstGeom>
            <a:ln w="9525" cap="flat" cmpd="sng">
              <a:solidFill>
                <a:srgbClr val="000000"/>
              </a:solidFill>
              <a:prstDash val="solid"/>
              <a:headEnd type="none" w="med" len="med"/>
              <a:tailEnd type="none" w="med" len="med"/>
            </a:ln>
          </p:spPr>
        </p:cxnSp>
        <p:cxnSp>
          <p:nvCxnSpPr>
            <p:cNvPr id="26" name="直线 605">
              <a:extLst>
                <a:ext uri="{FF2B5EF4-FFF2-40B4-BE49-F238E27FC236}">
                  <a16:creationId xmlns:a16="http://schemas.microsoft.com/office/drawing/2014/main" id="{79FF788F-1601-9EFC-ACA2-84C3A6F106BC}"/>
                </a:ext>
              </a:extLst>
            </p:cNvPr>
            <p:cNvCxnSpPr/>
            <p:nvPr/>
          </p:nvCxnSpPr>
          <p:spPr>
            <a:xfrm>
              <a:off x="5041" y="5340"/>
              <a:ext cx="1" cy="312"/>
            </a:xfrm>
            <a:prstGeom prst="line">
              <a:avLst/>
            </a:prstGeom>
            <a:ln w="9525" cap="flat" cmpd="sng">
              <a:solidFill>
                <a:srgbClr val="000000"/>
              </a:solidFill>
              <a:prstDash val="solid"/>
              <a:headEnd type="none" w="med" len="med"/>
              <a:tailEnd type="none" w="med" len="med"/>
            </a:ln>
          </p:spPr>
        </p:cxnSp>
        <p:cxnSp>
          <p:nvCxnSpPr>
            <p:cNvPr id="27" name="直线 606">
              <a:extLst>
                <a:ext uri="{FF2B5EF4-FFF2-40B4-BE49-F238E27FC236}">
                  <a16:creationId xmlns:a16="http://schemas.microsoft.com/office/drawing/2014/main" id="{947439FD-610C-B78A-E694-7D28F3672F7C}"/>
                </a:ext>
              </a:extLst>
            </p:cNvPr>
            <p:cNvCxnSpPr/>
            <p:nvPr/>
          </p:nvCxnSpPr>
          <p:spPr>
            <a:xfrm>
              <a:off x="6488" y="5340"/>
              <a:ext cx="1" cy="312"/>
            </a:xfrm>
            <a:prstGeom prst="line">
              <a:avLst/>
            </a:prstGeom>
            <a:ln w="9525" cap="flat" cmpd="sng">
              <a:solidFill>
                <a:srgbClr val="000000"/>
              </a:solidFill>
              <a:prstDash val="solid"/>
              <a:headEnd type="none" w="med" len="med"/>
              <a:tailEnd type="none" w="med" len="med"/>
            </a:ln>
          </p:spPr>
        </p:cxnSp>
        <p:cxnSp>
          <p:nvCxnSpPr>
            <p:cNvPr id="28" name="直线 607">
              <a:extLst>
                <a:ext uri="{FF2B5EF4-FFF2-40B4-BE49-F238E27FC236}">
                  <a16:creationId xmlns:a16="http://schemas.microsoft.com/office/drawing/2014/main" id="{F9BE0A51-1CD5-B574-6E2D-DFE01EAC2817}"/>
                </a:ext>
              </a:extLst>
            </p:cNvPr>
            <p:cNvCxnSpPr/>
            <p:nvPr/>
          </p:nvCxnSpPr>
          <p:spPr>
            <a:xfrm>
              <a:off x="2487" y="7056"/>
              <a:ext cx="2520" cy="1"/>
            </a:xfrm>
            <a:prstGeom prst="line">
              <a:avLst/>
            </a:prstGeom>
            <a:ln w="9525" cap="flat" cmpd="sng">
              <a:solidFill>
                <a:srgbClr val="000000"/>
              </a:solidFill>
              <a:prstDash val="solid"/>
              <a:headEnd type="none" w="med" len="med"/>
              <a:tailEnd type="none" w="med" len="med"/>
            </a:ln>
          </p:spPr>
        </p:cxnSp>
        <p:sp>
          <p:nvSpPr>
            <p:cNvPr id="29" name="文本框 608">
              <a:extLst>
                <a:ext uri="{FF2B5EF4-FFF2-40B4-BE49-F238E27FC236}">
                  <a16:creationId xmlns:a16="http://schemas.microsoft.com/office/drawing/2014/main" id="{4CE39B88-7E31-AC7F-7EC2-0E3F31933275}"/>
                </a:ext>
              </a:extLst>
            </p:cNvPr>
            <p:cNvSpPr txBox="1"/>
            <p:nvPr/>
          </p:nvSpPr>
          <p:spPr>
            <a:xfrm>
              <a:off x="4467" y="5652"/>
              <a:ext cx="1152" cy="1092"/>
            </a:xfrm>
            <a:prstGeom prst="rect">
              <a:avLst/>
            </a:prstGeom>
            <a:ln>
              <a:headEnd type="none" w="med" len="med"/>
              <a:tailEnd type="none" w="med" len="med"/>
            </a:ln>
          </p:spPr>
          <p:style>
            <a:lnRef idx="2">
              <a:schemeClr val="accent5"/>
            </a:lnRef>
            <a:fillRef idx="1">
              <a:schemeClr val="lt1"/>
            </a:fillRef>
            <a:effectRef idx="0">
              <a:schemeClr val="accent5"/>
            </a:effectRef>
            <a:fontRef idx="minor">
              <a:schemeClr val="dk1"/>
            </a:fontRef>
          </p:style>
          <p:txBody>
            <a:bodyPr wrap="square" lIns="0" tIns="0" rIns="0" bIns="0" upright="1"/>
            <a:lstStyle/>
            <a:p>
              <a:pPr algn="ctr" font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广告促销经理</a:t>
              </a:r>
            </a:p>
            <a:p>
              <a:pPr algn="ctr" font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（中国）</a:t>
              </a:r>
            </a:p>
          </p:txBody>
        </p:sp>
        <p:sp>
          <p:nvSpPr>
            <p:cNvPr id="30" name="文本框 609">
              <a:extLst>
                <a:ext uri="{FF2B5EF4-FFF2-40B4-BE49-F238E27FC236}">
                  <a16:creationId xmlns:a16="http://schemas.microsoft.com/office/drawing/2014/main" id="{8769611E-20D7-B9C0-5B0C-F10EFC5FFF4D}"/>
                </a:ext>
              </a:extLst>
            </p:cNvPr>
            <p:cNvSpPr txBox="1"/>
            <p:nvPr/>
          </p:nvSpPr>
          <p:spPr>
            <a:xfrm>
              <a:off x="5906" y="5652"/>
              <a:ext cx="1152" cy="1092"/>
            </a:xfrm>
            <a:prstGeom prst="rect">
              <a:avLst/>
            </a:prstGeom>
            <a:ln>
              <a:headEnd type="none" w="med" len="med"/>
              <a:tailEnd type="none" w="med" len="med"/>
            </a:ln>
          </p:spPr>
          <p:style>
            <a:lnRef idx="2">
              <a:schemeClr val="accent5"/>
            </a:lnRef>
            <a:fillRef idx="1">
              <a:schemeClr val="lt1"/>
            </a:fillRef>
            <a:effectRef idx="0">
              <a:schemeClr val="accent5"/>
            </a:effectRef>
            <a:fontRef idx="minor">
              <a:schemeClr val="dk1"/>
            </a:fontRef>
          </p:style>
          <p:txBody>
            <a:bodyPr wrap="square" lIns="0" tIns="0" rIns="0" bIns="0" upright="1"/>
            <a:lstStyle/>
            <a:p>
              <a:pPr algn="ctr" font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产品开发经理</a:t>
              </a:r>
            </a:p>
            <a:p>
              <a:pPr algn="ctr" font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（中国）</a:t>
              </a:r>
            </a:p>
          </p:txBody>
        </p:sp>
        <p:sp>
          <p:nvSpPr>
            <p:cNvPr id="31" name="文本框 610">
              <a:extLst>
                <a:ext uri="{FF2B5EF4-FFF2-40B4-BE49-F238E27FC236}">
                  <a16:creationId xmlns:a16="http://schemas.microsoft.com/office/drawing/2014/main" id="{A73C016C-DE05-F9F1-3046-80C36F9515EE}"/>
                </a:ext>
              </a:extLst>
            </p:cNvPr>
            <p:cNvSpPr txBox="1"/>
            <p:nvPr/>
          </p:nvSpPr>
          <p:spPr>
            <a:xfrm>
              <a:off x="7200" y="5652"/>
              <a:ext cx="1440" cy="1092"/>
            </a:xfrm>
            <a:prstGeom prst="rect">
              <a:avLst/>
            </a:prstGeom>
            <a:ln>
              <a:headEnd type="none" w="med" len="med"/>
              <a:tailEnd type="none" w="med" len="med"/>
            </a:ln>
          </p:spPr>
          <p:style>
            <a:lnRef idx="2">
              <a:schemeClr val="accent5"/>
            </a:lnRef>
            <a:fillRef idx="1">
              <a:schemeClr val="lt1"/>
            </a:fillRef>
            <a:effectRef idx="0">
              <a:schemeClr val="accent5"/>
            </a:effectRef>
            <a:fontRef idx="minor">
              <a:schemeClr val="dk1"/>
            </a:fontRef>
          </p:style>
          <p:txBody>
            <a:bodyPr wrap="square" lIns="0" tIns="0" rIns="0" bIns="0" upright="1"/>
            <a:lstStyle/>
            <a:p>
              <a:pPr algn="ctr" font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营销管理行政事务经理</a:t>
              </a:r>
            </a:p>
            <a:p>
              <a:pPr algn="ctr" fontAlgn="ctr"/>
              <a:r>
                <a:rPr lang="zh-CN" sz="1600" kern="100" dirty="0">
                  <a:effectLst/>
                  <a:latin typeface="Times New Roman" panose="02020603050405020304" pitchFamily="18" charset="0"/>
                  <a:ea typeface="宋体" panose="02010600030101010101" pitchFamily="2" charset="-122"/>
                  <a:cs typeface="Times New Roman" panose="02020603050405020304" pitchFamily="18" charset="0"/>
                </a:rPr>
                <a:t>（中国）</a:t>
              </a:r>
            </a:p>
          </p:txBody>
        </p:sp>
        <p:cxnSp>
          <p:nvCxnSpPr>
            <p:cNvPr id="32" name="直线 611">
              <a:extLst>
                <a:ext uri="{FF2B5EF4-FFF2-40B4-BE49-F238E27FC236}">
                  <a16:creationId xmlns:a16="http://schemas.microsoft.com/office/drawing/2014/main" id="{D1DA039A-95E5-D75F-5E7F-921AE7ABBA5D}"/>
                </a:ext>
              </a:extLst>
            </p:cNvPr>
            <p:cNvCxnSpPr/>
            <p:nvPr/>
          </p:nvCxnSpPr>
          <p:spPr>
            <a:xfrm>
              <a:off x="6019" y="2532"/>
              <a:ext cx="1" cy="1404"/>
            </a:xfrm>
            <a:prstGeom prst="line">
              <a:avLst/>
            </a:prstGeom>
            <a:ln w="9525" cap="flat" cmpd="sng">
              <a:solidFill>
                <a:srgbClr val="000000"/>
              </a:solidFill>
              <a:prstDash val="solid"/>
              <a:headEnd type="none" w="med" len="med"/>
              <a:tailEnd type="none" w="med" len="med"/>
            </a:ln>
          </p:spPr>
        </p:cxnSp>
        <p:cxnSp>
          <p:nvCxnSpPr>
            <p:cNvPr id="33" name="直线 612">
              <a:extLst>
                <a:ext uri="{FF2B5EF4-FFF2-40B4-BE49-F238E27FC236}">
                  <a16:creationId xmlns:a16="http://schemas.microsoft.com/office/drawing/2014/main" id="{47872D43-F1FC-A9E5-AB4D-169D2CBE997F}"/>
                </a:ext>
              </a:extLst>
            </p:cNvPr>
            <p:cNvCxnSpPr/>
            <p:nvPr/>
          </p:nvCxnSpPr>
          <p:spPr>
            <a:xfrm>
              <a:off x="7921" y="5340"/>
              <a:ext cx="1" cy="312"/>
            </a:xfrm>
            <a:prstGeom prst="line">
              <a:avLst/>
            </a:prstGeom>
            <a:ln w="9525" cap="flat" cmpd="sng">
              <a:solidFill>
                <a:srgbClr val="000000"/>
              </a:solidFill>
              <a:prstDash val="solid"/>
              <a:headEnd type="none" w="med" len="med"/>
              <a:tailEnd type="none" w="med" len="med"/>
            </a:ln>
          </p:spPr>
        </p:cxnSp>
        <p:cxnSp>
          <p:nvCxnSpPr>
            <p:cNvPr id="34" name="直线 613">
              <a:extLst>
                <a:ext uri="{FF2B5EF4-FFF2-40B4-BE49-F238E27FC236}">
                  <a16:creationId xmlns:a16="http://schemas.microsoft.com/office/drawing/2014/main" id="{223D2D26-56FA-47E8-F91F-E4C695F97F71}"/>
                </a:ext>
              </a:extLst>
            </p:cNvPr>
            <p:cNvCxnSpPr/>
            <p:nvPr/>
          </p:nvCxnSpPr>
          <p:spPr>
            <a:xfrm>
              <a:off x="4219" y="5028"/>
              <a:ext cx="1" cy="312"/>
            </a:xfrm>
            <a:prstGeom prst="line">
              <a:avLst/>
            </a:prstGeom>
            <a:ln w="9525" cap="flat" cmpd="sng">
              <a:solidFill>
                <a:srgbClr val="000000"/>
              </a:solidFill>
              <a:prstDash val="solid"/>
              <a:headEnd type="none" w="med" len="med"/>
              <a:tailEnd type="none" w="med" len="med"/>
            </a:ln>
          </p:spPr>
        </p:cxnSp>
        <p:cxnSp>
          <p:nvCxnSpPr>
            <p:cNvPr id="35" name="直线 614">
              <a:extLst>
                <a:ext uri="{FF2B5EF4-FFF2-40B4-BE49-F238E27FC236}">
                  <a16:creationId xmlns:a16="http://schemas.microsoft.com/office/drawing/2014/main" id="{E5A33A09-526E-B700-64F8-B1AE166DB511}"/>
                </a:ext>
              </a:extLst>
            </p:cNvPr>
            <p:cNvCxnSpPr/>
            <p:nvPr/>
          </p:nvCxnSpPr>
          <p:spPr>
            <a:xfrm>
              <a:off x="3747" y="6744"/>
              <a:ext cx="1" cy="312"/>
            </a:xfrm>
            <a:prstGeom prst="line">
              <a:avLst/>
            </a:prstGeom>
            <a:ln w="9525" cap="flat" cmpd="sng">
              <a:solidFill>
                <a:srgbClr val="000000"/>
              </a:solidFill>
              <a:prstDash val="solid"/>
              <a:headEnd type="none" w="med" len="med"/>
              <a:tailEnd type="none" w="med" len="med"/>
            </a:ln>
          </p:spPr>
        </p:cxnSp>
        <p:sp>
          <p:nvSpPr>
            <p:cNvPr id="36" name="文本框 615">
              <a:extLst>
                <a:ext uri="{FF2B5EF4-FFF2-40B4-BE49-F238E27FC236}">
                  <a16:creationId xmlns:a16="http://schemas.microsoft.com/office/drawing/2014/main" id="{965FC768-A741-831F-3726-FD0B2C36DE4E}"/>
                </a:ext>
              </a:extLst>
            </p:cNvPr>
            <p:cNvSpPr txBox="1"/>
            <p:nvPr/>
          </p:nvSpPr>
          <p:spPr>
            <a:xfrm>
              <a:off x="1947" y="7368"/>
              <a:ext cx="1080" cy="1799"/>
            </a:xfrm>
            <a:prstGeom prst="rect">
              <a:avLst/>
            </a:prstGeom>
            <a:solidFill>
              <a:srgbClr val="FFFFFF"/>
            </a:solidFill>
            <a:ln w="9525" cap="flat" cmpd="sng">
              <a:solidFill>
                <a:srgbClr val="000000"/>
              </a:solidFill>
              <a:prstDash val="solid"/>
              <a:miter/>
              <a:headEnd type="none" w="med" len="med"/>
              <a:tailEnd type="none" w="med" len="med"/>
            </a:ln>
            <a:effectLst>
              <a:outerShdw dist="35921" dir="2699999" algn="ctr" rotWithShape="0">
                <a:srgbClr val="808080"/>
              </a:outerShdw>
            </a:effectLst>
          </p:spPr>
          <p:txBody>
            <a:bodyPr wrap="square" lIns="0" tIns="0" rIns="0" bIns="0" upright="1"/>
            <a:lstStyle/>
            <a:p>
              <a:pPr algn="ctr"/>
              <a:r>
                <a:rPr lang="zh-CN" sz="1600" kern="100">
                  <a:effectLst/>
                  <a:latin typeface="Arial" panose="020B0604020202020204" pitchFamily="34" charset="0"/>
                  <a:ea typeface="宋体" panose="02010600030101010101" pitchFamily="2" charset="-122"/>
                  <a:cs typeface="Arial" panose="020B0604020202020204" pitchFamily="34" charset="0"/>
                </a:rPr>
                <a:t>中国区域销售经理</a:t>
              </a:r>
              <a:r>
                <a:rPr lang="en-US" sz="1600" kern="100">
                  <a:effectLst/>
                  <a:latin typeface="Arial" panose="020B0604020202020204" pitchFamily="34" charset="0"/>
                  <a:ea typeface="宋体" panose="02010600030101010101" pitchFamily="2" charset="-122"/>
                  <a:cs typeface="Times New Roman" panose="02020603050405020304" pitchFamily="18" charset="0"/>
                </a:rPr>
                <a:t>A</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1600" kern="100">
                  <a:effectLst/>
                  <a:latin typeface="Arial" panose="020B0604020202020204" pitchFamily="34" charset="0"/>
                  <a:ea typeface="宋体" panose="02010600030101010101" pitchFamily="2" charset="-122"/>
                  <a:cs typeface="Arial" panose="020B0604020202020204" pitchFamily="34" charset="0"/>
                </a:rPr>
                <a:t>地区</a:t>
              </a:r>
              <a:r>
                <a:rPr lang="en-US" sz="1600" kern="100">
                  <a:effectLst/>
                  <a:latin typeface="Arial" panose="020B0604020202020204" pitchFamily="34" charset="0"/>
                  <a:ea typeface="宋体" panose="02010600030101010101" pitchFamily="2" charset="-122"/>
                  <a:cs typeface="Times New Roman" panose="02020603050405020304" pitchFamily="18" charset="0"/>
                </a:rPr>
                <a:t>1</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1600" kern="100">
                  <a:effectLst/>
                  <a:latin typeface="Arial" panose="020B0604020202020204" pitchFamily="34" charset="0"/>
                  <a:ea typeface="宋体" panose="02010600030101010101" pitchFamily="2" charset="-122"/>
                  <a:cs typeface="Arial" panose="020B0604020202020204" pitchFamily="34" charset="0"/>
                </a:rPr>
                <a:t>地区</a:t>
              </a:r>
              <a:r>
                <a:rPr lang="en-US" sz="1600" kern="100">
                  <a:effectLst/>
                  <a:latin typeface="Arial" panose="020B0604020202020204" pitchFamily="34" charset="0"/>
                  <a:ea typeface="宋体" panose="02010600030101010101" pitchFamily="2" charset="-122"/>
                  <a:cs typeface="Times New Roman" panose="02020603050405020304" pitchFamily="18" charset="0"/>
                </a:rPr>
                <a:t>2</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1600" kern="100">
                  <a:effectLst/>
                  <a:latin typeface="Arial" panose="020B0604020202020204" pitchFamily="34" charset="0"/>
                  <a:ea typeface="宋体" panose="02010600030101010101" pitchFamily="2" charset="-122"/>
                  <a:cs typeface="Arial" panose="020B0604020202020204" pitchFamily="34" charset="0"/>
                </a:rPr>
                <a:t>地区</a:t>
              </a:r>
              <a:r>
                <a:rPr lang="en-US" sz="1600" kern="100">
                  <a:effectLst/>
                  <a:latin typeface="Arial" panose="020B0604020202020204" pitchFamily="34" charset="0"/>
                  <a:ea typeface="宋体" panose="02010600030101010101" pitchFamily="2" charset="-122"/>
                  <a:cs typeface="Times New Roman" panose="02020603050405020304" pitchFamily="18" charset="0"/>
                </a:rPr>
                <a:t>3</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p:txBody>
        </p:sp>
        <p:cxnSp>
          <p:nvCxnSpPr>
            <p:cNvPr id="37" name="直线 616">
              <a:extLst>
                <a:ext uri="{FF2B5EF4-FFF2-40B4-BE49-F238E27FC236}">
                  <a16:creationId xmlns:a16="http://schemas.microsoft.com/office/drawing/2014/main" id="{8544FE66-BD21-23D5-5956-00F53EC5F339}"/>
                </a:ext>
              </a:extLst>
            </p:cNvPr>
            <p:cNvCxnSpPr/>
            <p:nvPr/>
          </p:nvCxnSpPr>
          <p:spPr>
            <a:xfrm>
              <a:off x="2487" y="7056"/>
              <a:ext cx="1" cy="312"/>
            </a:xfrm>
            <a:prstGeom prst="line">
              <a:avLst/>
            </a:prstGeom>
            <a:ln w="9525" cap="flat" cmpd="sng">
              <a:solidFill>
                <a:srgbClr val="000000"/>
              </a:solidFill>
              <a:prstDash val="solid"/>
              <a:headEnd type="none" w="med" len="med"/>
              <a:tailEnd type="none" w="med" len="med"/>
            </a:ln>
          </p:spPr>
        </p:cxnSp>
        <p:cxnSp>
          <p:nvCxnSpPr>
            <p:cNvPr id="38" name="直线 617">
              <a:extLst>
                <a:ext uri="{FF2B5EF4-FFF2-40B4-BE49-F238E27FC236}">
                  <a16:creationId xmlns:a16="http://schemas.microsoft.com/office/drawing/2014/main" id="{E56A0E49-B5A6-8E05-51CB-20F7975F5602}"/>
                </a:ext>
              </a:extLst>
            </p:cNvPr>
            <p:cNvCxnSpPr/>
            <p:nvPr/>
          </p:nvCxnSpPr>
          <p:spPr>
            <a:xfrm>
              <a:off x="3747" y="7056"/>
              <a:ext cx="1" cy="312"/>
            </a:xfrm>
            <a:prstGeom prst="line">
              <a:avLst/>
            </a:prstGeom>
            <a:ln w="9525" cap="flat" cmpd="sng">
              <a:solidFill>
                <a:srgbClr val="000000"/>
              </a:solidFill>
              <a:prstDash val="solid"/>
              <a:headEnd type="none" w="med" len="med"/>
              <a:tailEnd type="none" w="med" len="med"/>
            </a:ln>
          </p:spPr>
        </p:cxnSp>
        <p:cxnSp>
          <p:nvCxnSpPr>
            <p:cNvPr id="39" name="直线 618">
              <a:extLst>
                <a:ext uri="{FF2B5EF4-FFF2-40B4-BE49-F238E27FC236}">
                  <a16:creationId xmlns:a16="http://schemas.microsoft.com/office/drawing/2014/main" id="{07223492-974D-AC37-E933-319707E454AF}"/>
                </a:ext>
              </a:extLst>
            </p:cNvPr>
            <p:cNvCxnSpPr/>
            <p:nvPr/>
          </p:nvCxnSpPr>
          <p:spPr>
            <a:xfrm>
              <a:off x="5007" y="7056"/>
              <a:ext cx="1" cy="312"/>
            </a:xfrm>
            <a:prstGeom prst="line">
              <a:avLst/>
            </a:prstGeom>
            <a:ln w="9525" cap="flat" cmpd="sng">
              <a:solidFill>
                <a:srgbClr val="000000"/>
              </a:solidFill>
              <a:prstDash val="solid"/>
              <a:headEnd type="none" w="med" len="med"/>
              <a:tailEnd type="none" w="med" len="med"/>
            </a:ln>
          </p:spPr>
        </p:cxnSp>
        <p:cxnSp>
          <p:nvCxnSpPr>
            <p:cNvPr id="40" name="直线 619">
              <a:extLst>
                <a:ext uri="{FF2B5EF4-FFF2-40B4-BE49-F238E27FC236}">
                  <a16:creationId xmlns:a16="http://schemas.microsoft.com/office/drawing/2014/main" id="{8ADF00E6-7357-D908-6CC3-B52BD819E76A}"/>
                </a:ext>
              </a:extLst>
            </p:cNvPr>
            <p:cNvCxnSpPr/>
            <p:nvPr/>
          </p:nvCxnSpPr>
          <p:spPr>
            <a:xfrm>
              <a:off x="9180" y="2532"/>
              <a:ext cx="1440" cy="0"/>
            </a:xfrm>
            <a:prstGeom prst="line">
              <a:avLst/>
            </a:prstGeom>
            <a:ln w="9525" cap="flat" cmpd="sng">
              <a:solidFill>
                <a:srgbClr val="000000"/>
              </a:solidFill>
              <a:prstDash val="sysDot"/>
              <a:headEnd type="none" w="med" len="med"/>
              <a:tailEnd type="none" w="med" len="med"/>
            </a:ln>
          </p:spPr>
        </p:cxnSp>
        <p:cxnSp>
          <p:nvCxnSpPr>
            <p:cNvPr id="41" name="直线 620">
              <a:extLst>
                <a:ext uri="{FF2B5EF4-FFF2-40B4-BE49-F238E27FC236}">
                  <a16:creationId xmlns:a16="http://schemas.microsoft.com/office/drawing/2014/main" id="{F78C56E2-CD99-432C-25CE-7A8730FB0CE7}"/>
                </a:ext>
              </a:extLst>
            </p:cNvPr>
            <p:cNvCxnSpPr/>
            <p:nvPr/>
          </p:nvCxnSpPr>
          <p:spPr>
            <a:xfrm>
              <a:off x="1800" y="2532"/>
              <a:ext cx="1260" cy="0"/>
            </a:xfrm>
            <a:prstGeom prst="line">
              <a:avLst/>
            </a:prstGeom>
            <a:ln w="9525" cap="flat" cmpd="sng">
              <a:solidFill>
                <a:srgbClr val="000000"/>
              </a:solidFill>
              <a:prstDash val="sysDot"/>
              <a:headEnd type="none" w="med" len="med"/>
              <a:tailEnd type="none" w="med" len="med"/>
            </a:ln>
          </p:spPr>
        </p:cxnSp>
        <p:cxnSp>
          <p:nvCxnSpPr>
            <p:cNvPr id="42" name="直线 621">
              <a:extLst>
                <a:ext uri="{FF2B5EF4-FFF2-40B4-BE49-F238E27FC236}">
                  <a16:creationId xmlns:a16="http://schemas.microsoft.com/office/drawing/2014/main" id="{82E2743C-5146-E23B-178A-CBC6A2FAF5D9}"/>
                </a:ext>
              </a:extLst>
            </p:cNvPr>
            <p:cNvCxnSpPr/>
            <p:nvPr/>
          </p:nvCxnSpPr>
          <p:spPr>
            <a:xfrm>
              <a:off x="7920" y="5340"/>
              <a:ext cx="1620" cy="0"/>
            </a:xfrm>
            <a:prstGeom prst="line">
              <a:avLst/>
            </a:prstGeom>
            <a:ln w="9525" cap="flat" cmpd="sng">
              <a:solidFill>
                <a:srgbClr val="000000"/>
              </a:solidFill>
              <a:prstDash val="sysDot"/>
              <a:headEnd type="none" w="med" len="med"/>
              <a:tailEnd type="none" w="med" len="med"/>
            </a:ln>
          </p:spPr>
        </p:cxnSp>
        <p:cxnSp>
          <p:nvCxnSpPr>
            <p:cNvPr id="43" name="直线 622">
              <a:extLst>
                <a:ext uri="{FF2B5EF4-FFF2-40B4-BE49-F238E27FC236}">
                  <a16:creationId xmlns:a16="http://schemas.microsoft.com/office/drawing/2014/main" id="{28B2CADE-4FA2-9D87-6622-FA8AC24E79B8}"/>
                </a:ext>
              </a:extLst>
            </p:cNvPr>
            <p:cNvCxnSpPr/>
            <p:nvPr/>
          </p:nvCxnSpPr>
          <p:spPr>
            <a:xfrm>
              <a:off x="9540" y="5340"/>
              <a:ext cx="0" cy="312"/>
            </a:xfrm>
            <a:prstGeom prst="line">
              <a:avLst/>
            </a:prstGeom>
            <a:ln w="9525" cap="flat" cmpd="sng">
              <a:solidFill>
                <a:srgbClr val="000000"/>
              </a:solidFill>
              <a:prstDash val="sysDot"/>
              <a:headEnd type="none" w="med" len="med"/>
              <a:tailEnd type="none" w="med" len="med"/>
            </a:ln>
          </p:spPr>
        </p:cxnSp>
        <p:sp>
          <p:nvSpPr>
            <p:cNvPr id="44" name="文本框 623">
              <a:extLst>
                <a:ext uri="{FF2B5EF4-FFF2-40B4-BE49-F238E27FC236}">
                  <a16:creationId xmlns:a16="http://schemas.microsoft.com/office/drawing/2014/main" id="{93A6E260-DE64-78D1-A2A9-37FB719CBE4D}"/>
                </a:ext>
              </a:extLst>
            </p:cNvPr>
            <p:cNvSpPr txBox="1"/>
            <p:nvPr/>
          </p:nvSpPr>
          <p:spPr>
            <a:xfrm>
              <a:off x="3240" y="7368"/>
              <a:ext cx="1080" cy="1799"/>
            </a:xfrm>
            <a:prstGeom prst="rect">
              <a:avLst/>
            </a:prstGeom>
            <a:solidFill>
              <a:srgbClr val="FFFFFF"/>
            </a:solidFill>
            <a:ln w="9525" cap="flat" cmpd="sng">
              <a:solidFill>
                <a:srgbClr val="000000"/>
              </a:solidFill>
              <a:prstDash val="solid"/>
              <a:miter/>
              <a:headEnd type="none" w="med" len="med"/>
              <a:tailEnd type="none" w="med" len="med"/>
            </a:ln>
            <a:effectLst>
              <a:outerShdw dist="35921" dir="2699999" algn="ctr" rotWithShape="0">
                <a:srgbClr val="808080"/>
              </a:outerShdw>
            </a:effectLst>
          </p:spPr>
          <p:txBody>
            <a:bodyPr wrap="square" lIns="0" tIns="0" rIns="0" bIns="0" upright="1"/>
            <a:lstStyle/>
            <a:p>
              <a:pPr algn="ctr"/>
              <a:r>
                <a:rPr lang="zh-CN" sz="1600" kern="100">
                  <a:effectLst/>
                  <a:latin typeface="Arial" panose="020B0604020202020204" pitchFamily="34" charset="0"/>
                  <a:ea typeface="宋体" panose="02010600030101010101" pitchFamily="2" charset="-122"/>
                  <a:cs typeface="Arial" panose="020B0604020202020204" pitchFamily="34" charset="0"/>
                </a:rPr>
                <a:t>中国区域销售经理</a:t>
              </a:r>
              <a:r>
                <a:rPr lang="en-US" sz="1600" kern="100">
                  <a:effectLst/>
                  <a:latin typeface="Arial" panose="020B0604020202020204" pitchFamily="34" charset="0"/>
                  <a:ea typeface="宋体" panose="02010600030101010101" pitchFamily="2" charset="-122"/>
                  <a:cs typeface="Times New Roman" panose="02020603050405020304" pitchFamily="18" charset="0"/>
                </a:rPr>
                <a:t>B</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1600" kern="100">
                  <a:effectLst/>
                  <a:latin typeface="Arial" panose="020B0604020202020204" pitchFamily="34" charset="0"/>
                  <a:ea typeface="宋体" panose="02010600030101010101" pitchFamily="2" charset="-122"/>
                  <a:cs typeface="Arial" panose="020B0604020202020204" pitchFamily="34" charset="0"/>
                </a:rPr>
                <a:t>地区</a:t>
              </a:r>
              <a:r>
                <a:rPr lang="en-US" sz="1600" kern="100">
                  <a:effectLst/>
                  <a:latin typeface="Arial" panose="020B0604020202020204" pitchFamily="34" charset="0"/>
                  <a:ea typeface="宋体" panose="02010600030101010101" pitchFamily="2" charset="-122"/>
                  <a:cs typeface="Times New Roman" panose="02020603050405020304" pitchFamily="18" charset="0"/>
                </a:rPr>
                <a:t>1</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1600" kern="100">
                  <a:effectLst/>
                  <a:latin typeface="Arial" panose="020B0604020202020204" pitchFamily="34" charset="0"/>
                  <a:ea typeface="宋体" panose="02010600030101010101" pitchFamily="2" charset="-122"/>
                  <a:cs typeface="Arial" panose="020B0604020202020204" pitchFamily="34" charset="0"/>
                </a:rPr>
                <a:t>地区</a:t>
              </a:r>
              <a:r>
                <a:rPr lang="en-US" sz="1600" kern="100">
                  <a:effectLst/>
                  <a:latin typeface="Arial" panose="020B0604020202020204" pitchFamily="34" charset="0"/>
                  <a:ea typeface="宋体" panose="02010600030101010101" pitchFamily="2" charset="-122"/>
                  <a:cs typeface="Times New Roman" panose="02020603050405020304" pitchFamily="18" charset="0"/>
                </a:rPr>
                <a:t>2</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1600" kern="100">
                  <a:effectLst/>
                  <a:latin typeface="Arial" panose="020B0604020202020204" pitchFamily="34" charset="0"/>
                  <a:ea typeface="宋体" panose="02010600030101010101" pitchFamily="2" charset="-122"/>
                  <a:cs typeface="Arial" panose="020B0604020202020204" pitchFamily="34" charset="0"/>
                </a:rPr>
                <a:t>地区</a:t>
              </a:r>
              <a:r>
                <a:rPr lang="en-US" sz="1600" kern="100">
                  <a:effectLst/>
                  <a:latin typeface="Arial" panose="020B0604020202020204" pitchFamily="34" charset="0"/>
                  <a:ea typeface="宋体" panose="02010600030101010101" pitchFamily="2" charset="-122"/>
                  <a:cs typeface="Times New Roman" panose="02020603050405020304" pitchFamily="18" charset="0"/>
                </a:rPr>
                <a:t>3</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p:txBody>
        </p:sp>
        <p:sp>
          <p:nvSpPr>
            <p:cNvPr id="45" name="文本框 624">
              <a:extLst>
                <a:ext uri="{FF2B5EF4-FFF2-40B4-BE49-F238E27FC236}">
                  <a16:creationId xmlns:a16="http://schemas.microsoft.com/office/drawing/2014/main" id="{38520BC7-46DA-0BE5-25C8-BBDF5FD90E1F}"/>
                </a:ext>
              </a:extLst>
            </p:cNvPr>
            <p:cNvSpPr txBox="1"/>
            <p:nvPr/>
          </p:nvSpPr>
          <p:spPr>
            <a:xfrm>
              <a:off x="4500" y="7368"/>
              <a:ext cx="1161" cy="1791"/>
            </a:xfrm>
            <a:prstGeom prst="rect">
              <a:avLst/>
            </a:prstGeom>
            <a:solidFill>
              <a:srgbClr val="FFFFFF"/>
            </a:solidFill>
            <a:ln w="9525" cap="flat" cmpd="sng">
              <a:solidFill>
                <a:srgbClr val="000000"/>
              </a:solidFill>
              <a:prstDash val="solid"/>
              <a:miter/>
              <a:headEnd type="none" w="med" len="med"/>
              <a:tailEnd type="none" w="med" len="med"/>
            </a:ln>
            <a:effectLst>
              <a:outerShdw dist="35921" dir="2699999" algn="ctr" rotWithShape="0">
                <a:srgbClr val="808080"/>
              </a:outerShdw>
            </a:effectLst>
          </p:spPr>
          <p:txBody>
            <a:bodyPr wrap="square" lIns="0" tIns="0" rIns="0" bIns="0" upright="1"/>
            <a:lstStyle/>
            <a:p>
              <a:pPr algn="ctr"/>
              <a:r>
                <a:rPr lang="zh-CN" sz="1600" kern="100">
                  <a:effectLst/>
                  <a:latin typeface="Arial" panose="020B0604020202020204" pitchFamily="34" charset="0"/>
                  <a:ea typeface="宋体" panose="02010600030101010101" pitchFamily="2" charset="-122"/>
                  <a:cs typeface="Arial" panose="020B0604020202020204" pitchFamily="34" charset="0"/>
                </a:rPr>
                <a:t>中国区域销售经理</a:t>
              </a:r>
              <a:r>
                <a:rPr lang="en-US" sz="1600" kern="100">
                  <a:effectLst/>
                  <a:latin typeface="Arial" panose="020B0604020202020204" pitchFamily="34" charset="0"/>
                  <a:ea typeface="宋体" panose="02010600030101010101" pitchFamily="2" charset="-122"/>
                  <a:cs typeface="Times New Roman" panose="02020603050405020304" pitchFamily="18" charset="0"/>
                </a:rPr>
                <a:t>C</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1600" kern="100">
                  <a:effectLst/>
                  <a:latin typeface="Arial" panose="020B0604020202020204" pitchFamily="34" charset="0"/>
                  <a:ea typeface="宋体" panose="02010600030101010101" pitchFamily="2" charset="-122"/>
                  <a:cs typeface="Arial" panose="020B0604020202020204" pitchFamily="34" charset="0"/>
                </a:rPr>
                <a:t>地区</a:t>
              </a:r>
              <a:r>
                <a:rPr lang="en-US" sz="1600" kern="100">
                  <a:effectLst/>
                  <a:latin typeface="Arial" panose="020B0604020202020204" pitchFamily="34" charset="0"/>
                  <a:ea typeface="宋体" panose="02010600030101010101" pitchFamily="2" charset="-122"/>
                  <a:cs typeface="Times New Roman" panose="02020603050405020304" pitchFamily="18" charset="0"/>
                </a:rPr>
                <a:t>1</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1600" kern="100">
                  <a:effectLst/>
                  <a:latin typeface="Arial" panose="020B0604020202020204" pitchFamily="34" charset="0"/>
                  <a:ea typeface="宋体" panose="02010600030101010101" pitchFamily="2" charset="-122"/>
                  <a:cs typeface="Arial" panose="020B0604020202020204" pitchFamily="34" charset="0"/>
                </a:rPr>
                <a:t>地区</a:t>
              </a:r>
              <a:r>
                <a:rPr lang="en-US" sz="1600" kern="100">
                  <a:effectLst/>
                  <a:latin typeface="Arial" panose="020B0604020202020204" pitchFamily="34" charset="0"/>
                  <a:ea typeface="宋体" panose="02010600030101010101" pitchFamily="2" charset="-122"/>
                  <a:cs typeface="Times New Roman" panose="02020603050405020304" pitchFamily="18" charset="0"/>
                </a:rPr>
                <a:t>2</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1600" kern="100">
                  <a:effectLst/>
                  <a:latin typeface="Arial" panose="020B0604020202020204" pitchFamily="34" charset="0"/>
                  <a:ea typeface="宋体" panose="02010600030101010101" pitchFamily="2" charset="-122"/>
                  <a:cs typeface="Arial" panose="020B0604020202020204" pitchFamily="34" charset="0"/>
                </a:rPr>
                <a:t>地区</a:t>
              </a:r>
              <a:r>
                <a:rPr lang="en-US" sz="1600" kern="100">
                  <a:effectLst/>
                  <a:latin typeface="Arial" panose="020B0604020202020204" pitchFamily="34" charset="0"/>
                  <a:ea typeface="宋体" panose="02010600030101010101" pitchFamily="2" charset="-122"/>
                  <a:cs typeface="Times New Roman" panose="02020603050405020304" pitchFamily="18" charset="0"/>
                </a:rPr>
                <a:t>3</a:t>
              </a:r>
              <a:endParaRPr lang="zh-CN" sz="1600" kern="100">
                <a:effectLst/>
                <a:latin typeface="Times New Roman" panose="02020603050405020304" pitchFamily="18" charset="0"/>
                <a:ea typeface="宋体" panose="02010600030101010101" pitchFamily="2" charset="-122"/>
                <a:cs typeface="Times New Roman" panose="02020603050405020304" pitchFamily="18" charset="0"/>
              </a:endParaRPr>
            </a:p>
          </p:txBody>
        </p:sp>
        <p:cxnSp>
          <p:nvCxnSpPr>
            <p:cNvPr id="46" name="直线 625">
              <a:extLst>
                <a:ext uri="{FF2B5EF4-FFF2-40B4-BE49-F238E27FC236}">
                  <a16:creationId xmlns:a16="http://schemas.microsoft.com/office/drawing/2014/main" id="{CF6AFA28-1903-4227-A475-212BBC56BB5B}"/>
                </a:ext>
              </a:extLst>
            </p:cNvPr>
            <p:cNvCxnSpPr/>
            <p:nvPr/>
          </p:nvCxnSpPr>
          <p:spPr>
            <a:xfrm>
              <a:off x="5040" y="7056"/>
              <a:ext cx="1440" cy="0"/>
            </a:xfrm>
            <a:prstGeom prst="line">
              <a:avLst/>
            </a:prstGeom>
            <a:ln w="9525" cap="flat" cmpd="sng">
              <a:solidFill>
                <a:srgbClr val="000000"/>
              </a:solidFill>
              <a:prstDash val="sysDot"/>
              <a:headEnd type="none" w="med" len="med"/>
              <a:tailEnd type="none" w="med" len="med"/>
            </a:ln>
          </p:spPr>
        </p:cxnSp>
        <p:cxnSp>
          <p:nvCxnSpPr>
            <p:cNvPr id="47" name="直线 626">
              <a:extLst>
                <a:ext uri="{FF2B5EF4-FFF2-40B4-BE49-F238E27FC236}">
                  <a16:creationId xmlns:a16="http://schemas.microsoft.com/office/drawing/2014/main" id="{2EE7B260-3ECA-354B-4169-1BF03EDB5324}"/>
                </a:ext>
              </a:extLst>
            </p:cNvPr>
            <p:cNvCxnSpPr/>
            <p:nvPr/>
          </p:nvCxnSpPr>
          <p:spPr>
            <a:xfrm>
              <a:off x="6480" y="7056"/>
              <a:ext cx="0" cy="312"/>
            </a:xfrm>
            <a:prstGeom prst="line">
              <a:avLst/>
            </a:prstGeom>
            <a:ln w="9525" cap="flat" cmpd="sng">
              <a:solidFill>
                <a:srgbClr val="000000"/>
              </a:solidFill>
              <a:prstDash val="sysDot"/>
              <a:headEnd type="none" w="med" len="med"/>
              <a:tailEnd type="none" w="med" len="med"/>
            </a:ln>
          </p:spPr>
        </p:cxnSp>
        <p:cxnSp>
          <p:nvCxnSpPr>
            <p:cNvPr id="48" name="直线 627">
              <a:extLst>
                <a:ext uri="{FF2B5EF4-FFF2-40B4-BE49-F238E27FC236}">
                  <a16:creationId xmlns:a16="http://schemas.microsoft.com/office/drawing/2014/main" id="{4E998CAF-F14F-B7E6-56D0-9C3DBADD4B64}"/>
                </a:ext>
              </a:extLst>
            </p:cNvPr>
            <p:cNvCxnSpPr/>
            <p:nvPr/>
          </p:nvCxnSpPr>
          <p:spPr>
            <a:xfrm>
              <a:off x="1800" y="2532"/>
              <a:ext cx="0" cy="312"/>
            </a:xfrm>
            <a:prstGeom prst="line">
              <a:avLst/>
            </a:prstGeom>
            <a:ln w="9525" cap="flat" cmpd="sng">
              <a:solidFill>
                <a:srgbClr val="000000"/>
              </a:solidFill>
              <a:prstDash val="sysDot"/>
              <a:headEnd type="none" w="med" len="med"/>
              <a:tailEnd type="none" w="med" len="med"/>
            </a:ln>
          </p:spPr>
        </p:cxnSp>
        <p:cxnSp>
          <p:nvCxnSpPr>
            <p:cNvPr id="49" name="直线 628">
              <a:extLst>
                <a:ext uri="{FF2B5EF4-FFF2-40B4-BE49-F238E27FC236}">
                  <a16:creationId xmlns:a16="http://schemas.microsoft.com/office/drawing/2014/main" id="{AAB29ACF-F2B5-9F31-C551-191DF37A9B14}"/>
                </a:ext>
              </a:extLst>
            </p:cNvPr>
            <p:cNvCxnSpPr/>
            <p:nvPr/>
          </p:nvCxnSpPr>
          <p:spPr>
            <a:xfrm>
              <a:off x="10620" y="2532"/>
              <a:ext cx="0" cy="312"/>
            </a:xfrm>
            <a:prstGeom prst="line">
              <a:avLst/>
            </a:prstGeom>
            <a:ln w="9525" cap="flat" cmpd="sng">
              <a:solidFill>
                <a:srgbClr val="000000"/>
              </a:solidFill>
              <a:prstDash val="sysDot"/>
              <a:headEnd type="none" w="med" len="med"/>
              <a:tailEnd type="none" w="med" len="med"/>
            </a:ln>
          </p:spPr>
        </p:cxnSp>
      </p:grpSp>
    </p:spTree>
    <p:extLst>
      <p:ext uri="{BB962C8B-B14F-4D97-AF65-F5344CB8AC3E}">
        <p14:creationId xmlns:p14="http://schemas.microsoft.com/office/powerpoint/2010/main" val="115701495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E4A5A4D4-21E7-AD8D-41E5-6C31A899FB91}"/>
              </a:ext>
            </a:extLst>
          </p:cNvPr>
          <p:cNvSpPr>
            <a:spLocks noGrp="1" noChangeArrowheads="1"/>
          </p:cNvSpPr>
          <p:nvPr>
            <p:ph type="title"/>
          </p:nvPr>
        </p:nvSpPr>
        <p:spPr/>
        <p:txBody>
          <a:bodyPr/>
          <a:lstStyle/>
          <a:p>
            <a:r>
              <a:rPr lang="zh-CN" altLang="en-US" b="1"/>
              <a:t>三、产品或品牌型组织结构</a:t>
            </a:r>
            <a:r>
              <a:rPr lang="zh-CN" altLang="en-US"/>
              <a:t> </a:t>
            </a:r>
          </a:p>
        </p:txBody>
      </p:sp>
      <p:sp>
        <p:nvSpPr>
          <p:cNvPr id="9219" name="Rectangle 3">
            <a:extLst>
              <a:ext uri="{FF2B5EF4-FFF2-40B4-BE49-F238E27FC236}">
                <a16:creationId xmlns:a16="http://schemas.microsoft.com/office/drawing/2014/main" id="{D288C6F5-1E4F-86B2-82C2-AB820C1F1895}"/>
              </a:ext>
            </a:extLst>
          </p:cNvPr>
          <p:cNvSpPr>
            <a:spLocks noGrp="1" noChangeArrowheads="1"/>
          </p:cNvSpPr>
          <p:nvPr>
            <p:ph type="body" idx="1"/>
          </p:nvPr>
        </p:nvSpPr>
        <p:spPr>
          <a:xfrm>
            <a:off x="251520" y="1600200"/>
            <a:ext cx="8784976" cy="4525963"/>
          </a:xfrm>
        </p:spPr>
        <p:txBody>
          <a:bodyPr/>
          <a:lstStyle/>
          <a:p>
            <a:pPr>
              <a:lnSpc>
                <a:spcPct val="90000"/>
              </a:lnSpc>
            </a:pPr>
            <a:r>
              <a:rPr lang="zh-CN" altLang="en-US" sz="2800" dirty="0"/>
              <a:t>产品型组织</a:t>
            </a:r>
            <a:endParaRPr lang="en-US" altLang="zh-CN" sz="2800" dirty="0"/>
          </a:p>
          <a:p>
            <a:pPr lvl="1">
              <a:lnSpc>
                <a:spcPct val="90000"/>
              </a:lnSpc>
            </a:pPr>
            <a:r>
              <a:rPr lang="zh-CN" altLang="en-US" sz="2400" dirty="0"/>
              <a:t>由一名产品主管经理负责，下设几个产品大类经理，产品大类经理下再设各个具体产品经理去负责各具体的产品。</a:t>
            </a:r>
          </a:p>
          <a:p>
            <a:pPr>
              <a:lnSpc>
                <a:spcPct val="90000"/>
              </a:lnSpc>
            </a:pPr>
            <a:r>
              <a:rPr lang="zh-CN" altLang="en-US" sz="2800" dirty="0"/>
              <a:t>优点</a:t>
            </a:r>
            <a:endParaRPr lang="en-US" altLang="zh-CN" sz="2800" dirty="0"/>
          </a:p>
          <a:p>
            <a:pPr lvl="1">
              <a:lnSpc>
                <a:spcPct val="90000"/>
              </a:lnSpc>
            </a:pPr>
            <a:r>
              <a:rPr lang="zh-CN" altLang="en-US" sz="2400" dirty="0"/>
              <a:t>产品经理能将各要素较好地协调起来，对市场上出现的问题做出快速反应。能避免使较小品牌受到忽视。锻炼及提高产品经理的场所。</a:t>
            </a:r>
          </a:p>
          <a:p>
            <a:pPr>
              <a:lnSpc>
                <a:spcPct val="90000"/>
              </a:lnSpc>
            </a:pPr>
            <a:r>
              <a:rPr lang="zh-CN" altLang="en-US" sz="2800" dirty="0"/>
              <a:t>缺点</a:t>
            </a:r>
            <a:endParaRPr lang="en-US" altLang="zh-CN" sz="2800" dirty="0"/>
          </a:p>
          <a:p>
            <a:pPr lvl="1">
              <a:lnSpc>
                <a:spcPct val="90000"/>
              </a:lnSpc>
            </a:pPr>
            <a:r>
              <a:rPr lang="zh-CN" altLang="en-US" sz="2400" dirty="0"/>
              <a:t>产品经理的组织设置会产生一些冲突或摩擦。所需要的费用常常高出原先的预计。由于产品经理人员和各功能性专业人员的结构过于庞大而加重开支负担。分割开的市场使产品经理很难开发一个从总部角度出发的全国战略。</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E4A5A4D4-21E7-AD8D-41E5-6C31A899FB91}"/>
              </a:ext>
            </a:extLst>
          </p:cNvPr>
          <p:cNvSpPr>
            <a:spLocks noGrp="1" noChangeArrowheads="1"/>
          </p:cNvSpPr>
          <p:nvPr>
            <p:ph type="title"/>
          </p:nvPr>
        </p:nvSpPr>
        <p:spPr/>
        <p:txBody>
          <a:bodyPr/>
          <a:lstStyle/>
          <a:p>
            <a:r>
              <a:rPr lang="zh-CN" altLang="en-US" b="1"/>
              <a:t>三、产品或品牌型组织结构</a:t>
            </a:r>
            <a:r>
              <a:rPr lang="zh-CN" altLang="en-US"/>
              <a:t> </a:t>
            </a:r>
          </a:p>
        </p:txBody>
      </p:sp>
      <p:grpSp>
        <p:nvGrpSpPr>
          <p:cNvPr id="3" name="组合 2">
            <a:extLst>
              <a:ext uri="{FF2B5EF4-FFF2-40B4-BE49-F238E27FC236}">
                <a16:creationId xmlns:a16="http://schemas.microsoft.com/office/drawing/2014/main" id="{7C0482A0-00C2-BC6B-F7D8-1A0F5C15B437}"/>
              </a:ext>
            </a:extLst>
          </p:cNvPr>
          <p:cNvGrpSpPr/>
          <p:nvPr/>
        </p:nvGrpSpPr>
        <p:grpSpPr>
          <a:xfrm>
            <a:off x="107504" y="1772816"/>
            <a:ext cx="8928992" cy="4104456"/>
            <a:chOff x="822" y="6276"/>
            <a:chExt cx="9519" cy="4682"/>
          </a:xfrm>
        </p:grpSpPr>
        <p:sp>
          <p:nvSpPr>
            <p:cNvPr id="4" name="文本框 630">
              <a:extLst>
                <a:ext uri="{FF2B5EF4-FFF2-40B4-BE49-F238E27FC236}">
                  <a16:creationId xmlns:a16="http://schemas.microsoft.com/office/drawing/2014/main" id="{41A0B17D-99A5-0359-3626-2FF560E62647}"/>
                </a:ext>
              </a:extLst>
            </p:cNvPr>
            <p:cNvSpPr txBox="1"/>
            <p:nvPr/>
          </p:nvSpPr>
          <p:spPr>
            <a:xfrm>
              <a:off x="4673" y="6276"/>
              <a:ext cx="1820" cy="466"/>
            </a:xfrm>
            <a:prstGeom prst="rect">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lIns="0" tIns="0" rIns="0" bIns="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营销副总经理</a:t>
              </a:r>
            </a:p>
          </p:txBody>
        </p:sp>
        <p:sp>
          <p:nvSpPr>
            <p:cNvPr id="5" name="文本框 631">
              <a:extLst>
                <a:ext uri="{FF2B5EF4-FFF2-40B4-BE49-F238E27FC236}">
                  <a16:creationId xmlns:a16="http://schemas.microsoft.com/office/drawing/2014/main" id="{6FE54C38-0EBC-5E84-DEAD-56AA10060BC1}"/>
                </a:ext>
              </a:extLst>
            </p:cNvPr>
            <p:cNvSpPr txBox="1"/>
            <p:nvPr/>
          </p:nvSpPr>
          <p:spPr>
            <a:xfrm>
              <a:off x="1979" y="7368"/>
              <a:ext cx="1261" cy="466"/>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营销调研</a:t>
              </a:r>
            </a:p>
          </p:txBody>
        </p:sp>
        <p:sp>
          <p:nvSpPr>
            <p:cNvPr id="6" name="文本框 632">
              <a:extLst>
                <a:ext uri="{FF2B5EF4-FFF2-40B4-BE49-F238E27FC236}">
                  <a16:creationId xmlns:a16="http://schemas.microsoft.com/office/drawing/2014/main" id="{897A0BDD-074D-6FC7-E2C0-FE2DD18C7EEB}"/>
                </a:ext>
              </a:extLst>
            </p:cNvPr>
            <p:cNvSpPr txBox="1"/>
            <p:nvPr/>
          </p:nvSpPr>
          <p:spPr>
            <a:xfrm>
              <a:off x="3779" y="7368"/>
              <a:ext cx="1261" cy="466"/>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代理经营</a:t>
              </a:r>
            </a:p>
          </p:txBody>
        </p:sp>
        <p:sp>
          <p:nvSpPr>
            <p:cNvPr id="7" name="文本框 633">
              <a:extLst>
                <a:ext uri="{FF2B5EF4-FFF2-40B4-BE49-F238E27FC236}">
                  <a16:creationId xmlns:a16="http://schemas.microsoft.com/office/drawing/2014/main" id="{C6956DDB-4F67-5A75-A699-A28695BF06E6}"/>
                </a:ext>
              </a:extLst>
            </p:cNvPr>
            <p:cNvSpPr txBox="1"/>
            <p:nvPr/>
          </p:nvSpPr>
          <p:spPr>
            <a:xfrm>
              <a:off x="6299" y="7368"/>
              <a:ext cx="1261" cy="466"/>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客户关系</a:t>
              </a:r>
            </a:p>
          </p:txBody>
        </p:sp>
        <p:sp>
          <p:nvSpPr>
            <p:cNvPr id="8" name="文本框 634">
              <a:extLst>
                <a:ext uri="{FF2B5EF4-FFF2-40B4-BE49-F238E27FC236}">
                  <a16:creationId xmlns:a16="http://schemas.microsoft.com/office/drawing/2014/main" id="{471F18AB-1829-B0EC-3D49-D5FD18FBA461}"/>
                </a:ext>
              </a:extLst>
            </p:cNvPr>
            <p:cNvSpPr txBox="1"/>
            <p:nvPr/>
          </p:nvSpPr>
          <p:spPr>
            <a:xfrm>
              <a:off x="7808" y="7368"/>
              <a:ext cx="2173" cy="466"/>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just"/>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营销管理行政事务</a:t>
              </a:r>
            </a:p>
          </p:txBody>
        </p:sp>
        <p:sp>
          <p:nvSpPr>
            <p:cNvPr id="9" name="文本框 635">
              <a:extLst>
                <a:ext uri="{FF2B5EF4-FFF2-40B4-BE49-F238E27FC236}">
                  <a16:creationId xmlns:a16="http://schemas.microsoft.com/office/drawing/2014/main" id="{95D0A886-7A06-85CF-BB47-204390DCA267}"/>
                </a:ext>
              </a:extLst>
            </p:cNvPr>
            <p:cNvSpPr txBox="1"/>
            <p:nvPr/>
          </p:nvSpPr>
          <p:spPr>
            <a:xfrm>
              <a:off x="2601" y="8460"/>
              <a:ext cx="2263" cy="780"/>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人寿保险产品经理</a:t>
              </a:r>
            </a:p>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（系列产品经理）</a:t>
              </a:r>
            </a:p>
          </p:txBody>
        </p:sp>
        <p:sp>
          <p:nvSpPr>
            <p:cNvPr id="10" name="文本框 636">
              <a:extLst>
                <a:ext uri="{FF2B5EF4-FFF2-40B4-BE49-F238E27FC236}">
                  <a16:creationId xmlns:a16="http://schemas.microsoft.com/office/drawing/2014/main" id="{D73CC692-3A8D-F560-0887-6E202E284581}"/>
                </a:ext>
              </a:extLst>
            </p:cNvPr>
            <p:cNvSpPr txBox="1"/>
            <p:nvPr/>
          </p:nvSpPr>
          <p:spPr>
            <a:xfrm>
              <a:off x="6470" y="8460"/>
              <a:ext cx="2262" cy="780"/>
            </a:xfrm>
            <a:prstGeom prst="rect">
              <a:avLst/>
            </a:prstGeom>
            <a:ln>
              <a:headEnd type="none" w="med" len="med"/>
              <a:tailEnd type="none" w="med" len="med"/>
            </a:ln>
          </p:spPr>
          <p:style>
            <a:lnRef idx="2">
              <a:schemeClr val="accent5">
                <a:shade val="50000"/>
              </a:schemeClr>
            </a:lnRef>
            <a:fillRef idx="1">
              <a:schemeClr val="accent5"/>
            </a:fillRef>
            <a:effectRef idx="0">
              <a:schemeClr val="accent5"/>
            </a:effectRef>
            <a:fontRef idx="minor">
              <a:schemeClr val="lt1"/>
            </a:fontRef>
          </p:style>
          <p:txBody>
            <a:bodyPr wrap="square" lIns="0" tIns="0" rIns="0" bIns="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财产保险产品经理</a:t>
              </a:r>
            </a:p>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（系列产品经理）</a:t>
              </a:r>
            </a:p>
          </p:txBody>
        </p:sp>
        <p:sp>
          <p:nvSpPr>
            <p:cNvPr id="11" name="文本框 637">
              <a:extLst>
                <a:ext uri="{FF2B5EF4-FFF2-40B4-BE49-F238E27FC236}">
                  <a16:creationId xmlns:a16="http://schemas.microsoft.com/office/drawing/2014/main" id="{0D9A6EA5-A95F-5BDC-0B52-EBE8045162B9}"/>
                </a:ext>
              </a:extLst>
            </p:cNvPr>
            <p:cNvSpPr txBox="1"/>
            <p:nvPr/>
          </p:nvSpPr>
          <p:spPr>
            <a:xfrm>
              <a:off x="3067" y="10177"/>
              <a:ext cx="1590" cy="781"/>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产品经理</a:t>
              </a:r>
            </a:p>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（团体保险）</a:t>
              </a:r>
            </a:p>
          </p:txBody>
        </p:sp>
        <p:sp>
          <p:nvSpPr>
            <p:cNvPr id="12" name="文本框 638">
              <a:extLst>
                <a:ext uri="{FF2B5EF4-FFF2-40B4-BE49-F238E27FC236}">
                  <a16:creationId xmlns:a16="http://schemas.microsoft.com/office/drawing/2014/main" id="{4AC01A52-2141-5E9D-B3C8-CAFEDE6F9776}"/>
                </a:ext>
              </a:extLst>
            </p:cNvPr>
            <p:cNvSpPr txBox="1"/>
            <p:nvPr/>
          </p:nvSpPr>
          <p:spPr>
            <a:xfrm>
              <a:off x="5047" y="10176"/>
              <a:ext cx="1980" cy="780"/>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产品经理</a:t>
              </a:r>
            </a:p>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（银行保险）</a:t>
              </a:r>
            </a:p>
          </p:txBody>
        </p:sp>
        <p:cxnSp>
          <p:nvCxnSpPr>
            <p:cNvPr id="13" name="直线 639">
              <a:extLst>
                <a:ext uri="{FF2B5EF4-FFF2-40B4-BE49-F238E27FC236}">
                  <a16:creationId xmlns:a16="http://schemas.microsoft.com/office/drawing/2014/main" id="{61251D6A-7A57-66B8-31CF-8273DD63DF2B}"/>
                </a:ext>
              </a:extLst>
            </p:cNvPr>
            <p:cNvCxnSpPr/>
            <p:nvPr/>
          </p:nvCxnSpPr>
          <p:spPr>
            <a:xfrm>
              <a:off x="2520" y="7056"/>
              <a:ext cx="6300" cy="0"/>
            </a:xfrm>
            <a:prstGeom prst="line">
              <a:avLst/>
            </a:prstGeom>
            <a:ln w="9525" cap="flat" cmpd="sng">
              <a:solidFill>
                <a:srgbClr val="000000"/>
              </a:solidFill>
              <a:prstDash val="solid"/>
              <a:headEnd type="none" w="med" len="med"/>
              <a:tailEnd type="none" w="med" len="med"/>
            </a:ln>
          </p:spPr>
        </p:cxnSp>
        <p:cxnSp>
          <p:nvCxnSpPr>
            <p:cNvPr id="14" name="直线 640">
              <a:extLst>
                <a:ext uri="{FF2B5EF4-FFF2-40B4-BE49-F238E27FC236}">
                  <a16:creationId xmlns:a16="http://schemas.microsoft.com/office/drawing/2014/main" id="{2B203E90-CD93-AEF4-12A9-980904D03505}"/>
                </a:ext>
              </a:extLst>
            </p:cNvPr>
            <p:cNvCxnSpPr/>
            <p:nvPr/>
          </p:nvCxnSpPr>
          <p:spPr>
            <a:xfrm>
              <a:off x="5580" y="6744"/>
              <a:ext cx="1" cy="312"/>
            </a:xfrm>
            <a:prstGeom prst="line">
              <a:avLst/>
            </a:prstGeom>
            <a:ln w="9525" cap="flat" cmpd="sng">
              <a:solidFill>
                <a:srgbClr val="000000"/>
              </a:solidFill>
              <a:prstDash val="solid"/>
              <a:headEnd type="none" w="med" len="med"/>
              <a:tailEnd type="none" w="med" len="med"/>
            </a:ln>
          </p:spPr>
        </p:cxnSp>
        <p:cxnSp>
          <p:nvCxnSpPr>
            <p:cNvPr id="15" name="直线 641">
              <a:extLst>
                <a:ext uri="{FF2B5EF4-FFF2-40B4-BE49-F238E27FC236}">
                  <a16:creationId xmlns:a16="http://schemas.microsoft.com/office/drawing/2014/main" id="{B26D76D4-174B-2D4C-3305-50D818E12426}"/>
                </a:ext>
              </a:extLst>
            </p:cNvPr>
            <p:cNvCxnSpPr/>
            <p:nvPr/>
          </p:nvCxnSpPr>
          <p:spPr>
            <a:xfrm>
              <a:off x="2520" y="7056"/>
              <a:ext cx="1" cy="312"/>
            </a:xfrm>
            <a:prstGeom prst="line">
              <a:avLst/>
            </a:prstGeom>
            <a:ln w="9525" cap="flat" cmpd="sng">
              <a:solidFill>
                <a:srgbClr val="000000"/>
              </a:solidFill>
              <a:prstDash val="solid"/>
              <a:headEnd type="none" w="med" len="med"/>
              <a:tailEnd type="none" w="med" len="med"/>
            </a:ln>
          </p:spPr>
        </p:cxnSp>
        <p:cxnSp>
          <p:nvCxnSpPr>
            <p:cNvPr id="16" name="直线 642">
              <a:extLst>
                <a:ext uri="{FF2B5EF4-FFF2-40B4-BE49-F238E27FC236}">
                  <a16:creationId xmlns:a16="http://schemas.microsoft.com/office/drawing/2014/main" id="{86D16C98-F91B-B5E7-1D96-93422DA63C74}"/>
                </a:ext>
              </a:extLst>
            </p:cNvPr>
            <p:cNvCxnSpPr/>
            <p:nvPr/>
          </p:nvCxnSpPr>
          <p:spPr>
            <a:xfrm>
              <a:off x="4320" y="7056"/>
              <a:ext cx="1" cy="312"/>
            </a:xfrm>
            <a:prstGeom prst="line">
              <a:avLst/>
            </a:prstGeom>
            <a:ln w="9525" cap="flat" cmpd="sng">
              <a:solidFill>
                <a:srgbClr val="000000"/>
              </a:solidFill>
              <a:prstDash val="solid"/>
              <a:headEnd type="none" w="med" len="med"/>
              <a:tailEnd type="none" w="med" len="med"/>
            </a:ln>
          </p:spPr>
        </p:cxnSp>
        <p:cxnSp>
          <p:nvCxnSpPr>
            <p:cNvPr id="17" name="直线 643">
              <a:extLst>
                <a:ext uri="{FF2B5EF4-FFF2-40B4-BE49-F238E27FC236}">
                  <a16:creationId xmlns:a16="http://schemas.microsoft.com/office/drawing/2014/main" id="{DB7D3194-1D7D-844C-2F3D-02EF3F0F0445}"/>
                </a:ext>
              </a:extLst>
            </p:cNvPr>
            <p:cNvCxnSpPr/>
            <p:nvPr/>
          </p:nvCxnSpPr>
          <p:spPr>
            <a:xfrm>
              <a:off x="6840" y="7056"/>
              <a:ext cx="1" cy="312"/>
            </a:xfrm>
            <a:prstGeom prst="line">
              <a:avLst/>
            </a:prstGeom>
            <a:ln w="9525" cap="flat" cmpd="sng">
              <a:solidFill>
                <a:srgbClr val="000000"/>
              </a:solidFill>
              <a:prstDash val="solid"/>
              <a:headEnd type="none" w="med" len="med"/>
              <a:tailEnd type="none" w="med" len="med"/>
            </a:ln>
          </p:spPr>
        </p:cxnSp>
        <p:cxnSp>
          <p:nvCxnSpPr>
            <p:cNvPr id="18" name="直线 644">
              <a:extLst>
                <a:ext uri="{FF2B5EF4-FFF2-40B4-BE49-F238E27FC236}">
                  <a16:creationId xmlns:a16="http://schemas.microsoft.com/office/drawing/2014/main" id="{19ACF580-BCFF-BF9D-7302-F96D2DF0A657}"/>
                </a:ext>
              </a:extLst>
            </p:cNvPr>
            <p:cNvCxnSpPr/>
            <p:nvPr/>
          </p:nvCxnSpPr>
          <p:spPr>
            <a:xfrm>
              <a:off x="8820" y="7056"/>
              <a:ext cx="1" cy="312"/>
            </a:xfrm>
            <a:prstGeom prst="line">
              <a:avLst/>
            </a:prstGeom>
            <a:ln w="9525" cap="flat" cmpd="sng">
              <a:solidFill>
                <a:srgbClr val="000000"/>
              </a:solidFill>
              <a:prstDash val="solid"/>
              <a:headEnd type="none" w="med" len="med"/>
              <a:tailEnd type="none" w="med" len="med"/>
            </a:ln>
          </p:spPr>
        </p:cxnSp>
        <p:cxnSp>
          <p:nvCxnSpPr>
            <p:cNvPr id="19" name="直线 645">
              <a:extLst>
                <a:ext uri="{FF2B5EF4-FFF2-40B4-BE49-F238E27FC236}">
                  <a16:creationId xmlns:a16="http://schemas.microsoft.com/office/drawing/2014/main" id="{0C2A701A-FA6D-6F5C-83A2-95C90CC543C8}"/>
                </a:ext>
              </a:extLst>
            </p:cNvPr>
            <p:cNvCxnSpPr/>
            <p:nvPr/>
          </p:nvCxnSpPr>
          <p:spPr>
            <a:xfrm>
              <a:off x="5580" y="7056"/>
              <a:ext cx="0" cy="1092"/>
            </a:xfrm>
            <a:prstGeom prst="line">
              <a:avLst/>
            </a:prstGeom>
            <a:ln w="9525" cap="flat" cmpd="sng">
              <a:solidFill>
                <a:srgbClr val="000000"/>
              </a:solidFill>
              <a:prstDash val="solid"/>
              <a:headEnd type="none" w="med" len="med"/>
              <a:tailEnd type="none" w="med" len="med"/>
            </a:ln>
          </p:spPr>
        </p:cxnSp>
        <p:cxnSp>
          <p:nvCxnSpPr>
            <p:cNvPr id="20" name="直线 646">
              <a:extLst>
                <a:ext uri="{FF2B5EF4-FFF2-40B4-BE49-F238E27FC236}">
                  <a16:creationId xmlns:a16="http://schemas.microsoft.com/office/drawing/2014/main" id="{F4999825-9D1F-77F6-E2CD-1AD1658F5426}"/>
                </a:ext>
              </a:extLst>
            </p:cNvPr>
            <p:cNvCxnSpPr/>
            <p:nvPr/>
          </p:nvCxnSpPr>
          <p:spPr>
            <a:xfrm>
              <a:off x="3780" y="8148"/>
              <a:ext cx="3780" cy="0"/>
            </a:xfrm>
            <a:prstGeom prst="line">
              <a:avLst/>
            </a:prstGeom>
            <a:ln w="9525" cap="flat" cmpd="sng">
              <a:solidFill>
                <a:srgbClr val="000000"/>
              </a:solidFill>
              <a:prstDash val="solid"/>
              <a:headEnd type="none" w="med" len="med"/>
              <a:tailEnd type="none" w="med" len="med"/>
            </a:ln>
          </p:spPr>
        </p:cxnSp>
        <p:cxnSp>
          <p:nvCxnSpPr>
            <p:cNvPr id="21" name="直线 647">
              <a:extLst>
                <a:ext uri="{FF2B5EF4-FFF2-40B4-BE49-F238E27FC236}">
                  <a16:creationId xmlns:a16="http://schemas.microsoft.com/office/drawing/2014/main" id="{7FEF8671-096C-752D-3CB8-613B7231935D}"/>
                </a:ext>
              </a:extLst>
            </p:cNvPr>
            <p:cNvCxnSpPr/>
            <p:nvPr/>
          </p:nvCxnSpPr>
          <p:spPr>
            <a:xfrm>
              <a:off x="3780" y="8148"/>
              <a:ext cx="1" cy="312"/>
            </a:xfrm>
            <a:prstGeom prst="line">
              <a:avLst/>
            </a:prstGeom>
            <a:ln w="9525" cap="flat" cmpd="sng">
              <a:solidFill>
                <a:srgbClr val="000000"/>
              </a:solidFill>
              <a:prstDash val="solid"/>
              <a:headEnd type="none" w="med" len="med"/>
              <a:tailEnd type="none" w="med" len="med"/>
            </a:ln>
          </p:spPr>
        </p:cxnSp>
        <p:cxnSp>
          <p:nvCxnSpPr>
            <p:cNvPr id="22" name="直线 648">
              <a:extLst>
                <a:ext uri="{FF2B5EF4-FFF2-40B4-BE49-F238E27FC236}">
                  <a16:creationId xmlns:a16="http://schemas.microsoft.com/office/drawing/2014/main" id="{4F2236BD-1E01-A487-C745-B570EE950373}"/>
                </a:ext>
              </a:extLst>
            </p:cNvPr>
            <p:cNvCxnSpPr/>
            <p:nvPr/>
          </p:nvCxnSpPr>
          <p:spPr>
            <a:xfrm>
              <a:off x="7560" y="8148"/>
              <a:ext cx="1" cy="312"/>
            </a:xfrm>
            <a:prstGeom prst="line">
              <a:avLst/>
            </a:prstGeom>
            <a:ln w="9525" cap="flat" cmpd="sng">
              <a:solidFill>
                <a:srgbClr val="000000"/>
              </a:solidFill>
              <a:prstDash val="solid"/>
              <a:headEnd type="none" w="med" len="med"/>
              <a:tailEnd type="none" w="med" len="med"/>
            </a:ln>
          </p:spPr>
        </p:cxnSp>
        <p:cxnSp>
          <p:nvCxnSpPr>
            <p:cNvPr id="23" name="直线 649">
              <a:extLst>
                <a:ext uri="{FF2B5EF4-FFF2-40B4-BE49-F238E27FC236}">
                  <a16:creationId xmlns:a16="http://schemas.microsoft.com/office/drawing/2014/main" id="{11B2955B-7536-A0E9-F9B2-EFB5A8BA0C76}"/>
                </a:ext>
              </a:extLst>
            </p:cNvPr>
            <p:cNvCxnSpPr/>
            <p:nvPr/>
          </p:nvCxnSpPr>
          <p:spPr>
            <a:xfrm>
              <a:off x="3784" y="9240"/>
              <a:ext cx="1" cy="624"/>
            </a:xfrm>
            <a:prstGeom prst="line">
              <a:avLst/>
            </a:prstGeom>
            <a:ln w="9525" cap="flat" cmpd="sng">
              <a:solidFill>
                <a:srgbClr val="000000"/>
              </a:solidFill>
              <a:prstDash val="solid"/>
              <a:headEnd type="none" w="med" len="med"/>
              <a:tailEnd type="none" w="med" len="med"/>
            </a:ln>
          </p:spPr>
        </p:cxnSp>
        <p:cxnSp>
          <p:nvCxnSpPr>
            <p:cNvPr id="24" name="直线 650">
              <a:extLst>
                <a:ext uri="{FF2B5EF4-FFF2-40B4-BE49-F238E27FC236}">
                  <a16:creationId xmlns:a16="http://schemas.microsoft.com/office/drawing/2014/main" id="{805E019A-61ED-4EB6-66BF-8547E182C7A4}"/>
                </a:ext>
              </a:extLst>
            </p:cNvPr>
            <p:cNvCxnSpPr/>
            <p:nvPr/>
          </p:nvCxnSpPr>
          <p:spPr>
            <a:xfrm>
              <a:off x="1631" y="9864"/>
              <a:ext cx="6476" cy="0"/>
            </a:xfrm>
            <a:prstGeom prst="line">
              <a:avLst/>
            </a:prstGeom>
            <a:ln w="9525" cap="flat" cmpd="sng">
              <a:solidFill>
                <a:srgbClr val="000000"/>
              </a:solidFill>
              <a:prstDash val="solid"/>
              <a:headEnd type="none" w="med" len="med"/>
              <a:tailEnd type="none" w="med" len="med"/>
            </a:ln>
          </p:spPr>
        </p:cxnSp>
        <p:cxnSp>
          <p:nvCxnSpPr>
            <p:cNvPr id="25" name="直线 651">
              <a:extLst>
                <a:ext uri="{FF2B5EF4-FFF2-40B4-BE49-F238E27FC236}">
                  <a16:creationId xmlns:a16="http://schemas.microsoft.com/office/drawing/2014/main" id="{C7EF4B07-26B4-53A1-7A81-52DC266E23BF}"/>
                </a:ext>
              </a:extLst>
            </p:cNvPr>
            <p:cNvCxnSpPr/>
            <p:nvPr/>
          </p:nvCxnSpPr>
          <p:spPr>
            <a:xfrm>
              <a:off x="1630" y="9864"/>
              <a:ext cx="1" cy="312"/>
            </a:xfrm>
            <a:prstGeom prst="line">
              <a:avLst/>
            </a:prstGeom>
            <a:ln w="9525" cap="flat" cmpd="sng">
              <a:solidFill>
                <a:srgbClr val="000000"/>
              </a:solidFill>
              <a:prstDash val="solid"/>
              <a:headEnd type="none" w="med" len="med"/>
              <a:tailEnd type="none" w="med" len="med"/>
            </a:ln>
          </p:spPr>
        </p:cxnSp>
        <p:cxnSp>
          <p:nvCxnSpPr>
            <p:cNvPr id="26" name="直线 652">
              <a:extLst>
                <a:ext uri="{FF2B5EF4-FFF2-40B4-BE49-F238E27FC236}">
                  <a16:creationId xmlns:a16="http://schemas.microsoft.com/office/drawing/2014/main" id="{546D2B4E-1D21-698F-F7A2-9C6277AC5C42}"/>
                </a:ext>
              </a:extLst>
            </p:cNvPr>
            <p:cNvCxnSpPr/>
            <p:nvPr/>
          </p:nvCxnSpPr>
          <p:spPr>
            <a:xfrm>
              <a:off x="3787" y="9864"/>
              <a:ext cx="1" cy="312"/>
            </a:xfrm>
            <a:prstGeom prst="line">
              <a:avLst/>
            </a:prstGeom>
            <a:ln w="9525" cap="flat" cmpd="sng">
              <a:solidFill>
                <a:srgbClr val="000000"/>
              </a:solidFill>
              <a:prstDash val="solid"/>
              <a:headEnd type="none" w="med" len="med"/>
              <a:tailEnd type="none" w="med" len="med"/>
            </a:ln>
          </p:spPr>
        </p:cxnSp>
        <p:cxnSp>
          <p:nvCxnSpPr>
            <p:cNvPr id="27" name="直线 653">
              <a:extLst>
                <a:ext uri="{FF2B5EF4-FFF2-40B4-BE49-F238E27FC236}">
                  <a16:creationId xmlns:a16="http://schemas.microsoft.com/office/drawing/2014/main" id="{E5E69314-4BB2-7095-16CF-E350678DC3E8}"/>
                </a:ext>
              </a:extLst>
            </p:cNvPr>
            <p:cNvCxnSpPr/>
            <p:nvPr/>
          </p:nvCxnSpPr>
          <p:spPr>
            <a:xfrm>
              <a:off x="5998" y="9864"/>
              <a:ext cx="1" cy="312"/>
            </a:xfrm>
            <a:prstGeom prst="line">
              <a:avLst/>
            </a:prstGeom>
            <a:ln w="9525" cap="flat" cmpd="sng">
              <a:solidFill>
                <a:srgbClr val="000000"/>
              </a:solidFill>
              <a:prstDash val="solid"/>
              <a:headEnd type="none" w="med" len="med"/>
              <a:tailEnd type="none" w="med" len="med"/>
            </a:ln>
          </p:spPr>
        </p:cxnSp>
        <p:sp>
          <p:nvSpPr>
            <p:cNvPr id="28" name="文本框 654">
              <a:extLst>
                <a:ext uri="{FF2B5EF4-FFF2-40B4-BE49-F238E27FC236}">
                  <a16:creationId xmlns:a16="http://schemas.microsoft.com/office/drawing/2014/main" id="{5CD5154B-CC5E-A59B-CF53-ED8AF76B496B}"/>
                </a:ext>
              </a:extLst>
            </p:cNvPr>
            <p:cNvSpPr txBox="1"/>
            <p:nvPr/>
          </p:nvSpPr>
          <p:spPr>
            <a:xfrm>
              <a:off x="822" y="10176"/>
              <a:ext cx="1620" cy="780"/>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产品经理</a:t>
              </a:r>
            </a:p>
            <a:p>
              <a:pPr algn="ctr"/>
              <a:r>
                <a:rPr lang="zh-CN" sz="2000" kern="100" dirty="0">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（个人保险）</a:t>
              </a:r>
            </a:p>
          </p:txBody>
        </p:sp>
        <p:cxnSp>
          <p:nvCxnSpPr>
            <p:cNvPr id="29" name="直线 655">
              <a:extLst>
                <a:ext uri="{FF2B5EF4-FFF2-40B4-BE49-F238E27FC236}">
                  <a16:creationId xmlns:a16="http://schemas.microsoft.com/office/drawing/2014/main" id="{24B490A9-49E6-9912-DC69-EE2F3962121C}"/>
                </a:ext>
              </a:extLst>
            </p:cNvPr>
            <p:cNvCxnSpPr/>
            <p:nvPr/>
          </p:nvCxnSpPr>
          <p:spPr>
            <a:xfrm>
              <a:off x="1521" y="7056"/>
              <a:ext cx="1080" cy="0"/>
            </a:xfrm>
            <a:prstGeom prst="line">
              <a:avLst/>
            </a:prstGeom>
            <a:ln w="9525" cap="flat" cmpd="sng">
              <a:solidFill>
                <a:srgbClr val="000000"/>
              </a:solidFill>
              <a:prstDash val="sysDot"/>
              <a:headEnd type="none" w="med" len="med"/>
              <a:tailEnd type="none" w="med" len="med"/>
            </a:ln>
          </p:spPr>
        </p:cxnSp>
        <p:cxnSp>
          <p:nvCxnSpPr>
            <p:cNvPr id="30" name="直线 656">
              <a:extLst>
                <a:ext uri="{FF2B5EF4-FFF2-40B4-BE49-F238E27FC236}">
                  <a16:creationId xmlns:a16="http://schemas.microsoft.com/office/drawing/2014/main" id="{F3881959-A101-896E-2BDA-687EB4D79034}"/>
                </a:ext>
              </a:extLst>
            </p:cNvPr>
            <p:cNvCxnSpPr/>
            <p:nvPr/>
          </p:nvCxnSpPr>
          <p:spPr>
            <a:xfrm>
              <a:off x="8721" y="7056"/>
              <a:ext cx="1620" cy="0"/>
            </a:xfrm>
            <a:prstGeom prst="line">
              <a:avLst/>
            </a:prstGeom>
            <a:ln w="9525" cap="flat" cmpd="sng">
              <a:solidFill>
                <a:srgbClr val="000000"/>
              </a:solidFill>
              <a:prstDash val="sysDot"/>
              <a:headEnd type="none" w="med" len="med"/>
              <a:tailEnd type="none" w="med" len="med"/>
            </a:ln>
          </p:spPr>
        </p:cxnSp>
        <p:cxnSp>
          <p:nvCxnSpPr>
            <p:cNvPr id="31" name="直线 657">
              <a:extLst>
                <a:ext uri="{FF2B5EF4-FFF2-40B4-BE49-F238E27FC236}">
                  <a16:creationId xmlns:a16="http://schemas.microsoft.com/office/drawing/2014/main" id="{CC462AAA-4A0C-128D-13B7-01077B3A986F}"/>
                </a:ext>
              </a:extLst>
            </p:cNvPr>
            <p:cNvCxnSpPr/>
            <p:nvPr/>
          </p:nvCxnSpPr>
          <p:spPr>
            <a:xfrm>
              <a:off x="1521" y="7056"/>
              <a:ext cx="0" cy="312"/>
            </a:xfrm>
            <a:prstGeom prst="line">
              <a:avLst/>
            </a:prstGeom>
            <a:ln w="9525" cap="flat" cmpd="sng">
              <a:solidFill>
                <a:srgbClr val="000000"/>
              </a:solidFill>
              <a:prstDash val="sysDot"/>
              <a:headEnd type="none" w="med" len="med"/>
              <a:tailEnd type="none" w="med" len="med"/>
            </a:ln>
          </p:spPr>
        </p:cxnSp>
        <p:cxnSp>
          <p:nvCxnSpPr>
            <p:cNvPr id="32" name="直线 658">
              <a:extLst>
                <a:ext uri="{FF2B5EF4-FFF2-40B4-BE49-F238E27FC236}">
                  <a16:creationId xmlns:a16="http://schemas.microsoft.com/office/drawing/2014/main" id="{BAA83BE9-920D-551A-A2FA-6E772486C27D}"/>
                </a:ext>
              </a:extLst>
            </p:cNvPr>
            <p:cNvCxnSpPr/>
            <p:nvPr/>
          </p:nvCxnSpPr>
          <p:spPr>
            <a:xfrm>
              <a:off x="10341" y="7056"/>
              <a:ext cx="0" cy="312"/>
            </a:xfrm>
            <a:prstGeom prst="line">
              <a:avLst/>
            </a:prstGeom>
            <a:ln w="9525" cap="flat" cmpd="sng">
              <a:solidFill>
                <a:srgbClr val="000000"/>
              </a:solidFill>
              <a:prstDash val="sysDot"/>
              <a:headEnd type="none" w="med" len="med"/>
              <a:tailEnd type="none" w="med" len="med"/>
            </a:ln>
          </p:spPr>
        </p:cxnSp>
        <p:cxnSp>
          <p:nvCxnSpPr>
            <p:cNvPr id="33" name="直线 659">
              <a:extLst>
                <a:ext uri="{FF2B5EF4-FFF2-40B4-BE49-F238E27FC236}">
                  <a16:creationId xmlns:a16="http://schemas.microsoft.com/office/drawing/2014/main" id="{21FE446A-D9E4-F320-2933-24471020F54A}"/>
                </a:ext>
              </a:extLst>
            </p:cNvPr>
            <p:cNvCxnSpPr/>
            <p:nvPr/>
          </p:nvCxnSpPr>
          <p:spPr>
            <a:xfrm>
              <a:off x="8107" y="9864"/>
              <a:ext cx="0" cy="312"/>
            </a:xfrm>
            <a:prstGeom prst="line">
              <a:avLst/>
            </a:prstGeom>
            <a:ln w="9525" cap="flat" cmpd="sng">
              <a:solidFill>
                <a:srgbClr val="000000"/>
              </a:solidFill>
              <a:prstDash val="sysDot"/>
              <a:headEnd type="none" w="med" len="med"/>
              <a:tailEnd type="none" w="med" len="med"/>
            </a:ln>
          </p:spPr>
        </p:cxnSp>
      </p:grpSp>
    </p:spTree>
    <p:extLst>
      <p:ext uri="{BB962C8B-B14F-4D97-AF65-F5344CB8AC3E}">
        <p14:creationId xmlns:p14="http://schemas.microsoft.com/office/powerpoint/2010/main" val="3307365019"/>
      </p:ext>
    </p:extLst>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328</TotalTime>
  <Words>2464</Words>
  <Application>Microsoft Office PowerPoint</Application>
  <PresentationFormat>全屏显示(4:3)</PresentationFormat>
  <Paragraphs>373</Paragraphs>
  <Slides>42</Slides>
  <Notes>0</Notes>
  <HiddenSlides>0</HiddenSlides>
  <MMClips>0</MMClips>
  <ScaleCrop>false</ScaleCrop>
  <HeadingPairs>
    <vt:vector size="6" baseType="variant">
      <vt:variant>
        <vt:lpstr>已用的字体</vt:lpstr>
      </vt:variant>
      <vt:variant>
        <vt:i4>3</vt:i4>
      </vt:variant>
      <vt:variant>
        <vt:lpstr>主题</vt:lpstr>
      </vt:variant>
      <vt:variant>
        <vt:i4>1</vt:i4>
      </vt:variant>
      <vt:variant>
        <vt:lpstr>幻灯片标题</vt:lpstr>
      </vt:variant>
      <vt:variant>
        <vt:i4>42</vt:i4>
      </vt:variant>
    </vt:vector>
  </HeadingPairs>
  <TitlesOfParts>
    <vt:vector size="46" baseType="lpstr">
      <vt:lpstr>Arial</vt:lpstr>
      <vt:lpstr>宋体</vt:lpstr>
      <vt:lpstr>Times New Roman</vt:lpstr>
      <vt:lpstr>默认设计模板</vt:lpstr>
      <vt:lpstr>第四部分</vt:lpstr>
      <vt:lpstr>第十四章</vt:lpstr>
      <vt:lpstr>第一节</vt:lpstr>
      <vt:lpstr>一、功能型组织结构 </vt:lpstr>
      <vt:lpstr>一、功能型组织结构 </vt:lpstr>
      <vt:lpstr>二、地区型组织结构 </vt:lpstr>
      <vt:lpstr>二、地区型组织结构 </vt:lpstr>
      <vt:lpstr>三、产品或品牌型组织结构 </vt:lpstr>
      <vt:lpstr>三、产品或品牌型组织结构 </vt:lpstr>
      <vt:lpstr>四、市场管理型组织结构 </vt:lpstr>
      <vt:lpstr>四、市场管理型组织结构 </vt:lpstr>
      <vt:lpstr>五、产品型与市场型组织机构 </vt:lpstr>
      <vt:lpstr>产品型与市场型组织结构</vt:lpstr>
      <vt:lpstr>六、事业部型组织结构 </vt:lpstr>
      <vt:lpstr>六、事业部型组织结构 </vt:lpstr>
      <vt:lpstr>第二节</vt:lpstr>
      <vt:lpstr>营销服务部的业务</vt:lpstr>
      <vt:lpstr>具体业务</vt:lpstr>
      <vt:lpstr>具体业务</vt:lpstr>
      <vt:lpstr>具体业务</vt:lpstr>
      <vt:lpstr>第三节</vt:lpstr>
      <vt:lpstr>一、保险营销人员的招聘 </vt:lpstr>
      <vt:lpstr>二、保险营销人员的培训 </vt:lpstr>
      <vt:lpstr>二、保险营销人员的培训 </vt:lpstr>
      <vt:lpstr>二、保险营销人员的培训 </vt:lpstr>
      <vt:lpstr>第四节</vt:lpstr>
      <vt:lpstr>一、保险营销人员的考核 </vt:lpstr>
      <vt:lpstr>一、保险营销人员的考核 </vt:lpstr>
      <vt:lpstr>二、保险营销人员的薪酬制度 </vt:lpstr>
      <vt:lpstr>二、保险营销人员的薪酬制度 </vt:lpstr>
      <vt:lpstr>二、保险营销人员的薪酬制度</vt:lpstr>
      <vt:lpstr>三、保险代理人的道德规范 </vt:lpstr>
      <vt:lpstr>四、防范保险欺诈 </vt:lpstr>
      <vt:lpstr>四、防范保险欺诈 </vt:lpstr>
      <vt:lpstr>PowerPoint 演示文稿</vt:lpstr>
      <vt:lpstr>第五节</vt:lpstr>
      <vt:lpstr>一、保险营销执行 </vt:lpstr>
      <vt:lpstr>二、保险营销的控制</vt:lpstr>
      <vt:lpstr>二、保险营销的控制</vt:lpstr>
      <vt:lpstr>销售分析的种类</vt:lpstr>
      <vt:lpstr>三、保险营销审计 </vt:lpstr>
      <vt:lpstr>三、保险营销审计 </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第四部分</dc:title>
  <dc:creator>马钦荣</dc:creator>
  <cp:lastModifiedBy>粟 芳</cp:lastModifiedBy>
  <cp:revision>7</cp:revision>
  <dcterms:created xsi:type="dcterms:W3CDTF">2009-07-21T02:48:52Z</dcterms:created>
  <dcterms:modified xsi:type="dcterms:W3CDTF">2023-01-30T07:59:10Z</dcterms:modified>
</cp:coreProperties>
</file>

<file path=docProps/thumbnail.jpeg>
</file>