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C743CC5-61FF-48FF-AC15-A8AFBDDDD658}" type="datetimeFigureOut">
              <a:rPr lang="zh-CN" altLang="en-US" smtClean="0"/>
              <a:t>2021/8/29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439E11E-11C2-40CE-846D-4D527436F0BA}" type="slidenum">
              <a:rPr lang="zh-CN" altLang="en-US" smtClean="0"/>
              <a:t>‹#›</a:t>
            </a:fld>
            <a:endParaRPr lang="zh-CN" altLang="en-US"/>
          </a:p>
        </p:txBody>
      </p:sp>
    </p:spTree>
    <p:extLst>
      <p:ext uri="{BB962C8B-B14F-4D97-AF65-F5344CB8AC3E}">
        <p14:creationId xmlns:p14="http://schemas.microsoft.com/office/powerpoint/2010/main" val="22177547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743CC5-61FF-48FF-AC15-A8AFBDDDD658}" type="datetimeFigureOut">
              <a:rPr lang="zh-CN" altLang="en-US" smtClean="0"/>
              <a:t>2021/8/29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439E11E-11C2-40CE-846D-4D527436F0BA}" type="slidenum">
              <a:rPr lang="zh-CN" altLang="en-US" smtClean="0"/>
              <a:t>‹#›</a:t>
            </a:fld>
            <a:endParaRPr lang="zh-CN" altLang="en-US"/>
          </a:p>
        </p:txBody>
      </p:sp>
    </p:spTree>
    <p:extLst>
      <p:ext uri="{BB962C8B-B14F-4D97-AF65-F5344CB8AC3E}">
        <p14:creationId xmlns:p14="http://schemas.microsoft.com/office/powerpoint/2010/main" val="18154309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743CC5-61FF-48FF-AC15-A8AFBDDDD658}" type="datetimeFigureOut">
              <a:rPr lang="zh-CN" altLang="en-US" smtClean="0"/>
              <a:t>2021/8/29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439E11E-11C2-40CE-846D-4D527436F0BA}" type="slidenum">
              <a:rPr lang="zh-CN" altLang="en-US" smtClean="0"/>
              <a:t>‹#›</a:t>
            </a:fld>
            <a:endParaRPr lang="zh-CN" altLang="en-US"/>
          </a:p>
        </p:txBody>
      </p:sp>
    </p:spTree>
    <p:extLst>
      <p:ext uri="{BB962C8B-B14F-4D97-AF65-F5344CB8AC3E}">
        <p14:creationId xmlns:p14="http://schemas.microsoft.com/office/powerpoint/2010/main" val="28031154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53949" y="143336"/>
            <a:ext cx="9997016" cy="749300"/>
          </a:xfrm>
        </p:spPr>
        <p:txBody>
          <a:bodyPr/>
          <a:lstStyle>
            <a:lvl1pPr>
              <a:defRPr b="0" baseline="0">
                <a:solidFill>
                  <a:srgbClr val="9900CC"/>
                </a:solidFill>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424217"/>
            <a:ext cx="10885714" cy="4821007"/>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7"/>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p:txBody>
          <a:bodyPr/>
          <a:lstStyle>
            <a:lvl1pPr>
              <a:defRPr/>
            </a:lvl1pPr>
          </a:lstStyle>
          <a:p>
            <a:pPr>
              <a:defRPr/>
            </a:pPr>
            <a:fld id="{6647B9BB-8C2D-404E-A344-BC0BAB711D30}"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27415497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
        <p:nvSpPr>
          <p:cNvPr id="5" name="标题 1"/>
          <p:cNvSpPr>
            <a:spLocks noGrp="1"/>
          </p:cNvSpPr>
          <p:nvPr>
            <p:ph type="title"/>
          </p:nvPr>
        </p:nvSpPr>
        <p:spPr>
          <a:xfrm>
            <a:off x="1106714" y="249735"/>
            <a:ext cx="8699591" cy="647700"/>
          </a:xfrm>
        </p:spPr>
        <p:txBody>
          <a:bodyPr>
            <a:noAutofit/>
          </a:bodyPr>
          <a:lstStyle>
            <a:lvl1pPr algn="l">
              <a:defRPr sz="2400" b="1" baseline="0">
                <a:ln w="9525" cmpd="sng">
                  <a:solidFill>
                    <a:schemeClr val="accent1"/>
                  </a:solidFill>
                  <a:prstDash val="solid"/>
                </a:ln>
                <a:solidFill>
                  <a:srgbClr val="009900"/>
                </a:solidFill>
                <a:effectLst>
                  <a:glow rad="38100">
                    <a:schemeClr val="accent1">
                      <a:alpha val="40000"/>
                    </a:schemeClr>
                  </a:glow>
                </a:effectLst>
                <a:latin typeface="+mn-lt"/>
                <a:ea typeface="微软雅黑" panose="020B0503020204020204" pitchFamily="34"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622300" y="1358900"/>
            <a:ext cx="10579735" cy="5016500"/>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pic>
        <p:nvPicPr>
          <p:cNvPr id="4"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836694" y="64824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2977948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743CC5-61FF-48FF-AC15-A8AFBDDDD658}" type="datetimeFigureOut">
              <a:rPr lang="zh-CN" altLang="en-US" smtClean="0"/>
              <a:t>2021/8/29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439E11E-11C2-40CE-846D-4D527436F0BA}" type="slidenum">
              <a:rPr lang="zh-CN" altLang="en-US" smtClean="0"/>
              <a:t>‹#›</a:t>
            </a:fld>
            <a:endParaRPr lang="zh-CN" altLang="en-US"/>
          </a:p>
        </p:txBody>
      </p:sp>
    </p:spTree>
    <p:extLst>
      <p:ext uri="{BB962C8B-B14F-4D97-AF65-F5344CB8AC3E}">
        <p14:creationId xmlns:p14="http://schemas.microsoft.com/office/powerpoint/2010/main" val="379786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C743CC5-61FF-48FF-AC15-A8AFBDDDD658}" type="datetimeFigureOut">
              <a:rPr lang="zh-CN" altLang="en-US" smtClean="0"/>
              <a:t>2021/8/29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439E11E-11C2-40CE-846D-4D527436F0BA}" type="slidenum">
              <a:rPr lang="zh-CN" altLang="en-US" smtClean="0"/>
              <a:t>‹#›</a:t>
            </a:fld>
            <a:endParaRPr lang="zh-CN" altLang="en-US"/>
          </a:p>
        </p:txBody>
      </p:sp>
    </p:spTree>
    <p:extLst>
      <p:ext uri="{BB962C8B-B14F-4D97-AF65-F5344CB8AC3E}">
        <p14:creationId xmlns:p14="http://schemas.microsoft.com/office/powerpoint/2010/main" val="22173155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C743CC5-61FF-48FF-AC15-A8AFBDDDD658}" type="datetimeFigureOut">
              <a:rPr lang="zh-CN" altLang="en-US" smtClean="0"/>
              <a:t>2021/8/29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439E11E-11C2-40CE-846D-4D527436F0BA}" type="slidenum">
              <a:rPr lang="zh-CN" altLang="en-US" smtClean="0"/>
              <a:t>‹#›</a:t>
            </a:fld>
            <a:endParaRPr lang="zh-CN" altLang="en-US"/>
          </a:p>
        </p:txBody>
      </p:sp>
    </p:spTree>
    <p:extLst>
      <p:ext uri="{BB962C8B-B14F-4D97-AF65-F5344CB8AC3E}">
        <p14:creationId xmlns:p14="http://schemas.microsoft.com/office/powerpoint/2010/main" val="2285128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C743CC5-61FF-48FF-AC15-A8AFBDDDD658}" type="datetimeFigureOut">
              <a:rPr lang="zh-CN" altLang="en-US" smtClean="0"/>
              <a:t>2021/8/29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439E11E-11C2-40CE-846D-4D527436F0BA}" type="slidenum">
              <a:rPr lang="zh-CN" altLang="en-US" smtClean="0"/>
              <a:t>‹#›</a:t>
            </a:fld>
            <a:endParaRPr lang="zh-CN" altLang="en-US"/>
          </a:p>
        </p:txBody>
      </p:sp>
    </p:spTree>
    <p:extLst>
      <p:ext uri="{BB962C8B-B14F-4D97-AF65-F5344CB8AC3E}">
        <p14:creationId xmlns:p14="http://schemas.microsoft.com/office/powerpoint/2010/main" val="10533551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C743CC5-61FF-48FF-AC15-A8AFBDDDD658}" type="datetimeFigureOut">
              <a:rPr lang="zh-CN" altLang="en-US" smtClean="0"/>
              <a:t>2021/8/29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439E11E-11C2-40CE-846D-4D527436F0BA}" type="slidenum">
              <a:rPr lang="zh-CN" altLang="en-US" smtClean="0"/>
              <a:t>‹#›</a:t>
            </a:fld>
            <a:endParaRPr lang="zh-CN" altLang="en-US"/>
          </a:p>
        </p:txBody>
      </p:sp>
    </p:spTree>
    <p:extLst>
      <p:ext uri="{BB962C8B-B14F-4D97-AF65-F5344CB8AC3E}">
        <p14:creationId xmlns:p14="http://schemas.microsoft.com/office/powerpoint/2010/main" val="34803833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743CC5-61FF-48FF-AC15-A8AFBDDDD658}" type="datetimeFigureOut">
              <a:rPr lang="zh-CN" altLang="en-US" smtClean="0"/>
              <a:t>2021/8/29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439E11E-11C2-40CE-846D-4D527436F0BA}" type="slidenum">
              <a:rPr lang="zh-CN" altLang="en-US" smtClean="0"/>
              <a:t>‹#›</a:t>
            </a:fld>
            <a:endParaRPr lang="zh-CN" altLang="en-US"/>
          </a:p>
        </p:txBody>
      </p:sp>
    </p:spTree>
    <p:extLst>
      <p:ext uri="{BB962C8B-B14F-4D97-AF65-F5344CB8AC3E}">
        <p14:creationId xmlns:p14="http://schemas.microsoft.com/office/powerpoint/2010/main" val="4045184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C743CC5-61FF-48FF-AC15-A8AFBDDDD658}" type="datetimeFigureOut">
              <a:rPr lang="zh-CN" altLang="en-US" smtClean="0"/>
              <a:t>2021/8/29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439E11E-11C2-40CE-846D-4D527436F0BA}" type="slidenum">
              <a:rPr lang="zh-CN" altLang="en-US" smtClean="0"/>
              <a:t>‹#›</a:t>
            </a:fld>
            <a:endParaRPr lang="zh-CN" altLang="en-US"/>
          </a:p>
        </p:txBody>
      </p:sp>
    </p:spTree>
    <p:extLst>
      <p:ext uri="{BB962C8B-B14F-4D97-AF65-F5344CB8AC3E}">
        <p14:creationId xmlns:p14="http://schemas.microsoft.com/office/powerpoint/2010/main" val="31509840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C743CC5-61FF-48FF-AC15-A8AFBDDDD658}" type="datetimeFigureOut">
              <a:rPr lang="zh-CN" altLang="en-US" smtClean="0"/>
              <a:t>2021/8/29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439E11E-11C2-40CE-846D-4D527436F0BA}" type="slidenum">
              <a:rPr lang="zh-CN" altLang="en-US" smtClean="0"/>
              <a:t>‹#›</a:t>
            </a:fld>
            <a:endParaRPr lang="zh-CN" altLang="en-US"/>
          </a:p>
        </p:txBody>
      </p:sp>
    </p:spTree>
    <p:extLst>
      <p:ext uri="{BB962C8B-B14F-4D97-AF65-F5344CB8AC3E}">
        <p14:creationId xmlns:p14="http://schemas.microsoft.com/office/powerpoint/2010/main" val="41927581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heme" Target="../theme/theme2.xml"/><Relationship Id="rId7" Type="http://schemas.openxmlformats.org/officeDocument/2006/relationships/image" Target="../media/image4.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C743CC5-61FF-48FF-AC15-A8AFBDDDD658}" type="datetimeFigureOut">
              <a:rPr lang="zh-CN" altLang="en-US" smtClean="0"/>
              <a:t>2021/8/29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39E11E-11C2-40CE-846D-4D527436F0BA}" type="slidenum">
              <a:rPr lang="zh-CN" altLang="en-US" smtClean="0"/>
              <a:t>‹#›</a:t>
            </a:fld>
            <a:endParaRPr lang="zh-CN" altLang="en-US"/>
          </a:p>
        </p:txBody>
      </p:sp>
    </p:spTree>
    <p:extLst>
      <p:ext uri="{BB962C8B-B14F-4D97-AF65-F5344CB8AC3E}">
        <p14:creationId xmlns:p14="http://schemas.microsoft.com/office/powerpoint/2010/main" val="26651044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28" name="图片 27"/>
          <p:cNvPicPr>
            <a:picLocks noChangeAspect="1"/>
          </p:cNvPicPr>
          <p:nvPr userDrawn="1"/>
        </p:nvPicPr>
        <p:blipFill>
          <a:blip r:embed="rId5"/>
          <a:stretch>
            <a:fillRect/>
          </a:stretch>
        </p:blipFill>
        <p:spPr>
          <a:xfrm>
            <a:off x="-1" y="0"/>
            <a:ext cx="12192001" cy="6870700"/>
          </a:xfrm>
          <a:prstGeom prst="rect">
            <a:avLst/>
          </a:prstGeom>
        </p:spPr>
      </p:pic>
      <p:sp>
        <p:nvSpPr>
          <p:cNvPr id="1027" name="Rectangle 5"/>
          <p:cNvSpPr>
            <a:spLocks noGrp="1" noChangeArrowheads="1"/>
          </p:cNvSpPr>
          <p:nvPr>
            <p:ph type="title"/>
          </p:nvPr>
        </p:nvSpPr>
        <p:spPr bwMode="auto">
          <a:xfrm>
            <a:off x="1064681" y="193739"/>
            <a:ext cx="9997016"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zh-CN" dirty="0" smtClean="0"/>
              <a:t>单击此处编辑母版标题样式</a:t>
            </a:r>
          </a:p>
        </p:txBody>
      </p:sp>
      <p:sp>
        <p:nvSpPr>
          <p:cNvPr id="1028" name="Rectangle 6"/>
          <p:cNvSpPr>
            <a:spLocks noGrp="1" noChangeArrowheads="1"/>
          </p:cNvSpPr>
          <p:nvPr>
            <p:ph type="body" idx="1"/>
          </p:nvPr>
        </p:nvSpPr>
        <p:spPr bwMode="auto">
          <a:xfrm>
            <a:off x="431800" y="1270000"/>
            <a:ext cx="10795635"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pPr fontAlgn="base">
                <a:spcBef>
                  <a:spcPct val="0"/>
                </a:spcBef>
                <a:spcAft>
                  <a:spcPct val="0"/>
                </a:spcAft>
                <a:defRPr/>
              </a:pPr>
              <a:t>‹#›</a:t>
            </a:fld>
            <a:endParaRPr lang="zh-CN" altLang="zh-CN">
              <a:solidFill>
                <a:srgbClr val="000000"/>
              </a:solidFill>
            </a:endParaRPr>
          </a:p>
        </p:txBody>
      </p:sp>
      <p:pic>
        <p:nvPicPr>
          <p:cNvPr id="26" name="Picture 13" descr="cd"/>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36694" y="64824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11"/>
          <p:cNvPicPr>
            <a:picLocks noChangeAspect="1"/>
          </p:cNvPicPr>
          <p:nvPr userDrawn="1"/>
        </p:nvPicPr>
        <p:blipFill>
          <a:blip r:embed="rId7"/>
          <a:stretch>
            <a:fillRect/>
          </a:stretch>
        </p:blipFill>
        <p:spPr>
          <a:xfrm>
            <a:off x="1064680" y="858484"/>
            <a:ext cx="8890689" cy="121132"/>
          </a:xfrm>
          <a:prstGeom prst="rect">
            <a:avLst/>
          </a:prstGeom>
        </p:spPr>
      </p:pic>
      <p:pic>
        <p:nvPicPr>
          <p:cNvPr id="13" name="图片 12"/>
          <p:cNvPicPr>
            <a:picLocks noChangeAspect="1"/>
          </p:cNvPicPr>
          <p:nvPr userDrawn="1"/>
        </p:nvPicPr>
        <p:blipFill>
          <a:blip r:embed="rId8"/>
          <a:stretch>
            <a:fillRect/>
          </a:stretch>
        </p:blipFill>
        <p:spPr>
          <a:xfrm>
            <a:off x="-1987" y="205090"/>
            <a:ext cx="1066667" cy="551344"/>
          </a:xfrm>
          <a:prstGeom prst="rect">
            <a:avLst/>
          </a:prstGeom>
        </p:spPr>
      </p:pic>
    </p:spTree>
    <p:extLst>
      <p:ext uri="{BB962C8B-B14F-4D97-AF65-F5344CB8AC3E}">
        <p14:creationId xmlns:p14="http://schemas.microsoft.com/office/powerpoint/2010/main" val="1962425222"/>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spcBef>
          <a:spcPct val="0"/>
        </a:spcBef>
        <a:spcAft>
          <a:spcPct val="0"/>
        </a:spcAft>
        <a:defRPr sz="2400" b="0"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内容占位符 3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40" name="文本框 39"/>
          <p:cNvSpPr txBox="1"/>
          <p:nvPr/>
        </p:nvSpPr>
        <p:spPr>
          <a:xfrm>
            <a:off x="0" y="3420742"/>
            <a:ext cx="12192000" cy="646331"/>
          </a:xfrm>
          <a:prstGeom prst="rect">
            <a:avLst/>
          </a:prstGeom>
          <a:noFill/>
        </p:spPr>
        <p:txBody>
          <a:bodyPr wrap="square" rtlCol="0">
            <a:spAutoFit/>
          </a:bodyPr>
          <a:lstStyle/>
          <a:p>
            <a:pPr algn="ctr"/>
            <a:r>
              <a:rPr lang="zh-CN" altLang="en-US" sz="3600" b="1" dirty="0">
                <a:solidFill>
                  <a:srgbClr val="000000"/>
                </a:solidFill>
                <a:latin typeface="微软雅黑" panose="020B0503020204020204" pitchFamily="34" charset="-122"/>
                <a:ea typeface="微软雅黑" panose="020B0503020204020204" pitchFamily="34" charset="-122"/>
              </a:rPr>
              <a:t>第五章  财务表格数据的处理</a:t>
            </a:r>
          </a:p>
        </p:txBody>
      </p:sp>
    </p:spTree>
    <p:extLst>
      <p:ext uri="{BB962C8B-B14F-4D97-AF65-F5344CB8AC3E}">
        <p14:creationId xmlns:p14="http://schemas.microsoft.com/office/powerpoint/2010/main" val="203842676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第二节　筛　选</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四、清除筛选</a:t>
            </a:r>
          </a:p>
          <a:p>
            <a:r>
              <a:rPr lang="zh-CN" altLang="en-US"/>
              <a:t>(1)清除某列筛选条件。</a:t>
            </a:r>
          </a:p>
          <a:p>
            <a:r>
              <a:rPr lang="zh-CN" altLang="en-US"/>
              <a:t>(2)清除所有筛选条件并显示原始数据。</a:t>
            </a:r>
          </a:p>
          <a:p>
            <a:r>
              <a:rPr lang="zh-CN" altLang="en-US"/>
              <a:t>(3)清除自动筛选。</a:t>
            </a:r>
          </a:p>
        </p:txBody>
      </p:sp>
    </p:spTree>
    <p:extLst>
      <p:ext uri="{BB962C8B-B14F-4D97-AF65-F5344CB8AC3E}">
        <p14:creationId xmlns:p14="http://schemas.microsoft.com/office/powerpoint/2010/main" val="221734908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第三节　分类汇总</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一、创建简单分类汇总</a:t>
            </a:r>
          </a:p>
          <a:p>
            <a:r>
              <a:rPr lang="zh-CN" altLang="en-US"/>
              <a:t>简单分类汇总是按照工作表中的某一字段对表中数据项进行汇总。</a:t>
            </a:r>
          </a:p>
          <a:p>
            <a:r>
              <a:rPr lang="zh-CN" altLang="en-US"/>
              <a:t>(1)在分类汇总前,需要先按照分类汇总字段排序。</a:t>
            </a:r>
          </a:p>
          <a:p>
            <a:r>
              <a:rPr lang="zh-CN" altLang="en-US"/>
              <a:t>(2)单击“确定”按钮后,得到如图5-32所示的排序结果。</a:t>
            </a:r>
          </a:p>
          <a:p>
            <a:r>
              <a:rPr lang="zh-CN" altLang="en-US"/>
              <a:t>(3)在“数据”选项卡的“分级显示”组中单击“分类汇总”按钮,打开“分类汇总”对话框,在“分类字段”下拉菜单中选择“对方单位”,在“汇总方式”下拉菜单中选择“求和”,在“选定汇总项”列表中勾选“应收账款金额”,然后单击“确定”按钮,如图5-33所示。</a:t>
            </a:r>
          </a:p>
          <a:p>
            <a:r>
              <a:rPr lang="zh-CN" altLang="en-US"/>
              <a:t>(4)返回工作表中,按“对方单位”对“应收账款金额”的汇总结果如图5-34所示。</a:t>
            </a:r>
          </a:p>
        </p:txBody>
      </p:sp>
    </p:spTree>
    <p:extLst>
      <p:ext uri="{BB962C8B-B14F-4D97-AF65-F5344CB8AC3E}">
        <p14:creationId xmlns:p14="http://schemas.microsoft.com/office/powerpoint/2010/main" val="287509914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第三节　分类汇总</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二、创建多级分类汇总</a:t>
            </a:r>
          </a:p>
          <a:p>
            <a:r>
              <a:rPr lang="zh-CN" altLang="en-US"/>
              <a:t>多级分类汇总是指使用多个条件进行分类汇总,如在上述按“对方单位”对“应收账款金额”汇总结果基础上,再对“账龄”进行多级汇总。</a:t>
            </a:r>
          </a:p>
          <a:p>
            <a:r>
              <a:rPr lang="zh-CN" altLang="en-US"/>
              <a:t>(1)在上述分类汇总结果工作表中,再次在“数据”选项卡的“分级显示”组中单击“分类汇总”按钮,从“分类字段”下拉菜单中选择“账龄”,取消勾选“替换当前分类汇总”复选框,其目的是将两次汇总结果都保留并显示在当前工作表中,然后单击“确定”按钮,如图5-35所示。</a:t>
            </a:r>
          </a:p>
          <a:p>
            <a:r>
              <a:rPr lang="zh-CN" altLang="en-US"/>
              <a:t>(2)此时工作表中先按“对方单位”汇总“应收账款金额”,然后再对“账龄”汇总,两次汇总结果如图5-36所示。</a:t>
            </a:r>
          </a:p>
        </p:txBody>
      </p:sp>
    </p:spTree>
    <p:extLst>
      <p:ext uri="{BB962C8B-B14F-4D97-AF65-F5344CB8AC3E}">
        <p14:creationId xmlns:p14="http://schemas.microsoft.com/office/powerpoint/2010/main" val="218715637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第三节　分类汇总</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三、删除分类汇总</a:t>
            </a:r>
          </a:p>
          <a:p>
            <a:r>
              <a:rPr lang="zh-CN" altLang="en-US"/>
              <a:t>在工作表中,如果不再需要显示分类汇总,则可以将其从工作表中删除。</a:t>
            </a:r>
          </a:p>
          <a:p>
            <a:r>
              <a:rPr lang="zh-CN" altLang="en-US"/>
              <a:t>(1)在“数据”选项卡的“分级显示”组中单击“分类汇总”按钮,打开“分类汇总”对话框,单击“全部删除”按钮即可,如图5-39所示。</a:t>
            </a:r>
          </a:p>
          <a:p>
            <a:r>
              <a:rPr lang="zh-CN" altLang="en-US"/>
              <a:t>(2)返回工作表中,此时分类汇总全部被删除,得到如图5-40所示的数据显示方式。</a:t>
            </a:r>
          </a:p>
        </p:txBody>
      </p:sp>
    </p:spTree>
    <p:extLst>
      <p:ext uri="{BB962C8B-B14F-4D97-AF65-F5344CB8AC3E}">
        <p14:creationId xmlns:p14="http://schemas.microsoft.com/office/powerpoint/2010/main" val="297425294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第四节　合并计算 </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一、按照位置进行合并计算</a:t>
            </a:r>
          </a:p>
          <a:p>
            <a:r>
              <a:rPr lang="zh-CN" altLang="en-US"/>
              <a:t>当需要参与合并计算的数据在各工作表中以相同的顺序排列的同一位置时,可以使用合并计算中的按位置合并计算功能。在“产品销量统计表”工作簿中,“一季度”“二季度”“三季度”“四季度”四张工作表中,均按“产品序号”进行升序排序,这样做的目的是保证各工作表中的记录顺序相同。</a:t>
            </a:r>
          </a:p>
          <a:p>
            <a:r>
              <a:rPr lang="zh-CN" altLang="en-US"/>
              <a:t>(1)打开“产品销量统计表”工作簿,选择“全年销量”工作表,选择放置汇总数据结果的单元格区域D2:D10或选择该区域的首个单元格D2,在“数据”选项卡的“数据工具”组中单击“合并计算”按钮,如图5-41所示。</a:t>
            </a:r>
          </a:p>
          <a:p>
            <a:r>
              <a:rPr lang="zh-CN" altLang="en-US"/>
              <a:t>(2)在“合并计算”对话框中,在“函数(F)”位置选择“求和”,单击“引用位置”的引用单元格按钮,选择“一季度”工作表中的D2:D10区域,单击“添加”按钮将其添加到“所有引用位置”列表中,之后依次选择“二季度”“三季度”“四季度”工作表中的D2:D10区域,添加到“所有引用位置”列表中,如图5-42所示。</a:t>
            </a:r>
          </a:p>
          <a:p>
            <a:r>
              <a:rPr lang="zh-CN" altLang="en-US"/>
              <a:t>(3)单击“确定”按钮,返回“全年销量”工作表中,结果如图5-43所示。</a:t>
            </a:r>
          </a:p>
        </p:txBody>
      </p:sp>
    </p:spTree>
    <p:extLst>
      <p:ext uri="{BB962C8B-B14F-4D97-AF65-F5344CB8AC3E}">
        <p14:creationId xmlns:p14="http://schemas.microsoft.com/office/powerpoint/2010/main" val="405884991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第四节　合并计算 </a:t>
            </a:r>
          </a:p>
        </p:txBody>
      </p:sp>
      <p:sp>
        <p:nvSpPr>
          <p:cNvPr id="3" name="内容占位符 2"/>
          <p:cNvSpPr>
            <a:spLocks noGrp="1"/>
          </p:cNvSpPr>
          <p:nvPr>
            <p:ph idx="1"/>
          </p:nvPr>
        </p:nvSpPr>
        <p:spPr/>
        <p:txBody>
          <a:bodyPr>
            <a:normAutofit/>
          </a:bodyPr>
          <a:lstStyle/>
          <a:p>
            <a:pPr marL="0" algn="just">
              <a:lnSpc>
                <a:spcPct val="135000"/>
              </a:lnSpc>
              <a:buClrTx/>
              <a:buSzTx/>
              <a:buFontTx/>
              <a:buNone/>
            </a:pPr>
            <a:r>
              <a:rPr lang="zh-CN" altLang="zh-CN" sz="2600" b="1" dirty="0">
                <a:latin typeface="+mj-lt"/>
                <a:ea typeface="黑体" panose="02010609060101010101" pitchFamily="49" charset="-122"/>
                <a:cs typeface="+mj-lt"/>
              </a:rPr>
              <a:t>二、按照分类进行合并计算</a:t>
            </a:r>
          </a:p>
          <a:p>
            <a:r>
              <a:rPr lang="zh-CN" altLang="en-US"/>
              <a:t>当需要参与合并计算的数据在各工作表中以相同的拼写和大小写形式输入并使用相同的行列标题以不同方式存放在不同工作表中时,可以使用按照分类进行合并计算的功能。例如,在“产品销量统计表1”工作簿中,合并计算“一季度”“二季度”“三季度”“四季度”四张工作表的“全年销量”。</a:t>
            </a:r>
          </a:p>
          <a:p>
            <a:r>
              <a:rPr lang="zh-CN" altLang="en-US"/>
              <a:t>(1)打开“产品销量统计表1”工作簿,选择“全年销量”工作表,选择放置汇总数据结果的单元格A1,在“数据”选项卡的“数据工具”组中单击“合并计算”按钮,如图5-44所示。</a:t>
            </a:r>
          </a:p>
          <a:p>
            <a:r>
              <a:rPr lang="zh-CN" altLang="en-US">
                <a:sym typeface="+mn-ea"/>
              </a:rPr>
              <a:t>(2)在“合并计算”对话框中,在“函数(F)”位置选择“求和”,单击“引用位置”的引用单元格按钮,选择“一季度”工作表中的A1:B10区域,单击“添加”按钮将其添加到“所有引用位置”列表中,之后依次选择“二季度”“三季度”“四季度”工作表中的A1:B10区域,添加到“所有引用位置”列表中,勾选“标签位置”中“最左列”复选框,则系统将会根据“产品名称”进行自动匹配,如图5-45所示。</a:t>
            </a:r>
            <a:endParaRPr lang="zh-CN" altLang="en-US"/>
          </a:p>
          <a:p>
            <a:r>
              <a:rPr lang="zh-CN" altLang="en-US">
                <a:sym typeface="+mn-ea"/>
              </a:rPr>
              <a:t>(3)单击“确定”按钮,返回“全年销量”工作表中,在B1单元格中输入列标题“总销量”,结果如图5-46所示。</a:t>
            </a:r>
            <a:endParaRPr lang="zh-CN" altLang="en-US"/>
          </a:p>
          <a:p>
            <a:endParaRPr lang="zh-CN" altLang="en-US"/>
          </a:p>
        </p:txBody>
      </p:sp>
    </p:spTree>
    <p:extLst>
      <p:ext uri="{BB962C8B-B14F-4D97-AF65-F5344CB8AC3E}">
        <p14:creationId xmlns:p14="http://schemas.microsoft.com/office/powerpoint/2010/main" val="187752555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
          <p:cNvSpPr txBox="1"/>
          <p:nvPr/>
        </p:nvSpPr>
        <p:spPr bwMode="auto">
          <a:xfrm>
            <a:off x="0" y="154783"/>
            <a:ext cx="7778839"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a:lstStyle>
          <a:p>
            <a:pPr algn="ctr"/>
            <a:r>
              <a:rPr lang="zh-CN" altLang="en-US" sz="2800" smtClean="0">
                <a:solidFill>
                  <a:srgbClr val="000000"/>
                </a:solidFill>
              </a:rPr>
              <a:t>目   录</a:t>
            </a:r>
            <a:endParaRPr lang="zh-CN" altLang="en-US" sz="2800" dirty="0">
              <a:solidFill>
                <a:srgbClr val="000000"/>
              </a:solidFill>
            </a:endParaRPr>
          </a:p>
        </p:txBody>
      </p:sp>
      <p:grpSp>
        <p:nvGrpSpPr>
          <p:cNvPr id="17" name="组合 16"/>
          <p:cNvGrpSpPr/>
          <p:nvPr/>
        </p:nvGrpSpPr>
        <p:grpSpPr>
          <a:xfrm>
            <a:off x="1870430" y="2032754"/>
            <a:ext cx="6390109" cy="3075029"/>
            <a:chOff x="3009756" y="1946691"/>
            <a:chExt cx="6390109" cy="3075029"/>
          </a:xfrm>
        </p:grpSpPr>
        <p:grpSp>
          <p:nvGrpSpPr>
            <p:cNvPr id="19" name="组合 18"/>
            <p:cNvGrpSpPr/>
            <p:nvPr/>
          </p:nvGrpSpPr>
          <p:grpSpPr>
            <a:xfrm>
              <a:off x="3009756" y="1946691"/>
              <a:ext cx="6390109" cy="2279494"/>
              <a:chOff x="2488640" y="2139114"/>
              <a:chExt cx="6390109" cy="2279494"/>
            </a:xfrm>
          </p:grpSpPr>
          <p:grpSp>
            <p:nvGrpSpPr>
              <p:cNvPr id="24" name="Group 4"/>
              <p:cNvGrpSpPr/>
              <p:nvPr/>
            </p:nvGrpSpPr>
            <p:grpSpPr bwMode="auto">
              <a:xfrm>
                <a:off x="2488640" y="2139114"/>
                <a:ext cx="6390109" cy="639332"/>
                <a:chOff x="0" y="0"/>
                <a:chExt cx="2982" cy="288"/>
              </a:xfrm>
            </p:grpSpPr>
            <p:sp>
              <p:nvSpPr>
                <p:cNvPr id="33"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34"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rPr>
                    <a:t>第一节　排序</a:t>
                  </a:r>
                </a:p>
              </p:txBody>
            </p:sp>
            <p:sp>
              <p:nvSpPr>
                <p:cNvPr id="35"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25" name="Group 8"/>
              <p:cNvGrpSpPr/>
              <p:nvPr/>
            </p:nvGrpSpPr>
            <p:grpSpPr bwMode="auto">
              <a:xfrm>
                <a:off x="2488640" y="2975707"/>
                <a:ext cx="6390109" cy="639332"/>
                <a:chOff x="0" y="0"/>
                <a:chExt cx="2982" cy="288"/>
              </a:xfrm>
            </p:grpSpPr>
            <p:sp>
              <p:nvSpPr>
                <p:cNvPr id="30"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31"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rPr>
                    <a:t>第二节　筛选</a:t>
                  </a:r>
                </a:p>
              </p:txBody>
            </p:sp>
            <p:sp>
              <p:nvSpPr>
                <p:cNvPr id="32"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26" name="Group 12"/>
              <p:cNvGrpSpPr/>
              <p:nvPr/>
            </p:nvGrpSpPr>
            <p:grpSpPr bwMode="auto">
              <a:xfrm>
                <a:off x="2488640" y="3779276"/>
                <a:ext cx="6390109" cy="639332"/>
                <a:chOff x="0" y="0"/>
                <a:chExt cx="2982" cy="288"/>
              </a:xfrm>
            </p:grpSpPr>
            <p:sp>
              <p:nvSpPr>
                <p:cNvPr id="27"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28"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rPr>
                    <a:t>第三节　分类汇总</a:t>
                  </a:r>
                </a:p>
              </p:txBody>
            </p:sp>
            <p:sp>
              <p:nvSpPr>
                <p:cNvPr id="29"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grpSp>
          <p:nvGrpSpPr>
            <p:cNvPr id="20" name="Group 4"/>
            <p:cNvGrpSpPr/>
            <p:nvPr/>
          </p:nvGrpSpPr>
          <p:grpSpPr bwMode="auto">
            <a:xfrm>
              <a:off x="3009756" y="4382388"/>
              <a:ext cx="6390109" cy="639332"/>
              <a:chOff x="0" y="0"/>
              <a:chExt cx="2982" cy="288"/>
            </a:xfrm>
          </p:grpSpPr>
          <p:sp>
            <p:nvSpPr>
              <p:cNvPr id="21"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22"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rPr>
                  <a:t>第四节　合并计算</a:t>
                </a:r>
              </a:p>
            </p:txBody>
          </p:sp>
          <p:sp>
            <p:nvSpPr>
              <p:cNvPr id="23"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spTree>
    <p:extLst>
      <p:ext uri="{BB962C8B-B14F-4D97-AF65-F5344CB8AC3E}">
        <p14:creationId xmlns:p14="http://schemas.microsoft.com/office/powerpoint/2010/main" val="4898512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第一节　排　序</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一、简单排序</a:t>
            </a:r>
          </a:p>
          <a:p>
            <a:r>
              <a:rPr lang="zh-CN" altLang="en-US"/>
              <a:t>简单排序是指设置单一的排序条件,按单一关键字对工作表中的数据进行排序,如单一的升序或降序。在 “应收账款数据清单”工作表中,对“期末余额”进行简单排序。</a:t>
            </a:r>
          </a:p>
          <a:p>
            <a:r>
              <a:rPr lang="zh-CN" altLang="en-US"/>
              <a:t>(1)进行排序前,首先在要排序的列中选择任意数据单元格,使之成为当前单元格,如图5-1所示。</a:t>
            </a:r>
          </a:p>
          <a:p>
            <a:r>
              <a:rPr lang="zh-CN" altLang="en-US"/>
              <a:t>(2)在“数据”选项卡的“排序和筛选”组中单击“升序”按钮,如图5-2所示,工作表内数据将按照“期末余额”由小到大的顺序排列。</a:t>
            </a:r>
          </a:p>
          <a:p>
            <a:r>
              <a:rPr lang="zh-CN" altLang="en-US"/>
              <a:t>(3)若要对“期末余额”由大到小的顺序排列,则单击“降序”按钮。具体操作与“升序排序”相同,不同之处为选择单元格后,单击“降序”按钮,如图5-3所示。</a:t>
            </a:r>
          </a:p>
        </p:txBody>
      </p:sp>
    </p:spTree>
    <p:extLst>
      <p:ext uri="{BB962C8B-B14F-4D97-AF65-F5344CB8AC3E}">
        <p14:creationId xmlns:p14="http://schemas.microsoft.com/office/powerpoint/2010/main" val="184573516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第一节　排　序</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二、复杂排序</a:t>
            </a:r>
          </a:p>
          <a:p>
            <a:r>
              <a:rPr lang="zh-CN" altLang="en-US"/>
              <a:t>复杂排序,是指在工作表中按多关键字排序。如期末余额相等时,可按照期初余额排序。</a:t>
            </a:r>
          </a:p>
          <a:p>
            <a:r>
              <a:rPr lang="zh-CN" altLang="en-US"/>
              <a:t>(1)在复杂排序前,需要选中所要排序的工作表指定的区域范围内任意位置,否则无法完成复杂排序,如图5-4所示。</a:t>
            </a:r>
          </a:p>
          <a:p>
            <a:r>
              <a:rPr lang="zh-CN" altLang="en-US"/>
              <a:t>(2)在单元格区域A1:J33中任意选择一个单元格位置,单击“排序”按钮,如图5-5所示。</a:t>
            </a:r>
          </a:p>
          <a:p>
            <a:r>
              <a:rPr lang="zh-CN" altLang="en-US"/>
              <a:t>(3)在“排序”对话框中,打开“主要关键字”下拉菜单,选择“期末余额”,如图5-6所示。</a:t>
            </a:r>
          </a:p>
          <a:p>
            <a:endParaRPr lang="zh-CN" altLang="en-US"/>
          </a:p>
        </p:txBody>
      </p:sp>
    </p:spTree>
    <p:extLst>
      <p:ext uri="{BB962C8B-B14F-4D97-AF65-F5344CB8AC3E}">
        <p14:creationId xmlns:p14="http://schemas.microsoft.com/office/powerpoint/2010/main" val="75393742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第一节　排　序</a:t>
            </a:r>
          </a:p>
        </p:txBody>
      </p:sp>
      <p:sp>
        <p:nvSpPr>
          <p:cNvPr id="3" name="内容占位符 2"/>
          <p:cNvSpPr>
            <a:spLocks noGrp="1"/>
          </p:cNvSpPr>
          <p:nvPr>
            <p:ph idx="1"/>
          </p:nvPr>
        </p:nvSpPr>
        <p:spPr/>
        <p:txBody>
          <a:bodyPr/>
          <a:lstStyle/>
          <a:p>
            <a:r>
              <a:rPr lang="zh-CN" altLang="en-US">
                <a:sym typeface="+mn-ea"/>
              </a:rPr>
              <a:t>(4)单击“添加条件”按钮,在“次要关键字”下拉菜单中选择“期初余额”,并且“次序”均为“降序”,如图5-7所示。</a:t>
            </a:r>
            <a:endParaRPr lang="zh-CN" altLang="en-US"/>
          </a:p>
          <a:p>
            <a:r>
              <a:rPr lang="zh-CN" altLang="en-US">
                <a:sym typeface="+mn-ea"/>
              </a:rPr>
              <a:t>(5)单击“确定”按钮,返回工作表中,此时按“期末余额”为主要关键字、“降序”排序,“期初余额”为次要关键字、“降序”排序的结果如图5-8所示。</a:t>
            </a:r>
            <a:endParaRPr lang="zh-CN" altLang="en-US"/>
          </a:p>
          <a:p>
            <a:r>
              <a:rPr lang="zh-CN" altLang="en-US">
                <a:sym typeface="+mn-ea"/>
              </a:rPr>
              <a:t>(6)在进行多字段复杂排序时,可以根据需要,通过“添加条件”和“删除条件”按钮添加和删除条件,Excel中最多支持64个关键字同时进行排序;也可以通过“上移”和“下移”按钮,调整关键字的顺序。</a:t>
            </a:r>
            <a:endParaRPr lang="zh-CN" altLang="en-US"/>
          </a:p>
          <a:p>
            <a:endParaRPr lang="zh-CN" altLang="en-US"/>
          </a:p>
        </p:txBody>
      </p:sp>
    </p:spTree>
    <p:extLst>
      <p:ext uri="{BB962C8B-B14F-4D97-AF65-F5344CB8AC3E}">
        <p14:creationId xmlns:p14="http://schemas.microsoft.com/office/powerpoint/2010/main" val="126773605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第一节　排　序</a:t>
            </a:r>
          </a:p>
        </p:txBody>
      </p:sp>
      <p:sp>
        <p:nvSpPr>
          <p:cNvPr id="3" name="内容占位符 2"/>
          <p:cNvSpPr>
            <a:spLocks noGrp="1"/>
          </p:cNvSpPr>
          <p:nvPr>
            <p:ph idx="1"/>
          </p:nvPr>
        </p:nvSpPr>
        <p:spPr/>
        <p:txBody>
          <a:bodyPr>
            <a:normAutofit/>
          </a:bodyPr>
          <a:lstStyle/>
          <a:p>
            <a:pPr marL="0" algn="just">
              <a:lnSpc>
                <a:spcPct val="135000"/>
              </a:lnSpc>
              <a:buClrTx/>
              <a:buSzTx/>
              <a:buFontTx/>
              <a:buNone/>
            </a:pPr>
            <a:r>
              <a:rPr lang="zh-CN" altLang="zh-CN" sz="2600" b="1" dirty="0">
                <a:latin typeface="+mj-lt"/>
                <a:ea typeface="黑体" panose="02010609060101010101" pitchFamily="49" charset="-122"/>
                <a:cs typeface="+mj-lt"/>
              </a:rPr>
              <a:t>三、自定义排序</a:t>
            </a:r>
          </a:p>
          <a:p>
            <a:r>
              <a:rPr lang="zh-CN" altLang="en-US"/>
              <a:t>如果用户不想按系统默认的升序或降序排序,而是希望按照自己定义的顺序进行排序, 可以使用“自定义排序”对数据进行排序。 </a:t>
            </a:r>
          </a:p>
          <a:p>
            <a:r>
              <a:rPr lang="zh-CN" altLang="en-US"/>
              <a:t>(1)在工作表数据区域内,选择任意单元格,单击“排序”按钮,在主要关键字“列”下拉菜单中选择“一级科目”,在“次序”下拉菜单中选择“自定义序列”,如图5-9所示。</a:t>
            </a:r>
          </a:p>
          <a:p>
            <a:r>
              <a:rPr lang="zh-CN" altLang="en-US"/>
              <a:t>(2)打开“自定义序列”对话框,在“输入序列”框中依次输入“应收账款”“其他应收款”和“预收账款”,然后单击“添加”按钮,该序列则被添加到“自定义序列”列表框底部,单击“确定”返回“排序”对话框,如图5-10所示。</a:t>
            </a:r>
          </a:p>
          <a:p>
            <a:r>
              <a:rPr lang="zh-CN" altLang="en-US"/>
              <a:t>(3)在主要关键字“一级科目”的“次序”下拉菜单中,选择之前输入的自定义序列,单击“确定”,如图5-11所示。</a:t>
            </a:r>
          </a:p>
          <a:p>
            <a:r>
              <a:rPr lang="zh-CN" altLang="en-US"/>
              <a:t>(4)返回工作表中,此时的工作表则以“一级科目”为主要关键字,并且按照“应收账款、其他应收款、预收账款”的顺序排列,其结果如图5-12所示。</a:t>
            </a:r>
          </a:p>
        </p:txBody>
      </p:sp>
    </p:spTree>
    <p:extLst>
      <p:ext uri="{BB962C8B-B14F-4D97-AF65-F5344CB8AC3E}">
        <p14:creationId xmlns:p14="http://schemas.microsoft.com/office/powerpoint/2010/main" val="373961885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第二节　筛　选</a:t>
            </a:r>
          </a:p>
        </p:txBody>
      </p:sp>
      <p:sp>
        <p:nvSpPr>
          <p:cNvPr id="3" name="内容占位符 2"/>
          <p:cNvSpPr>
            <a:spLocks noGrp="1"/>
          </p:cNvSpPr>
          <p:nvPr>
            <p:ph idx="1"/>
          </p:nvPr>
        </p:nvSpPr>
        <p:spPr>
          <a:xfrm>
            <a:off x="622300" y="1358900"/>
            <a:ext cx="10579735" cy="5234940"/>
          </a:xfrm>
        </p:spPr>
        <p:txBody>
          <a:bodyPr>
            <a:normAutofit lnSpcReduction="10000"/>
          </a:bodyPr>
          <a:lstStyle/>
          <a:p>
            <a:pPr marL="0" algn="just">
              <a:lnSpc>
                <a:spcPct val="135000"/>
              </a:lnSpc>
              <a:buClrTx/>
              <a:buSzTx/>
              <a:buFontTx/>
              <a:buNone/>
            </a:pPr>
            <a:r>
              <a:rPr lang="zh-CN" altLang="zh-CN" sz="2600" b="1" dirty="0">
                <a:latin typeface="+mj-lt"/>
                <a:ea typeface="黑体" panose="02010609060101010101" pitchFamily="49" charset="-122"/>
                <a:cs typeface="+mj-lt"/>
              </a:rPr>
              <a:t>一、自动筛选</a:t>
            </a:r>
          </a:p>
          <a:p>
            <a:r>
              <a:rPr lang="zh-CN" altLang="en-US"/>
              <a:t>自动筛选一般用于简单条件和指定条件数据的筛选,如在“应收账款数据清单”工作表中,显示“长新科技实业有限公司”的“预收账款”信息。</a:t>
            </a:r>
          </a:p>
          <a:p>
            <a:r>
              <a:rPr lang="zh-CN" altLang="en-US"/>
              <a:t>(1)在“应收账款数据清单”工作表任意数据有效区域内,选择任意数据单元格,在“数据”选项卡的“排序和筛选”组中单击“筛选”按钮,如图5-13所示。</a:t>
            </a:r>
          </a:p>
          <a:p>
            <a:r>
              <a:rPr lang="zh-CN" altLang="en-US"/>
              <a:t>(2)工作表的第一行列标题上都会出现筛选按钮,如图5-14所示。</a:t>
            </a:r>
          </a:p>
          <a:p>
            <a:r>
              <a:rPr lang="zh-CN" altLang="en-US"/>
              <a:t>(</a:t>
            </a:r>
            <a:r>
              <a:rPr lang="zh-CN" altLang="en-US">
                <a:sym typeface="+mn-ea"/>
              </a:rPr>
              <a:t>3)单击“二级科目”的筛选按钮,在筛选列表中取消勾选“(全选)”复选框,如图5-15所示。</a:t>
            </a:r>
            <a:endParaRPr lang="zh-CN" altLang="en-US"/>
          </a:p>
          <a:p>
            <a:r>
              <a:rPr lang="zh-CN" altLang="en-US">
                <a:sym typeface="+mn-ea"/>
              </a:rPr>
              <a:t>(4)在筛选列表中取消勾选“(全选)”后,勾选要显示的项目,如“长新科技实业有限公司”复选框,单击“确定”按钮,如图5-16所示。</a:t>
            </a:r>
            <a:endParaRPr lang="zh-CN" altLang="en-US"/>
          </a:p>
          <a:p>
            <a:r>
              <a:rPr lang="zh-CN" altLang="en-US">
                <a:sym typeface="+mn-ea"/>
              </a:rPr>
              <a:t>(5)此时工作表中只显示“二级科目”为“远方科技实业有限公司”的信息行,其余行被隐藏,如图5-17所示。</a:t>
            </a:r>
            <a:endParaRPr lang="zh-CN" altLang="en-US"/>
          </a:p>
          <a:p>
            <a:r>
              <a:rPr lang="zh-CN" altLang="en-US">
                <a:sym typeface="+mn-ea"/>
              </a:rPr>
              <a:t>(6)重复操作第(三)、(四)步骤,完成筛选条件“一级科目”为“预收账款”的信息行,则得到满足条件的显示信息,结果如图5-18所示,即为“远方科技实业有限公司”的“预收账款”信息。</a:t>
            </a:r>
            <a:endParaRPr lang="zh-CN" altLang="en-US"/>
          </a:p>
        </p:txBody>
      </p:sp>
    </p:spTree>
    <p:extLst>
      <p:ext uri="{BB962C8B-B14F-4D97-AF65-F5344CB8AC3E}">
        <p14:creationId xmlns:p14="http://schemas.microsoft.com/office/powerpoint/2010/main" val="3417523232"/>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第二节　筛　选</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二、自定义筛选</a:t>
            </a:r>
          </a:p>
          <a:p>
            <a:r>
              <a:rPr lang="zh-CN" altLang="en-US"/>
              <a:t>在实际工作中,对数据进行筛选时,简单的自动筛选可能无法满足用户的需求,用户可以通过自定义筛选设置比较复杂的筛选条件。</a:t>
            </a:r>
          </a:p>
          <a:p>
            <a:r>
              <a:rPr lang="zh-CN" altLang="en-US"/>
              <a:t>与自动筛选不同的是,自定义筛选可以实现在某一列数据设置多个条件,如在“应收账款数据清单”工作表中,显示“期初余额”大于5 000和小于15 000的数据信息。</a:t>
            </a:r>
          </a:p>
        </p:txBody>
      </p:sp>
    </p:spTree>
    <p:extLst>
      <p:ext uri="{BB962C8B-B14F-4D97-AF65-F5344CB8AC3E}">
        <p14:creationId xmlns:p14="http://schemas.microsoft.com/office/powerpoint/2010/main" val="156516774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第二节　筛　选</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三、高级筛选</a:t>
            </a:r>
          </a:p>
          <a:p>
            <a:r>
              <a:rPr lang="zh-CN" altLang="en-US"/>
              <a:t>高级筛选可以同时筛选出满足多个条件的信息行,与自动筛选和自定义筛选不同的是,可以在不同列设置多个条件,需要用户自定义高级筛选的条件区域。</a:t>
            </a:r>
          </a:p>
          <a:p>
            <a:r>
              <a:rPr lang="zh-CN" altLang="en-US"/>
              <a:t>(1)在“应收账款数据清单”工作表的空白单元格区域内输入条件,将列标题“期初余额”和“期末余额”复制到K4:L4区域,在K5:L5中输入条件,如图5-24所示。</a:t>
            </a:r>
          </a:p>
          <a:p>
            <a:r>
              <a:rPr lang="zh-CN" altLang="en-US"/>
              <a:t>(2)选择“应收账款数据清单”工作表中任意有效数据单元格,单击“排序和筛选”组的“高级”按钮,弹出“高级筛选”对话框,依次设置“列表区域”和“条件区域”,如图5-25所示。</a:t>
            </a:r>
          </a:p>
          <a:p>
            <a:r>
              <a:rPr lang="zh-CN" altLang="en-US"/>
              <a:t>在设置“列表区域”时,会显示系统自动检测的数据区域,如该区域并非所需数据区域,则需单击右侧单元格引用按钮重新选择。</a:t>
            </a:r>
          </a:p>
          <a:p>
            <a:r>
              <a:rPr lang="zh-CN" altLang="en-US"/>
              <a:t>(3)单击“确定”按钮后,返回工作表中,显示筛选结果,如图5-26所示。</a:t>
            </a:r>
          </a:p>
        </p:txBody>
      </p:sp>
    </p:spTree>
    <p:extLst>
      <p:ext uri="{BB962C8B-B14F-4D97-AF65-F5344CB8AC3E}">
        <p14:creationId xmlns:p14="http://schemas.microsoft.com/office/powerpoint/2010/main" val="327960800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2070</Words>
  <Application>Microsoft Office PowerPoint</Application>
  <PresentationFormat>宽屏</PresentationFormat>
  <Paragraphs>83</Paragraphs>
  <Slides>15</Slides>
  <Notes>0</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15</vt:i4>
      </vt:variant>
    </vt:vector>
  </HeadingPairs>
  <TitlesOfParts>
    <vt:vector size="25" baseType="lpstr">
      <vt:lpstr>GungsuhChe</vt:lpstr>
      <vt:lpstr>等线</vt:lpstr>
      <vt:lpstr>黑体</vt:lpstr>
      <vt:lpstr>宋体</vt:lpstr>
      <vt:lpstr>微软雅黑</vt:lpstr>
      <vt:lpstr>Arial</vt:lpstr>
      <vt:lpstr>Calibri</vt:lpstr>
      <vt:lpstr>Calibri Light</vt:lpstr>
      <vt:lpstr>Office 主题</vt:lpstr>
      <vt:lpstr>默认设计模板</vt:lpstr>
      <vt:lpstr>PowerPoint 演示文稿</vt:lpstr>
      <vt:lpstr>PowerPoint 演示文稿</vt:lpstr>
      <vt:lpstr>第一节　排　序</vt:lpstr>
      <vt:lpstr>第一节　排　序</vt:lpstr>
      <vt:lpstr>第一节　排　序</vt:lpstr>
      <vt:lpstr>第一节　排　序</vt:lpstr>
      <vt:lpstr>第二节　筛　选</vt:lpstr>
      <vt:lpstr>第二节　筛　选</vt:lpstr>
      <vt:lpstr>第二节　筛　选</vt:lpstr>
      <vt:lpstr>第二节　筛　选</vt:lpstr>
      <vt:lpstr>第三节　分类汇总</vt:lpstr>
      <vt:lpstr>第三节　分类汇总</vt:lpstr>
      <vt:lpstr>第三节　分类汇总</vt:lpstr>
      <vt:lpstr>第四节　合并计算 </vt:lpstr>
      <vt:lpstr>第四节　合并计算 </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1</cp:revision>
  <dcterms:created xsi:type="dcterms:W3CDTF">2021-08-29T00:25:54Z</dcterms:created>
  <dcterms:modified xsi:type="dcterms:W3CDTF">2021-08-29T00:29:45Z</dcterms:modified>
</cp:coreProperties>
</file>