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59" r:id="rId1"/>
  </p:sldMasterIdLst>
  <p:notesMasterIdLst>
    <p:notesMasterId r:id="rId15"/>
  </p:notesMasterIdLst>
  <p:handoutMasterIdLst>
    <p:handoutMasterId r:id="rId16"/>
  </p:handoutMasterIdLst>
  <p:sldIdLst>
    <p:sldId id="474" r:id="rId2"/>
    <p:sldId id="504" r:id="rId3"/>
    <p:sldId id="455" r:id="rId4"/>
    <p:sldId id="456" r:id="rId5"/>
    <p:sldId id="457" r:id="rId6"/>
    <p:sldId id="499" r:id="rId7"/>
    <p:sldId id="458" r:id="rId8"/>
    <p:sldId id="459" r:id="rId9"/>
    <p:sldId id="500" r:id="rId10"/>
    <p:sldId id="460" r:id="rId11"/>
    <p:sldId id="501" r:id="rId12"/>
    <p:sldId id="502" r:id="rId13"/>
    <p:sldId id="503" r:id="rId14"/>
  </p:sldIdLst>
  <p:sldSz cx="12192000" cy="6858000"/>
  <p:notesSz cx="7104063" cy="10234613"/>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59">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B2B2B2"/>
    <a:srgbClr val="202020"/>
    <a:srgbClr val="323232"/>
    <a:srgbClr val="CC3300"/>
    <a:srgbClr val="CC0000"/>
    <a:srgbClr val="FF3300"/>
    <a:srgbClr val="990000"/>
    <a:srgbClr val="FF8D41"/>
    <a:srgbClr val="FF6600"/>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7279" autoAdjust="0"/>
    <p:restoredTop sz="94660"/>
  </p:normalViewPr>
  <p:slideViewPr>
    <p:cSldViewPr snapToGrid="0" showGuides="1">
      <p:cViewPr varScale="1">
        <p:scale>
          <a:sx n="75" d="100"/>
          <a:sy n="75" d="100"/>
        </p:scale>
        <p:origin x="852" y="78"/>
      </p:cViewPr>
      <p:guideLst>
        <p:guide orient="horz" pos="2159"/>
        <p:guide pos="3840"/>
      </p:guideLst>
    </p:cSldViewPr>
  </p:slideViewPr>
  <p:notesTextViewPr>
    <p:cViewPr>
      <p:scale>
        <a:sx n="3" d="2"/>
        <a:sy n="3" d="2"/>
      </p:scale>
      <p:origin x="0" y="0"/>
    </p:cViewPr>
  </p:notesTextViewPr>
  <p:gridSpacing cx="72000" cy="720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presProps" Target="presProps.xml"/><Relationship Id="rId2" Type="http://schemas.openxmlformats.org/officeDocument/2006/relationships/slide" Target="slides/slide1.xml"/><Relationship Id="rId16" Type="http://schemas.openxmlformats.org/officeDocument/2006/relationships/handoutMaster" Target="handoutMasters/handoutMaster1.xml"/><Relationship Id="rId20"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notesMaster" Target="notesMasters/notesMaster1.xml"/><Relationship Id="rId10" Type="http://schemas.openxmlformats.org/officeDocument/2006/relationships/slide" Target="slides/slide9.xml"/><Relationship Id="rId19" Type="http://schemas.openxmlformats.org/officeDocument/2006/relationships/theme" Target="theme/theme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290" cy="513492"/>
          </a:xfrm>
          <a:prstGeom prst="rect">
            <a:avLst/>
          </a:prstGeom>
        </p:spPr>
        <p:txBody>
          <a:bodyPr vert="horz" lIns="91440" tIns="45720" rIns="91440" bIns="45720" rtlCol="0"/>
          <a:lstStyle>
            <a:lvl1pPr algn="l">
              <a:defRPr sz="1245"/>
            </a:lvl1pPr>
          </a:lstStyle>
          <a:p>
            <a:endParaRPr lang="zh-CN" altLang="en-US"/>
          </a:p>
        </p:txBody>
      </p:sp>
      <p:sp>
        <p:nvSpPr>
          <p:cNvPr id="3" name="日期占位符 2"/>
          <p:cNvSpPr>
            <a:spLocks noGrp="1"/>
          </p:cNvSpPr>
          <p:nvPr>
            <p:ph type="dt" sz="quarter" idx="1"/>
          </p:nvPr>
        </p:nvSpPr>
        <p:spPr>
          <a:xfrm>
            <a:off x="4023812" y="0"/>
            <a:ext cx="3078290" cy="513492"/>
          </a:xfrm>
          <a:prstGeom prst="rect">
            <a:avLst/>
          </a:prstGeom>
        </p:spPr>
        <p:txBody>
          <a:bodyPr vert="horz" lIns="91440" tIns="45720" rIns="91440" bIns="45720" rtlCol="0"/>
          <a:lstStyle>
            <a:lvl1pPr algn="r">
              <a:defRPr sz="1245"/>
            </a:lvl1pPr>
          </a:lstStyle>
          <a:p>
            <a:fld id="{0F9B84EA-7D68-4D60-9CB1-D50884785D1C}" type="datetimeFigureOut">
              <a:rPr lang="zh-CN" altLang="en-US" smtClean="0"/>
              <a:t>2024/6/2</a:t>
            </a:fld>
            <a:endParaRPr lang="zh-CN" altLang="en-US"/>
          </a:p>
        </p:txBody>
      </p:sp>
      <p:sp>
        <p:nvSpPr>
          <p:cNvPr id="4" name="页脚占位符 3"/>
          <p:cNvSpPr>
            <a:spLocks noGrp="1"/>
          </p:cNvSpPr>
          <p:nvPr>
            <p:ph type="ftr" sz="quarter" idx="2"/>
          </p:nvPr>
        </p:nvSpPr>
        <p:spPr>
          <a:xfrm>
            <a:off x="0" y="9720804"/>
            <a:ext cx="3078290" cy="513491"/>
          </a:xfrm>
          <a:prstGeom prst="rect">
            <a:avLst/>
          </a:prstGeom>
        </p:spPr>
        <p:txBody>
          <a:bodyPr vert="horz" lIns="91440" tIns="45720" rIns="91440" bIns="45720" rtlCol="0" anchor="b"/>
          <a:lstStyle>
            <a:lvl1pPr algn="l">
              <a:defRPr sz="1245"/>
            </a:lvl1pPr>
          </a:lstStyle>
          <a:p>
            <a:endParaRPr lang="zh-CN" altLang="en-US"/>
          </a:p>
        </p:txBody>
      </p:sp>
      <p:sp>
        <p:nvSpPr>
          <p:cNvPr id="5" name="灯片编号占位符 4"/>
          <p:cNvSpPr>
            <a:spLocks noGrp="1"/>
          </p:cNvSpPr>
          <p:nvPr>
            <p:ph type="sldNum" sz="quarter" idx="3"/>
          </p:nvPr>
        </p:nvSpPr>
        <p:spPr>
          <a:xfrm>
            <a:off x="4023812" y="9720804"/>
            <a:ext cx="3078290" cy="513491"/>
          </a:xfrm>
          <a:prstGeom prst="rect">
            <a:avLst/>
          </a:prstGeom>
        </p:spPr>
        <p:txBody>
          <a:bodyPr vert="horz" lIns="91440" tIns="45720" rIns="91440" bIns="45720" rtlCol="0" anchor="b"/>
          <a:lstStyle>
            <a:lvl1pPr algn="r">
              <a:defRPr sz="1245"/>
            </a:lvl1pPr>
          </a:lstStyle>
          <a:p>
            <a:fld id="{8D4E0FC9-F1F8-4FAE-9988-3BA365CFD46F}" type="slidenum">
              <a:rPr lang="zh-CN" altLang="en-US" smtClean="0"/>
              <a:t>‹#›</a:t>
            </a:fld>
            <a:endParaRPr lang="zh-CN" altLang="en-US"/>
          </a:p>
        </p:txBody>
      </p:sp>
    </p:spTree>
    <p:extLst>
      <p:ext uri="{BB962C8B-B14F-4D97-AF65-F5344CB8AC3E}">
        <p14:creationId xmlns:p14="http://schemas.microsoft.com/office/powerpoint/2010/main" val="3905444857"/>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D6C8D182-E4C8-4120-9249-FC9774456FFA}" type="datetimeFigureOut">
              <a:rPr lang="zh-CN" altLang="en-US" smtClean="0"/>
              <a:t>2024/6/2</a:t>
            </a:fld>
            <a:endParaRPr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lang="zh-CN" altLang="en-US"/>
              <a:t>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85D0DACE-38E0-42D2-9336-2B707D34BC6D}" type="slidenum">
              <a:rPr lang="zh-CN" altLang="en-US" smtClean="0"/>
              <a:t>‹#›</a:t>
            </a:fld>
            <a:endParaRPr lang="zh-CN" altLang="en-US"/>
          </a:p>
        </p:txBody>
      </p:sp>
    </p:spTree>
    <p:extLst>
      <p:ext uri="{BB962C8B-B14F-4D97-AF65-F5344CB8AC3E}">
        <p14:creationId xmlns:p14="http://schemas.microsoft.com/office/powerpoint/2010/main" val="213344530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2" Type="http://schemas.openxmlformats.org/officeDocument/2006/relationships/image" Target="../media/image3.jpeg"/><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userDrawn="1">
  <p:cSld name="2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C2B94256-4E80-4490-80C5-A140875F971E}" type="datetime1">
              <a:rPr lang="zh-CN" altLang="en-US" smtClean="0"/>
              <a:t>2024/6/2</a:t>
            </a:fld>
            <a:endParaRPr lang="zh-CN" altLang="en-US" dirty="0"/>
          </a:p>
        </p:txBody>
      </p:sp>
      <p:sp>
        <p:nvSpPr>
          <p:cNvPr id="3" name="页脚占位符 2"/>
          <p:cNvSpPr>
            <a:spLocks noGrp="1"/>
          </p:cNvSpPr>
          <p:nvPr>
            <p:ph type="ftr" sz="quarter" idx="11"/>
          </p:nvPr>
        </p:nvSpPr>
        <p:spPr/>
        <p:txBody>
          <a:bodyPr/>
          <a:lstStyle/>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2075542" y="205740"/>
            <a:ext cx="10116457" cy="848360"/>
          </a:xfrm>
        </p:spPr>
        <p:txBody>
          <a:bodyPr>
            <a:noAutofit/>
          </a:bodyPr>
          <a:lstStyle>
            <a:lvl1pPr algn="l">
              <a:defRPr sz="2400" b="1">
                <a:solidFill>
                  <a:schemeClr val="tx1"/>
                </a:solidFill>
                <a:effectLst/>
                <a:latin typeface="等线" panose="02010600030101010101" pitchFamily="2" charset="-122"/>
                <a:ea typeface="等线" panose="02010600030101010101" pitchFamily="2"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1175657" y="1383030"/>
            <a:ext cx="10479313" cy="499872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spTree>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userDrawn="1">
  <p:cSld name="1_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9D902607-6D81-4853-919C-AD2B837EFC7C}" type="datetime1">
              <a:rPr lang="zh-CN" altLang="en-US" smtClean="0"/>
              <a:t>2024/6/2</a:t>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0C913308-F349-4B6D-A68A-DD1791B4A57B}" type="slidenum">
              <a:rPr lang="zh-CN" altLang="en-US" smtClean="0"/>
              <a:t>‹#›</a:t>
            </a:fld>
            <a:endParaRPr lang="zh-CN" altLang="en-US"/>
          </a:p>
        </p:txBody>
      </p:sp>
      <p:sp>
        <p:nvSpPr>
          <p:cNvPr id="5" name="标题 1"/>
          <p:cNvSpPr>
            <a:spLocks noGrp="1"/>
          </p:cNvSpPr>
          <p:nvPr>
            <p:ph type="title"/>
          </p:nvPr>
        </p:nvSpPr>
        <p:spPr>
          <a:xfrm>
            <a:off x="2133600" y="205740"/>
            <a:ext cx="7892415" cy="848360"/>
          </a:xfrm>
        </p:spPr>
        <p:txBody>
          <a:bodyPr>
            <a:noAutofit/>
          </a:bodyPr>
          <a:lstStyle>
            <a:lvl1pPr algn="l">
              <a:defRPr sz="2400" b="1">
                <a:solidFill>
                  <a:schemeClr val="tx1"/>
                </a:solidFill>
                <a:effectLst/>
                <a:latin typeface="等线" panose="02010600030101010101" charset="-122"/>
                <a:ea typeface="等线" panose="02010600030101010101" charset="-122"/>
              </a:defRPr>
            </a:lvl1pPr>
          </a:lstStyle>
          <a:p>
            <a:r>
              <a:rPr lang="zh-CN" altLang="en-US" noProof="1" smtClean="0"/>
              <a:t>单击此处编辑母版标题样式</a:t>
            </a:r>
            <a:endParaRPr lang="zh-CN" altLang="en-US" noProof="1"/>
          </a:p>
        </p:txBody>
      </p:sp>
      <p:sp>
        <p:nvSpPr>
          <p:cNvPr id="6" name="内容占位符 2"/>
          <p:cNvSpPr>
            <a:spLocks noGrp="1"/>
          </p:cNvSpPr>
          <p:nvPr>
            <p:ph idx="1"/>
          </p:nvPr>
        </p:nvSpPr>
        <p:spPr>
          <a:xfrm>
            <a:off x="1117601" y="1383030"/>
            <a:ext cx="10253980" cy="4998720"/>
          </a:xfrm>
        </p:spPr>
        <p:txBody>
          <a:bodyPr>
            <a:normAutofit/>
          </a:bodyPr>
          <a:lstStyle>
            <a:lvl1pPr algn="just" eaLnBrk="1" fontAlgn="auto" latinLnBrk="0" hangingPunct="1">
              <a:lnSpc>
                <a:spcPct val="125000"/>
              </a:lnSpc>
              <a:spcBef>
                <a:spcPts val="300"/>
              </a:spcBef>
              <a:spcAft>
                <a:spcPts val="300"/>
              </a:spcAft>
              <a:defRPr sz="1800"/>
            </a:lvl1pPr>
            <a:lvl2pPr algn="just" eaLnBrk="1" fontAlgn="auto" latinLnBrk="0" hangingPunct="1">
              <a:lnSpc>
                <a:spcPct val="125000"/>
              </a:lnSpc>
              <a:spcBef>
                <a:spcPts val="300"/>
              </a:spcBef>
              <a:spcAft>
                <a:spcPts val="300"/>
              </a:spcAft>
              <a:defRPr sz="1800"/>
            </a:lvl2pPr>
            <a:lvl3pPr algn="just" eaLnBrk="1" fontAlgn="auto" latinLnBrk="0" hangingPunct="1">
              <a:lnSpc>
                <a:spcPct val="125000"/>
              </a:lnSpc>
              <a:spcBef>
                <a:spcPts val="300"/>
              </a:spcBef>
              <a:spcAft>
                <a:spcPts val="300"/>
              </a:spcAft>
              <a:defRPr sz="1800"/>
            </a:lvl3pPr>
            <a:lvl4pPr algn="just" eaLnBrk="1" fontAlgn="auto" latinLnBrk="0" hangingPunct="1">
              <a:lnSpc>
                <a:spcPct val="125000"/>
              </a:lnSpc>
              <a:spcBef>
                <a:spcPts val="300"/>
              </a:spcBef>
              <a:spcAft>
                <a:spcPts val="300"/>
              </a:spcAft>
              <a:defRPr sz="1800"/>
            </a:lvl4pPr>
            <a:lvl5pPr algn="just" eaLnBrk="1" fontAlgn="auto" latinLnBrk="0" hangingPunct="1">
              <a:lnSpc>
                <a:spcPct val="125000"/>
              </a:lnSpc>
              <a:spcBef>
                <a:spcPts val="300"/>
              </a:spcBef>
              <a:spcAft>
                <a:spcPts val="300"/>
              </a:spcAft>
              <a:defRPr sz="1800"/>
            </a:lvl5pPr>
          </a:lstStyle>
          <a:p>
            <a:pPr lvl="0"/>
            <a:r>
              <a:rPr lang="zh-CN" altLang="en-US" noProof="1" smtClean="0"/>
              <a:t>单击此处编辑母版文本样式</a:t>
            </a:r>
          </a:p>
          <a:p>
            <a:pPr lvl="1"/>
            <a:r>
              <a:rPr lang="zh-CN" altLang="en-US" noProof="1" smtClean="0"/>
              <a:t>第二级</a:t>
            </a:r>
          </a:p>
          <a:p>
            <a:pPr lvl="2"/>
            <a:r>
              <a:rPr lang="zh-CN" altLang="en-US" noProof="1" smtClean="0"/>
              <a:t>第三级</a:t>
            </a:r>
          </a:p>
          <a:p>
            <a:pPr lvl="3"/>
            <a:r>
              <a:rPr lang="zh-CN" altLang="en-US" noProof="1" smtClean="0"/>
              <a:t>第四级</a:t>
            </a:r>
          </a:p>
          <a:p>
            <a:pPr lvl="4"/>
            <a:r>
              <a:rPr lang="zh-CN" altLang="en-US" noProof="1" smtClean="0"/>
              <a:t>第五级</a:t>
            </a:r>
            <a:endParaRPr lang="zh-CN" altLang="en-US" noProof="1"/>
          </a:p>
        </p:txBody>
      </p:sp>
      <p:pic>
        <p:nvPicPr>
          <p:cNvPr id="10" name="Picture 13" descr="cd"/>
          <p:cNvPicPr>
            <a:picLocks noChangeAspect="1" noChangeArrowheads="1"/>
          </p:cNvPicPr>
          <p:nvPr userDrawn="1"/>
        </p:nvPicPr>
        <p:blipFill>
          <a:blip r:embed="rId2">
            <a:extLst>
              <a:ext uri="{28A0092B-C50C-407E-A947-70E740481C1C}">
                <a14:useLocalDpi xmlns:a14="http://schemas.microsoft.com/office/drawing/2010/main" val="0"/>
              </a:ext>
            </a:extLst>
          </a:blip>
          <a:srcRect/>
          <a:stretch>
            <a:fillRect/>
          </a:stretch>
        </p:blipFill>
        <p:spPr bwMode="auto">
          <a:xfrm>
            <a:off x="9806305" y="648843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231273560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image" Target="../media/image3.jpeg"/><Relationship Id="rId5" Type="http://schemas.openxmlformats.org/officeDocument/2006/relationships/image" Target="../media/image2.png"/><Relationship Id="rId4" Type="http://schemas.openxmlformats.org/officeDocument/2006/relationships/image" Target="../media/image1.png"/></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pic>
        <p:nvPicPr>
          <p:cNvPr id="8" name="图片 7"/>
          <p:cNvPicPr>
            <a:picLocks noChangeAspect="1"/>
          </p:cNvPicPr>
          <p:nvPr userDrawn="1"/>
        </p:nvPicPr>
        <p:blipFill>
          <a:blip r:embed="rId4"/>
          <a:stretch>
            <a:fillRect/>
          </a:stretch>
        </p:blipFill>
        <p:spPr>
          <a:xfrm>
            <a:off x="0" y="0"/>
            <a:ext cx="609600" cy="6858000"/>
          </a:xfrm>
          <a:prstGeom prst="rect">
            <a:avLst/>
          </a:prstGeom>
        </p:spPr>
      </p:pic>
      <p:pic>
        <p:nvPicPr>
          <p:cNvPr id="9" name="图片 8"/>
          <p:cNvPicPr>
            <a:picLocks noChangeAspect="1"/>
          </p:cNvPicPr>
          <p:nvPr userDrawn="1"/>
        </p:nvPicPr>
        <p:blipFill>
          <a:blip r:embed="rId5"/>
          <a:stretch>
            <a:fillRect/>
          </a:stretch>
        </p:blipFill>
        <p:spPr>
          <a:xfrm>
            <a:off x="609600" y="0"/>
            <a:ext cx="1320800" cy="1054099"/>
          </a:xfrm>
          <a:prstGeom prst="rect">
            <a:avLst/>
          </a:prstGeom>
        </p:spPr>
      </p:pic>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D31920DB-B8E6-441F-B202-C4EB1D82F6DB}" type="datetime1">
              <a:rPr lang="zh-CN" altLang="en-US" smtClean="0"/>
              <a:t>2024/6/2</a:t>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dirty="0"/>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3CB67C20-DB95-4CA2-B0F0-E724E6ED42EF}" type="slidenum">
              <a:rPr lang="zh-CN" altLang="en-US" smtClean="0"/>
              <a:t>‹#›</a:t>
            </a:fld>
            <a:endParaRPr lang="zh-CN" altLang="en-US"/>
          </a:p>
        </p:txBody>
      </p:sp>
      <p:pic>
        <p:nvPicPr>
          <p:cNvPr id="10" name="Picture 13" descr="cd"/>
          <p:cNvPicPr>
            <a:picLocks noChangeAspect="1" noChangeArrowheads="1"/>
          </p:cNvPicPr>
          <p:nvPr userDrawn="1"/>
        </p:nvPicPr>
        <p:blipFill>
          <a:blip r:embed="rId6">
            <a:extLst>
              <a:ext uri="{28A0092B-C50C-407E-A947-70E740481C1C}">
                <a14:useLocalDpi xmlns:a14="http://schemas.microsoft.com/office/drawing/2010/main" val="0"/>
              </a:ext>
            </a:extLst>
          </a:blip>
          <a:srcRect/>
          <a:stretch>
            <a:fillRect/>
          </a:stretch>
        </p:blipFill>
        <p:spPr bwMode="auto">
          <a:xfrm>
            <a:off x="9806305" y="6488430"/>
            <a:ext cx="2337435" cy="33782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 bg1="lt1" tx1="dk1" bg2="lt2" tx2="dk2" accent1="accent1" accent2="accent2" accent3="accent3" accent4="accent4" accent5="accent5" accent6="accent6" hlink="hlink" folHlink="folHlink"/>
  <p:sldLayoutIdLst>
    <p:sldLayoutId id="2147483672" r:id="rId1"/>
    <p:sldLayoutId id="2147483673" r:id="rId2"/>
  </p:sldLayoutIdLst>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hf hdr="0" ftr="0" dt="0"/>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图片 5"/>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1714"/>
            <a:ext cx="12192000" cy="6854572"/>
          </a:xfrm>
          <a:prstGeom prst="rect">
            <a:avLst/>
          </a:prstGeom>
        </p:spPr>
      </p:pic>
      <p:sp>
        <p:nvSpPr>
          <p:cNvPr id="2" name="灯片编号占位符 1"/>
          <p:cNvSpPr>
            <a:spLocks noGrp="1"/>
          </p:cNvSpPr>
          <p:nvPr>
            <p:ph type="sldNum" sz="quarter" idx="12"/>
          </p:nvPr>
        </p:nvSpPr>
        <p:spPr/>
        <p:txBody>
          <a:bodyPr/>
          <a:lstStyle/>
          <a:p>
            <a:fld id="{0C913308-F349-4B6D-A68A-DD1791B4A57B}" type="slidenum">
              <a:rPr lang="zh-CN" altLang="en-US" smtClean="0"/>
              <a:t>1</a:t>
            </a:fld>
            <a:endParaRPr lang="zh-CN" altLang="en-US"/>
          </a:p>
        </p:txBody>
      </p:sp>
      <p:sp>
        <p:nvSpPr>
          <p:cNvPr id="7" name="Rectangle 3"/>
          <p:cNvSpPr txBox="1"/>
          <p:nvPr/>
        </p:nvSpPr>
        <p:spPr bwMode="auto">
          <a:xfrm>
            <a:off x="1563137" y="3418114"/>
            <a:ext cx="9790663" cy="936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marL="342900" indent="-342900"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fontAlgn="base">
              <a:spcBef>
                <a:spcPct val="20000"/>
              </a:spcBef>
              <a:spcAft>
                <a:spcPct val="0"/>
              </a:spcAft>
            </a:pPr>
            <a:r>
              <a:rPr lang="zh-CN" altLang="en-US" sz="4400" b="1"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第十四章</a:t>
            </a:r>
            <a:r>
              <a:rPr lang="zh-CN" altLang="en-US" sz="4400" b="1"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　大数据时代的财务转型</a:t>
            </a:r>
          </a:p>
        </p:txBody>
      </p:sp>
    </p:spTree>
    <p:extLst>
      <p:ext uri="{BB962C8B-B14F-4D97-AF65-F5344CB8AC3E}">
        <p14:creationId xmlns:p14="http://schemas.microsoft.com/office/powerpoint/2010/main" val="3928475742"/>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第三节 </a:t>
            </a:r>
            <a:r>
              <a:rPr lang="zh-CN" altLang="en-US"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  财务</a:t>
            </a: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转型实践案例</a:t>
            </a:r>
          </a:p>
        </p:txBody>
      </p:sp>
      <p:sp>
        <p:nvSpPr>
          <p:cNvPr id="3" name="内容占位符 2"/>
          <p:cNvSpPr>
            <a:spLocks noGrp="1"/>
          </p:cNvSpPr>
          <p:nvPr>
            <p:ph idx="1"/>
          </p:nvPr>
        </p:nvSpPr>
        <p:spPr/>
        <p:txBody>
          <a:bodyPr/>
          <a:lstStyle/>
          <a:p>
            <a:pPr marL="0" indent="0">
              <a:buNone/>
            </a:pPr>
            <a:r>
              <a:rPr lang="zh-CN" altLang="en-US" sz="2600" b="1" dirty="0" smtClean="0">
                <a:latin typeface="黑体" panose="02010609060101010101" pitchFamily="49" charset="-122"/>
                <a:ea typeface="黑体" panose="02010609060101010101" pitchFamily="49" charset="-122"/>
              </a:rPr>
              <a:t>一、</a:t>
            </a:r>
            <a:r>
              <a:rPr lang="zh-CN" altLang="zh-CN" sz="2600" b="1" dirty="0" smtClean="0">
                <a:latin typeface="黑体" panose="02010609060101010101" pitchFamily="49" charset="-122"/>
                <a:ea typeface="黑体" panose="02010609060101010101" pitchFamily="49" charset="-122"/>
              </a:rPr>
              <a:t>中兴</a:t>
            </a:r>
            <a:r>
              <a:rPr lang="zh-CN" altLang="zh-CN" sz="2600" b="1" dirty="0">
                <a:latin typeface="黑体" panose="02010609060101010101" pitchFamily="49" charset="-122"/>
                <a:ea typeface="黑体" panose="02010609060101010101" pitchFamily="49" charset="-122"/>
              </a:rPr>
              <a:t>财务云</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中兴财务云的构建</a:t>
            </a:r>
          </a:p>
          <a:p>
            <a:r>
              <a:rPr lang="en-US" altLang="zh-CN" dirty="0"/>
              <a:t>1.</a:t>
            </a:r>
            <a:r>
              <a:rPr lang="zh-CN" altLang="en-US" dirty="0"/>
              <a:t>统一全球规范标准</a:t>
            </a:r>
            <a:r>
              <a:rPr lang="en-US" altLang="zh-CN" dirty="0"/>
              <a:t>,</a:t>
            </a:r>
            <a:r>
              <a:rPr lang="zh-CN" altLang="en-US" dirty="0"/>
              <a:t>奠定财务共享基础</a:t>
            </a:r>
            <a:endParaRPr lang="en-US" altLang="zh-CN" dirty="0"/>
          </a:p>
          <a:p>
            <a:r>
              <a:rPr lang="en-US" altLang="zh-CN" dirty="0"/>
              <a:t>2.</a:t>
            </a:r>
            <a:r>
              <a:rPr lang="zh-CN" altLang="en-US" dirty="0"/>
              <a:t>立足流程管理</a:t>
            </a:r>
            <a:r>
              <a:rPr lang="en-US" altLang="zh-CN" dirty="0"/>
              <a:t>,</a:t>
            </a:r>
            <a:r>
              <a:rPr lang="zh-CN" altLang="en-US" dirty="0"/>
              <a:t>实现全业务流程化运作</a:t>
            </a:r>
            <a:endParaRPr lang="en-US" altLang="zh-CN" dirty="0"/>
          </a:p>
          <a:p>
            <a:r>
              <a:rPr lang="en-US" altLang="zh-CN" dirty="0"/>
              <a:t>3.</a:t>
            </a:r>
            <a:r>
              <a:rPr lang="zh-CN" altLang="en-US" dirty="0"/>
              <a:t>构建全球资金支付工厂</a:t>
            </a:r>
            <a:r>
              <a:rPr lang="en-US" altLang="zh-CN" dirty="0"/>
              <a:t>,</a:t>
            </a:r>
            <a:r>
              <a:rPr lang="zh-CN" altLang="en-US" dirty="0"/>
              <a:t>实现集团资金集中管理</a:t>
            </a:r>
            <a:endParaRPr lang="en-US" altLang="zh-CN" dirty="0"/>
          </a:p>
          <a:p>
            <a:r>
              <a:rPr lang="en-US" altLang="zh-CN" dirty="0"/>
              <a:t>4.</a:t>
            </a:r>
            <a:r>
              <a:rPr lang="zh-CN" altLang="en-US" dirty="0"/>
              <a:t>搭建完整的财务信息系统架构</a:t>
            </a:r>
            <a:r>
              <a:rPr lang="en-US" altLang="zh-CN" dirty="0"/>
              <a:t>,</a:t>
            </a:r>
            <a:r>
              <a:rPr lang="zh-CN" altLang="en-US" dirty="0"/>
              <a:t>支持财务流程的自动化和智能化</a:t>
            </a:r>
            <a:endParaRPr lang="en-US" altLang="zh-CN" dirty="0"/>
          </a:p>
          <a:p>
            <a:pPr marL="0" indent="0">
              <a:buNone/>
            </a:pPr>
            <a:endParaRPr lang="zh-CN" altLang="en-US" b="1"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10</a:t>
            </a:fld>
            <a:endParaRPr lang="zh-CN" altLang="en-US"/>
          </a:p>
        </p:txBody>
      </p:sp>
    </p:spTree>
    <p:extLst>
      <p:ext uri="{BB962C8B-B14F-4D97-AF65-F5344CB8AC3E}">
        <p14:creationId xmlns:p14="http://schemas.microsoft.com/office/powerpoint/2010/main" val="822667445"/>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t>11</a:t>
            </a:fld>
            <a:endParaRPr lang="zh-CN" altLang="en-US"/>
          </a:p>
        </p:txBody>
      </p:sp>
      <p:sp>
        <p:nvSpPr>
          <p:cNvPr id="3" name="标题 2"/>
          <p:cNvSpPr>
            <a:spLocks noGrp="1"/>
          </p:cNvSpPr>
          <p:nvPr>
            <p:ph type="title"/>
          </p:nvPr>
        </p:nvSpPr>
        <p:spPr/>
        <p:txBody>
          <a:bodyPr/>
          <a:lstStyle/>
          <a:p>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第三节   财务转型实践案例</a:t>
            </a:r>
            <a:endParaRPr lang="zh-CN" altLang="en-US" dirty="0"/>
          </a:p>
        </p:txBody>
      </p:sp>
      <p:sp>
        <p:nvSpPr>
          <p:cNvPr id="4" name="内容占位符 3"/>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中兴财务云的实施效益</a:t>
            </a:r>
          </a:p>
          <a:p>
            <a:r>
              <a:rPr lang="en-US" altLang="zh-CN" dirty="0"/>
              <a:t>1.</a:t>
            </a:r>
            <a:r>
              <a:rPr lang="zh-CN" altLang="en-US" dirty="0"/>
              <a:t>降低财务运营成本</a:t>
            </a:r>
            <a:r>
              <a:rPr lang="en-US" altLang="zh-CN" dirty="0"/>
              <a:t>,</a:t>
            </a:r>
            <a:r>
              <a:rPr lang="zh-CN" altLang="en-US" dirty="0"/>
              <a:t>财经管理模式全面</a:t>
            </a:r>
            <a:r>
              <a:rPr lang="zh-CN" altLang="en-US" dirty="0" smtClean="0"/>
              <a:t>转型</a:t>
            </a:r>
            <a:endParaRPr lang="en-US" altLang="zh-CN" dirty="0" smtClean="0"/>
          </a:p>
          <a:p>
            <a:r>
              <a:rPr lang="en-US" altLang="zh-CN" dirty="0"/>
              <a:t>2.</a:t>
            </a:r>
            <a:r>
              <a:rPr lang="zh-CN" altLang="en-US" dirty="0"/>
              <a:t>提升财务核算质量</a:t>
            </a:r>
            <a:r>
              <a:rPr lang="en-US" altLang="zh-CN" dirty="0"/>
              <a:t>,</a:t>
            </a:r>
            <a:r>
              <a:rPr lang="zh-CN" altLang="en-US" dirty="0"/>
              <a:t>增强全球风险控制</a:t>
            </a:r>
            <a:r>
              <a:rPr lang="zh-CN" altLang="en-US" dirty="0" smtClean="0"/>
              <a:t>能力</a:t>
            </a:r>
            <a:endParaRPr lang="en-US" altLang="zh-CN" dirty="0" smtClean="0"/>
          </a:p>
          <a:p>
            <a:r>
              <a:rPr lang="en-US" altLang="zh-CN" dirty="0"/>
              <a:t>3.</a:t>
            </a:r>
            <a:r>
              <a:rPr lang="zh-CN" altLang="en-US" dirty="0"/>
              <a:t>构建管理数据中心</a:t>
            </a:r>
            <a:r>
              <a:rPr lang="en-US" altLang="zh-CN" dirty="0"/>
              <a:t>,</a:t>
            </a:r>
            <a:r>
              <a:rPr lang="zh-CN" altLang="en-US" dirty="0"/>
              <a:t>推动集团数字化</a:t>
            </a:r>
            <a:r>
              <a:rPr lang="zh-CN" altLang="en-US" dirty="0" smtClean="0"/>
              <a:t>转型</a:t>
            </a:r>
            <a:endParaRPr lang="en-US" altLang="zh-CN" dirty="0" smtClean="0"/>
          </a:p>
          <a:p>
            <a:r>
              <a:rPr lang="en-US" altLang="zh-CN" dirty="0"/>
              <a:t>4.</a:t>
            </a:r>
            <a:r>
              <a:rPr lang="zh-CN" altLang="en-US" dirty="0"/>
              <a:t>沉淀全球财经知识库</a:t>
            </a:r>
            <a:r>
              <a:rPr lang="en-US" altLang="zh-CN" dirty="0"/>
              <a:t>,</a:t>
            </a:r>
            <a:r>
              <a:rPr lang="zh-CN" altLang="en-US" dirty="0"/>
              <a:t>打造国际化财务</a:t>
            </a:r>
            <a:r>
              <a:rPr lang="zh-CN" altLang="en-US" dirty="0" smtClean="0"/>
              <a:t>人才</a:t>
            </a:r>
            <a:endParaRPr lang="en-US" altLang="zh-CN" dirty="0" smtClean="0"/>
          </a:p>
          <a:p>
            <a:r>
              <a:rPr lang="en-US" altLang="zh-CN" dirty="0"/>
              <a:t>5.</a:t>
            </a:r>
            <a:r>
              <a:rPr lang="zh-CN" altLang="en-US" dirty="0"/>
              <a:t>财务共享示范效应</a:t>
            </a:r>
            <a:r>
              <a:rPr lang="en-US" altLang="zh-CN" dirty="0"/>
              <a:t>,</a:t>
            </a:r>
            <a:r>
              <a:rPr lang="zh-CN" altLang="en-US" dirty="0"/>
              <a:t>助推集团建立全球运营中心</a:t>
            </a:r>
          </a:p>
        </p:txBody>
      </p:sp>
    </p:spTree>
    <p:extLst>
      <p:ext uri="{BB962C8B-B14F-4D97-AF65-F5344CB8AC3E}">
        <p14:creationId xmlns:p14="http://schemas.microsoft.com/office/powerpoint/2010/main" val="78451449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t>12</a:t>
            </a:fld>
            <a:endParaRPr lang="zh-CN" altLang="en-US"/>
          </a:p>
        </p:txBody>
      </p:sp>
      <p:sp>
        <p:nvSpPr>
          <p:cNvPr id="3" name="标题 2"/>
          <p:cNvSpPr>
            <a:spLocks noGrp="1"/>
          </p:cNvSpPr>
          <p:nvPr>
            <p:ph type="title"/>
          </p:nvPr>
        </p:nvSpPr>
        <p:spPr/>
        <p:txBody>
          <a:bodyPr/>
          <a:lstStyle/>
          <a:p>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第三节   财务转型实践案例</a:t>
            </a:r>
            <a:endParaRPr lang="zh-CN" altLang="en-US" dirty="0"/>
          </a:p>
        </p:txBody>
      </p:sp>
      <p:sp>
        <p:nvSpPr>
          <p:cNvPr id="4" name="内容占位符 3"/>
          <p:cNvSpPr>
            <a:spLocks noGrp="1"/>
          </p:cNvSpPr>
          <p:nvPr>
            <p:ph idx="1"/>
          </p:nvPr>
        </p:nvSpPr>
        <p:spPr/>
        <p:txBody>
          <a:bodyPr>
            <a:normAutofit/>
          </a:bodyPr>
          <a:lstStyle/>
          <a:p>
            <a:pPr marL="0" indent="0">
              <a:buNone/>
            </a:pPr>
            <a:r>
              <a:rPr lang="zh-CN" altLang="en-US" sz="2600" b="1" dirty="0">
                <a:latin typeface="黑体" panose="02010609060101010101" pitchFamily="49" charset="-122"/>
                <a:ea typeface="黑体" panose="02010609060101010101" pitchFamily="49" charset="-122"/>
              </a:rPr>
              <a:t>二、中国石化西北油田分公司财务转型升级的启示</a:t>
            </a:r>
            <a:endParaRPr lang="en-US" altLang="zh-CN" sz="2600" b="1" dirty="0">
              <a:latin typeface="黑体" panose="02010609060101010101" pitchFamily="49" charset="-122"/>
              <a:ea typeface="黑体" panose="02010609060101010101" pitchFamily="49" charset="-122"/>
            </a:endParaRPr>
          </a:p>
          <a:p>
            <a:pPr marL="0" indent="0" algn="l">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案例概况</a:t>
            </a:r>
            <a:endParaRPr lang="en-US" altLang="zh-CN" sz="2200" b="1" dirty="0">
              <a:latin typeface="楷体" panose="02010609060101010101" pitchFamily="49" charset="-122"/>
              <a:ea typeface="楷体" panose="02010609060101010101" pitchFamily="49" charset="-122"/>
            </a:endParaRPr>
          </a:p>
          <a:p>
            <a:r>
              <a:rPr lang="zh-CN" altLang="en-US" dirty="0" smtClean="0"/>
              <a:t>为</a:t>
            </a:r>
            <a:r>
              <a:rPr lang="zh-CN" altLang="en-US" dirty="0"/>
              <a:t>有效推进财务转型目标的实现</a:t>
            </a:r>
            <a:r>
              <a:rPr lang="en-US" altLang="zh-CN" dirty="0"/>
              <a:t>,</a:t>
            </a:r>
            <a:r>
              <a:rPr lang="zh-CN" altLang="en-US" dirty="0"/>
              <a:t>西北油田以数字化的思维、方法和工具为抓手</a:t>
            </a:r>
            <a:r>
              <a:rPr lang="en-US" altLang="zh-CN" dirty="0"/>
              <a:t>,</a:t>
            </a:r>
            <a:r>
              <a:rPr lang="zh-CN" altLang="en-US" dirty="0"/>
              <a:t>紧扣“经营财务”职能定位</a:t>
            </a:r>
            <a:r>
              <a:rPr lang="en-US" altLang="zh-CN" dirty="0"/>
              <a:t>,</a:t>
            </a:r>
            <a:r>
              <a:rPr lang="zh-CN" altLang="en-US" dirty="0"/>
              <a:t>从构建业财融合数据中台和强化数字财务人才队伍建设两个方面入手开展财务数字化转型工作</a:t>
            </a:r>
            <a:r>
              <a:rPr lang="zh-CN" altLang="en-US" dirty="0" smtClean="0"/>
              <a:t>。</a:t>
            </a:r>
            <a:endParaRPr lang="en-US" altLang="zh-CN" dirty="0" smtClean="0"/>
          </a:p>
          <a:p>
            <a:r>
              <a:rPr lang="zh-CN" altLang="en-US" dirty="0"/>
              <a:t>数字化是财务转型的基础保障。西北油田在数据中台建设过程中</a:t>
            </a:r>
            <a:r>
              <a:rPr lang="en-US" altLang="zh-CN" dirty="0"/>
              <a:t>,</a:t>
            </a:r>
            <a:r>
              <a:rPr lang="zh-CN" altLang="en-US" dirty="0"/>
              <a:t>创造性地提出“盘、规、治、融、用”的数据中台构建五步法</a:t>
            </a:r>
            <a:r>
              <a:rPr lang="en-US" altLang="zh-CN" dirty="0"/>
              <a:t>,</a:t>
            </a:r>
            <a:r>
              <a:rPr lang="zh-CN" altLang="en-US" dirty="0"/>
              <a:t>在统一业财数据口径</a:t>
            </a:r>
            <a:r>
              <a:rPr lang="en-US" altLang="zh-CN" dirty="0"/>
              <a:t>,</a:t>
            </a:r>
            <a:r>
              <a:rPr lang="zh-CN" altLang="en-US" dirty="0"/>
              <a:t>加强业务流程与系统贯通、夯实业财数据底座的基础上</a:t>
            </a:r>
            <a:r>
              <a:rPr lang="en-US" altLang="zh-CN" dirty="0"/>
              <a:t>,</a:t>
            </a:r>
            <a:r>
              <a:rPr lang="zh-CN" altLang="en-US" dirty="0"/>
              <a:t>成功实现了利用数据中台整合与共享业财数据</a:t>
            </a:r>
            <a:r>
              <a:rPr lang="en-US" altLang="zh-CN" dirty="0"/>
              <a:t>,</a:t>
            </a:r>
            <a:r>
              <a:rPr lang="zh-CN" altLang="en-US" dirty="0"/>
              <a:t>确保业务部门和财务部门使用“一把尺子”</a:t>
            </a:r>
            <a:r>
              <a:rPr lang="en-US" altLang="zh-CN" dirty="0"/>
              <a:t>,</a:t>
            </a:r>
            <a:r>
              <a:rPr lang="zh-CN" altLang="en-US" dirty="0"/>
              <a:t>避免“缺数据”“假数据”“哑数据”等问题</a:t>
            </a:r>
            <a:r>
              <a:rPr lang="en-US" altLang="zh-CN" dirty="0"/>
              <a:t>,</a:t>
            </a:r>
            <a:r>
              <a:rPr lang="zh-CN" altLang="en-US" dirty="0"/>
              <a:t>以高质量数据支撑业财数据联动应用</a:t>
            </a:r>
            <a:r>
              <a:rPr lang="en-US" altLang="zh-CN" dirty="0"/>
              <a:t>,</a:t>
            </a:r>
            <a:r>
              <a:rPr lang="zh-CN" altLang="en-US" dirty="0"/>
              <a:t>赋能企业经营管理。</a:t>
            </a:r>
          </a:p>
        </p:txBody>
      </p:sp>
    </p:spTree>
    <p:extLst>
      <p:ext uri="{BB962C8B-B14F-4D97-AF65-F5344CB8AC3E}">
        <p14:creationId xmlns:p14="http://schemas.microsoft.com/office/powerpoint/2010/main" val="362435256"/>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t>13</a:t>
            </a:fld>
            <a:endParaRPr lang="zh-CN" altLang="en-US"/>
          </a:p>
        </p:txBody>
      </p:sp>
      <p:sp>
        <p:nvSpPr>
          <p:cNvPr id="3" name="标题 2"/>
          <p:cNvSpPr>
            <a:spLocks noGrp="1"/>
          </p:cNvSpPr>
          <p:nvPr>
            <p:ph type="title"/>
          </p:nvPr>
        </p:nvSpPr>
        <p:spPr/>
        <p:txBody>
          <a:bodyPr/>
          <a:lstStyle/>
          <a:p>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第三节   财务转型实践案例</a:t>
            </a:r>
            <a:endParaRPr lang="zh-CN" altLang="en-US" dirty="0"/>
          </a:p>
        </p:txBody>
      </p:sp>
      <p:sp>
        <p:nvSpPr>
          <p:cNvPr id="4" name="内容占位符 3"/>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案例启示</a:t>
            </a:r>
            <a:endParaRPr lang="en-US" altLang="zh-CN" sz="2200" b="1" dirty="0">
              <a:latin typeface="楷体" panose="02010609060101010101" pitchFamily="49" charset="-122"/>
              <a:ea typeface="楷体" panose="02010609060101010101" pitchFamily="49" charset="-122"/>
            </a:endParaRPr>
          </a:p>
          <a:p>
            <a:r>
              <a:rPr lang="en-US" altLang="zh-CN" dirty="0"/>
              <a:t>1.</a:t>
            </a:r>
            <a:r>
              <a:rPr lang="zh-CN" altLang="en-US" dirty="0"/>
              <a:t>数字化与信息化的内涵存在差异</a:t>
            </a:r>
            <a:r>
              <a:rPr lang="en-US" altLang="zh-CN" dirty="0"/>
              <a:t>,</a:t>
            </a:r>
            <a:r>
              <a:rPr lang="zh-CN" altLang="en-US" dirty="0"/>
              <a:t>对新技术的投资并不意味着数字化</a:t>
            </a:r>
            <a:r>
              <a:rPr lang="zh-CN" altLang="en-US" dirty="0" smtClean="0"/>
              <a:t>转型</a:t>
            </a:r>
            <a:endParaRPr lang="en-US" altLang="zh-CN" dirty="0" smtClean="0"/>
          </a:p>
          <a:p>
            <a:r>
              <a:rPr lang="en-US" altLang="zh-CN" dirty="0"/>
              <a:t>2.</a:t>
            </a:r>
            <a:r>
              <a:rPr lang="zh-CN" altLang="en-US" dirty="0"/>
              <a:t>数字化转型需要全局</a:t>
            </a:r>
            <a:r>
              <a:rPr lang="zh-CN" altLang="en-US" dirty="0" smtClean="0"/>
              <a:t>思维</a:t>
            </a:r>
            <a:endParaRPr lang="en-US" altLang="zh-CN" dirty="0" smtClean="0"/>
          </a:p>
          <a:p>
            <a:r>
              <a:rPr lang="en-US" altLang="zh-CN" dirty="0"/>
              <a:t>3.</a:t>
            </a:r>
            <a:r>
              <a:rPr lang="zh-CN" altLang="en-US" dirty="0"/>
              <a:t>财务数字化转型必然伴随组织变革</a:t>
            </a:r>
          </a:p>
        </p:txBody>
      </p:sp>
    </p:spTree>
    <p:extLst>
      <p:ext uri="{BB962C8B-B14F-4D97-AF65-F5344CB8AC3E}">
        <p14:creationId xmlns:p14="http://schemas.microsoft.com/office/powerpoint/2010/main" val="57455536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目  录</a:t>
            </a:r>
          </a:p>
        </p:txBody>
      </p:sp>
      <p:grpSp>
        <p:nvGrpSpPr>
          <p:cNvPr id="21" name="组合 20"/>
          <p:cNvGrpSpPr/>
          <p:nvPr/>
        </p:nvGrpSpPr>
        <p:grpSpPr>
          <a:xfrm>
            <a:off x="2945130" y="3362076"/>
            <a:ext cx="6390005" cy="1866900"/>
            <a:chOff x="4638" y="2658"/>
            <a:chExt cx="10063" cy="2940"/>
          </a:xfrm>
        </p:grpSpPr>
        <p:grpSp>
          <p:nvGrpSpPr>
            <p:cNvPr id="5" name="Group 4"/>
            <p:cNvGrpSpPr/>
            <p:nvPr/>
          </p:nvGrpSpPr>
          <p:grpSpPr bwMode="auto">
            <a:xfrm>
              <a:off x="4638" y="2658"/>
              <a:ext cx="10063" cy="832"/>
              <a:chOff x="0" y="0"/>
              <a:chExt cx="2982" cy="288"/>
            </a:xfrm>
          </p:grpSpPr>
          <p:sp>
            <p:nvSpPr>
              <p:cNvPr id="6" name="AutoShape 5"/>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7" name="Rectangle 6"/>
              <p:cNvSpPr>
                <a:spLocks noChangeArrowheads="1"/>
              </p:cNvSpPr>
              <p:nvPr/>
            </p:nvSpPr>
            <p:spPr bwMode="auto">
              <a:xfrm>
                <a:off x="299" y="67"/>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dirty="0">
                    <a:solidFill>
                      <a:srgbClr val="000000"/>
                    </a:solidFill>
                    <a:latin typeface="微软雅黑" panose="020B0503020204020204" charset="-122"/>
                    <a:ea typeface="微软雅黑" panose="020B0503020204020204" charset="-122"/>
                    <a:cs typeface="Times New Roman" panose="02020603050405020304" pitchFamily="18" charset="0"/>
                  </a:rPr>
                  <a:t>第一节   大数据时代财务管理的机遇与挑战</a:t>
                </a:r>
                <a:endParaRPr lang="zh-CN" altLang="en-US" dirty="0">
                  <a:solidFill>
                    <a:srgbClr val="000000"/>
                  </a:solidFill>
                  <a:latin typeface="方正书宋_GBK" charset="0"/>
                  <a:ea typeface="方正书宋_GBK" charset="0"/>
                  <a:cs typeface="方正书宋_GBK" charset="0"/>
                  <a:sym typeface="+mn-ea"/>
                </a:endParaRPr>
              </a:p>
            </p:txBody>
          </p:sp>
          <p:sp>
            <p:nvSpPr>
              <p:cNvPr id="8" name="Oval 7"/>
              <p:cNvSpPr>
                <a:spLocks noChangeArrowheads="1"/>
              </p:cNvSpPr>
              <p:nvPr/>
            </p:nvSpPr>
            <p:spPr bwMode="auto">
              <a:xfrm>
                <a:off x="0" y="66"/>
                <a:ext cx="144" cy="144"/>
              </a:xfrm>
              <a:prstGeom prst="ellipse">
                <a:avLst/>
              </a:prstGeom>
              <a:gradFill rotWithShape="1">
                <a:gsLst>
                  <a:gs pos="0">
                    <a:srgbClr val="E96E29"/>
                  </a:gs>
                  <a:gs pos="100000">
                    <a:srgbClr val="9B491B"/>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9" name="Group 8"/>
            <p:cNvGrpSpPr/>
            <p:nvPr/>
          </p:nvGrpSpPr>
          <p:grpSpPr bwMode="auto">
            <a:xfrm>
              <a:off x="4638" y="3745"/>
              <a:ext cx="10063" cy="832"/>
              <a:chOff x="0" y="0"/>
              <a:chExt cx="2982" cy="288"/>
            </a:xfrm>
          </p:grpSpPr>
          <p:sp>
            <p:nvSpPr>
              <p:cNvPr id="10" name="AutoShape 9"/>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1" name="Rectangle 10"/>
              <p:cNvSpPr>
                <a:spLocks noChangeArrowheads="1"/>
              </p:cNvSpPr>
              <p:nvPr/>
            </p:nvSpPr>
            <p:spPr bwMode="auto">
              <a:xfrm>
                <a:off x="299" y="43"/>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dirty="0">
                    <a:solidFill>
                      <a:srgbClr val="000000"/>
                    </a:solidFill>
                    <a:latin typeface="微软雅黑" panose="020B0503020204020204" charset="-122"/>
                    <a:ea typeface="微软雅黑" panose="020B0503020204020204" charset="-122"/>
                    <a:cs typeface="Times New Roman" panose="02020603050405020304" pitchFamily="18" charset="0"/>
                  </a:rPr>
                  <a:t>第二节   财务转型的目标及路径</a:t>
                </a:r>
                <a:endParaRPr lang="zh-CN" altLang="en-US" dirty="0">
                  <a:solidFill>
                    <a:srgbClr val="000000"/>
                  </a:solidFill>
                  <a:latin typeface="方正书宋_GBK" charset="0"/>
                  <a:ea typeface="方正书宋_GBK" charset="0"/>
                  <a:cs typeface="方正书宋_GBK" charset="0"/>
                  <a:sym typeface="+mn-ea"/>
                </a:endParaRPr>
              </a:p>
            </p:txBody>
          </p:sp>
          <p:sp>
            <p:nvSpPr>
              <p:cNvPr id="12" name="Oval 11"/>
              <p:cNvSpPr>
                <a:spLocks noChangeArrowheads="1"/>
              </p:cNvSpPr>
              <p:nvPr/>
            </p:nvSpPr>
            <p:spPr bwMode="auto">
              <a:xfrm>
                <a:off x="0" y="60"/>
                <a:ext cx="144" cy="144"/>
              </a:xfrm>
              <a:prstGeom prst="ellipse">
                <a:avLst/>
              </a:prstGeom>
              <a:gradFill rotWithShape="1">
                <a:gsLst>
                  <a:gs pos="0">
                    <a:srgbClr val="DCDC48"/>
                  </a:gs>
                  <a:gs pos="100000">
                    <a:srgbClr val="939330"/>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nvGrpSpPr>
            <p:cNvPr id="13" name="Group 12"/>
            <p:cNvGrpSpPr/>
            <p:nvPr/>
          </p:nvGrpSpPr>
          <p:grpSpPr bwMode="auto">
            <a:xfrm>
              <a:off x="4638" y="4766"/>
              <a:ext cx="10063" cy="832"/>
              <a:chOff x="0" y="0"/>
              <a:chExt cx="2982" cy="288"/>
            </a:xfrm>
          </p:grpSpPr>
          <p:sp>
            <p:nvSpPr>
              <p:cNvPr id="14" name="AutoShape 13"/>
              <p:cNvSpPr>
                <a:spLocks noChangeArrowheads="1"/>
              </p:cNvSpPr>
              <p:nvPr/>
            </p:nvSpPr>
            <p:spPr bwMode="auto">
              <a:xfrm>
                <a:off x="54" y="0"/>
                <a:ext cx="2928" cy="288"/>
              </a:xfrm>
              <a:prstGeom prst="roundRect">
                <a:avLst>
                  <a:gd name="adj" fmla="val 50000"/>
                </a:avLst>
              </a:prstGeom>
              <a:noFill/>
              <a:ln w="19050" cap="rnd" cmpd="sng">
                <a:solidFill>
                  <a:schemeClr val="tx1"/>
                </a:solidFill>
                <a:prstDash val="sysDot"/>
                <a:round/>
              </a:ln>
              <a:effectLst>
                <a:outerShdw dist="107763" dir="2700000" algn="ctr" rotWithShape="0">
                  <a:schemeClr val="bg1">
                    <a:alpha val="50000"/>
                  </a:schemeClr>
                </a:outerShdw>
              </a:effectLst>
              <a:extLst>
                <a:ext uri="{909E8E84-426E-40DD-AFC4-6F175D3DCCD1}">
                  <a14:hiddenFill xmlns:a14="http://schemas.microsoft.com/office/drawing/2010/main">
                    <a:solidFill>
                      <a:srgbClr val="FFFFFF"/>
                    </a:solidFill>
                  </a14:hiddenFill>
                </a:ext>
              </a:ex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sp>
            <p:nvSpPr>
              <p:cNvPr id="15" name="Rectangle 14"/>
              <p:cNvSpPr>
                <a:spLocks noChangeArrowheads="1"/>
              </p:cNvSpPr>
              <p:nvPr/>
            </p:nvSpPr>
            <p:spPr bwMode="auto">
              <a:xfrm>
                <a:off x="299" y="55"/>
                <a:ext cx="2423" cy="2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r>
                  <a:rPr lang="zh-CN" altLang="en-US" dirty="0">
                    <a:solidFill>
                      <a:srgbClr val="000000"/>
                    </a:solidFill>
                    <a:latin typeface="微软雅黑" panose="020B0503020204020204" charset="-122"/>
                    <a:ea typeface="微软雅黑" panose="020B0503020204020204" charset="-122"/>
                    <a:cs typeface="Times New Roman" panose="02020603050405020304" pitchFamily="18" charset="0"/>
                  </a:rPr>
                  <a:t>第三节   财务转型实践案例</a:t>
                </a:r>
                <a:endParaRPr lang="zh-CN" altLang="en-US" dirty="0">
                  <a:solidFill>
                    <a:srgbClr val="000000"/>
                  </a:solidFill>
                  <a:latin typeface="方正书宋_GBK" charset="0"/>
                  <a:ea typeface="方正书宋_GBK" charset="0"/>
                  <a:cs typeface="方正书宋_GBK" charset="0"/>
                  <a:sym typeface="+mn-ea"/>
                </a:endParaRPr>
              </a:p>
            </p:txBody>
          </p:sp>
          <p:sp>
            <p:nvSpPr>
              <p:cNvPr id="16" name="Oval 15"/>
              <p:cNvSpPr>
                <a:spLocks noChangeArrowheads="1"/>
              </p:cNvSpPr>
              <p:nvPr/>
            </p:nvSpPr>
            <p:spPr bwMode="auto">
              <a:xfrm>
                <a:off x="0" y="66"/>
                <a:ext cx="144" cy="144"/>
              </a:xfrm>
              <a:prstGeom prst="ellipse">
                <a:avLst/>
              </a:prstGeom>
              <a:gradFill rotWithShape="1">
                <a:gsLst>
                  <a:gs pos="0">
                    <a:schemeClr val="accent2"/>
                  </a:gs>
                  <a:gs pos="100000">
                    <a:srgbClr val="98630D"/>
                  </a:gs>
                </a:gsLst>
                <a:path path="shape">
                  <a:fillToRect l="50000" t="50000" r="50000" b="50000"/>
                </a:path>
              </a:gradFill>
              <a:ln w="19050" cmpd="sng">
                <a:solidFill>
                  <a:schemeClr val="tx1"/>
                </a:solidFill>
                <a:round/>
              </a:ln>
              <a:effectLst>
                <a:outerShdw dist="63500" dir="2212194" algn="ctr" rotWithShape="0">
                  <a:schemeClr val="bg1">
                    <a:alpha val="50000"/>
                  </a:schemeClr>
                </a:outerShdw>
              </a:effectLst>
            </p:spPr>
            <p:txBody>
              <a:bodyPr wrap="none" anchor="ct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endParaRPr lang="zh-CN" altLang="en-US"/>
              </a:p>
            </p:txBody>
          </p:sp>
        </p:grpSp>
      </p:grpSp>
      <p:sp>
        <p:nvSpPr>
          <p:cNvPr id="3" name="灯片编号占位符 2"/>
          <p:cNvSpPr>
            <a:spLocks noGrp="1"/>
          </p:cNvSpPr>
          <p:nvPr>
            <p:ph type="sldNum" sz="quarter" idx="12"/>
          </p:nvPr>
        </p:nvSpPr>
        <p:spPr/>
        <p:txBody>
          <a:bodyPr/>
          <a:lstStyle/>
          <a:p>
            <a:fld id="{0C913308-F349-4B6D-A68A-DD1791B4A57B}" type="slidenum">
              <a:rPr lang="zh-CN" altLang="en-US" smtClean="0"/>
              <a:t>2</a:t>
            </a:fld>
            <a:endParaRPr lang="zh-CN" altLang="en-US"/>
          </a:p>
        </p:txBody>
      </p:sp>
    </p:spTree>
    <p:extLst>
      <p:ext uri="{BB962C8B-B14F-4D97-AF65-F5344CB8AC3E}">
        <p14:creationId xmlns:p14="http://schemas.microsoft.com/office/powerpoint/2010/main" val="403376946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第一节 </a:t>
            </a:r>
            <a:r>
              <a:rPr lang="zh-CN" altLang="en-US"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  大</a:t>
            </a: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数据时代财务管理的机遇与挑战</a:t>
            </a:r>
          </a:p>
        </p:txBody>
      </p:sp>
      <p:sp>
        <p:nvSpPr>
          <p:cNvPr id="3" name="内容占位符 2"/>
          <p:cNvSpPr>
            <a:spLocks noGrp="1"/>
          </p:cNvSpPr>
          <p:nvPr>
            <p:ph idx="1"/>
          </p:nvPr>
        </p:nvSpPr>
        <p:spPr/>
        <p:txBody>
          <a:bodyPr>
            <a:normAutofit/>
          </a:bodyPr>
          <a:lstStyle/>
          <a:p>
            <a:pPr marL="0" indent="0">
              <a:buNone/>
            </a:pPr>
            <a:r>
              <a:rPr lang="zh-CN" altLang="zh-CN" sz="2600" b="1" dirty="0">
                <a:latin typeface="黑体" panose="02010609060101010101" pitchFamily="49" charset="-122"/>
                <a:ea typeface="黑体" panose="02010609060101010101" pitchFamily="49" charset="-122"/>
              </a:rPr>
              <a:t>一、大数据时代的特征</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大数据的含义及特点</a:t>
            </a:r>
          </a:p>
          <a:p>
            <a:r>
              <a:rPr lang="zh-CN" altLang="zh-CN" dirty="0"/>
              <a:t>大数据</a:t>
            </a:r>
            <a:r>
              <a:rPr lang="en-US" altLang="zh-CN" dirty="0"/>
              <a:t>(big data)</a:t>
            </a:r>
            <a:r>
              <a:rPr lang="zh-CN" altLang="zh-CN" dirty="0"/>
              <a:t>是指为了更经济、更有效地从高频率、大容量、不同结构和类型的数据中获取价值而设计的新一代架构和技术。</a:t>
            </a:r>
          </a:p>
          <a:p>
            <a:r>
              <a:rPr lang="zh-CN" altLang="zh-CN" dirty="0"/>
              <a:t>大数据具有以下特点</a:t>
            </a:r>
            <a:r>
              <a:rPr lang="en-US" altLang="zh-CN" dirty="0"/>
              <a:t>: </a:t>
            </a:r>
            <a:endParaRPr lang="zh-CN" altLang="zh-CN" dirty="0"/>
          </a:p>
          <a:p>
            <a:r>
              <a:rPr lang="en-US" altLang="zh-CN" dirty="0"/>
              <a:t>1.</a:t>
            </a:r>
            <a:r>
              <a:rPr lang="zh-CN" altLang="zh-CN" dirty="0"/>
              <a:t>数据体量巨大</a:t>
            </a:r>
          </a:p>
          <a:p>
            <a:r>
              <a:rPr lang="en-US" altLang="zh-CN" dirty="0"/>
              <a:t>2.</a:t>
            </a:r>
            <a:r>
              <a:rPr lang="zh-CN" altLang="zh-CN" dirty="0"/>
              <a:t>数据多样性</a:t>
            </a:r>
          </a:p>
          <a:p>
            <a:r>
              <a:rPr lang="en-US" altLang="zh-CN" dirty="0"/>
              <a:t>3.</a:t>
            </a:r>
            <a:r>
              <a:rPr lang="zh-CN" altLang="zh-CN" dirty="0"/>
              <a:t>数据价值密度低</a:t>
            </a:r>
          </a:p>
          <a:p>
            <a:r>
              <a:rPr lang="en-US" altLang="zh-CN" dirty="0"/>
              <a:t>4.</a:t>
            </a:r>
            <a:r>
              <a:rPr lang="zh-CN" altLang="zh-CN" dirty="0"/>
              <a:t>处理速度快</a:t>
            </a:r>
            <a:r>
              <a:rPr lang="en-US" altLang="zh-CN" dirty="0"/>
              <a:t>,</a:t>
            </a:r>
            <a:r>
              <a:rPr lang="zh-CN" altLang="zh-CN" dirty="0"/>
              <a:t>实效性强</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3</a:t>
            </a:fld>
            <a:endParaRPr lang="zh-CN" altLang="en-US"/>
          </a:p>
        </p:txBody>
      </p:sp>
    </p:spTree>
    <p:extLst>
      <p:ext uri="{BB962C8B-B14F-4D97-AF65-F5344CB8AC3E}">
        <p14:creationId xmlns:p14="http://schemas.microsoft.com/office/powerpoint/2010/main" val="4135821366"/>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第一节 </a:t>
            </a:r>
            <a:r>
              <a:rPr lang="zh-CN" altLang="en-US"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  大</a:t>
            </a: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数据时代财务管理的机遇与挑战</a:t>
            </a:r>
          </a:p>
        </p:txBody>
      </p:sp>
      <p:sp>
        <p:nvSpPr>
          <p:cNvPr id="3" name="内容占位符 2"/>
          <p:cNvSpPr>
            <a:spLocks noGrp="1"/>
          </p:cNvSpPr>
          <p:nvPr>
            <p:ph idx="1"/>
          </p:nvPr>
        </p:nvSpPr>
        <p:spPr/>
        <p:txBody>
          <a:bodyPr/>
          <a:lstStyle/>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大数据时代的特征</a:t>
            </a:r>
          </a:p>
          <a:p>
            <a:r>
              <a:rPr lang="en-US" altLang="zh-CN" dirty="0"/>
              <a:t>1.</a:t>
            </a:r>
            <a:r>
              <a:rPr lang="zh-CN" altLang="zh-CN" dirty="0"/>
              <a:t>数据资产化</a:t>
            </a:r>
          </a:p>
          <a:p>
            <a:r>
              <a:rPr lang="en-US" altLang="zh-CN" dirty="0"/>
              <a:t>2.</a:t>
            </a:r>
            <a:r>
              <a:rPr lang="zh-CN" altLang="zh-CN" dirty="0"/>
              <a:t>信息技术全面融入社会生活 </a:t>
            </a:r>
          </a:p>
          <a:p>
            <a:r>
              <a:rPr lang="en-US" altLang="zh-CN" dirty="0"/>
              <a:t>3.</a:t>
            </a:r>
            <a:r>
              <a:rPr lang="zh-CN" altLang="zh-CN" dirty="0"/>
              <a:t>开放性 </a:t>
            </a:r>
          </a:p>
          <a:p>
            <a:r>
              <a:rPr lang="en-US" altLang="zh-CN" dirty="0"/>
              <a:t>4.</a:t>
            </a:r>
            <a:r>
              <a:rPr lang="zh-CN" altLang="zh-CN" dirty="0"/>
              <a:t>创新持续活跃 </a:t>
            </a:r>
          </a:p>
          <a:p>
            <a:pPr marL="0" indent="0" algn="l">
              <a:spcBef>
                <a:spcPts val="1500"/>
              </a:spcBef>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大数据时代应具备的思维方式</a:t>
            </a:r>
          </a:p>
          <a:p>
            <a:r>
              <a:rPr lang="en-US" altLang="zh-CN" dirty="0"/>
              <a:t>1.</a:t>
            </a:r>
            <a:r>
              <a:rPr lang="zh-CN" altLang="zh-CN" dirty="0"/>
              <a:t>总体性思维</a:t>
            </a:r>
          </a:p>
          <a:p>
            <a:r>
              <a:rPr lang="en-US" altLang="zh-CN" dirty="0"/>
              <a:t>2.</a:t>
            </a:r>
            <a:r>
              <a:rPr lang="zh-CN" altLang="zh-CN" dirty="0"/>
              <a:t>容错性思维</a:t>
            </a:r>
          </a:p>
          <a:p>
            <a:r>
              <a:rPr lang="en-US" altLang="zh-CN" dirty="0"/>
              <a:t>3.</a:t>
            </a:r>
            <a:r>
              <a:rPr lang="zh-CN" altLang="zh-CN" dirty="0"/>
              <a:t>相关性思维</a:t>
            </a:r>
          </a:p>
          <a:p>
            <a:endParaRPr lang="zh-CN" altLang="en-US" b="1"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4</a:t>
            </a:fld>
            <a:endParaRPr lang="zh-CN" altLang="en-US"/>
          </a:p>
        </p:txBody>
      </p:sp>
    </p:spTree>
    <p:extLst>
      <p:ext uri="{BB962C8B-B14F-4D97-AF65-F5344CB8AC3E}">
        <p14:creationId xmlns:p14="http://schemas.microsoft.com/office/powerpoint/2010/main" val="339089204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第一节 </a:t>
            </a:r>
            <a:r>
              <a:rPr lang="zh-CN" altLang="en-US"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  大</a:t>
            </a: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数据时代财务管理的机遇与挑战</a:t>
            </a:r>
          </a:p>
        </p:txBody>
      </p:sp>
      <p:sp>
        <p:nvSpPr>
          <p:cNvPr id="3" name="内容占位符 2"/>
          <p:cNvSpPr>
            <a:spLocks noGrp="1"/>
          </p:cNvSpPr>
          <p:nvPr>
            <p:ph idx="1"/>
          </p:nvPr>
        </p:nvSpPr>
        <p:spPr/>
        <p:txBody>
          <a:bodyPr/>
          <a:lstStyle/>
          <a:p>
            <a:pPr marL="0" indent="0">
              <a:buNone/>
            </a:pPr>
            <a:r>
              <a:rPr lang="zh-CN" altLang="zh-CN" sz="2600" b="1" dirty="0">
                <a:latin typeface="黑体" panose="02010609060101010101" pitchFamily="49" charset="-122"/>
                <a:ea typeface="黑体" panose="02010609060101010101" pitchFamily="49" charset="-122"/>
              </a:rPr>
              <a:t>二、大数据时代财务管理的发展机遇</a:t>
            </a:r>
          </a:p>
          <a:p>
            <a:pPr marL="0" indent="0" algn="l">
              <a:buNone/>
            </a:pPr>
            <a:r>
              <a:rPr lang="en-US" altLang="zh-CN" sz="2200" b="1" dirty="0" smtClean="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信息技术的运用有助于财务管理提升效率</a:t>
            </a:r>
            <a:endParaRPr lang="zh-CN" altLang="zh-CN" sz="2200" b="1" dirty="0">
              <a:latin typeface="楷体" panose="02010609060101010101" pitchFamily="49" charset="-122"/>
              <a:ea typeface="楷体" panose="02010609060101010101" pitchFamily="49" charset="-122"/>
            </a:endParaRP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smtClean="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信息技术的运用</a:t>
            </a:r>
            <a:r>
              <a:rPr lang="zh-CN" altLang="zh-CN" sz="2200" b="1" dirty="0" smtClean="0">
                <a:latin typeface="楷体" panose="02010609060101010101" pitchFamily="49" charset="-122"/>
                <a:ea typeface="楷体" panose="02010609060101010101" pitchFamily="49" charset="-122"/>
              </a:rPr>
              <a:t>有助于</a:t>
            </a:r>
            <a:r>
              <a:rPr lang="zh-CN" altLang="zh-CN" sz="2200" b="1" dirty="0">
                <a:latin typeface="楷体" panose="02010609060101010101" pitchFamily="49" charset="-122"/>
                <a:ea typeface="楷体" panose="02010609060101010101" pitchFamily="49" charset="-122"/>
              </a:rPr>
              <a:t>提高财务预测和预算的科学性</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smtClean="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信息技术的运用</a:t>
            </a:r>
            <a:r>
              <a:rPr lang="zh-CN" altLang="zh-CN" sz="2200" b="1" dirty="0" smtClean="0">
                <a:latin typeface="楷体" panose="02010609060101010101" pitchFamily="49" charset="-122"/>
                <a:ea typeface="楷体" panose="02010609060101010101" pitchFamily="49" charset="-122"/>
              </a:rPr>
              <a:t>有助于</a:t>
            </a:r>
            <a:r>
              <a:rPr lang="zh-CN" altLang="zh-CN" sz="2200" b="1" dirty="0">
                <a:latin typeface="楷体" panose="02010609060101010101" pitchFamily="49" charset="-122"/>
                <a:ea typeface="楷体" panose="02010609060101010101" pitchFamily="49" charset="-122"/>
              </a:rPr>
              <a:t>提高财务管理的及时性</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smtClean="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信息技术的运用</a:t>
            </a:r>
            <a:r>
              <a:rPr lang="zh-CN" altLang="zh-CN" sz="2200" b="1" dirty="0" smtClean="0">
                <a:latin typeface="楷体" panose="02010609060101010101" pitchFamily="49" charset="-122"/>
                <a:ea typeface="楷体" panose="02010609060101010101" pitchFamily="49" charset="-122"/>
              </a:rPr>
              <a:t>有助于</a:t>
            </a:r>
            <a:r>
              <a:rPr lang="zh-CN" altLang="zh-CN" sz="2200" b="1" dirty="0">
                <a:latin typeface="楷体" panose="02010609060101010101" pitchFamily="49" charset="-122"/>
                <a:ea typeface="楷体" panose="02010609060101010101" pitchFamily="49" charset="-122"/>
              </a:rPr>
              <a:t>提升财务管理的价值创造能力</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5</a:t>
            </a:fld>
            <a:endParaRPr lang="zh-CN" altLang="en-US"/>
          </a:p>
        </p:txBody>
      </p:sp>
    </p:spTree>
    <p:extLst>
      <p:ext uri="{BB962C8B-B14F-4D97-AF65-F5344CB8AC3E}">
        <p14:creationId xmlns:p14="http://schemas.microsoft.com/office/powerpoint/2010/main" val="741074020"/>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第一</a:t>
            </a:r>
            <a:r>
              <a:rPr lang="zh-CN" altLang="en-US"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节    </a:t>
            </a: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大数据时代财务管理的机遇与挑战</a:t>
            </a:r>
          </a:p>
        </p:txBody>
      </p:sp>
      <p:sp>
        <p:nvSpPr>
          <p:cNvPr id="3" name="内容占位符 2"/>
          <p:cNvSpPr>
            <a:spLocks noGrp="1"/>
          </p:cNvSpPr>
          <p:nvPr>
            <p:ph idx="1"/>
          </p:nvPr>
        </p:nvSpPr>
        <p:spPr/>
        <p:txBody>
          <a:bodyPr/>
          <a:lstStyle/>
          <a:p>
            <a:pPr marL="0" indent="0">
              <a:buNone/>
            </a:pPr>
            <a:r>
              <a:rPr lang="zh-CN" altLang="en-US" sz="2600" b="1" dirty="0" smtClean="0">
                <a:latin typeface="黑体" panose="02010609060101010101" pitchFamily="49" charset="-122"/>
                <a:ea typeface="黑体" panose="02010609060101010101" pitchFamily="49" charset="-122"/>
              </a:rPr>
              <a:t>三</a:t>
            </a:r>
            <a:r>
              <a:rPr lang="zh-CN" altLang="en-US" sz="2600" b="1" dirty="0">
                <a:latin typeface="黑体" panose="02010609060101010101" pitchFamily="49" charset="-122"/>
                <a:ea typeface="黑体" panose="02010609060101010101" pitchFamily="49" charset="-122"/>
              </a:rPr>
              <a:t>、大数据时代财务管理面临的挑战</a:t>
            </a:r>
            <a:endParaRPr lang="zh-CN" altLang="zh-CN" sz="2600" b="1" dirty="0">
              <a:latin typeface="黑体" panose="02010609060101010101" pitchFamily="49" charset="-122"/>
              <a:ea typeface="黑体" panose="02010609060101010101" pitchFamily="49" charset="-122"/>
            </a:endParaRP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smtClean="0">
                <a:latin typeface="楷体" panose="02010609060101010101" pitchFamily="49" charset="-122"/>
                <a:ea typeface="楷体" panose="02010609060101010101" pitchFamily="49" charset="-122"/>
              </a:rPr>
              <a:t>)</a:t>
            </a:r>
            <a:r>
              <a:rPr lang="zh-CN" altLang="en-US" sz="2200" b="1" dirty="0" smtClean="0">
                <a:latin typeface="楷体" panose="02010609060101010101" pitchFamily="49" charset="-122"/>
                <a:ea typeface="楷体" panose="02010609060101010101" pitchFamily="49" charset="-122"/>
              </a:rPr>
              <a:t>数据</a:t>
            </a:r>
            <a:r>
              <a:rPr lang="zh-CN" altLang="en-US" sz="2200" b="1" dirty="0">
                <a:latin typeface="楷体" panose="02010609060101010101" pitchFamily="49" charset="-122"/>
                <a:ea typeface="楷体" panose="02010609060101010101" pitchFamily="49" charset="-122"/>
              </a:rPr>
              <a:t>收集与处理的</a:t>
            </a:r>
            <a:r>
              <a:rPr lang="zh-CN" altLang="en-US" sz="2200" b="1" dirty="0" smtClean="0">
                <a:latin typeface="楷体" panose="02010609060101010101" pitchFamily="49" charset="-122"/>
                <a:ea typeface="楷体" panose="02010609060101010101" pitchFamily="49" charset="-122"/>
              </a:rPr>
              <a:t>挑战</a:t>
            </a:r>
            <a:endParaRPr lang="en-US" altLang="zh-CN" sz="2200" b="1" dirty="0" smtClean="0">
              <a:latin typeface="楷体" panose="02010609060101010101" pitchFamily="49" charset="-122"/>
              <a:ea typeface="楷体" panose="02010609060101010101" pitchFamily="49" charset="-122"/>
            </a:endParaRPr>
          </a:p>
          <a:p>
            <a:pPr marL="0" indent="0" algn="l">
              <a:buNone/>
            </a:pPr>
            <a:r>
              <a:rPr lang="en-US" altLang="zh-CN" sz="2200" b="1" dirty="0" smtClean="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人员素质和管理模式的</a:t>
            </a:r>
            <a:r>
              <a:rPr lang="zh-CN" altLang="en-US" sz="2200" b="1" dirty="0" smtClean="0">
                <a:latin typeface="楷体" panose="02010609060101010101" pitchFamily="49" charset="-122"/>
                <a:ea typeface="楷体" panose="02010609060101010101" pitchFamily="49" charset="-122"/>
              </a:rPr>
              <a:t>挑战</a:t>
            </a:r>
            <a:endParaRPr lang="en-US" altLang="zh-CN" sz="2200" b="1" dirty="0" smtClean="0">
              <a:latin typeface="楷体" panose="02010609060101010101" pitchFamily="49" charset="-122"/>
              <a:ea typeface="楷体" panose="02010609060101010101" pitchFamily="49" charset="-122"/>
            </a:endParaRPr>
          </a:p>
          <a:p>
            <a:pPr marL="0" indent="0" algn="l">
              <a:buNone/>
            </a:pP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en-US" sz="2200" b="1" dirty="0">
                <a:latin typeface="楷体" panose="02010609060101010101" pitchFamily="49" charset="-122"/>
                <a:ea typeface="楷体" panose="02010609060101010101" pitchFamily="49" charset="-122"/>
              </a:rPr>
              <a:t>数据安全的</a:t>
            </a:r>
            <a:r>
              <a:rPr lang="zh-CN" altLang="en-US" sz="2200" b="1" dirty="0" smtClean="0">
                <a:latin typeface="楷体" panose="02010609060101010101" pitchFamily="49" charset="-122"/>
                <a:ea typeface="楷体" panose="02010609060101010101" pitchFamily="49" charset="-122"/>
              </a:rPr>
              <a:t>挑战</a:t>
            </a:r>
            <a:endParaRPr lang="en-US" altLang="zh-CN" sz="2200" b="1" dirty="0" smtClean="0">
              <a:latin typeface="楷体" panose="02010609060101010101" pitchFamily="49" charset="-122"/>
              <a:ea typeface="楷体" panose="02010609060101010101" pitchFamily="49" charset="-122"/>
            </a:endParaRP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6</a:t>
            </a:fld>
            <a:endParaRPr lang="zh-CN" altLang="en-US"/>
          </a:p>
        </p:txBody>
      </p:sp>
    </p:spTree>
    <p:extLst>
      <p:ext uri="{BB962C8B-B14F-4D97-AF65-F5344CB8AC3E}">
        <p14:creationId xmlns:p14="http://schemas.microsoft.com/office/powerpoint/2010/main" val="628806207"/>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第二节 </a:t>
            </a:r>
            <a:r>
              <a:rPr lang="zh-CN" altLang="en-US"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  财务</a:t>
            </a: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转型的目标及路径</a:t>
            </a:r>
          </a:p>
        </p:txBody>
      </p:sp>
      <p:sp>
        <p:nvSpPr>
          <p:cNvPr id="3" name="内容占位符 2"/>
          <p:cNvSpPr>
            <a:spLocks noGrp="1"/>
          </p:cNvSpPr>
          <p:nvPr>
            <p:ph idx="1"/>
          </p:nvPr>
        </p:nvSpPr>
        <p:spPr/>
        <p:txBody>
          <a:bodyPr/>
          <a:lstStyle/>
          <a:p>
            <a:pPr marL="0" indent="0">
              <a:buNone/>
            </a:pPr>
            <a:r>
              <a:rPr lang="zh-CN" altLang="en-US" sz="2600" b="1" dirty="0" smtClean="0">
                <a:latin typeface="黑体" panose="02010609060101010101" pitchFamily="49" charset="-122"/>
                <a:ea typeface="黑体" panose="02010609060101010101" pitchFamily="49" charset="-122"/>
              </a:rPr>
              <a:t>一</a:t>
            </a:r>
            <a:r>
              <a:rPr lang="zh-CN" altLang="zh-CN" sz="2600" b="1" dirty="0" smtClean="0">
                <a:latin typeface="黑体" panose="02010609060101010101" pitchFamily="49" charset="-122"/>
                <a:ea typeface="黑体" panose="02010609060101010101" pitchFamily="49" charset="-122"/>
              </a:rPr>
              <a:t>、</a:t>
            </a:r>
            <a:r>
              <a:rPr lang="zh-CN" altLang="zh-CN" sz="2600" b="1" dirty="0">
                <a:latin typeface="黑体" panose="02010609060101010101" pitchFamily="49" charset="-122"/>
                <a:ea typeface="黑体" panose="02010609060101010101" pitchFamily="49" charset="-122"/>
              </a:rPr>
              <a:t>企业财务管理转型的目标</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提升服务层次</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提供个性化服务</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提高管理效率</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实现价值创造</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7</a:t>
            </a:fld>
            <a:endParaRPr lang="zh-CN" altLang="en-US"/>
          </a:p>
        </p:txBody>
      </p:sp>
    </p:spTree>
    <p:extLst>
      <p:ext uri="{BB962C8B-B14F-4D97-AF65-F5344CB8AC3E}">
        <p14:creationId xmlns:p14="http://schemas.microsoft.com/office/powerpoint/2010/main" val="3342767628"/>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pPr fontAlgn="base">
              <a:spcBef>
                <a:spcPct val="20000"/>
              </a:spcBef>
              <a:spcAft>
                <a:spcPct val="0"/>
              </a:spcAft>
            </a:pP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第二</a:t>
            </a:r>
            <a:r>
              <a:rPr lang="zh-CN" altLang="en-US" spc="100" dirty="0" smtClean="0">
                <a:effectLst>
                  <a:outerShdw blurRad="38100" dist="38100" dir="2700000" algn="tl">
                    <a:srgbClr val="000000">
                      <a:alpha val="43137"/>
                    </a:srgbClr>
                  </a:outerShdw>
                </a:effectLst>
                <a:latin typeface="微软雅黑" panose="020B0503020204020204" charset="-122"/>
                <a:ea typeface="微软雅黑" panose="020B0503020204020204" charset="-122"/>
              </a:rPr>
              <a:t>节   </a:t>
            </a:r>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财务转型的目标及路径</a:t>
            </a:r>
          </a:p>
        </p:txBody>
      </p:sp>
      <p:sp>
        <p:nvSpPr>
          <p:cNvPr id="3" name="内容占位符 2"/>
          <p:cNvSpPr>
            <a:spLocks noGrp="1"/>
          </p:cNvSpPr>
          <p:nvPr>
            <p:ph idx="1"/>
          </p:nvPr>
        </p:nvSpPr>
        <p:spPr/>
        <p:txBody>
          <a:bodyPr/>
          <a:lstStyle/>
          <a:p>
            <a:pPr marL="0" indent="0">
              <a:buNone/>
            </a:pPr>
            <a:r>
              <a:rPr lang="zh-CN" altLang="en-US" sz="2600" b="1" dirty="0" smtClean="0">
                <a:latin typeface="黑体" panose="02010609060101010101" pitchFamily="49" charset="-122"/>
                <a:ea typeface="黑体" panose="02010609060101010101" pitchFamily="49" charset="-122"/>
              </a:rPr>
              <a:t>二</a:t>
            </a:r>
            <a:r>
              <a:rPr lang="zh-CN" altLang="zh-CN" sz="2600" b="1" dirty="0" smtClean="0">
                <a:latin typeface="黑体" panose="02010609060101010101" pitchFamily="49" charset="-122"/>
                <a:ea typeface="黑体" panose="02010609060101010101" pitchFamily="49" charset="-122"/>
              </a:rPr>
              <a:t>、</a:t>
            </a:r>
            <a:r>
              <a:rPr lang="zh-CN" altLang="zh-CN" sz="2600" b="1" dirty="0">
                <a:latin typeface="黑体" panose="02010609060101010101" pitchFamily="49" charset="-122"/>
                <a:ea typeface="黑体" panose="02010609060101010101" pitchFamily="49" charset="-122"/>
              </a:rPr>
              <a:t>企业财务管理转型的路径</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一</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加强财务战略管理</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发展战略财务</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二</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构建财务共享服务平台</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三</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财务与业务深度融合</a:t>
            </a:r>
          </a:p>
          <a:p>
            <a:pPr marL="0" indent="0" algn="l">
              <a:buNone/>
            </a:pP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四</a:t>
            </a:r>
            <a:r>
              <a:rPr lang="en-US" altLang="zh-CN" sz="2200" b="1" dirty="0">
                <a:latin typeface="楷体" panose="02010609060101010101" pitchFamily="49" charset="-122"/>
                <a:ea typeface="楷体" panose="02010609060101010101" pitchFamily="49" charset="-122"/>
              </a:rPr>
              <a:t>)</a:t>
            </a:r>
            <a:r>
              <a:rPr lang="zh-CN" altLang="zh-CN" sz="2200" b="1" dirty="0">
                <a:latin typeface="楷体" panose="02010609060101010101" pitchFamily="49" charset="-122"/>
                <a:ea typeface="楷体" panose="02010609060101010101" pitchFamily="49" charset="-122"/>
              </a:rPr>
              <a:t>人员与技术保障</a:t>
            </a:r>
          </a:p>
          <a:p>
            <a:endParaRPr lang="zh-CN" altLang="en-US" dirty="0"/>
          </a:p>
        </p:txBody>
      </p:sp>
      <p:sp>
        <p:nvSpPr>
          <p:cNvPr id="4" name="灯片编号占位符 3"/>
          <p:cNvSpPr>
            <a:spLocks noGrp="1"/>
          </p:cNvSpPr>
          <p:nvPr>
            <p:ph type="sldNum" sz="quarter" idx="12"/>
          </p:nvPr>
        </p:nvSpPr>
        <p:spPr/>
        <p:txBody>
          <a:bodyPr/>
          <a:lstStyle/>
          <a:p>
            <a:fld id="{0C913308-F349-4B6D-A68A-DD1791B4A57B}" type="slidenum">
              <a:rPr lang="zh-CN" altLang="en-US" smtClean="0"/>
              <a:t>8</a:t>
            </a:fld>
            <a:endParaRPr lang="zh-CN" altLang="en-US"/>
          </a:p>
        </p:txBody>
      </p:sp>
    </p:spTree>
    <p:extLst>
      <p:ext uri="{BB962C8B-B14F-4D97-AF65-F5344CB8AC3E}">
        <p14:creationId xmlns:p14="http://schemas.microsoft.com/office/powerpoint/2010/main" val="3445980175"/>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灯片编号占位符 1"/>
          <p:cNvSpPr>
            <a:spLocks noGrp="1"/>
          </p:cNvSpPr>
          <p:nvPr>
            <p:ph type="sldNum" sz="quarter" idx="12"/>
          </p:nvPr>
        </p:nvSpPr>
        <p:spPr/>
        <p:txBody>
          <a:bodyPr/>
          <a:lstStyle/>
          <a:p>
            <a:fld id="{0C913308-F349-4B6D-A68A-DD1791B4A57B}" type="slidenum">
              <a:rPr lang="zh-CN" altLang="en-US" smtClean="0"/>
              <a:t>9</a:t>
            </a:fld>
            <a:endParaRPr lang="zh-CN" altLang="en-US"/>
          </a:p>
        </p:txBody>
      </p:sp>
      <p:sp>
        <p:nvSpPr>
          <p:cNvPr id="3" name="标题 2"/>
          <p:cNvSpPr>
            <a:spLocks noGrp="1"/>
          </p:cNvSpPr>
          <p:nvPr>
            <p:ph type="title"/>
          </p:nvPr>
        </p:nvSpPr>
        <p:spPr/>
        <p:txBody>
          <a:bodyPr/>
          <a:lstStyle/>
          <a:p>
            <a:r>
              <a:rPr lang="zh-CN" altLang="en-US" spc="100" dirty="0">
                <a:effectLst>
                  <a:outerShdw blurRad="38100" dist="38100" dir="2700000" algn="tl">
                    <a:srgbClr val="000000">
                      <a:alpha val="43137"/>
                    </a:srgbClr>
                  </a:outerShdw>
                </a:effectLst>
                <a:latin typeface="微软雅黑" panose="020B0503020204020204" charset="-122"/>
                <a:ea typeface="微软雅黑" panose="020B0503020204020204" charset="-122"/>
              </a:rPr>
              <a:t>第二节   财务转型的目标及路径</a:t>
            </a:r>
            <a:endParaRPr lang="zh-CN" altLang="en-US" dirty="0"/>
          </a:p>
        </p:txBody>
      </p:sp>
      <p:sp>
        <p:nvSpPr>
          <p:cNvPr id="4" name="内容占位符 3"/>
          <p:cNvSpPr>
            <a:spLocks noGrp="1"/>
          </p:cNvSpPr>
          <p:nvPr>
            <p:ph idx="1"/>
          </p:nvPr>
        </p:nvSpPr>
        <p:spPr/>
        <p:txBody>
          <a:bodyPr/>
          <a:lstStyle/>
          <a:p>
            <a:pPr marL="0" indent="0">
              <a:buNone/>
            </a:pPr>
            <a:r>
              <a:rPr lang="zh-CN" altLang="en-US" sz="2600" b="1" dirty="0">
                <a:latin typeface="黑体" panose="02010609060101010101" pitchFamily="49" charset="-122"/>
                <a:ea typeface="黑体" panose="02010609060101010101" pitchFamily="49" charset="-122"/>
              </a:rPr>
              <a:t>三、</a:t>
            </a:r>
            <a:r>
              <a:rPr lang="en-US" altLang="zh-CN" sz="2600" b="1" dirty="0" err="1">
                <a:latin typeface="黑体" panose="02010609060101010101" pitchFamily="49" charset="-122"/>
                <a:ea typeface="黑体" panose="02010609060101010101" pitchFamily="49" charset="-122"/>
              </a:rPr>
              <a:t>ChatGPT</a:t>
            </a:r>
            <a:r>
              <a:rPr lang="en-US" altLang="zh-CN" sz="2600" b="1" dirty="0">
                <a:latin typeface="黑体" panose="02010609060101010101" pitchFamily="49" charset="-122"/>
                <a:ea typeface="黑体" panose="02010609060101010101" pitchFamily="49" charset="-122"/>
              </a:rPr>
              <a:t> </a:t>
            </a:r>
            <a:r>
              <a:rPr lang="zh-CN" altLang="en-US" sz="2600" b="1" dirty="0">
                <a:latin typeface="黑体" panose="02010609060101010101" pitchFamily="49" charset="-122"/>
                <a:ea typeface="黑体" panose="02010609060101010101" pitchFamily="49" charset="-122"/>
              </a:rPr>
              <a:t>技术对企业财务管理的影响</a:t>
            </a:r>
            <a:endParaRPr lang="en-US" altLang="zh-CN" sz="2600" b="1" dirty="0">
              <a:latin typeface="黑体" panose="02010609060101010101" pitchFamily="49" charset="-122"/>
              <a:ea typeface="黑体" panose="02010609060101010101" pitchFamily="49" charset="-122"/>
            </a:endParaRPr>
          </a:p>
          <a:p>
            <a:r>
              <a:rPr lang="en-US" altLang="zh-CN" dirty="0" err="1"/>
              <a:t>ChatGPT</a:t>
            </a:r>
            <a:r>
              <a:rPr lang="en-US" altLang="zh-CN" dirty="0"/>
              <a:t>(</a:t>
            </a:r>
            <a:r>
              <a:rPr lang="en-US" altLang="zh-CN" dirty="0" err="1"/>
              <a:t>ChatGenerativePre</a:t>
            </a:r>
            <a:r>
              <a:rPr lang="zh-CN" altLang="en-US" dirty="0"/>
              <a:t>􀆼</a:t>
            </a:r>
            <a:r>
              <a:rPr lang="en-US" altLang="zh-CN" dirty="0" err="1"/>
              <a:t>trainedTransformer</a:t>
            </a:r>
            <a:r>
              <a:rPr lang="en-US" altLang="zh-CN" dirty="0"/>
              <a:t>)</a:t>
            </a:r>
            <a:r>
              <a:rPr lang="zh-CN" altLang="en-US" dirty="0"/>
              <a:t>是由美国人工智能研究实验室</a:t>
            </a:r>
            <a:r>
              <a:rPr lang="en-US" altLang="zh-CN" dirty="0" err="1"/>
              <a:t>OpenAI</a:t>
            </a:r>
            <a:r>
              <a:rPr lang="zh-CN" altLang="en-US" dirty="0"/>
              <a:t>新推出的一种人工智能技术驱动的自然语言处理工具</a:t>
            </a:r>
            <a:r>
              <a:rPr lang="en-US" altLang="zh-CN" dirty="0"/>
              <a:t>,</a:t>
            </a:r>
            <a:r>
              <a:rPr lang="zh-CN" altLang="en-US" dirty="0"/>
              <a:t>于</a:t>
            </a:r>
            <a:r>
              <a:rPr lang="en-US" altLang="zh-CN" dirty="0"/>
              <a:t>2022</a:t>
            </a:r>
            <a:r>
              <a:rPr lang="zh-CN" altLang="en-US" dirty="0"/>
              <a:t>年</a:t>
            </a:r>
            <a:r>
              <a:rPr lang="en-US" altLang="zh-CN" dirty="0"/>
              <a:t>11</a:t>
            </a:r>
            <a:r>
              <a:rPr lang="zh-CN" altLang="en-US" dirty="0"/>
              <a:t>月</a:t>
            </a:r>
            <a:r>
              <a:rPr lang="en-US" altLang="zh-CN" dirty="0"/>
              <a:t>30</a:t>
            </a:r>
            <a:r>
              <a:rPr lang="zh-CN" altLang="en-US" dirty="0"/>
              <a:t>日发布。该技术是人工智能生成内容</a:t>
            </a:r>
            <a:r>
              <a:rPr lang="en-US" altLang="zh-CN" dirty="0"/>
              <a:t>(AI</a:t>
            </a:r>
            <a:r>
              <a:rPr lang="zh-CN" altLang="en-US" dirty="0"/>
              <a:t>􀆼</a:t>
            </a:r>
            <a:r>
              <a:rPr lang="en-US" altLang="zh-CN" dirty="0" err="1"/>
              <a:t>generatedContent,AIGC</a:t>
            </a:r>
            <a:r>
              <a:rPr lang="en-US" altLang="zh-CN" dirty="0"/>
              <a:t>)</a:t>
            </a:r>
            <a:r>
              <a:rPr lang="zh-CN" altLang="en-US" dirty="0"/>
              <a:t>技术进展的成果</a:t>
            </a:r>
            <a:r>
              <a:rPr lang="en-US" altLang="zh-CN" dirty="0"/>
              <a:t>,</a:t>
            </a:r>
            <a:r>
              <a:rPr lang="zh-CN" altLang="en-US" dirty="0"/>
              <a:t>其引入的基于人类反馈的强化学习</a:t>
            </a:r>
            <a:r>
              <a:rPr lang="en-US" altLang="zh-CN" dirty="0"/>
              <a:t>(Re</a:t>
            </a:r>
            <a:r>
              <a:rPr lang="zh-CN" altLang="en-US" dirty="0"/>
              <a:t>􀆼</a:t>
            </a:r>
            <a:r>
              <a:rPr lang="en-US" altLang="zh-CN" dirty="0" err="1"/>
              <a:t>inforcementLearningwithHumanFeedback,RLHF</a:t>
            </a:r>
            <a:r>
              <a:rPr lang="en-US" altLang="zh-CN" dirty="0"/>
              <a:t>)</a:t>
            </a:r>
            <a:r>
              <a:rPr lang="zh-CN" altLang="en-US" dirty="0"/>
              <a:t>技术能使人工智能模型的产出与人类的常识、认知、需求等保持一致</a:t>
            </a:r>
            <a:r>
              <a:rPr lang="zh-CN" altLang="en-US" dirty="0" smtClean="0"/>
              <a:t>。</a:t>
            </a:r>
            <a:endParaRPr lang="en-US" altLang="zh-CN" dirty="0" smtClean="0"/>
          </a:p>
          <a:p>
            <a:r>
              <a:rPr lang="en-US" altLang="zh-CN" dirty="0" err="1"/>
              <a:t>ChatGPT</a:t>
            </a:r>
            <a:r>
              <a:rPr lang="zh-CN" altLang="en-US" dirty="0"/>
              <a:t>能促进人工智能进行内容创作</a:t>
            </a:r>
            <a:r>
              <a:rPr lang="en-US" altLang="zh-CN" dirty="0"/>
              <a:t>,</a:t>
            </a:r>
            <a:r>
              <a:rPr lang="zh-CN" altLang="en-US" dirty="0"/>
              <a:t>提升内容生产效率与丰富度</a:t>
            </a:r>
            <a:r>
              <a:rPr lang="en-US" altLang="zh-CN" dirty="0"/>
              <a:t>,</a:t>
            </a:r>
            <a:r>
              <a:rPr lang="zh-CN" altLang="en-US" dirty="0"/>
              <a:t>使得 </a:t>
            </a:r>
            <a:r>
              <a:rPr lang="en-US" altLang="zh-CN" dirty="0" err="1"/>
              <a:t>ChatGPT</a:t>
            </a:r>
            <a:r>
              <a:rPr lang="zh-CN" altLang="en-US" dirty="0"/>
              <a:t>不仅能与人类进行基础的对话交流</a:t>
            </a:r>
            <a:r>
              <a:rPr lang="en-US" altLang="zh-CN" dirty="0"/>
              <a:t>,</a:t>
            </a:r>
            <a:r>
              <a:rPr lang="zh-CN" altLang="en-US" dirty="0"/>
              <a:t>而且能根据用户的使用反馈</a:t>
            </a:r>
            <a:r>
              <a:rPr lang="en-US" altLang="zh-CN" dirty="0"/>
              <a:t>,</a:t>
            </a:r>
            <a:r>
              <a:rPr lang="zh-CN" altLang="en-US" dirty="0"/>
              <a:t>变换不同的风格和文体</a:t>
            </a:r>
            <a:r>
              <a:rPr lang="en-US" altLang="zh-CN" dirty="0"/>
              <a:t>,</a:t>
            </a:r>
            <a:r>
              <a:rPr lang="zh-CN" altLang="en-US" dirty="0"/>
              <a:t>甚至高质量地完成基于代码编辑、基础脑力工作处理的常见文本撰写工作。该技术对不同领域的影响逐渐显现</a:t>
            </a:r>
            <a:r>
              <a:rPr lang="en-US" altLang="zh-CN" dirty="0"/>
              <a:t>,</a:t>
            </a:r>
            <a:r>
              <a:rPr lang="zh-CN" altLang="en-US" dirty="0"/>
              <a:t>未来也必将对企业的财务管理产生重要影响。</a:t>
            </a:r>
          </a:p>
        </p:txBody>
      </p:sp>
    </p:spTree>
    <p:extLst>
      <p:ext uri="{BB962C8B-B14F-4D97-AF65-F5344CB8AC3E}">
        <p14:creationId xmlns:p14="http://schemas.microsoft.com/office/powerpoint/2010/main" val="307108557"/>
      </p:ext>
    </p:extLst>
  </p:cSld>
  <p:clrMapOvr>
    <a:masterClrMapping/>
  </p:clrMapOvr>
  <mc:AlternateContent xmlns:mc="http://schemas.openxmlformats.org/markup-compatibility/2006" xmlns:p15="http://schemas.microsoft.com/office/powerpoint/2012/main">
    <mc:Choice Requires="p15">
      <p:transition spd="med">
        <p15:prstTrans prst="pageCurlDouble"/>
      </p:transition>
    </mc:Choice>
    <mc:Fallback xmlns="">
      <p:transition spd="med">
        <p:fade/>
      </p:transition>
    </mc:Fallback>
  </mc:AlternateContent>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229</TotalTime>
  <Words>947</Words>
  <Application>Microsoft Office PowerPoint</Application>
  <PresentationFormat>宽屏</PresentationFormat>
  <Paragraphs>88</Paragraphs>
  <Slides>13</Slides>
  <Notes>0</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13</vt:i4>
      </vt:variant>
    </vt:vector>
  </HeadingPairs>
  <TitlesOfParts>
    <vt:vector size="24" baseType="lpstr">
      <vt:lpstr>等线</vt:lpstr>
      <vt:lpstr>方正书宋_GBK</vt:lpstr>
      <vt:lpstr>黑体</vt:lpstr>
      <vt:lpstr>楷体</vt:lpstr>
      <vt:lpstr>宋体</vt:lpstr>
      <vt:lpstr>微软雅黑</vt:lpstr>
      <vt:lpstr>Arial</vt:lpstr>
      <vt:lpstr>Calibri</vt:lpstr>
      <vt:lpstr>Calibri Light</vt:lpstr>
      <vt:lpstr>Times New Roman</vt:lpstr>
      <vt:lpstr>Office 主题</vt:lpstr>
      <vt:lpstr>PowerPoint 演示文稿</vt:lpstr>
      <vt:lpstr>目  录</vt:lpstr>
      <vt:lpstr>第一节   大数据时代财务管理的机遇与挑战</vt:lpstr>
      <vt:lpstr>第一节   大数据时代财务管理的机遇与挑战</vt:lpstr>
      <vt:lpstr>第一节   大数据时代财务管理的机遇与挑战</vt:lpstr>
      <vt:lpstr>第一节    大数据时代财务管理的机遇与挑战</vt:lpstr>
      <vt:lpstr>第二节   财务转型的目标及路径</vt:lpstr>
      <vt:lpstr>第二节   财务转型的目标及路径</vt:lpstr>
      <vt:lpstr>第二节   财务转型的目标及路径</vt:lpstr>
      <vt:lpstr>第三节   财务转型实践案例</vt:lpstr>
      <vt:lpstr>第三节   财务转型实践案例</vt:lpstr>
      <vt:lpstr>第三节   财务转型实践案例</vt:lpstr>
      <vt:lpstr>第三节   财务转型实践案例</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kingsoft</dc:creator>
  <cp:lastModifiedBy>s_cc@winning.com.cn</cp:lastModifiedBy>
  <cp:revision>414</cp:revision>
  <dcterms:created xsi:type="dcterms:W3CDTF">2017-08-03T09:01:00Z</dcterms:created>
  <dcterms:modified xsi:type="dcterms:W3CDTF">2024-06-02T06:46:21Z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2052-11.1.0.8205</vt:lpwstr>
  </property>
</Properties>
</file>