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16"/>
  </p:notesMasterIdLst>
  <p:sldIdLst>
    <p:sldId id="1170" r:id="rId3"/>
    <p:sldId id="1171" r:id="rId4"/>
    <p:sldId id="1172" r:id="rId5"/>
    <p:sldId id="1176" r:id="rId6"/>
    <p:sldId id="1173" r:id="rId7"/>
    <p:sldId id="1174" r:id="rId8"/>
    <p:sldId id="1175" r:id="rId9"/>
    <p:sldId id="1177" r:id="rId10"/>
    <p:sldId id="1178" r:id="rId11"/>
    <p:sldId id="1179" r:id="rId12"/>
    <p:sldId id="1180" r:id="rId13"/>
    <p:sldId id="1181" r:id="rId14"/>
    <p:sldId id="1131" r:id="rId15"/>
  </p:sldIdLst>
  <p:sldSz cx="9144000" cy="5143500" type="screen16x9"/>
  <p:notesSz cx="7104063" cy="10234613"/>
  <p:custDataLst>
    <p:tags r:id="rId17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5BB9FF"/>
    <a:srgbClr val="0C72EE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897" autoAdjust="0"/>
    <p:restoredTop sz="99419" autoAdjust="0"/>
  </p:normalViewPr>
  <p:slideViewPr>
    <p:cSldViewPr snapToGrid="0">
      <p:cViewPr varScale="1">
        <p:scale>
          <a:sx n="84" d="100"/>
          <a:sy n="84" d="100"/>
        </p:scale>
        <p:origin x="-954" y="-90"/>
      </p:cViewPr>
      <p:guideLst>
        <p:guide orient="horz" pos="2981"/>
        <p:guide orient="horz" pos="2977"/>
        <p:guide pos="2883"/>
        <p:guide pos="5606"/>
        <p:guide pos="2265"/>
      </p:guideLst>
    </p:cSldViewPr>
  </p:slideViewPr>
  <p:outlineViewPr>
    <p:cViewPr>
      <p:scale>
        <a:sx n="33" d="100"/>
        <a:sy n="33" d="100"/>
      </p:scale>
      <p:origin x="0" y="39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13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04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本年利润</a:t>
            </a:r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的核算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342765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2158643" y="983594"/>
            <a:ext cx="6006941" cy="4011930"/>
          </a:xfrm>
          <a:prstGeom prst="rect">
            <a:avLst/>
          </a:prstGeom>
        </p:spPr>
        <p:txBody>
          <a:bodyPr wrap="square" lIns="68580" tIns="34290" rIns="68580" bIns="34290">
            <a:no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②</a:t>
            </a:r>
            <a:r>
              <a:rPr sz="1800" b="1" dirty="0" err="1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结转各项费用、损失类科目</a:t>
            </a:r>
            <a:endParaRPr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借：本年利润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    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6 300 000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贷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：主营业务成本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4 000 000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　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其他业务成本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400 000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　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税金及附加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80 000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　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销售费用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         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500 000</a:t>
            </a:r>
          </a:p>
          <a:p>
            <a:pPr marL="3634979" indent="-3634979">
              <a:lnSpc>
                <a:spcPct val="150000"/>
              </a:lnSpc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　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管理费用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         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770 000</a:t>
            </a:r>
          </a:p>
          <a:p>
            <a:pPr marL="3634979" indent="-3634979">
              <a:lnSpc>
                <a:spcPct val="150000"/>
              </a:lnSpc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　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财务费用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200 000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　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资产减值损失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100 000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　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营业外支出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250 000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291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0" name="矩形 9"/>
          <p:cNvSpPr/>
          <p:nvPr>
            <p:custDataLst>
              <p:tags r:id="rId7"/>
            </p:custDataLst>
          </p:nvPr>
        </p:nvSpPr>
        <p:spPr>
          <a:xfrm>
            <a:off x="899592" y="982485"/>
            <a:ext cx="7632848" cy="4011930"/>
          </a:xfrm>
          <a:prstGeom prst="rect">
            <a:avLst/>
          </a:prstGeom>
        </p:spPr>
        <p:txBody>
          <a:bodyPr wrap="square" lIns="68580" tIns="34290" rIns="68580" bIns="34290">
            <a:no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（2）经过上述结转后，“本年利润”科目的贷方发生额合计7 500 000元减去借方发生额合计6 300 000元即为</a:t>
            </a:r>
            <a:r>
              <a:rPr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税前会计利润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1 200 000元。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（3）假设乙公司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201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7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年度不存在所得税纳税调整因素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。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（4）应交所得税＝1 200 000×25%＝300 000（元）。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</a:t>
            </a:r>
            <a:r>
              <a:rPr sz="1800" b="1" dirty="0">
                <a:solidFill>
                  <a:srgbClr val="EF704F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　</a:t>
            </a:r>
            <a:r>
              <a:rPr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①</a:t>
            </a:r>
            <a:r>
              <a:rPr sz="1800" b="1" dirty="0" err="1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确认所得税费用</a:t>
            </a:r>
            <a:endParaRPr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借：所得税费用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300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贷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：应交税费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——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应交所得税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300 000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②</a:t>
            </a:r>
            <a:r>
              <a:rPr sz="1800" b="1" dirty="0" err="1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将所得税费用结转入“本年利润”</a:t>
            </a:r>
            <a:r>
              <a:rPr sz="1800" b="1" dirty="0" err="1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科目</a:t>
            </a:r>
            <a:endParaRPr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借：本年利润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300 000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贷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：所得税费用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   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300 000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394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806389" y="1491630"/>
            <a:ext cx="8086091" cy="2016224"/>
          </a:xfrm>
          <a:prstGeom prst="rect">
            <a:avLst/>
          </a:prstGeom>
        </p:spPr>
        <p:txBody>
          <a:bodyPr wrap="square" lIns="68580" tIns="34290" rIns="68580" bIns="34290">
            <a:no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（5）将“本年利润”科目年末余额900 000（7 500 000－6 300 000－300 000）元转入“利润分配——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未分配利润”科目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：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借：本年利润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900 000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贷：利润分配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——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未分配利润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900 000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419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本年利润的结转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2" name="Shape 232"/>
          <p:cNvSpPr/>
          <p:nvPr/>
        </p:nvSpPr>
        <p:spPr>
          <a:xfrm>
            <a:off x="247713" y="1791871"/>
            <a:ext cx="263078" cy="249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919"/>
                </a:moveTo>
                <a:cubicBezTo>
                  <a:pt x="5348" y="11844"/>
                  <a:pt x="8764" y="3907"/>
                  <a:pt x="11380" y="0"/>
                </a:cubicBezTo>
                <a:cubicBezTo>
                  <a:pt x="11376" y="5932"/>
                  <a:pt x="16649" y="9489"/>
                  <a:pt x="21600" y="13177"/>
                </a:cubicBezTo>
                <a:cubicBezTo>
                  <a:pt x="16544" y="13853"/>
                  <a:pt x="13668" y="17355"/>
                  <a:pt x="11962" y="21600"/>
                </a:cubicBezTo>
                <a:cubicBezTo>
                  <a:pt x="10717" y="16355"/>
                  <a:pt x="5962" y="13260"/>
                  <a:pt x="0" y="12019"/>
                </a:cubicBezTo>
              </a:path>
            </a:pathLst>
          </a:custGeom>
          <a:ln w="38100">
            <a:solidFill>
              <a:srgbClr val="084CA1"/>
            </a:solidFill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latin typeface="微软雅黑 Light" panose="020B0502040204020203" pitchFamily="34" charset="-122"/>
              <a:ea typeface="微软雅黑" panose="020B0503020204020204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82736" y="1762599"/>
            <a:ext cx="806267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表结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各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损益类科目每月只需结计出本月发生额和月末累计余额，不结转到‌“本年利润‌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科目。该方法减少了转账环节和工作量，同时并不影响利润表的编制及有关损益表的利用。</a:t>
            </a:r>
          </a:p>
        </p:txBody>
      </p:sp>
      <p:sp>
        <p:nvSpPr>
          <p:cNvPr id="34" name="Shape 232"/>
          <p:cNvSpPr/>
          <p:nvPr/>
        </p:nvSpPr>
        <p:spPr>
          <a:xfrm>
            <a:off x="247713" y="3352974"/>
            <a:ext cx="263078" cy="249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919"/>
                </a:moveTo>
                <a:cubicBezTo>
                  <a:pt x="5348" y="11844"/>
                  <a:pt x="8764" y="3907"/>
                  <a:pt x="11380" y="0"/>
                </a:cubicBezTo>
                <a:cubicBezTo>
                  <a:pt x="11376" y="5932"/>
                  <a:pt x="16649" y="9489"/>
                  <a:pt x="21600" y="13177"/>
                </a:cubicBezTo>
                <a:cubicBezTo>
                  <a:pt x="16544" y="13853"/>
                  <a:pt x="13668" y="17355"/>
                  <a:pt x="11962" y="21600"/>
                </a:cubicBezTo>
                <a:cubicBezTo>
                  <a:pt x="10717" y="16355"/>
                  <a:pt x="5962" y="13260"/>
                  <a:pt x="0" y="12019"/>
                </a:cubicBezTo>
              </a:path>
            </a:pathLst>
          </a:custGeom>
          <a:ln w="38100">
            <a:solidFill>
              <a:srgbClr val="084CA1"/>
            </a:solidFill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latin typeface="微软雅黑 Light" panose="020B0502040204020203" pitchFamily="34" charset="-122"/>
              <a:ea typeface="微软雅黑" panose="020B0503020204020204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82736" y="3294432"/>
            <a:ext cx="806267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账结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法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每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月月末均需编制转账凭证，将在账上结计出的各损益类科目的余额结转入‌“本年利润‌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科目。该方法各月均通过‌“本年利润‌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科目提供当月及本年累计的利润（或亏损）额，但增加了转账环节和工作量。</a:t>
            </a:r>
          </a:p>
        </p:txBody>
      </p:sp>
      <p:sp>
        <p:nvSpPr>
          <p:cNvPr id="39" name="矩形 38"/>
          <p:cNvSpPr/>
          <p:nvPr/>
        </p:nvSpPr>
        <p:spPr>
          <a:xfrm>
            <a:off x="247713" y="1257948"/>
            <a:ext cx="53142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期末结转本年利润的方法有表结法和账结法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238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913823" y="1564205"/>
            <a:ext cx="5826322" cy="0"/>
          </a:xfrm>
          <a:prstGeom prst="line">
            <a:avLst/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</p:cxnSp>
      <p:cxnSp>
        <p:nvCxnSpPr>
          <p:cNvPr id="12" name="直接连接符 11"/>
          <p:cNvCxnSpPr/>
          <p:nvPr/>
        </p:nvCxnSpPr>
        <p:spPr>
          <a:xfrm flipV="1">
            <a:off x="3742747" y="1564207"/>
            <a:ext cx="13101" cy="3230836"/>
          </a:xfrm>
          <a:prstGeom prst="line">
            <a:avLst/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37447" y="116868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借方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8384" y="120784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贷方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6922" y="1126859"/>
            <a:ext cx="1771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本年利润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7447" y="1523068"/>
            <a:ext cx="2908876" cy="29649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从有关费用账户转入的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①主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营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业务成本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②其他业务成本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③税金及附加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④期间费用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⑤资产处置损失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⑥营业外支出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⑦所得税费用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59457" y="1523068"/>
            <a:ext cx="2994778" cy="2605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从有关收入账户转入的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 algn="r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①主营业务收入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 algn="r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②其他业务收入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 algn="r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③投资收益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lvl="0" algn="r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④资产处置收益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⑤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其他收益</a:t>
            </a:r>
          </a:p>
          <a:p>
            <a:pPr algn="r">
              <a:lnSpc>
                <a:spcPts val="28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⑥营业外收入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99733" y="4545881"/>
            <a:ext cx="5840412" cy="11758"/>
          </a:xfrm>
          <a:prstGeom prst="line">
            <a:avLst/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</p:cxnSp>
      <p:sp>
        <p:nvSpPr>
          <p:cNvPr id="19" name="文本框 19"/>
          <p:cNvSpPr txBox="1"/>
          <p:nvPr/>
        </p:nvSpPr>
        <p:spPr>
          <a:xfrm>
            <a:off x="6948264" y="1746269"/>
            <a:ext cx="1800200" cy="2146742"/>
          </a:xfrm>
          <a:prstGeom prst="rect">
            <a:avLst/>
          </a:prstGeom>
          <a:solidFill>
            <a:srgbClr val="084CA1"/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年末结转</a:t>
            </a:r>
            <a:endParaRPr lang="en-US" altLang="zh-CN" sz="1800" b="1" dirty="0" smtClean="0">
              <a:solidFill>
                <a:srgbClr val="FFC000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余额</a:t>
            </a:r>
            <a:r>
              <a:rPr lang="zh-CN" altLang="en-US" sz="1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转入“</a:t>
            </a:r>
            <a:r>
              <a:rPr lang="zh-CN" altLang="en-US" sz="1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利润分配</a:t>
            </a:r>
            <a:r>
              <a:rPr lang="en-US" altLang="zh-CN" sz="1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—</a:t>
            </a:r>
            <a:r>
              <a:rPr lang="zh-CN" altLang="en-US" sz="1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未分配利润</a:t>
            </a:r>
            <a:r>
              <a:rPr lang="zh-CN" altLang="en-US" sz="1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”帐户，</a:t>
            </a:r>
            <a:r>
              <a:rPr lang="zh-CN" altLang="en-US" sz="1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结转后无余额</a:t>
            </a:r>
            <a:r>
              <a:rPr lang="zh-CN" altLang="en-US" sz="1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385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779272" y="1940357"/>
            <a:ext cx="5877926" cy="6488"/>
          </a:xfrm>
          <a:prstGeom prst="line">
            <a:avLst/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</p:cxnSp>
      <p:cxnSp>
        <p:nvCxnSpPr>
          <p:cNvPr id="21" name="直接连接符 20"/>
          <p:cNvCxnSpPr/>
          <p:nvPr/>
        </p:nvCxnSpPr>
        <p:spPr>
          <a:xfrm flipV="1">
            <a:off x="5798008" y="1940357"/>
            <a:ext cx="0" cy="1531937"/>
          </a:xfrm>
          <a:prstGeom prst="line">
            <a:avLst/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851280" y="15383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借方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65589" y="152295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贷方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12184" y="1507566"/>
            <a:ext cx="1771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利润分配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75616" y="1990812"/>
            <a:ext cx="27815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自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“本年利润”账户转入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的净利润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51280" y="1976656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自“本年利润”账户转入的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净亏损；实际分配的利润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2707264" y="2936977"/>
            <a:ext cx="6035340" cy="0"/>
          </a:xfrm>
          <a:prstGeom prst="line">
            <a:avLst/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2851280" y="2948735"/>
            <a:ext cx="31122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期末余额：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历年累计未弥补的亏损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77761" y="2949234"/>
            <a:ext cx="2979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50000"/>
              </a:lnSpc>
              <a:spcBef>
                <a:spcPct val="0"/>
              </a:spcBef>
            </a:pP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期末余额：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历年累计未分配的利润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323528" y="1933869"/>
            <a:ext cx="2087177" cy="12976"/>
          </a:xfrm>
          <a:prstGeom prst="line">
            <a:avLst/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V="1">
            <a:off x="1350774" y="1946845"/>
            <a:ext cx="13101" cy="1272977"/>
          </a:xfrm>
          <a:prstGeom prst="line">
            <a:avLst/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806735" y="1496523"/>
            <a:ext cx="1308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本年利润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2260629" y="2365067"/>
            <a:ext cx="687697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34" name="直接箭头连接符 33"/>
          <p:cNvCxnSpPr/>
          <p:nvPr/>
        </p:nvCxnSpPr>
        <p:spPr>
          <a:xfrm>
            <a:off x="323723" y="2355726"/>
            <a:ext cx="483207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cxnSp>
        <p:nvCxnSpPr>
          <p:cNvPr id="35" name="直接连接符 34"/>
          <p:cNvCxnSpPr/>
          <p:nvPr/>
        </p:nvCxnSpPr>
        <p:spPr>
          <a:xfrm>
            <a:off x="323723" y="2355726"/>
            <a:ext cx="0" cy="1728192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36" name="直接连接符 35"/>
          <p:cNvCxnSpPr/>
          <p:nvPr/>
        </p:nvCxnSpPr>
        <p:spPr>
          <a:xfrm flipH="1">
            <a:off x="323528" y="4083918"/>
            <a:ext cx="8640961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37" name="直接连接符 36"/>
          <p:cNvCxnSpPr/>
          <p:nvPr/>
        </p:nvCxnSpPr>
        <p:spPr>
          <a:xfrm>
            <a:off x="8964489" y="2355726"/>
            <a:ext cx="0" cy="1728192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38" name="直接箭头连接符 37"/>
          <p:cNvCxnSpPr/>
          <p:nvPr/>
        </p:nvCxnSpPr>
        <p:spPr>
          <a:xfrm flipH="1" flipV="1">
            <a:off x="8611921" y="2353565"/>
            <a:ext cx="352568" cy="11502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48092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21" name="椭圆 20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1997946" y="849544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2540463" y="1284011"/>
            <a:ext cx="61294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借：主营业务收入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其他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业务收入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营业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外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收入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公允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价值变动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损益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投资收益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等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：本年利润</a:t>
            </a:r>
          </a:p>
        </p:txBody>
      </p:sp>
      <p:sp>
        <p:nvSpPr>
          <p:cNvPr id="25" name="文本框 19"/>
          <p:cNvSpPr txBox="1"/>
          <p:nvPr/>
        </p:nvSpPr>
        <p:spPr>
          <a:xfrm>
            <a:off x="2573946" y="849544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期末结转各项收益时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2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21" name="椭圆 20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1997946" y="849544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2540463" y="1284011"/>
            <a:ext cx="612940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借：本年利润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：主营业务成本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税金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及附加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其他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业务成本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销售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费用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管理费用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费用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资产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减值损失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营业外支出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等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19"/>
          <p:cNvSpPr txBox="1"/>
          <p:nvPr/>
        </p:nvSpPr>
        <p:spPr>
          <a:xfrm>
            <a:off x="2573946" y="849544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期末结转各项成本、费用或支出时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04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21" name="椭圆 20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1997946" y="849544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2540463" y="1284011"/>
            <a:ext cx="6129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借：本年利润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：利润分配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未分配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利润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（盈利）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利润分配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未分配利润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（盈利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贷：本年利润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19"/>
          <p:cNvSpPr txBox="1"/>
          <p:nvPr/>
        </p:nvSpPr>
        <p:spPr>
          <a:xfrm>
            <a:off x="2573946" y="849544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年度终了</a:t>
            </a:r>
            <a:r>
              <a:rPr lang="zh-CN" altLang="en-US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结转本年实现的利润：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354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7"/>
            </p:custDataLst>
          </p:nvPr>
        </p:nvSpPr>
        <p:spPr>
          <a:xfrm>
            <a:off x="266223" y="1173515"/>
            <a:ext cx="8554403" cy="278190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乙公司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201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7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年有关损益类科目的年末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结账前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余额如下（该企业采用表结法年末一次结转损益类科目，所得税税率为25%）：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b="1" dirty="0" err="1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科目名称</a:t>
            </a:r>
            <a:r>
              <a:rPr 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              </a:t>
            </a:r>
            <a:r>
              <a:rPr sz="1800" b="1" dirty="0" err="1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结账前余额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（元）</a:t>
            </a:r>
            <a:endParaRPr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主营业务收入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6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000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贷）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其他业务收入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700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贷）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公允价值变动损益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150 000（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贷）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投资收益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600 000（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贷）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营业外收入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50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贷）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主营业务成本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4 000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借）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sz="1800" dirty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7" name="矩形 26"/>
          <p:cNvSpPr/>
          <p:nvPr>
            <p:custDataLst>
              <p:tags r:id="rId8"/>
            </p:custDataLst>
          </p:nvPr>
        </p:nvSpPr>
        <p:spPr>
          <a:xfrm>
            <a:off x="4728209" y="1540830"/>
            <a:ext cx="5892642" cy="2781903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sz="18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其他业务成本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400 000（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借）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税金及附加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80 000（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借）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销售费用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500 000（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借）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管理费用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770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借）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财务费用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200 000（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借）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资产减值损失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100 000（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借）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 smtClean="0">
                <a:latin typeface="微软雅黑" pitchFamily="34" charset="-122"/>
                <a:ea typeface="微软雅黑" pitchFamily="34" charset="-122"/>
                <a:sym typeface="+mn-ea"/>
              </a:rPr>
              <a:t>营业外支出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250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000（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借）</a:t>
            </a:r>
          </a:p>
          <a:p>
            <a:pPr algn="l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sz="1800" dirty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952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635806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本年利润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0" name="矩形 9"/>
          <p:cNvSpPr/>
          <p:nvPr>
            <p:custDataLst>
              <p:tags r:id="rId7"/>
            </p:custDataLst>
          </p:nvPr>
        </p:nvSpPr>
        <p:spPr>
          <a:xfrm>
            <a:off x="1259632" y="1105852"/>
            <a:ext cx="6006941" cy="4037648"/>
          </a:xfrm>
          <a:prstGeom prst="rect">
            <a:avLst/>
          </a:prstGeom>
        </p:spPr>
        <p:txBody>
          <a:bodyPr wrap="square" lIns="68580" tIns="34290" rIns="68580" bIns="34290">
            <a:noAutofit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（1）将各损益类科目年末余额结转入“本年利润”科目：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　　①</a:t>
            </a:r>
            <a:r>
              <a:rPr sz="1800" b="1" dirty="0" err="1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结转各项收入、利得类科目</a:t>
            </a:r>
            <a:r>
              <a:rPr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：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借：主营业务收入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6 000 000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其他业务收入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700 000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公允价值变动损益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150 000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投资收益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600 000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　　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营业外收入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50 000</a:t>
            </a:r>
          </a:p>
          <a:p>
            <a:pPr eaLnBrk="1" hangingPunct="1">
              <a:lnSpc>
                <a:spcPct val="150000"/>
              </a:lnSpc>
              <a:buNone/>
            </a:pP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　　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</a:t>
            </a:r>
            <a:r>
              <a:rPr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sz="1800" dirty="0" err="1">
                <a:latin typeface="微软雅黑" pitchFamily="34" charset="-122"/>
                <a:ea typeface="微软雅黑" pitchFamily="34" charset="-122"/>
                <a:sym typeface="+mn-ea"/>
              </a:rPr>
              <a:t>贷：本年利润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</a:t>
            </a:r>
            <a:r>
              <a:rPr 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</a:t>
            </a:r>
            <a:r>
              <a:rPr sz="1800" dirty="0">
                <a:latin typeface="微软雅黑" pitchFamily="34" charset="-122"/>
                <a:ea typeface="微软雅黑" pitchFamily="34" charset="-122"/>
                <a:sym typeface="+mn-ea"/>
              </a:rPr>
              <a:t>7 500 000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817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9019"/>
  <p:tag name="KSO_WM_UNIT_TYPE" val="f"/>
  <p:tag name="KSO_WM_UNIT_INDEX" val="1"/>
  <p:tag name="KSO_WM_UNIT_ID" val="256*f*1"/>
  <p:tag name="KSO_WM_UNIT_CLEAR" val="1"/>
  <p:tag name="KSO_WM_UNIT_LAYERLEVEL" val="1"/>
  <p:tag name="KSO_WM_UNIT_VALUE" val="90"/>
  <p:tag name="KSO_WM_UNIT_HIGHLIGHT" val="0"/>
  <p:tag name="KSO_WM_UNIT_COMPATIBLE" val="0"/>
  <p:tag name="KSO_WM_BEAUTIFY_FLAG" val="#wm#"/>
  <p:tag name="KSO_WM_UNIT_PRESET_TEXT_INDEX" val="5"/>
  <p:tag name="KSO_WM_UNIT_PRESET_TEXT_LEN" val="198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9019"/>
  <p:tag name="KSO_WM_UNIT_TYPE" val="f"/>
  <p:tag name="KSO_WM_UNIT_INDEX" val="1"/>
  <p:tag name="KSO_WM_UNIT_ID" val="256*f*1"/>
  <p:tag name="KSO_WM_UNIT_CLEAR" val="1"/>
  <p:tag name="KSO_WM_UNIT_LAYERLEVEL" val="1"/>
  <p:tag name="KSO_WM_UNIT_VALUE" val="90"/>
  <p:tag name="KSO_WM_UNIT_HIGHLIGHT" val="0"/>
  <p:tag name="KSO_WM_UNIT_COMPATIBLE" val="0"/>
  <p:tag name="KSO_WM_BEAUTIFY_FLAG" val="#wm#"/>
  <p:tag name="KSO_WM_UNIT_PRESET_TEXT_INDEX" val="5"/>
  <p:tag name="KSO_WM_UNIT_PRESET_TEXT_LEN" val="19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9019"/>
  <p:tag name="KSO_WM_UNIT_TYPE" val="f"/>
  <p:tag name="KSO_WM_UNIT_INDEX" val="1"/>
  <p:tag name="KSO_WM_UNIT_ID" val="256*f*1"/>
  <p:tag name="KSO_WM_UNIT_CLEAR" val="1"/>
  <p:tag name="KSO_WM_UNIT_LAYERLEVEL" val="1"/>
  <p:tag name="KSO_WM_UNIT_VALUE" val="90"/>
  <p:tag name="KSO_WM_UNIT_HIGHLIGHT" val="0"/>
  <p:tag name="KSO_WM_UNIT_COMPATIBLE" val="0"/>
  <p:tag name="KSO_WM_BEAUTIFY_FLAG" val="#wm#"/>
  <p:tag name="KSO_WM_UNIT_PRESET_TEXT_INDEX" val="5"/>
  <p:tag name="KSO_WM_UNIT_PRESET_TEXT_LEN" val="19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9019"/>
  <p:tag name="KSO_WM_UNIT_TYPE" val="f"/>
  <p:tag name="KSO_WM_UNIT_INDEX" val="1"/>
  <p:tag name="KSO_WM_UNIT_ID" val="256*f*1"/>
  <p:tag name="KSO_WM_UNIT_CLEAR" val="1"/>
  <p:tag name="KSO_WM_UNIT_LAYERLEVEL" val="1"/>
  <p:tag name="KSO_WM_UNIT_VALUE" val="90"/>
  <p:tag name="KSO_WM_UNIT_HIGHLIGHT" val="0"/>
  <p:tag name="KSO_WM_UNIT_COMPATIBLE" val="0"/>
  <p:tag name="KSO_WM_BEAUTIFY_FLAG" val="#wm#"/>
  <p:tag name="KSO_WM_UNIT_PRESET_TEXT_INDEX" val="5"/>
  <p:tag name="KSO_WM_UNIT_PRESET_TEXT_LEN" val="19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9019"/>
  <p:tag name="KSO_WM_UNIT_TYPE" val="f"/>
  <p:tag name="KSO_WM_UNIT_INDEX" val="1"/>
  <p:tag name="KSO_WM_UNIT_ID" val="256*f*1"/>
  <p:tag name="KSO_WM_UNIT_CLEAR" val="1"/>
  <p:tag name="KSO_WM_UNIT_LAYERLEVEL" val="1"/>
  <p:tag name="KSO_WM_UNIT_VALUE" val="90"/>
  <p:tag name="KSO_WM_UNIT_HIGHLIGHT" val="0"/>
  <p:tag name="KSO_WM_UNIT_COMPATIBLE" val="0"/>
  <p:tag name="KSO_WM_BEAUTIFY_FLAG" val="#wm#"/>
  <p:tag name="KSO_WM_UNIT_PRESET_TEXT_INDEX" val="5"/>
  <p:tag name="KSO_WM_UNIT_PRESET_TEXT_LEN" val="19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169019"/>
  <p:tag name="KSO_WM_UNIT_TYPE" val="f"/>
  <p:tag name="KSO_WM_UNIT_INDEX" val="1"/>
  <p:tag name="KSO_WM_UNIT_ID" val="256*f*1"/>
  <p:tag name="KSO_WM_UNIT_CLEAR" val="1"/>
  <p:tag name="KSO_WM_UNIT_LAYERLEVEL" val="1"/>
  <p:tag name="KSO_WM_UNIT_VALUE" val="90"/>
  <p:tag name="KSO_WM_UNIT_HIGHLIGHT" val="0"/>
  <p:tag name="KSO_WM_UNIT_COMPATIBLE" val="0"/>
  <p:tag name="KSO_WM_BEAUTIFY_FLAG" val="#wm#"/>
  <p:tag name="KSO_WM_UNIT_PRESET_TEXT_INDEX" val="5"/>
  <p:tag name="KSO_WM_UNIT_PRESET_TEXT_LEN" val="19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6849</TotalTime>
  <Words>584</Words>
  <Application>Microsoft Office PowerPoint</Application>
  <PresentationFormat>全屏显示(16:9)</PresentationFormat>
  <Paragraphs>139</Paragraphs>
  <Slides>13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15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499</cp:revision>
  <dcterms:created xsi:type="dcterms:W3CDTF">2018-01-31T05:19:00Z</dcterms:created>
  <dcterms:modified xsi:type="dcterms:W3CDTF">2018-08-23T06:02:57Z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