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ags/tag3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21"/>
  </p:notesMasterIdLst>
  <p:handoutMasterIdLst>
    <p:handoutMasterId r:id="rId22"/>
  </p:handoutMasterIdLst>
  <p:sldIdLst>
    <p:sldId id="257" r:id="rId4"/>
    <p:sldId id="258" r:id="rId5"/>
    <p:sldId id="259" r:id="rId6"/>
    <p:sldId id="260" r:id="rId7"/>
    <p:sldId id="261" r:id="rId8"/>
    <p:sldId id="263" r:id="rId9"/>
    <p:sldId id="264" r:id="rId10"/>
    <p:sldId id="265" r:id="rId11"/>
    <p:sldId id="266" r:id="rId12"/>
    <p:sldId id="282" r:id="rId13"/>
    <p:sldId id="271" r:id="rId14"/>
    <p:sldId id="274" r:id="rId15"/>
    <p:sldId id="275" r:id="rId16"/>
    <p:sldId id="277" r:id="rId17"/>
    <p:sldId id="283" r:id="rId18"/>
    <p:sldId id="280" r:id="rId19"/>
    <p:sldId id="281" r:id="rId20"/>
  </p:sldIdLst>
  <p:sldSz cx="12192000" cy="6858000"/>
  <p:notesSz cx="7103745" cy="10234295"/>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59"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59"/>
        <p:guide pos="3840"/>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 Type="http://schemas.openxmlformats.org/officeDocument/2006/relationships/slide" Target="slides/slide1.xml"/><Relationship Id="rId3" Type="http://schemas.openxmlformats.org/officeDocument/2006/relationships/slideMaster" Target="slideMasters/slideMaster2.xml"/><Relationship Id="rId26" Type="http://schemas.openxmlformats.org/officeDocument/2006/relationships/commentAuthors" Target="commentAuthors.xml"/><Relationship Id="rId25" Type="http://schemas.openxmlformats.org/officeDocument/2006/relationships/tableStyles" Target="tableStyles.xml"/><Relationship Id="rId24" Type="http://schemas.openxmlformats.org/officeDocument/2006/relationships/viewProps" Target="viewProps.xml"/><Relationship Id="rId23" Type="http://schemas.openxmlformats.org/officeDocument/2006/relationships/presProps" Target="presProps.xml"/><Relationship Id="rId22" Type="http://schemas.openxmlformats.org/officeDocument/2006/relationships/handoutMaster" Target="handoutMasters/handoutMaster1.xml"/><Relationship Id="rId21" Type="http://schemas.openxmlformats.org/officeDocument/2006/relationships/notesMaster" Target="notesMasters/notesMaster1.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46.xml"/><Relationship Id="rId7" Type="http://schemas.openxmlformats.org/officeDocument/2006/relationships/tags" Target="../tags/tag245.xml"/><Relationship Id="rId6" Type="http://schemas.openxmlformats.org/officeDocument/2006/relationships/tags" Target="../tags/tag244.xml"/><Relationship Id="rId5" Type="http://schemas.openxmlformats.org/officeDocument/2006/relationships/tags" Target="../tags/tag243.xml"/><Relationship Id="rId4" Type="http://schemas.openxmlformats.org/officeDocument/2006/relationships/tags" Target="../tags/tag242.xml"/><Relationship Id="rId3" Type="http://schemas.openxmlformats.org/officeDocument/2006/relationships/tags" Target="../tags/tag241.xml"/><Relationship Id="rId2" Type="http://schemas.openxmlformats.org/officeDocument/2006/relationships/tags" Target="../tags/tag240.xml"/><Relationship Id="rId1" Type="http://schemas.openxmlformats.org/officeDocument/2006/relationships/tags" Target="../tags/tag239.xml"/></Relationships>
</file>

<file path=ppt/slides/_rels/slide1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54.xml"/><Relationship Id="rId7" Type="http://schemas.openxmlformats.org/officeDocument/2006/relationships/tags" Target="../tags/tag253.xml"/><Relationship Id="rId6" Type="http://schemas.openxmlformats.org/officeDocument/2006/relationships/tags" Target="../tags/tag252.xml"/><Relationship Id="rId5" Type="http://schemas.openxmlformats.org/officeDocument/2006/relationships/tags" Target="../tags/tag251.xml"/><Relationship Id="rId4" Type="http://schemas.openxmlformats.org/officeDocument/2006/relationships/tags" Target="../tags/tag250.xml"/><Relationship Id="rId3" Type="http://schemas.openxmlformats.org/officeDocument/2006/relationships/tags" Target="../tags/tag249.xml"/><Relationship Id="rId2" Type="http://schemas.openxmlformats.org/officeDocument/2006/relationships/tags" Target="../tags/tag248.xml"/><Relationship Id="rId1" Type="http://schemas.openxmlformats.org/officeDocument/2006/relationships/tags" Target="../tags/tag247.xml"/></Relationships>
</file>

<file path=ppt/slides/_rels/slide12.xml.rels><?xml version="1.0" encoding="UTF-8" standalone="yes"?>
<Relationships xmlns="http://schemas.openxmlformats.org/package/2006/relationships"><Relationship Id="rId9" Type="http://schemas.openxmlformats.org/officeDocument/2006/relationships/tags" Target="../tags/tag263.xml"/><Relationship Id="rId8" Type="http://schemas.openxmlformats.org/officeDocument/2006/relationships/tags" Target="../tags/tag262.xml"/><Relationship Id="rId7" Type="http://schemas.openxmlformats.org/officeDocument/2006/relationships/tags" Target="../tags/tag261.xml"/><Relationship Id="rId6" Type="http://schemas.openxmlformats.org/officeDocument/2006/relationships/tags" Target="../tags/tag260.xml"/><Relationship Id="rId5" Type="http://schemas.openxmlformats.org/officeDocument/2006/relationships/tags" Target="../tags/tag259.xml"/><Relationship Id="rId4" Type="http://schemas.openxmlformats.org/officeDocument/2006/relationships/tags" Target="../tags/tag258.xml"/><Relationship Id="rId3" Type="http://schemas.openxmlformats.org/officeDocument/2006/relationships/tags" Target="../tags/tag257.xml"/><Relationship Id="rId28" Type="http://schemas.openxmlformats.org/officeDocument/2006/relationships/slideLayout" Target="../slideLayouts/slideLayout17.xml"/><Relationship Id="rId27" Type="http://schemas.openxmlformats.org/officeDocument/2006/relationships/tags" Target="../tags/tag281.xml"/><Relationship Id="rId26" Type="http://schemas.openxmlformats.org/officeDocument/2006/relationships/tags" Target="../tags/tag280.xml"/><Relationship Id="rId25" Type="http://schemas.openxmlformats.org/officeDocument/2006/relationships/tags" Target="../tags/tag279.xml"/><Relationship Id="rId24" Type="http://schemas.openxmlformats.org/officeDocument/2006/relationships/tags" Target="../tags/tag278.xml"/><Relationship Id="rId23" Type="http://schemas.openxmlformats.org/officeDocument/2006/relationships/tags" Target="../tags/tag277.xml"/><Relationship Id="rId22" Type="http://schemas.openxmlformats.org/officeDocument/2006/relationships/tags" Target="../tags/tag276.xml"/><Relationship Id="rId21" Type="http://schemas.openxmlformats.org/officeDocument/2006/relationships/tags" Target="../tags/tag275.xml"/><Relationship Id="rId20" Type="http://schemas.openxmlformats.org/officeDocument/2006/relationships/tags" Target="../tags/tag274.xml"/><Relationship Id="rId2" Type="http://schemas.openxmlformats.org/officeDocument/2006/relationships/tags" Target="../tags/tag256.xml"/><Relationship Id="rId19" Type="http://schemas.openxmlformats.org/officeDocument/2006/relationships/tags" Target="../tags/tag273.xml"/><Relationship Id="rId18" Type="http://schemas.openxmlformats.org/officeDocument/2006/relationships/tags" Target="../tags/tag272.xml"/><Relationship Id="rId17" Type="http://schemas.openxmlformats.org/officeDocument/2006/relationships/tags" Target="../tags/tag271.xml"/><Relationship Id="rId16" Type="http://schemas.openxmlformats.org/officeDocument/2006/relationships/tags" Target="../tags/tag270.xml"/><Relationship Id="rId15" Type="http://schemas.openxmlformats.org/officeDocument/2006/relationships/tags" Target="../tags/tag269.xml"/><Relationship Id="rId14" Type="http://schemas.openxmlformats.org/officeDocument/2006/relationships/tags" Target="../tags/tag268.xml"/><Relationship Id="rId13" Type="http://schemas.openxmlformats.org/officeDocument/2006/relationships/tags" Target="../tags/tag267.xml"/><Relationship Id="rId12" Type="http://schemas.openxmlformats.org/officeDocument/2006/relationships/tags" Target="../tags/tag266.xml"/><Relationship Id="rId11" Type="http://schemas.openxmlformats.org/officeDocument/2006/relationships/tags" Target="../tags/tag265.xml"/><Relationship Id="rId10" Type="http://schemas.openxmlformats.org/officeDocument/2006/relationships/tags" Target="../tags/tag264.xml"/><Relationship Id="rId1" Type="http://schemas.openxmlformats.org/officeDocument/2006/relationships/tags" Target="../tags/tag255.xml"/></Relationships>
</file>

<file path=ppt/slides/_rels/slide1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89.xml"/><Relationship Id="rId7" Type="http://schemas.openxmlformats.org/officeDocument/2006/relationships/tags" Target="../tags/tag288.xml"/><Relationship Id="rId6" Type="http://schemas.openxmlformats.org/officeDocument/2006/relationships/tags" Target="../tags/tag287.xml"/><Relationship Id="rId5" Type="http://schemas.openxmlformats.org/officeDocument/2006/relationships/tags" Target="../tags/tag286.xml"/><Relationship Id="rId4" Type="http://schemas.openxmlformats.org/officeDocument/2006/relationships/tags" Target="../tags/tag285.xml"/><Relationship Id="rId3" Type="http://schemas.openxmlformats.org/officeDocument/2006/relationships/tags" Target="../tags/tag284.xml"/><Relationship Id="rId2" Type="http://schemas.openxmlformats.org/officeDocument/2006/relationships/tags" Target="../tags/tag283.xml"/><Relationship Id="rId1" Type="http://schemas.openxmlformats.org/officeDocument/2006/relationships/tags" Target="../tags/tag282.xml"/></Relationships>
</file>

<file path=ppt/slides/_rels/slide1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97.xml"/><Relationship Id="rId7" Type="http://schemas.openxmlformats.org/officeDocument/2006/relationships/tags" Target="../tags/tag296.xml"/><Relationship Id="rId6" Type="http://schemas.openxmlformats.org/officeDocument/2006/relationships/tags" Target="../tags/tag295.xml"/><Relationship Id="rId5" Type="http://schemas.openxmlformats.org/officeDocument/2006/relationships/tags" Target="../tags/tag294.xml"/><Relationship Id="rId4" Type="http://schemas.openxmlformats.org/officeDocument/2006/relationships/tags" Target="../tags/tag293.xml"/><Relationship Id="rId3" Type="http://schemas.openxmlformats.org/officeDocument/2006/relationships/tags" Target="../tags/tag292.xml"/><Relationship Id="rId2" Type="http://schemas.openxmlformats.org/officeDocument/2006/relationships/tags" Target="../tags/tag291.xml"/><Relationship Id="rId1" Type="http://schemas.openxmlformats.org/officeDocument/2006/relationships/tags" Target="../tags/tag290.xml"/></Relationships>
</file>

<file path=ppt/slides/_rels/slide1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05.xml"/><Relationship Id="rId7" Type="http://schemas.openxmlformats.org/officeDocument/2006/relationships/tags" Target="../tags/tag304.xml"/><Relationship Id="rId6" Type="http://schemas.openxmlformats.org/officeDocument/2006/relationships/tags" Target="../tags/tag303.xml"/><Relationship Id="rId5" Type="http://schemas.openxmlformats.org/officeDocument/2006/relationships/tags" Target="../tags/tag302.xml"/><Relationship Id="rId4" Type="http://schemas.openxmlformats.org/officeDocument/2006/relationships/tags" Target="../tags/tag301.xml"/><Relationship Id="rId3" Type="http://schemas.openxmlformats.org/officeDocument/2006/relationships/tags" Target="../tags/tag300.xml"/><Relationship Id="rId2" Type="http://schemas.openxmlformats.org/officeDocument/2006/relationships/tags" Target="../tags/tag299.xml"/><Relationship Id="rId1" Type="http://schemas.openxmlformats.org/officeDocument/2006/relationships/tags" Target="../tags/tag298.xml"/></Relationships>
</file>

<file path=ppt/slides/_rels/slide16.xml.rels><?xml version="1.0" encoding="UTF-8" standalone="yes"?>
<Relationships xmlns="http://schemas.openxmlformats.org/package/2006/relationships"><Relationship Id="rId9" Type="http://schemas.openxmlformats.org/officeDocument/2006/relationships/tags" Target="../tags/tag314.xml"/><Relationship Id="rId8" Type="http://schemas.openxmlformats.org/officeDocument/2006/relationships/tags" Target="../tags/tag313.xml"/><Relationship Id="rId7" Type="http://schemas.openxmlformats.org/officeDocument/2006/relationships/tags" Target="../tags/tag312.xml"/><Relationship Id="rId6" Type="http://schemas.openxmlformats.org/officeDocument/2006/relationships/tags" Target="../tags/tag311.xml"/><Relationship Id="rId5" Type="http://schemas.openxmlformats.org/officeDocument/2006/relationships/tags" Target="../tags/tag310.xml"/><Relationship Id="rId4" Type="http://schemas.openxmlformats.org/officeDocument/2006/relationships/tags" Target="../tags/tag309.xml"/><Relationship Id="rId3" Type="http://schemas.openxmlformats.org/officeDocument/2006/relationships/tags" Target="../tags/tag308.xml"/><Relationship Id="rId25" Type="http://schemas.openxmlformats.org/officeDocument/2006/relationships/slideLayout" Target="../slideLayouts/slideLayout17.xml"/><Relationship Id="rId24" Type="http://schemas.openxmlformats.org/officeDocument/2006/relationships/tags" Target="../tags/tag329.xml"/><Relationship Id="rId23" Type="http://schemas.openxmlformats.org/officeDocument/2006/relationships/tags" Target="../tags/tag328.xml"/><Relationship Id="rId22" Type="http://schemas.openxmlformats.org/officeDocument/2006/relationships/tags" Target="../tags/tag327.xml"/><Relationship Id="rId21" Type="http://schemas.openxmlformats.org/officeDocument/2006/relationships/tags" Target="../tags/tag326.xml"/><Relationship Id="rId20" Type="http://schemas.openxmlformats.org/officeDocument/2006/relationships/tags" Target="../tags/tag325.xml"/><Relationship Id="rId2" Type="http://schemas.openxmlformats.org/officeDocument/2006/relationships/tags" Target="../tags/tag307.xml"/><Relationship Id="rId19" Type="http://schemas.openxmlformats.org/officeDocument/2006/relationships/tags" Target="../tags/tag324.xml"/><Relationship Id="rId18" Type="http://schemas.openxmlformats.org/officeDocument/2006/relationships/tags" Target="../tags/tag323.xml"/><Relationship Id="rId17" Type="http://schemas.openxmlformats.org/officeDocument/2006/relationships/tags" Target="../tags/tag322.xml"/><Relationship Id="rId16" Type="http://schemas.openxmlformats.org/officeDocument/2006/relationships/tags" Target="../tags/tag321.xml"/><Relationship Id="rId15" Type="http://schemas.openxmlformats.org/officeDocument/2006/relationships/tags" Target="../tags/tag320.xml"/><Relationship Id="rId14" Type="http://schemas.openxmlformats.org/officeDocument/2006/relationships/tags" Target="../tags/tag319.xml"/><Relationship Id="rId13" Type="http://schemas.openxmlformats.org/officeDocument/2006/relationships/tags" Target="../tags/tag318.xml"/><Relationship Id="rId12" Type="http://schemas.openxmlformats.org/officeDocument/2006/relationships/tags" Target="../tags/tag317.xml"/><Relationship Id="rId11" Type="http://schemas.openxmlformats.org/officeDocument/2006/relationships/tags" Target="../tags/tag316.xml"/><Relationship Id="rId10" Type="http://schemas.openxmlformats.org/officeDocument/2006/relationships/tags" Target="../tags/tag315.xml"/><Relationship Id="rId1" Type="http://schemas.openxmlformats.org/officeDocument/2006/relationships/tags" Target="../tags/tag306.xml"/></Relationships>
</file>

<file path=ppt/slides/_rels/slide17.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331.xml"/><Relationship Id="rId1" Type="http://schemas.openxmlformats.org/officeDocument/2006/relationships/tags" Target="../tags/tag330.xml"/></Relationships>
</file>

<file path=ppt/slides/_rels/slide2.xml.rels><?xml version="1.0" encoding="UTF-8" standalone="yes"?>
<Relationships xmlns="http://schemas.openxmlformats.org/package/2006/relationships"><Relationship Id="rId9" Type="http://schemas.openxmlformats.org/officeDocument/2006/relationships/tags" Target="../tags/tag171.xml"/><Relationship Id="rId8" Type="http://schemas.openxmlformats.org/officeDocument/2006/relationships/tags" Target="../tags/tag170.xml"/><Relationship Id="rId7" Type="http://schemas.openxmlformats.org/officeDocument/2006/relationships/tags" Target="../tags/tag169.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2" Type="http://schemas.openxmlformats.org/officeDocument/2006/relationships/slideLayout" Target="../slideLayouts/slideLayout17.xml"/><Relationship Id="rId11" Type="http://schemas.openxmlformats.org/officeDocument/2006/relationships/tags" Target="../tags/tag173.xml"/><Relationship Id="rId10" Type="http://schemas.openxmlformats.org/officeDocument/2006/relationships/tags" Target="../tags/tag172.xml"/><Relationship Id="rId1" Type="http://schemas.openxmlformats.org/officeDocument/2006/relationships/tags" Target="../tags/tag163.xml"/></Relationships>
</file>

<file path=ppt/slides/_rels/slide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81.xml"/><Relationship Id="rId7" Type="http://schemas.openxmlformats.org/officeDocument/2006/relationships/tags" Target="../tags/tag180.xml"/><Relationship Id="rId6" Type="http://schemas.openxmlformats.org/officeDocument/2006/relationships/tags" Target="../tags/tag179.xml"/><Relationship Id="rId5" Type="http://schemas.openxmlformats.org/officeDocument/2006/relationships/tags" Target="../tags/tag178.xml"/><Relationship Id="rId4" Type="http://schemas.openxmlformats.org/officeDocument/2006/relationships/tags" Target="../tags/tag177.xml"/><Relationship Id="rId3" Type="http://schemas.openxmlformats.org/officeDocument/2006/relationships/tags" Target="../tags/tag176.xml"/><Relationship Id="rId2" Type="http://schemas.openxmlformats.org/officeDocument/2006/relationships/tags" Target="../tags/tag175.xml"/><Relationship Id="rId1" Type="http://schemas.openxmlformats.org/officeDocument/2006/relationships/tags" Target="../tags/tag174.xml"/></Relationships>
</file>

<file path=ppt/slides/_rels/slide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89.xml"/><Relationship Id="rId7" Type="http://schemas.openxmlformats.org/officeDocument/2006/relationships/tags" Target="../tags/tag188.xml"/><Relationship Id="rId6" Type="http://schemas.openxmlformats.org/officeDocument/2006/relationships/tags" Target="../tags/tag187.xml"/><Relationship Id="rId5" Type="http://schemas.openxmlformats.org/officeDocument/2006/relationships/tags" Target="../tags/tag186.xml"/><Relationship Id="rId4" Type="http://schemas.openxmlformats.org/officeDocument/2006/relationships/tags" Target="../tags/tag185.xml"/><Relationship Id="rId3" Type="http://schemas.openxmlformats.org/officeDocument/2006/relationships/tags" Target="../tags/tag184.xml"/><Relationship Id="rId2" Type="http://schemas.openxmlformats.org/officeDocument/2006/relationships/tags" Target="../tags/tag183.xml"/><Relationship Id="rId1" Type="http://schemas.openxmlformats.org/officeDocument/2006/relationships/tags" Target="../tags/tag182.xml"/></Relationships>
</file>

<file path=ppt/slides/_rels/slide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97.xml"/><Relationship Id="rId7" Type="http://schemas.openxmlformats.org/officeDocument/2006/relationships/tags" Target="../tags/tag196.xml"/><Relationship Id="rId6" Type="http://schemas.openxmlformats.org/officeDocument/2006/relationships/tags" Target="../tags/tag195.xml"/><Relationship Id="rId5" Type="http://schemas.openxmlformats.org/officeDocument/2006/relationships/tags" Target="../tags/tag194.xml"/><Relationship Id="rId4" Type="http://schemas.openxmlformats.org/officeDocument/2006/relationships/tags" Target="../tags/tag193.xml"/><Relationship Id="rId3" Type="http://schemas.openxmlformats.org/officeDocument/2006/relationships/tags" Target="../tags/tag192.xml"/><Relationship Id="rId2" Type="http://schemas.openxmlformats.org/officeDocument/2006/relationships/tags" Target="../tags/tag191.xml"/><Relationship Id="rId1" Type="http://schemas.openxmlformats.org/officeDocument/2006/relationships/tags" Target="../tags/tag190.xml"/></Relationships>
</file>

<file path=ppt/slides/_rels/slide6.xml.rels><?xml version="1.0" encoding="UTF-8" standalone="yes"?>
<Relationships xmlns="http://schemas.openxmlformats.org/package/2006/relationships"><Relationship Id="rId9" Type="http://schemas.openxmlformats.org/officeDocument/2006/relationships/tags" Target="../tags/tag206.xml"/><Relationship Id="rId8" Type="http://schemas.openxmlformats.org/officeDocument/2006/relationships/tags" Target="../tags/tag205.xml"/><Relationship Id="rId7" Type="http://schemas.openxmlformats.org/officeDocument/2006/relationships/tags" Target="../tags/tag204.xml"/><Relationship Id="rId6" Type="http://schemas.openxmlformats.org/officeDocument/2006/relationships/tags" Target="../tags/tag203.xml"/><Relationship Id="rId5" Type="http://schemas.openxmlformats.org/officeDocument/2006/relationships/tags" Target="../tags/tag202.xml"/><Relationship Id="rId4" Type="http://schemas.openxmlformats.org/officeDocument/2006/relationships/tags" Target="../tags/tag201.xml"/><Relationship Id="rId3" Type="http://schemas.openxmlformats.org/officeDocument/2006/relationships/tags" Target="../tags/tag200.xml"/><Relationship Id="rId2" Type="http://schemas.openxmlformats.org/officeDocument/2006/relationships/tags" Target="../tags/tag199.xml"/><Relationship Id="rId14" Type="http://schemas.openxmlformats.org/officeDocument/2006/relationships/slideLayout" Target="../slideLayouts/slideLayout17.xml"/><Relationship Id="rId13" Type="http://schemas.openxmlformats.org/officeDocument/2006/relationships/tags" Target="../tags/tag210.xml"/><Relationship Id="rId12" Type="http://schemas.openxmlformats.org/officeDocument/2006/relationships/tags" Target="../tags/tag209.xml"/><Relationship Id="rId11" Type="http://schemas.openxmlformats.org/officeDocument/2006/relationships/tags" Target="../tags/tag208.xml"/><Relationship Id="rId10" Type="http://schemas.openxmlformats.org/officeDocument/2006/relationships/tags" Target="../tags/tag207.xml"/><Relationship Id="rId1" Type="http://schemas.openxmlformats.org/officeDocument/2006/relationships/tags" Target="../tags/tag198.xml"/></Relationships>
</file>

<file path=ppt/slides/_rels/slide7.xml.rels><?xml version="1.0" encoding="UTF-8" standalone="yes"?>
<Relationships xmlns="http://schemas.openxmlformats.org/package/2006/relationships"><Relationship Id="rId9" Type="http://schemas.openxmlformats.org/officeDocument/2006/relationships/tags" Target="../tags/tag219.xml"/><Relationship Id="rId8" Type="http://schemas.openxmlformats.org/officeDocument/2006/relationships/tags" Target="../tags/tag218.xml"/><Relationship Id="rId7" Type="http://schemas.openxmlformats.org/officeDocument/2006/relationships/tags" Target="../tags/tag217.xml"/><Relationship Id="rId6" Type="http://schemas.openxmlformats.org/officeDocument/2006/relationships/tags" Target="../tags/tag216.xml"/><Relationship Id="rId5" Type="http://schemas.openxmlformats.org/officeDocument/2006/relationships/tags" Target="../tags/tag215.xml"/><Relationship Id="rId4" Type="http://schemas.openxmlformats.org/officeDocument/2006/relationships/tags" Target="../tags/tag214.xml"/><Relationship Id="rId3" Type="http://schemas.openxmlformats.org/officeDocument/2006/relationships/tags" Target="../tags/tag213.xml"/><Relationship Id="rId2" Type="http://schemas.openxmlformats.org/officeDocument/2006/relationships/tags" Target="../tags/tag212.xml"/><Relationship Id="rId14" Type="http://schemas.openxmlformats.org/officeDocument/2006/relationships/slideLayout" Target="../slideLayouts/slideLayout17.xml"/><Relationship Id="rId13" Type="http://schemas.openxmlformats.org/officeDocument/2006/relationships/tags" Target="../tags/tag223.xml"/><Relationship Id="rId12" Type="http://schemas.openxmlformats.org/officeDocument/2006/relationships/tags" Target="../tags/tag222.xml"/><Relationship Id="rId11" Type="http://schemas.openxmlformats.org/officeDocument/2006/relationships/tags" Target="../tags/tag221.xml"/><Relationship Id="rId10" Type="http://schemas.openxmlformats.org/officeDocument/2006/relationships/tags" Target="../tags/tag220.xml"/><Relationship Id="rId1" Type="http://schemas.openxmlformats.org/officeDocument/2006/relationships/tags" Target="../tags/tag211.xml"/></Relationships>
</file>

<file path=ppt/slides/_rels/slide8.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230.xml"/><Relationship Id="rId6" Type="http://schemas.openxmlformats.org/officeDocument/2006/relationships/tags" Target="../tags/tag229.xml"/><Relationship Id="rId5" Type="http://schemas.openxmlformats.org/officeDocument/2006/relationships/tags" Target="../tags/tag228.xml"/><Relationship Id="rId4" Type="http://schemas.openxmlformats.org/officeDocument/2006/relationships/tags" Target="../tags/tag227.xml"/><Relationship Id="rId3" Type="http://schemas.openxmlformats.org/officeDocument/2006/relationships/tags" Target="../tags/tag226.xml"/><Relationship Id="rId2" Type="http://schemas.openxmlformats.org/officeDocument/2006/relationships/tags" Target="../tags/tag225.xml"/><Relationship Id="rId1" Type="http://schemas.openxmlformats.org/officeDocument/2006/relationships/tags" Target="../tags/tag224.xml"/></Relationships>
</file>

<file path=ppt/slides/_rels/slide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38.xml"/><Relationship Id="rId7" Type="http://schemas.openxmlformats.org/officeDocument/2006/relationships/tags" Target="../tags/tag237.xml"/><Relationship Id="rId6" Type="http://schemas.openxmlformats.org/officeDocument/2006/relationships/tags" Target="../tags/tag236.xml"/><Relationship Id="rId5" Type="http://schemas.openxmlformats.org/officeDocument/2006/relationships/tags" Target="../tags/tag235.xml"/><Relationship Id="rId4" Type="http://schemas.openxmlformats.org/officeDocument/2006/relationships/tags" Target="../tags/tag234.xml"/><Relationship Id="rId3" Type="http://schemas.openxmlformats.org/officeDocument/2006/relationships/tags" Target="../tags/tag233.xml"/><Relationship Id="rId2" Type="http://schemas.openxmlformats.org/officeDocument/2006/relationships/tags" Target="../tags/tag232.xml"/><Relationship Id="rId1" Type="http://schemas.openxmlformats.org/officeDocument/2006/relationships/tags" Target="../tags/tag23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p:txBody>
          <a:bodyPr>
            <a:normAutofit fontScale="40000"/>
          </a:bodyPr>
          <a:lstStyle/>
          <a:p>
            <a:r>
              <a:rPr lang="zh-CN" altLang="en-US" sz="6500" dirty="0">
                <a:solidFill>
                  <a:schemeClr val="dk1">
                    <a:lumMod val="85000"/>
                    <a:lumOff val="15000"/>
                  </a:schemeClr>
                </a:solidFill>
                <a:sym typeface="+mn-lt"/>
              </a:rPr>
              <a:t>第十二章 行政事业单位会计概述</a:t>
            </a:r>
            <a:endParaRPr lang="zh-CN" altLang="en-US" sz="6500"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一、行政事业单位财务会计要素</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89940" y="1384935"/>
            <a:ext cx="10674985" cy="50165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净资产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净资产是指行政事业单位资产扣除负债后的净额。行政事业单位财务会计中净资产的来源主要包括累计实现的盈余和无偿调拨的净资产。在日常核算中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单位应当在财务会计中设置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无偿调拨净资产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权益法调整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本期盈余分配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以前年度盈余调整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收入是指报告期内导致行政事业单位净资产增加的、含有服务潜力或者经济利益的经济资源的流入。行政事业单位财务会计的收入包括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财政拨款收入、事业收入、上级补助收入、附属单位上缴收入、经营收入、非同级财政拨款收入、投资收益、捐赠收入、利息收入、租金收入和其他收入。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费用是指报告期内导致行政事业单位净资产减少的、含有服务潜力或者经济利益的经济资源的流出。行政事业单位财务会计的费用包括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业务活动费用、单位管理费用、经营费用、资产处置费用、上缴上级费用、对附属单位补助费用、所得税费用和其他费用。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二、行政事业单位预算会计要素</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67055" y="1478280"/>
            <a:ext cx="11167110" cy="5029835"/>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收入是指行政事业单位会计主体在预算年度内依法取得的并纳入预算管理的现金流入。预算收入采用收付实现制,一般在实际收到时予以确认,以实际收到的金额计量。行政事业单位的预算收入包括财政拨款预算收入、事业预算收入、上级补助预算收入、附属单位上缴预算收入、经营预算收入、债务预算收入、非同级财政拨款预算收入、投资预算收益和其他预算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预算支出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预算支出是指行政事业单位会计主体在预算年度内依法发生并纳入预算管理的现金流出。预算支出一般在实际支付时予以确认</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以实际支付的金额计量。包括行政支出、事业支出、经营支出、上缴上级支出、对附属单位补助支出、投资支出、债务还本支出和其他支出。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预算结余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预算结余是指行政事业会计主体预算年度内预算收入扣除预算支出后的资金金额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以及历年滚存的资金金额。预算结余包括结余资金和结转资金。结余资金是指年度预算执行终了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预算收入实际完成数扣除预算支出和结转资金后剩余的资金。结转资金是指预算安排项目的支出年终尚未执行完毕或者因故未执行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且下年需要按原用途继续使用的资金。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27" name="组合 26"/>
          <p:cNvGrpSpPr/>
          <p:nvPr userDrawn="1">
            <p:custDataLst>
              <p:tags r:id="rId1"/>
            </p:custDataLst>
          </p:nvPr>
        </p:nvGrpSpPr>
        <p:grpSpPr>
          <a:xfrm>
            <a:off x="4001597" y="6045200"/>
            <a:ext cx="8190403" cy="812800"/>
            <a:chOff x="4001597" y="5613400"/>
            <a:chExt cx="8190403" cy="1244600"/>
          </a:xfrm>
        </p:grpSpPr>
        <p:sp>
          <p:nvSpPr>
            <p:cNvPr id="28"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9" name="等腰三角形 28"/>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行政事业单位的会计科目与报表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552450" y="1583690"/>
            <a:ext cx="11276965" cy="457200"/>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会计科目管理的规定</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6" name="矩形 5"/>
          <p:cNvSpPr/>
          <p:nvPr>
            <p:custDataLst>
              <p:tags r:id="rId7"/>
            </p:custDataLst>
          </p:nvPr>
        </p:nvSpPr>
        <p:spPr>
          <a:xfrm>
            <a:off x="1303209" y="2994225"/>
            <a:ext cx="4673792" cy="92149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5" name="矩形 4"/>
          <p:cNvSpPr/>
          <p:nvPr>
            <p:custDataLst>
              <p:tags r:id="rId8"/>
            </p:custDataLst>
          </p:nvPr>
        </p:nvSpPr>
        <p:spPr>
          <a:xfrm>
            <a:off x="1304599" y="2450985"/>
            <a:ext cx="4673792" cy="47263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14" name="TextBox 6"/>
          <p:cNvSpPr txBox="1"/>
          <p:nvPr>
            <p:custDataLst>
              <p:tags r:id="rId9"/>
            </p:custDataLst>
          </p:nvPr>
        </p:nvSpPr>
        <p:spPr>
          <a:xfrm>
            <a:off x="3211929" y="2406266"/>
            <a:ext cx="859133" cy="561350"/>
          </a:xfrm>
          <a:prstGeom prst="rect">
            <a:avLst/>
          </a:prstGeom>
          <a:noFill/>
        </p:spPr>
        <p:txBody>
          <a:bodyPr wrap="square" lIns="91440" tIns="45720" rIns="91440" bIns="45720" rtlCol="0" anchor="ctr" anchorCtr="0">
            <a:normAutofit/>
          </a:bodyPr>
          <a:lstStyle>
            <a:defPPr>
              <a:defRPr lang="zh-CN"/>
            </a:defPPr>
            <a:lvl1pPr algn="ctr">
              <a:defRPr>
                <a:solidFill>
                  <a:srgbClr val="FFFFFF"/>
                </a:solidFill>
                <a:latin typeface="Arial" panose="020B0604020202020204" pitchFamily="34" charset="0"/>
                <a:ea typeface="黑体" panose="02010609060101010101" charset="-122"/>
              </a:defRPr>
            </a:lvl1pPr>
          </a:lstStyle>
          <a:p>
            <a:pPr algn="ctr">
              <a:lnSpc>
                <a:spcPct val="120000"/>
              </a:lnSpc>
            </a:pPr>
            <a:r>
              <a:rPr lang="en-US" altLang="zh-CN" sz="2400" b="1" dirty="0">
                <a:solidFill>
                  <a:schemeClr val="lt1"/>
                </a:solidFill>
                <a:latin typeface="微软雅黑" panose="020B0503020204020204" charset="-122"/>
                <a:ea typeface="微软雅黑" panose="020B0503020204020204" charset="-122"/>
                <a:sym typeface="Arial" panose="020B0604020202020204" pitchFamily="34" charset="0"/>
              </a:rPr>
              <a:t>1</a:t>
            </a:r>
            <a:endParaRPr lang="en-US" altLang="zh-CN" sz="2400" b="1" dirty="0">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4" name="TextBox 36"/>
          <p:cNvSpPr txBox="1"/>
          <p:nvPr>
            <p:custDataLst>
              <p:tags r:id="rId10"/>
            </p:custDataLst>
          </p:nvPr>
        </p:nvSpPr>
        <p:spPr>
          <a:xfrm>
            <a:off x="1304599" y="2993505"/>
            <a:ext cx="4673792" cy="922932"/>
          </a:xfrm>
          <a:prstGeom prst="rect">
            <a:avLst/>
          </a:prstGeom>
          <a:noFill/>
        </p:spPr>
        <p:txBody>
          <a:bodyPr wrap="square" rtlCol="0" anchor="ctr" anchorCtr="0">
            <a:normAutofit/>
          </a:bodyPr>
          <a:lstStyle/>
          <a:p>
            <a:pPr algn="ctr">
              <a:lnSpc>
                <a:spcPct val="120000"/>
              </a:lnSpc>
            </a:pPr>
            <a:r>
              <a:rPr lang="zh-CN" altLang="en-US" sz="1300" spc="200" dirty="0">
                <a:solidFill>
                  <a:schemeClr val="lt1"/>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1.单位应当按照政府会计制度的规定设置和使用会计科目。在不影响会计处理和编制报表的前提下,单位可以根据实际情况自行增设或减少某些会计科目。</a:t>
            </a:r>
            <a:endParaRPr lang="zh-CN" altLang="en-US" sz="1300" spc="200" dirty="0">
              <a:solidFill>
                <a:schemeClr val="lt1"/>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7" name="矩形 6"/>
          <p:cNvSpPr/>
          <p:nvPr>
            <p:custDataLst>
              <p:tags r:id="rId11"/>
            </p:custDataLst>
          </p:nvPr>
        </p:nvSpPr>
        <p:spPr>
          <a:xfrm flipV="1">
            <a:off x="1304599" y="3930126"/>
            <a:ext cx="4673792" cy="2881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8" name="矩形 7"/>
          <p:cNvSpPr/>
          <p:nvPr>
            <p:custDataLst>
              <p:tags r:id="rId12"/>
            </p:custDataLst>
          </p:nvPr>
        </p:nvSpPr>
        <p:spPr>
          <a:xfrm>
            <a:off x="6214329" y="2994225"/>
            <a:ext cx="4673792" cy="921491"/>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9" name="矩形 8"/>
          <p:cNvSpPr/>
          <p:nvPr>
            <p:custDataLst>
              <p:tags r:id="rId13"/>
            </p:custDataLst>
          </p:nvPr>
        </p:nvSpPr>
        <p:spPr>
          <a:xfrm>
            <a:off x="6215719" y="2450985"/>
            <a:ext cx="4673792" cy="472634"/>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10" name="TextBox 6"/>
          <p:cNvSpPr txBox="1"/>
          <p:nvPr>
            <p:custDataLst>
              <p:tags r:id="rId14"/>
            </p:custDataLst>
          </p:nvPr>
        </p:nvSpPr>
        <p:spPr>
          <a:xfrm>
            <a:off x="8123049" y="2406266"/>
            <a:ext cx="859133" cy="561350"/>
          </a:xfrm>
          <a:prstGeom prst="rect">
            <a:avLst/>
          </a:prstGeom>
          <a:noFill/>
        </p:spPr>
        <p:txBody>
          <a:bodyPr wrap="square" lIns="91440" tIns="45720" rIns="91440" bIns="45720" rtlCol="0" anchor="ctr" anchorCtr="0">
            <a:normAutofit/>
          </a:bodyPr>
          <a:lstStyle>
            <a:defPPr>
              <a:defRPr lang="zh-CN"/>
            </a:defPPr>
            <a:lvl1pPr algn="ctr">
              <a:defRPr>
                <a:solidFill>
                  <a:srgbClr val="FFFFFF"/>
                </a:solidFill>
                <a:latin typeface="Arial" panose="020B0604020202020204" pitchFamily="34" charset="0"/>
                <a:ea typeface="黑体" panose="02010609060101010101" charset="-122"/>
              </a:defRPr>
            </a:lvl1pPr>
          </a:lstStyle>
          <a:p>
            <a:pPr algn="ctr">
              <a:lnSpc>
                <a:spcPct val="120000"/>
              </a:lnSpc>
            </a:pPr>
            <a:r>
              <a:rPr lang="en-US" altLang="zh-CN" sz="2400" b="1" dirty="0">
                <a:solidFill>
                  <a:schemeClr val="lt1"/>
                </a:solidFill>
                <a:latin typeface="微软雅黑" panose="020B0503020204020204" charset="-122"/>
                <a:ea typeface="微软雅黑" panose="020B0503020204020204" charset="-122"/>
                <a:sym typeface="Arial" panose="020B0604020202020204" pitchFamily="34" charset="0"/>
              </a:rPr>
              <a:t>2</a:t>
            </a:r>
            <a:endParaRPr lang="en-US" altLang="zh-CN" sz="2400" b="1" dirty="0">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12" name="TextBox 36"/>
          <p:cNvSpPr txBox="1"/>
          <p:nvPr>
            <p:custDataLst>
              <p:tags r:id="rId15"/>
            </p:custDataLst>
          </p:nvPr>
        </p:nvSpPr>
        <p:spPr>
          <a:xfrm>
            <a:off x="6215719" y="2993505"/>
            <a:ext cx="4673792" cy="922932"/>
          </a:xfrm>
          <a:prstGeom prst="rect">
            <a:avLst/>
          </a:prstGeom>
          <a:noFill/>
        </p:spPr>
        <p:txBody>
          <a:bodyPr wrap="square" rtlCol="0" anchor="ctr" anchorCtr="0">
            <a:normAutofit/>
          </a:bodyPr>
          <a:lstStyle/>
          <a:p>
            <a:pPr algn="ctr">
              <a:lnSpc>
                <a:spcPct val="120000"/>
              </a:lnSpc>
            </a:pPr>
            <a:r>
              <a:rPr lang="zh-CN" altLang="en-US" sz="1300" spc="200" dirty="0">
                <a:solidFill>
                  <a:schemeClr val="lt1"/>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2.单位应当执行政府会计制度统一规定的会计科目编号,以便于填制会计凭证、登记账簿、查阅账目,实行会计信息化管理。</a:t>
            </a:r>
            <a:endParaRPr lang="zh-CN" altLang="en-US" sz="1300" spc="200" dirty="0">
              <a:solidFill>
                <a:schemeClr val="lt1"/>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13" name="矩形 12"/>
          <p:cNvSpPr/>
          <p:nvPr>
            <p:custDataLst>
              <p:tags r:id="rId16"/>
            </p:custDataLst>
          </p:nvPr>
        </p:nvSpPr>
        <p:spPr>
          <a:xfrm flipV="1">
            <a:off x="6215719" y="3930126"/>
            <a:ext cx="4673792" cy="2881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15" name="矩形 14"/>
          <p:cNvSpPr/>
          <p:nvPr>
            <p:custDataLst>
              <p:tags r:id="rId17"/>
            </p:custDataLst>
          </p:nvPr>
        </p:nvSpPr>
        <p:spPr>
          <a:xfrm>
            <a:off x="1303209" y="4858619"/>
            <a:ext cx="4673792" cy="92149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16" name="矩形 15"/>
          <p:cNvSpPr/>
          <p:nvPr>
            <p:custDataLst>
              <p:tags r:id="rId18"/>
            </p:custDataLst>
          </p:nvPr>
        </p:nvSpPr>
        <p:spPr>
          <a:xfrm>
            <a:off x="1304599" y="4315379"/>
            <a:ext cx="4673792" cy="47263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17" name="TextBox 6"/>
          <p:cNvSpPr txBox="1"/>
          <p:nvPr>
            <p:custDataLst>
              <p:tags r:id="rId19"/>
            </p:custDataLst>
          </p:nvPr>
        </p:nvSpPr>
        <p:spPr>
          <a:xfrm>
            <a:off x="3211929" y="4270660"/>
            <a:ext cx="859133" cy="561350"/>
          </a:xfrm>
          <a:prstGeom prst="rect">
            <a:avLst/>
          </a:prstGeom>
          <a:noFill/>
        </p:spPr>
        <p:txBody>
          <a:bodyPr wrap="square" lIns="91440" tIns="45720" rIns="91440" bIns="45720" rtlCol="0" anchor="ctr" anchorCtr="0">
            <a:normAutofit/>
          </a:bodyPr>
          <a:lstStyle>
            <a:defPPr>
              <a:defRPr lang="zh-CN"/>
            </a:defPPr>
            <a:lvl1pPr algn="ctr">
              <a:defRPr>
                <a:solidFill>
                  <a:srgbClr val="FFFFFF"/>
                </a:solidFill>
                <a:latin typeface="Arial" panose="020B0604020202020204" pitchFamily="34" charset="0"/>
                <a:ea typeface="黑体" panose="02010609060101010101" charset="-122"/>
              </a:defRPr>
            </a:lvl1pPr>
          </a:lstStyle>
          <a:p>
            <a:pPr algn="ctr">
              <a:lnSpc>
                <a:spcPct val="120000"/>
              </a:lnSpc>
            </a:pPr>
            <a:r>
              <a:rPr lang="en-US" altLang="zh-CN" sz="2400" b="1" dirty="0">
                <a:solidFill>
                  <a:schemeClr val="lt1"/>
                </a:solidFill>
                <a:latin typeface="微软雅黑" panose="020B0503020204020204" charset="-122"/>
                <a:ea typeface="微软雅黑" panose="020B0503020204020204" charset="-122"/>
                <a:sym typeface="Arial" panose="020B0604020202020204" pitchFamily="34" charset="0"/>
              </a:rPr>
              <a:t>3</a:t>
            </a:r>
            <a:endParaRPr lang="en-US" altLang="zh-CN" sz="2400" b="1" dirty="0">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18" name="TextBox 36"/>
          <p:cNvSpPr txBox="1"/>
          <p:nvPr>
            <p:custDataLst>
              <p:tags r:id="rId20"/>
            </p:custDataLst>
          </p:nvPr>
        </p:nvSpPr>
        <p:spPr>
          <a:xfrm>
            <a:off x="1304599" y="4857899"/>
            <a:ext cx="4673792" cy="922932"/>
          </a:xfrm>
          <a:prstGeom prst="rect">
            <a:avLst/>
          </a:prstGeom>
          <a:noFill/>
        </p:spPr>
        <p:txBody>
          <a:bodyPr wrap="square" rtlCol="0" anchor="ctr" anchorCtr="0">
            <a:normAutofit/>
          </a:bodyPr>
          <a:lstStyle/>
          <a:p>
            <a:pPr algn="ctr">
              <a:lnSpc>
                <a:spcPct val="120000"/>
              </a:lnSpc>
            </a:pPr>
            <a:r>
              <a:rPr lang="zh-CN" altLang="en-US" sz="1300" spc="200" dirty="0">
                <a:solidFill>
                  <a:schemeClr val="lt1"/>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3.单位在填制会计凭证、登记会计账簿时,应当填列会计科目的名称,或者同时填列会计科目的名称和编号,不得只填列会计科目编号、不填列会计科目名称。</a:t>
            </a:r>
            <a:endParaRPr lang="zh-CN" altLang="en-US" sz="1300" spc="200" dirty="0">
              <a:solidFill>
                <a:schemeClr val="lt1"/>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19" name="矩形 18"/>
          <p:cNvSpPr/>
          <p:nvPr>
            <p:custDataLst>
              <p:tags r:id="rId21"/>
            </p:custDataLst>
          </p:nvPr>
        </p:nvSpPr>
        <p:spPr>
          <a:xfrm flipV="1">
            <a:off x="1304599" y="5794520"/>
            <a:ext cx="4673792" cy="2881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20" name="矩形 19"/>
          <p:cNvSpPr/>
          <p:nvPr>
            <p:custDataLst>
              <p:tags r:id="rId22"/>
            </p:custDataLst>
          </p:nvPr>
        </p:nvSpPr>
        <p:spPr>
          <a:xfrm>
            <a:off x="6214329" y="4858619"/>
            <a:ext cx="4673792" cy="921491"/>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21" name="矩形 20"/>
          <p:cNvSpPr/>
          <p:nvPr>
            <p:custDataLst>
              <p:tags r:id="rId23"/>
            </p:custDataLst>
          </p:nvPr>
        </p:nvSpPr>
        <p:spPr>
          <a:xfrm>
            <a:off x="6215719" y="4315379"/>
            <a:ext cx="4673792" cy="472634"/>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22" name="TextBox 6"/>
          <p:cNvSpPr txBox="1"/>
          <p:nvPr>
            <p:custDataLst>
              <p:tags r:id="rId24"/>
            </p:custDataLst>
          </p:nvPr>
        </p:nvSpPr>
        <p:spPr>
          <a:xfrm>
            <a:off x="8123049" y="4270660"/>
            <a:ext cx="859133" cy="561350"/>
          </a:xfrm>
          <a:prstGeom prst="rect">
            <a:avLst/>
          </a:prstGeom>
          <a:noFill/>
        </p:spPr>
        <p:txBody>
          <a:bodyPr wrap="square" lIns="91440" tIns="45720" rIns="91440" bIns="45720" rtlCol="0" anchor="ctr" anchorCtr="0">
            <a:normAutofit/>
          </a:bodyPr>
          <a:lstStyle>
            <a:defPPr>
              <a:defRPr lang="zh-CN"/>
            </a:defPPr>
            <a:lvl1pPr algn="ctr">
              <a:defRPr>
                <a:solidFill>
                  <a:srgbClr val="FFFFFF"/>
                </a:solidFill>
                <a:latin typeface="Arial" panose="020B0604020202020204" pitchFamily="34" charset="0"/>
                <a:ea typeface="黑体" panose="02010609060101010101" charset="-122"/>
              </a:defRPr>
            </a:lvl1pPr>
          </a:lstStyle>
          <a:p>
            <a:pPr algn="ctr">
              <a:lnSpc>
                <a:spcPct val="120000"/>
              </a:lnSpc>
            </a:pPr>
            <a:r>
              <a:rPr lang="en-US" altLang="zh-CN" sz="2400" b="1" dirty="0">
                <a:solidFill>
                  <a:schemeClr val="lt1"/>
                </a:solidFill>
                <a:latin typeface="微软雅黑" panose="020B0503020204020204" charset="-122"/>
                <a:ea typeface="微软雅黑" panose="020B0503020204020204" charset="-122"/>
                <a:sym typeface="Arial" panose="020B0604020202020204" pitchFamily="34" charset="0"/>
              </a:rPr>
              <a:t>4</a:t>
            </a:r>
            <a:endParaRPr lang="en-US" altLang="zh-CN" sz="2400" b="1" dirty="0">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23" name="TextBox 36"/>
          <p:cNvSpPr txBox="1"/>
          <p:nvPr>
            <p:custDataLst>
              <p:tags r:id="rId25"/>
            </p:custDataLst>
          </p:nvPr>
        </p:nvSpPr>
        <p:spPr>
          <a:xfrm>
            <a:off x="6215719" y="4857899"/>
            <a:ext cx="4673792" cy="922932"/>
          </a:xfrm>
          <a:prstGeom prst="rect">
            <a:avLst/>
          </a:prstGeom>
          <a:noFill/>
        </p:spPr>
        <p:txBody>
          <a:bodyPr wrap="square" rtlCol="0" anchor="ctr" anchorCtr="0">
            <a:normAutofit/>
          </a:bodyPr>
          <a:lstStyle/>
          <a:p>
            <a:pPr algn="ctr">
              <a:lnSpc>
                <a:spcPct val="120000"/>
              </a:lnSpc>
            </a:pPr>
            <a:r>
              <a:rPr lang="zh-CN" altLang="en-US" sz="1300" spc="200" dirty="0">
                <a:solidFill>
                  <a:schemeClr val="lt1"/>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4.单位设置明细科目或进行明细核算,除遵循政府会计制度规定外,还应当满足权责发生制政府部门财务报告和政府综合财务报告编制的其他需要。</a:t>
            </a:r>
            <a:endParaRPr lang="zh-CN" altLang="en-US" sz="1300" spc="200" dirty="0">
              <a:solidFill>
                <a:schemeClr val="lt1"/>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24" name="矩形 23"/>
          <p:cNvSpPr/>
          <p:nvPr>
            <p:custDataLst>
              <p:tags r:id="rId26"/>
            </p:custDataLst>
          </p:nvPr>
        </p:nvSpPr>
        <p:spPr>
          <a:xfrm flipV="1">
            <a:off x="6215719" y="5794520"/>
            <a:ext cx="4673792" cy="2881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sym typeface="Arial" panose="020B0604020202020204" pitchFamily="34" charset="0"/>
            </a:endParaRPr>
          </a:p>
        </p:txBody>
      </p:sp>
      <p:sp>
        <p:nvSpPr>
          <p:cNvPr id="25" name="文本框 24"/>
          <p:cNvSpPr txBox="1"/>
          <p:nvPr/>
        </p:nvSpPr>
        <p:spPr>
          <a:xfrm>
            <a:off x="787400" y="805815"/>
            <a:ext cx="6967855" cy="565785"/>
          </a:xfrm>
          <a:prstGeom prst="rect">
            <a:avLst/>
          </a:prstGeom>
          <a:noFill/>
        </p:spPr>
        <p:txBody>
          <a:bodyPr wrap="square" rtlCol="0" anchor="t">
            <a:noAutofit/>
          </a:bodyPr>
          <a:p>
            <a:r>
              <a:rPr lang="zh-CN" altLang="en-US"/>
              <a:t>一、行政事业单位的会计科目</a:t>
            </a:r>
            <a:endParaRPr lang="zh-CN" altLang="en-US"/>
          </a:p>
        </p:txBody>
      </p:sp>
    </p:spTree>
    <p:custDataLst>
      <p:tags r:id="rId27"/>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第三节行政事业单位的会计科目与报表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会计科目名称</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07110" y="1678305"/>
            <a:ext cx="9189085" cy="41230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财务会计科目名称</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行政事业单位财务会计科目名称见表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、预算会计科目</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名称</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行政事业单位预算会计科目名称见表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行政事业单位的会计科目与报表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行政事业单位的财务报表和预算会计报表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065"/>
            <a:ext cx="11414125" cy="49669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行政事业单位会计因为由财务会计和预算会计两部分组成。所以既需要编制财务报表,又需要编制预算会计报表。行政事业单位应当至少按照年度编制财务报表和预算会计报表。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报表是反映行政事业单位某一特定日期的财务状况和某一会计期间的运行情况和现金流量等信息的报表。财务报表由会计报表及其附注构成。会计报表一般包括资产负债表、收入费用表和净资产变动表。单位可根据实际情况自行选择编制现金流量表。财务报表的编制主要以权责发生制为基础,以单位财务会计核算生成的数据为准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会计报表是反映行政事业单位预算执行及其结果的报表。预算会计报表至少包括预算收入支出表、预算结转结余变动表和财政拨款预算收入支出表。预算会计报表的编制主要以收付实现制为基础,以单位预算会计核算生成的数据为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行政事业单位的会计科目与报表</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行政事业单位的财务报表和预算会计报表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7835" y="1536065"/>
            <a:ext cx="11414125" cy="496697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行政事业单位应当根据《政府会计制度》规定编制真实、完整的财务报表和预算会计报表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不得违反该制度规定随意改变财务报表和预算会计报表的编制基础、编制依据、编制原则和方法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不得随意改变该制度规定的财务报表和预算会计报表有关数据的会计口径。</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20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财务报表和预算会计报表应当根据登记完整、核对无误的账簿记录和其他有关资料编制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做到数字真实、计算准确、内容完整、编报及时。财务报表和预算会计报表应当由单位负责人和主管会计工作的负责人、会计机构负责人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会计主管人员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签名并盖章。</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23" name="组合 22"/>
          <p:cNvGrpSpPr/>
          <p:nvPr userDrawn="1">
            <p:custDataLst>
              <p:tags r:id="rId1"/>
            </p:custDataLst>
          </p:nvPr>
        </p:nvGrpSpPr>
        <p:grpSpPr>
          <a:xfrm>
            <a:off x="4001597" y="6045200"/>
            <a:ext cx="8190403" cy="812800"/>
            <a:chOff x="4001597" y="5613400"/>
            <a:chExt cx="8190403" cy="1244600"/>
          </a:xfrm>
        </p:grpSpPr>
        <p:sp>
          <p:nvSpPr>
            <p:cNvPr id="2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5" name="等腰三角形 2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6" name="八角星 11"/>
          <p:cNvSpPr/>
          <p:nvPr>
            <p:custDataLst>
              <p:tags r:id="rId6"/>
            </p:custDataLst>
          </p:nvPr>
        </p:nvSpPr>
        <p:spPr>
          <a:xfrm>
            <a:off x="1302925" y="2384793"/>
            <a:ext cx="688355" cy="688355"/>
          </a:xfrm>
          <a:prstGeom prst="star8">
            <a:avLst/>
          </a:prstGeom>
          <a:solidFill>
            <a:schemeClr val="accent1"/>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17" name="文本框 16"/>
          <p:cNvSpPr txBox="1"/>
          <p:nvPr>
            <p:custDataLst>
              <p:tags r:id="rId7"/>
            </p:custDataLst>
          </p:nvPr>
        </p:nvSpPr>
        <p:spPr>
          <a:xfrm>
            <a:off x="1418882" y="2572782"/>
            <a:ext cx="470107" cy="321188"/>
          </a:xfrm>
          <a:prstGeom prst="rect">
            <a:avLst/>
          </a:prstGeom>
          <a:noFill/>
        </p:spPr>
        <p:txBody>
          <a:bodyPr wrap="square" lIns="0" tIns="0" rIns="0" bIns="0" rtlCol="0">
            <a:normAutofit/>
          </a:bodyPr>
          <a:lstStyle/>
          <a:p>
            <a:pPr algn="ctr"/>
            <a:r>
              <a:rPr kumimoji="1" lang="en-US" altLang="zh-CN" b="1" spc="300" dirty="0">
                <a:solidFill>
                  <a:schemeClr val="lt1"/>
                </a:solidFill>
                <a:latin typeface="微软雅黑" panose="020B0503020204020204" charset="-122"/>
                <a:ea typeface="微软雅黑" panose="020B0503020204020204" charset="-122"/>
              </a:rPr>
              <a:t>01</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38" name="文本框 37"/>
          <p:cNvSpPr txBox="1"/>
          <p:nvPr>
            <p:custDataLst>
              <p:tags r:id="rId8"/>
            </p:custDataLst>
          </p:nvPr>
        </p:nvSpPr>
        <p:spPr>
          <a:xfrm flipH="1">
            <a:off x="2143967" y="2324526"/>
            <a:ext cx="3830044" cy="80888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l">
              <a:lnSpc>
                <a:spcPct val="130000"/>
              </a:lnSpc>
            </a:pPr>
            <a:r>
              <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1.行政事业单位会计制度的适用范围是什么?</a:t>
            </a:r>
            <a:endPar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2" name="八角星 11"/>
          <p:cNvSpPr/>
          <p:nvPr>
            <p:custDataLst>
              <p:tags r:id="rId9"/>
            </p:custDataLst>
          </p:nvPr>
        </p:nvSpPr>
        <p:spPr>
          <a:xfrm>
            <a:off x="6217804" y="2384793"/>
            <a:ext cx="688355" cy="688355"/>
          </a:xfrm>
          <a:prstGeom prst="star8">
            <a:avLst/>
          </a:prstGeom>
          <a:solidFill>
            <a:schemeClr val="accent2"/>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4" name="文本框 3"/>
          <p:cNvSpPr txBox="1"/>
          <p:nvPr>
            <p:custDataLst>
              <p:tags r:id="rId10"/>
            </p:custDataLst>
          </p:nvPr>
        </p:nvSpPr>
        <p:spPr>
          <a:xfrm>
            <a:off x="6333760" y="2572782"/>
            <a:ext cx="470107" cy="321188"/>
          </a:xfrm>
          <a:prstGeom prst="rect">
            <a:avLst/>
          </a:prstGeom>
          <a:noFill/>
        </p:spPr>
        <p:txBody>
          <a:bodyPr wrap="square" lIns="0" tIns="0" rIns="0" bIns="0" rtlCol="0">
            <a:normAutofit/>
          </a:bodyPr>
          <a:lstStyle/>
          <a:p>
            <a:pPr algn="ctr"/>
            <a:r>
              <a:rPr kumimoji="1" lang="en-US" altLang="zh-CN" b="1" spc="300" dirty="0">
                <a:solidFill>
                  <a:schemeClr val="lt1"/>
                </a:solidFill>
                <a:latin typeface="微软雅黑" panose="020B0503020204020204" charset="-122"/>
                <a:ea typeface="微软雅黑" panose="020B0503020204020204" charset="-122"/>
              </a:rPr>
              <a:t>02</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5" name="文本框 4"/>
          <p:cNvSpPr txBox="1"/>
          <p:nvPr>
            <p:custDataLst>
              <p:tags r:id="rId11"/>
            </p:custDataLst>
          </p:nvPr>
        </p:nvSpPr>
        <p:spPr>
          <a:xfrm flipH="1">
            <a:off x="7058846" y="2324526"/>
            <a:ext cx="3830044" cy="80888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2.行政事业单位会计制度的特点有哪些?</a:t>
            </a:r>
            <a:endPar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6" name="八角星 11"/>
          <p:cNvSpPr/>
          <p:nvPr>
            <p:custDataLst>
              <p:tags r:id="rId12"/>
            </p:custDataLst>
          </p:nvPr>
        </p:nvSpPr>
        <p:spPr>
          <a:xfrm>
            <a:off x="1302925" y="3542362"/>
            <a:ext cx="688355" cy="688355"/>
          </a:xfrm>
          <a:prstGeom prst="star8">
            <a:avLst/>
          </a:prstGeom>
          <a:solidFill>
            <a:schemeClr val="accent3"/>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7" name="文本框 6"/>
          <p:cNvSpPr txBox="1"/>
          <p:nvPr>
            <p:custDataLst>
              <p:tags r:id="rId13"/>
            </p:custDataLst>
          </p:nvPr>
        </p:nvSpPr>
        <p:spPr>
          <a:xfrm>
            <a:off x="1418882" y="3730351"/>
            <a:ext cx="470107" cy="321188"/>
          </a:xfrm>
          <a:prstGeom prst="rect">
            <a:avLst/>
          </a:prstGeom>
          <a:noFill/>
        </p:spPr>
        <p:txBody>
          <a:bodyPr wrap="square" lIns="0" tIns="0" rIns="0" bIns="0" rtlCol="0">
            <a:normAutofit/>
          </a:bodyPr>
          <a:lstStyle/>
          <a:p>
            <a:pPr algn="ctr"/>
            <a:r>
              <a:rPr kumimoji="1" lang="en-US" altLang="zh-CN" b="1" spc="300" dirty="0">
                <a:solidFill>
                  <a:schemeClr val="lt1"/>
                </a:solidFill>
                <a:latin typeface="微软雅黑" panose="020B0503020204020204" charset="-122"/>
                <a:ea typeface="微软雅黑" panose="020B0503020204020204" charset="-122"/>
              </a:rPr>
              <a:t>03</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8" name="文本框 7"/>
          <p:cNvSpPr txBox="1"/>
          <p:nvPr>
            <p:custDataLst>
              <p:tags r:id="rId14"/>
            </p:custDataLst>
          </p:nvPr>
        </p:nvSpPr>
        <p:spPr>
          <a:xfrm flipH="1">
            <a:off x="2143967" y="3482095"/>
            <a:ext cx="3830044" cy="80888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3.行政事业单位财务会计的会计要素有哪些?</a:t>
            </a:r>
            <a:endPar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10" name="八角星 11"/>
          <p:cNvSpPr/>
          <p:nvPr>
            <p:custDataLst>
              <p:tags r:id="rId15"/>
            </p:custDataLst>
          </p:nvPr>
        </p:nvSpPr>
        <p:spPr>
          <a:xfrm>
            <a:off x="6217804" y="3542362"/>
            <a:ext cx="688355" cy="688355"/>
          </a:xfrm>
          <a:prstGeom prst="star8">
            <a:avLst/>
          </a:prstGeom>
          <a:solidFill>
            <a:schemeClr val="accent4"/>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11" name="文本框 10"/>
          <p:cNvSpPr txBox="1"/>
          <p:nvPr>
            <p:custDataLst>
              <p:tags r:id="rId16"/>
            </p:custDataLst>
          </p:nvPr>
        </p:nvSpPr>
        <p:spPr>
          <a:xfrm>
            <a:off x="6333760" y="3730351"/>
            <a:ext cx="470107" cy="321188"/>
          </a:xfrm>
          <a:prstGeom prst="rect">
            <a:avLst/>
          </a:prstGeom>
          <a:noFill/>
        </p:spPr>
        <p:txBody>
          <a:bodyPr wrap="square" lIns="0" tIns="0" rIns="0" bIns="0" rtlCol="0">
            <a:normAutofit/>
          </a:bodyPr>
          <a:lstStyle/>
          <a:p>
            <a:pPr algn="ctr"/>
            <a:r>
              <a:rPr kumimoji="1" lang="en-US" altLang="zh-CN" b="1" spc="300" dirty="0">
                <a:solidFill>
                  <a:schemeClr val="lt1"/>
                </a:solidFill>
                <a:latin typeface="微软雅黑" panose="020B0503020204020204" charset="-122"/>
                <a:ea typeface="微软雅黑" panose="020B0503020204020204" charset="-122"/>
              </a:rPr>
              <a:t>04</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12" name="文本框 11"/>
          <p:cNvSpPr txBox="1"/>
          <p:nvPr>
            <p:custDataLst>
              <p:tags r:id="rId17"/>
            </p:custDataLst>
          </p:nvPr>
        </p:nvSpPr>
        <p:spPr>
          <a:xfrm flipH="1">
            <a:off x="7058846" y="3482095"/>
            <a:ext cx="3830044" cy="80888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4.行政事业单位预算会计的会计要素有哪些?</a:t>
            </a:r>
            <a:endPar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13" name="八角星 11"/>
          <p:cNvSpPr/>
          <p:nvPr>
            <p:custDataLst>
              <p:tags r:id="rId18"/>
            </p:custDataLst>
          </p:nvPr>
        </p:nvSpPr>
        <p:spPr>
          <a:xfrm>
            <a:off x="1302925" y="4699931"/>
            <a:ext cx="688355" cy="688355"/>
          </a:xfrm>
          <a:prstGeom prst="star8">
            <a:avLst/>
          </a:prstGeom>
          <a:solidFill>
            <a:schemeClr val="accent5"/>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14" name="文本框 13"/>
          <p:cNvSpPr txBox="1"/>
          <p:nvPr>
            <p:custDataLst>
              <p:tags r:id="rId19"/>
            </p:custDataLst>
          </p:nvPr>
        </p:nvSpPr>
        <p:spPr>
          <a:xfrm>
            <a:off x="1418882" y="4887920"/>
            <a:ext cx="470107" cy="321188"/>
          </a:xfrm>
          <a:prstGeom prst="rect">
            <a:avLst/>
          </a:prstGeom>
          <a:noFill/>
        </p:spPr>
        <p:txBody>
          <a:bodyPr wrap="square" lIns="0" tIns="0" rIns="0" bIns="0" rtlCol="0">
            <a:normAutofit/>
          </a:bodyPr>
          <a:lstStyle/>
          <a:p>
            <a:pPr algn="ctr"/>
            <a:r>
              <a:rPr kumimoji="1" lang="en-US" altLang="zh-CN" b="1" spc="300" dirty="0">
                <a:solidFill>
                  <a:schemeClr val="lt1"/>
                </a:solidFill>
                <a:latin typeface="微软雅黑" panose="020B0503020204020204" charset="-122"/>
                <a:ea typeface="微软雅黑" panose="020B0503020204020204" charset="-122"/>
              </a:rPr>
              <a:t>05</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15" name="文本框 14"/>
          <p:cNvSpPr txBox="1"/>
          <p:nvPr>
            <p:custDataLst>
              <p:tags r:id="rId20"/>
            </p:custDataLst>
          </p:nvPr>
        </p:nvSpPr>
        <p:spPr>
          <a:xfrm flipH="1">
            <a:off x="2143967" y="4639664"/>
            <a:ext cx="3830044" cy="80888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5.行政事业单位的会计科目有哪些?</a:t>
            </a:r>
            <a:endPar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18" name="八角星 11"/>
          <p:cNvSpPr/>
          <p:nvPr>
            <p:custDataLst>
              <p:tags r:id="rId21"/>
            </p:custDataLst>
          </p:nvPr>
        </p:nvSpPr>
        <p:spPr>
          <a:xfrm>
            <a:off x="6217804" y="4699931"/>
            <a:ext cx="688355" cy="688355"/>
          </a:xfrm>
          <a:prstGeom prst="star8">
            <a:avLst/>
          </a:prstGeom>
          <a:solidFill>
            <a:schemeClr val="accent6"/>
          </a:solidFill>
          <a:ln w="34925">
            <a:solidFill>
              <a:schemeClr val="l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zh-CN" altLang="en-US">
              <a:solidFill>
                <a:schemeClr val="lt1"/>
              </a:solidFill>
              <a:latin typeface="微软雅黑" panose="020B0503020204020204" charset="-122"/>
              <a:ea typeface="微软雅黑" panose="020B0503020204020204" charset="-122"/>
            </a:endParaRPr>
          </a:p>
        </p:txBody>
      </p:sp>
      <p:sp>
        <p:nvSpPr>
          <p:cNvPr id="19" name="文本框 18"/>
          <p:cNvSpPr txBox="1"/>
          <p:nvPr>
            <p:custDataLst>
              <p:tags r:id="rId22"/>
            </p:custDataLst>
          </p:nvPr>
        </p:nvSpPr>
        <p:spPr>
          <a:xfrm>
            <a:off x="6333760" y="4887920"/>
            <a:ext cx="470107" cy="321188"/>
          </a:xfrm>
          <a:prstGeom prst="rect">
            <a:avLst/>
          </a:prstGeom>
          <a:noFill/>
        </p:spPr>
        <p:txBody>
          <a:bodyPr wrap="square" lIns="0" tIns="0" rIns="0" bIns="0" rtlCol="0">
            <a:normAutofit/>
          </a:bodyPr>
          <a:lstStyle/>
          <a:p>
            <a:pPr algn="ctr"/>
            <a:r>
              <a:rPr kumimoji="1" lang="en-US" altLang="zh-CN" b="1" spc="300" dirty="0">
                <a:solidFill>
                  <a:schemeClr val="lt1"/>
                </a:solidFill>
                <a:latin typeface="微软雅黑" panose="020B0503020204020204" charset="-122"/>
                <a:ea typeface="微软雅黑" panose="020B0503020204020204" charset="-122"/>
              </a:rPr>
              <a:t>06</a:t>
            </a:r>
            <a:endParaRPr kumimoji="1" lang="en-US" altLang="zh-CN" b="1" spc="300" dirty="0">
              <a:solidFill>
                <a:schemeClr val="lt1"/>
              </a:solidFill>
              <a:latin typeface="微软雅黑" panose="020B0503020204020204" charset="-122"/>
              <a:ea typeface="微软雅黑" panose="020B0503020204020204" charset="-122"/>
            </a:endParaRPr>
          </a:p>
        </p:txBody>
      </p:sp>
      <p:sp>
        <p:nvSpPr>
          <p:cNvPr id="20" name="文本框 19"/>
          <p:cNvSpPr txBox="1"/>
          <p:nvPr>
            <p:custDataLst>
              <p:tags r:id="rId23"/>
            </p:custDataLst>
          </p:nvPr>
        </p:nvSpPr>
        <p:spPr>
          <a:xfrm flipH="1">
            <a:off x="7058846" y="4639664"/>
            <a:ext cx="3830044" cy="808888"/>
          </a:xfrm>
          <a:prstGeom prst="rect">
            <a:avLst/>
          </a:prstGeom>
          <a:noFill/>
        </p:spPr>
        <p:txBody>
          <a:bodyPr vert="horz" wrap="square" lIns="90000" tIns="46800" rIns="90000" bIns="46800" rtlCol="0" anchor="t" anchorCtr="0">
            <a:norm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30000"/>
              </a:lnSpc>
            </a:pPr>
            <a:r>
              <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rPr>
              <a:t>6.行政事业单位预算会计报表和财务报表的内容有哪些?</a:t>
            </a:r>
            <a:endParaRPr lang="zh-CN" altLang="en-US" spc="150" dirty="0">
              <a:solidFill>
                <a:schemeClr val="dk1">
                  <a:lumMod val="85000"/>
                  <a:lumOff val="15000"/>
                </a:schemeClr>
              </a:solidFill>
              <a:latin typeface="微软雅黑" panose="020B0503020204020204" charset="-122"/>
              <a:ea typeface="微软雅黑" panose="020B0503020204020204" charset="-122"/>
              <a:cs typeface="微软雅黑" panose="020B0503020204020204" charset="-122"/>
              <a:sym typeface="+mn-ea"/>
            </a:endParaRPr>
          </a:p>
        </p:txBody>
      </p:sp>
    </p:spTree>
    <p:custDataLst>
      <p:tags r:id="rId24"/>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5" name="等腰三角形 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6" name="直接连接符 5"/>
          <p:cNvCxnSpPr/>
          <p:nvPr>
            <p:custDataLst>
              <p:tags r:id="rId4"/>
            </p:custDataLst>
          </p:nvPr>
        </p:nvCxnSpPr>
        <p:spPr>
          <a:xfrm>
            <a:off x="457204" y="304802"/>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矩形 8"/>
          <p:cNvSpPr/>
          <p:nvPr>
            <p:custDataLst>
              <p:tags r:id="rId5"/>
            </p:custDataLst>
          </p:nvPr>
        </p:nvSpPr>
        <p:spPr>
          <a:xfrm>
            <a:off x="1115379" y="918453"/>
            <a:ext cx="9934947" cy="5325324"/>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6"/>
            </p:custDataLst>
          </p:nvPr>
        </p:nvCxnSpPr>
        <p:spPr>
          <a:xfrm>
            <a:off x="1278123" y="609371"/>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custDataLst>
              <p:tags r:id="rId7"/>
            </p:custDataLst>
          </p:nvPr>
        </p:nvCxnSpPr>
        <p:spPr>
          <a:xfrm>
            <a:off x="1115377" y="686026"/>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8"/>
            </p:custDataLst>
          </p:nvPr>
        </p:nvCxnSpPr>
        <p:spPr>
          <a:xfrm>
            <a:off x="10631342" y="6031678"/>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9"/>
            </p:custDataLst>
          </p:nvPr>
        </p:nvCxnSpPr>
        <p:spPr>
          <a:xfrm>
            <a:off x="10468596" y="6108332"/>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2" name="Title 6"/>
          <p:cNvSpPr txBox="1"/>
          <p:nvPr>
            <p:custDataLst>
              <p:tags r:id="rId10"/>
            </p:custDataLst>
          </p:nvPr>
        </p:nvSpPr>
        <p:spPr>
          <a:xfrm>
            <a:off x="1412527" y="1302110"/>
            <a:ext cx="9340650" cy="4253209"/>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事业单位会计遵循《政府会计准则——基本准则》《政府会计具体准则》和《政府会计制度——行政事业单位会计科目和报表》等。行政事业单位会计分为两部分:预算会计和财务会计。预算会计实行收付实现制,国务院另有规定的,依照其规定。财务会计实行权责发生制。在介绍具体的行政事业单位会计制度之前,我们先对行政事业单位会计进行一个概述性的介绍。</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1"/>
    </p:custDataLst>
  </p:cSld>
  <p:clrMapOvr>
    <a:masterClrMapping/>
  </p:clrMapOvr>
  <p:transition spd="med"/>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行政事业单位会计的适用范围与特点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行政事业单位会计的适用范围</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216660" y="1536700"/>
            <a:ext cx="9338310" cy="45491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会计制度——行政事业单位会计科目和报表》规定:“本制度适用于各级各类行政单位和事业单位。纳入企业财务管理体系执行企业会计准则或小企业会计准则的单位,不执行本制度。本制度尚未规范的有关行业事业单位的特殊经济业务或事项的会计处理,由财政部另行规定。”上述规定明确了行政事业单位会计适用范围。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行政事业单位对基本建设投资应当按照《政府会计制度》规定统一进行会计核算,不再单独建账,但是应当按项目单独核算,并保证项目资料完整。</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行政事业单位会计的适用范围与特点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行政事业单位会计的特点</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43280" y="1392555"/>
            <a:ext cx="10810875" cy="49618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与原来的《行政单位会计制度》和《事业单位会计制度》不同,这次新的《政府会计制度——行政事业单位会计科目和报表》是遵循新的《政府会计准则——基本准则》和若干《政府会计具体准则》及其应用指南制定的。构建了财务会计和预算会计适度分离并相互衔接的会计核算模式;统一了行政事业单位会计制度;扩增了资产负债内容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财务会计和预算会计适度分离并相互衔接的会计核算模式</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新的政府会计制度规定</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单位会计核算应当具备财务会计与预算会计双重功能</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实现财务会计与预算会计适度分离并相互衔接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全面、清晰反映单位财务信息和预算执行信息。单位财务会计核算实行权责发生制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单位预算会计核算实行收付实现制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国务院另有规定的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依照其规定。单位对于纳入部门预算管理的现金收支业务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在采用财务会计核算的同时应当进行预算会计核算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对于其他业务</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仅需进行财务会计核算。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行政事业单位会计的适用范围与特点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二、行政事业单位会计的特点</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6565" y="1383665"/>
            <a:ext cx="11509375" cy="5328285"/>
          </a:xfrm>
          <a:prstGeom prst="rect">
            <a:avLst/>
          </a:prstGeom>
          <a:noFill/>
          <a:ln w="3175">
            <a:noFill/>
            <a:prstDash val="dash"/>
          </a:ln>
        </p:spPr>
        <p:txBody>
          <a:bodyPr wrap="square" lIns="63500" tIns="25400" rIns="63500" bIns="25400" anchor="ctr" anchorCtr="0">
            <a:no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这种财务会计和预算会计适度分离并相互衔接的会计核算模式使得新的行政事业单位会计具有以下3个相关特点:
(1)双会计功能:预算会计反映和记录行政事业单位预算执行的情况和结果,有利于财政部门对行政事业单位进行预算管理,为单位编制预算、财政部门审核预算提供信息;财务会计反映和记录行政事业单位财务状况和运营情况,特别有成本核算功能,可以为财政和单位的绩效管理提供财务信息,同时也有利于政府控制债务风险。</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双会计核算基础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预算会计采用收付实现制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财务会计采用权责发生制。收付实现制的预算会计能够很好地反映预算资金的现金流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为财政部门控制政府债务风险提供了技术支持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权责发生制的财务会计才能真实地反映资产和负债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并能为行政事业单位的项目进行成本核算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为项目实行绩效管理提供所需数据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同时也可以为提高行政事业单位的运营能力和控制政府部门债务风险提供基础。</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双报告</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预算会计是政府编制政府决算的基础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财务会计是部门编制财务报告和政府编制综合财务报告的基础。决算报告是监督政府预算执行和为下年预算编制提供基础。而政府综合财务报告是控制和防范政府债务的主要依据。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行政事业单位会计的适用范围与特点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建立了统一的行政事业单位会计制度</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会计制度——行政事业单位会计科目和报表》虽然从名称看是政府会计制度,但这个文件的适用范围是行政事业单位,实际上是行政事业单位会计制度。原来行政单位会计制度和事业单位会计制度是分离的,而且事业单位会计制度又包括中小学会计制度、医院会计制度、高等学校会计制度、科学事业单位会计制度等,各种事业单位会计制度也不统一。新的《政府会计制度——行政事业单位会计科目和报表》不仅将所有的事业单位会计制度统一起来,而且还将行政单位会计制度也统一在一起,这样有利于政府部门将所有的行政事业单位的财务会计报表进行合并,从而编制准确的政府综合财务报告,才能为政府债务风险的控制提供真实的财务信息。</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行政事业单位会计的适用范围与特点</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扩大了资产负债的核算范围,提高了资产负债的真实性</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304573" y="2144610"/>
            <a:ext cx="7561277"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由于采用了权责发生制,有关的往来核算内容增加。同时在资产方面,增加了公共基础设施、政府储备物资、文物资源、保障性住房和受托代理资产等以往因为计价困难而没有核算的资产;在负债方面也增加了预计负债、受托代理负债,特别是预计负债,将会计谨慎性原则很好地体现出来。同时将基建会计整合进了行政单位大账中,不再单独建账。这就将与基建会计相关的资产和负债也实时体现在行政事业单位会计的资产负债中,使得行政事业单位的资产和负债信息更加全面和真实。</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438275" y="1167130"/>
            <a:ext cx="9273540" cy="46469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为了全面了解行政事业单位会计,我们必须先学习一下行政事业单位会计核算的具体对象。根据《政府会计制度——行政事业单位会计科目和报表》,行政事业单位会计核算应当以行政事业单位的各项经济业务为对象,记录和反映行政事业单位自身的各项经济活动。行政事业单位会计核算对象即行政事业单位的会计要素包括财务会计要素和预算会计要素。财务会计要素包括资产、负债、净资产、收入和费用,预算会计要素包括预算收入、预算支出和预算结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行政事业单位会计要素</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一、行政事业单位财务会计要素</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89940" y="1384935"/>
            <a:ext cx="10674985" cy="501650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是指行政事业单位过去的经济业务或者事项形成的,由行政事业单位控制的,预期能够产生服务潜力或者带来经济利益流入的经济资源。行政事业单位的资产按照流动性,分为流动资产、非流动资产和受托代理资产。流动资产包括货币资金、短期投资、财政应返还额度、应收及预付款项、存货等。非流动资产包括固定资产、在建工程、无形资产、长期投资、公共基础设施、政府储备资产、文物资源、保障性住房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、负债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负债是指行政事业单位过去的经济业务或者事项形成的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预期会导致经济资源流出行政事业单位的现时义务。行政事业单位的负债按照流动性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分为流动负债、非流动负债和受托代理负债。流动负债包括应付及预收款项、应付职工薪酬、应缴款项等。非流动负债包括长期应付款、应付政府债券和政府依法担保形成的债务等。</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3*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3"/>
  <p:tag name="KSO_WM_UNIT_DEC_AREA_ID" val="8a3794c4b6e349188cfeedf5b6c3c579"/>
  <p:tag name="KSO_WM_UNIT_DECORATE_INFO" val="{&quot;ReferentInfo&quot;:{&quot;Id&quot;:&quot;d1a394a27fb4426d839dac8d39cf9a61&quot;,&quot;X&quot;:{&quot;Pos&quot;:1},&quot;Y&quot;:{&quot;Pos&quot;:0}},&quot;DecorateInfoX&quot;:{&quot;Pos&quot;:1,&quot;IsAbs&quot;:true},&quot;DecorateInfoY&quot;:{&quot;Pos&quot;:1,&quot;IsAbs&quot;:true},&quot;DecorateInfoW&quot;:{&quot;IsAbs&quot;:fals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2"/>
</p:tagLst>
</file>

<file path=ppt/tags/tag168.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3"/>
</p:tagLst>
</file>

<file path=ppt/tags/tag169.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4"/>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171.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17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7"/>
</p:tagLst>
</file>

<file path=ppt/tags/tag173.xml><?xml version="1.0" encoding="utf-8"?>
<p:tagLst xmlns:p="http://schemas.openxmlformats.org/presentationml/2006/main">
  <p:tag name="KSO_WM_SLIDE_ID" val="diagram20220058_3"/>
  <p:tag name="KSO_WM_TEMPLATE_SUBCATEGORY" val="25"/>
  <p:tag name="KSO_WM_TEMPLATE_MASTER_TYPE" val="0"/>
  <p:tag name="KSO_WM_TEMPLATE_COLOR_TYPE" val="0"/>
  <p:tag name="KSO_WM_SLIDE_ITEM_CNT" val="0"/>
  <p:tag name="KSO_WM_SLIDE_INDEX" val="3"/>
  <p:tag name="KSO_WM_TAG_VERSION" val="1.0"/>
  <p:tag name="KSO_WM_BEAUTIFY_FLAG" val="#wm#"/>
  <p:tag name="KSO_WM_TEMPLATE_CATEGORY" val="diagram"/>
  <p:tag name="KSO_WM_TEMPLATE_INDEX" val="20220058"/>
  <p:tag name="KSO_WM_SLIDE_TYPE" val="text"/>
  <p:tag name="KSO_WM_SLIDE_SUBTYPE" val="picTxt"/>
  <p:tag name="KSO_WM_SLIDE_LAYOUTTYPE" val="topbottom"/>
  <p:tag name="KSO_WM_SLIDE_SIZE" val="888*492"/>
  <p:tag name="KSO_WM_SLIDE_POSITION" val="36*24"/>
  <p:tag name="KSO_WM_SLIDE_LAYOUT" val="d"/>
  <p:tag name="KSO_WM_SLIDE_LAYOUT_CNT" val="1"/>
  <p:tag name="KSO_WM_SLIDE_LAYOUT_INFO" val="{&quot;backgroundInfo&quot;:[{&quot;bottom&quot;:0,&quot;bottomAbs&quot;:false,&quot;left&quot;:0,&quot;leftAbs&quot;:false,&quot;right&quot;:0,&quot;rightAbs&quot;:false,&quot;top&quot;:0,&quot;topAbs&quot;:false,&quot;type&quot;:&quot;general&quot;}],&quot;id&quot;:&quot;2025-07-20T23:32:01&quot;,&quot;margin&quot;:{&quot;bottom&quot;:0.847000002861023,&quot;left&quot;:1.2699999809265137,&quot;right&quot;:1.2699999809265137,&quot;top&quot;:1.6929999589920044},&quot;type&quot;:0}"/>
  <p:tag name="KSO_WM_SLIDE_RATIO" val="1.777778"/>
  <p:tag name="KSO_WM_SLIDE_BACKGROUND" val="[&quot;general&quot;]"/>
  <p:tag name="KSO_WM_SLIDE_BACKGROUND_TYPE" val="general"/>
  <p:tag name="KSO_WM_SLIDE_BK_DARK_LIGHT" val="2"/>
</p:tagLst>
</file>

<file path=ppt/tags/tag1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8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1&quot;,&quot;maxSize&quot;:{&quot;size1&quot;:31.1},&quot;minSize&quot;:{&quot;size1&quot;:17.8},&quot;normalSize&quot;:{&quot;size1&quot;:17.8},&quot;subLayout&quot;:[{&quot;id&quot;:&quot;2025-07-20T23:32:01&quot;,&quot;maxSize&quot;:{&quot;size1&quot;:100},&quot;minSize&quot;:{&quot;size1&quot;:61.7},&quot;normalSize&quot;:{&quot;size1&quot;:61.7},&quot;subLayout&quot;:[{&quot;id&quot;:&quot;2025-07-20T23:32:01&quot;,&quot;margin&quot;:{&quot;bottom&quot;:0,&quot;left&quot;:1.2699999809265137,&quot;right&quot;:1.2699999809265137,&quot;top&quot;:0.4230000376701355},&quot;type&quot;:0},{&quot;id&quot;:&quot;2025-07-20T23:32:01&quot;,&quot;margin&quot;:{&quot;bottom&quot;:0.025999998673796654,&quot;left&quot;:1.2699999809265137,&quot;right&quot;:1.2699999809265137,&quot;top&quot;:0.025999998673796654},&quot;type&quot;:0}],&quot;type&quot;:0},{&quot;id&quot;:&quot;2025-07-20T23:32: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18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1&quot;,&quot;maxSize&quot;:{&quot;size1&quot;:31.1},&quot;minSize&quot;:{&quot;size1&quot;:17.8},&quot;normalSize&quot;:{&quot;size1&quot;:17.8},&quot;subLayout&quot;:[{&quot;id&quot;:&quot;2025-07-20T23:32:01&quot;,&quot;maxSize&quot;:{&quot;size1&quot;:100},&quot;minSize&quot;:{&quot;size1&quot;:61.7},&quot;normalSize&quot;:{&quot;size1&quot;:61.7},&quot;subLayout&quot;:[{&quot;id&quot;:&quot;2025-07-20T23:32:01&quot;,&quot;margin&quot;:{&quot;bottom&quot;:0,&quot;left&quot;:1.2699999809265137,&quot;right&quot;:1.2699999809265137,&quot;top&quot;:0.4230000376701355},&quot;type&quot;:0},{&quot;id&quot;:&quot;2025-07-20T23:32:01&quot;,&quot;margin&quot;:{&quot;bottom&quot;:0.025999998673796654,&quot;left&quot;:1.2699999809265137,&quot;right&quot;:1.2699999809265137,&quot;top&quot;:0.025999998673796654},&quot;type&quot;:0}],&quot;type&quot;:0},{&quot;id&quot;:&quot;2025-07-20T23:32: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19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1&quot;,&quot;maxSize&quot;:{&quot;size1&quot;:31.1},&quot;minSize&quot;:{&quot;size1&quot;:17.8},&quot;normalSize&quot;:{&quot;size1&quot;:17.8},&quot;subLayout&quot;:[{&quot;id&quot;:&quot;2025-07-20T23:32:01&quot;,&quot;maxSize&quot;:{&quot;size1&quot;:100},&quot;minSize&quot;:{&quot;size1&quot;:61.7},&quot;normalSize&quot;:{&quot;size1&quot;:61.7},&quot;subLayout&quot;:[{&quot;id&quot;:&quot;2025-07-20T23:32:01&quot;,&quot;margin&quot;:{&quot;bottom&quot;:0,&quot;left&quot;:1.2699999809265137,&quot;right&quot;:1.2699999809265137,&quot;top&quot;:0.4230000376701355},&quot;type&quot;:0},{&quot;id&quot;:&quot;2025-07-20T23:32:01&quot;,&quot;margin&quot;:{&quot;bottom&quot;:0.025999998673796654,&quot;left&quot;:1.2699999809265137,&quot;right&quot;:1.2699999809265137,&quot;top&quot;:0.025999998673796654},&quot;type&quot;:0}],&quot;type&quot;:0},{&quot;id&quot;:&quot;2025-07-20T23:32: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04.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205.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206.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207.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208.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20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1&quot;,&quot;maxSize&quot;:{&quot;size1&quot;:31.1},&quot;minSize&quot;:{&quot;size1&quot;:17.8},&quot;normalSize&quot;:{&quot;size1&quot;:17.8},&quot;subLayout&quot;:[{&quot;id&quot;:&quot;2025-07-20T23:32:01&quot;,&quot;maxSize&quot;:{&quot;size1&quot;:100},&quot;minSize&quot;:{&quot;size1&quot;:61.7},&quot;normalSize&quot;:{&quot;size1&quot;:61.7},&quot;subLayout&quot;:[{&quot;id&quot;:&quot;2025-07-20T23:32:01&quot;,&quot;margin&quot;:{&quot;bottom&quot;:0,&quot;left&quot;:1.2699999809265137,&quot;right&quot;:1.2699999809265137,&quot;top&quot;:0.4230000376701355},&quot;type&quot;:0},{&quot;id&quot;:&quot;2025-07-20T23:32:01&quot;,&quot;margin&quot;:{&quot;bottom&quot;:0.025999998673796654,&quot;left&quot;:1.2699999809265137,&quot;right&quot;:1.2699999809265137,&quot;top&quot;:0.025999998673796654},&quot;type&quot;:0}],&quot;type&quot;:0},{&quot;id&quot;:&quot;2025-07-20T23:32: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7.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218.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219.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221.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22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2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1&quot;,&quot;maxSize&quot;:{&quot;size1&quot;:31.1},&quot;minSize&quot;:{&quot;size1&quot;:17.8},&quot;normalSize&quot;:{&quot;size1&quot;:17.8},&quot;subLayout&quot;:[{&quot;id&quot;:&quot;2025-07-20T23:32:01&quot;,&quot;maxSize&quot;:{&quot;size1&quot;:100},&quot;minSize&quot;:{&quot;size1&quot;:61.7},&quot;normalSize&quot;:{&quot;size1&quot;:61.7},&quot;subLayout&quot;:[{&quot;id&quot;:&quot;2025-07-20T23:32:01&quot;,&quot;margin&quot;:{&quot;bottom&quot;:0,&quot;left&quot;:1.2699999809265137,&quot;right&quot;:1.2699999809265137,&quot;top&quot;:0.4230000376701355},&quot;type&quot;:0},{&quot;id&quot;:&quot;2025-07-20T23:32:01&quot;,&quot;margin&quot;:{&quot;bottom&quot;:0.025999998673796654,&quot;left&quot;:1.2699999809265137,&quot;right&quot;:1.2699999809265137,&quot;top&quot;:0.025999998673796654},&quot;type&quot;:0}],&quot;type&quot;:0},{&quot;id&quot;:&quot;2025-07-20T23:32: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8.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32:01&quot;,&quot;maxSize&quot;:{&quot;size1&quot;:20},&quot;minSize&quot;:{&quot;size1&quot;:11.2},&quot;normalSize&quot;:{&quot;size1&quot;:11.2},&quot;subLayout&quot;:[{&quot;id&quot;:&quot;2025-07-20T23:32:01&quot;,&quot;margin&quot;:{&quot;bottom&quot;:0.025999998673796654,&quot;left&quot;:1.2699999809265137,&quot;right&quot;:1.2699999809265137,&quot;top&quot;:0.4230000376701355},&quot;type&quot;:0},{&quot;id&quot;:&quot;2025-07-20T23:32:01&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2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3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3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1&quot;,&quot;maxSize&quot;:{&quot;size1&quot;:31.1},&quot;minSize&quot;:{&quot;size1&quot;:17.8},&quot;normalSize&quot;:{&quot;size1&quot;:17.8},&quot;subLayout&quot;:[{&quot;id&quot;:&quot;2025-07-20T23:32:01&quot;,&quot;maxSize&quot;:{&quot;size1&quot;:100},&quot;minSize&quot;:{&quot;size1&quot;:61.7},&quot;normalSize&quot;:{&quot;size1&quot;:61.7},&quot;subLayout&quot;:[{&quot;id&quot;:&quot;2025-07-20T23:32:01&quot;,&quot;margin&quot;:{&quot;bottom&quot;:0,&quot;left&quot;:1.2699999809265137,&quot;right&quot;:1.2699999809265137,&quot;top&quot;:0.4230000376701355},&quot;type&quot;:0},{&quot;id&quot;:&quot;2025-07-20T23:32:01&quot;,&quot;margin&quot;:{&quot;bottom&quot;:0.025999998673796654,&quot;left&quot;:1.2699999809265137,&quot;right&quot;:1.2699999809265137,&quot;top&quot;:0.025999998673796654},&quot;type&quot;:0}],&quot;type&quot;:0},{&quot;id&quot;:&quot;2025-07-20T23:32: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4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4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1&quot;,&quot;maxSize&quot;:{&quot;size1&quot;:31.1},&quot;minSize&quot;:{&quot;size1&quot;:17.8},&quot;normalSize&quot;:{&quot;size1&quot;:17.8},&quot;subLayout&quot;:[{&quot;id&quot;:&quot;2025-07-20T23:32:01&quot;,&quot;maxSize&quot;:{&quot;size1&quot;:100},&quot;minSize&quot;:{&quot;size1&quot;:61.7},&quot;normalSize&quot;:{&quot;size1&quot;:61.7},&quot;subLayout&quot;:[{&quot;id&quot;:&quot;2025-07-20T23:32:01&quot;,&quot;margin&quot;:{&quot;bottom&quot;:0,&quot;left&quot;:1.2699999809265137,&quot;right&quot;:1.2699999809265137,&quot;top&quot;:0.4230000376701355},&quot;type&quot;:0},{&quot;id&quot;:&quot;2025-07-20T23:32:01&quot;,&quot;margin&quot;:{&quot;bottom&quot;:0.025999998673796654,&quot;left&quot;:1.2699999809265137,&quot;right&quot;:1.2699999809265137,&quot;top&quot;:0.025999998673796654},&quot;type&quot;:0}],&quot;type&quot;:0},{&quot;id&quot;:&quot;2025-07-20T23:32: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5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5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1&quot;,&quot;maxSize&quot;:{&quot;size1&quot;:31.1},&quot;minSize&quot;:{&quot;size1&quot;:17.8},&quot;normalSize&quot;:{&quot;size1&quot;:17.8},&quot;subLayout&quot;:[{&quot;id&quot;:&quot;2025-07-20T23:32:01&quot;,&quot;maxSize&quot;:{&quot;size1&quot;:100},&quot;minSize&quot;:{&quot;size1&quot;:61.7},&quot;normalSize&quot;:{&quot;size1&quot;:61.7},&quot;subLayout&quot;:[{&quot;id&quot;:&quot;2025-07-20T23:32:01&quot;,&quot;margin&quot;:{&quot;bottom&quot;:0,&quot;left&quot;:1.2699999809265137,&quot;right&quot;:1.2699999809265137,&quot;top&quot;:0.4230000376701355},&quot;type&quot;:0},{&quot;id&quot;:&quot;2025-07-20T23:32:01&quot;,&quot;margin&quot;:{&quot;bottom&quot;:0.025999998673796654,&quot;left&quot;:1.2699999809265137,&quot;right&quot;:1.2699999809265137,&quot;top&quot;:0.025999998673796654},&quot;type&quot;:0}],&quot;type&quot;:0},{&quot;id&quot;:&quot;2025-07-20T23:32:01&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6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2"/>
  <p:tag name="KSO_WM_UNIT_ID" val="diagram20219400_3*m_h_i*1_1_2"/>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36"/>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3"/>
  <p:tag name="KSO_WM_UNIT_ID" val="diagram20219400_3*m_h_i*1_1_3"/>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18"/>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1_1"/>
  <p:tag name="KSO_WM_UNIT_ID" val="diagram20219400_3*m_h_i*1_1_1"/>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2"/>
  <p:tag name="KSO_WM_UNIT_TEXT_FILL_FORE_SCHEMECOLOR_INDEX_BRIGHTNESS" val="0"/>
  <p:tag name="KSO_WM_UNIT_TEXT_FILL_FORE_SCHEMECOLOR_INDEX" val="14"/>
  <p:tag name="KSO_WM_UNIT_TEXT_FILL_TYPE" val="1"/>
</p:tagLst>
</file>

<file path=ppt/tags/tag264.xml><?xml version="1.0" encoding="utf-8"?>
<p:tagLst xmlns:p="http://schemas.openxmlformats.org/presentationml/2006/main">
  <p:tag name="KSO_WM_UNIT_SUBTYPE" val="a"/>
  <p:tag name="KSO_WM_UNIT_PRESET_TEXT" val="添加文本具体内容"/>
  <p:tag name="KSO_WM_UNIT_NOCLEAR" val="0"/>
  <p:tag name="KSO_WM_UNIT_VALUE" val="108"/>
  <p:tag name="KSO_WM_UNIT_HIGHLIGHT" val="0"/>
  <p:tag name="KSO_WM_UNIT_COMPATIBLE" val="0"/>
  <p:tag name="KSO_WM_UNIT_DIAGRAM_ISNUMVISUAL" val="0"/>
  <p:tag name="KSO_WM_UNIT_DIAGRAM_ISREFERUNIT" val="0"/>
  <p:tag name="KSO_WM_DIAGRAM_GROUP_CODE" val="m1-1"/>
  <p:tag name="KSO_WM_UNIT_TYPE" val="m_h_f"/>
  <p:tag name="KSO_WM_UNIT_INDEX" val="1_1_1"/>
  <p:tag name="KSO_WM_UNIT_ID" val="diagram20219400_3*m_h_f*1_1_1"/>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TEXT_FILL_FORE_SCHEMECOLOR_INDEX_BRIGHTNESS" val="0"/>
  <p:tag name="KSO_WM_UNIT_TEXT_FILL_FORE_SCHEMECOLOR_INDEX" val="13"/>
  <p:tag name="KSO_WM_UNIT_TEXT_FILL_TYPE" val="1"/>
</p:tagLst>
</file>

<file path=ppt/tags/tag26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1_4"/>
  <p:tag name="KSO_WM_UNIT_ID" val="diagram20219400_3*m_h_i*1_1_4"/>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18"/>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2"/>
  <p:tag name="KSO_WM_UNIT_ID" val="diagram20219400_3*m_h_i*1_2_2"/>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36"/>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Lst>
</file>

<file path=ppt/tags/tag26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3"/>
  <p:tag name="KSO_WM_UNIT_ID" val="diagram20219400_3*m_h_i*1_2_3"/>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18"/>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Lst>
</file>

<file path=ppt/tags/tag26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2_1"/>
  <p:tag name="KSO_WM_UNIT_ID" val="diagram20219400_3*m_h_i*1_2_1"/>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2"/>
  <p:tag name="KSO_WM_UNIT_TEXT_FILL_FORE_SCHEMECOLOR_INDEX_BRIGHTNESS" val="0"/>
  <p:tag name="KSO_WM_UNIT_TEXT_FILL_FORE_SCHEMECOLOR_INDEX" val="14"/>
  <p:tag name="KSO_WM_UNIT_TEXT_FILL_TYPE" val="1"/>
</p:tagLst>
</file>

<file path=ppt/tags/tag269.xml><?xml version="1.0" encoding="utf-8"?>
<p:tagLst xmlns:p="http://schemas.openxmlformats.org/presentationml/2006/main">
  <p:tag name="KSO_WM_UNIT_SUBTYPE" val="a"/>
  <p:tag name="KSO_WM_UNIT_PRESET_TEXT" val="添加文本具体内容"/>
  <p:tag name="KSO_WM_UNIT_NOCLEAR" val="0"/>
  <p:tag name="KSO_WM_UNIT_VALUE" val="108"/>
  <p:tag name="KSO_WM_UNIT_HIGHLIGHT" val="0"/>
  <p:tag name="KSO_WM_UNIT_COMPATIBLE" val="0"/>
  <p:tag name="KSO_WM_UNIT_DIAGRAM_ISNUMVISUAL" val="0"/>
  <p:tag name="KSO_WM_UNIT_DIAGRAM_ISREFERUNIT" val="0"/>
  <p:tag name="KSO_WM_DIAGRAM_GROUP_CODE" val="m1-1"/>
  <p:tag name="KSO_WM_UNIT_TYPE" val="m_h_f"/>
  <p:tag name="KSO_WM_UNIT_INDEX" val="1_2_1"/>
  <p:tag name="KSO_WM_UNIT_ID" val="diagram20219400_3*m_h_f*1_2_1"/>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TEXT_FILL_FORE_SCHEMECOLOR_INDEX_BRIGHTNESS" val="0"/>
  <p:tag name="KSO_WM_UNIT_TEXT_FILL_FORE_SCHEMECOLOR_INDEX" val="13"/>
  <p:tag name="KSO_WM_UNIT_TEXT_FILL_TYPE" val="1"/>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2_4"/>
  <p:tag name="KSO_WM_UNIT_ID" val="diagram20219400_3*m_h_i*1_2_4"/>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18"/>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Lst>
</file>

<file path=ppt/tags/tag27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2"/>
  <p:tag name="KSO_WM_UNIT_ID" val="diagram20219400_3*m_h_i*1_3_2"/>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36"/>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3"/>
  <p:tag name="KSO_WM_UNIT_ID" val="diagram20219400_3*m_h_i*1_3_3"/>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18"/>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3_1"/>
  <p:tag name="KSO_WM_UNIT_ID" val="diagram20219400_3*m_h_i*1_3_1"/>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2"/>
  <p:tag name="KSO_WM_UNIT_TEXT_FILL_FORE_SCHEMECOLOR_INDEX_BRIGHTNESS" val="0"/>
  <p:tag name="KSO_WM_UNIT_TEXT_FILL_FORE_SCHEMECOLOR_INDEX" val="14"/>
  <p:tag name="KSO_WM_UNIT_TEXT_FILL_TYPE" val="1"/>
</p:tagLst>
</file>

<file path=ppt/tags/tag274.xml><?xml version="1.0" encoding="utf-8"?>
<p:tagLst xmlns:p="http://schemas.openxmlformats.org/presentationml/2006/main">
  <p:tag name="KSO_WM_UNIT_SUBTYPE" val="a"/>
  <p:tag name="KSO_WM_UNIT_PRESET_TEXT" val="添加文本具体内容"/>
  <p:tag name="KSO_WM_UNIT_NOCLEAR" val="0"/>
  <p:tag name="KSO_WM_UNIT_VALUE" val="108"/>
  <p:tag name="KSO_WM_UNIT_HIGHLIGHT" val="0"/>
  <p:tag name="KSO_WM_UNIT_COMPATIBLE" val="0"/>
  <p:tag name="KSO_WM_UNIT_DIAGRAM_ISNUMVISUAL" val="0"/>
  <p:tag name="KSO_WM_UNIT_DIAGRAM_ISREFERUNIT" val="0"/>
  <p:tag name="KSO_WM_DIAGRAM_GROUP_CODE" val="m1-1"/>
  <p:tag name="KSO_WM_UNIT_TYPE" val="m_h_f"/>
  <p:tag name="KSO_WM_UNIT_INDEX" val="1_3_1"/>
  <p:tag name="KSO_WM_UNIT_ID" val="diagram20219400_3*m_h_f*1_3_1"/>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TEXT_FILL_FORE_SCHEMECOLOR_INDEX_BRIGHTNESS" val="0"/>
  <p:tag name="KSO_WM_UNIT_TEXT_FILL_FORE_SCHEMECOLOR_INDEX" val="13"/>
  <p:tag name="KSO_WM_UNIT_TEXT_FILL_TYPE" val="1"/>
</p:tagLst>
</file>

<file path=ppt/tags/tag27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3_4"/>
  <p:tag name="KSO_WM_UNIT_ID" val="diagram20219400_3*m_h_i*1_3_4"/>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18"/>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4_2"/>
  <p:tag name="KSO_WM_UNIT_ID" val="diagram20219400_3*m_h_i*1_4_2"/>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36"/>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Lst>
</file>

<file path=ppt/tags/tag27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4_3"/>
  <p:tag name="KSO_WM_UNIT_ID" val="diagram20219400_3*m_h_i*1_4_3"/>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18"/>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Lst>
</file>

<file path=ppt/tags/tag27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SUBTYPE" val="d"/>
  <p:tag name="KSO_WM_UNIT_TYPE" val="m_h_i"/>
  <p:tag name="KSO_WM_UNIT_INDEX" val="1_4_1"/>
  <p:tag name="KSO_WM_UNIT_ID" val="diagram20219400_3*m_h_i*1_4_1"/>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2"/>
  <p:tag name="KSO_WM_UNIT_TEXT_FILL_FORE_SCHEMECOLOR_INDEX_BRIGHTNESS" val="0"/>
  <p:tag name="KSO_WM_UNIT_TEXT_FILL_FORE_SCHEMECOLOR_INDEX" val="14"/>
  <p:tag name="KSO_WM_UNIT_TEXT_FILL_TYPE" val="1"/>
</p:tagLst>
</file>

<file path=ppt/tags/tag279.xml><?xml version="1.0" encoding="utf-8"?>
<p:tagLst xmlns:p="http://schemas.openxmlformats.org/presentationml/2006/main">
  <p:tag name="KSO_WM_UNIT_SUBTYPE" val="a"/>
  <p:tag name="KSO_WM_UNIT_PRESET_TEXT" val="添加文本具体内容"/>
  <p:tag name="KSO_WM_UNIT_NOCLEAR" val="0"/>
  <p:tag name="KSO_WM_UNIT_VALUE" val="108"/>
  <p:tag name="KSO_WM_UNIT_HIGHLIGHT" val="0"/>
  <p:tag name="KSO_WM_UNIT_COMPATIBLE" val="0"/>
  <p:tag name="KSO_WM_UNIT_DIAGRAM_ISNUMVISUAL" val="0"/>
  <p:tag name="KSO_WM_UNIT_DIAGRAM_ISREFERUNIT" val="0"/>
  <p:tag name="KSO_WM_DIAGRAM_GROUP_CODE" val="m1-1"/>
  <p:tag name="KSO_WM_UNIT_TYPE" val="m_h_f"/>
  <p:tag name="KSO_WM_UNIT_INDEX" val="1_4_1"/>
  <p:tag name="KSO_WM_UNIT_ID" val="diagram20219400_3*m_h_f*1_4_1"/>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TEXT_FILL_FORE_SCHEMECOLOR_INDEX_BRIGHTNESS" val="0"/>
  <p:tag name="KSO_WM_UNIT_TEXT_FILL_FORE_SCHEMECOLOR_INDEX" val="13"/>
  <p:tag name="KSO_WM_UNIT_TEXT_FILL_TYPE" val="1"/>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m1-1"/>
  <p:tag name="KSO_WM_UNIT_TYPE" val="m_h_i"/>
  <p:tag name="KSO_WM_UNIT_INDEX" val="1_4_4"/>
  <p:tag name="KSO_WM_UNIT_ID" val="diagram20219400_3*m_h_i*1_4_4"/>
  <p:tag name="KSO_WM_TEMPLATE_CATEGORY" val="diagram"/>
  <p:tag name="KSO_WM_TEMPLATE_INDEX" val="20219400"/>
  <p:tag name="KSO_WM_UNIT_LAYERLEVEL" val="1_1_1"/>
  <p:tag name="KSO_WM_TAG_VERSION" val="1.0"/>
  <p:tag name="KSO_WM_BEAUTIFY_FLAG" val="#wm#"/>
  <p:tag name="KSO_WM_CHIP_GROUPID" val="60bed5924737e0f4c1ebe8c5"/>
  <p:tag name="KSO_WM_CHIP_XID" val="60bed5924737e0f4c1ebe8c6"/>
  <p:tag name="KSO_WM_ASSEMBLE_CHIP_INDEX" val="9d9da658d2874678ace27538c9bb27d2"/>
  <p:tag name="KSO_WM_UNIT_VALUE" val="18"/>
  <p:tag name="KSO_WM_UNIT_FILL_FORE_SCHEMECOLOR_INDEX_BRIGHTNESS" val="0"/>
  <p:tag name="KSO_WM_UNIT_FILL_FORE_SCHEMECOLOR_INDEX" val="7"/>
  <p:tag name="KSO_WM_UNIT_FILL_TYPE" val="1"/>
  <p:tag name="KSO_WM_UNIT_TEXT_FILL_FORE_SCHEMECOLOR_INDEX_BRIGHTNESS" val="0"/>
  <p:tag name="KSO_WM_UNIT_TEXT_FILL_FORE_SCHEMECOLOR_INDEX" val="2"/>
  <p:tag name="KSO_WM_UNIT_TEXT_FILL_TYPE" val="1"/>
</p:tagLst>
</file>

<file path=ppt/tags/tag28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2&quot;,&quot;maxSize&quot;:{&quot;size1&quot;:31.1},&quot;minSize&quot;:{&quot;size1&quot;:17.8},&quot;normalSize&quot;:{&quot;size1&quot;:17.8},&quot;subLayout&quot;:[{&quot;id&quot;:&quot;2025-07-20T23:32:02&quot;,&quot;maxSize&quot;:{&quot;size1&quot;:100},&quot;minSize&quot;:{&quot;size1&quot;:61.7},&quot;normalSize&quot;:{&quot;size1&quot;:61.7},&quot;subLayout&quot;:[{&quot;id&quot;:&quot;2025-07-20T23:32:02&quot;,&quot;margin&quot;:{&quot;bottom&quot;:0,&quot;left&quot;:1.2699999809265137,&quot;right&quot;:1.2699999809265137,&quot;top&quot;:0.4230000376701355},&quot;type&quot;:0},{&quot;id&quot;:&quot;2025-07-20T23:32:02&quot;,&quot;margin&quot;:{&quot;bottom&quot;:0.025999998673796654,&quot;left&quot;:1.2699999809265137,&quot;right&quot;:1.2699999809265137,&quot;top&quot;:0.025999998673796654},&quot;type&quot;:0}],&quot;type&quot;:0},{&quot;id&quot;:&quot;2025-07-20T23:32: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8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2&quot;,&quot;maxSize&quot;:{&quot;size1&quot;:31.1},&quot;minSize&quot;:{&quot;size1&quot;:17.8},&quot;normalSize&quot;:{&quot;size1&quot;:17.8},&quot;subLayout&quot;:[{&quot;id&quot;:&quot;2025-07-20T23:32:02&quot;,&quot;maxSize&quot;:{&quot;size1&quot;:100},&quot;minSize&quot;:{&quot;size1&quot;:61.7},&quot;normalSize&quot;:{&quot;size1&quot;:61.7},&quot;subLayout&quot;:[{&quot;id&quot;:&quot;2025-07-20T23:32:02&quot;,&quot;margin&quot;:{&quot;bottom&quot;:0,&quot;left&quot;:1.2699999809265137,&quot;right&quot;:1.2699999809265137,&quot;top&quot;:0.4230000376701355},&quot;type&quot;:0},{&quot;id&quot;:&quot;2025-07-20T23:32:02&quot;,&quot;margin&quot;:{&quot;bottom&quot;:0.025999998673796654,&quot;left&quot;:1.2699999809265137,&quot;right&quot;:1.2699999809265137,&quot;top&quot;:0.025999998673796654},&quot;type&quot;:0}],&quot;type&quot;:0},{&quot;id&quot;:&quot;2025-07-20T23:32: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9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2&quot;,&quot;maxSize&quot;:{&quot;size1&quot;:31.1},&quot;minSize&quot;:{&quot;size1&quot;:17.8},&quot;normalSize&quot;:{&quot;size1&quot;:17.8},&quot;subLayout&quot;:[{&quot;id&quot;:&quot;2025-07-20T23:32:02&quot;,&quot;maxSize&quot;:{&quot;size1&quot;:100},&quot;minSize&quot;:{&quot;size1&quot;:61.7},&quot;normalSize&quot;:{&quot;size1&quot;:61.7},&quot;subLayout&quot;:[{&quot;id&quot;:&quot;2025-07-20T23:32:02&quot;,&quot;margin&quot;:{&quot;bottom&quot;:0,&quot;left&quot;:1.2699999809265137,&quot;right&quot;:1.2699999809265137,&quot;top&quot;:0.4230000376701355},&quot;type&quot;:0},{&quot;id&quot;:&quot;2025-07-20T23:32:02&quot;,&quot;margin&quot;:{&quot;bottom&quot;:0.025999998673796654,&quot;left&quot;:1.2699999809265137,&quot;right&quot;:1.2699999809265137,&quot;top&quot;:0.025999998673796654},&quot;type&quot;:0}],&quot;type&quot;:0},{&quot;id&quot;:&quot;2025-07-20T23:32: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0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32:02&quot;,&quot;maxSize&quot;:{&quot;size1&quot;:31.1},&quot;minSize&quot;:{&quot;size1&quot;:17.8},&quot;normalSize&quot;:{&quot;size1&quot;:17.8},&quot;subLayout&quot;:[{&quot;id&quot;:&quot;2025-07-20T23:32:02&quot;,&quot;maxSize&quot;:{&quot;size1&quot;:100},&quot;minSize&quot;:{&quot;size1&quot;:61.7},&quot;normalSize&quot;:{&quot;size1&quot;:61.7},&quot;subLayout&quot;:[{&quot;id&quot;:&quot;2025-07-20T23:32:02&quot;,&quot;margin&quot;:{&quot;bottom&quot;:0,&quot;left&quot;:1.2699999809265137,&quot;right&quot;:1.2699999809265137,&quot;top&quot;:0.4230000376701355},&quot;type&quot;:0},{&quot;id&quot;:&quot;2025-07-20T23:32:02&quot;,&quot;margin&quot;:{&quot;bottom&quot;:0.025999998673796654,&quot;left&quot;:1.2699999809265137,&quot;right&quot;:1.2699999809265137,&quot;top&quot;:0.025999998673796654},&quot;type&quot;:0}],&quot;type&quot;:0},{&quot;id&quot;:&quot;2025-07-20T23:32:02&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1_2"/>
  <p:tag name="KSO_WM_UNIT_ID" val="diagram20219188_5*l_h_i*1_1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4"/>
  <p:tag name="KSO_WM_UNIT_FILL_FORE_SCHEMECOLOR_INDEX_BRIGHTNESS" val="0"/>
  <p:tag name="KSO_WM_UNIT_FILL_FORE_SCHEMECOLOR_INDEX" val="5"/>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Lst>
</file>

<file path=ppt/tags/tag3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1_1"/>
  <p:tag name="KSO_WM_UNIT_ID" val="diagram20219188_5*l_h_i*1_1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1"/>
  <p:tag name="KSO_WM_UNIT_TEXT_FILL_FORE_SCHEMECOLOR_INDEX_BRIGHTNESS" val="0"/>
  <p:tag name="KSO_WM_UNIT_TEXT_FILL_FORE_SCHEMECOLOR_INDEX" val="14"/>
  <p:tag name="KSO_WM_UNIT_TEXT_FILL_TYPE" val="1"/>
</p:tagLst>
</file>

<file path=ppt/tags/tag313.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1_1"/>
  <p:tag name="KSO_WM_UNIT_ID" val="diagram20219188_5*l_h_f*1_1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4c62daf2c01b4ff1aabbff9299b59ea5"/>
  <p:tag name="KSO_WM_UNIT_VALUE" val="34"/>
  <p:tag name="KSO_WM_UNIT_TEXT_FILL_FORE_SCHEMECOLOR_INDEX_BRIGHTNESS" val="0.15"/>
  <p:tag name="KSO_WM_UNIT_TEXT_FILL_FORE_SCHEMECOLOR_INDEX" val="13"/>
  <p:tag name="KSO_WM_UNIT_TEXT_FILL_TYPE" val="1"/>
</p:tagLst>
</file>

<file path=ppt/tags/tag3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2_2"/>
  <p:tag name="KSO_WM_UNIT_ID" val="diagram20219188_5*l_h_i*1_2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4"/>
  <p:tag name="KSO_WM_UNIT_FILL_FORE_SCHEMECOLOR_INDEX_BRIGHTNESS" val="0"/>
  <p:tag name="KSO_WM_UNIT_FILL_FORE_SCHEMECOLOR_INDEX" val="6"/>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Lst>
</file>

<file path=ppt/tags/tag3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2_1"/>
  <p:tag name="KSO_WM_UNIT_ID" val="diagram20219188_5*l_h_i*1_2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1"/>
  <p:tag name="KSO_WM_UNIT_TEXT_FILL_FORE_SCHEMECOLOR_INDEX_BRIGHTNESS" val="0"/>
  <p:tag name="KSO_WM_UNIT_TEXT_FILL_FORE_SCHEMECOLOR_INDEX" val="14"/>
  <p:tag name="KSO_WM_UNIT_TEXT_FILL_TYPE" val="1"/>
</p:tagLst>
</file>

<file path=ppt/tags/tag316.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2_1"/>
  <p:tag name="KSO_WM_UNIT_ID" val="diagram20219188_5*l_h_f*1_2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4c62daf2c01b4ff1aabbff9299b59ea5"/>
  <p:tag name="KSO_WM_UNIT_VALUE" val="34"/>
  <p:tag name="KSO_WM_UNIT_TEXT_FILL_FORE_SCHEMECOLOR_INDEX_BRIGHTNESS" val="0.15"/>
  <p:tag name="KSO_WM_UNIT_TEXT_FILL_FORE_SCHEMECOLOR_INDEX" val="13"/>
  <p:tag name="KSO_WM_UNIT_TEXT_FILL_TYPE" val="1"/>
</p:tagLst>
</file>

<file path=ppt/tags/tag3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3_2"/>
  <p:tag name="KSO_WM_UNIT_ID" val="diagram20219188_5*l_h_i*1_3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4"/>
  <p:tag name="KSO_WM_UNIT_FILL_FORE_SCHEMECOLOR_INDEX_BRIGHTNESS" val="0"/>
  <p:tag name="KSO_WM_UNIT_FILL_FORE_SCHEMECOLOR_INDEX" val="7"/>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Lst>
</file>

<file path=ppt/tags/tag3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3_1"/>
  <p:tag name="KSO_WM_UNIT_ID" val="diagram20219188_5*l_h_i*1_3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1"/>
  <p:tag name="KSO_WM_UNIT_TEXT_FILL_FORE_SCHEMECOLOR_INDEX_BRIGHTNESS" val="0"/>
  <p:tag name="KSO_WM_UNIT_TEXT_FILL_FORE_SCHEMECOLOR_INDEX" val="14"/>
  <p:tag name="KSO_WM_UNIT_TEXT_FILL_TYPE" val="1"/>
</p:tagLst>
</file>

<file path=ppt/tags/tag319.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3_1"/>
  <p:tag name="KSO_WM_UNIT_ID" val="diagram20219188_5*l_h_f*1_3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4c62daf2c01b4ff1aabbff9299b59ea5"/>
  <p:tag name="KSO_WM_UNIT_VALUE" val="34"/>
  <p:tag name="KSO_WM_UNIT_TEXT_FILL_FORE_SCHEMECOLOR_INDEX_BRIGHTNESS" val="0.15"/>
  <p:tag name="KSO_WM_UNIT_TEXT_FILL_FORE_SCHEMECOLOR_INDEX" val="13"/>
  <p:tag name="KSO_WM_UNIT_TEXT_FILL_TYPE" val="1"/>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4_2"/>
  <p:tag name="KSO_WM_UNIT_ID" val="diagram20219188_5*l_h_i*1_4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4"/>
  <p:tag name="KSO_WM_UNIT_FILL_FORE_SCHEMECOLOR_INDEX_BRIGHTNESS" val="0"/>
  <p:tag name="KSO_WM_UNIT_FILL_FORE_SCHEMECOLOR_INDEX" val="8"/>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Lst>
</file>

<file path=ppt/tags/tag3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4_1"/>
  <p:tag name="KSO_WM_UNIT_ID" val="diagram20219188_5*l_h_i*1_4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1"/>
  <p:tag name="KSO_WM_UNIT_TEXT_FILL_FORE_SCHEMECOLOR_INDEX_BRIGHTNESS" val="0"/>
  <p:tag name="KSO_WM_UNIT_TEXT_FILL_FORE_SCHEMECOLOR_INDEX" val="14"/>
  <p:tag name="KSO_WM_UNIT_TEXT_FILL_TYPE" val="1"/>
</p:tagLst>
</file>

<file path=ppt/tags/tag322.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4_1"/>
  <p:tag name="KSO_WM_UNIT_ID" val="diagram20219188_5*l_h_f*1_4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4c62daf2c01b4ff1aabbff9299b59ea5"/>
  <p:tag name="KSO_WM_UNIT_VALUE" val="34"/>
  <p:tag name="KSO_WM_UNIT_TEXT_FILL_FORE_SCHEMECOLOR_INDEX_BRIGHTNESS" val="0.15"/>
  <p:tag name="KSO_WM_UNIT_TEXT_FILL_FORE_SCHEMECOLOR_INDEX" val="13"/>
  <p:tag name="KSO_WM_UNIT_TEXT_FILL_TYPE" val="1"/>
</p:tagLst>
</file>

<file path=ppt/tags/tag3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5_2"/>
  <p:tag name="KSO_WM_UNIT_ID" val="diagram20219188_5*l_h_i*1_5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4"/>
  <p:tag name="KSO_WM_UNIT_FILL_FORE_SCHEMECOLOR_INDEX_BRIGHTNESS" val="0"/>
  <p:tag name="KSO_WM_UNIT_FILL_FORE_SCHEMECOLOR_INDEX" val="9"/>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Lst>
</file>

<file path=ppt/tags/tag3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5_1"/>
  <p:tag name="KSO_WM_UNIT_ID" val="diagram20219188_5*l_h_i*1_5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1"/>
  <p:tag name="KSO_WM_UNIT_TEXT_FILL_FORE_SCHEMECOLOR_INDEX_BRIGHTNESS" val="0"/>
  <p:tag name="KSO_WM_UNIT_TEXT_FILL_FORE_SCHEMECOLOR_INDEX" val="14"/>
  <p:tag name="KSO_WM_UNIT_TEXT_FILL_TYPE" val="1"/>
</p:tagLst>
</file>

<file path=ppt/tags/tag325.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5_1"/>
  <p:tag name="KSO_WM_UNIT_ID" val="diagram20219188_5*l_h_f*1_5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4c62daf2c01b4ff1aabbff9299b59ea5"/>
  <p:tag name="KSO_WM_UNIT_VALUE" val="34"/>
  <p:tag name="KSO_WM_UNIT_TEXT_FILL_FORE_SCHEMECOLOR_INDEX_BRIGHTNESS" val="0.15"/>
  <p:tag name="KSO_WM_UNIT_TEXT_FILL_FORE_SCHEMECOLOR_INDEX" val="13"/>
  <p:tag name="KSO_WM_UNIT_TEXT_FILL_TYPE" val="1"/>
</p:tagLst>
</file>

<file path=ppt/tags/tag3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l_h_i"/>
  <p:tag name="KSO_WM_UNIT_INDEX" val="1_6_2"/>
  <p:tag name="KSO_WM_UNIT_ID" val="diagram20219188_5*l_h_i*1_6_2"/>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4"/>
  <p:tag name="KSO_WM_UNIT_FILL_FORE_SCHEMECOLOR_INDEX_BRIGHTNESS" val="0"/>
  <p:tag name="KSO_WM_UNIT_FILL_FORE_SCHEMECOLOR_INDEX" val="10"/>
  <p:tag name="KSO_WM_UNIT_FILL_TYPE" val="1"/>
  <p:tag name="KSO_WM_UNIT_LINE_FORE_SCHEMECOLOR_INDEX_BRIGHTNESS" val="0"/>
  <p:tag name="KSO_WM_UNIT_LINE_FORE_SCHEMECOLOR_INDEX" val="14"/>
  <p:tag name="KSO_WM_UNIT_LINE_FILL_TYPE" val="2"/>
  <p:tag name="KSO_WM_UNIT_TEXT_FILL_FORE_SCHEMECOLOR_INDEX_BRIGHTNESS" val="0"/>
  <p:tag name="KSO_WM_UNIT_TEXT_FILL_FORE_SCHEMECOLOR_INDEX" val="2"/>
  <p:tag name="KSO_WM_UNIT_TEXT_FILL_TYPE" val="1"/>
</p:tagLst>
</file>

<file path=ppt/tags/tag3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SUBTYPE" val="d"/>
  <p:tag name="KSO_WM_UNIT_TYPE" val="l_h_i"/>
  <p:tag name="KSO_WM_UNIT_INDEX" val="1_6_1"/>
  <p:tag name="KSO_WM_UNIT_ID" val="diagram20219188_5*l_h_i*1_6_1"/>
  <p:tag name="KSO_WM_TEMPLATE_CATEGORY" val="diagram"/>
  <p:tag name="KSO_WM_TEMPLATE_INDEX" val="20219188"/>
  <p:tag name="KSO_WM_UNIT_LAYERLEVEL" val="1_1_1"/>
  <p:tag name="KSO_WM_TAG_VERSION" val="1.0"/>
  <p:tag name="KSO_WM_BEAUTIFY_FLAG" val="#wm#"/>
  <p:tag name="KSO_WM_DIAGRAM_GROUP_CODE" val="l1-1"/>
  <p:tag name="KSO_WM_CHIP_GROUPID" val="60b9db58d573a1aeab43b9a3"/>
  <p:tag name="KSO_WM_CHIP_XID" val="60b9db58d573a1aeab43b9a4"/>
  <p:tag name="KSO_WM_ASSEMBLE_CHIP_INDEX" val="4c62daf2c01b4ff1aabbff9299b59ea5"/>
  <p:tag name="KSO_WM_UNIT_VALUE" val="1"/>
  <p:tag name="KSO_WM_UNIT_TEXT_FILL_FORE_SCHEMECOLOR_INDEX_BRIGHTNESS" val="0"/>
  <p:tag name="KSO_WM_UNIT_TEXT_FILL_FORE_SCHEMECOLOR_INDEX" val="14"/>
  <p:tag name="KSO_WM_UNIT_TEXT_FILL_TYPE" val="1"/>
</p:tagLst>
</file>

<file path=ppt/tags/tag328.xml><?xml version="1.0" encoding="utf-8"?>
<p:tagLst xmlns:p="http://schemas.openxmlformats.org/presentationml/2006/main">
  <p:tag name="KSO_WM_UNIT_SUBTYPE" val="a"/>
  <p:tag name="KSO_WM_UNIT_NOCLEAR" val="0"/>
  <p:tag name="KSO_WM_UNIT_HIGHLIGHT" val="0"/>
  <p:tag name="KSO_WM_UNIT_COMPATIBLE" val="0"/>
  <p:tag name="KSO_WM_UNIT_DIAGRAM_ISNUMVISUAL" val="0"/>
  <p:tag name="KSO_WM_UNIT_DIAGRAM_ISREFERUNIT" val="0"/>
  <p:tag name="KSO_WM_UNIT_TYPE" val="l_h_f"/>
  <p:tag name="KSO_WM_UNIT_INDEX" val="1_6_1"/>
  <p:tag name="KSO_WM_UNIT_ID" val="diagram20219188_5*l_h_f*1_6_1"/>
  <p:tag name="KSO_WM_TEMPLATE_CATEGORY" val="diagram"/>
  <p:tag name="KSO_WM_TEMPLATE_INDEX" val="20219188"/>
  <p:tag name="KSO_WM_UNIT_LAYERLEVEL" val="1_1_1"/>
  <p:tag name="KSO_WM_TAG_VERSION" val="1.0"/>
  <p:tag name="KSO_WM_BEAUTIFY_FLAG" val="#wm#"/>
  <p:tag name="KSO_WM_DIAGRAM_GROUP_CODE" val="l1-1"/>
  <p:tag name="KSO_WM_UNIT_PRESET_TEXT" val="输入你的正文文字是你思想的提炼为了最终良好的效果"/>
  <p:tag name="KSO_WM_CHIP_GROUPID" val="60b9db58d573a1aeab43b9a3"/>
  <p:tag name="KSO_WM_CHIP_XID" val="60b9db58d573a1aeab43b9a4"/>
  <p:tag name="KSO_WM_ASSEMBLE_CHIP_INDEX" val="4c62daf2c01b4ff1aabbff9299b59ea5"/>
  <p:tag name="KSO_WM_UNIT_VALUE" val="34"/>
  <p:tag name="KSO_WM_UNIT_TEXT_FILL_FORE_SCHEMECOLOR_INDEX_BRIGHTNESS" val="0.15"/>
  <p:tag name="KSO_WM_UNIT_TEXT_FILL_FORE_SCHEMECOLOR_INDEX" val="13"/>
  <p:tag name="KSO_WM_UNIT_TEXT_FILL_TYPE" val="1"/>
</p:tagLst>
</file>

<file path=ppt/tags/tag329.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32:02&quot;,&quot;maxSize&quot;:{&quot;size1&quot;:20},&quot;minSize&quot;:{&quot;size1&quot;:11.2},&quot;normalSize&quot;:{&quot;size1&quot;:11.2},&quot;subLayout&quot;:[{&quot;id&quot;:&quot;2025-07-20T23:32:02&quot;,&quot;margin&quot;:{&quot;bottom&quot;:0.025999998673796654,&quot;left&quot;:1.2699999809265137,&quot;right&quot;:1.2699999809265137,&quot;top&quot;:0.4230000376701355},&quot;type&quot;:0},{&quot;id&quot;:&quot;2025-07-20T23:32:02&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331.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4678</Words>
  <Application>WPS 演示</Application>
  <PresentationFormat>宽屏</PresentationFormat>
  <Paragraphs>150</Paragraphs>
  <Slides>17</Slides>
  <Notes>0</Notes>
  <HiddenSlides>0</HiddenSlides>
  <MMClips>0</MMClips>
  <ScaleCrop>false</ScaleCrop>
  <HeadingPairs>
    <vt:vector size="6" baseType="variant">
      <vt:variant>
        <vt:lpstr>已用的字体</vt:lpstr>
      </vt:variant>
      <vt:variant>
        <vt:i4>10</vt:i4>
      </vt:variant>
      <vt:variant>
        <vt:lpstr>主题</vt:lpstr>
      </vt:variant>
      <vt:variant>
        <vt:i4>2</vt:i4>
      </vt:variant>
      <vt:variant>
        <vt:lpstr>幻灯片标题</vt:lpstr>
      </vt:variant>
      <vt:variant>
        <vt:i4>17</vt:i4>
      </vt:variant>
    </vt:vector>
  </HeadingPairs>
  <TitlesOfParts>
    <vt:vector size="29" baseType="lpstr">
      <vt:lpstr>Arial</vt:lpstr>
      <vt:lpstr>宋体</vt:lpstr>
      <vt:lpstr>Wingdings</vt:lpstr>
      <vt:lpstr>微软雅黑</vt:lpstr>
      <vt:lpstr>汉仪旗黑-85S</vt:lpstr>
      <vt:lpstr>黑体</vt:lpstr>
      <vt:lpstr>Viner Hand ITC</vt:lpstr>
      <vt:lpstr>Segoe UI</vt:lpstr>
      <vt:lpstr>汉仪旗黑-85S</vt:lpstr>
      <vt:lpstr>Arial Unicode MS</vt:lpstr>
      <vt:lpstr>Office 主题​​</vt:lpstr>
      <vt:lpstr>1_Office 主题​​</vt:lpstr>
      <vt:lpstr>第十二章 行政事业单位会计概述</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8</cp:revision>
  <dcterms:created xsi:type="dcterms:W3CDTF">2025-07-20T15:32:00Z</dcterms:created>
  <dcterms:modified xsi:type="dcterms:W3CDTF">2025-07-25T09:43:58Z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