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72" r:id="rId4"/>
    <p:sldId id="273"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3"/>
          <p:cNvPicPr>
            <a:picLocks noChangeAspect="1"/>
          </p:cNvPicPr>
          <p:nvPr>
            <p:ph idx="1"/>
          </p:nvPr>
        </p:nvPicPr>
        <p:blipFill>
          <a:blip r:embed="rId1"/>
          <a:stretch>
            <a:fillRect/>
          </a:stretch>
        </p:blipFill>
        <p:spPr>
          <a:xfrm>
            <a:off x="5080" y="1905"/>
            <a:ext cx="9133840" cy="685355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国际商务活动的主体——跨国公司</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二、跨国公司的形成与发展</a:t>
            </a:r>
            <a:endParaRPr lang="zh-CN" altLang="en-US"/>
          </a:p>
          <a:p>
            <a:pPr marL="0" indent="0">
              <a:buNone/>
            </a:pPr>
            <a:r>
              <a:rPr lang="en-US" altLang="zh-CN" sz="2200" b="1" dirty="0">
                <a:latin typeface="楷体" panose="02010609060101010101" charset="-122"/>
                <a:ea typeface="楷体" panose="02010609060101010101" charset="-122"/>
              </a:rPr>
              <a:t>(一)跨国公司的形成</a:t>
            </a:r>
            <a:endParaRPr lang="zh-CN" altLang="en-US"/>
          </a:p>
          <a:p>
            <a:r>
              <a:rPr lang="zh-CN" altLang="en-US"/>
              <a:t>跨国公司的历史可以追溯到19世纪60年代,当时西欧和美国的一些大企业开始向海外直接投资,但当时投资的数额和比重都很小,并且主要是投向殖民地和附属国的资源开发项目(如采煤、采油、开矿等)以及农业种植园等,只有极少数企业从事生产性投资。</a:t>
            </a:r>
            <a:endParaRPr lang="zh-CN" altLang="en-US"/>
          </a:p>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国际商务活动的主体——跨国公司</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(二)两次世界大战期间跨国公司的发展</a:t>
            </a:r>
            <a:endParaRPr lang="zh-CN" altLang="en-US"/>
          </a:p>
          <a:p>
            <a:r>
              <a:rPr lang="zh-CN" altLang="en-US">
                <a:sym typeface="+mn-ea"/>
              </a:rPr>
              <a:t>这一时期,国际直接投资与跨国公司的发展相对缓慢。</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sym typeface="+mn-ea"/>
              </a:rPr>
              <a:t>(三)“二战”后跨国公司迅速发展</a:t>
            </a:r>
            <a:endParaRPr lang="en-US" altLang="zh-CN" sz="2200" b="1" dirty="0">
              <a:latin typeface="楷体" panose="02010609060101010101" charset="-122"/>
              <a:ea typeface="楷体" panose="02010609060101010101" charset="-122"/>
            </a:endParaRPr>
          </a:p>
          <a:p>
            <a:r>
              <a:rPr lang="zh-CN" altLang="en-US">
                <a:sym typeface="+mn-ea"/>
              </a:rPr>
              <a:t>1.第一阶段:战后初期至20世纪60年代末</a:t>
            </a:r>
            <a:endParaRPr lang="zh-CN" altLang="en-US"/>
          </a:p>
          <a:p>
            <a:r>
              <a:rPr lang="zh-CN" altLang="en-US">
                <a:sym typeface="+mn-ea"/>
              </a:rPr>
              <a:t>2.第二阶段:自20世纪70年代初开始至80年代末</a:t>
            </a:r>
            <a:endParaRPr lang="zh-CN" altLang="en-US"/>
          </a:p>
          <a:p>
            <a:r>
              <a:rPr lang="zh-CN" altLang="en-US">
                <a:sym typeface="+mn-ea"/>
              </a:rPr>
              <a:t>3.第三阶段:自20世纪90年代初期至今</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国际商务活动的主体——跨国公司</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三、跨国公司的类型、经营特征与经济贡献</a:t>
            </a:r>
            <a:endParaRPr lang="zh-CN" altLang="en-US"/>
          </a:p>
          <a:p>
            <a:pPr marL="0" indent="0">
              <a:buNone/>
            </a:pPr>
            <a:r>
              <a:rPr lang="en-US" altLang="zh-CN" sz="2200" b="1" dirty="0">
                <a:latin typeface="楷体" panose="02010609060101010101" charset="-122"/>
                <a:ea typeface="楷体" panose="02010609060101010101" charset="-122"/>
              </a:rPr>
              <a:t>(一)跨国公司的类型</a:t>
            </a:r>
            <a:endParaRPr lang="zh-CN" altLang="en-US"/>
          </a:p>
          <a:p>
            <a:r>
              <a:rPr lang="zh-CN" altLang="en-US"/>
              <a:t>1.按经营项目分类</a:t>
            </a:r>
            <a:endParaRPr lang="zh-CN" altLang="en-US"/>
          </a:p>
          <a:p>
            <a:r>
              <a:rPr lang="zh-CN" altLang="en-US"/>
              <a:t>2.按经营结构分类</a:t>
            </a:r>
            <a:endParaRPr lang="zh-CN" altLang="en-US"/>
          </a:p>
          <a:p>
            <a:r>
              <a:rPr lang="zh-CN" altLang="en-US"/>
              <a:t>3.按决策行为分类</a:t>
            </a:r>
            <a:endParaRPr lang="zh-CN" altLang="en-US"/>
          </a:p>
          <a:p>
            <a:pPr marL="0" indent="0" latinLnBrk="0">
              <a:spcBef>
                <a:spcPts val="1200"/>
              </a:spcBef>
              <a:buNone/>
            </a:pPr>
            <a:r>
              <a:rPr lang="en-US" altLang="zh-CN" sz="2200" b="1" dirty="0">
                <a:latin typeface="楷体" panose="02010609060101010101" charset="-122"/>
                <a:ea typeface="楷体" panose="02010609060101010101" charset="-122"/>
              </a:rPr>
              <a:t>(二)跨国公司的经营特征</a:t>
            </a:r>
            <a:endParaRPr lang="zh-CN" altLang="en-US"/>
          </a:p>
          <a:p>
            <a:r>
              <a:rPr lang="zh-CN" altLang="en-US"/>
              <a:t>1.全球战略目标</a:t>
            </a:r>
            <a:endParaRPr lang="zh-CN" altLang="en-US"/>
          </a:p>
          <a:p>
            <a:r>
              <a:rPr lang="zh-CN" altLang="en-US"/>
              <a:t>2.全球一体化经营</a:t>
            </a:r>
            <a:endParaRPr lang="zh-CN" altLang="en-US"/>
          </a:p>
          <a:p>
            <a:r>
              <a:rPr lang="zh-CN" altLang="en-US"/>
              <a:t>3.灵活多样的经营策略</a:t>
            </a:r>
            <a:endParaRPr lang="zh-CN" altLang="en-US"/>
          </a:p>
          <a:p>
            <a:r>
              <a:rPr lang="zh-CN" altLang="en-US"/>
              <a:t>4.强大的技术创新能力</a:t>
            </a:r>
            <a:endParaRPr lang="zh-CN" altLang="en-US"/>
          </a:p>
          <a:p>
            <a:r>
              <a:rPr lang="zh-CN" altLang="en-US"/>
              <a:t>5.具有较大的经营风险</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国际商务活动的主体——跨国公司</a:t>
            </a:r>
            <a:endParaRPr lang="zh-CN" altLang="en-US"/>
          </a:p>
        </p:txBody>
      </p:sp>
      <p:sp>
        <p:nvSpPr>
          <p:cNvPr id="3" name="内容占位符 2"/>
          <p:cNvSpPr>
            <a:spLocks noGrp="1"/>
          </p:cNvSpPr>
          <p:nvPr>
            <p:ph idx="1"/>
          </p:nvPr>
        </p:nvSpPr>
        <p:spPr>
          <a:xfrm>
            <a:off x="457200" y="1268095"/>
            <a:ext cx="8228965" cy="5256530"/>
          </a:xfrm>
        </p:spPr>
        <p:txBody>
          <a:bodyPr/>
          <a:p>
            <a:pPr marL="0" indent="0">
              <a:buNone/>
            </a:pPr>
            <a:r>
              <a:rPr lang="en-US" altLang="zh-CN" sz="2200" b="1" dirty="0">
                <a:latin typeface="楷体" panose="02010609060101010101" charset="-122"/>
                <a:ea typeface="楷体" panose="02010609060101010101" charset="-122"/>
              </a:rPr>
              <a:t>(三)跨国公司的经济贡献</a:t>
            </a:r>
            <a:endParaRPr lang="zh-CN" altLang="en-US"/>
          </a:p>
          <a:p>
            <a:r>
              <a:rPr lang="zh-CN" altLang="en-US"/>
              <a:t>首先,对于跨国公司母国来说,跨国公司对外投资,在海外建立子公司和分支机构所需要的大量资金,既可在公司内部筹集,也可较为便利地从国际金融市场上贷得,亦可以优惠条件吸收东道国市场上的闲散资金。</a:t>
            </a:r>
            <a:endParaRPr lang="zh-CN" altLang="en-US"/>
          </a:p>
          <a:p>
            <a:r>
              <a:rPr lang="zh-CN" altLang="en-US"/>
              <a:t>其次,对于接受投资的东道国来说,引进外资的同时也引进了发展经济所必需的资本、先进的技术和管理,增加了就业机会,繁荣了经济。</a:t>
            </a:r>
            <a:endParaRPr lang="zh-CN" altLang="en-US"/>
          </a:p>
          <a:p>
            <a:r>
              <a:rPr lang="zh-CN" altLang="en-US"/>
              <a:t>最后,对于整个世界经济而言,跨国公司的发展推动了各种生产要素在国与国之间的转移与重新组合配置,扩大了国际直接投资、国际贸易和国际技术转让的规模,促进了世界经济全球化的进程和国与国之间经济合作活动的开展,使各国经济越来越紧密地结合在一起,为世界经济的不断发展和繁荣做出了贡献。</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当代国际商务活动的现状及其发展趋势</a:t>
            </a:r>
            <a:endParaRPr lang="zh-CN" altLang="en-US"/>
          </a:p>
        </p:txBody>
      </p:sp>
      <p:sp>
        <p:nvSpPr>
          <p:cNvPr id="3" name="内容占位符 2"/>
          <p:cNvSpPr>
            <a:spLocks noGrp="1"/>
          </p:cNvSpPr>
          <p:nvPr>
            <p:ph idx="1"/>
          </p:nvPr>
        </p:nvSpPr>
        <p:spPr>
          <a:xfrm>
            <a:off x="428625" y="1268095"/>
            <a:ext cx="8257540" cy="5256530"/>
          </a:xfrm>
        </p:spPr>
        <p:txBody>
          <a:bodyPr/>
          <a:p>
            <a:pPr marL="0" indent="0">
              <a:buNone/>
            </a:pPr>
            <a:r>
              <a:rPr lang="zh-CN" altLang="zh-CN" sz="2400" b="1" dirty="0">
                <a:latin typeface="黑体" panose="02010609060101010101" pitchFamily="2" charset="-122"/>
                <a:ea typeface="黑体" panose="02010609060101010101" pitchFamily="2" charset="-122"/>
              </a:rPr>
              <a:t>一、世界贸易的快速增长及其发展趋势与特点</a:t>
            </a:r>
            <a:endParaRPr lang="zh-CN" altLang="en-US"/>
          </a:p>
          <a:p>
            <a:pPr marL="0" indent="0">
              <a:buNone/>
            </a:pPr>
            <a:r>
              <a:rPr lang="en-US" altLang="zh-CN" sz="2200" b="1" dirty="0">
                <a:latin typeface="楷体" panose="02010609060101010101" charset="-122"/>
                <a:ea typeface="楷体" panose="02010609060101010101" charset="-122"/>
              </a:rPr>
              <a:t>(一)世界贸易的总体形势</a:t>
            </a:r>
            <a:endParaRPr lang="zh-CN" altLang="en-US"/>
          </a:p>
          <a:p>
            <a:r>
              <a:rPr lang="zh-CN" altLang="en-US"/>
              <a:t>经历了2012年以来由于欧元区衰退和全球经济下行压力加大等冲击导致的连续几年的全球货物贸易增速回落之后,2017年世界经济进入相对强劲复苏轨道,受周期因素尤其是投资与消费支出增加驱动,货物贸易实现了4.7%的增长,大大超出了2017年9月预测的3.6%,是2011年以来最快增速,预计2018年和2019年全球贸易将继续保持强劲增长,增幅分别为4.4%和4.0%(WTO,Annual Report 2018)。当年服务贸易也实现了7.4%的高速增长,达到52 520亿美元。</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当代国际商务活动的现状及其发展趋势</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(二)世界货物贸易的发展趋势与特点</a:t>
            </a:r>
            <a:endParaRPr lang="zh-CN" altLang="en-US"/>
          </a:p>
          <a:p>
            <a:r>
              <a:rPr lang="zh-CN" altLang="en-US"/>
              <a:t>1.世界货物出口增速快于生产增长</a:t>
            </a:r>
            <a:endParaRPr lang="zh-CN" altLang="en-US"/>
          </a:p>
          <a:p>
            <a:r>
              <a:rPr lang="zh-CN" altLang="en-US"/>
              <a:t>2.制成品出口是世界货物贸易出口的主体,其增速快于农产品、燃油与矿产品</a:t>
            </a:r>
            <a:endParaRPr lang="zh-CN" altLang="en-US"/>
          </a:p>
          <a:p>
            <a:r>
              <a:rPr lang="zh-CN" altLang="en-US"/>
              <a:t>3.货物贸易规模在地区和国别分布上高度集中</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(三)世界服务贸易的形势与特点</a:t>
            </a:r>
            <a:endParaRPr lang="zh-CN" altLang="en-US"/>
          </a:p>
          <a:p>
            <a:r>
              <a:rPr lang="zh-CN" altLang="en-US"/>
              <a:t>1.服务贸易增速普遍落后于货物贸易增速,但近几年加快增长</a:t>
            </a:r>
            <a:endParaRPr lang="zh-CN" altLang="en-US"/>
          </a:p>
          <a:p>
            <a:r>
              <a:rPr lang="zh-CN" altLang="en-US"/>
              <a:t>2.世界服务贸易分布高度集中</a:t>
            </a:r>
            <a:endParaRPr lang="zh-CN" altLang="en-US"/>
          </a:p>
          <a:p>
            <a:r>
              <a:rPr lang="zh-CN" altLang="en-US"/>
              <a:t>3.服务贸易内不同部门出口增长率有一定差异</a:t>
            </a:r>
            <a:endParaRPr lang="zh-CN" altLang="en-US"/>
          </a:p>
          <a:p>
            <a:r>
              <a:rPr lang="zh-CN" altLang="en-US"/>
              <a:t>4.外资服务贸易增速快于传统服务贸易</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当代国际商务活动的现状及其发展趋势</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二、国际直接投资现状与特点</a:t>
            </a:r>
            <a:endParaRPr lang="zh-CN" altLang="en-US"/>
          </a:p>
          <a:p>
            <a:pPr marL="0" indent="0">
              <a:buNone/>
            </a:pPr>
            <a:r>
              <a:rPr lang="en-US" altLang="zh-CN" sz="2200" b="1" dirty="0">
                <a:latin typeface="楷体" panose="02010609060101010101" charset="-122"/>
                <a:ea typeface="楷体" panose="02010609060101010101" charset="-122"/>
              </a:rPr>
              <a:t>(一)国际直接投资的现状</a:t>
            </a:r>
            <a:endParaRPr lang="zh-CN" altLang="en-US"/>
          </a:p>
          <a:p>
            <a:r>
              <a:rPr lang="zh-CN" altLang="en-US"/>
              <a:t>据联合国贸发会议统计,2017年全球外国直接投资较上一年下降23%,降至约1.43万亿美元,低于金融危机前的平均值1.5万亿美元,这与当年全球GDP和贸易的强势复苏形成了鲜明对比,联合国贸发会议认为全球外国直接投资的大幅下降主要是由跨境并购大幅下降22%造成的。</a:t>
            </a:r>
            <a:endParaRPr lang="zh-CN" altLang="en-US"/>
          </a:p>
          <a:p>
            <a:r>
              <a:rPr lang="zh-CN" altLang="en-US"/>
              <a:t>联合国贸发会议预计2018年全球经济仅表现为温和的复苏。</a:t>
            </a:r>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当代国际商务活动的现状及其发展趋势</a:t>
            </a:r>
            <a:endParaRPr lang="zh-CN" altLang="en-US"/>
          </a:p>
        </p:txBody>
      </p:sp>
      <p:sp>
        <p:nvSpPr>
          <p:cNvPr id="3" name="内容占位符 2"/>
          <p:cNvSpPr>
            <a:spLocks noGrp="1"/>
          </p:cNvSpPr>
          <p:nvPr>
            <p:ph idx="1"/>
          </p:nvPr>
        </p:nvSpPr>
        <p:spPr>
          <a:xfrm>
            <a:off x="457200" y="1268095"/>
            <a:ext cx="8289925" cy="5256530"/>
          </a:xfrm>
        </p:spPr>
        <p:txBody>
          <a:bodyPr/>
          <a:p>
            <a:pPr marL="0" indent="0">
              <a:buNone/>
            </a:pPr>
            <a:r>
              <a:rPr lang="en-US" altLang="zh-CN" sz="2200" b="1" dirty="0">
                <a:latin typeface="楷体" panose="02010609060101010101" charset="-122"/>
                <a:ea typeface="楷体" panose="02010609060101010101" charset="-122"/>
              </a:rPr>
              <a:t>(二)国际直接投资的特点与发展趋势</a:t>
            </a:r>
            <a:endParaRPr lang="zh-CN" altLang="en-US"/>
          </a:p>
          <a:p>
            <a:r>
              <a:rPr lang="zh-CN" altLang="en-US"/>
              <a:t>第一,发达经济体是推动国际直接投资的主导力量,但近年来其外资流入量持续下滑。</a:t>
            </a:r>
            <a:endParaRPr lang="zh-CN" altLang="en-US"/>
          </a:p>
          <a:p>
            <a:r>
              <a:rPr lang="zh-CN" altLang="en-US"/>
              <a:t>第二,发展中国家(地区)和转型经济体在当前国际直接投资中的地位显著上升。</a:t>
            </a:r>
            <a:endParaRPr lang="zh-CN" altLang="en-US"/>
          </a:p>
          <a:p>
            <a:r>
              <a:rPr lang="zh-CN" altLang="en-US"/>
              <a:t>第三,国际直接投资的强劲增长受跨国并购尤其是发达国家跨国并购水平提高的驱动。第四,超大型区域集团重塑全球直接投资格局。</a:t>
            </a:r>
            <a:endParaRPr lang="zh-CN" altLang="en-US"/>
          </a:p>
          <a:p>
            <a:r>
              <a:rPr lang="zh-CN" altLang="en-US"/>
              <a:t>第五,外国直接投资主要流向服务业,其中,基础设施部门外资流入增幅明显。</a:t>
            </a:r>
            <a:endParaRPr lang="zh-CN" altLang="en-US"/>
          </a:p>
          <a:p>
            <a:r>
              <a:rPr lang="zh-CN" altLang="en-US"/>
              <a:t>第六,主权财富基金(Sovereign Wealth Funds,简称SWFs)在国际直接投资中作为直接投资者出现并快速增长。</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1613535" y="2487930"/>
            <a:ext cx="6551295"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第一章    导论 </a:t>
            </a:r>
            <a:r>
              <a:rPr lang="zh-CN" altLang="en-US" sz="2400"/>
              <a:t>   </a:t>
            </a:r>
            <a:endParaRPr lang="zh-CN" alt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p>
            <a:endParaRPr lang="zh-CN" altLang="en-US"/>
          </a:p>
        </p:txBody>
      </p:sp>
      <p:grpSp>
        <p:nvGrpSpPr>
          <p:cNvPr id="21" name="Group 2"/>
          <p:cNvGrpSpPr/>
          <p:nvPr/>
        </p:nvGrpSpPr>
        <p:grpSpPr bwMode="auto">
          <a:xfrm>
            <a:off x="1696085" y="2171065"/>
            <a:ext cx="6322060" cy="647065"/>
            <a:chOff x="0" y="0"/>
            <a:chExt cx="8840" cy="1019"/>
          </a:xfrm>
        </p:grpSpPr>
        <p:sp>
          <p:nvSpPr>
            <p:cNvPr id="22"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23" name="Group 4"/>
            <p:cNvGrpSpPr/>
            <p:nvPr/>
          </p:nvGrpSpPr>
          <p:grpSpPr bwMode="auto">
            <a:xfrm>
              <a:off x="108" y="36"/>
              <a:ext cx="8673" cy="981"/>
              <a:chOff x="0" y="0"/>
              <a:chExt cx="8673" cy="981"/>
            </a:xfrm>
          </p:grpSpPr>
          <p:pic>
            <p:nvPicPr>
              <p:cNvPr id="24"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sz="2200" dirty="0">
                    <a:solidFill>
                      <a:schemeClr val="bg1"/>
                    </a:solidFill>
                    <a:latin typeface="微软雅黑" panose="020B0503020204020204" charset="-122"/>
                    <a:ea typeface="微软雅黑" panose="020B0503020204020204" charset="-122"/>
                    <a:sym typeface="微软雅黑" panose="020B0503020204020204" charset="-122"/>
                  </a:rPr>
                  <a:t>第一节　国际商务与国际商务管理</a:t>
                </a:r>
                <a:endParaRPr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26" name="直接连接符 18"/>
          <p:cNvSpPr>
            <a:spLocks noChangeShapeType="1"/>
          </p:cNvSpPr>
          <p:nvPr/>
        </p:nvSpPr>
        <p:spPr bwMode="auto">
          <a:xfrm>
            <a:off x="1405086" y="1447378"/>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TextBox 19"/>
          <p:cNvSpPr>
            <a:spLocks noChangeArrowheads="1"/>
          </p:cNvSpPr>
          <p:nvPr/>
        </p:nvSpPr>
        <p:spPr bwMode="auto">
          <a:xfrm>
            <a:off x="541169" y="5193878"/>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28" name="Group 9"/>
          <p:cNvGrpSpPr/>
          <p:nvPr/>
        </p:nvGrpSpPr>
        <p:grpSpPr bwMode="auto">
          <a:xfrm>
            <a:off x="1692910" y="2960370"/>
            <a:ext cx="6322060" cy="646430"/>
            <a:chOff x="0" y="0"/>
            <a:chExt cx="8840" cy="1019"/>
          </a:xfrm>
        </p:grpSpPr>
        <p:sp>
          <p:nvSpPr>
            <p:cNvPr id="29"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0" name="Group 11"/>
            <p:cNvGrpSpPr/>
            <p:nvPr/>
          </p:nvGrpSpPr>
          <p:grpSpPr bwMode="auto">
            <a:xfrm>
              <a:off x="108" y="36"/>
              <a:ext cx="8673" cy="981"/>
              <a:chOff x="0" y="0"/>
              <a:chExt cx="8673" cy="981"/>
            </a:xfrm>
          </p:grpSpPr>
          <p:pic>
            <p:nvPicPr>
              <p:cNvPr id="31"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2"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sz="2200" dirty="0">
                    <a:solidFill>
                      <a:schemeClr val="bg1"/>
                    </a:solidFill>
                    <a:latin typeface="微软雅黑" panose="020B0503020204020204" charset="-122"/>
                    <a:ea typeface="微软雅黑" panose="020B0503020204020204" charset="-122"/>
                    <a:sym typeface="微软雅黑" panose="020B0503020204020204" charset="-122"/>
                  </a:rPr>
                  <a:t>第二节　经济全球化与企业国际化</a:t>
                </a:r>
                <a:endParaRPr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33" name="Group 14"/>
          <p:cNvGrpSpPr/>
          <p:nvPr/>
        </p:nvGrpSpPr>
        <p:grpSpPr bwMode="auto">
          <a:xfrm>
            <a:off x="1692910" y="3752215"/>
            <a:ext cx="6322060" cy="648416"/>
            <a:chOff x="0" y="0"/>
            <a:chExt cx="8840" cy="1019"/>
          </a:xfrm>
        </p:grpSpPr>
        <p:sp>
          <p:nvSpPr>
            <p:cNvPr id="34"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35" name="Group 16"/>
            <p:cNvGrpSpPr/>
            <p:nvPr/>
          </p:nvGrpSpPr>
          <p:grpSpPr bwMode="auto">
            <a:xfrm>
              <a:off x="108" y="36"/>
              <a:ext cx="8673" cy="981"/>
              <a:chOff x="0" y="0"/>
              <a:chExt cx="8673" cy="981"/>
            </a:xfrm>
          </p:grpSpPr>
          <p:pic>
            <p:nvPicPr>
              <p:cNvPr id="36"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sz="2200" dirty="0">
                    <a:solidFill>
                      <a:schemeClr val="bg1"/>
                    </a:solidFill>
                    <a:latin typeface="微软雅黑" panose="020B0503020204020204" charset="-122"/>
                    <a:ea typeface="微软雅黑" panose="020B0503020204020204" charset="-122"/>
                    <a:sym typeface="微软雅黑" panose="020B0503020204020204" charset="-122"/>
                  </a:rPr>
                  <a:t>第三节　国际商务活动的主体——跨国公司</a:t>
                </a:r>
                <a:endParaRPr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38" name="Group 19"/>
          <p:cNvGrpSpPr/>
          <p:nvPr/>
        </p:nvGrpSpPr>
        <p:grpSpPr bwMode="auto">
          <a:xfrm>
            <a:off x="1692910" y="4558665"/>
            <a:ext cx="6322060" cy="635116"/>
            <a:chOff x="0" y="0"/>
            <a:chExt cx="8840" cy="1019"/>
          </a:xfrm>
        </p:grpSpPr>
        <p:sp>
          <p:nvSpPr>
            <p:cNvPr id="39"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0" name="Group 21"/>
            <p:cNvGrpSpPr/>
            <p:nvPr/>
          </p:nvGrpSpPr>
          <p:grpSpPr bwMode="auto">
            <a:xfrm>
              <a:off x="108" y="36"/>
              <a:ext cx="8673" cy="981"/>
              <a:chOff x="0" y="0"/>
              <a:chExt cx="8673" cy="981"/>
            </a:xfrm>
          </p:grpSpPr>
          <p:pic>
            <p:nvPicPr>
              <p:cNvPr id="41"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2" name="TextBox 2"/>
              <p:cNvSpPr>
                <a:spLocks noChangeArrowheads="1"/>
              </p:cNvSpPr>
              <p:nvPr/>
            </p:nvSpPr>
            <p:spPr bwMode="auto">
              <a:xfrm>
                <a:off x="0" y="140"/>
                <a:ext cx="8673" cy="6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sz="2200" dirty="0">
                    <a:solidFill>
                      <a:schemeClr val="bg1"/>
                    </a:solidFill>
                    <a:latin typeface="微软雅黑" panose="020B0503020204020204" charset="-122"/>
                    <a:ea typeface="微软雅黑" panose="020B0503020204020204" charset="-122"/>
                    <a:sym typeface="微软雅黑" panose="020B0503020204020204" charset="-122"/>
                  </a:rPr>
                  <a:t>第四节　当代国际商务活动的现状及其发展趋势</a:t>
                </a:r>
                <a:endParaRPr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4" name="图片 3"/>
          <p:cNvPicPr>
            <a:picLocks noChangeAspect="1"/>
          </p:cNvPicPr>
          <p:nvPr/>
        </p:nvPicPr>
        <p:blipFill>
          <a:blip r:embed="rId2"/>
          <a:stretch>
            <a:fillRect/>
          </a:stretch>
        </p:blipFill>
        <p:spPr>
          <a:xfrm>
            <a:off x="1043940" y="-3175"/>
            <a:ext cx="8101965" cy="91884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国际商务与国际商务管理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一、国际商务的概念及其经营形式</a:t>
            </a:r>
            <a:endParaRPr lang="zh-CN" altLang="en-US"/>
          </a:p>
          <a:p>
            <a:r>
              <a:rPr lang="zh-CN" altLang="en-US"/>
              <a:t>目前,国内外学者对国际商务(International Business)概念的理解基本一致。</a:t>
            </a:r>
            <a:endParaRPr lang="zh-CN" altLang="en-US"/>
          </a:p>
          <a:p>
            <a:r>
              <a:rPr lang="zh-CN" altLang="en-US"/>
              <a:t>国际商务是一种跨越国界的活动,是在不同国家之间进行商品、劳务、资本、技术和信息等资源的国际转移。</a:t>
            </a:r>
            <a:endParaRPr lang="zh-CN" altLang="en-US"/>
          </a:p>
          <a:p>
            <a:r>
              <a:rPr lang="zh-CN" altLang="en-US"/>
              <a:t>一般来说,当代国际商务活动可分为以下五种主要经营形式:</a:t>
            </a:r>
            <a:endParaRPr lang="zh-CN" altLang="en-US"/>
          </a:p>
          <a:p>
            <a:pPr marL="0" indent="0">
              <a:buNone/>
            </a:pPr>
            <a:r>
              <a:rPr lang="en-US" altLang="zh-CN" sz="2200" b="1" dirty="0">
                <a:latin typeface="楷体" panose="02010609060101010101" charset="-122"/>
                <a:ea typeface="楷体" panose="02010609060101010101" charset="-122"/>
              </a:rPr>
              <a:t>(一)国际商品贸易</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(二)国际服务贸易</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(三)国际技术许可和特许经营</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(四)国际间接投资</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(五)国际直接投资</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国际商务与国际商务管理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二、国际商务的形成与发展</a:t>
            </a:r>
            <a:endParaRPr lang="zh-CN" altLang="en-US"/>
          </a:p>
          <a:p>
            <a:pPr marL="0" indent="0">
              <a:buNone/>
            </a:pPr>
            <a:r>
              <a:rPr lang="en-US" altLang="zh-CN" sz="2200" b="1" dirty="0">
                <a:latin typeface="楷体" panose="02010609060101010101" charset="-122"/>
                <a:ea typeface="楷体" panose="02010609060101010101" charset="-122"/>
              </a:rPr>
              <a:t>(一)商品资本的国际化</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(二)货币资本的国际化</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(三)生产资本的国际化</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国际商务与国际商务管理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三、国际商务管理的研究对象与内容</a:t>
            </a:r>
            <a:endParaRPr lang="zh-CN" altLang="en-US"/>
          </a:p>
          <a:p>
            <a:r>
              <a:rPr lang="zh-CN" altLang="en-US"/>
              <a:t>国际商务管理是对跨越国界的各种商务经营活动进行管理的过程,它不仅包括对向另一国提供的资源与劳务等所进行的管理,也包括企业自身的管理过程。</a:t>
            </a:r>
            <a:endParaRPr lang="zh-CN" altLang="en-US"/>
          </a:p>
          <a:p>
            <a:r>
              <a:rPr lang="zh-CN" altLang="en-US"/>
              <a:t>在研究内容上,国际商务管理主要包括三大部分:</a:t>
            </a:r>
            <a:endParaRPr lang="zh-CN" altLang="en-US"/>
          </a:p>
          <a:p>
            <a:r>
              <a:rPr lang="zh-CN" altLang="en-US"/>
              <a:t>第一,环境管理。</a:t>
            </a:r>
            <a:endParaRPr lang="zh-CN" altLang="en-US"/>
          </a:p>
          <a:p>
            <a:r>
              <a:rPr lang="zh-CN" altLang="en-US"/>
              <a:t>第二,战略管理。</a:t>
            </a:r>
            <a:endParaRPr lang="zh-CN" altLang="en-US"/>
          </a:p>
          <a:p>
            <a:r>
              <a:rPr lang="zh-CN" altLang="en-US"/>
              <a:t>第三,职能管理。</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经济全球化与企业国际化</a:t>
            </a:r>
            <a:endParaRPr lang="zh-CN" altLang="en-US"/>
          </a:p>
        </p:txBody>
      </p:sp>
      <p:sp>
        <p:nvSpPr>
          <p:cNvPr id="3" name="内容占位符 2"/>
          <p:cNvSpPr>
            <a:spLocks noGrp="1"/>
          </p:cNvSpPr>
          <p:nvPr>
            <p:ph idx="1"/>
          </p:nvPr>
        </p:nvSpPr>
        <p:spPr>
          <a:xfrm>
            <a:off x="528955" y="1268095"/>
            <a:ext cx="7969885" cy="5256530"/>
          </a:xfrm>
        </p:spPr>
        <p:txBody>
          <a:bodyPr/>
          <a:p>
            <a:pPr marL="0" indent="0">
              <a:buNone/>
            </a:pPr>
            <a:r>
              <a:rPr lang="zh-CN" altLang="zh-CN" sz="2400" b="1" dirty="0">
                <a:latin typeface="黑体" panose="02010609060101010101" pitchFamily="2" charset="-122"/>
                <a:ea typeface="黑体" panose="02010609060101010101" pitchFamily="2" charset="-122"/>
              </a:rPr>
              <a:t>一、世界经济全球化的发展趋势</a:t>
            </a:r>
            <a:endParaRPr lang="zh-CN" altLang="en-US"/>
          </a:p>
          <a:p>
            <a:r>
              <a:rPr lang="zh-CN" altLang="en-US"/>
              <a:t>所谓“经济全球化”,是指世界各国经济无一例外地参与国际分工和国际交换,其实质内容是物流、资金流、信息流和技术流的加速运动,从而实现资源在世界范围内的优化配置。</a:t>
            </a:r>
            <a:endParaRPr lang="zh-CN" altLang="en-US"/>
          </a:p>
          <a:p>
            <a:r>
              <a:rPr lang="zh-CN" altLang="en-US"/>
              <a:t>经济全球化的具体表现形式为贸易自由化、金融全球化、生产国际化和市场国际化。</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经济全球化与企业国际化</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二、企业国际化</a:t>
            </a:r>
            <a:endParaRPr lang="zh-CN" altLang="en-US"/>
          </a:p>
          <a:p>
            <a:pPr marL="0" indent="0">
              <a:buNone/>
            </a:pPr>
            <a:r>
              <a:rPr lang="en-US" altLang="zh-CN" sz="2200" b="1" dirty="0">
                <a:latin typeface="楷体" panose="02010609060101010101" charset="-122"/>
                <a:ea typeface="楷体" panose="02010609060101010101" charset="-122"/>
              </a:rPr>
              <a:t>(一)企业国际化是企业由国内市场向国际市场渐进发展的过程</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(二)企业国际化是指企业的跨国经营活动</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(三)企业国际化是企业有意识地追逐国际市场的行为体现</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(四)企业国际化是企业走向世界的过程</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国际商务活动的主体——跨国公司</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一、跨国公司的名称与定义</a:t>
            </a:r>
            <a:endParaRPr lang="zh-CN" altLang="en-US"/>
          </a:p>
          <a:p>
            <a:pPr marL="0" indent="0">
              <a:buNone/>
            </a:pPr>
            <a:r>
              <a:rPr lang="en-US" altLang="zh-CN" sz="2200" b="1" dirty="0">
                <a:latin typeface="楷体" panose="02010609060101010101" charset="-122"/>
                <a:ea typeface="楷体" panose="02010609060101010101" charset="-122"/>
              </a:rPr>
              <a:t>(一)跨国公司的名称</a:t>
            </a:r>
            <a:endParaRPr lang="zh-CN" altLang="en-US"/>
          </a:p>
          <a:p>
            <a:r>
              <a:rPr lang="zh-CN" altLang="en-US"/>
              <a:t>在1974年8月2日联合国经社理事会第57届会议上讨论知名人士小组报告时,一些代表尤其是拉美国家代表提出,在拉美国家,“多国公司”特指那些在安第斯条约组织(The Andean Group)帮助下由该组织成员共同创立与经营的公司;而那些主要以一国为基地,从事跨国生产经营活动的公司应称为“跨国公司”。</a:t>
            </a:r>
            <a:endParaRPr lang="zh-CN" altLang="en-US"/>
          </a:p>
          <a:p>
            <a:pPr marL="0" indent="0" latinLnBrk="0">
              <a:spcBef>
                <a:spcPts val="1200"/>
              </a:spcBef>
              <a:buNone/>
            </a:pPr>
            <a:r>
              <a:rPr lang="en-US" altLang="zh-CN" sz="2200" b="1" dirty="0">
                <a:latin typeface="楷体" panose="02010609060101010101" charset="-122"/>
                <a:ea typeface="楷体" panose="02010609060101010101" charset="-122"/>
              </a:rPr>
              <a:t>(二)跨国公司的定义</a:t>
            </a:r>
            <a:endParaRPr lang="zh-CN" altLang="en-US"/>
          </a:p>
          <a:p>
            <a:r>
              <a:rPr lang="zh-CN" altLang="en-US"/>
              <a:t>1.结构标准</a:t>
            </a:r>
            <a:endParaRPr lang="zh-CN" altLang="en-US"/>
          </a:p>
          <a:p>
            <a:r>
              <a:rPr lang="zh-CN" altLang="en-US"/>
              <a:t>2.经营业绩标准</a:t>
            </a:r>
            <a:endParaRPr lang="zh-CN" altLang="en-US"/>
          </a:p>
          <a:p>
            <a:r>
              <a:rPr lang="zh-CN" altLang="en-US"/>
              <a:t>3.行为特征标准</a:t>
            </a:r>
            <a:endParaRPr lang="zh-CN" altLang="en-US"/>
          </a:p>
        </p:txBody>
      </p:sp>
    </p:spTree>
  </p:cSld>
  <p:clrMapOvr>
    <a:masterClrMapping/>
  </p:clrMapOvr>
</p:sld>
</file>

<file path=ppt/tags/tag1.xml><?xml version="1.0" encoding="utf-8"?>
<p:tagLst xmlns:p="http://schemas.openxmlformats.org/presentationml/2006/main">
  <p:tag name="KSO_WM_SLIDE_MODEL_TYPE" val="dynamicNu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2704</Words>
  <Application>WPS 演示</Application>
  <PresentationFormat>全屏显示(4:3)</PresentationFormat>
  <Paragraphs>135</Paragraphs>
  <Slides>17</Slides>
  <Notes>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17</vt:i4>
      </vt:variant>
    </vt:vector>
  </HeadingPairs>
  <TitlesOfParts>
    <vt:vector size="40"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Office 主题</vt:lpstr>
      <vt:lpstr>1_Office 主题</vt:lpstr>
      <vt:lpstr>PowerPoint 演示文稿</vt:lpstr>
      <vt:lpstr>PowerPoint 演示文稿</vt:lpstr>
      <vt:lpstr>PowerPoint 演示文稿</vt:lpstr>
      <vt:lpstr>第一节　国际商务与国际商务管理</vt:lpstr>
      <vt:lpstr>第一节　国际商务与国际商务管理</vt:lpstr>
      <vt:lpstr>第一节　国际商务与国际商务管理</vt:lpstr>
      <vt:lpstr>第二节　经济全球化与企业国际化</vt:lpstr>
      <vt:lpstr>第二节　经济全球化与企业国际化</vt:lpstr>
      <vt:lpstr>第三节　国际商务活动的主体——跨国公司</vt:lpstr>
      <vt:lpstr>第三节　国际商务活动的主体——跨国公司</vt:lpstr>
      <vt:lpstr>第三节　国际商务活动的主体——跨国公司</vt:lpstr>
      <vt:lpstr>第三节　国际商务活动的主体——跨国公司</vt:lpstr>
      <vt:lpstr>第三节　国际商务活动的主体——跨国公司</vt:lpstr>
      <vt:lpstr>第四节　当代国际商务活动的现状及其发展趋势</vt:lpstr>
      <vt:lpstr>第四节　当代国际商务活动的现状及其发展趋势</vt:lpstr>
      <vt:lpstr>第四节　当代国际商务活动的现状及其发展趋势</vt:lpstr>
      <vt:lpstr>第四节　当代国际商务活动的现状及其发展趋势</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3</cp:revision>
  <dcterms:created xsi:type="dcterms:W3CDTF">2015-05-21T10:25:00Z</dcterms:created>
  <dcterms:modified xsi:type="dcterms:W3CDTF">2019-09-06T05:48:00Z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