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7" r:id="rId2"/>
    <p:sldId id="258" r:id="rId3"/>
    <p:sldId id="259" r:id="rId4"/>
    <p:sldId id="260" r:id="rId5"/>
    <p:sldId id="297" r:id="rId6"/>
    <p:sldId id="298" r:id="rId7"/>
    <p:sldId id="299" r:id="rId8"/>
    <p:sldId id="300" r:id="rId9"/>
    <p:sldId id="301" r:id="rId10"/>
    <p:sldId id="302" r:id="rId11"/>
    <p:sldId id="303" r:id="rId12"/>
    <p:sldId id="304" r:id="rId13"/>
    <p:sldId id="305" r:id="rId14"/>
    <p:sldId id="306" r:id="rId15"/>
    <p:sldId id="307" r:id="rId16"/>
    <p:sldId id="308"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科学研究支出</a:t>
            </a:r>
            <a:endParaRPr lang="zh-CN" altLang="en-US" dirty="0"/>
          </a:p>
        </p:txBody>
      </p:sp>
      <p:sp>
        <p:nvSpPr>
          <p:cNvPr id="3" name="内容占位符 2"/>
          <p:cNvSpPr>
            <a:spLocks noGrp="1"/>
          </p:cNvSpPr>
          <p:nvPr>
            <p:ph idx="1"/>
          </p:nvPr>
        </p:nvSpPr>
        <p:spPr/>
        <p:txBody>
          <a:bodyPr/>
          <a:lstStyle/>
          <a:p>
            <a:r>
              <a:rPr lang="zh-CN" altLang="en-US" dirty="0" smtClean="0"/>
              <a:t>政府对科学研究的干预</a:t>
            </a:r>
            <a:endParaRPr lang="en-US" altLang="zh-CN" dirty="0" smtClean="0"/>
          </a:p>
          <a:p>
            <a:pPr lvl="1"/>
            <a:r>
              <a:rPr lang="zh-CN" altLang="en-US" dirty="0" smtClean="0"/>
              <a:t>科技是第一生产力，是推动经济发展的内在因素</a:t>
            </a:r>
            <a:endParaRPr lang="en-US" altLang="zh-CN" dirty="0" smtClean="0"/>
          </a:p>
          <a:p>
            <a:pPr lvl="1"/>
            <a:r>
              <a:rPr lang="zh-CN" altLang="en-US" dirty="0" smtClean="0"/>
              <a:t>科学研究高风险、投资规模大、投资周期长</a:t>
            </a:r>
            <a:endParaRPr lang="en-US" altLang="zh-CN" dirty="0" smtClean="0"/>
          </a:p>
          <a:p>
            <a:pPr lvl="1"/>
            <a:r>
              <a:rPr lang="zh-CN" altLang="en-US" dirty="0" smtClean="0"/>
              <a:t>许多科学研究具有很强的外部性</a:t>
            </a:r>
            <a:endParaRPr lang="en-US" altLang="zh-CN" dirty="0" smtClean="0"/>
          </a:p>
          <a:p>
            <a:pPr lvl="1"/>
            <a:r>
              <a:rPr lang="zh-CN" altLang="en-US" dirty="0" smtClean="0"/>
              <a:t>市场无法对科研人员的付出作出合理的价值评价</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科学研究的消费方式、生产方式与资金筹集</a:t>
            </a:r>
            <a:endParaRPr lang="en-US" altLang="zh-CN" dirty="0" smtClean="0"/>
          </a:p>
          <a:p>
            <a:pPr lvl="1"/>
            <a:r>
              <a:rPr lang="zh-CN" altLang="en-US" dirty="0" smtClean="0"/>
              <a:t>从科学研究的消费方式看，部分科研成果具有公共产品的性质，应由政府财政支持；部分成果具有私人品性质，政府须保护器专利权。</a:t>
            </a:r>
            <a:endParaRPr lang="en-US" altLang="zh-CN" dirty="0" smtClean="0"/>
          </a:p>
          <a:p>
            <a:pPr lvl="1"/>
            <a:r>
              <a:rPr lang="zh-CN" altLang="en-US" dirty="0" smtClean="0"/>
              <a:t>从生产方式看，兼具私人品和公共品的性质，需要政府参与和支持。</a:t>
            </a:r>
            <a:endParaRPr lang="en-US" altLang="zh-CN" dirty="0" smtClean="0"/>
          </a:p>
          <a:p>
            <a:pPr lvl="1"/>
            <a:r>
              <a:rPr lang="zh-CN" altLang="en-US" dirty="0" smtClean="0"/>
              <a:t>多元化的筹资格局是科学研究的必然选择。</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11</a:t>
            </a:fld>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800" dirty="0" smtClean="0"/>
              <a:t>我国科学研究支出的现状</a:t>
            </a:r>
            <a:endParaRPr lang="en-US" altLang="zh-CN" sz="2800" dirty="0" smtClean="0"/>
          </a:p>
          <a:p>
            <a:pPr lvl="1"/>
            <a:r>
              <a:rPr lang="zh-CN" altLang="en-US" sz="2400" dirty="0" smtClean="0"/>
              <a:t>国家</a:t>
            </a:r>
            <a:r>
              <a:rPr lang="zh-CN" altLang="en-US" sz="2400" dirty="0" smtClean="0"/>
              <a:t>财政的投入力度不足</a:t>
            </a:r>
            <a:endParaRPr lang="en-US" altLang="zh-CN" sz="2400" dirty="0" smtClean="0"/>
          </a:p>
          <a:p>
            <a:pPr lvl="1"/>
            <a:r>
              <a:rPr lang="zh-CN" altLang="en-US" sz="2400" dirty="0" smtClean="0"/>
              <a:t>我国科研开发的经费投入不足</a:t>
            </a:r>
            <a:endParaRPr lang="en-US" altLang="zh-CN" sz="2400" dirty="0" smtClean="0"/>
          </a:p>
          <a:p>
            <a:pPr lvl="1"/>
            <a:r>
              <a:rPr lang="zh-CN" altLang="en-US" sz="2400" dirty="0" smtClean="0"/>
              <a:t>政府对科技人才投入较低，人才紧缺</a:t>
            </a:r>
            <a:endParaRPr lang="en-US" altLang="zh-CN" sz="2400" dirty="0" smtClean="0"/>
          </a:p>
          <a:p>
            <a:r>
              <a:rPr lang="zh-CN" altLang="en-US" sz="2800" dirty="0" smtClean="0"/>
              <a:t>我国科学研究支出的政策选择</a:t>
            </a:r>
            <a:endParaRPr lang="en-US" altLang="zh-CN" sz="2800" dirty="0" smtClean="0"/>
          </a:p>
          <a:p>
            <a:pPr lvl="1"/>
            <a:r>
              <a:rPr lang="en-US" altLang="zh-CN" sz="2400" dirty="0" smtClean="0"/>
              <a:t> </a:t>
            </a:r>
            <a:r>
              <a:rPr lang="zh-CN" altLang="en-US" sz="2400" dirty="0" smtClean="0"/>
              <a:t>保持财政科研支出与经济发展间的增长格局</a:t>
            </a:r>
            <a:endParaRPr lang="en-US" altLang="zh-CN" sz="2400" dirty="0" smtClean="0"/>
          </a:p>
          <a:p>
            <a:pPr lvl="1"/>
            <a:r>
              <a:rPr lang="zh-CN" altLang="en-US" sz="2400" dirty="0" smtClean="0"/>
              <a:t>充分调动企业增加研发投入的积极性</a:t>
            </a:r>
            <a:endParaRPr lang="en-US" altLang="zh-CN" sz="2400" dirty="0" smtClean="0"/>
          </a:p>
          <a:p>
            <a:pPr lvl="1"/>
            <a:r>
              <a:rPr lang="zh-CN" altLang="en-US" sz="2400" dirty="0" smtClean="0"/>
              <a:t>加大对科技人才的投入，提高科研人员的待遇</a:t>
            </a:r>
            <a:endParaRPr lang="zh-CN" altLang="en-US" sz="2400"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12</a:t>
            </a:fld>
            <a:endParaRPr lang="zh-CN" alt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医疗卫生支出</a:t>
            </a:r>
            <a:endParaRPr lang="zh-CN" altLang="en-US" dirty="0"/>
          </a:p>
        </p:txBody>
      </p:sp>
      <p:sp>
        <p:nvSpPr>
          <p:cNvPr id="3" name="内容占位符 2"/>
          <p:cNvSpPr>
            <a:spLocks noGrp="1"/>
          </p:cNvSpPr>
          <p:nvPr>
            <p:ph idx="1"/>
          </p:nvPr>
        </p:nvSpPr>
        <p:spPr/>
        <p:txBody>
          <a:bodyPr/>
          <a:lstStyle/>
          <a:p>
            <a:r>
              <a:rPr lang="zh-CN" altLang="en-US" dirty="0" smtClean="0"/>
              <a:t>政府对医疗卫生市场的干预</a:t>
            </a:r>
            <a:endParaRPr lang="en-US" altLang="zh-CN" dirty="0" smtClean="0"/>
          </a:p>
          <a:p>
            <a:pPr lvl="1"/>
            <a:r>
              <a:rPr lang="zh-CN" altLang="en-US" dirty="0" smtClean="0"/>
              <a:t>医疗卫生市场之所以需要政府参与，除医卫的溢出效应外，还与医卫市场的失灵有关。</a:t>
            </a:r>
            <a:endParaRPr lang="en-US" altLang="zh-CN" dirty="0" smtClean="0"/>
          </a:p>
          <a:p>
            <a:pPr lvl="1"/>
            <a:r>
              <a:rPr lang="zh-CN" altLang="en-US" dirty="0" smtClean="0"/>
              <a:t>医疗卫生市场的缺陷：</a:t>
            </a:r>
            <a:endParaRPr lang="en-US" altLang="zh-CN" dirty="0" smtClean="0"/>
          </a:p>
          <a:p>
            <a:pPr lvl="2"/>
            <a:r>
              <a:rPr lang="zh-CN" altLang="en-US" dirty="0" smtClean="0"/>
              <a:t>信息不对称</a:t>
            </a:r>
            <a:endParaRPr lang="en-US" altLang="zh-CN" dirty="0" smtClean="0"/>
          </a:p>
          <a:p>
            <a:pPr lvl="2"/>
            <a:r>
              <a:rPr lang="zh-CN" altLang="en-US" dirty="0" smtClean="0"/>
              <a:t>公共</a:t>
            </a:r>
            <a:r>
              <a:rPr lang="zh-CN" altLang="en-US" dirty="0" smtClean="0"/>
              <a:t>产品和外部性特征</a:t>
            </a:r>
            <a:endParaRPr lang="en-US" altLang="zh-CN" dirty="0" smtClean="0"/>
          </a:p>
          <a:p>
            <a:pPr lvl="2"/>
            <a:r>
              <a:rPr lang="zh-CN" altLang="en-US" dirty="0" smtClean="0"/>
              <a:t>对</a:t>
            </a:r>
            <a:r>
              <a:rPr lang="zh-CN" altLang="en-US" dirty="0" smtClean="0"/>
              <a:t>其需求具有不确定性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13</a:t>
            </a:fld>
            <a:endParaRPr lang="zh-CN" alt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医疗卫生的消费方式、生产方式与资金筹集</a:t>
            </a:r>
            <a:endParaRPr lang="en-US" altLang="zh-CN" dirty="0" smtClean="0"/>
          </a:p>
          <a:p>
            <a:pPr lvl="1"/>
            <a:r>
              <a:rPr lang="zh-CN" altLang="en-US" dirty="0" smtClean="0"/>
              <a:t>基本</a:t>
            </a:r>
            <a:r>
              <a:rPr lang="zh-CN" altLang="en-US" dirty="0" smtClean="0"/>
              <a:t>医疗、特需医疗、公共卫生事业的性质不同，决定了对其的消费、生产和筹资方式的不同。</a:t>
            </a:r>
            <a:endParaRPr lang="en-US" altLang="zh-CN" dirty="0" smtClean="0"/>
          </a:p>
          <a:p>
            <a:pPr lvl="1"/>
            <a:r>
              <a:rPr lang="zh-CN" altLang="en-US" dirty="0" smtClean="0"/>
              <a:t>市场提供、公共提供和混合提供</a:t>
            </a:r>
            <a:endParaRPr lang="en-US" altLang="zh-CN" dirty="0" smtClean="0"/>
          </a:p>
          <a:p>
            <a:pPr lvl="1"/>
            <a:r>
              <a:rPr lang="zh-CN" altLang="en-US" dirty="0" smtClean="0"/>
              <a:t>私人生产和公共生产</a:t>
            </a:r>
            <a:endParaRPr lang="en-US" altLang="zh-CN" dirty="0" smtClean="0"/>
          </a:p>
          <a:p>
            <a:pPr lvl="1"/>
            <a:r>
              <a:rPr lang="zh-CN" altLang="en-US" dirty="0" smtClean="0"/>
              <a:t>个人付费和财政补贴</a:t>
            </a:r>
            <a:endParaRPr lang="en-US" altLang="zh-CN" dirty="0" smtClean="0"/>
          </a:p>
          <a:p>
            <a:pPr lvl="1"/>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14</a:t>
            </a:fld>
            <a:endParaRPr lang="zh-CN" alt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我国医疗卫生支出的现状与问题</a:t>
            </a:r>
            <a:endParaRPr lang="en-US" altLang="zh-CN" dirty="0" smtClean="0"/>
          </a:p>
          <a:p>
            <a:pPr lvl="1"/>
            <a:r>
              <a:rPr lang="zh-CN" altLang="en-US" dirty="0" smtClean="0"/>
              <a:t>我国医疗卫生支出水平偏低</a:t>
            </a:r>
            <a:endParaRPr lang="en-US" altLang="zh-CN" dirty="0" smtClean="0"/>
          </a:p>
          <a:p>
            <a:pPr lvl="1"/>
            <a:r>
              <a:rPr lang="zh-CN" altLang="en-US" dirty="0" smtClean="0"/>
              <a:t>医疗</a:t>
            </a:r>
            <a:r>
              <a:rPr lang="zh-CN" altLang="en-US" dirty="0" smtClean="0"/>
              <a:t>卫生公共资源配置不当，效率较低</a:t>
            </a:r>
            <a:endParaRPr lang="en-US" altLang="zh-CN" dirty="0" smtClean="0"/>
          </a:p>
          <a:p>
            <a:pPr lvl="1"/>
            <a:r>
              <a:rPr lang="zh-CN" altLang="en-US" dirty="0" smtClean="0"/>
              <a:t>地方政府提供医疗卫生支出责任过大</a:t>
            </a:r>
            <a:endParaRPr lang="en-US" altLang="zh-CN" dirty="0" smtClean="0"/>
          </a:p>
          <a:p>
            <a:pPr lvl="1"/>
            <a:r>
              <a:rPr lang="zh-CN" altLang="en-US" dirty="0" smtClean="0"/>
              <a:t>医</a:t>
            </a:r>
            <a:r>
              <a:rPr lang="zh-CN" altLang="en-US" dirty="0" smtClean="0"/>
              <a:t>卫总费用偏低，医疗费用支出急剧膨胀</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15</a:t>
            </a:fld>
            <a:endParaRPr lang="zh-CN" altLang="en-US"/>
          </a:p>
        </p:txBody>
      </p:sp>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医疗卫生支出的改革</a:t>
            </a:r>
            <a:endParaRPr lang="en-US" altLang="zh-CN" dirty="0" smtClean="0"/>
          </a:p>
          <a:p>
            <a:pPr lvl="1"/>
            <a:r>
              <a:rPr lang="zh-CN" altLang="en-US" dirty="0" smtClean="0"/>
              <a:t>增加政府投入，调整医卫支出结构</a:t>
            </a:r>
            <a:endParaRPr lang="en-US" altLang="zh-CN" dirty="0" smtClean="0"/>
          </a:p>
          <a:p>
            <a:pPr lvl="1"/>
            <a:r>
              <a:rPr lang="zh-CN" altLang="en-US" dirty="0" smtClean="0"/>
              <a:t>合理划分各级政府的事权和支出责任</a:t>
            </a:r>
            <a:endParaRPr lang="en-US" altLang="zh-CN" dirty="0" smtClean="0"/>
          </a:p>
          <a:p>
            <a:pPr lvl="1"/>
            <a:r>
              <a:rPr lang="zh-CN" altLang="en-US" dirty="0" smtClean="0"/>
              <a:t>医疗机构补偿机制改革</a:t>
            </a:r>
            <a:endParaRPr lang="en-US" altLang="zh-CN" dirty="0" smtClean="0"/>
          </a:p>
          <a:p>
            <a:pPr lvl="1"/>
            <a:r>
              <a:rPr lang="zh-CN" altLang="en-US" dirty="0" smtClean="0"/>
              <a:t>促进医疗卫生服务的多元化和竞争</a:t>
            </a:r>
            <a:endParaRPr lang="en-US" altLang="zh-CN" dirty="0" smtClean="0"/>
          </a:p>
          <a:p>
            <a:pPr lvl="1"/>
            <a:r>
              <a:rPr lang="zh-CN" altLang="en-US" smtClean="0"/>
              <a:t>促成一种使居民能改善卫生健康的环境</a:t>
            </a:r>
            <a:endParaRPr lang="zh-CN" altLang="en-US"/>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16</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第十章  科教文卫支出</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r>
              <a:rPr lang="zh-CN" altLang="en-US" dirty="0" smtClean="0"/>
              <a:t>“科教兴国”战略是我国的一项基本国策和行动纲领。本章将论述为什么科教文卫事业需要政府的支持，需要政府付钱的支出项目有哪些，我国科教文卫支出政策如何选择。</a:t>
            </a:r>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a:t>
            </a:r>
            <a:r>
              <a:rPr lang="zh-CN" altLang="en-US" dirty="0" smtClean="0">
                <a:hlinkClick r:id="rId2" action="ppaction://hlinksldjump"/>
              </a:rPr>
              <a:t>科教文卫指出的性质与内容</a:t>
            </a:r>
            <a:endParaRPr lang="zh-CN" altLang="en-US" dirty="0" smtClean="0">
              <a:hlinkClick r:id="rId2" action="ppaction://hlinksldjump"/>
            </a:endParaRPr>
          </a:p>
          <a:p>
            <a:r>
              <a:rPr lang="zh-CN" altLang="en-US" dirty="0" smtClean="0">
                <a:hlinkClick r:id="" action="ppaction://noaction"/>
              </a:rPr>
              <a:t>第二</a:t>
            </a:r>
            <a:r>
              <a:rPr lang="zh-CN" altLang="en-US" dirty="0" smtClean="0">
                <a:hlinkClick r:id="" action="ppaction://noaction"/>
              </a:rPr>
              <a:t>节  </a:t>
            </a:r>
            <a:r>
              <a:rPr lang="zh-CN" altLang="en-US" dirty="0" smtClean="0">
                <a:hlinkClick r:id="rId2" action="ppaction://hlinksldjump"/>
              </a:rPr>
              <a:t>教育支出</a:t>
            </a:r>
            <a:endParaRPr lang="en-US" altLang="zh-CN" dirty="0" smtClean="0">
              <a:hlinkClick r:id="rId2" action="ppaction://hlinksldjump"/>
            </a:endParaRPr>
          </a:p>
          <a:p>
            <a:r>
              <a:rPr lang="zh-CN" altLang="en-US" dirty="0" smtClean="0">
                <a:hlinkClick r:id="rId2" action="ppaction://hlinksldjump"/>
              </a:rPr>
              <a:t>第三</a:t>
            </a:r>
            <a:r>
              <a:rPr lang="zh-CN" altLang="en-US" dirty="0" smtClean="0">
                <a:hlinkClick r:id="rId2" action="ppaction://hlinksldjump"/>
              </a:rPr>
              <a:t>节  科学研究支出</a:t>
            </a:r>
            <a:endParaRPr lang="en-US" altLang="zh-CN" dirty="0" smtClean="0">
              <a:hlinkClick r:id="rId2" action="ppaction://hlinksldjump"/>
            </a:endParaRPr>
          </a:p>
          <a:p>
            <a:r>
              <a:rPr lang="zh-CN" altLang="en-US" dirty="0" smtClean="0">
                <a:hlinkClick r:id="rId2" action="ppaction://hlinksldjump"/>
              </a:rPr>
              <a:t>第四</a:t>
            </a:r>
            <a:r>
              <a:rPr lang="zh-CN" altLang="en-US" dirty="0" smtClean="0">
                <a:hlinkClick r:id="rId2" action="ppaction://hlinksldjump"/>
              </a:rPr>
              <a:t>节 医疗卫生支出</a:t>
            </a:r>
            <a:endParaRPr lang="zh-CN" altLang="en-US" dirty="0" smtClean="0">
              <a:hlinkClick r:id="rId2" action="ppaction://hlinksldjump"/>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科教文卫支出的性质与内容</a:t>
            </a:r>
            <a:endParaRPr lang="zh-CN" altLang="en-US" dirty="0"/>
          </a:p>
        </p:txBody>
      </p:sp>
      <p:sp>
        <p:nvSpPr>
          <p:cNvPr id="3" name="内容占位符 2"/>
          <p:cNvSpPr>
            <a:spLocks noGrp="1"/>
          </p:cNvSpPr>
          <p:nvPr>
            <p:ph idx="1"/>
          </p:nvPr>
        </p:nvSpPr>
        <p:spPr/>
        <p:txBody>
          <a:bodyPr/>
          <a:lstStyle/>
          <a:p>
            <a:r>
              <a:rPr lang="zh-CN" altLang="en-US" dirty="0" smtClean="0"/>
              <a:t>科教文卫支出的意义</a:t>
            </a:r>
            <a:endParaRPr lang="en-US" altLang="zh-CN" dirty="0" smtClean="0"/>
          </a:p>
          <a:p>
            <a:pPr lvl="1"/>
            <a:r>
              <a:rPr lang="zh-CN" altLang="en-US" dirty="0" smtClean="0"/>
              <a:t>科教文卫支出，是指国家财政用于科学</a:t>
            </a:r>
            <a:r>
              <a:rPr lang="zh-CN" altLang="en-US" dirty="0" smtClean="0"/>
              <a:t>、教育、文化、卫生、体育、通讯、出版、广播等事业单位的经费支出。</a:t>
            </a:r>
            <a:endParaRPr lang="en-US" altLang="zh-CN" dirty="0" smtClean="0"/>
          </a:p>
          <a:p>
            <a:pPr lvl="1"/>
            <a:r>
              <a:rPr lang="zh-CN" altLang="en-US" dirty="0" smtClean="0"/>
              <a:t>各国发展的历史和实践已证明，局限于纯经济领域中寻找发展经济的动力是十分狭隘的。</a:t>
            </a:r>
            <a:endParaRPr lang="en-US" altLang="zh-CN" dirty="0" smtClean="0"/>
          </a:p>
          <a:p>
            <a:pPr lvl="1"/>
            <a:r>
              <a:rPr lang="zh-CN" altLang="en-US" dirty="0" smtClean="0"/>
              <a:t>科教</a:t>
            </a:r>
            <a:r>
              <a:rPr lang="zh-CN" altLang="en-US" dirty="0" smtClean="0"/>
              <a:t>文卫事业在现代社会经济发展中发挥着越来越重要的作用。</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科教文卫支出的性质</a:t>
            </a:r>
            <a:endParaRPr lang="en-US" altLang="zh-CN" dirty="0" smtClean="0"/>
          </a:p>
          <a:p>
            <a:pPr lvl="1"/>
            <a:r>
              <a:rPr lang="zh-CN" altLang="en-US" dirty="0" smtClean="0"/>
              <a:t>科教</a:t>
            </a:r>
            <a:r>
              <a:rPr lang="zh-CN" altLang="en-US" dirty="0" smtClean="0"/>
              <a:t>文卫等事业单位与企业单位性质的异同：</a:t>
            </a:r>
            <a:endParaRPr lang="en-US" altLang="zh-CN" dirty="0" smtClean="0"/>
          </a:p>
          <a:p>
            <a:pPr lvl="2"/>
            <a:r>
              <a:rPr lang="zh-CN" altLang="en-US" dirty="0" smtClean="0"/>
              <a:t>活动的目的不同</a:t>
            </a:r>
            <a:endParaRPr lang="en-US" altLang="zh-CN" dirty="0" smtClean="0"/>
          </a:p>
          <a:p>
            <a:pPr lvl="2"/>
            <a:r>
              <a:rPr lang="zh-CN" altLang="en-US" dirty="0" smtClean="0"/>
              <a:t>资金运动形式不同</a:t>
            </a:r>
            <a:endParaRPr lang="en-US" altLang="zh-CN" dirty="0" smtClean="0"/>
          </a:p>
          <a:p>
            <a:pPr lvl="2"/>
            <a:r>
              <a:rPr lang="zh-CN" altLang="en-US" dirty="0" smtClean="0"/>
              <a:t>都要</a:t>
            </a:r>
            <a:r>
              <a:rPr lang="zh-CN" altLang="en-US" dirty="0" smtClean="0"/>
              <a:t>向社会公众提供一定的产品</a:t>
            </a:r>
            <a:endParaRPr lang="en-US" altLang="zh-CN" dirty="0" smtClean="0"/>
          </a:p>
          <a:p>
            <a:pPr lvl="1"/>
            <a:r>
              <a:rPr lang="zh-CN" altLang="en-US" dirty="0" smtClean="0"/>
              <a:t>科教</a:t>
            </a:r>
            <a:r>
              <a:rPr lang="zh-CN" altLang="en-US" dirty="0" smtClean="0"/>
              <a:t>文卫支出兼有社会消费性和非生产性特征。</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科教文卫支出的内容</a:t>
            </a:r>
            <a:endParaRPr lang="en-US" altLang="zh-CN" dirty="0" smtClean="0"/>
          </a:p>
          <a:p>
            <a:pPr lvl="1"/>
            <a:r>
              <a:rPr lang="zh-CN" altLang="en-US" dirty="0" smtClean="0"/>
              <a:t>按支出的部门划分</a:t>
            </a:r>
            <a:endParaRPr lang="en-US" altLang="zh-CN" dirty="0" smtClean="0"/>
          </a:p>
          <a:p>
            <a:pPr lvl="1"/>
            <a:r>
              <a:rPr lang="zh-CN" altLang="en-US" dirty="0" smtClean="0"/>
              <a:t>按支出的用途划分</a:t>
            </a:r>
            <a:endParaRPr lang="en-US" altLang="zh-CN" dirty="0" smtClean="0"/>
          </a:p>
          <a:p>
            <a:pPr lvl="2"/>
            <a:r>
              <a:rPr lang="zh-CN" altLang="en-US" dirty="0" smtClean="0"/>
              <a:t>人员经费支出</a:t>
            </a:r>
            <a:endParaRPr lang="en-US" altLang="zh-CN" dirty="0" smtClean="0"/>
          </a:p>
          <a:p>
            <a:pPr lvl="2"/>
            <a:r>
              <a:rPr lang="zh-CN" altLang="en-US" dirty="0" smtClean="0"/>
              <a:t>公用</a:t>
            </a:r>
            <a:r>
              <a:rPr lang="zh-CN" altLang="en-US" dirty="0" smtClean="0"/>
              <a:t>经费支出</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教育支出</a:t>
            </a:r>
            <a:endParaRPr lang="zh-CN" altLang="en-US" dirty="0"/>
          </a:p>
        </p:txBody>
      </p:sp>
      <p:sp>
        <p:nvSpPr>
          <p:cNvPr id="3" name="内容占位符 2"/>
          <p:cNvSpPr>
            <a:spLocks noGrp="1"/>
          </p:cNvSpPr>
          <p:nvPr>
            <p:ph idx="1"/>
          </p:nvPr>
        </p:nvSpPr>
        <p:spPr/>
        <p:txBody>
          <a:bodyPr/>
          <a:lstStyle/>
          <a:p>
            <a:r>
              <a:rPr lang="zh-CN" altLang="en-US" dirty="0" smtClean="0"/>
              <a:t>政府对教育的干预</a:t>
            </a:r>
            <a:endParaRPr lang="en-US" altLang="zh-CN" dirty="0" smtClean="0"/>
          </a:p>
          <a:p>
            <a:pPr lvl="1"/>
            <a:r>
              <a:rPr lang="zh-CN" altLang="en-US" dirty="0" smtClean="0"/>
              <a:t>教育不是纯公共产品，政府之所以对教育事业大力支持，主要原因有：</a:t>
            </a:r>
            <a:endParaRPr lang="en-US" altLang="zh-CN" dirty="0" smtClean="0"/>
          </a:p>
          <a:p>
            <a:pPr lvl="2"/>
            <a:r>
              <a:rPr lang="zh-CN" altLang="en-US" dirty="0" smtClean="0"/>
              <a:t>教育的效益外溢</a:t>
            </a:r>
            <a:endParaRPr lang="en-US" altLang="zh-CN" dirty="0" smtClean="0"/>
          </a:p>
          <a:p>
            <a:pPr lvl="2"/>
            <a:r>
              <a:rPr lang="zh-CN" altLang="en-US" dirty="0" smtClean="0"/>
              <a:t>教育是一种优值品</a:t>
            </a:r>
            <a:endParaRPr lang="en-US" altLang="zh-CN" dirty="0" smtClean="0"/>
          </a:p>
          <a:p>
            <a:pPr lvl="2"/>
            <a:r>
              <a:rPr lang="zh-CN" altLang="en-US" dirty="0" smtClean="0"/>
              <a:t>教育的间接性和迟效性要求政府承担一定的责任</a:t>
            </a:r>
            <a:endParaRPr lang="en-US" altLang="zh-CN" dirty="0" smtClean="0"/>
          </a:p>
          <a:p>
            <a:pPr lvl="2"/>
            <a:r>
              <a:rPr lang="zh-CN" altLang="en-US" dirty="0" smtClean="0"/>
              <a:t>出于对公平的考虑</a:t>
            </a:r>
            <a:endParaRPr lang="en-US" altLang="zh-CN" dirty="0" smtClean="0"/>
          </a:p>
          <a:p>
            <a:pPr lvl="2"/>
            <a:r>
              <a:rPr lang="zh-CN" altLang="en-US" dirty="0" smtClean="0"/>
              <a:t>资本市场的不完全性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教育的消费方式、生产方式和资金筹集</a:t>
            </a:r>
            <a:endParaRPr lang="en-US" altLang="zh-CN" dirty="0" smtClean="0"/>
          </a:p>
          <a:p>
            <a:pPr lvl="1"/>
            <a:r>
              <a:rPr lang="zh-CN" altLang="en-US" dirty="0" smtClean="0"/>
              <a:t>政府制定公共教育政策的关键在于从各种层次的教育服务中识别哪些服务应由政府承担；哪些应在政府补贴的基础上由市场承担；哪些应完全由市场承担，政府只适当地进行市场管制。</a:t>
            </a:r>
            <a:endParaRPr lang="en-US" altLang="zh-CN" dirty="0" smtClean="0"/>
          </a:p>
          <a:p>
            <a:pPr lvl="2"/>
            <a:r>
              <a:rPr lang="zh-CN" altLang="en-US" dirty="0" smtClean="0"/>
              <a:t>基础教育、中等教育和高等教育</a:t>
            </a:r>
            <a:endParaRPr lang="en-US" altLang="zh-CN" dirty="0" smtClean="0"/>
          </a:p>
          <a:p>
            <a:pPr lvl="2"/>
            <a:r>
              <a:rPr lang="zh-CN" altLang="en-US" dirty="0" smtClean="0"/>
              <a:t>义务教育与非义务教育</a:t>
            </a:r>
            <a:endParaRPr lang="en-US" altLang="zh-CN" dirty="0" smtClean="0"/>
          </a:p>
          <a:p>
            <a:pPr lvl="2"/>
            <a:r>
              <a:rPr lang="zh-CN" altLang="en-US" dirty="0" smtClean="0"/>
              <a:t>公立学校与私立学校</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071546"/>
            <a:ext cx="8540750" cy="4795854"/>
          </a:xfrm>
        </p:spPr>
        <p:txBody>
          <a:bodyPr/>
          <a:lstStyle/>
          <a:p>
            <a:r>
              <a:rPr lang="zh-CN" altLang="en-US" dirty="0" smtClean="0"/>
              <a:t>我国教育支出的现状及其政策选择</a:t>
            </a:r>
            <a:endParaRPr lang="en-US" altLang="zh-CN" dirty="0" smtClean="0"/>
          </a:p>
          <a:p>
            <a:pPr lvl="1"/>
            <a:r>
              <a:rPr lang="zh-CN" altLang="en-US" dirty="0" smtClean="0"/>
              <a:t>现状与问题</a:t>
            </a:r>
            <a:endParaRPr lang="en-US" altLang="zh-CN" dirty="0" smtClean="0"/>
          </a:p>
          <a:p>
            <a:pPr lvl="2"/>
            <a:r>
              <a:rPr lang="zh-CN" altLang="en-US" dirty="0" smtClean="0"/>
              <a:t>政府用于教育投资支出的力度不足</a:t>
            </a:r>
            <a:endParaRPr lang="en-US" altLang="zh-CN" dirty="0" smtClean="0"/>
          </a:p>
          <a:p>
            <a:pPr lvl="2"/>
            <a:r>
              <a:rPr lang="zh-CN" altLang="en-US" dirty="0" smtClean="0"/>
              <a:t>教育</a:t>
            </a:r>
            <a:r>
              <a:rPr lang="zh-CN" altLang="en-US" dirty="0" smtClean="0"/>
              <a:t>支出结构有待进一步完善</a:t>
            </a:r>
            <a:endParaRPr lang="en-US" altLang="zh-CN" dirty="0" smtClean="0"/>
          </a:p>
          <a:p>
            <a:pPr lvl="1"/>
            <a:r>
              <a:rPr lang="zh-CN" altLang="en-US" dirty="0" smtClean="0"/>
              <a:t>政策选择</a:t>
            </a:r>
            <a:endParaRPr lang="en-US" altLang="zh-CN" dirty="0" smtClean="0"/>
          </a:p>
          <a:p>
            <a:pPr lvl="2"/>
            <a:r>
              <a:rPr lang="zh-CN" altLang="en-US" dirty="0" smtClean="0"/>
              <a:t>加强政府在教育投资上的主体地位和主导作用</a:t>
            </a:r>
            <a:endParaRPr lang="en-US" altLang="zh-CN" dirty="0" smtClean="0"/>
          </a:p>
          <a:p>
            <a:pPr lvl="2"/>
            <a:r>
              <a:rPr lang="zh-CN" altLang="en-US" dirty="0" smtClean="0"/>
              <a:t>合理界定重要与地方政府提供教育的事权和支出责任</a:t>
            </a:r>
            <a:endParaRPr lang="en-US" altLang="zh-CN" dirty="0" smtClean="0"/>
          </a:p>
          <a:p>
            <a:pPr lvl="2"/>
            <a:r>
              <a:rPr lang="zh-CN" altLang="en-US" dirty="0" smtClean="0"/>
              <a:t>调整教育资金的分配结构</a:t>
            </a:r>
            <a:endParaRPr lang="en-US" altLang="zh-CN" dirty="0" smtClean="0"/>
          </a:p>
          <a:p>
            <a:pPr lvl="2"/>
            <a:r>
              <a:rPr lang="zh-CN" altLang="en-US" dirty="0" smtClean="0"/>
              <a:t>逐步缩小地区间教育发展的差异</a:t>
            </a:r>
            <a:endParaRPr lang="en-US" altLang="zh-CN" dirty="0" smtClean="0"/>
          </a:p>
          <a:p>
            <a:pPr lvl="2"/>
            <a:r>
              <a:rPr lang="zh-CN" altLang="en-US" dirty="0" smtClean="0"/>
              <a:t>发现教育公债，保证财政对教育的稳定支出</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513</TotalTime>
  <Words>881</Words>
  <Application>Microsoft Office PowerPoint</Application>
  <PresentationFormat>全屏显示(4:3)</PresentationFormat>
  <Paragraphs>122</Paragraphs>
  <Slides>16</Slides>
  <Notes>1</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主题2</vt:lpstr>
      <vt:lpstr>公 共 经 济 学 （财 政 学） Public Finance</vt:lpstr>
      <vt:lpstr>第十章  科教文卫支出</vt:lpstr>
      <vt:lpstr>本章目录</vt:lpstr>
      <vt:lpstr>科教文卫支出的性质与内容</vt:lpstr>
      <vt:lpstr>幻灯片 5</vt:lpstr>
      <vt:lpstr>幻灯片 6</vt:lpstr>
      <vt:lpstr>教育支出</vt:lpstr>
      <vt:lpstr>幻灯片 8</vt:lpstr>
      <vt:lpstr>幻灯片 9</vt:lpstr>
      <vt:lpstr>科学研究支出</vt:lpstr>
      <vt:lpstr>幻灯片 11</vt:lpstr>
      <vt:lpstr>幻灯片 12</vt:lpstr>
      <vt:lpstr>医疗卫生支出</vt:lpstr>
      <vt:lpstr>幻灯片 14</vt:lpstr>
      <vt:lpstr>幻灯片 15</vt:lpstr>
      <vt:lpstr>幻灯片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20</cp:revision>
  <dcterms:created xsi:type="dcterms:W3CDTF">2016-09-17T04:13:46Z</dcterms:created>
  <dcterms:modified xsi:type="dcterms:W3CDTF">2016-09-17T12:48:19Z</dcterms:modified>
</cp:coreProperties>
</file>