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290810"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2"/>
            <a:ext cx="12189144" cy="830997"/>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第五章　工业企业主要经济业务的核算</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生产准备业务的核算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二、固定资产购建业务</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外购固定资产</a:t>
            </a:r>
            <a:endParaRPr lang="zh-CN" altLang="zh-CN" sz="2200" b="1" dirty="0">
              <a:latin typeface="楷体" panose="02010609060101010101" pitchFamily="49" charset="-122"/>
              <a:ea typeface="楷体" panose="02010609060101010101" pitchFamily="49" charset="-122"/>
            </a:endParaRPr>
          </a:p>
          <a:p>
            <a:r>
              <a:rPr lang="zh-CN" altLang="zh-CN" dirty="0"/>
              <a:t>企业外购固定资产的成本</a:t>
            </a:r>
            <a:r>
              <a:rPr lang="en-US" altLang="zh-CN" dirty="0"/>
              <a:t>,</a:t>
            </a:r>
            <a:r>
              <a:rPr lang="zh-CN" altLang="zh-CN" dirty="0"/>
              <a:t>包括购买价款、相关税费、使固定资产达到预定可使用状态前所发生的可归属于该项资产的运输费、装卸费、安装费和专业人员服务费等。外购固定资产是否达到预定可使用状态</a:t>
            </a:r>
            <a:r>
              <a:rPr lang="en-US" altLang="zh-CN" dirty="0"/>
              <a:t>,</a:t>
            </a:r>
            <a:r>
              <a:rPr lang="zh-CN" altLang="zh-CN" dirty="0"/>
              <a:t>需要根据具体情况进行分析判断。</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自行建造固定资产</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自营方式建造固定资产</a:t>
            </a:r>
            <a:endParaRPr lang="zh-CN" altLang="zh-CN" dirty="0"/>
          </a:p>
          <a:p>
            <a:r>
              <a:rPr lang="en-US" altLang="zh-CN" dirty="0"/>
              <a:t>2.</a:t>
            </a:r>
            <a:r>
              <a:rPr lang="zh-CN" altLang="zh-CN" dirty="0"/>
              <a:t>出包方式建造固定资产</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产品生产业务的核算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一、材料费用的归集和分配</a:t>
            </a:r>
            <a:endParaRPr lang="zh-CN" altLang="zh-CN" sz="2600" b="1" dirty="0">
              <a:latin typeface="黑体" panose="02010609060101010101" pitchFamily="49" charset="-122"/>
              <a:ea typeface="黑体" panose="02010609060101010101" pitchFamily="49" charset="-122"/>
            </a:endParaRPr>
          </a:p>
          <a:p>
            <a:r>
              <a:rPr lang="zh-CN" altLang="zh-CN" dirty="0"/>
              <a:t>工业企业通过供应过程采购的各种原材料</a:t>
            </a:r>
            <a:r>
              <a:rPr lang="en-US" altLang="zh-CN" dirty="0"/>
              <a:t>,</a:t>
            </a:r>
            <a:r>
              <a:rPr lang="zh-CN" altLang="zh-CN" dirty="0"/>
              <a:t>经过验收入库之后</a:t>
            </a:r>
            <a:r>
              <a:rPr lang="en-US" altLang="zh-CN" dirty="0"/>
              <a:t>,</a:t>
            </a:r>
            <a:r>
              <a:rPr lang="zh-CN" altLang="zh-CN" dirty="0"/>
              <a:t>就形成了生产产品的物资储备</a:t>
            </a:r>
            <a:r>
              <a:rPr lang="en-US" altLang="zh-CN" dirty="0"/>
              <a:t>,</a:t>
            </a:r>
            <a:r>
              <a:rPr lang="zh-CN" altLang="zh-CN" dirty="0"/>
              <a:t>生产产品及其他方面领用时</a:t>
            </a:r>
            <a:r>
              <a:rPr lang="en-US" altLang="zh-CN" dirty="0"/>
              <a:t>,</a:t>
            </a:r>
            <a:r>
              <a:rPr lang="zh-CN" altLang="zh-CN" dirty="0"/>
              <a:t>就形成了材料费用。完整意义上的材料费用包括消耗的原材料、主要材料和辅助材料等</a:t>
            </a:r>
            <a:r>
              <a:rPr lang="en-US" altLang="zh-CN" dirty="0"/>
              <a:t>,</a:t>
            </a:r>
            <a:r>
              <a:rPr lang="zh-CN" altLang="zh-CN" dirty="0"/>
              <a:t>在确定材料费用时</a:t>
            </a:r>
            <a:r>
              <a:rPr lang="en-US" altLang="zh-CN" dirty="0"/>
              <a:t>,</a:t>
            </a:r>
            <a:r>
              <a:rPr lang="zh-CN" altLang="zh-CN" dirty="0"/>
              <a:t>会计部门要根据仓库部门转来的领料单</a:t>
            </a:r>
            <a:r>
              <a:rPr lang="en-US" altLang="zh-CN" dirty="0"/>
              <a:t>,</a:t>
            </a:r>
            <a:r>
              <a:rPr lang="zh-CN" altLang="zh-CN" dirty="0"/>
              <a:t>编制“发出材料汇总表”</a:t>
            </a:r>
            <a:r>
              <a:rPr lang="en-US" altLang="zh-CN" dirty="0"/>
              <a:t>,</a:t>
            </a:r>
            <a:r>
              <a:rPr lang="zh-CN" altLang="zh-CN" dirty="0"/>
              <a:t>区分生产、车间、部门和不同用途后进行不同的会计处理。</a:t>
            </a:r>
            <a:endParaRPr lang="zh-CN" altLang="zh-CN" dirty="0"/>
          </a:p>
          <a:p>
            <a:r>
              <a:rPr lang="zh-CN" altLang="zh-CN" dirty="0"/>
              <a:t>料本期转出数量和期末结存数量的确定有实地盘存制和永续盘存制两种方法。</a:t>
            </a:r>
            <a:endParaRPr lang="zh-CN" altLang="zh-CN" dirty="0"/>
          </a:p>
          <a:p>
            <a:r>
              <a:rPr lang="zh-CN" altLang="zh-CN" dirty="0"/>
              <a:t>实地盘存制</a:t>
            </a:r>
            <a:r>
              <a:rPr lang="en-US" altLang="zh-CN" dirty="0"/>
              <a:t>,</a:t>
            </a:r>
            <a:r>
              <a:rPr lang="zh-CN" altLang="zh-CN" dirty="0"/>
              <a:t>也称定期盘存制。它是用定期</a:t>
            </a:r>
            <a:r>
              <a:rPr lang="en-US" altLang="zh-CN" dirty="0"/>
              <a:t>(</a:t>
            </a:r>
            <a:r>
              <a:rPr lang="zh-CN" altLang="zh-CN" dirty="0"/>
              <a:t>一般为月末</a:t>
            </a:r>
            <a:r>
              <a:rPr lang="en-US" altLang="zh-CN" dirty="0"/>
              <a:t>)</a:t>
            </a:r>
            <a:r>
              <a:rPr lang="zh-CN" altLang="zh-CN" dirty="0"/>
              <a:t>实地盘点来确定期末材料的结存数量</a:t>
            </a:r>
            <a:r>
              <a:rPr lang="en-US" altLang="zh-CN" dirty="0"/>
              <a:t>,</a:t>
            </a:r>
            <a:r>
              <a:rPr lang="zh-CN" altLang="zh-CN" dirty="0"/>
              <a:t>并根据材料的单价计算出结存金额</a:t>
            </a:r>
            <a:r>
              <a:rPr lang="en-US" altLang="zh-CN" dirty="0"/>
              <a:t>,</a:t>
            </a:r>
            <a:r>
              <a:rPr lang="zh-CN" altLang="zh-CN" dirty="0"/>
              <a:t>再以期初结存金额、本期购入金额来倒算本期发出材料成本的一种材料核算方法。</a:t>
            </a:r>
            <a:endParaRPr lang="zh-CN" altLang="zh-CN" dirty="0"/>
          </a:p>
          <a:p>
            <a:r>
              <a:rPr lang="zh-CN" altLang="zh-CN" dirty="0"/>
              <a:t>永续盘存制</a:t>
            </a:r>
            <a:r>
              <a:rPr lang="en-US" altLang="zh-CN" dirty="0"/>
              <a:t>,</a:t>
            </a:r>
            <a:r>
              <a:rPr lang="zh-CN" altLang="zh-CN" dirty="0"/>
              <a:t>是对各项材料设置有数量和金额的账簿</a:t>
            </a:r>
            <a:r>
              <a:rPr lang="en-US" altLang="zh-CN" dirty="0"/>
              <a:t>,</a:t>
            </a:r>
            <a:r>
              <a:rPr lang="zh-CN" altLang="zh-CN" dirty="0"/>
              <a:t>根据各有关凭证</a:t>
            </a:r>
            <a:r>
              <a:rPr lang="en-US" altLang="zh-CN" dirty="0"/>
              <a:t>,</a:t>
            </a:r>
            <a:r>
              <a:rPr lang="zh-CN" altLang="zh-CN" dirty="0"/>
              <a:t>逐日逐笔登记其收发存的数量和金额的一种核算方法。这种方法能够随时在会计的账簿上了解企业各种材料的收发数量和金额</a:t>
            </a:r>
            <a:r>
              <a:rPr lang="en-US" altLang="zh-CN" dirty="0"/>
              <a:t>,</a:t>
            </a:r>
            <a:r>
              <a:rPr lang="zh-CN" altLang="zh-CN" dirty="0"/>
              <a:t>对于加强材料管理与控制等具有重要意义。这种盘存制度在实际工作中应用较为普遍。</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产品生产业务的核算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二、人工费用的归集和分配</a:t>
            </a:r>
            <a:endParaRPr lang="zh-CN" altLang="zh-CN" sz="2600" b="1" dirty="0">
              <a:latin typeface="黑体" panose="02010609060101010101" pitchFamily="49" charset="-122"/>
              <a:ea typeface="黑体" panose="02010609060101010101" pitchFamily="49" charset="-122"/>
            </a:endParaRPr>
          </a:p>
          <a:p>
            <a:r>
              <a:rPr lang="zh-CN" altLang="zh-CN" dirty="0"/>
              <a:t>人工费用是企业在生产经营过程中发生的各种耗费支出的主要组成部分</a:t>
            </a:r>
            <a:r>
              <a:rPr lang="en-US" altLang="zh-CN" dirty="0"/>
              <a:t>,</a:t>
            </a:r>
            <a:r>
              <a:rPr lang="zh-CN" altLang="zh-CN" dirty="0"/>
              <a:t>直接关系到产品成本和产品价格的高低</a:t>
            </a:r>
            <a:r>
              <a:rPr lang="en-US" altLang="zh-CN" dirty="0"/>
              <a:t>,</a:t>
            </a:r>
            <a:r>
              <a:rPr lang="zh-CN" altLang="zh-CN" dirty="0"/>
              <a:t>直接影响企业生产经营的成果。明确企业使用各种人力资源所付出的全部代价</a:t>
            </a:r>
            <a:r>
              <a:rPr lang="en-US" altLang="zh-CN" dirty="0"/>
              <a:t>,</a:t>
            </a:r>
            <a:r>
              <a:rPr lang="zh-CN" altLang="zh-CN" dirty="0"/>
              <a:t>以及产品成本中人工成本所占比重</a:t>
            </a:r>
            <a:r>
              <a:rPr lang="en-US" altLang="zh-CN" dirty="0"/>
              <a:t>,</a:t>
            </a:r>
            <a:r>
              <a:rPr lang="zh-CN" altLang="zh-CN" dirty="0"/>
              <a:t>有利于有效监督和控制生产经营过程中的人工费用支出</a:t>
            </a:r>
            <a:r>
              <a:rPr lang="en-US" altLang="zh-CN" dirty="0"/>
              <a:t>,</a:t>
            </a:r>
            <a:r>
              <a:rPr lang="zh-CN" altLang="zh-CN" dirty="0"/>
              <a:t>改善费用支出结构</a:t>
            </a:r>
            <a:r>
              <a:rPr lang="en-US" altLang="zh-CN" dirty="0"/>
              <a:t>,</a:t>
            </a:r>
            <a:r>
              <a:rPr lang="zh-CN" altLang="zh-CN" dirty="0"/>
              <a:t>节约成本</a:t>
            </a:r>
            <a:r>
              <a:rPr lang="en-US" altLang="zh-CN" dirty="0"/>
              <a:t>,</a:t>
            </a:r>
            <a:r>
              <a:rPr lang="zh-CN" altLang="zh-CN" dirty="0"/>
              <a:t>降低产品价格</a:t>
            </a:r>
            <a:r>
              <a:rPr lang="en-US" altLang="zh-CN" dirty="0"/>
              <a:t>,</a:t>
            </a:r>
            <a:r>
              <a:rPr lang="zh-CN" altLang="zh-CN" dirty="0"/>
              <a:t>提高企业的市场竞争力。</a:t>
            </a:r>
            <a:endParaRPr lang="zh-CN" altLang="zh-CN" dirty="0"/>
          </a:p>
          <a:p>
            <a:r>
              <a:rPr lang="zh-CN" altLang="zh-CN" dirty="0"/>
              <a:t>在对企业职工的各项薪酬进行核算时</a:t>
            </a:r>
            <a:r>
              <a:rPr lang="en-US" altLang="zh-CN" dirty="0"/>
              <a:t>,</a:t>
            </a:r>
            <a:r>
              <a:rPr lang="zh-CN" altLang="zh-CN" dirty="0"/>
              <a:t>应根据工资结算汇总表的内容登记有关的总分类账户和明细分类账户</a:t>
            </a:r>
            <a:r>
              <a:rPr lang="en-US" altLang="zh-CN" dirty="0"/>
              <a:t>,</a:t>
            </a:r>
            <a:r>
              <a:rPr lang="zh-CN" altLang="zh-CN" dirty="0"/>
              <a:t>进行人工费用归集和分配的相关账务处理。</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产品生产业务的核算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三、制造费用的归集和分配</a:t>
            </a:r>
            <a:endParaRPr lang="zh-CN" altLang="zh-CN" sz="2600" b="1" dirty="0">
              <a:latin typeface="黑体" panose="02010609060101010101" pitchFamily="49" charset="-122"/>
              <a:ea typeface="黑体" panose="02010609060101010101" pitchFamily="49" charset="-122"/>
            </a:endParaRPr>
          </a:p>
          <a:p>
            <a:r>
              <a:rPr lang="zh-CN" altLang="zh-CN" dirty="0"/>
              <a:t>制造费用是工业企业为了生产产品和提供劳务而发生的各种间接费用。其主要内容是企业的生产部门</a:t>
            </a:r>
            <a:r>
              <a:rPr lang="en-US" altLang="zh-CN" dirty="0"/>
              <a:t>(</a:t>
            </a:r>
            <a:r>
              <a:rPr lang="zh-CN" altLang="zh-CN" dirty="0"/>
              <a:t>包括基本生产车间和辅助生产车间</a:t>
            </a:r>
            <a:r>
              <a:rPr lang="en-US" altLang="zh-CN" dirty="0"/>
              <a:t>)</a:t>
            </a:r>
            <a:r>
              <a:rPr lang="zh-CN" altLang="zh-CN" dirty="0"/>
              <a:t>为组织和管理生产活动以及为生产活动服务而发生的费用</a:t>
            </a:r>
            <a:r>
              <a:rPr lang="en-US" altLang="zh-CN" dirty="0"/>
              <a:t>,</a:t>
            </a:r>
            <a:r>
              <a:rPr lang="zh-CN" altLang="zh-CN" dirty="0"/>
              <a:t>如车间管理人员的薪酬、办公费、水电费等。</a:t>
            </a:r>
            <a:endParaRPr lang="zh-CN" altLang="zh-CN" dirty="0"/>
          </a:p>
          <a:p>
            <a:r>
              <a:rPr lang="zh-CN" altLang="zh-CN" dirty="0"/>
              <a:t>制造费用包括的具体内容又可以分为三个部分</a:t>
            </a:r>
            <a:r>
              <a:rPr lang="en-US" altLang="zh-CN" dirty="0"/>
              <a:t>:</a:t>
            </a:r>
            <a:endParaRPr lang="zh-CN" altLang="zh-CN" dirty="0"/>
          </a:p>
          <a:p>
            <a:r>
              <a:rPr lang="zh-CN" altLang="zh-CN" dirty="0"/>
              <a:t>第一部分是间接用于产品生产的费用</a:t>
            </a:r>
            <a:r>
              <a:rPr lang="en-US" altLang="zh-CN" dirty="0"/>
              <a:t>,</a:t>
            </a:r>
            <a:r>
              <a:rPr lang="zh-CN" altLang="zh-CN" dirty="0"/>
              <a:t>如机物料消耗费用</a:t>
            </a:r>
            <a:r>
              <a:rPr lang="en-US" altLang="zh-CN" dirty="0"/>
              <a:t>,</a:t>
            </a:r>
            <a:r>
              <a:rPr lang="zh-CN" altLang="zh-CN" dirty="0"/>
              <a:t>车间固定资产的折旧费、修理费、保险费</a:t>
            </a:r>
            <a:r>
              <a:rPr lang="en-US" altLang="zh-CN" dirty="0"/>
              <a:t>,</a:t>
            </a:r>
            <a:r>
              <a:rPr lang="zh-CN" altLang="zh-CN" dirty="0"/>
              <a:t>车间生产用的水电费、劳动保护费</a:t>
            </a:r>
            <a:r>
              <a:rPr lang="en-US" altLang="zh-CN" dirty="0"/>
              <a:t>,</a:t>
            </a:r>
            <a:r>
              <a:rPr lang="zh-CN" altLang="zh-CN" dirty="0"/>
              <a:t>等等。</a:t>
            </a:r>
            <a:endParaRPr lang="zh-CN" altLang="zh-CN" dirty="0"/>
          </a:p>
          <a:p>
            <a:r>
              <a:rPr lang="zh-CN" altLang="zh-CN" dirty="0"/>
              <a:t>第二部分是直接用于产品生产</a:t>
            </a:r>
            <a:r>
              <a:rPr lang="en-US" altLang="zh-CN" dirty="0"/>
              <a:t>,</a:t>
            </a:r>
            <a:r>
              <a:rPr lang="zh-CN" altLang="zh-CN" dirty="0"/>
              <a:t>但管理上不要求或者不便于单独核算</a:t>
            </a:r>
            <a:r>
              <a:rPr lang="en-US" altLang="zh-CN" dirty="0"/>
              <a:t>,</a:t>
            </a:r>
            <a:r>
              <a:rPr lang="zh-CN" altLang="zh-CN" dirty="0"/>
              <a:t>因而依据会计的重要性原则没有单独设置成本项目进行核算的某些费用</a:t>
            </a:r>
            <a:r>
              <a:rPr lang="en-US" altLang="zh-CN" dirty="0"/>
              <a:t>,</a:t>
            </a:r>
            <a:r>
              <a:rPr lang="zh-CN" altLang="zh-CN" dirty="0"/>
              <a:t>如低值生产工具的摊销费、设计制图费、试验费以及生产工艺用的动力费等。</a:t>
            </a:r>
            <a:endParaRPr lang="zh-CN" altLang="zh-CN" dirty="0"/>
          </a:p>
          <a:p>
            <a:r>
              <a:rPr lang="zh-CN" altLang="zh-CN" dirty="0"/>
              <a:t>第三部分是车间用于组织和管理生产的费用</a:t>
            </a:r>
            <a:r>
              <a:rPr lang="en-US" altLang="zh-CN" dirty="0"/>
              <a:t>,</a:t>
            </a:r>
            <a:r>
              <a:rPr lang="zh-CN" altLang="zh-CN" dirty="0"/>
              <a:t>如车间管理人员的薪酬</a:t>
            </a:r>
            <a:r>
              <a:rPr lang="en-US" altLang="zh-CN" dirty="0"/>
              <a:t>,</a:t>
            </a:r>
            <a:r>
              <a:rPr lang="zh-CN" altLang="zh-CN" dirty="0"/>
              <a:t>车间管理用的固定资产的折旧费、修理费</a:t>
            </a:r>
            <a:r>
              <a:rPr lang="en-US" altLang="zh-CN" dirty="0"/>
              <a:t>,</a:t>
            </a:r>
            <a:r>
              <a:rPr lang="zh-CN" altLang="zh-CN" dirty="0"/>
              <a:t>车间管理用具的摊销费用</a:t>
            </a:r>
            <a:r>
              <a:rPr lang="en-US" altLang="zh-CN" dirty="0"/>
              <a:t>,</a:t>
            </a:r>
            <a:r>
              <a:rPr lang="zh-CN" altLang="zh-CN" dirty="0"/>
              <a:t>车间管理用的水电费、办公费、差旅费等。</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产品生产业务的核算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四、完工产品生产成本的计算和结转</a:t>
            </a:r>
            <a:endParaRPr lang="zh-CN" altLang="zh-CN" sz="2600" b="1" dirty="0">
              <a:latin typeface="黑体" panose="02010609060101010101" pitchFamily="49" charset="-122"/>
              <a:ea typeface="黑体" panose="02010609060101010101" pitchFamily="49" charset="-122"/>
            </a:endParaRPr>
          </a:p>
          <a:p>
            <a:r>
              <a:rPr lang="zh-CN" altLang="zh-CN" dirty="0"/>
              <a:t>在将制造费用采用一定的标准分配入各种产品的成本项目后</a:t>
            </a:r>
            <a:r>
              <a:rPr lang="en-US" altLang="zh-CN" dirty="0"/>
              <a:t>,</a:t>
            </a:r>
            <a:r>
              <a:rPr lang="zh-CN" altLang="zh-CN" dirty="0"/>
              <a:t>“生产成本”账户的借方归集了各种产品所发生的直接材料、直接工资、其他直接支出以及应负担的制造费用全部内容</a:t>
            </a:r>
            <a:r>
              <a:rPr lang="en-US" altLang="zh-CN" dirty="0"/>
              <a:t>,</a:t>
            </a:r>
            <a:r>
              <a:rPr lang="zh-CN" altLang="zh-CN" dirty="0"/>
              <a:t>在此基础上就可以进行产品成本的计算了。进行产品生产成本的计算就是将企业生产过程中为制造产品所发生的各种费用按照所生产产品的品种、类别等</a:t>
            </a:r>
            <a:r>
              <a:rPr lang="en-US" altLang="zh-CN" dirty="0"/>
              <a:t>(</a:t>
            </a:r>
            <a:r>
              <a:rPr lang="zh-CN" altLang="zh-CN" dirty="0"/>
              <a:t>即成本计算对象</a:t>
            </a:r>
            <a:r>
              <a:rPr lang="en-US" altLang="zh-CN" dirty="0"/>
              <a:t>)</a:t>
            </a:r>
            <a:r>
              <a:rPr lang="zh-CN" altLang="zh-CN" dirty="0"/>
              <a:t>进行归集和分配</a:t>
            </a:r>
            <a:r>
              <a:rPr lang="en-US" altLang="zh-CN" dirty="0"/>
              <a:t>,</a:t>
            </a:r>
            <a:r>
              <a:rPr lang="zh-CN" altLang="zh-CN" dirty="0"/>
              <a:t>以便计算各种产品的总成本和单位成本。</a:t>
            </a:r>
            <a:endParaRPr lang="zh-CN" altLang="zh-CN" dirty="0"/>
          </a:p>
          <a:p>
            <a:r>
              <a:rPr lang="zh-CN" altLang="zh-CN" dirty="0"/>
              <a:t>企业应设置产品生产成本明细账</a:t>
            </a:r>
            <a:r>
              <a:rPr lang="en-US" altLang="zh-CN" dirty="0"/>
              <a:t>,</a:t>
            </a:r>
            <a:r>
              <a:rPr lang="zh-CN" altLang="zh-CN" dirty="0"/>
              <a:t>用来归集应计入各种产品的生产费用。</a:t>
            </a:r>
            <a:endParaRPr lang="zh-CN" altLang="zh-CN" dirty="0"/>
          </a:p>
          <a:p>
            <a:r>
              <a:rPr lang="zh-CN" altLang="zh-CN" dirty="0"/>
              <a:t>企业生产的产品完工后</a:t>
            </a:r>
            <a:r>
              <a:rPr lang="en-US" altLang="zh-CN" dirty="0"/>
              <a:t>,</a:t>
            </a:r>
            <a:r>
              <a:rPr lang="zh-CN" altLang="zh-CN" dirty="0"/>
              <a:t>需要验收入库以备销售。会计人员需要根据完工产品生产成本计算单和入库单结转完工、验收入库产品的生产成本</a:t>
            </a:r>
            <a:r>
              <a:rPr lang="en-US" altLang="zh-CN" dirty="0"/>
              <a:t>,</a:t>
            </a:r>
            <a:r>
              <a:rPr lang="zh-CN" altLang="zh-CN" dirty="0"/>
              <a:t>形成企业的资产</a:t>
            </a:r>
            <a:r>
              <a:rPr lang="en-US" altLang="zh-CN" dirty="0"/>
              <a:t>,</a:t>
            </a:r>
            <a:r>
              <a:rPr lang="zh-CN" altLang="zh-CN" dirty="0"/>
              <a:t>在“库存商品”账户中进行核算。对于未完工的在产品成本</a:t>
            </a:r>
            <a:r>
              <a:rPr lang="en-US" altLang="zh-CN" dirty="0"/>
              <a:t>,</a:t>
            </a:r>
            <a:r>
              <a:rPr lang="zh-CN" altLang="zh-CN" dirty="0"/>
              <a:t>仍然在“生产成本”账户中核算。</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第五节　商品销售业务的核算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一、主营业务收支的核算</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商品销售收入的确认与计量</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销售商品收入确认的账务处理</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商品销售成本的结转及销售税金的确认</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第五节　商品销售业务的核算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二、其他业务收支的核算</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其他业务收入的核算</a:t>
            </a:r>
            <a:endParaRPr lang="zh-CN" altLang="zh-CN" sz="2200" b="1" dirty="0">
              <a:latin typeface="楷体" panose="02010609060101010101" pitchFamily="49" charset="-122"/>
              <a:ea typeface="楷体" panose="02010609060101010101" pitchFamily="49" charset="-122"/>
            </a:endParaRPr>
          </a:p>
          <a:p>
            <a:r>
              <a:rPr lang="zh-CN" altLang="zh-CN" dirty="0"/>
              <a:t>关于工业企业其他业务的范围在本节刚开始就已经予以介绍</a:t>
            </a:r>
            <a:r>
              <a:rPr lang="en-US" altLang="zh-CN" dirty="0"/>
              <a:t>,</a:t>
            </a:r>
            <a:r>
              <a:rPr lang="zh-CN" altLang="zh-CN" dirty="0"/>
              <a:t>由于发生其他业务而实现的收入称为其他业务收入。在会计核算中</a:t>
            </a:r>
            <a:r>
              <a:rPr lang="en-US" altLang="zh-CN" dirty="0"/>
              <a:t>,</a:t>
            </a:r>
            <a:r>
              <a:rPr lang="zh-CN" altLang="zh-CN" dirty="0"/>
              <a:t>对于其他业务而实现的收入是通过“其他业务收入”账户进行核算的。</a:t>
            </a:r>
            <a:endParaRPr lang="zh-CN" altLang="zh-CN" dirty="0"/>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其他业务支出的核算</a:t>
            </a:r>
            <a:endParaRPr lang="zh-CN" altLang="zh-CN" sz="2200" b="1" dirty="0">
              <a:latin typeface="楷体" panose="02010609060101010101" pitchFamily="49" charset="-122"/>
              <a:ea typeface="楷体" panose="02010609060101010101" pitchFamily="49" charset="-122"/>
            </a:endParaRPr>
          </a:p>
          <a:p>
            <a:r>
              <a:rPr lang="zh-CN" altLang="zh-CN" dirty="0"/>
              <a:t>企业在实现其他业务收入的同时</a:t>
            </a:r>
            <a:r>
              <a:rPr lang="en-US" altLang="zh-CN" dirty="0"/>
              <a:t>,</a:t>
            </a:r>
            <a:r>
              <a:rPr lang="zh-CN" altLang="zh-CN" dirty="0"/>
              <a:t>往往还要发生一些其他业务支出</a:t>
            </a:r>
            <a:r>
              <a:rPr lang="en-US" altLang="zh-CN" dirty="0"/>
              <a:t>,</a:t>
            </a:r>
            <a:r>
              <a:rPr lang="zh-CN" altLang="zh-CN" dirty="0"/>
              <a:t>包括与其他业务有关的成本、费用以及税金等</a:t>
            </a:r>
            <a:r>
              <a:rPr lang="en-US" altLang="zh-CN" dirty="0"/>
              <a:t>,</a:t>
            </a:r>
            <a:r>
              <a:rPr lang="zh-CN" altLang="zh-CN" dirty="0"/>
              <a:t>如销售材料的成本支出</a:t>
            </a:r>
            <a:r>
              <a:rPr lang="en-US" altLang="zh-CN" dirty="0"/>
              <a:t>,</a:t>
            </a:r>
            <a:r>
              <a:rPr lang="zh-CN" altLang="zh-CN" dirty="0"/>
              <a:t>出租包装物应摊销的成本支出以及计算的税费等。</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第六节　财务成果业务的核算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一、财务成果——利润的构成与计算</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营业利润</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利润总额</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净利润</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第六节　财务成果业务的核算</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二、利润形成过程的核算</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期间费用的核算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管理费用</a:t>
            </a:r>
            <a:endParaRPr lang="zh-CN" altLang="zh-CN" dirty="0"/>
          </a:p>
          <a:p>
            <a:r>
              <a:rPr lang="en-US" altLang="zh-CN" dirty="0"/>
              <a:t>2.</a:t>
            </a:r>
            <a:r>
              <a:rPr lang="zh-CN" altLang="zh-CN" dirty="0"/>
              <a:t>财务费用</a:t>
            </a:r>
            <a:endParaRPr lang="zh-CN" altLang="zh-CN" dirty="0"/>
          </a:p>
          <a:p>
            <a:r>
              <a:rPr lang="en-US" altLang="zh-CN" dirty="0"/>
              <a:t>3.</a:t>
            </a:r>
            <a:r>
              <a:rPr lang="zh-CN" altLang="zh-CN" dirty="0"/>
              <a:t>销售费用</a:t>
            </a:r>
            <a:endParaRPr lang="zh-CN" altLang="zh-CN" dirty="0"/>
          </a:p>
          <a:p>
            <a:pPr marL="0" indent="0">
              <a:lnSpc>
                <a:spcPct val="135000"/>
              </a:lnSpc>
              <a:buNone/>
            </a:pP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第六节　财务成果业务的核算</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en-US" altLang="zh-CN" sz="2200" b="1" dirty="0" smtClean="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计入当期利润的利得和损失的核算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营业外收入</a:t>
            </a:r>
            <a:endParaRPr lang="zh-CN" altLang="zh-CN" dirty="0"/>
          </a:p>
          <a:p>
            <a:r>
              <a:rPr lang="en-US" altLang="zh-CN" dirty="0"/>
              <a:t>2.</a:t>
            </a:r>
            <a:r>
              <a:rPr lang="zh-CN" altLang="zh-CN" dirty="0"/>
              <a:t>营业外支出</a:t>
            </a:r>
            <a:endParaRPr lang="zh-CN" altLang="zh-CN" dirty="0"/>
          </a:p>
          <a:p>
            <a:pPr marL="0" indent="0">
              <a:lnSpc>
                <a:spcPct val="14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利润的结转和净利润的核算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“本年利润”账户</a:t>
            </a:r>
            <a:endParaRPr lang="zh-CN" altLang="zh-CN" dirty="0"/>
          </a:p>
          <a:p>
            <a:r>
              <a:rPr lang="en-US" altLang="zh-CN" dirty="0"/>
              <a:t>2.</a:t>
            </a:r>
            <a:r>
              <a:rPr lang="zh-CN" altLang="zh-CN" dirty="0"/>
              <a:t>“所得税费用”账户</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grpSp>
        <p:nvGrpSpPr>
          <p:cNvPr id="11" name="组合 10"/>
          <p:cNvGrpSpPr/>
          <p:nvPr/>
        </p:nvGrpSpPr>
        <p:grpSpPr>
          <a:xfrm>
            <a:off x="2771415" y="1751330"/>
            <a:ext cx="6387268" cy="4038600"/>
            <a:chOff x="4365" y="2758"/>
            <a:chExt cx="10060" cy="6360"/>
          </a:xfrm>
        </p:grpSpPr>
        <p:pic>
          <p:nvPicPr>
            <p:cNvPr id="19" name="图片 18"/>
            <p:cNvPicPr>
              <a:picLocks noChangeAspect="1"/>
            </p:cNvPicPr>
            <p:nvPr/>
          </p:nvPicPr>
          <p:blipFill>
            <a:blip r:embed="rId2"/>
            <a:stretch>
              <a:fillRect/>
            </a:stretch>
          </p:blipFill>
          <p:spPr>
            <a:xfrm rot="5400000">
              <a:off x="1861" y="5525"/>
              <a:ext cx="5623" cy="615"/>
            </a:xfrm>
            <a:prstGeom prst="rect">
              <a:avLst/>
            </a:prstGeom>
          </p:spPr>
        </p:pic>
        <p:grpSp>
          <p:nvGrpSpPr>
            <p:cNvPr id="25604" name="组合 25603"/>
            <p:cNvGrpSpPr/>
            <p:nvPr/>
          </p:nvGrpSpPr>
          <p:grpSpPr>
            <a:xfrm>
              <a:off x="4450" y="2758"/>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3838"/>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4933"/>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9" name="组合 25618"/>
            <p:cNvGrpSpPr/>
            <p:nvPr/>
          </p:nvGrpSpPr>
          <p:grpSpPr>
            <a:xfrm>
              <a:off x="4450" y="6043"/>
              <a:ext cx="9951" cy="878"/>
              <a:chOff x="0" y="0"/>
              <a:chExt cx="3222" cy="288"/>
            </a:xfrm>
          </p:grpSpPr>
          <p:sp>
            <p:nvSpPr>
              <p:cNvPr id="25620" name="Oval 20"/>
              <p:cNvSpPr/>
              <p:nvPr/>
            </p:nvSpPr>
            <p:spPr>
              <a:xfrm>
                <a:off x="0" y="69"/>
                <a:ext cx="144" cy="144"/>
              </a:xfrm>
              <a:prstGeom prst="ellipse">
                <a:avLst/>
              </a:prstGeom>
              <a:gradFill rotWithShape="1">
                <a:gsLst>
                  <a:gs pos="0">
                    <a:schemeClr val="accent1"/>
                  </a:gs>
                  <a:gs pos="100000">
                    <a:srgbClr val="3F7878"/>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1" name="组合 25620"/>
              <p:cNvGrpSpPr/>
              <p:nvPr/>
            </p:nvGrpSpPr>
            <p:grpSpPr>
              <a:xfrm>
                <a:off x="144" y="0"/>
                <a:ext cx="3078" cy="288"/>
                <a:chOff x="0" y="0"/>
                <a:chExt cx="3078" cy="288"/>
              </a:xfrm>
            </p:grpSpPr>
            <p:sp>
              <p:nvSpPr>
                <p:cNvPr id="25622" name="Line 2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3" name="AutoShape 2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24" name="组合 25623"/>
            <p:cNvGrpSpPr/>
            <p:nvPr/>
          </p:nvGrpSpPr>
          <p:grpSpPr>
            <a:xfrm>
              <a:off x="4450" y="7138"/>
              <a:ext cx="9951" cy="878"/>
              <a:chOff x="0" y="0"/>
              <a:chExt cx="3222" cy="288"/>
            </a:xfrm>
          </p:grpSpPr>
          <p:sp>
            <p:nvSpPr>
              <p:cNvPr id="25625" name="Oval 25"/>
              <p:cNvSpPr/>
              <p:nvPr/>
            </p:nvSpPr>
            <p:spPr>
              <a:xfrm>
                <a:off x="0" y="63"/>
                <a:ext cx="144" cy="144"/>
              </a:xfrm>
              <a:prstGeom prst="ellipse">
                <a:avLst/>
              </a:prstGeom>
              <a:gradFill rotWithShape="1">
                <a:gsLst>
                  <a:gs pos="0">
                    <a:schemeClr val="hlink"/>
                  </a:gs>
                  <a:gs pos="100000">
                    <a:srgbClr val="496231"/>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6" name="组合 25625"/>
              <p:cNvGrpSpPr/>
              <p:nvPr/>
            </p:nvGrpSpPr>
            <p:grpSpPr>
              <a:xfrm>
                <a:off x="144" y="0"/>
                <a:ext cx="3078" cy="288"/>
                <a:chOff x="0" y="0"/>
                <a:chExt cx="3078" cy="288"/>
              </a:xfrm>
            </p:grpSpPr>
            <p:sp>
              <p:nvSpPr>
                <p:cNvPr id="25627" name="Line 2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8" name="AutoShape 2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sp>
          <p:nvSpPr>
            <p:cNvPr id="25629" name="Rectangle 29"/>
            <p:cNvSpPr/>
            <p:nvPr/>
          </p:nvSpPr>
          <p:spPr>
            <a:xfrm>
              <a:off x="6002" y="2932"/>
              <a:ext cx="7818" cy="582"/>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工业企业主要经营过程和经济业务</a:t>
              </a:r>
              <a:endParaRPr lang="en-US" altLang="zh-CN" dirty="0">
                <a:solidFill>
                  <a:prstClr val="black"/>
                </a:solidFill>
                <a:latin typeface="Arial" panose="020B0604020202020204" pitchFamily="34" charset="0"/>
              </a:endParaRPr>
            </a:p>
          </p:txBody>
        </p:sp>
        <p:sp>
          <p:nvSpPr>
            <p:cNvPr id="25630" name="Rectangle 30"/>
            <p:cNvSpPr/>
            <p:nvPr/>
          </p:nvSpPr>
          <p:spPr>
            <a:xfrm>
              <a:off x="6002" y="4027"/>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资金筹集业务的核算</a:t>
              </a:r>
              <a:endParaRPr lang="en-US" altLang="zh-CN" dirty="0">
                <a:solidFill>
                  <a:prstClr val="black"/>
                </a:solidFill>
                <a:latin typeface="Arial" panose="020B0604020202020204" pitchFamily="34" charset="0"/>
              </a:endParaRPr>
            </a:p>
          </p:txBody>
        </p:sp>
        <p:sp>
          <p:nvSpPr>
            <p:cNvPr id="25631" name="Rectangle 31"/>
            <p:cNvSpPr/>
            <p:nvPr/>
          </p:nvSpPr>
          <p:spPr>
            <a:xfrm>
              <a:off x="6002" y="5130"/>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生产准备业务的核算</a:t>
              </a:r>
              <a:endParaRPr lang="en-US" altLang="zh-CN" dirty="0">
                <a:solidFill>
                  <a:prstClr val="black"/>
                </a:solidFill>
                <a:latin typeface="Arial" panose="020B0604020202020204" pitchFamily="34" charset="0"/>
              </a:endParaRPr>
            </a:p>
          </p:txBody>
        </p:sp>
        <p:sp>
          <p:nvSpPr>
            <p:cNvPr id="25632" name="Rectangle 32"/>
            <p:cNvSpPr/>
            <p:nvPr/>
          </p:nvSpPr>
          <p:spPr>
            <a:xfrm>
              <a:off x="6002" y="620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第四节　产品生产业务的核算</a:t>
              </a:r>
              <a:endParaRPr lang="en-US" altLang="zh-CN" dirty="0">
                <a:solidFill>
                  <a:prstClr val="black"/>
                </a:solidFill>
                <a:latin typeface="Arial" panose="020B0604020202020204" pitchFamily="34" charset="0"/>
              </a:endParaRPr>
            </a:p>
          </p:txBody>
        </p:sp>
        <p:sp>
          <p:nvSpPr>
            <p:cNvPr id="25633" name="Rectangle 33"/>
            <p:cNvSpPr/>
            <p:nvPr/>
          </p:nvSpPr>
          <p:spPr>
            <a:xfrm>
              <a:off x="6002" y="7275"/>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第五节　商品销售业务的核算</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endParaRPr>
            </a:p>
          </p:txBody>
        </p:sp>
        <p:grpSp>
          <p:nvGrpSpPr>
            <p:cNvPr id="2" name="组合 1"/>
            <p:cNvGrpSpPr/>
            <p:nvPr/>
          </p:nvGrpSpPr>
          <p:grpSpPr>
            <a:xfrm>
              <a:off x="4474" y="8240"/>
              <a:ext cx="9951" cy="878"/>
              <a:chOff x="0" y="0"/>
              <a:chExt cx="3222" cy="288"/>
            </a:xfrm>
          </p:grpSpPr>
          <p:sp>
            <p:nvSpPr>
              <p:cNvPr id="6" name="Oval 25"/>
              <p:cNvSpPr/>
              <p:nvPr/>
            </p:nvSpPr>
            <p:spPr>
              <a:xfrm>
                <a:off x="0" y="63"/>
                <a:ext cx="144" cy="144"/>
              </a:xfrm>
              <a:prstGeom prst="ellipse">
                <a:avLst/>
              </a:prstGeom>
              <a:solidFill>
                <a:schemeClr val="tx1">
                  <a:lumMod val="65000"/>
                  <a:lumOff val="35000"/>
                </a:schemeClr>
              </a:soli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7" name="组合 6"/>
              <p:cNvGrpSpPr/>
              <p:nvPr/>
            </p:nvGrpSpPr>
            <p:grpSpPr>
              <a:xfrm>
                <a:off x="144" y="0"/>
                <a:ext cx="3078" cy="288"/>
                <a:chOff x="0" y="0"/>
                <a:chExt cx="3078" cy="288"/>
              </a:xfrm>
            </p:grpSpPr>
            <p:sp>
              <p:nvSpPr>
                <p:cNvPr id="8" name="Line 2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9" name="AutoShape 2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sp>
          <p:nvSpPr>
            <p:cNvPr id="10" name="Rectangle 33"/>
            <p:cNvSpPr/>
            <p:nvPr/>
          </p:nvSpPr>
          <p:spPr>
            <a:xfrm>
              <a:off x="6026" y="8377"/>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第六节　财务成果业务的核算</a:t>
              </a:r>
              <a:endParaRPr lang="en-US" altLang="zh-CN" dirty="0">
                <a:solidFill>
                  <a:prstClr val="black"/>
                </a:solidFill>
                <a:latin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第六节　财务成果业务的核算</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三、企业利润分配业务的核算</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利润分配的一般程序</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弥补以前年度的亏损</a:t>
            </a:r>
            <a:endParaRPr lang="zh-CN" altLang="zh-CN" dirty="0"/>
          </a:p>
          <a:p>
            <a:r>
              <a:rPr lang="en-US" altLang="zh-CN" dirty="0"/>
              <a:t>2.</a:t>
            </a:r>
            <a:r>
              <a:rPr lang="zh-CN" altLang="zh-CN" dirty="0"/>
              <a:t>提取法定盈余公积</a:t>
            </a:r>
            <a:endParaRPr lang="zh-CN" altLang="zh-CN" dirty="0"/>
          </a:p>
          <a:p>
            <a:r>
              <a:rPr lang="en-US" altLang="zh-CN" dirty="0"/>
              <a:t>3.</a:t>
            </a:r>
            <a:r>
              <a:rPr lang="zh-CN" altLang="zh-CN" dirty="0"/>
              <a:t>提取任意盈余公积</a:t>
            </a:r>
            <a:endParaRPr lang="zh-CN" altLang="zh-CN" dirty="0"/>
          </a:p>
          <a:p>
            <a:r>
              <a:rPr lang="en-US" altLang="zh-CN" dirty="0"/>
              <a:t>4.</a:t>
            </a:r>
            <a:r>
              <a:rPr lang="zh-CN" altLang="zh-CN" dirty="0"/>
              <a:t>向企业所有者或者公司股东分配利润或股利</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第六节　财务成果业务的核算</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向所有者分配利润的形式</a:t>
            </a:r>
            <a:endParaRPr lang="zh-CN" altLang="zh-CN" sz="2200" b="1" dirty="0">
              <a:latin typeface="楷体" panose="02010609060101010101" pitchFamily="49" charset="-122"/>
              <a:ea typeface="楷体" panose="02010609060101010101" pitchFamily="49" charset="-122"/>
            </a:endParaRPr>
          </a:p>
          <a:p>
            <a:r>
              <a:rPr lang="zh-CN" altLang="zh-CN" dirty="0"/>
              <a:t>对于公司制企业而言</a:t>
            </a:r>
            <a:r>
              <a:rPr lang="en-US" altLang="zh-CN" dirty="0"/>
              <a:t>,</a:t>
            </a:r>
            <a:r>
              <a:rPr lang="zh-CN" altLang="zh-CN" dirty="0"/>
              <a:t>向所有者分配利润的主要形式有现金股利和股票股利两种方式</a:t>
            </a:r>
            <a:r>
              <a:rPr lang="en-US" altLang="zh-CN" dirty="0"/>
              <a:t>,</a:t>
            </a:r>
            <a:r>
              <a:rPr lang="zh-CN" altLang="zh-CN" dirty="0"/>
              <a:t>此外</a:t>
            </a:r>
            <a:r>
              <a:rPr lang="en-US" altLang="zh-CN" dirty="0"/>
              <a:t>,</a:t>
            </a:r>
            <a:r>
              <a:rPr lang="zh-CN" altLang="zh-CN" dirty="0"/>
              <a:t>股票回购是一项非常规的股利政策。采用不同的股利分配政策会对企业的资产总额、所有者权益总额、股本、货币资金等产生影响</a:t>
            </a:r>
            <a:r>
              <a:rPr lang="en-US" altLang="zh-CN" dirty="0"/>
              <a:t>,</a:t>
            </a:r>
            <a:r>
              <a:rPr lang="zh-CN" altLang="zh-CN" dirty="0"/>
              <a:t>从而影响企业的财务指标。对上市公司而言</a:t>
            </a:r>
            <a:r>
              <a:rPr lang="en-US" altLang="zh-CN" dirty="0"/>
              <a:t>,</a:t>
            </a:r>
            <a:r>
              <a:rPr lang="zh-CN" altLang="zh-CN" dirty="0"/>
              <a:t>公司股利政策还会对其股票市场价格产生影响。</a:t>
            </a:r>
            <a:endParaRPr lang="zh-CN" altLang="zh-CN" dirty="0"/>
          </a:p>
          <a:p>
            <a:r>
              <a:rPr lang="zh-CN" altLang="zh-CN" dirty="0"/>
              <a:t>分派现金股利</a:t>
            </a:r>
            <a:r>
              <a:rPr lang="en-US" altLang="zh-CN" dirty="0"/>
              <a:t>,</a:t>
            </a:r>
            <a:r>
              <a:rPr lang="zh-CN" altLang="zh-CN" dirty="0"/>
              <a:t>是用现金形式将企业创造的一部分税后利润支付给所有者或股东</a:t>
            </a:r>
            <a:r>
              <a:rPr lang="en-US" altLang="zh-CN" dirty="0"/>
              <a:t>,</a:t>
            </a:r>
            <a:r>
              <a:rPr lang="zh-CN" altLang="zh-CN" dirty="0"/>
              <a:t>不会增加或减少股本</a:t>
            </a:r>
            <a:r>
              <a:rPr lang="en-US" altLang="zh-CN" dirty="0"/>
              <a:t>,</a:t>
            </a:r>
            <a:r>
              <a:rPr lang="zh-CN" altLang="zh-CN" dirty="0"/>
              <a:t>但会减少企业的货币资金和所有者权益。</a:t>
            </a:r>
            <a:endParaRPr lang="zh-CN" altLang="zh-CN" dirty="0"/>
          </a:p>
          <a:p>
            <a:r>
              <a:rPr lang="zh-CN" altLang="zh-CN" dirty="0"/>
              <a:t>分派股票股利</a:t>
            </a:r>
            <a:r>
              <a:rPr lang="en-US" altLang="zh-CN" dirty="0"/>
              <a:t>,</a:t>
            </a:r>
            <a:r>
              <a:rPr lang="zh-CN" altLang="zh-CN" dirty="0"/>
              <a:t>是以公司额外发行股票的形式将企业创造的一部分税后利润分派给所有者或股东</a:t>
            </a:r>
            <a:r>
              <a:rPr lang="en-US" altLang="zh-CN" dirty="0"/>
              <a:t>,</a:t>
            </a:r>
            <a:r>
              <a:rPr lang="zh-CN" altLang="zh-CN" dirty="0"/>
              <a:t>不会影响所有者权益总额</a:t>
            </a:r>
            <a:r>
              <a:rPr lang="en-US" altLang="zh-CN" dirty="0"/>
              <a:t>,</a:t>
            </a:r>
            <a:r>
              <a:rPr lang="zh-CN" altLang="zh-CN" dirty="0"/>
              <a:t>但会引起所有者权益内部结构的调整</a:t>
            </a:r>
            <a:r>
              <a:rPr lang="en-US" altLang="zh-CN" dirty="0"/>
              <a:t>,</a:t>
            </a:r>
            <a:r>
              <a:rPr lang="zh-CN" altLang="zh-CN" dirty="0"/>
              <a:t>但对企业的资产没有任何影响。</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第六节　财务成果业务的核算</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利润分配业务的会计核算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以利润弥补亏损的会计核算</a:t>
            </a:r>
            <a:endParaRPr lang="zh-CN" altLang="zh-CN" dirty="0"/>
          </a:p>
          <a:p>
            <a:r>
              <a:rPr lang="en-US" altLang="zh-CN" dirty="0"/>
              <a:t>2.</a:t>
            </a:r>
            <a:r>
              <a:rPr lang="zh-CN" altLang="zh-CN" dirty="0"/>
              <a:t>提取盈余公积的会计核算</a:t>
            </a:r>
            <a:endParaRPr lang="zh-CN" altLang="zh-CN" dirty="0"/>
          </a:p>
          <a:p>
            <a:r>
              <a:rPr lang="en-US" altLang="zh-CN" dirty="0"/>
              <a:t>3.</a:t>
            </a:r>
            <a:r>
              <a:rPr lang="zh-CN" altLang="zh-CN" dirty="0"/>
              <a:t>分派现金股利的会计核算</a:t>
            </a:r>
            <a:endParaRPr lang="zh-CN" altLang="zh-CN" dirty="0"/>
          </a:p>
          <a:p>
            <a:r>
              <a:rPr lang="en-US" altLang="zh-CN" dirty="0"/>
              <a:t>4.</a:t>
            </a:r>
            <a:r>
              <a:rPr lang="zh-CN" altLang="zh-CN" dirty="0"/>
              <a:t>分派股票股利的会计核算</a:t>
            </a:r>
            <a:endParaRPr lang="zh-CN" altLang="zh-CN" dirty="0"/>
          </a:p>
          <a:p>
            <a:r>
              <a:rPr lang="en-US" altLang="zh-CN" dirty="0"/>
              <a:t>5.</a:t>
            </a:r>
            <a:r>
              <a:rPr lang="zh-CN" altLang="zh-CN" dirty="0"/>
              <a:t>盈余公积使用的会计核算</a:t>
            </a:r>
            <a:endParaRPr lang="zh-CN" altLang="zh-CN" dirty="0"/>
          </a:p>
          <a:p>
            <a:r>
              <a:rPr lang="en-US" altLang="zh-CN" dirty="0"/>
              <a:t>6.</a:t>
            </a:r>
            <a:r>
              <a:rPr lang="zh-CN" altLang="zh-CN" dirty="0"/>
              <a:t>分配完毕的会计核算</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工业企业主要经营过程和经济业务</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一、资金投入中的经济业务</a:t>
            </a:r>
            <a:endParaRPr lang="zh-CN" altLang="zh-CN" sz="2600" b="1" dirty="0">
              <a:latin typeface="黑体" panose="02010609060101010101" pitchFamily="49" charset="-122"/>
              <a:ea typeface="黑体" panose="02010609060101010101" pitchFamily="49" charset="-122"/>
            </a:endParaRPr>
          </a:p>
          <a:p>
            <a:r>
              <a:rPr lang="zh-CN" altLang="zh-CN" dirty="0"/>
              <a:t>工业企业要进行生产经营</a:t>
            </a:r>
            <a:r>
              <a:rPr lang="en-US" altLang="zh-CN" dirty="0"/>
              <a:t>,</a:t>
            </a:r>
            <a:r>
              <a:rPr lang="zh-CN" altLang="zh-CN" dirty="0"/>
              <a:t>必须拥有一定的资金</a:t>
            </a:r>
            <a:r>
              <a:rPr lang="en-US" altLang="zh-CN" dirty="0"/>
              <a:t>,</a:t>
            </a:r>
            <a:r>
              <a:rPr lang="zh-CN" altLang="zh-CN" dirty="0"/>
              <a:t>这些资金的来源主要包括所有者投入的资金和债权人投入的资金两个部分</a:t>
            </a:r>
            <a:r>
              <a:rPr lang="en-US" altLang="zh-CN" dirty="0"/>
              <a:t>,</a:t>
            </a:r>
            <a:r>
              <a:rPr lang="zh-CN" altLang="zh-CN" dirty="0"/>
              <a:t>前者属于企业所有者权益</a:t>
            </a:r>
            <a:r>
              <a:rPr lang="en-US" altLang="zh-CN" dirty="0"/>
              <a:t>,</a:t>
            </a:r>
            <a:r>
              <a:rPr lang="zh-CN" altLang="zh-CN" dirty="0"/>
              <a:t>后者属于企业债权人权益——企业负债</a:t>
            </a:r>
            <a:r>
              <a:rPr lang="en-US" altLang="zh-CN" dirty="0"/>
              <a:t>,</a:t>
            </a:r>
            <a:r>
              <a:rPr lang="zh-CN" altLang="zh-CN" dirty="0"/>
              <a:t>我们把这种资金称为货币资金形态。</a:t>
            </a:r>
            <a:endParaRPr lang="zh-CN" altLang="zh-CN" dirty="0"/>
          </a:p>
          <a:p>
            <a:r>
              <a:rPr lang="zh-CN" altLang="zh-CN" dirty="0"/>
              <a:t>投入企业的资金要用于购买机器设备和原材料并支付职工的工资等。这样</a:t>
            </a:r>
            <a:r>
              <a:rPr lang="en-US" altLang="zh-CN" dirty="0"/>
              <a:t>,</a:t>
            </a:r>
            <a:r>
              <a:rPr lang="zh-CN" altLang="zh-CN" dirty="0"/>
              <a:t>投入的资金最终构成企业流动资产、非流动资产和费用。对于企业而言</a:t>
            </a:r>
            <a:r>
              <a:rPr lang="en-US" altLang="zh-CN" dirty="0"/>
              <a:t>,</a:t>
            </a:r>
            <a:r>
              <a:rPr lang="zh-CN" altLang="zh-CN" dirty="0"/>
              <a:t>这种资金的投入实质是企业筹集生产经营最初资金的过程</a:t>
            </a:r>
            <a:r>
              <a:rPr lang="en-US" altLang="zh-CN" dirty="0"/>
              <a:t>,</a:t>
            </a:r>
            <a:r>
              <a:rPr lang="zh-CN" altLang="zh-CN" dirty="0"/>
              <a:t>因此</a:t>
            </a:r>
            <a:r>
              <a:rPr lang="en-US" altLang="zh-CN" dirty="0"/>
              <a:t>,</a:t>
            </a:r>
            <a:r>
              <a:rPr lang="zh-CN" altLang="zh-CN" dirty="0"/>
              <a:t>称其为资金筹集业务。会计对这类经济业务需要核算的是资金筹集对于企业具体的资产、负债、所有者权益有怎样的影响</a:t>
            </a:r>
            <a:r>
              <a:rPr lang="en-US" altLang="zh-CN" dirty="0"/>
              <a:t>,</a:t>
            </a:r>
            <a:r>
              <a:rPr lang="zh-CN" altLang="zh-CN" dirty="0"/>
              <a:t>影响的金额是多少。</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工业企业主要经营过程和经济业务</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二、资金循环过程中的经济业务</a:t>
            </a:r>
            <a:endParaRPr lang="zh-CN" altLang="zh-CN" sz="2600" b="1" dirty="0">
              <a:latin typeface="黑体" panose="02010609060101010101" pitchFamily="49" charset="-122"/>
              <a:ea typeface="黑体" panose="02010609060101010101" pitchFamily="49" charset="-122"/>
            </a:endParaRPr>
          </a:p>
          <a:p>
            <a:r>
              <a:rPr lang="zh-CN" altLang="zh-CN" dirty="0"/>
              <a:t>资金的循环就是从货币资金开始</a:t>
            </a:r>
            <a:r>
              <a:rPr lang="en-US" altLang="zh-CN" dirty="0"/>
              <a:t>,</a:t>
            </a:r>
            <a:r>
              <a:rPr lang="zh-CN" altLang="zh-CN" dirty="0"/>
              <a:t>依次转化为储备资金和固定资金、生产资金、成品资金</a:t>
            </a:r>
            <a:r>
              <a:rPr lang="en-US" altLang="zh-CN" dirty="0"/>
              <a:t>,</a:t>
            </a:r>
            <a:r>
              <a:rPr lang="zh-CN" altLang="zh-CN" dirty="0"/>
              <a:t>最后又回到货币资金的过程。</a:t>
            </a:r>
            <a:endParaRPr lang="zh-CN" altLang="zh-CN" dirty="0"/>
          </a:p>
          <a:p>
            <a:r>
              <a:rPr lang="zh-CN" altLang="zh-CN" dirty="0"/>
              <a:t>资金周而复始地循环称为资金的循环。在这个循环中</a:t>
            </a:r>
            <a:r>
              <a:rPr lang="en-US" altLang="zh-CN" dirty="0"/>
              <a:t>,</a:t>
            </a:r>
            <a:r>
              <a:rPr lang="zh-CN" altLang="zh-CN" dirty="0"/>
              <a:t>包含了工业企业生产准备、产品生产以及产品销售三类主要的经济业务。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工业企业主要经营过程和经济业务</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三、资金退出中的经济业务</a:t>
            </a:r>
            <a:endParaRPr lang="zh-CN" altLang="zh-CN" sz="2600" b="1" dirty="0">
              <a:latin typeface="黑体" panose="02010609060101010101" pitchFamily="49" charset="-122"/>
              <a:ea typeface="黑体" panose="02010609060101010101" pitchFamily="49" charset="-122"/>
            </a:endParaRPr>
          </a:p>
          <a:p>
            <a:r>
              <a:rPr lang="zh-CN" altLang="zh-CN" dirty="0"/>
              <a:t>企业资金的退出包括偿还债务、上缴各项税费、向所有者分配利润等</a:t>
            </a:r>
            <a:r>
              <a:rPr lang="en-US" altLang="zh-CN" dirty="0"/>
              <a:t>,</a:t>
            </a:r>
            <a:r>
              <a:rPr lang="zh-CN" altLang="zh-CN" dirty="0"/>
              <a:t>使得这部分资金离开本企业</a:t>
            </a:r>
            <a:r>
              <a:rPr lang="en-US" altLang="zh-CN" dirty="0"/>
              <a:t>,</a:t>
            </a:r>
            <a:r>
              <a:rPr lang="zh-CN" altLang="zh-CN" dirty="0"/>
              <a:t>退出企业的资金循环与周转。企业销售成立、取得销售收入以后</a:t>
            </a:r>
            <a:r>
              <a:rPr lang="en-US" altLang="zh-CN" dirty="0"/>
              <a:t>,</a:t>
            </a:r>
            <a:r>
              <a:rPr lang="zh-CN" altLang="zh-CN" dirty="0"/>
              <a:t>要按照合约约定偿还债务的利息以及本金</a:t>
            </a:r>
            <a:r>
              <a:rPr lang="en-US" altLang="zh-CN" dirty="0"/>
              <a:t>,</a:t>
            </a:r>
            <a:r>
              <a:rPr lang="zh-CN" altLang="zh-CN" dirty="0"/>
              <a:t>还需要确定企业的利润。企业实现的利润</a:t>
            </a:r>
            <a:r>
              <a:rPr lang="en-US" altLang="zh-CN" dirty="0"/>
              <a:t>,</a:t>
            </a:r>
            <a:r>
              <a:rPr lang="zh-CN" altLang="zh-CN" dirty="0"/>
              <a:t>应按规定向国家缴纳所得税</a:t>
            </a:r>
            <a:r>
              <a:rPr lang="en-US" altLang="zh-CN" dirty="0"/>
              <a:t>,</a:t>
            </a:r>
            <a:r>
              <a:rPr lang="zh-CN" altLang="zh-CN" dirty="0"/>
              <a:t>余下部分为税后净利润</a:t>
            </a:r>
            <a:r>
              <a:rPr lang="en-US" altLang="zh-CN" dirty="0"/>
              <a:t>,</a:t>
            </a:r>
            <a:r>
              <a:rPr lang="zh-CN" altLang="zh-CN" dirty="0"/>
              <a:t>要在投资者与企业之间进行分配。</a:t>
            </a:r>
            <a:endParaRPr lang="zh-CN" altLang="zh-CN" dirty="0"/>
          </a:p>
          <a:p>
            <a:r>
              <a:rPr lang="zh-CN" altLang="zh-CN" dirty="0"/>
              <a:t>为此</a:t>
            </a:r>
            <a:r>
              <a:rPr lang="en-US" altLang="zh-CN" dirty="0"/>
              <a:t>,</a:t>
            </a:r>
            <a:r>
              <a:rPr lang="zh-CN" altLang="zh-CN" dirty="0"/>
              <a:t>资金退出阶段</a:t>
            </a:r>
            <a:r>
              <a:rPr lang="en-US" altLang="zh-CN" dirty="0"/>
              <a:t>,</a:t>
            </a:r>
            <a:r>
              <a:rPr lang="zh-CN" altLang="zh-CN" dirty="0"/>
              <a:t>企业需要准确地核算企业利润</a:t>
            </a:r>
            <a:r>
              <a:rPr lang="en-US" altLang="zh-CN" dirty="0"/>
              <a:t>,</a:t>
            </a:r>
            <a:r>
              <a:rPr lang="zh-CN" altLang="zh-CN" dirty="0"/>
              <a:t>并按规定进行利润分配</a:t>
            </a:r>
            <a:r>
              <a:rPr lang="en-US" altLang="zh-CN" dirty="0"/>
              <a:t>,</a:t>
            </a:r>
            <a:r>
              <a:rPr lang="zh-CN" altLang="zh-CN" dirty="0"/>
              <a:t>这就是该阶段主要的经济业务。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资金筹集业务的核算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一、吸收投资业务</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接受货币资金投资</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接受实物资产投资</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接受无形资产投资</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资金筹集业务的核算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二、接受捐赠业务</a:t>
            </a:r>
            <a:endParaRPr lang="zh-CN" altLang="zh-CN" sz="2600" b="1" dirty="0">
              <a:latin typeface="黑体" panose="02010609060101010101" pitchFamily="49" charset="-122"/>
              <a:ea typeface="黑体" panose="02010609060101010101" pitchFamily="49" charset="-122"/>
            </a:endParaRPr>
          </a:p>
          <a:p>
            <a:r>
              <a:rPr lang="zh-CN" altLang="zh-CN" dirty="0"/>
              <a:t>企业通过接受捐赠的方式</a:t>
            </a:r>
            <a:r>
              <a:rPr lang="en-US" altLang="zh-CN" dirty="0"/>
              <a:t>,</a:t>
            </a:r>
            <a:r>
              <a:rPr lang="zh-CN" altLang="zh-CN" dirty="0"/>
              <a:t>也可以获得资产的增加</a:t>
            </a:r>
            <a:r>
              <a:rPr lang="en-US" altLang="zh-CN" dirty="0"/>
              <a:t>,</a:t>
            </a:r>
            <a:r>
              <a:rPr lang="zh-CN" altLang="zh-CN" dirty="0"/>
              <a:t>如母公司对子公司的捐赠、政府对企业的捐赠、外商对国内企业的捐赠等。企业接受资产捐赠后</a:t>
            </a:r>
            <a:r>
              <a:rPr lang="en-US" altLang="zh-CN" dirty="0"/>
              <a:t>,</a:t>
            </a:r>
            <a:r>
              <a:rPr lang="zh-CN" altLang="zh-CN" dirty="0"/>
              <a:t>企业的资产增加</a:t>
            </a:r>
            <a:r>
              <a:rPr lang="en-US" altLang="zh-CN" dirty="0"/>
              <a:t>;</a:t>
            </a:r>
            <a:r>
              <a:rPr lang="zh-CN" altLang="zh-CN" dirty="0"/>
              <a:t>同时</a:t>
            </a:r>
            <a:r>
              <a:rPr lang="en-US" altLang="zh-CN" dirty="0"/>
              <a:t>,</a:t>
            </a:r>
            <a:r>
              <a:rPr lang="zh-CN" altLang="zh-CN" dirty="0"/>
              <a:t>企业接受捐赠所得的资产归企业的投资者</a:t>
            </a:r>
            <a:r>
              <a:rPr lang="en-US" altLang="zh-CN" dirty="0"/>
              <a:t>(</a:t>
            </a:r>
            <a:r>
              <a:rPr lang="zh-CN" altLang="zh-CN" dirty="0"/>
              <a:t>所有者</a:t>
            </a:r>
            <a:r>
              <a:rPr lang="en-US" altLang="zh-CN" dirty="0"/>
              <a:t>)</a:t>
            </a:r>
            <a:r>
              <a:rPr lang="zh-CN" altLang="zh-CN" dirty="0"/>
              <a:t>所有</a:t>
            </a:r>
            <a:r>
              <a:rPr lang="en-US" altLang="zh-CN" dirty="0"/>
              <a:t>,</a:t>
            </a:r>
            <a:r>
              <a:rPr lang="zh-CN" altLang="zh-CN" dirty="0"/>
              <a:t>故企业的所有者权益同时增加。企业因接受资产捐赠而增加的所有者权益应通过“营业外收入”账户核算。</a:t>
            </a:r>
            <a:endParaRPr lang="zh-CN" altLang="zh-CN" dirty="0"/>
          </a:p>
          <a:p>
            <a:r>
              <a:rPr lang="zh-CN" altLang="zh-CN" dirty="0"/>
              <a:t>同时</a:t>
            </a:r>
            <a:r>
              <a:rPr lang="en-US" altLang="zh-CN" dirty="0"/>
              <a:t>,</a:t>
            </a:r>
            <a:r>
              <a:rPr lang="zh-CN" altLang="zh-CN" dirty="0"/>
              <a:t>由于接受捐赠会引起企业资产的变化</a:t>
            </a:r>
            <a:r>
              <a:rPr lang="en-US" altLang="zh-CN" dirty="0"/>
              <a:t>,</a:t>
            </a:r>
            <a:r>
              <a:rPr lang="zh-CN" altLang="zh-CN" dirty="0"/>
              <a:t>进而引起企业当期以及未来缴纳企业所得税的变动</a:t>
            </a:r>
            <a:r>
              <a:rPr lang="en-US" altLang="zh-CN" dirty="0"/>
              <a:t>,</a:t>
            </a:r>
            <a:r>
              <a:rPr lang="zh-CN" altLang="zh-CN" dirty="0"/>
              <a:t>情况较为复杂</a:t>
            </a:r>
            <a:r>
              <a:rPr lang="en-US" altLang="zh-CN" dirty="0"/>
              <a:t>,</a:t>
            </a:r>
            <a:r>
              <a:rPr lang="zh-CN" altLang="zh-CN" dirty="0"/>
              <a:t>将在中级财务会计中进一步展开讲解。</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资金筹集业务的核算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三、借款业务的核算</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短期借款业务</a:t>
            </a:r>
            <a:endParaRPr lang="zh-CN" altLang="zh-CN" sz="2200" b="1" dirty="0">
              <a:latin typeface="楷体" panose="02010609060101010101" pitchFamily="49" charset="-122"/>
              <a:ea typeface="楷体" panose="02010609060101010101" pitchFamily="49" charset="-122"/>
            </a:endParaRPr>
          </a:p>
          <a:p>
            <a:r>
              <a:rPr lang="zh-CN" altLang="zh-CN" dirty="0"/>
              <a:t>“短期借款”是负债类账户</a:t>
            </a:r>
            <a:r>
              <a:rPr lang="en-US" altLang="zh-CN" dirty="0"/>
              <a:t>,</a:t>
            </a:r>
            <a:r>
              <a:rPr lang="zh-CN" altLang="zh-CN" dirty="0"/>
              <a:t>核算企业向银行或其他金融机构等借入的期限在一年以下</a:t>
            </a:r>
            <a:r>
              <a:rPr lang="en-US" altLang="zh-CN" dirty="0"/>
              <a:t>(</a:t>
            </a:r>
            <a:r>
              <a:rPr lang="zh-CN" altLang="zh-CN" dirty="0"/>
              <a:t>含一年</a:t>
            </a:r>
            <a:r>
              <a:rPr lang="en-US" altLang="zh-CN" dirty="0"/>
              <a:t>)</a:t>
            </a:r>
            <a:r>
              <a:rPr lang="zh-CN" altLang="zh-CN" dirty="0"/>
              <a:t>的各种借款。企业从银行或其他金融机构借款时</a:t>
            </a:r>
            <a:r>
              <a:rPr lang="en-US" altLang="zh-CN" dirty="0"/>
              <a:t>,</a:t>
            </a:r>
            <a:r>
              <a:rPr lang="zh-CN" altLang="zh-CN" dirty="0"/>
              <a:t>应贷记本账户</a:t>
            </a:r>
            <a:r>
              <a:rPr lang="en-US" altLang="zh-CN" dirty="0"/>
              <a:t>;</a:t>
            </a:r>
            <a:r>
              <a:rPr lang="zh-CN" altLang="zh-CN" dirty="0"/>
              <a:t>企业归还借款时</a:t>
            </a:r>
            <a:r>
              <a:rPr lang="en-US" altLang="zh-CN" dirty="0"/>
              <a:t>,</a:t>
            </a:r>
            <a:r>
              <a:rPr lang="zh-CN" altLang="zh-CN" dirty="0"/>
              <a:t>应借记本账户。本账户期末贷方余额</a:t>
            </a:r>
            <a:r>
              <a:rPr lang="en-US" altLang="zh-CN" dirty="0"/>
              <a:t>,</a:t>
            </a:r>
            <a:r>
              <a:rPr lang="zh-CN" altLang="zh-CN" dirty="0"/>
              <a:t>反映企业尚未偿还的短期借款的本金。企业应当按照借款种类、贷款人和币种进行明细核算。</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长期借款业务</a:t>
            </a:r>
            <a:endParaRPr lang="zh-CN" altLang="zh-CN" sz="2200" b="1" dirty="0">
              <a:latin typeface="楷体" panose="02010609060101010101" pitchFamily="49" charset="-122"/>
              <a:ea typeface="楷体" panose="02010609060101010101" pitchFamily="49" charset="-122"/>
            </a:endParaRPr>
          </a:p>
          <a:p>
            <a:r>
              <a:rPr lang="zh-CN" altLang="zh-CN" dirty="0"/>
              <a:t>“长期借款”也属于负债类账户</a:t>
            </a:r>
            <a:r>
              <a:rPr lang="en-US" altLang="zh-CN" dirty="0"/>
              <a:t>,</a:t>
            </a:r>
            <a:r>
              <a:rPr lang="zh-CN" altLang="zh-CN" dirty="0"/>
              <a:t>用于核算企业向银行或其他金融机构借入的期限在一年以上</a:t>
            </a:r>
            <a:r>
              <a:rPr lang="en-US" altLang="zh-CN" dirty="0"/>
              <a:t>(</a:t>
            </a:r>
            <a:r>
              <a:rPr lang="zh-CN" altLang="zh-CN" dirty="0"/>
              <a:t>不含一年</a:t>
            </a:r>
            <a:r>
              <a:rPr lang="en-US" altLang="zh-CN" dirty="0"/>
              <a:t>)</a:t>
            </a:r>
            <a:r>
              <a:rPr lang="zh-CN" altLang="zh-CN" dirty="0"/>
              <a:t>的各项借款。企业借入长期借款时</a:t>
            </a:r>
            <a:r>
              <a:rPr lang="en-US" altLang="zh-CN" dirty="0"/>
              <a:t>,</a:t>
            </a:r>
            <a:r>
              <a:rPr lang="zh-CN" altLang="zh-CN" dirty="0"/>
              <a:t>应按实际收到的金额</a:t>
            </a:r>
            <a:r>
              <a:rPr lang="en-US" altLang="zh-CN" dirty="0"/>
              <a:t>,</a:t>
            </a:r>
            <a:r>
              <a:rPr lang="zh-CN" altLang="zh-CN" dirty="0"/>
              <a:t>借记“银行存款”账户</a:t>
            </a:r>
            <a:r>
              <a:rPr lang="en-US" altLang="zh-CN" dirty="0"/>
              <a:t>,</a:t>
            </a:r>
            <a:r>
              <a:rPr lang="zh-CN" altLang="zh-CN" dirty="0"/>
              <a:t>贷记“长期借款——本金”账户</a:t>
            </a:r>
            <a:r>
              <a:rPr lang="en-US" altLang="zh-CN" dirty="0"/>
              <a:t>;</a:t>
            </a:r>
            <a:r>
              <a:rPr lang="zh-CN" altLang="zh-CN" dirty="0"/>
              <a:t>按借贷双方之间的差额</a:t>
            </a:r>
            <a:r>
              <a:rPr lang="en-US" altLang="zh-CN" dirty="0"/>
              <a:t>,</a:t>
            </a:r>
            <a:r>
              <a:rPr lang="zh-CN" altLang="zh-CN" dirty="0"/>
              <a:t>借记或贷记“长期借款——利息调整”账户。</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生产准备业务的核算</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一、材料采购业务</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实际成本法下材料采购业务的核算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实际成本法下材料采购业务的账户设置</a:t>
            </a:r>
            <a:endParaRPr lang="zh-CN" altLang="zh-CN" dirty="0"/>
          </a:p>
          <a:p>
            <a:r>
              <a:rPr lang="en-US" altLang="zh-CN" dirty="0"/>
              <a:t>2.</a:t>
            </a:r>
            <a:r>
              <a:rPr lang="zh-CN" altLang="zh-CN" dirty="0"/>
              <a:t>几种不同情况的原材料采购业务的会计核算</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计划成本法下材料采购业务的核算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“材料采购”账户</a:t>
            </a:r>
            <a:endParaRPr lang="zh-CN" altLang="zh-CN" dirty="0"/>
          </a:p>
          <a:p>
            <a:r>
              <a:rPr lang="en-US" altLang="zh-CN" dirty="0"/>
              <a:t>2.</a:t>
            </a:r>
            <a:r>
              <a:rPr lang="zh-CN" altLang="zh-CN" dirty="0"/>
              <a:t>“原材料”账户</a:t>
            </a:r>
            <a:endParaRPr lang="zh-CN" altLang="zh-CN" dirty="0"/>
          </a:p>
          <a:p>
            <a:r>
              <a:rPr lang="en-US" altLang="zh-CN" dirty="0"/>
              <a:t>3.</a:t>
            </a:r>
            <a:r>
              <a:rPr lang="zh-CN" altLang="zh-CN" dirty="0"/>
              <a:t>“材料成本差异”账户</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4092</Words>
  <Application>WPS 演示</Application>
  <PresentationFormat>自定义</PresentationFormat>
  <Paragraphs>192</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工业企业主要经营过程和经济业务</vt:lpstr>
      <vt:lpstr>第一节　工业企业主要经营过程和经济业务</vt:lpstr>
      <vt:lpstr>第一节　工业企业主要经营过程和经济业务</vt:lpstr>
      <vt:lpstr>第二节　资金筹集业务的核算</vt:lpstr>
      <vt:lpstr>第二节　资金筹集业务的核算</vt:lpstr>
      <vt:lpstr>第二节　资金筹集业务的核算</vt:lpstr>
      <vt:lpstr>第三节　生产准备业务的核算</vt:lpstr>
      <vt:lpstr>第三节　生产准备业务的核算</vt:lpstr>
      <vt:lpstr>第四节　产品生产业务的核算</vt:lpstr>
      <vt:lpstr>第四节　产品生产业务的核算</vt:lpstr>
      <vt:lpstr>第四节　产品生产业务的核算</vt:lpstr>
      <vt:lpstr>第四节　产品生产业务的核算</vt:lpstr>
      <vt:lpstr>第五节　商品销售业务的核算</vt:lpstr>
      <vt:lpstr>第五节　商品销售业务的核算</vt:lpstr>
      <vt:lpstr>第六节　财务成果业务的核算</vt:lpstr>
      <vt:lpstr>第六节　财务成果业务的核算</vt:lpstr>
      <vt:lpstr>第六节　财务成果业务的核算</vt:lpstr>
      <vt:lpstr>第六节　财务成果业务的核算</vt:lpstr>
      <vt:lpstr>第六节　财务成果业务的核算</vt:lpstr>
      <vt:lpstr>第六节　财务成果业务的核算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2</cp:revision>
  <dcterms:created xsi:type="dcterms:W3CDTF">2021-06-09T02:21:00Z</dcterms:created>
  <dcterms:modified xsi:type="dcterms:W3CDTF">2021-06-09T07:19:45Z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