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49"/>
  </p:notesMasterIdLst>
  <p:handoutMasterIdLst>
    <p:handoutMasterId r:id="rId50"/>
  </p:handoutMasterIdLst>
  <p:sldIdLst>
    <p:sldId id="256" r:id="rId3"/>
    <p:sldId id="272" r:id="rId4"/>
    <p:sldId id="273" r:id="rId5"/>
    <p:sldId id="274" r:id="rId6"/>
    <p:sldId id="276" r:id="rId7"/>
    <p:sldId id="308" r:id="rId8"/>
    <p:sldId id="309" r:id="rId9"/>
    <p:sldId id="340" r:id="rId10"/>
    <p:sldId id="277" r:id="rId11"/>
    <p:sldId id="278" r:id="rId12"/>
    <p:sldId id="341" r:id="rId13"/>
    <p:sldId id="342" r:id="rId14"/>
    <p:sldId id="343" r:id="rId15"/>
    <p:sldId id="279" r:id="rId16"/>
    <p:sldId id="280" r:id="rId17"/>
    <p:sldId id="347" r:id="rId18"/>
    <p:sldId id="348" r:id="rId19"/>
    <p:sldId id="281" r:id="rId20"/>
    <p:sldId id="344" r:id="rId21"/>
    <p:sldId id="345" r:id="rId22"/>
    <p:sldId id="282" r:id="rId23"/>
    <p:sldId id="346" r:id="rId24"/>
    <p:sldId id="283" r:id="rId25"/>
    <p:sldId id="356" r:id="rId26"/>
    <p:sldId id="357" r:id="rId27"/>
    <p:sldId id="358" r:id="rId28"/>
    <p:sldId id="359" r:id="rId29"/>
    <p:sldId id="360" r:id="rId30"/>
    <p:sldId id="361" r:id="rId31"/>
    <p:sldId id="362" r:id="rId32"/>
    <p:sldId id="363" r:id="rId33"/>
    <p:sldId id="364" r:id="rId34"/>
    <p:sldId id="365" r:id="rId35"/>
    <p:sldId id="366" r:id="rId36"/>
    <p:sldId id="367" r:id="rId37"/>
    <p:sldId id="368" r:id="rId38"/>
    <p:sldId id="369" r:id="rId39"/>
    <p:sldId id="371" r:id="rId40"/>
    <p:sldId id="372" r:id="rId41"/>
    <p:sldId id="374" r:id="rId42"/>
    <p:sldId id="373" r:id="rId43"/>
    <p:sldId id="376" r:id="rId44"/>
    <p:sldId id="375" r:id="rId45"/>
    <p:sldId id="370" r:id="rId46"/>
    <p:sldId id="377" r:id="rId47"/>
    <p:sldId id="378" r:id="rId48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enchengming" initials="c" lastIdx="1" clrIdx="0">
    <p:extLst>
      <p:ext uri="{19B8F6BF-5375-455C-9EA6-DF929625EA0E}">
        <p15:presenceInfo xmlns:p15="http://schemas.microsoft.com/office/powerpoint/2012/main" userId="chenchengmi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7"/>
    <p:restoredTop sz="86379"/>
  </p:normalViewPr>
  <p:slideViewPr>
    <p:cSldViewPr showGuides="1">
      <p:cViewPr varScale="1">
        <p:scale>
          <a:sx n="65" d="100"/>
          <a:sy n="65" d="100"/>
        </p:scale>
        <p:origin x="90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handoutMaster" Target="handoutMasters/handoutMaster1.xml"/><Relationship Id="rId55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commentAuthors" Target="commentAuthors.xml"/><Relationship Id="rId3" Type="http://schemas.openxmlformats.org/officeDocument/2006/relationships/slide" Target="slides/slid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5-29T14:41:30.924" idx="1">
    <p:pos x="2499" y="3177"/>
    <p:text/>
    <p:extLst>
      <p:ext uri="{C676402C-5697-4E1C-873F-D02D1690AC5C}">
        <p15:threadingInfo xmlns:p15="http://schemas.microsoft.com/office/powerpoint/2012/main" timeZoneBias="-48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kumimoji="1"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kumimoji="1"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kumimoji="1"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kumimoji="1"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kumimoji="1"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6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kumimoji="1"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117475"/>
            <a:ext cx="9142413" cy="6738938"/>
            <a:chOff x="0" y="74"/>
            <a:chExt cx="5759" cy="4245"/>
          </a:xfrm>
        </p:grpSpPr>
        <p:sp>
          <p:nvSpPr>
            <p:cNvPr id="23" name="Rectangle 3"/>
            <p:cNvSpPr>
              <a:spLocks noChangeArrowheads="1"/>
            </p:cNvSpPr>
            <p:nvPr/>
          </p:nvSpPr>
          <p:spPr bwMode="auto">
            <a:xfrm>
              <a:off x="432" y="4113"/>
              <a:ext cx="2208" cy="206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Rectangle 4"/>
            <p:cNvSpPr>
              <a:spLocks noChangeArrowheads="1"/>
            </p:cNvSpPr>
            <p:nvPr/>
          </p:nvSpPr>
          <p:spPr bwMode="auto">
            <a:xfrm>
              <a:off x="432" y="1536"/>
              <a:ext cx="5327" cy="48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Oval 5"/>
            <p:cNvSpPr>
              <a:spLocks noChangeArrowheads="1"/>
            </p:cNvSpPr>
            <p:nvPr/>
          </p:nvSpPr>
          <p:spPr bwMode="auto">
            <a:xfrm>
              <a:off x="555" y="7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Oval 6"/>
            <p:cNvSpPr>
              <a:spLocks noChangeArrowheads="1"/>
            </p:cNvSpPr>
            <p:nvPr/>
          </p:nvSpPr>
          <p:spPr bwMode="auto">
            <a:xfrm>
              <a:off x="555" y="21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Oval 7"/>
            <p:cNvSpPr>
              <a:spLocks noChangeArrowheads="1"/>
            </p:cNvSpPr>
            <p:nvPr/>
          </p:nvSpPr>
          <p:spPr bwMode="auto">
            <a:xfrm>
              <a:off x="555" y="36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Oval 8"/>
            <p:cNvSpPr>
              <a:spLocks noChangeArrowheads="1"/>
            </p:cNvSpPr>
            <p:nvPr/>
          </p:nvSpPr>
          <p:spPr bwMode="auto">
            <a:xfrm>
              <a:off x="555" y="651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Oval 9"/>
            <p:cNvSpPr>
              <a:spLocks noChangeArrowheads="1"/>
            </p:cNvSpPr>
            <p:nvPr/>
          </p:nvSpPr>
          <p:spPr bwMode="auto">
            <a:xfrm>
              <a:off x="555" y="79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Oval 10"/>
            <p:cNvSpPr>
              <a:spLocks noChangeArrowheads="1"/>
            </p:cNvSpPr>
            <p:nvPr/>
          </p:nvSpPr>
          <p:spPr bwMode="auto">
            <a:xfrm>
              <a:off x="555" y="93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Oval 11"/>
            <p:cNvSpPr>
              <a:spLocks noChangeArrowheads="1"/>
            </p:cNvSpPr>
            <p:nvPr/>
          </p:nvSpPr>
          <p:spPr bwMode="auto">
            <a:xfrm>
              <a:off x="555" y="108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Oval 12"/>
            <p:cNvSpPr>
              <a:spLocks noChangeArrowheads="1"/>
            </p:cNvSpPr>
            <p:nvPr/>
          </p:nvSpPr>
          <p:spPr bwMode="auto">
            <a:xfrm>
              <a:off x="555" y="1227"/>
              <a:ext cx="42" cy="4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Oval 13"/>
            <p:cNvSpPr>
              <a:spLocks noChangeArrowheads="1"/>
            </p:cNvSpPr>
            <p:nvPr/>
          </p:nvSpPr>
          <p:spPr bwMode="auto">
            <a:xfrm>
              <a:off x="555" y="1371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067" name="Group 14"/>
            <p:cNvGrpSpPr/>
            <p:nvPr/>
          </p:nvGrpSpPr>
          <p:grpSpPr>
            <a:xfrm>
              <a:off x="2859" y="4202"/>
              <a:ext cx="2729" cy="41"/>
              <a:chOff x="2859" y="4202"/>
              <a:chExt cx="2729" cy="41"/>
            </a:xfrm>
          </p:grpSpPr>
          <p:sp>
            <p:nvSpPr>
              <p:cNvPr id="40" name="Oval 15"/>
              <p:cNvSpPr>
                <a:spLocks noChangeArrowheads="1"/>
              </p:cNvSpPr>
              <p:nvPr/>
            </p:nvSpPr>
            <p:spPr bwMode="auto">
              <a:xfrm>
                <a:off x="2859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" name="Oval 16"/>
              <p:cNvSpPr>
                <a:spLocks noChangeArrowheads="1"/>
              </p:cNvSpPr>
              <p:nvPr/>
            </p:nvSpPr>
            <p:spPr bwMode="auto">
              <a:xfrm>
                <a:off x="3243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2" name="Oval 17"/>
              <p:cNvSpPr>
                <a:spLocks noChangeArrowheads="1"/>
              </p:cNvSpPr>
              <p:nvPr/>
            </p:nvSpPr>
            <p:spPr bwMode="auto">
              <a:xfrm>
                <a:off x="3627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Oval 18"/>
              <p:cNvSpPr>
                <a:spLocks noChangeArrowheads="1"/>
              </p:cNvSpPr>
              <p:nvPr/>
            </p:nvSpPr>
            <p:spPr bwMode="auto">
              <a:xfrm>
                <a:off x="4011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Oval 19"/>
              <p:cNvSpPr>
                <a:spLocks noChangeArrowheads="1"/>
              </p:cNvSpPr>
              <p:nvPr/>
            </p:nvSpPr>
            <p:spPr bwMode="auto">
              <a:xfrm>
                <a:off x="4395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Oval 20"/>
              <p:cNvSpPr>
                <a:spLocks noChangeArrowheads="1"/>
              </p:cNvSpPr>
              <p:nvPr/>
            </p:nvSpPr>
            <p:spPr bwMode="auto">
              <a:xfrm>
                <a:off x="4779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Oval 21"/>
              <p:cNvSpPr>
                <a:spLocks noChangeArrowheads="1"/>
              </p:cNvSpPr>
              <p:nvPr/>
            </p:nvSpPr>
            <p:spPr bwMode="auto">
              <a:xfrm>
                <a:off x="5163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Oval 22"/>
              <p:cNvSpPr>
                <a:spLocks noChangeArrowheads="1"/>
              </p:cNvSpPr>
              <p:nvPr/>
            </p:nvSpPr>
            <p:spPr bwMode="auto">
              <a:xfrm>
                <a:off x="5547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5" name="Oval 23"/>
            <p:cNvSpPr>
              <a:spLocks noChangeArrowheads="1"/>
            </p:cNvSpPr>
            <p:nvPr/>
          </p:nvSpPr>
          <p:spPr bwMode="auto">
            <a:xfrm>
              <a:off x="555" y="507"/>
              <a:ext cx="42" cy="4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069" name="Group 24"/>
            <p:cNvGrpSpPr/>
            <p:nvPr/>
          </p:nvGrpSpPr>
          <p:grpSpPr>
            <a:xfrm>
              <a:off x="0" y="2327"/>
              <a:ext cx="1203" cy="1203"/>
              <a:chOff x="0" y="2327"/>
              <a:chExt cx="1203" cy="1203"/>
            </a:xfrm>
          </p:grpSpPr>
          <p:sp>
            <p:nvSpPr>
              <p:cNvPr id="2070" name="Freeform 25"/>
              <p:cNvSpPr/>
              <p:nvPr/>
            </p:nvSpPr>
            <p:spPr>
              <a:xfrm>
                <a:off x="0" y="2394"/>
                <a:ext cx="443" cy="1033"/>
              </a:xfrm>
              <a:custGeom>
                <a:avLst/>
                <a:gdLst/>
                <a:ahLst/>
                <a:cxnLst>
                  <a:cxn ang="0">
                    <a:pos x="290" y="1016"/>
                  </a:cxn>
                  <a:cxn ang="0">
                    <a:pos x="316" y="974"/>
                  </a:cxn>
                  <a:cxn ang="0">
                    <a:pos x="354" y="920"/>
                  </a:cxn>
                  <a:cxn ang="0">
                    <a:pos x="384" y="884"/>
                  </a:cxn>
                  <a:cxn ang="0">
                    <a:pos x="381" y="832"/>
                  </a:cxn>
                  <a:cxn ang="0">
                    <a:pos x="370" y="794"/>
                  </a:cxn>
                  <a:cxn ang="0">
                    <a:pos x="361" y="760"/>
                  </a:cxn>
                  <a:cxn ang="0">
                    <a:pos x="361" y="734"/>
                  </a:cxn>
                  <a:cxn ang="0">
                    <a:pos x="359" y="707"/>
                  </a:cxn>
                  <a:cxn ang="0">
                    <a:pos x="373" y="691"/>
                  </a:cxn>
                  <a:cxn ang="0">
                    <a:pos x="391" y="686"/>
                  </a:cxn>
                  <a:cxn ang="0">
                    <a:pos x="395" y="680"/>
                  </a:cxn>
                  <a:cxn ang="0">
                    <a:pos x="390" y="671"/>
                  </a:cxn>
                  <a:cxn ang="0">
                    <a:pos x="386" y="660"/>
                  </a:cxn>
                  <a:cxn ang="0">
                    <a:pos x="437" y="635"/>
                  </a:cxn>
                  <a:cxn ang="0">
                    <a:pos x="442" y="619"/>
                  </a:cxn>
                  <a:cxn ang="0">
                    <a:pos x="438" y="604"/>
                  </a:cxn>
                  <a:cxn ang="0">
                    <a:pos x="400" y="543"/>
                  </a:cxn>
                  <a:cxn ang="0">
                    <a:pos x="384" y="474"/>
                  </a:cxn>
                  <a:cxn ang="0">
                    <a:pos x="354" y="455"/>
                  </a:cxn>
                  <a:cxn ang="0">
                    <a:pos x="326" y="433"/>
                  </a:cxn>
                  <a:cxn ang="0">
                    <a:pos x="312" y="411"/>
                  </a:cxn>
                  <a:cxn ang="0">
                    <a:pos x="307" y="391"/>
                  </a:cxn>
                  <a:cxn ang="0">
                    <a:pos x="290" y="339"/>
                  </a:cxn>
                  <a:cxn ang="0">
                    <a:pos x="308" y="289"/>
                  </a:cxn>
                  <a:cxn ang="0">
                    <a:pos x="298" y="278"/>
                  </a:cxn>
                  <a:cxn ang="0">
                    <a:pos x="280" y="307"/>
                  </a:cxn>
                  <a:cxn ang="0">
                    <a:pos x="269" y="283"/>
                  </a:cxn>
                  <a:cxn ang="0">
                    <a:pos x="272" y="224"/>
                  </a:cxn>
                  <a:cxn ang="0">
                    <a:pos x="280" y="177"/>
                  </a:cxn>
                  <a:cxn ang="0">
                    <a:pos x="280" y="146"/>
                  </a:cxn>
                  <a:cxn ang="0">
                    <a:pos x="281" y="123"/>
                  </a:cxn>
                  <a:cxn ang="0">
                    <a:pos x="290" y="104"/>
                  </a:cxn>
                  <a:cxn ang="0">
                    <a:pos x="296" y="97"/>
                  </a:cxn>
                  <a:cxn ang="0">
                    <a:pos x="298" y="94"/>
                  </a:cxn>
                  <a:cxn ang="0">
                    <a:pos x="301" y="92"/>
                  </a:cxn>
                  <a:cxn ang="0">
                    <a:pos x="307" y="83"/>
                  </a:cxn>
                  <a:cxn ang="0">
                    <a:pos x="317" y="79"/>
                  </a:cxn>
                  <a:cxn ang="0">
                    <a:pos x="328" y="77"/>
                  </a:cxn>
                  <a:cxn ang="0">
                    <a:pos x="337" y="74"/>
                  </a:cxn>
                  <a:cxn ang="0">
                    <a:pos x="345" y="67"/>
                  </a:cxn>
                  <a:cxn ang="0">
                    <a:pos x="337" y="50"/>
                  </a:cxn>
                  <a:cxn ang="0">
                    <a:pos x="337" y="47"/>
                  </a:cxn>
                  <a:cxn ang="0">
                    <a:pos x="337" y="43"/>
                  </a:cxn>
                  <a:cxn ang="0">
                    <a:pos x="337" y="41"/>
                  </a:cxn>
                  <a:cxn ang="0">
                    <a:pos x="334" y="38"/>
                  </a:cxn>
                  <a:cxn ang="0">
                    <a:pos x="321" y="21"/>
                  </a:cxn>
                  <a:cxn ang="0">
                    <a:pos x="316" y="0"/>
                  </a:cxn>
                  <a:cxn ang="0">
                    <a:pos x="188" y="94"/>
                  </a:cxn>
                  <a:cxn ang="0">
                    <a:pos x="88" y="218"/>
                  </a:cxn>
                  <a:cxn ang="0">
                    <a:pos x="21" y="366"/>
                  </a:cxn>
                  <a:cxn ang="0">
                    <a:pos x="0" y="530"/>
                  </a:cxn>
                  <a:cxn ang="0">
                    <a:pos x="20" y="680"/>
                  </a:cxn>
                  <a:cxn ang="0">
                    <a:pos x="74" y="819"/>
                  </a:cxn>
                  <a:cxn ang="0">
                    <a:pos x="160" y="938"/>
                  </a:cxn>
                  <a:cxn ang="0">
                    <a:pos x="272" y="1032"/>
                  </a:cxn>
                </a:cxnLst>
                <a:rect l="0" t="0" r="0" b="0"/>
                <a:pathLst>
                  <a:path w="443" h="1033">
                    <a:moveTo>
                      <a:pt x="272" y="1032"/>
                    </a:moveTo>
                    <a:lnTo>
                      <a:pt x="290" y="1016"/>
                    </a:lnTo>
                    <a:lnTo>
                      <a:pt x="301" y="992"/>
                    </a:lnTo>
                    <a:lnTo>
                      <a:pt x="316" y="974"/>
                    </a:lnTo>
                    <a:lnTo>
                      <a:pt x="328" y="955"/>
                    </a:lnTo>
                    <a:lnTo>
                      <a:pt x="354" y="920"/>
                    </a:lnTo>
                    <a:lnTo>
                      <a:pt x="373" y="904"/>
                    </a:lnTo>
                    <a:lnTo>
                      <a:pt x="384" y="884"/>
                    </a:lnTo>
                    <a:lnTo>
                      <a:pt x="390" y="848"/>
                    </a:lnTo>
                    <a:lnTo>
                      <a:pt x="381" y="832"/>
                    </a:lnTo>
                    <a:lnTo>
                      <a:pt x="375" y="812"/>
                    </a:lnTo>
                    <a:lnTo>
                      <a:pt x="370" y="794"/>
                    </a:lnTo>
                    <a:lnTo>
                      <a:pt x="361" y="774"/>
                    </a:lnTo>
                    <a:lnTo>
                      <a:pt x="361" y="760"/>
                    </a:lnTo>
                    <a:lnTo>
                      <a:pt x="361" y="747"/>
                    </a:lnTo>
                    <a:lnTo>
                      <a:pt x="361" y="734"/>
                    </a:lnTo>
                    <a:lnTo>
                      <a:pt x="359" y="722"/>
                    </a:lnTo>
                    <a:lnTo>
                      <a:pt x="359" y="707"/>
                    </a:lnTo>
                    <a:lnTo>
                      <a:pt x="364" y="698"/>
                    </a:lnTo>
                    <a:lnTo>
                      <a:pt x="373" y="691"/>
                    </a:lnTo>
                    <a:lnTo>
                      <a:pt x="390" y="686"/>
                    </a:lnTo>
                    <a:lnTo>
                      <a:pt x="391" y="686"/>
                    </a:lnTo>
                    <a:lnTo>
                      <a:pt x="395" y="682"/>
                    </a:lnTo>
                    <a:lnTo>
                      <a:pt x="395" y="680"/>
                    </a:lnTo>
                    <a:lnTo>
                      <a:pt x="395" y="677"/>
                    </a:lnTo>
                    <a:lnTo>
                      <a:pt x="390" y="671"/>
                    </a:lnTo>
                    <a:lnTo>
                      <a:pt x="386" y="666"/>
                    </a:lnTo>
                    <a:lnTo>
                      <a:pt x="386" y="660"/>
                    </a:lnTo>
                    <a:lnTo>
                      <a:pt x="395" y="655"/>
                    </a:lnTo>
                    <a:lnTo>
                      <a:pt x="437" y="635"/>
                    </a:lnTo>
                    <a:lnTo>
                      <a:pt x="442" y="626"/>
                    </a:lnTo>
                    <a:lnTo>
                      <a:pt x="442" y="619"/>
                    </a:lnTo>
                    <a:lnTo>
                      <a:pt x="442" y="613"/>
                    </a:lnTo>
                    <a:lnTo>
                      <a:pt x="438" y="604"/>
                    </a:lnTo>
                    <a:lnTo>
                      <a:pt x="417" y="577"/>
                    </a:lnTo>
                    <a:lnTo>
                      <a:pt x="400" y="543"/>
                    </a:lnTo>
                    <a:lnTo>
                      <a:pt x="391" y="511"/>
                    </a:lnTo>
                    <a:lnTo>
                      <a:pt x="384" y="474"/>
                    </a:lnTo>
                    <a:lnTo>
                      <a:pt x="368" y="465"/>
                    </a:lnTo>
                    <a:lnTo>
                      <a:pt x="354" y="455"/>
                    </a:lnTo>
                    <a:lnTo>
                      <a:pt x="339" y="444"/>
                    </a:lnTo>
                    <a:lnTo>
                      <a:pt x="326" y="433"/>
                    </a:lnTo>
                    <a:lnTo>
                      <a:pt x="317" y="422"/>
                    </a:lnTo>
                    <a:lnTo>
                      <a:pt x="312" y="411"/>
                    </a:lnTo>
                    <a:lnTo>
                      <a:pt x="308" y="402"/>
                    </a:lnTo>
                    <a:lnTo>
                      <a:pt x="307" y="391"/>
                    </a:lnTo>
                    <a:lnTo>
                      <a:pt x="285" y="363"/>
                    </a:lnTo>
                    <a:lnTo>
                      <a:pt x="290" y="339"/>
                    </a:lnTo>
                    <a:lnTo>
                      <a:pt x="301" y="314"/>
                    </a:lnTo>
                    <a:lnTo>
                      <a:pt x="308" y="289"/>
                    </a:lnTo>
                    <a:lnTo>
                      <a:pt x="308" y="267"/>
                    </a:lnTo>
                    <a:lnTo>
                      <a:pt x="298" y="278"/>
                    </a:lnTo>
                    <a:lnTo>
                      <a:pt x="287" y="294"/>
                    </a:lnTo>
                    <a:lnTo>
                      <a:pt x="280" y="307"/>
                    </a:lnTo>
                    <a:lnTo>
                      <a:pt x="272" y="314"/>
                    </a:lnTo>
                    <a:lnTo>
                      <a:pt x="269" y="283"/>
                    </a:lnTo>
                    <a:lnTo>
                      <a:pt x="271" y="254"/>
                    </a:lnTo>
                    <a:lnTo>
                      <a:pt x="272" y="224"/>
                    </a:lnTo>
                    <a:lnTo>
                      <a:pt x="272" y="195"/>
                    </a:lnTo>
                    <a:lnTo>
                      <a:pt x="280" y="177"/>
                    </a:lnTo>
                    <a:lnTo>
                      <a:pt x="280" y="164"/>
                    </a:lnTo>
                    <a:lnTo>
                      <a:pt x="280" y="146"/>
                    </a:lnTo>
                    <a:lnTo>
                      <a:pt x="281" y="133"/>
                    </a:lnTo>
                    <a:lnTo>
                      <a:pt x="281" y="123"/>
                    </a:lnTo>
                    <a:lnTo>
                      <a:pt x="285" y="113"/>
                    </a:lnTo>
                    <a:lnTo>
                      <a:pt x="290" y="104"/>
                    </a:lnTo>
                    <a:lnTo>
                      <a:pt x="296" y="97"/>
                    </a:lnTo>
                    <a:lnTo>
                      <a:pt x="298" y="94"/>
                    </a:lnTo>
                    <a:lnTo>
                      <a:pt x="301" y="92"/>
                    </a:lnTo>
                    <a:lnTo>
                      <a:pt x="303" y="86"/>
                    </a:lnTo>
                    <a:lnTo>
                      <a:pt x="307" y="83"/>
                    </a:lnTo>
                    <a:lnTo>
                      <a:pt x="308" y="83"/>
                    </a:lnTo>
                    <a:lnTo>
                      <a:pt x="317" y="79"/>
                    </a:lnTo>
                    <a:lnTo>
                      <a:pt x="323" y="77"/>
                    </a:lnTo>
                    <a:lnTo>
                      <a:pt x="328" y="77"/>
                    </a:lnTo>
                    <a:lnTo>
                      <a:pt x="334" y="74"/>
                    </a:lnTo>
                    <a:lnTo>
                      <a:pt x="337" y="74"/>
                    </a:lnTo>
                    <a:lnTo>
                      <a:pt x="339" y="72"/>
                    </a:lnTo>
                    <a:lnTo>
                      <a:pt x="345" y="67"/>
                    </a:lnTo>
                    <a:lnTo>
                      <a:pt x="345" y="63"/>
                    </a:lnTo>
                    <a:lnTo>
                      <a:pt x="337" y="50"/>
                    </a:lnTo>
                    <a:lnTo>
                      <a:pt x="337" y="47"/>
                    </a:lnTo>
                    <a:lnTo>
                      <a:pt x="337" y="43"/>
                    </a:lnTo>
                    <a:lnTo>
                      <a:pt x="337" y="41"/>
                    </a:lnTo>
                    <a:lnTo>
                      <a:pt x="334" y="41"/>
                    </a:lnTo>
                    <a:lnTo>
                      <a:pt x="334" y="38"/>
                    </a:lnTo>
                    <a:lnTo>
                      <a:pt x="328" y="30"/>
                    </a:lnTo>
                    <a:lnTo>
                      <a:pt x="321" y="21"/>
                    </a:lnTo>
                    <a:lnTo>
                      <a:pt x="317" y="11"/>
                    </a:lnTo>
                    <a:lnTo>
                      <a:pt x="316" y="0"/>
                    </a:lnTo>
                    <a:lnTo>
                      <a:pt x="249" y="41"/>
                    </a:lnTo>
                    <a:lnTo>
                      <a:pt x="188" y="94"/>
                    </a:lnTo>
                    <a:lnTo>
                      <a:pt x="133" y="151"/>
                    </a:lnTo>
                    <a:lnTo>
                      <a:pt x="88" y="218"/>
                    </a:lnTo>
                    <a:lnTo>
                      <a:pt x="50" y="289"/>
                    </a:lnTo>
                    <a:lnTo>
                      <a:pt x="21" y="366"/>
                    </a:lnTo>
                    <a:lnTo>
                      <a:pt x="5" y="446"/>
                    </a:lnTo>
                    <a:lnTo>
                      <a:pt x="0" y="530"/>
                    </a:lnTo>
                    <a:lnTo>
                      <a:pt x="5" y="608"/>
                    </a:lnTo>
                    <a:lnTo>
                      <a:pt x="20" y="680"/>
                    </a:lnTo>
                    <a:lnTo>
                      <a:pt x="45" y="751"/>
                    </a:lnTo>
                    <a:lnTo>
                      <a:pt x="74" y="819"/>
                    </a:lnTo>
                    <a:lnTo>
                      <a:pt x="114" y="879"/>
                    </a:lnTo>
                    <a:lnTo>
                      <a:pt x="160" y="938"/>
                    </a:lnTo>
                    <a:lnTo>
                      <a:pt x="215" y="987"/>
                    </a:lnTo>
                    <a:lnTo>
                      <a:pt x="272" y="1032"/>
                    </a:lnTo>
                  </a:path>
                </a:pathLst>
              </a:custGeom>
              <a:solidFill>
                <a:schemeClr val="folHlink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26"/>
              <p:cNvSpPr/>
              <p:nvPr/>
            </p:nvSpPr>
            <p:spPr>
              <a:xfrm>
                <a:off x="379" y="2327"/>
                <a:ext cx="824" cy="1203"/>
              </a:xfrm>
              <a:custGeom>
                <a:avLst/>
                <a:gdLst/>
                <a:ahLst/>
                <a:cxnLst>
                  <a:cxn ang="0">
                    <a:pos x="796" y="688"/>
                  </a:cxn>
                  <a:cxn ang="0">
                    <a:pos x="756" y="641"/>
                  </a:cxn>
                  <a:cxn ang="0">
                    <a:pos x="812" y="615"/>
                  </a:cxn>
                  <a:cxn ang="0">
                    <a:pos x="814" y="502"/>
                  </a:cxn>
                  <a:cxn ang="0">
                    <a:pos x="705" y="247"/>
                  </a:cxn>
                  <a:cxn ang="0">
                    <a:pos x="651" y="262"/>
                  </a:cxn>
                  <a:cxn ang="0">
                    <a:pos x="574" y="289"/>
                  </a:cxn>
                  <a:cxn ang="0">
                    <a:pos x="536" y="258"/>
                  </a:cxn>
                  <a:cxn ang="0">
                    <a:pos x="563" y="170"/>
                  </a:cxn>
                  <a:cxn ang="0">
                    <a:pos x="532" y="81"/>
                  </a:cxn>
                  <a:cxn ang="0">
                    <a:pos x="455" y="56"/>
                  </a:cxn>
                  <a:cxn ang="0">
                    <a:pos x="484" y="150"/>
                  </a:cxn>
                  <a:cxn ang="0">
                    <a:pos x="465" y="190"/>
                  </a:cxn>
                  <a:cxn ang="0">
                    <a:pos x="442" y="200"/>
                  </a:cxn>
                  <a:cxn ang="0">
                    <a:pos x="419" y="164"/>
                  </a:cxn>
                  <a:cxn ang="0">
                    <a:pos x="381" y="108"/>
                  </a:cxn>
                  <a:cxn ang="0">
                    <a:pos x="406" y="108"/>
                  </a:cxn>
                  <a:cxn ang="0">
                    <a:pos x="424" y="72"/>
                  </a:cxn>
                  <a:cxn ang="0">
                    <a:pos x="325" y="0"/>
                  </a:cxn>
                  <a:cxn ang="0">
                    <a:pos x="281" y="27"/>
                  </a:cxn>
                  <a:cxn ang="0">
                    <a:pos x="240" y="72"/>
                  </a:cxn>
                  <a:cxn ang="0">
                    <a:pos x="209" y="114"/>
                  </a:cxn>
                  <a:cxn ang="0">
                    <a:pos x="209" y="150"/>
                  </a:cxn>
                  <a:cxn ang="0">
                    <a:pos x="240" y="164"/>
                  </a:cxn>
                  <a:cxn ang="0">
                    <a:pos x="209" y="222"/>
                  </a:cxn>
                  <a:cxn ang="0">
                    <a:pos x="213" y="242"/>
                  </a:cxn>
                  <a:cxn ang="0">
                    <a:pos x="267" y="222"/>
                  </a:cxn>
                  <a:cxn ang="0">
                    <a:pos x="303" y="170"/>
                  </a:cxn>
                  <a:cxn ang="0">
                    <a:pos x="354" y="231"/>
                  </a:cxn>
                  <a:cxn ang="0">
                    <a:pos x="372" y="291"/>
                  </a:cxn>
                  <a:cxn ang="0">
                    <a:pos x="348" y="294"/>
                  </a:cxn>
                  <a:cxn ang="0">
                    <a:pos x="298" y="309"/>
                  </a:cxn>
                  <a:cxn ang="0">
                    <a:pos x="323" y="330"/>
                  </a:cxn>
                  <a:cxn ang="0">
                    <a:pos x="260" y="339"/>
                  </a:cxn>
                  <a:cxn ang="0">
                    <a:pos x="189" y="411"/>
                  </a:cxn>
                  <a:cxn ang="0">
                    <a:pos x="184" y="469"/>
                  </a:cxn>
                  <a:cxn ang="0">
                    <a:pos x="148" y="435"/>
                  </a:cxn>
                  <a:cxn ang="0">
                    <a:pos x="83" y="402"/>
                  </a:cxn>
                  <a:cxn ang="0">
                    <a:pos x="0" y="455"/>
                  </a:cxn>
                  <a:cxn ang="0">
                    <a:pos x="54" y="496"/>
                  </a:cxn>
                  <a:cxn ang="0">
                    <a:pos x="74" y="485"/>
                  </a:cxn>
                  <a:cxn ang="0">
                    <a:pos x="54" y="608"/>
                  </a:cxn>
                  <a:cxn ang="0">
                    <a:pos x="132" y="641"/>
                  </a:cxn>
                  <a:cxn ang="0">
                    <a:pos x="195" y="661"/>
                  </a:cxn>
                  <a:cxn ang="0">
                    <a:pos x="249" y="744"/>
                  </a:cxn>
                  <a:cxn ang="0">
                    <a:pos x="334" y="886"/>
                  </a:cxn>
                  <a:cxn ang="0">
                    <a:pos x="391" y="1007"/>
                  </a:cxn>
                  <a:cxn ang="0">
                    <a:pos x="292" y="1052"/>
                  </a:cxn>
                  <a:cxn ang="0">
                    <a:pos x="182" y="1105"/>
                  </a:cxn>
                  <a:cxn ang="0">
                    <a:pos x="68" y="1180"/>
                  </a:cxn>
                  <a:cxn ang="0">
                    <a:pos x="200" y="1202"/>
                  </a:cxn>
                  <a:cxn ang="0">
                    <a:pos x="417" y="1168"/>
                  </a:cxn>
                  <a:cxn ang="0">
                    <a:pos x="613" y="1052"/>
                  </a:cxn>
                  <a:cxn ang="0">
                    <a:pos x="610" y="929"/>
                  </a:cxn>
                  <a:cxn ang="0">
                    <a:pos x="543" y="888"/>
                  </a:cxn>
                  <a:cxn ang="0">
                    <a:pos x="567" y="791"/>
                  </a:cxn>
                  <a:cxn ang="0">
                    <a:pos x="655" y="738"/>
                  </a:cxn>
                  <a:cxn ang="0">
                    <a:pos x="725" y="713"/>
                  </a:cxn>
                  <a:cxn ang="0">
                    <a:pos x="792" y="729"/>
                  </a:cxn>
                </a:cxnLst>
                <a:rect l="0" t="0" r="0" b="0"/>
                <a:pathLst>
                  <a:path w="824" h="1203">
                    <a:moveTo>
                      <a:pt x="803" y="736"/>
                    </a:moveTo>
                    <a:lnTo>
                      <a:pt x="807" y="724"/>
                    </a:lnTo>
                    <a:lnTo>
                      <a:pt x="808" y="713"/>
                    </a:lnTo>
                    <a:lnTo>
                      <a:pt x="812" y="702"/>
                    </a:lnTo>
                    <a:lnTo>
                      <a:pt x="814" y="691"/>
                    </a:lnTo>
                    <a:lnTo>
                      <a:pt x="803" y="691"/>
                    </a:lnTo>
                    <a:lnTo>
                      <a:pt x="796" y="688"/>
                    </a:lnTo>
                    <a:lnTo>
                      <a:pt x="783" y="686"/>
                    </a:lnTo>
                    <a:lnTo>
                      <a:pt x="776" y="680"/>
                    </a:lnTo>
                    <a:lnTo>
                      <a:pt x="770" y="675"/>
                    </a:lnTo>
                    <a:lnTo>
                      <a:pt x="767" y="666"/>
                    </a:lnTo>
                    <a:lnTo>
                      <a:pt x="761" y="661"/>
                    </a:lnTo>
                    <a:lnTo>
                      <a:pt x="760" y="655"/>
                    </a:lnTo>
                    <a:lnTo>
                      <a:pt x="756" y="641"/>
                    </a:lnTo>
                    <a:lnTo>
                      <a:pt x="756" y="624"/>
                    </a:lnTo>
                    <a:lnTo>
                      <a:pt x="760" y="610"/>
                    </a:lnTo>
                    <a:lnTo>
                      <a:pt x="767" y="599"/>
                    </a:lnTo>
                    <a:lnTo>
                      <a:pt x="781" y="597"/>
                    </a:lnTo>
                    <a:lnTo>
                      <a:pt x="792" y="599"/>
                    </a:lnTo>
                    <a:lnTo>
                      <a:pt x="803" y="608"/>
                    </a:lnTo>
                    <a:lnTo>
                      <a:pt x="812" y="615"/>
                    </a:lnTo>
                    <a:lnTo>
                      <a:pt x="819" y="628"/>
                    </a:lnTo>
                    <a:lnTo>
                      <a:pt x="823" y="619"/>
                    </a:lnTo>
                    <a:lnTo>
                      <a:pt x="823" y="610"/>
                    </a:lnTo>
                    <a:lnTo>
                      <a:pt x="823" y="605"/>
                    </a:lnTo>
                    <a:lnTo>
                      <a:pt x="823" y="597"/>
                    </a:lnTo>
                    <a:lnTo>
                      <a:pt x="819" y="549"/>
                    </a:lnTo>
                    <a:lnTo>
                      <a:pt x="814" y="502"/>
                    </a:lnTo>
                    <a:lnTo>
                      <a:pt x="807" y="455"/>
                    </a:lnTo>
                    <a:lnTo>
                      <a:pt x="792" y="411"/>
                    </a:lnTo>
                    <a:lnTo>
                      <a:pt x="776" y="366"/>
                    </a:lnTo>
                    <a:lnTo>
                      <a:pt x="756" y="325"/>
                    </a:lnTo>
                    <a:lnTo>
                      <a:pt x="734" y="285"/>
                    </a:lnTo>
                    <a:lnTo>
                      <a:pt x="709" y="247"/>
                    </a:lnTo>
                    <a:lnTo>
                      <a:pt x="705" y="247"/>
                    </a:lnTo>
                    <a:lnTo>
                      <a:pt x="702" y="244"/>
                    </a:lnTo>
                    <a:lnTo>
                      <a:pt x="698" y="244"/>
                    </a:lnTo>
                    <a:lnTo>
                      <a:pt x="693" y="242"/>
                    </a:lnTo>
                    <a:lnTo>
                      <a:pt x="677" y="253"/>
                    </a:lnTo>
                    <a:lnTo>
                      <a:pt x="668" y="254"/>
                    </a:lnTo>
                    <a:lnTo>
                      <a:pt x="660" y="258"/>
                    </a:lnTo>
                    <a:lnTo>
                      <a:pt x="651" y="262"/>
                    </a:lnTo>
                    <a:lnTo>
                      <a:pt x="642" y="264"/>
                    </a:lnTo>
                    <a:lnTo>
                      <a:pt x="631" y="267"/>
                    </a:lnTo>
                    <a:lnTo>
                      <a:pt x="619" y="273"/>
                    </a:lnTo>
                    <a:lnTo>
                      <a:pt x="606" y="278"/>
                    </a:lnTo>
                    <a:lnTo>
                      <a:pt x="594" y="283"/>
                    </a:lnTo>
                    <a:lnTo>
                      <a:pt x="583" y="285"/>
                    </a:lnTo>
                    <a:lnTo>
                      <a:pt x="574" y="289"/>
                    </a:lnTo>
                    <a:lnTo>
                      <a:pt x="567" y="291"/>
                    </a:lnTo>
                    <a:lnTo>
                      <a:pt x="557" y="289"/>
                    </a:lnTo>
                    <a:lnTo>
                      <a:pt x="554" y="285"/>
                    </a:lnTo>
                    <a:lnTo>
                      <a:pt x="548" y="280"/>
                    </a:lnTo>
                    <a:lnTo>
                      <a:pt x="547" y="278"/>
                    </a:lnTo>
                    <a:lnTo>
                      <a:pt x="543" y="273"/>
                    </a:lnTo>
                    <a:lnTo>
                      <a:pt x="536" y="258"/>
                    </a:lnTo>
                    <a:lnTo>
                      <a:pt x="532" y="244"/>
                    </a:lnTo>
                    <a:lnTo>
                      <a:pt x="532" y="231"/>
                    </a:lnTo>
                    <a:lnTo>
                      <a:pt x="530" y="217"/>
                    </a:lnTo>
                    <a:lnTo>
                      <a:pt x="532" y="202"/>
                    </a:lnTo>
                    <a:lnTo>
                      <a:pt x="541" y="190"/>
                    </a:lnTo>
                    <a:lnTo>
                      <a:pt x="552" y="177"/>
                    </a:lnTo>
                    <a:lnTo>
                      <a:pt x="563" y="170"/>
                    </a:lnTo>
                    <a:lnTo>
                      <a:pt x="574" y="159"/>
                    </a:lnTo>
                    <a:lnTo>
                      <a:pt x="583" y="146"/>
                    </a:lnTo>
                    <a:lnTo>
                      <a:pt x="588" y="134"/>
                    </a:lnTo>
                    <a:lnTo>
                      <a:pt x="588" y="119"/>
                    </a:lnTo>
                    <a:lnTo>
                      <a:pt x="568" y="105"/>
                    </a:lnTo>
                    <a:lnTo>
                      <a:pt x="552" y="92"/>
                    </a:lnTo>
                    <a:lnTo>
                      <a:pt x="532" y="81"/>
                    </a:lnTo>
                    <a:lnTo>
                      <a:pt x="512" y="70"/>
                    </a:lnTo>
                    <a:lnTo>
                      <a:pt x="491" y="58"/>
                    </a:lnTo>
                    <a:lnTo>
                      <a:pt x="471" y="47"/>
                    </a:lnTo>
                    <a:lnTo>
                      <a:pt x="449" y="38"/>
                    </a:lnTo>
                    <a:lnTo>
                      <a:pt x="428" y="31"/>
                    </a:lnTo>
                    <a:lnTo>
                      <a:pt x="442" y="45"/>
                    </a:lnTo>
                    <a:lnTo>
                      <a:pt x="455" y="56"/>
                    </a:lnTo>
                    <a:lnTo>
                      <a:pt x="465" y="63"/>
                    </a:lnTo>
                    <a:lnTo>
                      <a:pt x="484" y="74"/>
                    </a:lnTo>
                    <a:lnTo>
                      <a:pt x="485" y="88"/>
                    </a:lnTo>
                    <a:lnTo>
                      <a:pt x="484" y="105"/>
                    </a:lnTo>
                    <a:lnTo>
                      <a:pt x="478" y="123"/>
                    </a:lnTo>
                    <a:lnTo>
                      <a:pt x="478" y="135"/>
                    </a:lnTo>
                    <a:lnTo>
                      <a:pt x="484" y="150"/>
                    </a:lnTo>
                    <a:lnTo>
                      <a:pt x="484" y="155"/>
                    </a:lnTo>
                    <a:lnTo>
                      <a:pt x="480" y="161"/>
                    </a:lnTo>
                    <a:lnTo>
                      <a:pt x="474" y="166"/>
                    </a:lnTo>
                    <a:lnTo>
                      <a:pt x="469" y="170"/>
                    </a:lnTo>
                    <a:lnTo>
                      <a:pt x="465" y="175"/>
                    </a:lnTo>
                    <a:lnTo>
                      <a:pt x="465" y="180"/>
                    </a:lnTo>
                    <a:lnTo>
                      <a:pt x="465" y="190"/>
                    </a:lnTo>
                    <a:lnTo>
                      <a:pt x="464" y="195"/>
                    </a:lnTo>
                    <a:lnTo>
                      <a:pt x="460" y="197"/>
                    </a:lnTo>
                    <a:lnTo>
                      <a:pt x="458" y="200"/>
                    </a:lnTo>
                    <a:lnTo>
                      <a:pt x="455" y="200"/>
                    </a:lnTo>
                    <a:lnTo>
                      <a:pt x="453" y="200"/>
                    </a:lnTo>
                    <a:lnTo>
                      <a:pt x="447" y="197"/>
                    </a:lnTo>
                    <a:lnTo>
                      <a:pt x="442" y="200"/>
                    </a:lnTo>
                    <a:lnTo>
                      <a:pt x="433" y="202"/>
                    </a:lnTo>
                    <a:lnTo>
                      <a:pt x="428" y="202"/>
                    </a:lnTo>
                    <a:lnTo>
                      <a:pt x="424" y="200"/>
                    </a:lnTo>
                    <a:lnTo>
                      <a:pt x="424" y="197"/>
                    </a:lnTo>
                    <a:lnTo>
                      <a:pt x="422" y="195"/>
                    </a:lnTo>
                    <a:lnTo>
                      <a:pt x="419" y="164"/>
                    </a:lnTo>
                    <a:lnTo>
                      <a:pt x="411" y="159"/>
                    </a:lnTo>
                    <a:lnTo>
                      <a:pt x="406" y="150"/>
                    </a:lnTo>
                    <a:lnTo>
                      <a:pt x="397" y="141"/>
                    </a:lnTo>
                    <a:lnTo>
                      <a:pt x="390" y="134"/>
                    </a:lnTo>
                    <a:lnTo>
                      <a:pt x="386" y="125"/>
                    </a:lnTo>
                    <a:lnTo>
                      <a:pt x="384" y="117"/>
                    </a:lnTo>
                    <a:lnTo>
                      <a:pt x="381" y="108"/>
                    </a:lnTo>
                    <a:lnTo>
                      <a:pt x="384" y="103"/>
                    </a:lnTo>
                    <a:lnTo>
                      <a:pt x="386" y="99"/>
                    </a:lnTo>
                    <a:lnTo>
                      <a:pt x="390" y="99"/>
                    </a:lnTo>
                    <a:lnTo>
                      <a:pt x="390" y="97"/>
                    </a:lnTo>
                    <a:lnTo>
                      <a:pt x="391" y="97"/>
                    </a:lnTo>
                    <a:lnTo>
                      <a:pt x="397" y="103"/>
                    </a:lnTo>
                    <a:lnTo>
                      <a:pt x="406" y="108"/>
                    </a:lnTo>
                    <a:lnTo>
                      <a:pt x="413" y="110"/>
                    </a:lnTo>
                    <a:lnTo>
                      <a:pt x="422" y="110"/>
                    </a:lnTo>
                    <a:lnTo>
                      <a:pt x="424" y="110"/>
                    </a:lnTo>
                    <a:lnTo>
                      <a:pt x="424" y="108"/>
                    </a:lnTo>
                    <a:lnTo>
                      <a:pt x="424" y="72"/>
                    </a:lnTo>
                    <a:lnTo>
                      <a:pt x="411" y="56"/>
                    </a:lnTo>
                    <a:lnTo>
                      <a:pt x="395" y="42"/>
                    </a:lnTo>
                    <a:lnTo>
                      <a:pt x="377" y="27"/>
                    </a:lnTo>
                    <a:lnTo>
                      <a:pt x="364" y="9"/>
                    </a:lnTo>
                    <a:lnTo>
                      <a:pt x="350" y="5"/>
                    </a:lnTo>
                    <a:lnTo>
                      <a:pt x="339" y="2"/>
                    </a:lnTo>
                    <a:lnTo>
                      <a:pt x="325" y="0"/>
                    </a:lnTo>
                    <a:lnTo>
                      <a:pt x="312" y="0"/>
                    </a:lnTo>
                    <a:lnTo>
                      <a:pt x="308" y="0"/>
                    </a:lnTo>
                    <a:lnTo>
                      <a:pt x="308" y="2"/>
                    </a:lnTo>
                    <a:lnTo>
                      <a:pt x="308" y="5"/>
                    </a:lnTo>
                    <a:lnTo>
                      <a:pt x="307" y="9"/>
                    </a:lnTo>
                    <a:lnTo>
                      <a:pt x="289" y="14"/>
                    </a:lnTo>
                    <a:lnTo>
                      <a:pt x="281" y="27"/>
                    </a:lnTo>
                    <a:lnTo>
                      <a:pt x="276" y="42"/>
                    </a:lnTo>
                    <a:lnTo>
                      <a:pt x="265" y="56"/>
                    </a:lnTo>
                    <a:lnTo>
                      <a:pt x="260" y="56"/>
                    </a:lnTo>
                    <a:lnTo>
                      <a:pt x="256" y="56"/>
                    </a:lnTo>
                    <a:lnTo>
                      <a:pt x="251" y="56"/>
                    </a:lnTo>
                    <a:lnTo>
                      <a:pt x="249" y="58"/>
                    </a:lnTo>
                    <a:lnTo>
                      <a:pt x="240" y="72"/>
                    </a:lnTo>
                    <a:lnTo>
                      <a:pt x="231" y="87"/>
                    </a:lnTo>
                    <a:lnTo>
                      <a:pt x="224" y="99"/>
                    </a:lnTo>
                    <a:lnTo>
                      <a:pt x="213" y="110"/>
                    </a:lnTo>
                    <a:lnTo>
                      <a:pt x="209" y="110"/>
                    </a:lnTo>
                    <a:lnTo>
                      <a:pt x="209" y="114"/>
                    </a:lnTo>
                    <a:lnTo>
                      <a:pt x="184" y="139"/>
                    </a:lnTo>
                    <a:lnTo>
                      <a:pt x="184" y="141"/>
                    </a:lnTo>
                    <a:lnTo>
                      <a:pt x="195" y="146"/>
                    </a:lnTo>
                    <a:lnTo>
                      <a:pt x="209" y="150"/>
                    </a:lnTo>
                    <a:lnTo>
                      <a:pt x="224" y="153"/>
                    </a:lnTo>
                    <a:lnTo>
                      <a:pt x="234" y="153"/>
                    </a:lnTo>
                    <a:lnTo>
                      <a:pt x="236" y="155"/>
                    </a:lnTo>
                    <a:lnTo>
                      <a:pt x="240" y="155"/>
                    </a:lnTo>
                    <a:lnTo>
                      <a:pt x="240" y="159"/>
                    </a:lnTo>
                    <a:lnTo>
                      <a:pt x="242" y="161"/>
                    </a:lnTo>
                    <a:lnTo>
                      <a:pt x="240" y="164"/>
                    </a:lnTo>
                    <a:lnTo>
                      <a:pt x="234" y="166"/>
                    </a:lnTo>
                    <a:lnTo>
                      <a:pt x="231" y="170"/>
                    </a:lnTo>
                    <a:lnTo>
                      <a:pt x="225" y="171"/>
                    </a:lnTo>
                    <a:lnTo>
                      <a:pt x="220" y="180"/>
                    </a:lnTo>
                    <a:lnTo>
                      <a:pt x="215" y="195"/>
                    </a:lnTo>
                    <a:lnTo>
                      <a:pt x="209" y="208"/>
                    </a:lnTo>
                    <a:lnTo>
                      <a:pt x="209" y="222"/>
                    </a:lnTo>
                    <a:lnTo>
                      <a:pt x="213" y="227"/>
                    </a:lnTo>
                    <a:lnTo>
                      <a:pt x="215" y="227"/>
                    </a:lnTo>
                    <a:lnTo>
                      <a:pt x="213" y="231"/>
                    </a:lnTo>
                    <a:lnTo>
                      <a:pt x="209" y="238"/>
                    </a:lnTo>
                    <a:lnTo>
                      <a:pt x="213" y="242"/>
                    </a:lnTo>
                    <a:lnTo>
                      <a:pt x="215" y="244"/>
                    </a:lnTo>
                    <a:lnTo>
                      <a:pt x="231" y="233"/>
                    </a:lnTo>
                    <a:lnTo>
                      <a:pt x="260" y="231"/>
                    </a:lnTo>
                    <a:lnTo>
                      <a:pt x="260" y="227"/>
                    </a:lnTo>
                    <a:lnTo>
                      <a:pt x="262" y="226"/>
                    </a:lnTo>
                    <a:lnTo>
                      <a:pt x="265" y="226"/>
                    </a:lnTo>
                    <a:lnTo>
                      <a:pt x="267" y="222"/>
                    </a:lnTo>
                    <a:lnTo>
                      <a:pt x="267" y="200"/>
                    </a:lnTo>
                    <a:lnTo>
                      <a:pt x="289" y="155"/>
                    </a:lnTo>
                    <a:lnTo>
                      <a:pt x="292" y="155"/>
                    </a:lnTo>
                    <a:lnTo>
                      <a:pt x="303" y="170"/>
                    </a:lnTo>
                    <a:lnTo>
                      <a:pt x="312" y="180"/>
                    </a:lnTo>
                    <a:lnTo>
                      <a:pt x="323" y="195"/>
                    </a:lnTo>
                    <a:lnTo>
                      <a:pt x="336" y="206"/>
                    </a:lnTo>
                    <a:lnTo>
                      <a:pt x="343" y="211"/>
                    </a:lnTo>
                    <a:lnTo>
                      <a:pt x="345" y="217"/>
                    </a:lnTo>
                    <a:lnTo>
                      <a:pt x="350" y="226"/>
                    </a:lnTo>
                    <a:lnTo>
                      <a:pt x="354" y="231"/>
                    </a:lnTo>
                    <a:lnTo>
                      <a:pt x="354" y="244"/>
                    </a:lnTo>
                    <a:lnTo>
                      <a:pt x="354" y="258"/>
                    </a:lnTo>
                    <a:lnTo>
                      <a:pt x="359" y="273"/>
                    </a:lnTo>
                    <a:lnTo>
                      <a:pt x="364" y="283"/>
                    </a:lnTo>
                    <a:lnTo>
                      <a:pt x="366" y="285"/>
                    </a:lnTo>
                    <a:lnTo>
                      <a:pt x="370" y="289"/>
                    </a:lnTo>
                    <a:lnTo>
                      <a:pt x="372" y="291"/>
                    </a:lnTo>
                    <a:lnTo>
                      <a:pt x="375" y="294"/>
                    </a:lnTo>
                    <a:lnTo>
                      <a:pt x="375" y="298"/>
                    </a:lnTo>
                    <a:lnTo>
                      <a:pt x="372" y="300"/>
                    </a:lnTo>
                    <a:lnTo>
                      <a:pt x="372" y="305"/>
                    </a:lnTo>
                    <a:lnTo>
                      <a:pt x="370" y="309"/>
                    </a:lnTo>
                    <a:lnTo>
                      <a:pt x="359" y="305"/>
                    </a:lnTo>
                    <a:lnTo>
                      <a:pt x="348" y="294"/>
                    </a:lnTo>
                    <a:lnTo>
                      <a:pt x="336" y="285"/>
                    </a:lnTo>
                    <a:lnTo>
                      <a:pt x="323" y="283"/>
                    </a:lnTo>
                    <a:lnTo>
                      <a:pt x="314" y="289"/>
                    </a:lnTo>
                    <a:lnTo>
                      <a:pt x="308" y="294"/>
                    </a:lnTo>
                    <a:lnTo>
                      <a:pt x="299" y="300"/>
                    </a:lnTo>
                    <a:lnTo>
                      <a:pt x="296" y="305"/>
                    </a:lnTo>
                    <a:lnTo>
                      <a:pt x="298" y="309"/>
                    </a:lnTo>
                    <a:lnTo>
                      <a:pt x="299" y="310"/>
                    </a:lnTo>
                    <a:lnTo>
                      <a:pt x="299" y="314"/>
                    </a:lnTo>
                    <a:lnTo>
                      <a:pt x="303" y="314"/>
                    </a:lnTo>
                    <a:lnTo>
                      <a:pt x="312" y="314"/>
                    </a:lnTo>
                    <a:lnTo>
                      <a:pt x="317" y="316"/>
                    </a:lnTo>
                    <a:lnTo>
                      <a:pt x="319" y="321"/>
                    </a:lnTo>
                    <a:lnTo>
                      <a:pt x="323" y="330"/>
                    </a:lnTo>
                    <a:lnTo>
                      <a:pt x="319" y="334"/>
                    </a:lnTo>
                    <a:lnTo>
                      <a:pt x="317" y="339"/>
                    </a:lnTo>
                    <a:lnTo>
                      <a:pt x="260" y="327"/>
                    </a:lnTo>
                    <a:lnTo>
                      <a:pt x="260" y="334"/>
                    </a:lnTo>
                    <a:lnTo>
                      <a:pt x="260" y="339"/>
                    </a:lnTo>
                    <a:lnTo>
                      <a:pt x="260" y="345"/>
                    </a:lnTo>
                    <a:lnTo>
                      <a:pt x="256" y="347"/>
                    </a:lnTo>
                    <a:lnTo>
                      <a:pt x="251" y="356"/>
                    </a:lnTo>
                    <a:lnTo>
                      <a:pt x="249" y="357"/>
                    </a:lnTo>
                    <a:lnTo>
                      <a:pt x="242" y="366"/>
                    </a:lnTo>
                    <a:lnTo>
                      <a:pt x="225" y="393"/>
                    </a:lnTo>
                    <a:lnTo>
                      <a:pt x="189" y="411"/>
                    </a:lnTo>
                    <a:lnTo>
                      <a:pt x="188" y="413"/>
                    </a:lnTo>
                    <a:lnTo>
                      <a:pt x="184" y="419"/>
                    </a:lnTo>
                    <a:lnTo>
                      <a:pt x="184" y="424"/>
                    </a:lnTo>
                    <a:lnTo>
                      <a:pt x="184" y="430"/>
                    </a:lnTo>
                    <a:lnTo>
                      <a:pt x="184" y="439"/>
                    </a:lnTo>
                    <a:lnTo>
                      <a:pt x="184" y="453"/>
                    </a:lnTo>
                    <a:lnTo>
                      <a:pt x="184" y="469"/>
                    </a:lnTo>
                    <a:lnTo>
                      <a:pt x="184" y="478"/>
                    </a:lnTo>
                    <a:lnTo>
                      <a:pt x="173" y="478"/>
                    </a:lnTo>
                    <a:lnTo>
                      <a:pt x="164" y="475"/>
                    </a:lnTo>
                    <a:lnTo>
                      <a:pt x="157" y="469"/>
                    </a:lnTo>
                    <a:lnTo>
                      <a:pt x="151" y="464"/>
                    </a:lnTo>
                    <a:lnTo>
                      <a:pt x="151" y="449"/>
                    </a:lnTo>
                    <a:lnTo>
                      <a:pt x="148" y="435"/>
                    </a:lnTo>
                    <a:lnTo>
                      <a:pt x="141" y="424"/>
                    </a:lnTo>
                    <a:lnTo>
                      <a:pt x="130" y="413"/>
                    </a:lnTo>
                    <a:lnTo>
                      <a:pt x="117" y="417"/>
                    </a:lnTo>
                    <a:lnTo>
                      <a:pt x="110" y="417"/>
                    </a:lnTo>
                    <a:lnTo>
                      <a:pt x="101" y="413"/>
                    </a:lnTo>
                    <a:lnTo>
                      <a:pt x="94" y="408"/>
                    </a:lnTo>
                    <a:lnTo>
                      <a:pt x="83" y="402"/>
                    </a:lnTo>
                    <a:lnTo>
                      <a:pt x="72" y="397"/>
                    </a:lnTo>
                    <a:lnTo>
                      <a:pt x="59" y="393"/>
                    </a:lnTo>
                    <a:lnTo>
                      <a:pt x="49" y="392"/>
                    </a:lnTo>
                    <a:lnTo>
                      <a:pt x="38" y="402"/>
                    </a:lnTo>
                    <a:lnTo>
                      <a:pt x="21" y="424"/>
                    </a:lnTo>
                    <a:lnTo>
                      <a:pt x="5" y="448"/>
                    </a:lnTo>
                    <a:lnTo>
                      <a:pt x="0" y="455"/>
                    </a:lnTo>
                    <a:lnTo>
                      <a:pt x="21" y="475"/>
                    </a:lnTo>
                    <a:lnTo>
                      <a:pt x="25" y="516"/>
                    </a:lnTo>
                    <a:lnTo>
                      <a:pt x="29" y="516"/>
                    </a:lnTo>
                    <a:lnTo>
                      <a:pt x="38" y="513"/>
                    </a:lnTo>
                    <a:lnTo>
                      <a:pt x="43" y="511"/>
                    </a:lnTo>
                    <a:lnTo>
                      <a:pt x="49" y="505"/>
                    </a:lnTo>
                    <a:lnTo>
                      <a:pt x="54" y="496"/>
                    </a:lnTo>
                    <a:lnTo>
                      <a:pt x="58" y="491"/>
                    </a:lnTo>
                    <a:lnTo>
                      <a:pt x="63" y="485"/>
                    </a:lnTo>
                    <a:lnTo>
                      <a:pt x="72" y="480"/>
                    </a:lnTo>
                    <a:lnTo>
                      <a:pt x="74" y="480"/>
                    </a:lnTo>
                    <a:lnTo>
                      <a:pt x="74" y="484"/>
                    </a:lnTo>
                    <a:lnTo>
                      <a:pt x="74" y="485"/>
                    </a:lnTo>
                    <a:lnTo>
                      <a:pt x="63" y="538"/>
                    </a:lnTo>
                    <a:lnTo>
                      <a:pt x="79" y="556"/>
                    </a:lnTo>
                    <a:lnTo>
                      <a:pt x="77" y="567"/>
                    </a:lnTo>
                    <a:lnTo>
                      <a:pt x="68" y="574"/>
                    </a:lnTo>
                    <a:lnTo>
                      <a:pt x="59" y="583"/>
                    </a:lnTo>
                    <a:lnTo>
                      <a:pt x="54" y="597"/>
                    </a:lnTo>
                    <a:lnTo>
                      <a:pt x="54" y="608"/>
                    </a:lnTo>
                    <a:lnTo>
                      <a:pt x="63" y="619"/>
                    </a:lnTo>
                    <a:lnTo>
                      <a:pt x="74" y="630"/>
                    </a:lnTo>
                    <a:lnTo>
                      <a:pt x="88" y="641"/>
                    </a:lnTo>
                    <a:lnTo>
                      <a:pt x="101" y="646"/>
                    </a:lnTo>
                    <a:lnTo>
                      <a:pt x="114" y="646"/>
                    </a:lnTo>
                    <a:lnTo>
                      <a:pt x="124" y="644"/>
                    </a:lnTo>
                    <a:lnTo>
                      <a:pt x="132" y="641"/>
                    </a:lnTo>
                    <a:lnTo>
                      <a:pt x="141" y="635"/>
                    </a:lnTo>
                    <a:lnTo>
                      <a:pt x="148" y="635"/>
                    </a:lnTo>
                    <a:lnTo>
                      <a:pt x="153" y="639"/>
                    </a:lnTo>
                    <a:lnTo>
                      <a:pt x="160" y="641"/>
                    </a:lnTo>
                    <a:lnTo>
                      <a:pt x="168" y="644"/>
                    </a:lnTo>
                    <a:lnTo>
                      <a:pt x="184" y="652"/>
                    </a:lnTo>
                    <a:lnTo>
                      <a:pt x="195" y="661"/>
                    </a:lnTo>
                    <a:lnTo>
                      <a:pt x="209" y="670"/>
                    </a:lnTo>
                    <a:lnTo>
                      <a:pt x="220" y="677"/>
                    </a:lnTo>
                    <a:lnTo>
                      <a:pt x="225" y="691"/>
                    </a:lnTo>
                    <a:lnTo>
                      <a:pt x="229" y="706"/>
                    </a:lnTo>
                    <a:lnTo>
                      <a:pt x="231" y="722"/>
                    </a:lnTo>
                    <a:lnTo>
                      <a:pt x="234" y="738"/>
                    </a:lnTo>
                    <a:lnTo>
                      <a:pt x="249" y="744"/>
                    </a:lnTo>
                    <a:lnTo>
                      <a:pt x="262" y="749"/>
                    </a:lnTo>
                    <a:lnTo>
                      <a:pt x="276" y="758"/>
                    </a:lnTo>
                    <a:lnTo>
                      <a:pt x="287" y="772"/>
                    </a:lnTo>
                    <a:lnTo>
                      <a:pt x="298" y="800"/>
                    </a:lnTo>
                    <a:lnTo>
                      <a:pt x="308" y="830"/>
                    </a:lnTo>
                    <a:lnTo>
                      <a:pt x="319" y="861"/>
                    </a:lnTo>
                    <a:lnTo>
                      <a:pt x="334" y="886"/>
                    </a:lnTo>
                    <a:lnTo>
                      <a:pt x="350" y="904"/>
                    </a:lnTo>
                    <a:lnTo>
                      <a:pt x="366" y="924"/>
                    </a:lnTo>
                    <a:lnTo>
                      <a:pt x="381" y="944"/>
                    </a:lnTo>
                    <a:lnTo>
                      <a:pt x="395" y="966"/>
                    </a:lnTo>
                    <a:lnTo>
                      <a:pt x="397" y="980"/>
                    </a:lnTo>
                    <a:lnTo>
                      <a:pt x="397" y="993"/>
                    </a:lnTo>
                    <a:lnTo>
                      <a:pt x="391" y="1007"/>
                    </a:lnTo>
                    <a:lnTo>
                      <a:pt x="381" y="1018"/>
                    </a:lnTo>
                    <a:lnTo>
                      <a:pt x="364" y="1022"/>
                    </a:lnTo>
                    <a:lnTo>
                      <a:pt x="348" y="1027"/>
                    </a:lnTo>
                    <a:lnTo>
                      <a:pt x="334" y="1032"/>
                    </a:lnTo>
                    <a:lnTo>
                      <a:pt x="319" y="1038"/>
                    </a:lnTo>
                    <a:lnTo>
                      <a:pt x="307" y="1043"/>
                    </a:lnTo>
                    <a:lnTo>
                      <a:pt x="292" y="1052"/>
                    </a:lnTo>
                    <a:lnTo>
                      <a:pt x="278" y="1063"/>
                    </a:lnTo>
                    <a:lnTo>
                      <a:pt x="262" y="1074"/>
                    </a:lnTo>
                    <a:lnTo>
                      <a:pt x="249" y="1083"/>
                    </a:lnTo>
                    <a:lnTo>
                      <a:pt x="231" y="1090"/>
                    </a:lnTo>
                    <a:lnTo>
                      <a:pt x="215" y="1094"/>
                    </a:lnTo>
                    <a:lnTo>
                      <a:pt x="198" y="1099"/>
                    </a:lnTo>
                    <a:lnTo>
                      <a:pt x="182" y="1105"/>
                    </a:lnTo>
                    <a:lnTo>
                      <a:pt x="164" y="1110"/>
                    </a:lnTo>
                    <a:lnTo>
                      <a:pt x="151" y="1119"/>
                    </a:lnTo>
                    <a:lnTo>
                      <a:pt x="141" y="1132"/>
                    </a:lnTo>
                    <a:lnTo>
                      <a:pt x="124" y="1146"/>
                    </a:lnTo>
                    <a:lnTo>
                      <a:pt x="106" y="1160"/>
                    </a:lnTo>
                    <a:lnTo>
                      <a:pt x="88" y="1171"/>
                    </a:lnTo>
                    <a:lnTo>
                      <a:pt x="68" y="1180"/>
                    </a:lnTo>
                    <a:lnTo>
                      <a:pt x="88" y="1186"/>
                    </a:lnTo>
                    <a:lnTo>
                      <a:pt x="106" y="1188"/>
                    </a:lnTo>
                    <a:lnTo>
                      <a:pt x="124" y="1193"/>
                    </a:lnTo>
                    <a:lnTo>
                      <a:pt x="142" y="1197"/>
                    </a:lnTo>
                    <a:lnTo>
                      <a:pt x="162" y="1198"/>
                    </a:lnTo>
                    <a:lnTo>
                      <a:pt x="182" y="1198"/>
                    </a:lnTo>
                    <a:lnTo>
                      <a:pt x="200" y="1202"/>
                    </a:lnTo>
                    <a:lnTo>
                      <a:pt x="220" y="1202"/>
                    </a:lnTo>
                    <a:lnTo>
                      <a:pt x="252" y="1202"/>
                    </a:lnTo>
                    <a:lnTo>
                      <a:pt x="287" y="1198"/>
                    </a:lnTo>
                    <a:lnTo>
                      <a:pt x="319" y="1193"/>
                    </a:lnTo>
                    <a:lnTo>
                      <a:pt x="354" y="1186"/>
                    </a:lnTo>
                    <a:lnTo>
                      <a:pt x="386" y="1177"/>
                    </a:lnTo>
                    <a:lnTo>
                      <a:pt x="417" y="1168"/>
                    </a:lnTo>
                    <a:lnTo>
                      <a:pt x="447" y="1155"/>
                    </a:lnTo>
                    <a:lnTo>
                      <a:pt x="478" y="1141"/>
                    </a:lnTo>
                    <a:lnTo>
                      <a:pt x="505" y="1126"/>
                    </a:lnTo>
                    <a:lnTo>
                      <a:pt x="536" y="1110"/>
                    </a:lnTo>
                    <a:lnTo>
                      <a:pt x="559" y="1094"/>
                    </a:lnTo>
                    <a:lnTo>
                      <a:pt x="588" y="1074"/>
                    </a:lnTo>
                    <a:lnTo>
                      <a:pt x="613" y="1052"/>
                    </a:lnTo>
                    <a:lnTo>
                      <a:pt x="637" y="1029"/>
                    </a:lnTo>
                    <a:lnTo>
                      <a:pt x="660" y="1007"/>
                    </a:lnTo>
                    <a:lnTo>
                      <a:pt x="682" y="982"/>
                    </a:lnTo>
                    <a:lnTo>
                      <a:pt x="666" y="966"/>
                    </a:lnTo>
                    <a:lnTo>
                      <a:pt x="646" y="955"/>
                    </a:lnTo>
                    <a:lnTo>
                      <a:pt x="626" y="940"/>
                    </a:lnTo>
                    <a:lnTo>
                      <a:pt x="610" y="929"/>
                    </a:lnTo>
                    <a:lnTo>
                      <a:pt x="590" y="922"/>
                    </a:lnTo>
                    <a:lnTo>
                      <a:pt x="574" y="917"/>
                    </a:lnTo>
                    <a:lnTo>
                      <a:pt x="557" y="904"/>
                    </a:lnTo>
                    <a:lnTo>
                      <a:pt x="547" y="893"/>
                    </a:lnTo>
                    <a:lnTo>
                      <a:pt x="547" y="892"/>
                    </a:lnTo>
                    <a:lnTo>
                      <a:pt x="547" y="888"/>
                    </a:lnTo>
                    <a:lnTo>
                      <a:pt x="543" y="888"/>
                    </a:lnTo>
                    <a:lnTo>
                      <a:pt x="543" y="886"/>
                    </a:lnTo>
                    <a:lnTo>
                      <a:pt x="543" y="874"/>
                    </a:lnTo>
                    <a:lnTo>
                      <a:pt x="547" y="863"/>
                    </a:lnTo>
                    <a:lnTo>
                      <a:pt x="547" y="855"/>
                    </a:lnTo>
                    <a:lnTo>
                      <a:pt x="548" y="845"/>
                    </a:lnTo>
                    <a:lnTo>
                      <a:pt x="557" y="819"/>
                    </a:lnTo>
                    <a:lnTo>
                      <a:pt x="567" y="791"/>
                    </a:lnTo>
                    <a:lnTo>
                      <a:pt x="579" y="769"/>
                    </a:lnTo>
                    <a:lnTo>
                      <a:pt x="601" y="753"/>
                    </a:lnTo>
                    <a:lnTo>
                      <a:pt x="613" y="749"/>
                    </a:lnTo>
                    <a:lnTo>
                      <a:pt x="624" y="744"/>
                    </a:lnTo>
                    <a:lnTo>
                      <a:pt x="631" y="742"/>
                    </a:lnTo>
                    <a:lnTo>
                      <a:pt x="642" y="738"/>
                    </a:lnTo>
                    <a:lnTo>
                      <a:pt x="655" y="738"/>
                    </a:lnTo>
                    <a:lnTo>
                      <a:pt x="666" y="736"/>
                    </a:lnTo>
                    <a:lnTo>
                      <a:pt x="673" y="729"/>
                    </a:lnTo>
                    <a:lnTo>
                      <a:pt x="684" y="727"/>
                    </a:lnTo>
                    <a:lnTo>
                      <a:pt x="695" y="727"/>
                    </a:lnTo>
                    <a:lnTo>
                      <a:pt x="704" y="722"/>
                    </a:lnTo>
                    <a:lnTo>
                      <a:pt x="715" y="718"/>
                    </a:lnTo>
                    <a:lnTo>
                      <a:pt x="725" y="713"/>
                    </a:lnTo>
                    <a:lnTo>
                      <a:pt x="736" y="711"/>
                    </a:lnTo>
                    <a:lnTo>
                      <a:pt x="749" y="707"/>
                    </a:lnTo>
                    <a:lnTo>
                      <a:pt x="760" y="707"/>
                    </a:lnTo>
                    <a:lnTo>
                      <a:pt x="770" y="711"/>
                    </a:lnTo>
                    <a:lnTo>
                      <a:pt x="776" y="717"/>
                    </a:lnTo>
                    <a:lnTo>
                      <a:pt x="783" y="722"/>
                    </a:lnTo>
                    <a:lnTo>
                      <a:pt x="792" y="729"/>
                    </a:lnTo>
                    <a:lnTo>
                      <a:pt x="803" y="736"/>
                    </a:lnTo>
                  </a:path>
                </a:pathLst>
              </a:custGeom>
              <a:solidFill>
                <a:schemeClr val="folHlink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27"/>
              <p:cNvSpPr/>
              <p:nvPr/>
            </p:nvSpPr>
            <p:spPr>
              <a:xfrm>
                <a:off x="530" y="2834"/>
                <a:ext cx="63" cy="73"/>
              </a:xfrm>
              <a:custGeom>
                <a:avLst/>
                <a:gdLst/>
                <a:ahLst/>
                <a:cxnLst>
                  <a:cxn ang="0">
                    <a:pos x="42" y="65"/>
                  </a:cxn>
                  <a:cxn ang="0">
                    <a:pos x="58" y="72"/>
                  </a:cxn>
                  <a:cxn ang="0">
                    <a:pos x="62" y="72"/>
                  </a:cxn>
                  <a:cxn ang="0">
                    <a:pos x="62" y="67"/>
                  </a:cxn>
                  <a:cxn ang="0">
                    <a:pos x="58" y="65"/>
                  </a:cxn>
                  <a:cxn ang="0">
                    <a:pos x="58" y="62"/>
                  </a:cxn>
                  <a:cxn ang="0">
                    <a:pos x="44" y="56"/>
                  </a:cxn>
                  <a:cxn ang="0">
                    <a:pos x="37" y="45"/>
                  </a:cxn>
                  <a:cxn ang="0">
                    <a:pos x="31" y="34"/>
                  </a:cxn>
                  <a:cxn ang="0">
                    <a:pos x="26" y="20"/>
                  </a:cxn>
                  <a:cxn ang="0">
                    <a:pos x="9" y="0"/>
                  </a:cxn>
                  <a:cxn ang="0">
                    <a:pos x="6" y="4"/>
                  </a:cxn>
                  <a:cxn ang="0">
                    <a:pos x="2" y="9"/>
                  </a:cxn>
                  <a:cxn ang="0">
                    <a:pos x="0" y="11"/>
                  </a:cxn>
                  <a:cxn ang="0">
                    <a:pos x="0" y="18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9" y="31"/>
                  </a:cxn>
                  <a:cxn ang="0">
                    <a:pos x="20" y="45"/>
                  </a:cxn>
                  <a:cxn ang="0">
                    <a:pos x="31" y="56"/>
                  </a:cxn>
                  <a:cxn ang="0">
                    <a:pos x="42" y="65"/>
                  </a:cxn>
                </a:cxnLst>
                <a:rect l="0" t="0" r="0" b="0"/>
                <a:pathLst>
                  <a:path w="63" h="73">
                    <a:moveTo>
                      <a:pt x="42" y="65"/>
                    </a:moveTo>
                    <a:lnTo>
                      <a:pt x="58" y="72"/>
                    </a:lnTo>
                    <a:lnTo>
                      <a:pt x="62" y="72"/>
                    </a:lnTo>
                    <a:lnTo>
                      <a:pt x="62" y="67"/>
                    </a:lnTo>
                    <a:lnTo>
                      <a:pt x="58" y="65"/>
                    </a:lnTo>
                    <a:lnTo>
                      <a:pt x="58" y="62"/>
                    </a:lnTo>
                    <a:lnTo>
                      <a:pt x="44" y="56"/>
                    </a:lnTo>
                    <a:lnTo>
                      <a:pt x="37" y="45"/>
                    </a:lnTo>
                    <a:lnTo>
                      <a:pt x="31" y="34"/>
                    </a:lnTo>
                    <a:lnTo>
                      <a:pt x="26" y="20"/>
                    </a:lnTo>
                    <a:lnTo>
                      <a:pt x="9" y="0"/>
                    </a:lnTo>
                    <a:lnTo>
                      <a:pt x="6" y="4"/>
                    </a:lnTo>
                    <a:lnTo>
                      <a:pt x="2" y="9"/>
                    </a:lnTo>
                    <a:lnTo>
                      <a:pt x="0" y="11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9" y="31"/>
                    </a:lnTo>
                    <a:lnTo>
                      <a:pt x="20" y="45"/>
                    </a:lnTo>
                    <a:lnTo>
                      <a:pt x="31" y="56"/>
                    </a:lnTo>
                    <a:lnTo>
                      <a:pt x="42" y="65"/>
                    </a:lnTo>
                  </a:path>
                </a:pathLst>
              </a:custGeom>
              <a:solidFill>
                <a:schemeClr val="folHlink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100" name="Rectangle 2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zh-CN" noProof="0"/>
          </a:p>
        </p:txBody>
      </p:sp>
      <p:sp>
        <p:nvSpPr>
          <p:cNvPr id="3101" name="Rectangle 2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4114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/>
              <a:t>单击此处编辑母版副标题样式</a:t>
            </a:r>
          </a:p>
        </p:txBody>
      </p:sp>
      <p:sp>
        <p:nvSpPr>
          <p:cNvPr id="48" name="Rectangle 30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DC2AF8-50E1-49B8-B60C-46F415304D47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Rectangle 3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Rectangle 3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solidFill>
                  <a:srgbClr val="FFFFFF"/>
                </a:solidFill>
              </a:rPr>
              <a:t>‹#›</a:t>
            </a:fld>
            <a:endParaRPr lang="zh-CN" alt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117475"/>
            <a:ext cx="9142413" cy="6738938"/>
            <a:chOff x="0" y="74"/>
            <a:chExt cx="5759" cy="4245"/>
          </a:xfrm>
        </p:grpSpPr>
        <p:sp>
          <p:nvSpPr>
            <p:cNvPr id="23" name="Rectangle 3"/>
            <p:cNvSpPr>
              <a:spLocks noChangeArrowheads="1"/>
            </p:cNvSpPr>
            <p:nvPr/>
          </p:nvSpPr>
          <p:spPr bwMode="auto">
            <a:xfrm>
              <a:off x="432" y="4113"/>
              <a:ext cx="2208" cy="206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Rectangle 4"/>
            <p:cNvSpPr>
              <a:spLocks noChangeArrowheads="1"/>
            </p:cNvSpPr>
            <p:nvPr/>
          </p:nvSpPr>
          <p:spPr bwMode="auto">
            <a:xfrm>
              <a:off x="432" y="1536"/>
              <a:ext cx="5327" cy="48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Oval 5"/>
            <p:cNvSpPr>
              <a:spLocks noChangeArrowheads="1"/>
            </p:cNvSpPr>
            <p:nvPr/>
          </p:nvSpPr>
          <p:spPr bwMode="auto">
            <a:xfrm>
              <a:off x="555" y="7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Oval 6"/>
            <p:cNvSpPr>
              <a:spLocks noChangeArrowheads="1"/>
            </p:cNvSpPr>
            <p:nvPr/>
          </p:nvSpPr>
          <p:spPr bwMode="auto">
            <a:xfrm>
              <a:off x="555" y="21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Oval 7"/>
            <p:cNvSpPr>
              <a:spLocks noChangeArrowheads="1"/>
            </p:cNvSpPr>
            <p:nvPr/>
          </p:nvSpPr>
          <p:spPr bwMode="auto">
            <a:xfrm>
              <a:off x="555" y="36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Oval 8"/>
            <p:cNvSpPr>
              <a:spLocks noChangeArrowheads="1"/>
            </p:cNvSpPr>
            <p:nvPr/>
          </p:nvSpPr>
          <p:spPr bwMode="auto">
            <a:xfrm>
              <a:off x="555" y="651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Oval 9"/>
            <p:cNvSpPr>
              <a:spLocks noChangeArrowheads="1"/>
            </p:cNvSpPr>
            <p:nvPr/>
          </p:nvSpPr>
          <p:spPr bwMode="auto">
            <a:xfrm>
              <a:off x="555" y="79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Oval 10"/>
            <p:cNvSpPr>
              <a:spLocks noChangeArrowheads="1"/>
            </p:cNvSpPr>
            <p:nvPr/>
          </p:nvSpPr>
          <p:spPr bwMode="auto">
            <a:xfrm>
              <a:off x="555" y="93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Oval 11"/>
            <p:cNvSpPr>
              <a:spLocks noChangeArrowheads="1"/>
            </p:cNvSpPr>
            <p:nvPr/>
          </p:nvSpPr>
          <p:spPr bwMode="auto">
            <a:xfrm>
              <a:off x="555" y="108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Oval 12"/>
            <p:cNvSpPr>
              <a:spLocks noChangeArrowheads="1"/>
            </p:cNvSpPr>
            <p:nvPr/>
          </p:nvSpPr>
          <p:spPr bwMode="auto">
            <a:xfrm>
              <a:off x="555" y="1227"/>
              <a:ext cx="42" cy="4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Oval 13"/>
            <p:cNvSpPr>
              <a:spLocks noChangeArrowheads="1"/>
            </p:cNvSpPr>
            <p:nvPr/>
          </p:nvSpPr>
          <p:spPr bwMode="auto">
            <a:xfrm>
              <a:off x="555" y="1371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067" name="Group 14"/>
            <p:cNvGrpSpPr/>
            <p:nvPr/>
          </p:nvGrpSpPr>
          <p:grpSpPr>
            <a:xfrm>
              <a:off x="2859" y="4202"/>
              <a:ext cx="2729" cy="41"/>
              <a:chOff x="2859" y="4202"/>
              <a:chExt cx="2729" cy="41"/>
            </a:xfrm>
          </p:grpSpPr>
          <p:sp>
            <p:nvSpPr>
              <p:cNvPr id="40" name="Oval 15"/>
              <p:cNvSpPr>
                <a:spLocks noChangeArrowheads="1"/>
              </p:cNvSpPr>
              <p:nvPr/>
            </p:nvSpPr>
            <p:spPr bwMode="auto">
              <a:xfrm>
                <a:off x="2859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" name="Oval 16"/>
              <p:cNvSpPr>
                <a:spLocks noChangeArrowheads="1"/>
              </p:cNvSpPr>
              <p:nvPr/>
            </p:nvSpPr>
            <p:spPr bwMode="auto">
              <a:xfrm>
                <a:off x="3243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2" name="Oval 17"/>
              <p:cNvSpPr>
                <a:spLocks noChangeArrowheads="1"/>
              </p:cNvSpPr>
              <p:nvPr/>
            </p:nvSpPr>
            <p:spPr bwMode="auto">
              <a:xfrm>
                <a:off x="3627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Oval 18"/>
              <p:cNvSpPr>
                <a:spLocks noChangeArrowheads="1"/>
              </p:cNvSpPr>
              <p:nvPr/>
            </p:nvSpPr>
            <p:spPr bwMode="auto">
              <a:xfrm>
                <a:off x="4011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Oval 19"/>
              <p:cNvSpPr>
                <a:spLocks noChangeArrowheads="1"/>
              </p:cNvSpPr>
              <p:nvPr/>
            </p:nvSpPr>
            <p:spPr bwMode="auto">
              <a:xfrm>
                <a:off x="4395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Oval 20"/>
              <p:cNvSpPr>
                <a:spLocks noChangeArrowheads="1"/>
              </p:cNvSpPr>
              <p:nvPr/>
            </p:nvSpPr>
            <p:spPr bwMode="auto">
              <a:xfrm>
                <a:off x="4779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Oval 21"/>
              <p:cNvSpPr>
                <a:spLocks noChangeArrowheads="1"/>
              </p:cNvSpPr>
              <p:nvPr/>
            </p:nvSpPr>
            <p:spPr bwMode="auto">
              <a:xfrm>
                <a:off x="5163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Oval 22"/>
              <p:cNvSpPr>
                <a:spLocks noChangeArrowheads="1"/>
              </p:cNvSpPr>
              <p:nvPr/>
            </p:nvSpPr>
            <p:spPr bwMode="auto">
              <a:xfrm>
                <a:off x="5547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5" name="Oval 23"/>
            <p:cNvSpPr>
              <a:spLocks noChangeArrowheads="1"/>
            </p:cNvSpPr>
            <p:nvPr/>
          </p:nvSpPr>
          <p:spPr bwMode="auto">
            <a:xfrm>
              <a:off x="555" y="507"/>
              <a:ext cx="42" cy="4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069" name="Group 24"/>
            <p:cNvGrpSpPr/>
            <p:nvPr/>
          </p:nvGrpSpPr>
          <p:grpSpPr>
            <a:xfrm>
              <a:off x="0" y="2327"/>
              <a:ext cx="1203" cy="1203"/>
              <a:chOff x="0" y="2327"/>
              <a:chExt cx="1203" cy="1203"/>
            </a:xfrm>
          </p:grpSpPr>
          <p:sp>
            <p:nvSpPr>
              <p:cNvPr id="2070" name="Freeform 25"/>
              <p:cNvSpPr/>
              <p:nvPr/>
            </p:nvSpPr>
            <p:spPr>
              <a:xfrm>
                <a:off x="0" y="2394"/>
                <a:ext cx="443" cy="1033"/>
              </a:xfrm>
              <a:custGeom>
                <a:avLst/>
                <a:gdLst/>
                <a:ahLst/>
                <a:cxnLst>
                  <a:cxn ang="0">
                    <a:pos x="290" y="1016"/>
                  </a:cxn>
                  <a:cxn ang="0">
                    <a:pos x="316" y="974"/>
                  </a:cxn>
                  <a:cxn ang="0">
                    <a:pos x="354" y="920"/>
                  </a:cxn>
                  <a:cxn ang="0">
                    <a:pos x="384" y="884"/>
                  </a:cxn>
                  <a:cxn ang="0">
                    <a:pos x="381" y="832"/>
                  </a:cxn>
                  <a:cxn ang="0">
                    <a:pos x="370" y="794"/>
                  </a:cxn>
                  <a:cxn ang="0">
                    <a:pos x="361" y="760"/>
                  </a:cxn>
                  <a:cxn ang="0">
                    <a:pos x="361" y="734"/>
                  </a:cxn>
                  <a:cxn ang="0">
                    <a:pos x="359" y="707"/>
                  </a:cxn>
                  <a:cxn ang="0">
                    <a:pos x="373" y="691"/>
                  </a:cxn>
                  <a:cxn ang="0">
                    <a:pos x="391" y="686"/>
                  </a:cxn>
                  <a:cxn ang="0">
                    <a:pos x="395" y="680"/>
                  </a:cxn>
                  <a:cxn ang="0">
                    <a:pos x="390" y="671"/>
                  </a:cxn>
                  <a:cxn ang="0">
                    <a:pos x="386" y="660"/>
                  </a:cxn>
                  <a:cxn ang="0">
                    <a:pos x="437" y="635"/>
                  </a:cxn>
                  <a:cxn ang="0">
                    <a:pos x="442" y="619"/>
                  </a:cxn>
                  <a:cxn ang="0">
                    <a:pos x="438" y="604"/>
                  </a:cxn>
                  <a:cxn ang="0">
                    <a:pos x="400" y="543"/>
                  </a:cxn>
                  <a:cxn ang="0">
                    <a:pos x="384" y="474"/>
                  </a:cxn>
                  <a:cxn ang="0">
                    <a:pos x="354" y="455"/>
                  </a:cxn>
                  <a:cxn ang="0">
                    <a:pos x="326" y="433"/>
                  </a:cxn>
                  <a:cxn ang="0">
                    <a:pos x="312" y="411"/>
                  </a:cxn>
                  <a:cxn ang="0">
                    <a:pos x="307" y="391"/>
                  </a:cxn>
                  <a:cxn ang="0">
                    <a:pos x="290" y="339"/>
                  </a:cxn>
                  <a:cxn ang="0">
                    <a:pos x="308" y="289"/>
                  </a:cxn>
                  <a:cxn ang="0">
                    <a:pos x="298" y="278"/>
                  </a:cxn>
                  <a:cxn ang="0">
                    <a:pos x="280" y="307"/>
                  </a:cxn>
                  <a:cxn ang="0">
                    <a:pos x="269" y="283"/>
                  </a:cxn>
                  <a:cxn ang="0">
                    <a:pos x="272" y="224"/>
                  </a:cxn>
                  <a:cxn ang="0">
                    <a:pos x="280" y="177"/>
                  </a:cxn>
                  <a:cxn ang="0">
                    <a:pos x="280" y="146"/>
                  </a:cxn>
                  <a:cxn ang="0">
                    <a:pos x="281" y="123"/>
                  </a:cxn>
                  <a:cxn ang="0">
                    <a:pos x="290" y="104"/>
                  </a:cxn>
                  <a:cxn ang="0">
                    <a:pos x="296" y="97"/>
                  </a:cxn>
                  <a:cxn ang="0">
                    <a:pos x="298" y="94"/>
                  </a:cxn>
                  <a:cxn ang="0">
                    <a:pos x="301" y="92"/>
                  </a:cxn>
                  <a:cxn ang="0">
                    <a:pos x="307" y="83"/>
                  </a:cxn>
                  <a:cxn ang="0">
                    <a:pos x="317" y="79"/>
                  </a:cxn>
                  <a:cxn ang="0">
                    <a:pos x="328" y="77"/>
                  </a:cxn>
                  <a:cxn ang="0">
                    <a:pos x="337" y="74"/>
                  </a:cxn>
                  <a:cxn ang="0">
                    <a:pos x="345" y="67"/>
                  </a:cxn>
                  <a:cxn ang="0">
                    <a:pos x="337" y="50"/>
                  </a:cxn>
                  <a:cxn ang="0">
                    <a:pos x="337" y="47"/>
                  </a:cxn>
                  <a:cxn ang="0">
                    <a:pos x="337" y="43"/>
                  </a:cxn>
                  <a:cxn ang="0">
                    <a:pos x="337" y="41"/>
                  </a:cxn>
                  <a:cxn ang="0">
                    <a:pos x="334" y="38"/>
                  </a:cxn>
                  <a:cxn ang="0">
                    <a:pos x="321" y="21"/>
                  </a:cxn>
                  <a:cxn ang="0">
                    <a:pos x="316" y="0"/>
                  </a:cxn>
                  <a:cxn ang="0">
                    <a:pos x="188" y="94"/>
                  </a:cxn>
                  <a:cxn ang="0">
                    <a:pos x="88" y="218"/>
                  </a:cxn>
                  <a:cxn ang="0">
                    <a:pos x="21" y="366"/>
                  </a:cxn>
                  <a:cxn ang="0">
                    <a:pos x="0" y="530"/>
                  </a:cxn>
                  <a:cxn ang="0">
                    <a:pos x="20" y="680"/>
                  </a:cxn>
                  <a:cxn ang="0">
                    <a:pos x="74" y="819"/>
                  </a:cxn>
                  <a:cxn ang="0">
                    <a:pos x="160" y="938"/>
                  </a:cxn>
                  <a:cxn ang="0">
                    <a:pos x="272" y="1032"/>
                  </a:cxn>
                </a:cxnLst>
                <a:rect l="0" t="0" r="0" b="0"/>
                <a:pathLst>
                  <a:path w="443" h="1033">
                    <a:moveTo>
                      <a:pt x="272" y="1032"/>
                    </a:moveTo>
                    <a:lnTo>
                      <a:pt x="290" y="1016"/>
                    </a:lnTo>
                    <a:lnTo>
                      <a:pt x="301" y="992"/>
                    </a:lnTo>
                    <a:lnTo>
                      <a:pt x="316" y="974"/>
                    </a:lnTo>
                    <a:lnTo>
                      <a:pt x="328" y="955"/>
                    </a:lnTo>
                    <a:lnTo>
                      <a:pt x="354" y="920"/>
                    </a:lnTo>
                    <a:lnTo>
                      <a:pt x="373" y="904"/>
                    </a:lnTo>
                    <a:lnTo>
                      <a:pt x="384" y="884"/>
                    </a:lnTo>
                    <a:lnTo>
                      <a:pt x="390" y="848"/>
                    </a:lnTo>
                    <a:lnTo>
                      <a:pt x="381" y="832"/>
                    </a:lnTo>
                    <a:lnTo>
                      <a:pt x="375" y="812"/>
                    </a:lnTo>
                    <a:lnTo>
                      <a:pt x="370" y="794"/>
                    </a:lnTo>
                    <a:lnTo>
                      <a:pt x="361" y="774"/>
                    </a:lnTo>
                    <a:lnTo>
                      <a:pt x="361" y="760"/>
                    </a:lnTo>
                    <a:lnTo>
                      <a:pt x="361" y="747"/>
                    </a:lnTo>
                    <a:lnTo>
                      <a:pt x="361" y="734"/>
                    </a:lnTo>
                    <a:lnTo>
                      <a:pt x="359" y="722"/>
                    </a:lnTo>
                    <a:lnTo>
                      <a:pt x="359" y="707"/>
                    </a:lnTo>
                    <a:lnTo>
                      <a:pt x="364" y="698"/>
                    </a:lnTo>
                    <a:lnTo>
                      <a:pt x="373" y="691"/>
                    </a:lnTo>
                    <a:lnTo>
                      <a:pt x="390" y="686"/>
                    </a:lnTo>
                    <a:lnTo>
                      <a:pt x="391" y="686"/>
                    </a:lnTo>
                    <a:lnTo>
                      <a:pt x="395" y="682"/>
                    </a:lnTo>
                    <a:lnTo>
                      <a:pt x="395" y="680"/>
                    </a:lnTo>
                    <a:lnTo>
                      <a:pt x="395" y="677"/>
                    </a:lnTo>
                    <a:lnTo>
                      <a:pt x="390" y="671"/>
                    </a:lnTo>
                    <a:lnTo>
                      <a:pt x="386" y="666"/>
                    </a:lnTo>
                    <a:lnTo>
                      <a:pt x="386" y="660"/>
                    </a:lnTo>
                    <a:lnTo>
                      <a:pt x="395" y="655"/>
                    </a:lnTo>
                    <a:lnTo>
                      <a:pt x="437" y="635"/>
                    </a:lnTo>
                    <a:lnTo>
                      <a:pt x="442" y="626"/>
                    </a:lnTo>
                    <a:lnTo>
                      <a:pt x="442" y="619"/>
                    </a:lnTo>
                    <a:lnTo>
                      <a:pt x="442" y="613"/>
                    </a:lnTo>
                    <a:lnTo>
                      <a:pt x="438" y="604"/>
                    </a:lnTo>
                    <a:lnTo>
                      <a:pt x="417" y="577"/>
                    </a:lnTo>
                    <a:lnTo>
                      <a:pt x="400" y="543"/>
                    </a:lnTo>
                    <a:lnTo>
                      <a:pt x="391" y="511"/>
                    </a:lnTo>
                    <a:lnTo>
                      <a:pt x="384" y="474"/>
                    </a:lnTo>
                    <a:lnTo>
                      <a:pt x="368" y="465"/>
                    </a:lnTo>
                    <a:lnTo>
                      <a:pt x="354" y="455"/>
                    </a:lnTo>
                    <a:lnTo>
                      <a:pt x="339" y="444"/>
                    </a:lnTo>
                    <a:lnTo>
                      <a:pt x="326" y="433"/>
                    </a:lnTo>
                    <a:lnTo>
                      <a:pt x="317" y="422"/>
                    </a:lnTo>
                    <a:lnTo>
                      <a:pt x="312" y="411"/>
                    </a:lnTo>
                    <a:lnTo>
                      <a:pt x="308" y="402"/>
                    </a:lnTo>
                    <a:lnTo>
                      <a:pt x="307" y="391"/>
                    </a:lnTo>
                    <a:lnTo>
                      <a:pt x="285" y="363"/>
                    </a:lnTo>
                    <a:lnTo>
                      <a:pt x="290" y="339"/>
                    </a:lnTo>
                    <a:lnTo>
                      <a:pt x="301" y="314"/>
                    </a:lnTo>
                    <a:lnTo>
                      <a:pt x="308" y="289"/>
                    </a:lnTo>
                    <a:lnTo>
                      <a:pt x="308" y="267"/>
                    </a:lnTo>
                    <a:lnTo>
                      <a:pt x="298" y="278"/>
                    </a:lnTo>
                    <a:lnTo>
                      <a:pt x="287" y="294"/>
                    </a:lnTo>
                    <a:lnTo>
                      <a:pt x="280" y="307"/>
                    </a:lnTo>
                    <a:lnTo>
                      <a:pt x="272" y="314"/>
                    </a:lnTo>
                    <a:lnTo>
                      <a:pt x="269" y="283"/>
                    </a:lnTo>
                    <a:lnTo>
                      <a:pt x="271" y="254"/>
                    </a:lnTo>
                    <a:lnTo>
                      <a:pt x="272" y="224"/>
                    </a:lnTo>
                    <a:lnTo>
                      <a:pt x="272" y="195"/>
                    </a:lnTo>
                    <a:lnTo>
                      <a:pt x="280" y="177"/>
                    </a:lnTo>
                    <a:lnTo>
                      <a:pt x="280" y="164"/>
                    </a:lnTo>
                    <a:lnTo>
                      <a:pt x="280" y="146"/>
                    </a:lnTo>
                    <a:lnTo>
                      <a:pt x="281" y="133"/>
                    </a:lnTo>
                    <a:lnTo>
                      <a:pt x="281" y="123"/>
                    </a:lnTo>
                    <a:lnTo>
                      <a:pt x="285" y="113"/>
                    </a:lnTo>
                    <a:lnTo>
                      <a:pt x="290" y="104"/>
                    </a:lnTo>
                    <a:lnTo>
                      <a:pt x="296" y="97"/>
                    </a:lnTo>
                    <a:lnTo>
                      <a:pt x="298" y="94"/>
                    </a:lnTo>
                    <a:lnTo>
                      <a:pt x="301" y="92"/>
                    </a:lnTo>
                    <a:lnTo>
                      <a:pt x="303" y="86"/>
                    </a:lnTo>
                    <a:lnTo>
                      <a:pt x="307" y="83"/>
                    </a:lnTo>
                    <a:lnTo>
                      <a:pt x="308" y="83"/>
                    </a:lnTo>
                    <a:lnTo>
                      <a:pt x="317" y="79"/>
                    </a:lnTo>
                    <a:lnTo>
                      <a:pt x="323" y="77"/>
                    </a:lnTo>
                    <a:lnTo>
                      <a:pt x="328" y="77"/>
                    </a:lnTo>
                    <a:lnTo>
                      <a:pt x="334" y="74"/>
                    </a:lnTo>
                    <a:lnTo>
                      <a:pt x="337" y="74"/>
                    </a:lnTo>
                    <a:lnTo>
                      <a:pt x="339" y="72"/>
                    </a:lnTo>
                    <a:lnTo>
                      <a:pt x="345" y="67"/>
                    </a:lnTo>
                    <a:lnTo>
                      <a:pt x="345" y="63"/>
                    </a:lnTo>
                    <a:lnTo>
                      <a:pt x="337" y="50"/>
                    </a:lnTo>
                    <a:lnTo>
                      <a:pt x="337" y="47"/>
                    </a:lnTo>
                    <a:lnTo>
                      <a:pt x="337" y="43"/>
                    </a:lnTo>
                    <a:lnTo>
                      <a:pt x="337" y="41"/>
                    </a:lnTo>
                    <a:lnTo>
                      <a:pt x="334" y="41"/>
                    </a:lnTo>
                    <a:lnTo>
                      <a:pt x="334" y="38"/>
                    </a:lnTo>
                    <a:lnTo>
                      <a:pt x="328" y="30"/>
                    </a:lnTo>
                    <a:lnTo>
                      <a:pt x="321" y="21"/>
                    </a:lnTo>
                    <a:lnTo>
                      <a:pt x="317" y="11"/>
                    </a:lnTo>
                    <a:lnTo>
                      <a:pt x="316" y="0"/>
                    </a:lnTo>
                    <a:lnTo>
                      <a:pt x="249" y="41"/>
                    </a:lnTo>
                    <a:lnTo>
                      <a:pt x="188" y="94"/>
                    </a:lnTo>
                    <a:lnTo>
                      <a:pt x="133" y="151"/>
                    </a:lnTo>
                    <a:lnTo>
                      <a:pt x="88" y="218"/>
                    </a:lnTo>
                    <a:lnTo>
                      <a:pt x="50" y="289"/>
                    </a:lnTo>
                    <a:lnTo>
                      <a:pt x="21" y="366"/>
                    </a:lnTo>
                    <a:lnTo>
                      <a:pt x="5" y="446"/>
                    </a:lnTo>
                    <a:lnTo>
                      <a:pt x="0" y="530"/>
                    </a:lnTo>
                    <a:lnTo>
                      <a:pt x="5" y="608"/>
                    </a:lnTo>
                    <a:lnTo>
                      <a:pt x="20" y="680"/>
                    </a:lnTo>
                    <a:lnTo>
                      <a:pt x="45" y="751"/>
                    </a:lnTo>
                    <a:lnTo>
                      <a:pt x="74" y="819"/>
                    </a:lnTo>
                    <a:lnTo>
                      <a:pt x="114" y="879"/>
                    </a:lnTo>
                    <a:lnTo>
                      <a:pt x="160" y="938"/>
                    </a:lnTo>
                    <a:lnTo>
                      <a:pt x="215" y="987"/>
                    </a:lnTo>
                    <a:lnTo>
                      <a:pt x="272" y="1032"/>
                    </a:lnTo>
                  </a:path>
                </a:pathLst>
              </a:custGeom>
              <a:solidFill>
                <a:schemeClr val="folHlink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26"/>
              <p:cNvSpPr/>
              <p:nvPr/>
            </p:nvSpPr>
            <p:spPr>
              <a:xfrm>
                <a:off x="379" y="2327"/>
                <a:ext cx="824" cy="1203"/>
              </a:xfrm>
              <a:custGeom>
                <a:avLst/>
                <a:gdLst/>
                <a:ahLst/>
                <a:cxnLst>
                  <a:cxn ang="0">
                    <a:pos x="796" y="688"/>
                  </a:cxn>
                  <a:cxn ang="0">
                    <a:pos x="756" y="641"/>
                  </a:cxn>
                  <a:cxn ang="0">
                    <a:pos x="812" y="615"/>
                  </a:cxn>
                  <a:cxn ang="0">
                    <a:pos x="814" y="502"/>
                  </a:cxn>
                  <a:cxn ang="0">
                    <a:pos x="705" y="247"/>
                  </a:cxn>
                  <a:cxn ang="0">
                    <a:pos x="651" y="262"/>
                  </a:cxn>
                  <a:cxn ang="0">
                    <a:pos x="574" y="289"/>
                  </a:cxn>
                  <a:cxn ang="0">
                    <a:pos x="536" y="258"/>
                  </a:cxn>
                  <a:cxn ang="0">
                    <a:pos x="563" y="170"/>
                  </a:cxn>
                  <a:cxn ang="0">
                    <a:pos x="532" y="81"/>
                  </a:cxn>
                  <a:cxn ang="0">
                    <a:pos x="455" y="56"/>
                  </a:cxn>
                  <a:cxn ang="0">
                    <a:pos x="484" y="150"/>
                  </a:cxn>
                  <a:cxn ang="0">
                    <a:pos x="465" y="190"/>
                  </a:cxn>
                  <a:cxn ang="0">
                    <a:pos x="442" y="200"/>
                  </a:cxn>
                  <a:cxn ang="0">
                    <a:pos x="419" y="164"/>
                  </a:cxn>
                  <a:cxn ang="0">
                    <a:pos x="381" y="108"/>
                  </a:cxn>
                  <a:cxn ang="0">
                    <a:pos x="406" y="108"/>
                  </a:cxn>
                  <a:cxn ang="0">
                    <a:pos x="424" y="72"/>
                  </a:cxn>
                  <a:cxn ang="0">
                    <a:pos x="325" y="0"/>
                  </a:cxn>
                  <a:cxn ang="0">
                    <a:pos x="281" y="27"/>
                  </a:cxn>
                  <a:cxn ang="0">
                    <a:pos x="240" y="72"/>
                  </a:cxn>
                  <a:cxn ang="0">
                    <a:pos x="209" y="114"/>
                  </a:cxn>
                  <a:cxn ang="0">
                    <a:pos x="209" y="150"/>
                  </a:cxn>
                  <a:cxn ang="0">
                    <a:pos x="240" y="164"/>
                  </a:cxn>
                  <a:cxn ang="0">
                    <a:pos x="209" y="222"/>
                  </a:cxn>
                  <a:cxn ang="0">
                    <a:pos x="213" y="242"/>
                  </a:cxn>
                  <a:cxn ang="0">
                    <a:pos x="267" y="222"/>
                  </a:cxn>
                  <a:cxn ang="0">
                    <a:pos x="303" y="170"/>
                  </a:cxn>
                  <a:cxn ang="0">
                    <a:pos x="354" y="231"/>
                  </a:cxn>
                  <a:cxn ang="0">
                    <a:pos x="372" y="291"/>
                  </a:cxn>
                  <a:cxn ang="0">
                    <a:pos x="348" y="294"/>
                  </a:cxn>
                  <a:cxn ang="0">
                    <a:pos x="298" y="309"/>
                  </a:cxn>
                  <a:cxn ang="0">
                    <a:pos x="323" y="330"/>
                  </a:cxn>
                  <a:cxn ang="0">
                    <a:pos x="260" y="339"/>
                  </a:cxn>
                  <a:cxn ang="0">
                    <a:pos x="189" y="411"/>
                  </a:cxn>
                  <a:cxn ang="0">
                    <a:pos x="184" y="469"/>
                  </a:cxn>
                  <a:cxn ang="0">
                    <a:pos x="148" y="435"/>
                  </a:cxn>
                  <a:cxn ang="0">
                    <a:pos x="83" y="402"/>
                  </a:cxn>
                  <a:cxn ang="0">
                    <a:pos x="0" y="455"/>
                  </a:cxn>
                  <a:cxn ang="0">
                    <a:pos x="54" y="496"/>
                  </a:cxn>
                  <a:cxn ang="0">
                    <a:pos x="74" y="485"/>
                  </a:cxn>
                  <a:cxn ang="0">
                    <a:pos x="54" y="608"/>
                  </a:cxn>
                  <a:cxn ang="0">
                    <a:pos x="132" y="641"/>
                  </a:cxn>
                  <a:cxn ang="0">
                    <a:pos x="195" y="661"/>
                  </a:cxn>
                  <a:cxn ang="0">
                    <a:pos x="249" y="744"/>
                  </a:cxn>
                  <a:cxn ang="0">
                    <a:pos x="334" y="886"/>
                  </a:cxn>
                  <a:cxn ang="0">
                    <a:pos x="391" y="1007"/>
                  </a:cxn>
                  <a:cxn ang="0">
                    <a:pos x="292" y="1052"/>
                  </a:cxn>
                  <a:cxn ang="0">
                    <a:pos x="182" y="1105"/>
                  </a:cxn>
                  <a:cxn ang="0">
                    <a:pos x="68" y="1180"/>
                  </a:cxn>
                  <a:cxn ang="0">
                    <a:pos x="200" y="1202"/>
                  </a:cxn>
                  <a:cxn ang="0">
                    <a:pos x="417" y="1168"/>
                  </a:cxn>
                  <a:cxn ang="0">
                    <a:pos x="613" y="1052"/>
                  </a:cxn>
                  <a:cxn ang="0">
                    <a:pos x="610" y="929"/>
                  </a:cxn>
                  <a:cxn ang="0">
                    <a:pos x="543" y="888"/>
                  </a:cxn>
                  <a:cxn ang="0">
                    <a:pos x="567" y="791"/>
                  </a:cxn>
                  <a:cxn ang="0">
                    <a:pos x="655" y="738"/>
                  </a:cxn>
                  <a:cxn ang="0">
                    <a:pos x="725" y="713"/>
                  </a:cxn>
                  <a:cxn ang="0">
                    <a:pos x="792" y="729"/>
                  </a:cxn>
                </a:cxnLst>
                <a:rect l="0" t="0" r="0" b="0"/>
                <a:pathLst>
                  <a:path w="824" h="1203">
                    <a:moveTo>
                      <a:pt x="803" y="736"/>
                    </a:moveTo>
                    <a:lnTo>
                      <a:pt x="807" y="724"/>
                    </a:lnTo>
                    <a:lnTo>
                      <a:pt x="808" y="713"/>
                    </a:lnTo>
                    <a:lnTo>
                      <a:pt x="812" y="702"/>
                    </a:lnTo>
                    <a:lnTo>
                      <a:pt x="814" y="691"/>
                    </a:lnTo>
                    <a:lnTo>
                      <a:pt x="803" y="691"/>
                    </a:lnTo>
                    <a:lnTo>
                      <a:pt x="796" y="688"/>
                    </a:lnTo>
                    <a:lnTo>
                      <a:pt x="783" y="686"/>
                    </a:lnTo>
                    <a:lnTo>
                      <a:pt x="776" y="680"/>
                    </a:lnTo>
                    <a:lnTo>
                      <a:pt x="770" y="675"/>
                    </a:lnTo>
                    <a:lnTo>
                      <a:pt x="767" y="666"/>
                    </a:lnTo>
                    <a:lnTo>
                      <a:pt x="761" y="661"/>
                    </a:lnTo>
                    <a:lnTo>
                      <a:pt x="760" y="655"/>
                    </a:lnTo>
                    <a:lnTo>
                      <a:pt x="756" y="641"/>
                    </a:lnTo>
                    <a:lnTo>
                      <a:pt x="756" y="624"/>
                    </a:lnTo>
                    <a:lnTo>
                      <a:pt x="760" y="610"/>
                    </a:lnTo>
                    <a:lnTo>
                      <a:pt x="767" y="599"/>
                    </a:lnTo>
                    <a:lnTo>
                      <a:pt x="781" y="597"/>
                    </a:lnTo>
                    <a:lnTo>
                      <a:pt x="792" y="599"/>
                    </a:lnTo>
                    <a:lnTo>
                      <a:pt x="803" y="608"/>
                    </a:lnTo>
                    <a:lnTo>
                      <a:pt x="812" y="615"/>
                    </a:lnTo>
                    <a:lnTo>
                      <a:pt x="819" y="628"/>
                    </a:lnTo>
                    <a:lnTo>
                      <a:pt x="823" y="619"/>
                    </a:lnTo>
                    <a:lnTo>
                      <a:pt x="823" y="610"/>
                    </a:lnTo>
                    <a:lnTo>
                      <a:pt x="823" y="605"/>
                    </a:lnTo>
                    <a:lnTo>
                      <a:pt x="823" y="597"/>
                    </a:lnTo>
                    <a:lnTo>
                      <a:pt x="819" y="549"/>
                    </a:lnTo>
                    <a:lnTo>
                      <a:pt x="814" y="502"/>
                    </a:lnTo>
                    <a:lnTo>
                      <a:pt x="807" y="455"/>
                    </a:lnTo>
                    <a:lnTo>
                      <a:pt x="792" y="411"/>
                    </a:lnTo>
                    <a:lnTo>
                      <a:pt x="776" y="366"/>
                    </a:lnTo>
                    <a:lnTo>
                      <a:pt x="756" y="325"/>
                    </a:lnTo>
                    <a:lnTo>
                      <a:pt x="734" y="285"/>
                    </a:lnTo>
                    <a:lnTo>
                      <a:pt x="709" y="247"/>
                    </a:lnTo>
                    <a:lnTo>
                      <a:pt x="705" y="247"/>
                    </a:lnTo>
                    <a:lnTo>
                      <a:pt x="702" y="244"/>
                    </a:lnTo>
                    <a:lnTo>
                      <a:pt x="698" y="244"/>
                    </a:lnTo>
                    <a:lnTo>
                      <a:pt x="693" y="242"/>
                    </a:lnTo>
                    <a:lnTo>
                      <a:pt x="677" y="253"/>
                    </a:lnTo>
                    <a:lnTo>
                      <a:pt x="668" y="254"/>
                    </a:lnTo>
                    <a:lnTo>
                      <a:pt x="660" y="258"/>
                    </a:lnTo>
                    <a:lnTo>
                      <a:pt x="651" y="262"/>
                    </a:lnTo>
                    <a:lnTo>
                      <a:pt x="642" y="264"/>
                    </a:lnTo>
                    <a:lnTo>
                      <a:pt x="631" y="267"/>
                    </a:lnTo>
                    <a:lnTo>
                      <a:pt x="619" y="273"/>
                    </a:lnTo>
                    <a:lnTo>
                      <a:pt x="606" y="278"/>
                    </a:lnTo>
                    <a:lnTo>
                      <a:pt x="594" y="283"/>
                    </a:lnTo>
                    <a:lnTo>
                      <a:pt x="583" y="285"/>
                    </a:lnTo>
                    <a:lnTo>
                      <a:pt x="574" y="289"/>
                    </a:lnTo>
                    <a:lnTo>
                      <a:pt x="567" y="291"/>
                    </a:lnTo>
                    <a:lnTo>
                      <a:pt x="557" y="289"/>
                    </a:lnTo>
                    <a:lnTo>
                      <a:pt x="554" y="285"/>
                    </a:lnTo>
                    <a:lnTo>
                      <a:pt x="548" y="280"/>
                    </a:lnTo>
                    <a:lnTo>
                      <a:pt x="547" y="278"/>
                    </a:lnTo>
                    <a:lnTo>
                      <a:pt x="543" y="273"/>
                    </a:lnTo>
                    <a:lnTo>
                      <a:pt x="536" y="258"/>
                    </a:lnTo>
                    <a:lnTo>
                      <a:pt x="532" y="244"/>
                    </a:lnTo>
                    <a:lnTo>
                      <a:pt x="532" y="231"/>
                    </a:lnTo>
                    <a:lnTo>
                      <a:pt x="530" y="217"/>
                    </a:lnTo>
                    <a:lnTo>
                      <a:pt x="532" y="202"/>
                    </a:lnTo>
                    <a:lnTo>
                      <a:pt x="541" y="190"/>
                    </a:lnTo>
                    <a:lnTo>
                      <a:pt x="552" y="177"/>
                    </a:lnTo>
                    <a:lnTo>
                      <a:pt x="563" y="170"/>
                    </a:lnTo>
                    <a:lnTo>
                      <a:pt x="574" y="159"/>
                    </a:lnTo>
                    <a:lnTo>
                      <a:pt x="583" y="146"/>
                    </a:lnTo>
                    <a:lnTo>
                      <a:pt x="588" y="134"/>
                    </a:lnTo>
                    <a:lnTo>
                      <a:pt x="588" y="119"/>
                    </a:lnTo>
                    <a:lnTo>
                      <a:pt x="568" y="105"/>
                    </a:lnTo>
                    <a:lnTo>
                      <a:pt x="552" y="92"/>
                    </a:lnTo>
                    <a:lnTo>
                      <a:pt x="532" y="81"/>
                    </a:lnTo>
                    <a:lnTo>
                      <a:pt x="512" y="70"/>
                    </a:lnTo>
                    <a:lnTo>
                      <a:pt x="491" y="58"/>
                    </a:lnTo>
                    <a:lnTo>
                      <a:pt x="471" y="47"/>
                    </a:lnTo>
                    <a:lnTo>
                      <a:pt x="449" y="38"/>
                    </a:lnTo>
                    <a:lnTo>
                      <a:pt x="428" y="31"/>
                    </a:lnTo>
                    <a:lnTo>
                      <a:pt x="442" y="45"/>
                    </a:lnTo>
                    <a:lnTo>
                      <a:pt x="455" y="56"/>
                    </a:lnTo>
                    <a:lnTo>
                      <a:pt x="465" y="63"/>
                    </a:lnTo>
                    <a:lnTo>
                      <a:pt x="484" y="74"/>
                    </a:lnTo>
                    <a:lnTo>
                      <a:pt x="485" y="88"/>
                    </a:lnTo>
                    <a:lnTo>
                      <a:pt x="484" y="105"/>
                    </a:lnTo>
                    <a:lnTo>
                      <a:pt x="478" y="123"/>
                    </a:lnTo>
                    <a:lnTo>
                      <a:pt x="478" y="135"/>
                    </a:lnTo>
                    <a:lnTo>
                      <a:pt x="484" y="150"/>
                    </a:lnTo>
                    <a:lnTo>
                      <a:pt x="484" y="155"/>
                    </a:lnTo>
                    <a:lnTo>
                      <a:pt x="480" y="161"/>
                    </a:lnTo>
                    <a:lnTo>
                      <a:pt x="474" y="166"/>
                    </a:lnTo>
                    <a:lnTo>
                      <a:pt x="469" y="170"/>
                    </a:lnTo>
                    <a:lnTo>
                      <a:pt x="465" y="175"/>
                    </a:lnTo>
                    <a:lnTo>
                      <a:pt x="465" y="180"/>
                    </a:lnTo>
                    <a:lnTo>
                      <a:pt x="465" y="190"/>
                    </a:lnTo>
                    <a:lnTo>
                      <a:pt x="464" y="195"/>
                    </a:lnTo>
                    <a:lnTo>
                      <a:pt x="460" y="197"/>
                    </a:lnTo>
                    <a:lnTo>
                      <a:pt x="458" y="200"/>
                    </a:lnTo>
                    <a:lnTo>
                      <a:pt x="455" y="200"/>
                    </a:lnTo>
                    <a:lnTo>
                      <a:pt x="453" y="200"/>
                    </a:lnTo>
                    <a:lnTo>
                      <a:pt x="447" y="197"/>
                    </a:lnTo>
                    <a:lnTo>
                      <a:pt x="442" y="200"/>
                    </a:lnTo>
                    <a:lnTo>
                      <a:pt x="433" y="202"/>
                    </a:lnTo>
                    <a:lnTo>
                      <a:pt x="428" y="202"/>
                    </a:lnTo>
                    <a:lnTo>
                      <a:pt x="424" y="200"/>
                    </a:lnTo>
                    <a:lnTo>
                      <a:pt x="424" y="197"/>
                    </a:lnTo>
                    <a:lnTo>
                      <a:pt x="422" y="195"/>
                    </a:lnTo>
                    <a:lnTo>
                      <a:pt x="419" y="164"/>
                    </a:lnTo>
                    <a:lnTo>
                      <a:pt x="411" y="159"/>
                    </a:lnTo>
                    <a:lnTo>
                      <a:pt x="406" y="150"/>
                    </a:lnTo>
                    <a:lnTo>
                      <a:pt x="397" y="141"/>
                    </a:lnTo>
                    <a:lnTo>
                      <a:pt x="390" y="134"/>
                    </a:lnTo>
                    <a:lnTo>
                      <a:pt x="386" y="125"/>
                    </a:lnTo>
                    <a:lnTo>
                      <a:pt x="384" y="117"/>
                    </a:lnTo>
                    <a:lnTo>
                      <a:pt x="381" y="108"/>
                    </a:lnTo>
                    <a:lnTo>
                      <a:pt x="384" y="103"/>
                    </a:lnTo>
                    <a:lnTo>
                      <a:pt x="386" y="99"/>
                    </a:lnTo>
                    <a:lnTo>
                      <a:pt x="390" y="99"/>
                    </a:lnTo>
                    <a:lnTo>
                      <a:pt x="390" y="97"/>
                    </a:lnTo>
                    <a:lnTo>
                      <a:pt x="391" y="97"/>
                    </a:lnTo>
                    <a:lnTo>
                      <a:pt x="397" y="103"/>
                    </a:lnTo>
                    <a:lnTo>
                      <a:pt x="406" y="108"/>
                    </a:lnTo>
                    <a:lnTo>
                      <a:pt x="413" y="110"/>
                    </a:lnTo>
                    <a:lnTo>
                      <a:pt x="422" y="110"/>
                    </a:lnTo>
                    <a:lnTo>
                      <a:pt x="424" y="110"/>
                    </a:lnTo>
                    <a:lnTo>
                      <a:pt x="424" y="108"/>
                    </a:lnTo>
                    <a:lnTo>
                      <a:pt x="424" y="72"/>
                    </a:lnTo>
                    <a:lnTo>
                      <a:pt x="411" y="56"/>
                    </a:lnTo>
                    <a:lnTo>
                      <a:pt x="395" y="42"/>
                    </a:lnTo>
                    <a:lnTo>
                      <a:pt x="377" y="27"/>
                    </a:lnTo>
                    <a:lnTo>
                      <a:pt x="364" y="9"/>
                    </a:lnTo>
                    <a:lnTo>
                      <a:pt x="350" y="5"/>
                    </a:lnTo>
                    <a:lnTo>
                      <a:pt x="339" y="2"/>
                    </a:lnTo>
                    <a:lnTo>
                      <a:pt x="325" y="0"/>
                    </a:lnTo>
                    <a:lnTo>
                      <a:pt x="312" y="0"/>
                    </a:lnTo>
                    <a:lnTo>
                      <a:pt x="308" y="0"/>
                    </a:lnTo>
                    <a:lnTo>
                      <a:pt x="308" y="2"/>
                    </a:lnTo>
                    <a:lnTo>
                      <a:pt x="308" y="5"/>
                    </a:lnTo>
                    <a:lnTo>
                      <a:pt x="307" y="9"/>
                    </a:lnTo>
                    <a:lnTo>
                      <a:pt x="289" y="14"/>
                    </a:lnTo>
                    <a:lnTo>
                      <a:pt x="281" y="27"/>
                    </a:lnTo>
                    <a:lnTo>
                      <a:pt x="276" y="42"/>
                    </a:lnTo>
                    <a:lnTo>
                      <a:pt x="265" y="56"/>
                    </a:lnTo>
                    <a:lnTo>
                      <a:pt x="260" y="56"/>
                    </a:lnTo>
                    <a:lnTo>
                      <a:pt x="256" y="56"/>
                    </a:lnTo>
                    <a:lnTo>
                      <a:pt x="251" y="56"/>
                    </a:lnTo>
                    <a:lnTo>
                      <a:pt x="249" y="58"/>
                    </a:lnTo>
                    <a:lnTo>
                      <a:pt x="240" y="72"/>
                    </a:lnTo>
                    <a:lnTo>
                      <a:pt x="231" y="87"/>
                    </a:lnTo>
                    <a:lnTo>
                      <a:pt x="224" y="99"/>
                    </a:lnTo>
                    <a:lnTo>
                      <a:pt x="213" y="110"/>
                    </a:lnTo>
                    <a:lnTo>
                      <a:pt x="209" y="110"/>
                    </a:lnTo>
                    <a:lnTo>
                      <a:pt x="209" y="114"/>
                    </a:lnTo>
                    <a:lnTo>
                      <a:pt x="184" y="139"/>
                    </a:lnTo>
                    <a:lnTo>
                      <a:pt x="184" y="141"/>
                    </a:lnTo>
                    <a:lnTo>
                      <a:pt x="195" y="146"/>
                    </a:lnTo>
                    <a:lnTo>
                      <a:pt x="209" y="150"/>
                    </a:lnTo>
                    <a:lnTo>
                      <a:pt x="224" y="153"/>
                    </a:lnTo>
                    <a:lnTo>
                      <a:pt x="234" y="153"/>
                    </a:lnTo>
                    <a:lnTo>
                      <a:pt x="236" y="155"/>
                    </a:lnTo>
                    <a:lnTo>
                      <a:pt x="240" y="155"/>
                    </a:lnTo>
                    <a:lnTo>
                      <a:pt x="240" y="159"/>
                    </a:lnTo>
                    <a:lnTo>
                      <a:pt x="242" y="161"/>
                    </a:lnTo>
                    <a:lnTo>
                      <a:pt x="240" y="164"/>
                    </a:lnTo>
                    <a:lnTo>
                      <a:pt x="234" y="166"/>
                    </a:lnTo>
                    <a:lnTo>
                      <a:pt x="231" y="170"/>
                    </a:lnTo>
                    <a:lnTo>
                      <a:pt x="225" y="171"/>
                    </a:lnTo>
                    <a:lnTo>
                      <a:pt x="220" y="180"/>
                    </a:lnTo>
                    <a:lnTo>
                      <a:pt x="215" y="195"/>
                    </a:lnTo>
                    <a:lnTo>
                      <a:pt x="209" y="208"/>
                    </a:lnTo>
                    <a:lnTo>
                      <a:pt x="209" y="222"/>
                    </a:lnTo>
                    <a:lnTo>
                      <a:pt x="213" y="227"/>
                    </a:lnTo>
                    <a:lnTo>
                      <a:pt x="215" y="227"/>
                    </a:lnTo>
                    <a:lnTo>
                      <a:pt x="213" y="231"/>
                    </a:lnTo>
                    <a:lnTo>
                      <a:pt x="209" y="238"/>
                    </a:lnTo>
                    <a:lnTo>
                      <a:pt x="213" y="242"/>
                    </a:lnTo>
                    <a:lnTo>
                      <a:pt x="215" y="244"/>
                    </a:lnTo>
                    <a:lnTo>
                      <a:pt x="231" y="233"/>
                    </a:lnTo>
                    <a:lnTo>
                      <a:pt x="260" y="231"/>
                    </a:lnTo>
                    <a:lnTo>
                      <a:pt x="260" y="227"/>
                    </a:lnTo>
                    <a:lnTo>
                      <a:pt x="262" y="226"/>
                    </a:lnTo>
                    <a:lnTo>
                      <a:pt x="265" y="226"/>
                    </a:lnTo>
                    <a:lnTo>
                      <a:pt x="267" y="222"/>
                    </a:lnTo>
                    <a:lnTo>
                      <a:pt x="267" y="200"/>
                    </a:lnTo>
                    <a:lnTo>
                      <a:pt x="289" y="155"/>
                    </a:lnTo>
                    <a:lnTo>
                      <a:pt x="292" y="155"/>
                    </a:lnTo>
                    <a:lnTo>
                      <a:pt x="303" y="170"/>
                    </a:lnTo>
                    <a:lnTo>
                      <a:pt x="312" y="180"/>
                    </a:lnTo>
                    <a:lnTo>
                      <a:pt x="323" y="195"/>
                    </a:lnTo>
                    <a:lnTo>
                      <a:pt x="336" y="206"/>
                    </a:lnTo>
                    <a:lnTo>
                      <a:pt x="343" y="211"/>
                    </a:lnTo>
                    <a:lnTo>
                      <a:pt x="345" y="217"/>
                    </a:lnTo>
                    <a:lnTo>
                      <a:pt x="350" y="226"/>
                    </a:lnTo>
                    <a:lnTo>
                      <a:pt x="354" y="231"/>
                    </a:lnTo>
                    <a:lnTo>
                      <a:pt x="354" y="244"/>
                    </a:lnTo>
                    <a:lnTo>
                      <a:pt x="354" y="258"/>
                    </a:lnTo>
                    <a:lnTo>
                      <a:pt x="359" y="273"/>
                    </a:lnTo>
                    <a:lnTo>
                      <a:pt x="364" y="283"/>
                    </a:lnTo>
                    <a:lnTo>
                      <a:pt x="366" y="285"/>
                    </a:lnTo>
                    <a:lnTo>
                      <a:pt x="370" y="289"/>
                    </a:lnTo>
                    <a:lnTo>
                      <a:pt x="372" y="291"/>
                    </a:lnTo>
                    <a:lnTo>
                      <a:pt x="375" y="294"/>
                    </a:lnTo>
                    <a:lnTo>
                      <a:pt x="375" y="298"/>
                    </a:lnTo>
                    <a:lnTo>
                      <a:pt x="372" y="300"/>
                    </a:lnTo>
                    <a:lnTo>
                      <a:pt x="372" y="305"/>
                    </a:lnTo>
                    <a:lnTo>
                      <a:pt x="370" y="309"/>
                    </a:lnTo>
                    <a:lnTo>
                      <a:pt x="359" y="305"/>
                    </a:lnTo>
                    <a:lnTo>
                      <a:pt x="348" y="294"/>
                    </a:lnTo>
                    <a:lnTo>
                      <a:pt x="336" y="285"/>
                    </a:lnTo>
                    <a:lnTo>
                      <a:pt x="323" y="283"/>
                    </a:lnTo>
                    <a:lnTo>
                      <a:pt x="314" y="289"/>
                    </a:lnTo>
                    <a:lnTo>
                      <a:pt x="308" y="294"/>
                    </a:lnTo>
                    <a:lnTo>
                      <a:pt x="299" y="300"/>
                    </a:lnTo>
                    <a:lnTo>
                      <a:pt x="296" y="305"/>
                    </a:lnTo>
                    <a:lnTo>
                      <a:pt x="298" y="309"/>
                    </a:lnTo>
                    <a:lnTo>
                      <a:pt x="299" y="310"/>
                    </a:lnTo>
                    <a:lnTo>
                      <a:pt x="299" y="314"/>
                    </a:lnTo>
                    <a:lnTo>
                      <a:pt x="303" y="314"/>
                    </a:lnTo>
                    <a:lnTo>
                      <a:pt x="312" y="314"/>
                    </a:lnTo>
                    <a:lnTo>
                      <a:pt x="317" y="316"/>
                    </a:lnTo>
                    <a:lnTo>
                      <a:pt x="319" y="321"/>
                    </a:lnTo>
                    <a:lnTo>
                      <a:pt x="323" y="330"/>
                    </a:lnTo>
                    <a:lnTo>
                      <a:pt x="319" y="334"/>
                    </a:lnTo>
                    <a:lnTo>
                      <a:pt x="317" y="339"/>
                    </a:lnTo>
                    <a:lnTo>
                      <a:pt x="260" y="327"/>
                    </a:lnTo>
                    <a:lnTo>
                      <a:pt x="260" y="334"/>
                    </a:lnTo>
                    <a:lnTo>
                      <a:pt x="260" y="339"/>
                    </a:lnTo>
                    <a:lnTo>
                      <a:pt x="260" y="345"/>
                    </a:lnTo>
                    <a:lnTo>
                      <a:pt x="256" y="347"/>
                    </a:lnTo>
                    <a:lnTo>
                      <a:pt x="251" y="356"/>
                    </a:lnTo>
                    <a:lnTo>
                      <a:pt x="249" y="357"/>
                    </a:lnTo>
                    <a:lnTo>
                      <a:pt x="242" y="366"/>
                    </a:lnTo>
                    <a:lnTo>
                      <a:pt x="225" y="393"/>
                    </a:lnTo>
                    <a:lnTo>
                      <a:pt x="189" y="411"/>
                    </a:lnTo>
                    <a:lnTo>
                      <a:pt x="188" y="413"/>
                    </a:lnTo>
                    <a:lnTo>
                      <a:pt x="184" y="419"/>
                    </a:lnTo>
                    <a:lnTo>
                      <a:pt x="184" y="424"/>
                    </a:lnTo>
                    <a:lnTo>
                      <a:pt x="184" y="430"/>
                    </a:lnTo>
                    <a:lnTo>
                      <a:pt x="184" y="439"/>
                    </a:lnTo>
                    <a:lnTo>
                      <a:pt x="184" y="453"/>
                    </a:lnTo>
                    <a:lnTo>
                      <a:pt x="184" y="469"/>
                    </a:lnTo>
                    <a:lnTo>
                      <a:pt x="184" y="478"/>
                    </a:lnTo>
                    <a:lnTo>
                      <a:pt x="173" y="478"/>
                    </a:lnTo>
                    <a:lnTo>
                      <a:pt x="164" y="475"/>
                    </a:lnTo>
                    <a:lnTo>
                      <a:pt x="157" y="469"/>
                    </a:lnTo>
                    <a:lnTo>
                      <a:pt x="151" y="464"/>
                    </a:lnTo>
                    <a:lnTo>
                      <a:pt x="151" y="449"/>
                    </a:lnTo>
                    <a:lnTo>
                      <a:pt x="148" y="435"/>
                    </a:lnTo>
                    <a:lnTo>
                      <a:pt x="141" y="424"/>
                    </a:lnTo>
                    <a:lnTo>
                      <a:pt x="130" y="413"/>
                    </a:lnTo>
                    <a:lnTo>
                      <a:pt x="117" y="417"/>
                    </a:lnTo>
                    <a:lnTo>
                      <a:pt x="110" y="417"/>
                    </a:lnTo>
                    <a:lnTo>
                      <a:pt x="101" y="413"/>
                    </a:lnTo>
                    <a:lnTo>
                      <a:pt x="94" y="408"/>
                    </a:lnTo>
                    <a:lnTo>
                      <a:pt x="83" y="402"/>
                    </a:lnTo>
                    <a:lnTo>
                      <a:pt x="72" y="397"/>
                    </a:lnTo>
                    <a:lnTo>
                      <a:pt x="59" y="393"/>
                    </a:lnTo>
                    <a:lnTo>
                      <a:pt x="49" y="392"/>
                    </a:lnTo>
                    <a:lnTo>
                      <a:pt x="38" y="402"/>
                    </a:lnTo>
                    <a:lnTo>
                      <a:pt x="21" y="424"/>
                    </a:lnTo>
                    <a:lnTo>
                      <a:pt x="5" y="448"/>
                    </a:lnTo>
                    <a:lnTo>
                      <a:pt x="0" y="455"/>
                    </a:lnTo>
                    <a:lnTo>
                      <a:pt x="21" y="475"/>
                    </a:lnTo>
                    <a:lnTo>
                      <a:pt x="25" y="516"/>
                    </a:lnTo>
                    <a:lnTo>
                      <a:pt x="29" y="516"/>
                    </a:lnTo>
                    <a:lnTo>
                      <a:pt x="38" y="513"/>
                    </a:lnTo>
                    <a:lnTo>
                      <a:pt x="43" y="511"/>
                    </a:lnTo>
                    <a:lnTo>
                      <a:pt x="49" y="505"/>
                    </a:lnTo>
                    <a:lnTo>
                      <a:pt x="54" y="496"/>
                    </a:lnTo>
                    <a:lnTo>
                      <a:pt x="58" y="491"/>
                    </a:lnTo>
                    <a:lnTo>
                      <a:pt x="63" y="485"/>
                    </a:lnTo>
                    <a:lnTo>
                      <a:pt x="72" y="480"/>
                    </a:lnTo>
                    <a:lnTo>
                      <a:pt x="74" y="480"/>
                    </a:lnTo>
                    <a:lnTo>
                      <a:pt x="74" y="484"/>
                    </a:lnTo>
                    <a:lnTo>
                      <a:pt x="74" y="485"/>
                    </a:lnTo>
                    <a:lnTo>
                      <a:pt x="63" y="538"/>
                    </a:lnTo>
                    <a:lnTo>
                      <a:pt x="79" y="556"/>
                    </a:lnTo>
                    <a:lnTo>
                      <a:pt x="77" y="567"/>
                    </a:lnTo>
                    <a:lnTo>
                      <a:pt x="68" y="574"/>
                    </a:lnTo>
                    <a:lnTo>
                      <a:pt x="59" y="583"/>
                    </a:lnTo>
                    <a:lnTo>
                      <a:pt x="54" y="597"/>
                    </a:lnTo>
                    <a:lnTo>
                      <a:pt x="54" y="608"/>
                    </a:lnTo>
                    <a:lnTo>
                      <a:pt x="63" y="619"/>
                    </a:lnTo>
                    <a:lnTo>
                      <a:pt x="74" y="630"/>
                    </a:lnTo>
                    <a:lnTo>
                      <a:pt x="88" y="641"/>
                    </a:lnTo>
                    <a:lnTo>
                      <a:pt x="101" y="646"/>
                    </a:lnTo>
                    <a:lnTo>
                      <a:pt x="114" y="646"/>
                    </a:lnTo>
                    <a:lnTo>
                      <a:pt x="124" y="644"/>
                    </a:lnTo>
                    <a:lnTo>
                      <a:pt x="132" y="641"/>
                    </a:lnTo>
                    <a:lnTo>
                      <a:pt x="141" y="635"/>
                    </a:lnTo>
                    <a:lnTo>
                      <a:pt x="148" y="635"/>
                    </a:lnTo>
                    <a:lnTo>
                      <a:pt x="153" y="639"/>
                    </a:lnTo>
                    <a:lnTo>
                      <a:pt x="160" y="641"/>
                    </a:lnTo>
                    <a:lnTo>
                      <a:pt x="168" y="644"/>
                    </a:lnTo>
                    <a:lnTo>
                      <a:pt x="184" y="652"/>
                    </a:lnTo>
                    <a:lnTo>
                      <a:pt x="195" y="661"/>
                    </a:lnTo>
                    <a:lnTo>
                      <a:pt x="209" y="670"/>
                    </a:lnTo>
                    <a:lnTo>
                      <a:pt x="220" y="677"/>
                    </a:lnTo>
                    <a:lnTo>
                      <a:pt x="225" y="691"/>
                    </a:lnTo>
                    <a:lnTo>
                      <a:pt x="229" y="706"/>
                    </a:lnTo>
                    <a:lnTo>
                      <a:pt x="231" y="722"/>
                    </a:lnTo>
                    <a:lnTo>
                      <a:pt x="234" y="738"/>
                    </a:lnTo>
                    <a:lnTo>
                      <a:pt x="249" y="744"/>
                    </a:lnTo>
                    <a:lnTo>
                      <a:pt x="262" y="749"/>
                    </a:lnTo>
                    <a:lnTo>
                      <a:pt x="276" y="758"/>
                    </a:lnTo>
                    <a:lnTo>
                      <a:pt x="287" y="772"/>
                    </a:lnTo>
                    <a:lnTo>
                      <a:pt x="298" y="800"/>
                    </a:lnTo>
                    <a:lnTo>
                      <a:pt x="308" y="830"/>
                    </a:lnTo>
                    <a:lnTo>
                      <a:pt x="319" y="861"/>
                    </a:lnTo>
                    <a:lnTo>
                      <a:pt x="334" y="886"/>
                    </a:lnTo>
                    <a:lnTo>
                      <a:pt x="350" y="904"/>
                    </a:lnTo>
                    <a:lnTo>
                      <a:pt x="366" y="924"/>
                    </a:lnTo>
                    <a:lnTo>
                      <a:pt x="381" y="944"/>
                    </a:lnTo>
                    <a:lnTo>
                      <a:pt x="395" y="966"/>
                    </a:lnTo>
                    <a:lnTo>
                      <a:pt x="397" y="980"/>
                    </a:lnTo>
                    <a:lnTo>
                      <a:pt x="397" y="993"/>
                    </a:lnTo>
                    <a:lnTo>
                      <a:pt x="391" y="1007"/>
                    </a:lnTo>
                    <a:lnTo>
                      <a:pt x="381" y="1018"/>
                    </a:lnTo>
                    <a:lnTo>
                      <a:pt x="364" y="1022"/>
                    </a:lnTo>
                    <a:lnTo>
                      <a:pt x="348" y="1027"/>
                    </a:lnTo>
                    <a:lnTo>
                      <a:pt x="334" y="1032"/>
                    </a:lnTo>
                    <a:lnTo>
                      <a:pt x="319" y="1038"/>
                    </a:lnTo>
                    <a:lnTo>
                      <a:pt x="307" y="1043"/>
                    </a:lnTo>
                    <a:lnTo>
                      <a:pt x="292" y="1052"/>
                    </a:lnTo>
                    <a:lnTo>
                      <a:pt x="278" y="1063"/>
                    </a:lnTo>
                    <a:lnTo>
                      <a:pt x="262" y="1074"/>
                    </a:lnTo>
                    <a:lnTo>
                      <a:pt x="249" y="1083"/>
                    </a:lnTo>
                    <a:lnTo>
                      <a:pt x="231" y="1090"/>
                    </a:lnTo>
                    <a:lnTo>
                      <a:pt x="215" y="1094"/>
                    </a:lnTo>
                    <a:lnTo>
                      <a:pt x="198" y="1099"/>
                    </a:lnTo>
                    <a:lnTo>
                      <a:pt x="182" y="1105"/>
                    </a:lnTo>
                    <a:lnTo>
                      <a:pt x="164" y="1110"/>
                    </a:lnTo>
                    <a:lnTo>
                      <a:pt x="151" y="1119"/>
                    </a:lnTo>
                    <a:lnTo>
                      <a:pt x="141" y="1132"/>
                    </a:lnTo>
                    <a:lnTo>
                      <a:pt x="124" y="1146"/>
                    </a:lnTo>
                    <a:lnTo>
                      <a:pt x="106" y="1160"/>
                    </a:lnTo>
                    <a:lnTo>
                      <a:pt x="88" y="1171"/>
                    </a:lnTo>
                    <a:lnTo>
                      <a:pt x="68" y="1180"/>
                    </a:lnTo>
                    <a:lnTo>
                      <a:pt x="88" y="1186"/>
                    </a:lnTo>
                    <a:lnTo>
                      <a:pt x="106" y="1188"/>
                    </a:lnTo>
                    <a:lnTo>
                      <a:pt x="124" y="1193"/>
                    </a:lnTo>
                    <a:lnTo>
                      <a:pt x="142" y="1197"/>
                    </a:lnTo>
                    <a:lnTo>
                      <a:pt x="162" y="1198"/>
                    </a:lnTo>
                    <a:lnTo>
                      <a:pt x="182" y="1198"/>
                    </a:lnTo>
                    <a:lnTo>
                      <a:pt x="200" y="1202"/>
                    </a:lnTo>
                    <a:lnTo>
                      <a:pt x="220" y="1202"/>
                    </a:lnTo>
                    <a:lnTo>
                      <a:pt x="252" y="1202"/>
                    </a:lnTo>
                    <a:lnTo>
                      <a:pt x="287" y="1198"/>
                    </a:lnTo>
                    <a:lnTo>
                      <a:pt x="319" y="1193"/>
                    </a:lnTo>
                    <a:lnTo>
                      <a:pt x="354" y="1186"/>
                    </a:lnTo>
                    <a:lnTo>
                      <a:pt x="386" y="1177"/>
                    </a:lnTo>
                    <a:lnTo>
                      <a:pt x="417" y="1168"/>
                    </a:lnTo>
                    <a:lnTo>
                      <a:pt x="447" y="1155"/>
                    </a:lnTo>
                    <a:lnTo>
                      <a:pt x="478" y="1141"/>
                    </a:lnTo>
                    <a:lnTo>
                      <a:pt x="505" y="1126"/>
                    </a:lnTo>
                    <a:lnTo>
                      <a:pt x="536" y="1110"/>
                    </a:lnTo>
                    <a:lnTo>
                      <a:pt x="559" y="1094"/>
                    </a:lnTo>
                    <a:lnTo>
                      <a:pt x="588" y="1074"/>
                    </a:lnTo>
                    <a:lnTo>
                      <a:pt x="613" y="1052"/>
                    </a:lnTo>
                    <a:lnTo>
                      <a:pt x="637" y="1029"/>
                    </a:lnTo>
                    <a:lnTo>
                      <a:pt x="660" y="1007"/>
                    </a:lnTo>
                    <a:lnTo>
                      <a:pt x="682" y="982"/>
                    </a:lnTo>
                    <a:lnTo>
                      <a:pt x="666" y="966"/>
                    </a:lnTo>
                    <a:lnTo>
                      <a:pt x="646" y="955"/>
                    </a:lnTo>
                    <a:lnTo>
                      <a:pt x="626" y="940"/>
                    </a:lnTo>
                    <a:lnTo>
                      <a:pt x="610" y="929"/>
                    </a:lnTo>
                    <a:lnTo>
                      <a:pt x="590" y="922"/>
                    </a:lnTo>
                    <a:lnTo>
                      <a:pt x="574" y="917"/>
                    </a:lnTo>
                    <a:lnTo>
                      <a:pt x="557" y="904"/>
                    </a:lnTo>
                    <a:lnTo>
                      <a:pt x="547" y="893"/>
                    </a:lnTo>
                    <a:lnTo>
                      <a:pt x="547" y="892"/>
                    </a:lnTo>
                    <a:lnTo>
                      <a:pt x="547" y="888"/>
                    </a:lnTo>
                    <a:lnTo>
                      <a:pt x="543" y="888"/>
                    </a:lnTo>
                    <a:lnTo>
                      <a:pt x="543" y="886"/>
                    </a:lnTo>
                    <a:lnTo>
                      <a:pt x="543" y="874"/>
                    </a:lnTo>
                    <a:lnTo>
                      <a:pt x="547" y="863"/>
                    </a:lnTo>
                    <a:lnTo>
                      <a:pt x="547" y="855"/>
                    </a:lnTo>
                    <a:lnTo>
                      <a:pt x="548" y="845"/>
                    </a:lnTo>
                    <a:lnTo>
                      <a:pt x="557" y="819"/>
                    </a:lnTo>
                    <a:lnTo>
                      <a:pt x="567" y="791"/>
                    </a:lnTo>
                    <a:lnTo>
                      <a:pt x="579" y="769"/>
                    </a:lnTo>
                    <a:lnTo>
                      <a:pt x="601" y="753"/>
                    </a:lnTo>
                    <a:lnTo>
                      <a:pt x="613" y="749"/>
                    </a:lnTo>
                    <a:lnTo>
                      <a:pt x="624" y="744"/>
                    </a:lnTo>
                    <a:lnTo>
                      <a:pt x="631" y="742"/>
                    </a:lnTo>
                    <a:lnTo>
                      <a:pt x="642" y="738"/>
                    </a:lnTo>
                    <a:lnTo>
                      <a:pt x="655" y="738"/>
                    </a:lnTo>
                    <a:lnTo>
                      <a:pt x="666" y="736"/>
                    </a:lnTo>
                    <a:lnTo>
                      <a:pt x="673" y="729"/>
                    </a:lnTo>
                    <a:lnTo>
                      <a:pt x="684" y="727"/>
                    </a:lnTo>
                    <a:lnTo>
                      <a:pt x="695" y="727"/>
                    </a:lnTo>
                    <a:lnTo>
                      <a:pt x="704" y="722"/>
                    </a:lnTo>
                    <a:lnTo>
                      <a:pt x="715" y="718"/>
                    </a:lnTo>
                    <a:lnTo>
                      <a:pt x="725" y="713"/>
                    </a:lnTo>
                    <a:lnTo>
                      <a:pt x="736" y="711"/>
                    </a:lnTo>
                    <a:lnTo>
                      <a:pt x="749" y="707"/>
                    </a:lnTo>
                    <a:lnTo>
                      <a:pt x="760" y="707"/>
                    </a:lnTo>
                    <a:lnTo>
                      <a:pt x="770" y="711"/>
                    </a:lnTo>
                    <a:lnTo>
                      <a:pt x="776" y="717"/>
                    </a:lnTo>
                    <a:lnTo>
                      <a:pt x="783" y="722"/>
                    </a:lnTo>
                    <a:lnTo>
                      <a:pt x="792" y="729"/>
                    </a:lnTo>
                    <a:lnTo>
                      <a:pt x="803" y="736"/>
                    </a:lnTo>
                  </a:path>
                </a:pathLst>
              </a:custGeom>
              <a:solidFill>
                <a:schemeClr val="folHlink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27"/>
              <p:cNvSpPr/>
              <p:nvPr/>
            </p:nvSpPr>
            <p:spPr>
              <a:xfrm>
                <a:off x="530" y="2834"/>
                <a:ext cx="63" cy="73"/>
              </a:xfrm>
              <a:custGeom>
                <a:avLst/>
                <a:gdLst/>
                <a:ahLst/>
                <a:cxnLst>
                  <a:cxn ang="0">
                    <a:pos x="42" y="65"/>
                  </a:cxn>
                  <a:cxn ang="0">
                    <a:pos x="58" y="72"/>
                  </a:cxn>
                  <a:cxn ang="0">
                    <a:pos x="62" y="72"/>
                  </a:cxn>
                  <a:cxn ang="0">
                    <a:pos x="62" y="67"/>
                  </a:cxn>
                  <a:cxn ang="0">
                    <a:pos x="58" y="65"/>
                  </a:cxn>
                  <a:cxn ang="0">
                    <a:pos x="58" y="62"/>
                  </a:cxn>
                  <a:cxn ang="0">
                    <a:pos x="44" y="56"/>
                  </a:cxn>
                  <a:cxn ang="0">
                    <a:pos x="37" y="45"/>
                  </a:cxn>
                  <a:cxn ang="0">
                    <a:pos x="31" y="34"/>
                  </a:cxn>
                  <a:cxn ang="0">
                    <a:pos x="26" y="20"/>
                  </a:cxn>
                  <a:cxn ang="0">
                    <a:pos x="9" y="0"/>
                  </a:cxn>
                  <a:cxn ang="0">
                    <a:pos x="6" y="4"/>
                  </a:cxn>
                  <a:cxn ang="0">
                    <a:pos x="2" y="9"/>
                  </a:cxn>
                  <a:cxn ang="0">
                    <a:pos x="0" y="11"/>
                  </a:cxn>
                  <a:cxn ang="0">
                    <a:pos x="0" y="18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9" y="31"/>
                  </a:cxn>
                  <a:cxn ang="0">
                    <a:pos x="20" y="45"/>
                  </a:cxn>
                  <a:cxn ang="0">
                    <a:pos x="31" y="56"/>
                  </a:cxn>
                  <a:cxn ang="0">
                    <a:pos x="42" y="65"/>
                  </a:cxn>
                </a:cxnLst>
                <a:rect l="0" t="0" r="0" b="0"/>
                <a:pathLst>
                  <a:path w="63" h="73">
                    <a:moveTo>
                      <a:pt x="42" y="65"/>
                    </a:moveTo>
                    <a:lnTo>
                      <a:pt x="58" y="72"/>
                    </a:lnTo>
                    <a:lnTo>
                      <a:pt x="62" y="72"/>
                    </a:lnTo>
                    <a:lnTo>
                      <a:pt x="62" y="67"/>
                    </a:lnTo>
                    <a:lnTo>
                      <a:pt x="58" y="65"/>
                    </a:lnTo>
                    <a:lnTo>
                      <a:pt x="58" y="62"/>
                    </a:lnTo>
                    <a:lnTo>
                      <a:pt x="44" y="56"/>
                    </a:lnTo>
                    <a:lnTo>
                      <a:pt x="37" y="45"/>
                    </a:lnTo>
                    <a:lnTo>
                      <a:pt x="31" y="34"/>
                    </a:lnTo>
                    <a:lnTo>
                      <a:pt x="26" y="20"/>
                    </a:lnTo>
                    <a:lnTo>
                      <a:pt x="9" y="0"/>
                    </a:lnTo>
                    <a:lnTo>
                      <a:pt x="6" y="4"/>
                    </a:lnTo>
                    <a:lnTo>
                      <a:pt x="2" y="9"/>
                    </a:lnTo>
                    <a:lnTo>
                      <a:pt x="0" y="11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9" y="31"/>
                    </a:lnTo>
                    <a:lnTo>
                      <a:pt x="20" y="45"/>
                    </a:lnTo>
                    <a:lnTo>
                      <a:pt x="31" y="56"/>
                    </a:lnTo>
                    <a:lnTo>
                      <a:pt x="42" y="65"/>
                    </a:lnTo>
                  </a:path>
                </a:pathLst>
              </a:custGeom>
              <a:solidFill>
                <a:schemeClr val="folHlink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100" name="Rectangle 2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zh-CN" noProof="0"/>
          </a:p>
        </p:txBody>
      </p:sp>
      <p:sp>
        <p:nvSpPr>
          <p:cNvPr id="3101" name="Rectangle 2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4114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/>
              <a:t>单击此处编辑母版副标题样式</a:t>
            </a:r>
          </a:p>
        </p:txBody>
      </p:sp>
      <p:sp>
        <p:nvSpPr>
          <p:cNvPr id="48" name="Rectangle 30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DC2AF8-50E1-49B8-B60C-46F415304D47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Rectangle 3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Rectangle 3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solidFill>
                  <a:srgbClr val="FFFFFF"/>
                </a:solidFill>
              </a:rPr>
              <a:t>‹#›</a:t>
            </a:fld>
            <a:endParaRPr lang="zh-CN" alt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2075" tIns="46038" rIns="92075" bIns="46038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2075" tIns="46038" rIns="92075" bIns="46038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>
          <a:xfrm>
            <a:off x="685800" y="117475"/>
            <a:ext cx="8456613" cy="6738938"/>
            <a:chOff x="432" y="74"/>
            <a:chExt cx="5327" cy="4245"/>
          </a:xfrm>
        </p:grpSpPr>
        <p:sp>
          <p:nvSpPr>
            <p:cNvPr id="1032" name="Rectangle 3"/>
            <p:cNvSpPr>
              <a:spLocks noChangeArrowheads="1"/>
            </p:cNvSpPr>
            <p:nvPr/>
          </p:nvSpPr>
          <p:spPr bwMode="auto">
            <a:xfrm>
              <a:off x="432" y="4176"/>
              <a:ext cx="2208" cy="143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33" name="Group 4"/>
            <p:cNvGrpSpPr/>
            <p:nvPr/>
          </p:nvGrpSpPr>
          <p:grpSpPr>
            <a:xfrm>
              <a:off x="2859" y="4250"/>
              <a:ext cx="2729" cy="41"/>
              <a:chOff x="2859" y="4250"/>
              <a:chExt cx="2729" cy="41"/>
            </a:xfrm>
          </p:grpSpPr>
          <p:sp>
            <p:nvSpPr>
              <p:cNvPr id="1038" name="Oval 5"/>
              <p:cNvSpPr>
                <a:spLocks noChangeArrowheads="1"/>
              </p:cNvSpPr>
              <p:nvPr/>
            </p:nvSpPr>
            <p:spPr bwMode="auto">
              <a:xfrm>
                <a:off x="2859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39" name="Oval 6"/>
              <p:cNvSpPr>
                <a:spLocks noChangeArrowheads="1"/>
              </p:cNvSpPr>
              <p:nvPr/>
            </p:nvSpPr>
            <p:spPr bwMode="auto">
              <a:xfrm>
                <a:off x="3243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0" name="Oval 7"/>
              <p:cNvSpPr>
                <a:spLocks noChangeArrowheads="1"/>
              </p:cNvSpPr>
              <p:nvPr/>
            </p:nvSpPr>
            <p:spPr bwMode="auto">
              <a:xfrm>
                <a:off x="3627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1" name="Oval 8"/>
              <p:cNvSpPr>
                <a:spLocks noChangeArrowheads="1"/>
              </p:cNvSpPr>
              <p:nvPr/>
            </p:nvSpPr>
            <p:spPr bwMode="auto">
              <a:xfrm>
                <a:off x="4011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2" name="Oval 9"/>
              <p:cNvSpPr>
                <a:spLocks noChangeArrowheads="1"/>
              </p:cNvSpPr>
              <p:nvPr/>
            </p:nvSpPr>
            <p:spPr bwMode="auto">
              <a:xfrm>
                <a:off x="4395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3" name="Oval 10"/>
              <p:cNvSpPr>
                <a:spLocks noChangeArrowheads="1"/>
              </p:cNvSpPr>
              <p:nvPr/>
            </p:nvSpPr>
            <p:spPr bwMode="auto">
              <a:xfrm>
                <a:off x="4779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4" name="Oval 11"/>
              <p:cNvSpPr>
                <a:spLocks noChangeArrowheads="1"/>
              </p:cNvSpPr>
              <p:nvPr/>
            </p:nvSpPr>
            <p:spPr bwMode="auto">
              <a:xfrm>
                <a:off x="5163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5" name="Oval 12"/>
              <p:cNvSpPr>
                <a:spLocks noChangeArrowheads="1"/>
              </p:cNvSpPr>
              <p:nvPr/>
            </p:nvSpPr>
            <p:spPr bwMode="auto">
              <a:xfrm>
                <a:off x="5547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034" name="Rectangle 13"/>
            <p:cNvSpPr>
              <a:spLocks noChangeArrowheads="1"/>
            </p:cNvSpPr>
            <p:nvPr/>
          </p:nvSpPr>
          <p:spPr bwMode="auto">
            <a:xfrm>
              <a:off x="480" y="480"/>
              <a:ext cx="5279" cy="48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5" name="Oval 14"/>
            <p:cNvSpPr>
              <a:spLocks noChangeArrowheads="1"/>
            </p:cNvSpPr>
            <p:nvPr/>
          </p:nvSpPr>
          <p:spPr bwMode="auto">
            <a:xfrm>
              <a:off x="507" y="7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Oval 15"/>
            <p:cNvSpPr>
              <a:spLocks noChangeArrowheads="1"/>
            </p:cNvSpPr>
            <p:nvPr/>
          </p:nvSpPr>
          <p:spPr bwMode="auto">
            <a:xfrm>
              <a:off x="507" y="21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Oval 16"/>
            <p:cNvSpPr>
              <a:spLocks noChangeArrowheads="1"/>
            </p:cNvSpPr>
            <p:nvPr/>
          </p:nvSpPr>
          <p:spPr bwMode="auto">
            <a:xfrm>
              <a:off x="507" y="36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7" name="Rectangle 17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8" name="Rectangle 18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067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spcBef>
                <a:spcPct val="50000"/>
              </a:spcBef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8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spcBef>
                <a:spcPct val="50000"/>
              </a:spcBef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9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>
          <a:xfrm>
            <a:off x="685800" y="117475"/>
            <a:ext cx="8456613" cy="6738938"/>
            <a:chOff x="432" y="74"/>
            <a:chExt cx="5327" cy="4245"/>
          </a:xfrm>
        </p:grpSpPr>
        <p:sp>
          <p:nvSpPr>
            <p:cNvPr id="1032" name="Rectangle 3"/>
            <p:cNvSpPr>
              <a:spLocks noChangeArrowheads="1"/>
            </p:cNvSpPr>
            <p:nvPr/>
          </p:nvSpPr>
          <p:spPr bwMode="auto">
            <a:xfrm>
              <a:off x="432" y="4176"/>
              <a:ext cx="2208" cy="143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33" name="Group 4"/>
            <p:cNvGrpSpPr/>
            <p:nvPr/>
          </p:nvGrpSpPr>
          <p:grpSpPr>
            <a:xfrm>
              <a:off x="2859" y="4250"/>
              <a:ext cx="2729" cy="41"/>
              <a:chOff x="2859" y="4250"/>
              <a:chExt cx="2729" cy="41"/>
            </a:xfrm>
          </p:grpSpPr>
          <p:sp>
            <p:nvSpPr>
              <p:cNvPr id="1038" name="Oval 5"/>
              <p:cNvSpPr>
                <a:spLocks noChangeArrowheads="1"/>
              </p:cNvSpPr>
              <p:nvPr/>
            </p:nvSpPr>
            <p:spPr bwMode="auto">
              <a:xfrm>
                <a:off x="2859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39" name="Oval 6"/>
              <p:cNvSpPr>
                <a:spLocks noChangeArrowheads="1"/>
              </p:cNvSpPr>
              <p:nvPr/>
            </p:nvSpPr>
            <p:spPr bwMode="auto">
              <a:xfrm>
                <a:off x="3243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0" name="Oval 7"/>
              <p:cNvSpPr>
                <a:spLocks noChangeArrowheads="1"/>
              </p:cNvSpPr>
              <p:nvPr/>
            </p:nvSpPr>
            <p:spPr bwMode="auto">
              <a:xfrm>
                <a:off x="3627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1" name="Oval 8"/>
              <p:cNvSpPr>
                <a:spLocks noChangeArrowheads="1"/>
              </p:cNvSpPr>
              <p:nvPr/>
            </p:nvSpPr>
            <p:spPr bwMode="auto">
              <a:xfrm>
                <a:off x="4011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2" name="Oval 9"/>
              <p:cNvSpPr>
                <a:spLocks noChangeArrowheads="1"/>
              </p:cNvSpPr>
              <p:nvPr/>
            </p:nvSpPr>
            <p:spPr bwMode="auto">
              <a:xfrm>
                <a:off x="4395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3" name="Oval 10"/>
              <p:cNvSpPr>
                <a:spLocks noChangeArrowheads="1"/>
              </p:cNvSpPr>
              <p:nvPr/>
            </p:nvSpPr>
            <p:spPr bwMode="auto">
              <a:xfrm>
                <a:off x="4779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4" name="Oval 11"/>
              <p:cNvSpPr>
                <a:spLocks noChangeArrowheads="1"/>
              </p:cNvSpPr>
              <p:nvPr/>
            </p:nvSpPr>
            <p:spPr bwMode="auto">
              <a:xfrm>
                <a:off x="5163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5" name="Oval 12"/>
              <p:cNvSpPr>
                <a:spLocks noChangeArrowheads="1"/>
              </p:cNvSpPr>
              <p:nvPr/>
            </p:nvSpPr>
            <p:spPr bwMode="auto">
              <a:xfrm>
                <a:off x="5547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034" name="Rectangle 13"/>
            <p:cNvSpPr>
              <a:spLocks noChangeArrowheads="1"/>
            </p:cNvSpPr>
            <p:nvPr/>
          </p:nvSpPr>
          <p:spPr bwMode="auto">
            <a:xfrm>
              <a:off x="480" y="480"/>
              <a:ext cx="5279" cy="48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5" name="Oval 14"/>
            <p:cNvSpPr>
              <a:spLocks noChangeArrowheads="1"/>
            </p:cNvSpPr>
            <p:nvPr/>
          </p:nvSpPr>
          <p:spPr bwMode="auto">
            <a:xfrm>
              <a:off x="507" y="7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Oval 15"/>
            <p:cNvSpPr>
              <a:spLocks noChangeArrowheads="1"/>
            </p:cNvSpPr>
            <p:nvPr/>
          </p:nvSpPr>
          <p:spPr bwMode="auto">
            <a:xfrm>
              <a:off x="507" y="21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Oval 16"/>
            <p:cNvSpPr>
              <a:spLocks noChangeArrowheads="1"/>
            </p:cNvSpPr>
            <p:nvPr/>
          </p:nvSpPr>
          <p:spPr bwMode="auto">
            <a:xfrm>
              <a:off x="507" y="36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7" name="Rectangle 17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8" name="Rectangle 18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067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spcBef>
                <a:spcPct val="50000"/>
              </a:spcBef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8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spcBef>
                <a:spcPct val="50000"/>
              </a:spcBef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9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0"/>
          <p:cNvSpPr txBox="1">
            <a:spLocks noGrp="1"/>
          </p:cNvSpPr>
          <p:nvPr>
            <p:ph type="dt" sz="quarter" idx="2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kumimoji="1" lang="zh-CN" altLang="en-US" sz="1400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2021/6/2</a:t>
            </a:fld>
            <a:endParaRPr kumimoji="1" lang="zh-CN" altLang="en-US" sz="1400" kern="1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123" name="Rectangle 32"/>
          <p:cNvSpPr txBox="1">
            <a:spLocks noGrp="1"/>
          </p:cNvSpPr>
          <p:nvPr>
            <p:ph type="sldNum" sz="quarter" idx="4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>
                <a:solidFill>
                  <a:srgbClr val="FFFFFF"/>
                </a:solidFill>
              </a:rPr>
              <a:t>1</a:t>
            </a:fld>
            <a:endParaRPr lang="zh-CN" altLang="en-US" sz="1400" dirty="0">
              <a:solidFill>
                <a:srgbClr val="FFFFFF"/>
              </a:solidFill>
            </a:endParaRPr>
          </a:p>
        </p:txBody>
      </p:sp>
      <p:sp>
        <p:nvSpPr>
          <p:cNvPr id="5124" name="Rectangle 2"/>
          <p:cNvSpPr>
            <a:spLocks noGrp="1"/>
          </p:cNvSpPr>
          <p:nvPr>
            <p:ph type="ctrTitle" sz="quarter"/>
          </p:nvPr>
        </p:nvSpPr>
        <p:spPr>
          <a:xfrm>
            <a:off x="685800" y="1196975"/>
            <a:ext cx="7772400" cy="2460625"/>
          </a:xfrm>
        </p:spPr>
        <p:txBody>
          <a:bodyPr vert="horz" wrap="square" lIns="92075" tIns="46038" rIns="92075" bIns="46038" anchor="ctr" anchorCtr="0"/>
          <a:lstStyle/>
          <a:p>
            <a:pPr eaLnBrk="1" hangingPunct="1">
              <a:buClrTx/>
              <a:buSzTx/>
              <a:buFontTx/>
            </a:pPr>
            <a:r>
              <a:rPr kumimoji="1" lang="zh-CN" altLang="en-US" sz="5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《政治经济学通论</a:t>
            </a:r>
            <a:r>
              <a:rPr kumimoji="1" lang="en-US" altLang="zh-CN" sz="5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》</a:t>
            </a:r>
            <a:br>
              <a:rPr kumimoji="1" lang="en-US" altLang="zh-CN" sz="48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</a:br>
            <a:br>
              <a:rPr kumimoji="1" lang="en-US" altLang="zh-CN" sz="2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</a:br>
            <a:r>
              <a:rPr kumimoji="1" lang="zh-CN" altLang="en-US" sz="2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（第</a:t>
            </a:r>
            <a:r>
              <a:rPr kumimoji="1" lang="en-US" altLang="zh-CN" sz="2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3</a:t>
            </a:r>
            <a:r>
              <a:rPr kumimoji="1" lang="zh-CN" altLang="en-US" sz="2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版）</a:t>
            </a:r>
            <a:endParaRPr kumimoji="1" lang="en-US" altLang="zh-CN" sz="2400" b="1" kern="12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+mj-cs"/>
            </a:endParaRPr>
          </a:p>
        </p:txBody>
      </p:sp>
      <p:sp>
        <p:nvSpPr>
          <p:cNvPr id="5125" name="Rectangle 3"/>
          <p:cNvSpPr>
            <a:spLocks noGrp="1"/>
          </p:cNvSpPr>
          <p:nvPr>
            <p:ph type="subTitle" sz="quarter" idx="1"/>
          </p:nvPr>
        </p:nvSpPr>
        <p:spPr>
          <a:xfrm>
            <a:off x="827584" y="4149725"/>
            <a:ext cx="7630616" cy="1752600"/>
          </a:xfrm>
        </p:spPr>
        <p:txBody>
          <a:bodyPr vert="horz" wrap="square" lIns="92075" tIns="46038" rIns="92075" bIns="46038" anchor="t" anchorCtr="0"/>
          <a:lstStyle/>
          <a:p>
            <a:pPr eaLnBrk="1" hangingPunct="1">
              <a:buClrTx/>
              <a:buSzTx/>
            </a:pPr>
            <a:r>
              <a:rPr kumimoji="1" lang="zh-CN" altLang="en-US" b="1" kern="1200" dirty="0">
                <a:latin typeface="+mn-lt"/>
                <a:ea typeface="楷体_GB2312" pitchFamily="49" charset="-122"/>
                <a:cs typeface="+mn-cs"/>
              </a:rPr>
              <a:t>陈承明</a:t>
            </a:r>
            <a:endParaRPr kumimoji="1" lang="en-US" altLang="zh-CN" b="1" kern="1200" dirty="0">
              <a:latin typeface="+mn-lt"/>
              <a:ea typeface="楷体_GB2312" pitchFamily="49" charset="-122"/>
              <a:cs typeface="+mn-cs"/>
            </a:endParaRPr>
          </a:p>
          <a:p>
            <a:pPr eaLnBrk="1" hangingPunct="1">
              <a:buClrTx/>
              <a:buSzTx/>
            </a:pPr>
            <a:endParaRPr kumimoji="1" lang="en-US" altLang="zh-CN" b="1" kern="1200" dirty="0">
              <a:latin typeface="+mn-lt"/>
              <a:ea typeface="楷体_GB2312" pitchFamily="49" charset="-122"/>
              <a:cs typeface="+mn-cs"/>
            </a:endParaRPr>
          </a:p>
          <a:p>
            <a:pPr eaLnBrk="1" hangingPunct="1">
              <a:buClrTx/>
              <a:buSzTx/>
            </a:pPr>
            <a:r>
              <a:rPr kumimoji="1" lang="zh-CN" altLang="en-US" b="1" kern="1200" dirty="0">
                <a:latin typeface="+mn-lt"/>
                <a:ea typeface="楷体_GB2312" pitchFamily="49" charset="-122"/>
                <a:cs typeface="+mn-cs"/>
              </a:rPr>
              <a:t>上海财经大学出版社</a:t>
            </a:r>
          </a:p>
          <a:p>
            <a:pPr eaLnBrk="1" hangingPunct="1">
              <a:buClrTx/>
              <a:buSzTx/>
            </a:pPr>
            <a:endParaRPr kumimoji="1" lang="zh-CN" altLang="en-US" b="1" kern="120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1267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10</a:t>
            </a:fld>
            <a:endParaRPr lang="zh-CN" altLang="en-US" sz="1400" dirty="0"/>
          </a:p>
        </p:txBody>
      </p:sp>
      <p:sp>
        <p:nvSpPr>
          <p:cNvPr id="11268" name="Rectangle 2"/>
          <p:cNvSpPr>
            <a:spLocks noGrp="1"/>
          </p:cNvSpPr>
          <p:nvPr>
            <p:ph type="title"/>
          </p:nvPr>
        </p:nvSpPr>
        <p:spPr>
          <a:xfrm>
            <a:off x="179705" y="764540"/>
            <a:ext cx="921893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sz="4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ea"/>
              </a:rPr>
              <a:t> </a:t>
            </a:r>
            <a:r>
              <a:rPr sz="40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ea"/>
              </a:rPr>
              <a:t>2、我国公共财政的历史发展</a:t>
            </a:r>
            <a:br>
              <a:rPr kumimoji="1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ea"/>
              </a:rPr>
            </a:br>
            <a:endParaRPr lang="zh-CN" altLang="en-US" sz="4000" b="1" dirty="0">
              <a:latin typeface="+mn-ea"/>
              <a:cs typeface="+mn-ea"/>
            </a:endParaRPr>
          </a:p>
        </p:txBody>
      </p:sp>
      <p:sp>
        <p:nvSpPr>
          <p:cNvPr id="11269" name="Rectangle 3"/>
          <p:cNvSpPr>
            <a:spLocks noGrp="1"/>
          </p:cNvSpPr>
          <p:nvPr>
            <p:ph idx="1"/>
          </p:nvPr>
        </p:nvSpPr>
        <p:spPr>
          <a:xfrm>
            <a:off x="827405" y="1907540"/>
            <a:ext cx="7772400" cy="4114800"/>
          </a:xfrm>
        </p:spPr>
        <p:txBody>
          <a:bodyPr vert="horz" wrap="square" lIns="92075" tIns="46038" rIns="92075" bIns="46038" anchor="t" anchorCtr="0"/>
          <a:lstStyle/>
          <a:p>
            <a:pPr marL="0" indent="0" eaLnBrk="1" hangingPunct="1">
              <a:buNone/>
            </a:pP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年代的税制大改革，确立了税收作为财政基本收入的地位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预算内投资由以“生产领域”为中心，转变为以“基础设施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领域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”为中心。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年代的分税制改革，确立了分级财政体制的基本框架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，形成了与西方经济发达国家类似的财政体制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/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1267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11</a:t>
            </a:fld>
            <a:endParaRPr lang="zh-CN" altLang="en-US" sz="1400" dirty="0"/>
          </a:p>
        </p:txBody>
      </p:sp>
      <p:sp>
        <p:nvSpPr>
          <p:cNvPr id="11268" name="Rectangle 2"/>
          <p:cNvSpPr>
            <a:spLocks noGrp="1"/>
          </p:cNvSpPr>
          <p:nvPr>
            <p:ph type="title"/>
          </p:nvPr>
        </p:nvSpPr>
        <p:spPr>
          <a:xfrm>
            <a:off x="683260" y="764540"/>
            <a:ext cx="834136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3600" b="1" dirty="0">
                <a:sym typeface="+mn-ea"/>
              </a:rPr>
              <a:t>（三）公共财政的存在问题及改革方向</a:t>
            </a:r>
            <a:br>
              <a:rPr lang="zh-CN" altLang="en-US" sz="3600" b="1" dirty="0"/>
            </a:br>
            <a:endParaRPr lang="zh-CN" altLang="en-US" sz="3600" b="1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我国公共财政建立的时间还比较短，虽然已取得一定成就，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但是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存在问题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依然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突出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。在政府职能定位上还比较模糊</a:t>
            </a:r>
            <a:r>
              <a:rPr lang="zh-CN" altLang="en-US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这是因为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当初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财政体制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改革的目的，是为了提高中央财政收入的比重，结果在行使社会管理和公共服务职能时出现了财权与事权不匹配、地区间财力差距扩大、税源配置不合理等问题。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1267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12</a:t>
            </a:fld>
            <a:endParaRPr lang="zh-CN" altLang="en-US" sz="1400" dirty="0"/>
          </a:p>
        </p:txBody>
      </p:sp>
      <p:sp>
        <p:nvSpPr>
          <p:cNvPr id="11268" name="Rectangle 2"/>
          <p:cNvSpPr>
            <a:spLocks noGrp="1"/>
          </p:cNvSpPr>
          <p:nvPr>
            <p:ph type="title"/>
          </p:nvPr>
        </p:nvSpPr>
        <p:spPr>
          <a:xfrm>
            <a:off x="755650" y="620395"/>
            <a:ext cx="834136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>
                <a:sym typeface="+mn-ea"/>
              </a:rPr>
              <a:t>二、政府间财政关系的发展</a:t>
            </a:r>
          </a:p>
        </p:txBody>
      </p:sp>
      <p:sp>
        <p:nvSpPr>
          <p:cNvPr id="1126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marL="0" indent="0" eaLnBrk="1" hangingPunct="1">
              <a:buNone/>
            </a:pPr>
            <a:r>
              <a:rPr lang="en-US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我国的分税制改革是在维持传统政府职能前提下的财力调整，因此重点表现为增量部分的财力分配关系。</a:t>
            </a:r>
            <a:endParaRPr lang="en-US" altLang="zh-CN" dirty="0"/>
          </a:p>
          <a:p>
            <a:pPr eaLnBrk="1" hangingPunct="1"/>
            <a:r>
              <a:rPr lang="zh-CN" altLang="en-US" dirty="0"/>
              <a:t>（一）政府间财政关系的内涵；</a:t>
            </a:r>
          </a:p>
          <a:p>
            <a:pPr eaLnBrk="1" hangingPunct="1"/>
            <a:r>
              <a:rPr lang="zh-CN" altLang="en-US" dirty="0"/>
              <a:t>（二）政府间财政关系的模式与特征；</a:t>
            </a:r>
          </a:p>
          <a:p>
            <a:pPr eaLnBrk="1" hangingPunct="1"/>
            <a:r>
              <a:rPr lang="zh-CN" altLang="en-US" dirty="0"/>
              <a:t>（三）我国政府间财政的问题与改革。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1267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13</a:t>
            </a:fld>
            <a:endParaRPr lang="zh-CN" altLang="en-US" sz="1400" dirty="0"/>
          </a:p>
        </p:txBody>
      </p:sp>
      <p:sp>
        <p:nvSpPr>
          <p:cNvPr id="11268" name="Rectangle 2"/>
          <p:cNvSpPr>
            <a:spLocks noGrp="1"/>
          </p:cNvSpPr>
          <p:nvPr>
            <p:ph type="title"/>
          </p:nvPr>
        </p:nvSpPr>
        <p:spPr>
          <a:xfrm>
            <a:off x="802640" y="764540"/>
            <a:ext cx="834136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>
                <a:sym typeface="+mn-ea"/>
              </a:rPr>
              <a:t>（一）政府间财政关系的内涵</a:t>
            </a:r>
            <a:br>
              <a:rPr lang="zh-CN" altLang="en-US" sz="3600" b="1" dirty="0"/>
            </a:br>
            <a:endParaRPr lang="zh-CN" altLang="en-US" sz="3600" b="1" dirty="0">
              <a:sym typeface="+mn-ea"/>
            </a:endParaRPr>
          </a:p>
        </p:txBody>
      </p:sp>
      <p:sp>
        <p:nvSpPr>
          <p:cNvPr id="1126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这里讲的政府间财政关系，就是指中央与地方之间在职责分工，以及财力分配上的相互关系。</a:t>
            </a:r>
            <a:endParaRPr lang="en-US" altLang="zh-CN" dirty="0"/>
          </a:p>
          <a:p>
            <a:pPr eaLnBrk="1" hangingPunct="1"/>
            <a:r>
              <a:rPr lang="zh-CN" altLang="en-US" dirty="0"/>
              <a:t> 1、西方国家的政府间财政关系；</a:t>
            </a:r>
          </a:p>
          <a:p>
            <a:pPr eaLnBrk="1" hangingPunct="1"/>
            <a:r>
              <a:rPr lang="zh-CN" altLang="en-US" dirty="0"/>
              <a:t> 2、我国的政府间财政关系。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2291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14</a:t>
            </a:fld>
            <a:endParaRPr lang="zh-CN" altLang="en-US" sz="1400" dirty="0"/>
          </a:p>
        </p:txBody>
      </p:sp>
      <p:sp>
        <p:nvSpPr>
          <p:cNvPr id="12292" name="Rectangle 2"/>
          <p:cNvSpPr>
            <a:spLocks noGrp="1"/>
          </p:cNvSpPr>
          <p:nvPr>
            <p:ph type="title"/>
          </p:nvPr>
        </p:nvSpPr>
        <p:spPr>
          <a:xfrm>
            <a:off x="0" y="620395"/>
            <a:ext cx="941578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>
                <a:sym typeface="+mn-ea"/>
              </a:rPr>
              <a:t> 1、西方国家的政府间财政关系</a:t>
            </a:r>
          </a:p>
        </p:txBody>
      </p:sp>
      <p:sp>
        <p:nvSpPr>
          <p:cNvPr id="1229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marL="0" indent="0" eaLnBrk="1" hangingPunct="1">
              <a:buNone/>
            </a:pPr>
            <a:r>
              <a:rPr lang="en-US" altLang="zh-CN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在西方市场经济国家，分税制是其财政关系的基本形式。虽然各国的分税制形式不一致，但分税制的一般内容和基本规范是相近的，包括：（</a:t>
            </a:r>
            <a:r>
              <a:rPr lang="en-US" altLang="zh-CN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）确定各级政府的职能范围即事权；（</a:t>
            </a:r>
            <a:r>
              <a:rPr lang="en-US" altLang="zh-CN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）划分各级政府财政收入和税收管理权限；（</a:t>
            </a:r>
            <a:r>
              <a:rPr lang="en-US" altLang="zh-CN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）实行规范的财政转移支付制度；（</a:t>
            </a:r>
            <a:r>
              <a:rPr lang="en-US" altLang="zh-CN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）实行分级财政预算体制。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3315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15</a:t>
            </a:fld>
            <a:endParaRPr lang="zh-CN" altLang="en-US" sz="1400" dirty="0"/>
          </a:p>
        </p:txBody>
      </p:sp>
      <p:sp>
        <p:nvSpPr>
          <p:cNvPr id="1331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853440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>
                <a:sym typeface="+mn-ea"/>
              </a:rPr>
              <a:t> 2、我国的政府间财政关系</a:t>
            </a:r>
          </a:p>
        </p:txBody>
      </p:sp>
      <p:sp>
        <p:nvSpPr>
          <p:cNvPr id="1331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marL="0" indent="0" eaLnBrk="1" hangingPunct="1">
              <a:buNone/>
            </a:pPr>
            <a:r>
              <a:rPr lang="en-US" altLang="zh-CN" dirty="0"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    1993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月国务院发布《关于实施分税制财政管理体制的决定》，明确在财政管理上开始实施分级财政管理体制。该体制要求以划分税种和税权为主要方式，确定各级政府的财力范围和管理权限，处理中央与地方以及地方各级政府之间的财政分配关系。</a:t>
            </a:r>
            <a:r>
              <a:rPr lang="zh-CN" altLang="zh-CN" dirty="0">
                <a:effectLst/>
              </a:rPr>
              <a:t> </a:t>
            </a:r>
            <a:endParaRPr lang="zh-CN" altLang="en-US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 eaLnBrk="1" hangingPunct="1">
              <a:buNone/>
            </a:pPr>
            <a:endParaRPr lang="zh-CN" dirty="0">
              <a:latin typeface="+mn-ea"/>
              <a:cs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3315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16</a:t>
            </a:fld>
            <a:endParaRPr lang="zh-CN" altLang="en-US" sz="1400" dirty="0"/>
          </a:p>
        </p:txBody>
      </p:sp>
      <p:sp>
        <p:nvSpPr>
          <p:cNvPr id="13316" name="Rectangle 2"/>
          <p:cNvSpPr>
            <a:spLocks noGrp="1"/>
          </p:cNvSpPr>
          <p:nvPr>
            <p:ph type="title"/>
          </p:nvPr>
        </p:nvSpPr>
        <p:spPr>
          <a:xfrm>
            <a:off x="539115" y="620395"/>
            <a:ext cx="853440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>
                <a:sym typeface="+mn-ea"/>
              </a:rPr>
              <a:t>（二）</a:t>
            </a:r>
            <a:r>
              <a:rPr lang="zh-CN" altLang="en-US" sz="4000" b="1" dirty="0"/>
              <a:t>政府间财政关系的模式与特征</a:t>
            </a:r>
          </a:p>
        </p:txBody>
      </p:sp>
      <p:sp>
        <p:nvSpPr>
          <p:cNvPr id="13317" name="Rectangle 3"/>
          <p:cNvSpPr>
            <a:spLocks noGrp="1"/>
          </p:cNvSpPr>
          <p:nvPr>
            <p:ph idx="1"/>
          </p:nvPr>
        </p:nvSpPr>
        <p:spPr>
          <a:xfrm>
            <a:off x="683260" y="2060575"/>
            <a:ext cx="7772400" cy="4114800"/>
          </a:xfrm>
        </p:spPr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同的政府体制和不同的经济体制决定了不同的财政体制，继而决定了不同的政府间财政关系。政府财政关系的模式被认为有“集权型”、“分权型”、“集权和分权混合型”三种，而且会随着经济社会发展而变化。</a:t>
            </a:r>
            <a:endParaRPr lang="en-US" dirty="0">
              <a:latin typeface="+mn-ea"/>
              <a:cs typeface="+mn-ea"/>
            </a:endParaRPr>
          </a:p>
          <a:p>
            <a:pPr eaLnBrk="1" hangingPunct="1"/>
            <a:r>
              <a:rPr dirty="0">
                <a:latin typeface="+mn-ea"/>
                <a:cs typeface="+mn-ea"/>
              </a:rPr>
              <a:t> </a:t>
            </a:r>
            <a:r>
              <a:rPr lang="en-US" dirty="0">
                <a:latin typeface="+mn-ea"/>
                <a:cs typeface="+mn-ea"/>
              </a:rPr>
              <a:t>  </a:t>
            </a:r>
            <a:r>
              <a:rPr dirty="0">
                <a:latin typeface="+mn-ea"/>
                <a:cs typeface="+mn-ea"/>
              </a:rPr>
              <a:t>1、西方国家政府间财政的发展</a:t>
            </a:r>
            <a:r>
              <a:rPr lang="zh-CN" altLang="en-US" dirty="0">
                <a:latin typeface="+mn-ea"/>
                <a:cs typeface="+mn-ea"/>
              </a:rPr>
              <a:t>；</a:t>
            </a:r>
            <a:endParaRPr dirty="0">
              <a:latin typeface="+mn-ea"/>
              <a:cs typeface="+mn-ea"/>
            </a:endParaRPr>
          </a:p>
          <a:p>
            <a:pPr eaLnBrk="1" hangingPunct="1"/>
            <a:r>
              <a:rPr dirty="0">
                <a:latin typeface="+mn-ea"/>
                <a:cs typeface="+mn-ea"/>
              </a:rPr>
              <a:t> </a:t>
            </a:r>
            <a:r>
              <a:rPr lang="en-US" dirty="0">
                <a:latin typeface="+mn-ea"/>
                <a:cs typeface="+mn-ea"/>
              </a:rPr>
              <a:t>  </a:t>
            </a:r>
            <a:r>
              <a:rPr dirty="0">
                <a:latin typeface="+mn-ea"/>
                <a:cs typeface="+mn-ea"/>
              </a:rPr>
              <a:t>2、我国政府间财政的现状及特征</a:t>
            </a:r>
            <a:r>
              <a:rPr lang="zh-CN" altLang="en-US" dirty="0">
                <a:latin typeface="+mn-ea"/>
                <a:cs typeface="+mn-ea"/>
              </a:rPr>
              <a:t>。</a:t>
            </a:r>
            <a:endParaRPr dirty="0">
              <a:latin typeface="+mn-ea"/>
              <a:cs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3315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17</a:t>
            </a:fld>
            <a:endParaRPr lang="zh-CN" altLang="en-US" sz="1400" dirty="0"/>
          </a:p>
        </p:txBody>
      </p:sp>
      <p:sp>
        <p:nvSpPr>
          <p:cNvPr id="1331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853440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sz="4000" b="1" dirty="0">
                <a:latin typeface="+mn-ea"/>
                <a:cs typeface="+mn-ea"/>
                <a:sym typeface="+mn-ea"/>
              </a:rPr>
              <a:t>1、西方国家政府间财政的发展</a:t>
            </a:r>
            <a:endParaRPr lang="zh-CN" altLang="en-US" sz="4000" b="1" dirty="0">
              <a:latin typeface="+mn-ea"/>
              <a:cs typeface="+mn-ea"/>
              <a:sym typeface="+mn-ea"/>
            </a:endParaRPr>
          </a:p>
        </p:txBody>
      </p:sp>
      <p:sp>
        <p:nvSpPr>
          <p:cNvPr id="1331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西方国家的政府间财政关系是整个财政体制的核心，为缓和社会矛盾，</a:t>
            </a:r>
            <a:r>
              <a:rPr lang="zh-CN" altLang="en-US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适应国内政治经济形势的发展，其关系变化呈现两种趋势：一是分权国家的集权趋势，二是集权国家的分权趋势，即都在向“混合型”方向转变。</a:t>
            </a:r>
            <a:endParaRPr lang="en-US" altLang="zh-CN" dirty="0">
              <a:latin typeface="+mn-ea"/>
              <a:cs typeface="+mn-ea"/>
            </a:endParaRPr>
          </a:p>
          <a:p>
            <a:pPr marL="0" indent="0" eaLnBrk="1" hangingPunct="1">
              <a:buNone/>
            </a:pPr>
            <a:r>
              <a:rPr lang="en-US" altLang="zh-CN" dirty="0">
                <a:latin typeface="+mn-ea"/>
                <a:cs typeface="+mn-ea"/>
              </a:rPr>
              <a:t>    </a:t>
            </a:r>
            <a:r>
              <a:rPr lang="zh-CN" dirty="0">
                <a:latin typeface="+mn-ea"/>
                <a:cs typeface="+mn-ea"/>
              </a:rPr>
              <a:t>（</a:t>
            </a:r>
            <a:r>
              <a:rPr lang="en-US" altLang="zh-CN" dirty="0">
                <a:latin typeface="+mn-ea"/>
                <a:cs typeface="+mn-ea"/>
              </a:rPr>
              <a:t>1</a:t>
            </a:r>
            <a:r>
              <a:rPr lang="zh-CN" altLang="en-US" dirty="0">
                <a:latin typeface="+mn-ea"/>
                <a:cs typeface="+mn-ea"/>
              </a:rPr>
              <a:t>）</a:t>
            </a:r>
            <a:r>
              <a:rPr dirty="0" err="1">
                <a:latin typeface="+mn-ea"/>
                <a:cs typeface="+mn-ea"/>
              </a:rPr>
              <a:t>分权国家的集权趋势</a:t>
            </a:r>
            <a:r>
              <a:rPr lang="zh-CN" altLang="en-US" dirty="0">
                <a:latin typeface="+mn-ea"/>
                <a:cs typeface="+mn-ea"/>
              </a:rPr>
              <a:t>；</a:t>
            </a:r>
            <a:endParaRPr dirty="0">
              <a:latin typeface="+mn-ea"/>
              <a:cs typeface="+mn-ea"/>
            </a:endParaRPr>
          </a:p>
          <a:p>
            <a:pPr marL="0" indent="0" eaLnBrk="1" hangingPunct="1">
              <a:buNone/>
            </a:pPr>
            <a:r>
              <a:rPr lang="en-US" dirty="0">
                <a:latin typeface="+mn-ea"/>
                <a:cs typeface="+mn-ea"/>
              </a:rPr>
              <a:t>    </a:t>
            </a:r>
            <a:r>
              <a:rPr dirty="0">
                <a:latin typeface="+mn-ea"/>
                <a:cs typeface="+mn-ea"/>
              </a:rPr>
              <a:t>（2）集权国家的分权趋势</a:t>
            </a:r>
            <a:r>
              <a:rPr lang="zh-CN" altLang="en-US" dirty="0">
                <a:latin typeface="+mn-ea"/>
                <a:cs typeface="+mn-ea"/>
              </a:rPr>
              <a:t>。</a:t>
            </a:r>
            <a:endParaRPr dirty="0">
              <a:latin typeface="+mn-ea"/>
              <a:cs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4339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18</a:t>
            </a:fld>
            <a:endParaRPr lang="zh-CN" altLang="en-US" sz="1400" dirty="0"/>
          </a:p>
        </p:txBody>
      </p:sp>
      <p:sp>
        <p:nvSpPr>
          <p:cNvPr id="14340" name="Rectangle 2"/>
          <p:cNvSpPr>
            <a:spLocks noGrp="1"/>
          </p:cNvSpPr>
          <p:nvPr>
            <p:ph type="title"/>
          </p:nvPr>
        </p:nvSpPr>
        <p:spPr>
          <a:xfrm>
            <a:off x="611505" y="838200"/>
            <a:ext cx="8467725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sz="4000" b="1" dirty="0">
                <a:latin typeface="+mn-ea"/>
                <a:cs typeface="+mn-ea"/>
                <a:sym typeface="+mn-ea"/>
              </a:rPr>
              <a:t>2、我国政府间财政的现状及特征</a:t>
            </a:r>
            <a:br>
              <a:rPr sz="4000" b="1" dirty="0">
                <a:latin typeface="+mn-ea"/>
                <a:cs typeface="+mn-ea"/>
              </a:rPr>
            </a:br>
            <a:endParaRPr lang="zh-CN" altLang="en-US" sz="4000" b="1" dirty="0"/>
          </a:p>
        </p:txBody>
      </p:sp>
      <p:sp>
        <p:nvSpPr>
          <p:cNvPr id="14341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marL="0" indent="0" eaLnBrk="1" hangingPunct="1">
              <a:buNone/>
            </a:pPr>
            <a:r>
              <a:rPr lang="en-US" dirty="0"/>
              <a:t>   </a:t>
            </a:r>
            <a:r>
              <a:rPr dirty="0"/>
              <a:t>（1）财权、财力的中央集中</a:t>
            </a:r>
            <a:r>
              <a:rPr lang="zh-CN" altLang="en-US" dirty="0"/>
              <a:t>。</a:t>
            </a:r>
            <a:r>
              <a:rPr lang="en-US" altLang="zh-CN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1994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年实施分税制改革以后，中央政府的财力明显增强</a:t>
            </a:r>
            <a:r>
              <a:rPr lang="zh-CN" altLang="en-US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形成了“中央集权型”的财政关系。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0" indent="0" eaLnBrk="1" hangingPunct="1">
              <a:buNone/>
            </a:pPr>
            <a:r>
              <a:rPr lang="en-US" dirty="0"/>
              <a:t>   </a:t>
            </a:r>
            <a:r>
              <a:rPr dirty="0"/>
              <a:t>（2）职能、职责的行政隶属关系</a:t>
            </a:r>
            <a:r>
              <a:rPr lang="zh-CN" altLang="en-US" dirty="0"/>
              <a:t>。</a:t>
            </a:r>
            <a:r>
              <a:rPr lang="en-US" altLang="zh-CN" dirty="0"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2002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年国务院再次明确了各级政府的事权划分、公共服务职责划分，需继续延续计划经济体制和改革初期的思路框架。</a:t>
            </a:r>
            <a:endParaRPr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4339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19</a:t>
            </a:fld>
            <a:endParaRPr lang="zh-CN" altLang="en-US" sz="1400" dirty="0"/>
          </a:p>
        </p:txBody>
      </p:sp>
      <p:sp>
        <p:nvSpPr>
          <p:cNvPr id="14340" name="Rectangle 2"/>
          <p:cNvSpPr>
            <a:spLocks noGrp="1"/>
          </p:cNvSpPr>
          <p:nvPr>
            <p:ph type="title"/>
          </p:nvPr>
        </p:nvSpPr>
        <p:spPr>
          <a:xfrm>
            <a:off x="611505" y="548640"/>
            <a:ext cx="8678545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/>
              <a:t>（三）我国政府间财政的问题与改革</a:t>
            </a:r>
          </a:p>
        </p:txBody>
      </p:sp>
      <p:sp>
        <p:nvSpPr>
          <p:cNvPr id="14341" name="Rectangle 3"/>
          <p:cNvSpPr>
            <a:spLocks noGrp="1"/>
          </p:cNvSpPr>
          <p:nvPr>
            <p:ph idx="1"/>
          </p:nvPr>
        </p:nvSpPr>
        <p:spPr>
          <a:xfrm>
            <a:off x="683895" y="1691640"/>
            <a:ext cx="8267700" cy="4912360"/>
          </a:xfrm>
        </p:spPr>
        <p:txBody>
          <a:bodyPr vert="horz" wrap="square" lIns="92075" tIns="46038" rIns="92075" bIns="46038" anchor="t" anchorCtr="0"/>
          <a:lstStyle/>
          <a:p>
            <a:pPr marL="0" indent="0" eaLnBrk="1" hangingPunct="1">
              <a:buNone/>
            </a:pPr>
            <a:r>
              <a:rPr lang="en-US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于我国的政治体制、经济体制与西方国家全然不同，而且政府财政一直是决定国民经济的核心，因此全盘模仿西方财政体制，改革我国的政府职能并不现实。但是，借鉴西方国家的财政经验，建设服务型政府、实现真正意义上的民主监督与管理的意义重大。同时，要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积极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探讨国有经济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的结构改革，使之实现由量向质的转变，发挥全民所有制经济的积极作用，更好为全民和全社会服务。</a:t>
            </a:r>
            <a:endParaRPr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6147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2</a:t>
            </a:fld>
            <a:endParaRPr lang="zh-CN" altLang="en-US" sz="1400" dirty="0"/>
          </a:p>
        </p:txBody>
      </p:sp>
      <p:sp>
        <p:nvSpPr>
          <p:cNvPr id="614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2075" tIns="46038" rIns="92075" bIns="46038" anchor="ctr" anchorCtr="0"/>
          <a:lstStyle/>
          <a:p>
            <a:pPr eaLnBrk="1" hangingPunct="1"/>
            <a:r>
              <a:rPr b="1" dirty="0"/>
              <a:t>第十二章	公共财政制度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国的公共财政是借鉴西方财政的经验发展起来的，渐进式改革使公共财政制度形成了新旧参半的特征。新制度表现为财权、财力的调整，旧制度表现为已有职能、职责的维持，新旧制度的共存导致政府间事权与财权划分不清、地区间公共服务水平差距扩大，这些问题迫切要求通过深化改革和完善制度来加以解决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4339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20</a:t>
            </a:fld>
            <a:endParaRPr lang="zh-CN" altLang="en-US" sz="1400" dirty="0"/>
          </a:p>
        </p:txBody>
      </p:sp>
      <p:sp>
        <p:nvSpPr>
          <p:cNvPr id="14340" name="Rectangle 2"/>
          <p:cNvSpPr>
            <a:spLocks noGrp="1"/>
          </p:cNvSpPr>
          <p:nvPr>
            <p:ph type="title"/>
          </p:nvPr>
        </p:nvSpPr>
        <p:spPr>
          <a:xfrm>
            <a:off x="467360" y="620395"/>
            <a:ext cx="8764905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sz="4000" b="1" dirty="0">
                <a:sym typeface="+mn-ea"/>
              </a:rPr>
              <a:t>三、</a:t>
            </a:r>
            <a:r>
              <a:rPr sz="4000" b="1" dirty="0">
                <a:sym typeface="+mn-ea"/>
              </a:rPr>
              <a:t>财政转移支付制度的确立与发展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我国自</a:t>
            </a:r>
            <a:r>
              <a:rPr lang="en-US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1994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年建立财政转移支付制度至今，转移支付的规模不断扩大，结构逐步完善，但是地区间的财力差异、公共服务差距依然突出，因此不断完善相关的制度十分必要。</a:t>
            </a:r>
            <a:endParaRPr lang="en-US" altLang="zh-CN" dirty="0"/>
          </a:p>
          <a:p>
            <a:r>
              <a:rPr lang="zh-CN" altLang="en-US" dirty="0"/>
              <a:t>（一）财政转移支付的内涵；</a:t>
            </a:r>
          </a:p>
          <a:p>
            <a:r>
              <a:rPr lang="zh-CN" altLang="en-US" dirty="0"/>
              <a:t>（二）财政转移支付制度的发展；</a:t>
            </a:r>
          </a:p>
          <a:p>
            <a:r>
              <a:rPr lang="zh-CN" altLang="en-US" dirty="0"/>
              <a:t>（三）财政转移支付的问题及其改革。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5363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21</a:t>
            </a:fld>
            <a:endParaRPr lang="zh-CN" altLang="en-US" sz="1400" dirty="0"/>
          </a:p>
        </p:txBody>
      </p:sp>
      <p:sp>
        <p:nvSpPr>
          <p:cNvPr id="15364" name="Rectangle 2"/>
          <p:cNvSpPr>
            <a:spLocks noGrp="1"/>
          </p:cNvSpPr>
          <p:nvPr>
            <p:ph type="title"/>
          </p:nvPr>
        </p:nvSpPr>
        <p:spPr>
          <a:xfrm>
            <a:off x="683260" y="765175"/>
            <a:ext cx="866267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>
                <a:sym typeface="+mn-ea"/>
              </a:rPr>
              <a:t>（一）财政转移支付的内涵</a:t>
            </a:r>
            <a:br>
              <a:rPr lang="zh-CN" altLang="en-US" sz="4000" b="1"/>
            </a:br>
            <a:endParaRPr lang="zh-CN" altLang="en-US" sz="4000" b="1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我国现行的财政转移支付制度，虽然在削减地区间财力差异方面初见成效，但是省以下的问题依然突出，地方自主决策与上级政府监督的关系尚未完善。</a:t>
            </a:r>
            <a:endParaRPr lang="en-US" altLang="zh-CN" dirty="0"/>
          </a:p>
          <a:p>
            <a:r>
              <a:rPr lang="zh-CN" altLang="en-US" dirty="0"/>
              <a:t> 1、财政转移支付的定义；</a:t>
            </a:r>
          </a:p>
          <a:p>
            <a:r>
              <a:rPr lang="zh-CN" altLang="en-US" dirty="0"/>
              <a:t> 2、财政转移支付制度的确立。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5363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22</a:t>
            </a:fld>
            <a:endParaRPr lang="zh-CN" altLang="en-US" sz="1400" dirty="0"/>
          </a:p>
        </p:txBody>
      </p:sp>
      <p:sp>
        <p:nvSpPr>
          <p:cNvPr id="15364" name="Rectangle 2"/>
          <p:cNvSpPr>
            <a:spLocks noGrp="1"/>
          </p:cNvSpPr>
          <p:nvPr>
            <p:ph type="title"/>
          </p:nvPr>
        </p:nvSpPr>
        <p:spPr>
          <a:xfrm>
            <a:off x="683260" y="621030"/>
            <a:ext cx="866267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>
                <a:sym typeface="+mn-ea"/>
              </a:rPr>
              <a:t> 1、财政转移支付的定义</a:t>
            </a:r>
          </a:p>
        </p:txBody>
      </p:sp>
      <p:sp>
        <p:nvSpPr>
          <p:cNvPr id="15365" name="Rectangle 3"/>
          <p:cNvSpPr>
            <a:spLocks noGrp="1"/>
          </p:cNvSpPr>
          <p:nvPr>
            <p:ph idx="1"/>
          </p:nvPr>
        </p:nvSpPr>
        <p:spPr>
          <a:xfrm>
            <a:off x="683260" y="1988820"/>
            <a:ext cx="7772400" cy="4114800"/>
          </a:xfrm>
        </p:spPr>
        <p:txBody>
          <a:bodyPr vert="horz" wrap="square" lIns="92075" tIns="46038" rIns="92075" bIns="46038" anchor="t" anchorCtr="0"/>
          <a:lstStyle/>
          <a:p>
            <a:pPr marL="0" indent="0" eaLnBrk="1" hangingPunct="1">
              <a:buNone/>
            </a:pPr>
            <a:r>
              <a:rPr lang="en-US" altLang="zh-CN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zh-CN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财政转移支付是分税制财政的一个重要组成部分，主要解决中央与地方政府间的纵向不平衡，以及地区政府间的横向不平衡。财政转移支付可分为两种类型：一是一般性转移支付，二是特殊性转移支付。</a:t>
            </a:r>
            <a:endParaRPr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6387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23</a:t>
            </a:fld>
            <a:endParaRPr lang="zh-CN" altLang="en-US" sz="1400" dirty="0"/>
          </a:p>
        </p:txBody>
      </p:sp>
      <p:sp>
        <p:nvSpPr>
          <p:cNvPr id="16388" name="Rectangle 2"/>
          <p:cNvSpPr>
            <a:spLocks noGrp="1"/>
          </p:cNvSpPr>
          <p:nvPr>
            <p:ph type="title"/>
          </p:nvPr>
        </p:nvSpPr>
        <p:spPr>
          <a:xfrm>
            <a:off x="683895" y="620395"/>
            <a:ext cx="845820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3600" b="1" dirty="0">
                <a:sym typeface="+mn-ea"/>
              </a:rPr>
              <a:t> 2、财政转移支付制度的确立</a:t>
            </a:r>
          </a:p>
        </p:txBody>
      </p:sp>
      <p:sp>
        <p:nvSpPr>
          <p:cNvPr id="16389" name="Rectangle 3"/>
          <p:cNvSpPr>
            <a:spLocks noGrp="1"/>
          </p:cNvSpPr>
          <p:nvPr>
            <p:ph idx="1"/>
          </p:nvPr>
        </p:nvSpPr>
        <p:spPr>
          <a:xfrm>
            <a:off x="685800" y="1916832"/>
            <a:ext cx="7883525" cy="4342998"/>
          </a:xfrm>
        </p:spPr>
        <p:txBody>
          <a:bodyPr vert="horz" wrap="square" lIns="92075" tIns="46038" rIns="92075" bIns="46038" anchor="t" anchorCtr="0"/>
          <a:lstStyle/>
          <a:p>
            <a:pPr marL="0" indent="0" eaLnBrk="1" hangingPunct="1">
              <a:buNone/>
            </a:pPr>
            <a:r>
              <a:rPr lang="en-US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的财政转移支付制度，是中央政府为了均衡地区间财力差距，促进各地基本公共服务均等化，在实施分税制以后建立起来的。该制度保留了老体制既有的专款（后改称为专项转移支付）和结算补助两项内容，新增设了中央财政收支结余资金分配和两税增量返还等内容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8458200" cy="1143000"/>
          </a:xfrm>
        </p:spPr>
        <p:txBody>
          <a:bodyPr/>
          <a:lstStyle/>
          <a:p>
            <a:r>
              <a:rPr lang="zh-CN" altLang="en-US" b="1"/>
              <a:t>（二）财政转移支付制度的发展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无论是联邦制国家还是单一制国家，均存在地方财政无法自给、税收无法满足支出的问题。因此财政转移支付一直存在，但是会因各国政策不同、事权决定财权的程度不同，在管理中存在很大差异。</a:t>
            </a:r>
            <a:endParaRPr lang="en-US" altLang="zh-CN" dirty="0"/>
          </a:p>
          <a:p>
            <a:r>
              <a:rPr lang="zh-CN" altLang="en-US" dirty="0"/>
              <a:t>1、西方财政转移支付的模式和特征；</a:t>
            </a:r>
          </a:p>
          <a:p>
            <a:r>
              <a:rPr lang="zh-CN" altLang="en-US" dirty="0"/>
              <a:t> 2、我国财政转移支付的现状及特征。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895" y="620395"/>
            <a:ext cx="8983980" cy="1143000"/>
          </a:xfrm>
        </p:spPr>
        <p:txBody>
          <a:bodyPr/>
          <a:lstStyle/>
          <a:p>
            <a:r>
              <a:rPr lang="zh-CN" altLang="en-US" sz="4000" b="1"/>
              <a:t>1、西方财政转移支付的模式和特征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依据各国政府间财政转移支付所运用手段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集权程度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目标重点，可以划分为以下三种基本类型</a:t>
            </a:r>
            <a:r>
              <a:rPr lang="zh-CN" altLang="en-US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en-US" altLang="zh-CN" dirty="0"/>
          </a:p>
          <a:p>
            <a:r>
              <a:rPr lang="zh-CN" altLang="en-US" dirty="0"/>
              <a:t>（1）以补助金为主的转移支付；</a:t>
            </a:r>
          </a:p>
          <a:p>
            <a:r>
              <a:rPr lang="zh-CN" altLang="en-US" dirty="0"/>
              <a:t>（2）以财政均等化为主的转移支付；</a:t>
            </a:r>
          </a:p>
          <a:p>
            <a:r>
              <a:rPr lang="zh-CN" altLang="en-US" dirty="0"/>
              <a:t>（3）以税收返还为主的转移支付。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360" y="764540"/>
            <a:ext cx="9013825" cy="1143000"/>
          </a:xfrm>
        </p:spPr>
        <p:txBody>
          <a:bodyPr/>
          <a:lstStyle/>
          <a:p>
            <a:r>
              <a:rPr lang="zh-CN" altLang="en-US" sz="4000" b="1">
                <a:sym typeface="+mn-ea"/>
              </a:rPr>
              <a:t> 2、我国财政转移支付的现状及特征</a:t>
            </a:r>
            <a:br>
              <a:rPr lang="zh-CN" altLang="en-US" sz="4000" b="1"/>
            </a:br>
            <a:endParaRPr lang="zh-CN" altLang="en-US" sz="40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    1994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年分税制后形成的政府转移支付体系，是由体制补助与体制上解、中央对地方的税收返还、中央对地方财政的专项补助，以及中央与地方财政年终结算补助、其他补助等几种形式构成，既保留了旧体制部分内容，又增加了中央对地方的税收返还。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8620" y="620395"/>
            <a:ext cx="8755380" cy="1143000"/>
          </a:xfrm>
        </p:spPr>
        <p:txBody>
          <a:bodyPr/>
          <a:lstStyle/>
          <a:p>
            <a:r>
              <a:rPr lang="zh-CN" altLang="en-US" sz="4000" b="1"/>
              <a:t>（三）财政转移支付的问题及其改革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现阶段，我国主要实施的是纵向财政转移支付。中央对省以下各级政府的转移支付，多数集中在省级和地级市政府手中，县乡级基层的财政困难依然突出</a:t>
            </a:r>
            <a:r>
              <a:rPr lang="zh-CN" altLang="en-US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CN"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因此，在完善纵向财政转移支付方面，必须建立以一般性转移支付为主，专项转移支付为辅，政策性转移支付为必要补充的复合型制度。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四、 满足公共财政的税制改革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分税制改革通过增加中央集中的税源、税种，以及调高税率，因而提高了中央的财力，但税源配置并不合理，税收原则也不清晰。因此，在转变政府职能的同时，建立相应的税收制度十分重要。</a:t>
            </a:r>
            <a:endParaRPr lang="en-US" altLang="zh-CN" dirty="0"/>
          </a:p>
          <a:p>
            <a:r>
              <a:rPr lang="zh-CN" altLang="en-US" dirty="0"/>
              <a:t>（一）财政税收制度的确立；</a:t>
            </a:r>
          </a:p>
          <a:p>
            <a:r>
              <a:rPr lang="zh-CN" altLang="en-US" dirty="0"/>
              <a:t>（二）税收制度的发展和变化；</a:t>
            </a:r>
          </a:p>
          <a:p>
            <a:r>
              <a:rPr lang="zh-CN" altLang="en-US" dirty="0"/>
              <a:t>（三）现行税收制度的问题及其改革。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836930"/>
            <a:ext cx="7772400" cy="1143000"/>
          </a:xfrm>
        </p:spPr>
        <p:txBody>
          <a:bodyPr/>
          <a:lstStyle/>
          <a:p>
            <a:r>
              <a:rPr lang="zh-CN" altLang="en-US" b="1">
                <a:sym typeface="+mn-ea"/>
              </a:rPr>
              <a:t>（一）财政税收制度的确立</a:t>
            </a:r>
            <a:br>
              <a:rPr lang="zh-CN" altLang="en-US" b="1"/>
            </a:b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现代经济社会，由政府强制实施税收的根据有两个：一是利益原则，二是义务原则。但是直至今日，税收制度的发展依然很大程度上受到的是义务原则的制约和影响。</a:t>
            </a:r>
            <a:r>
              <a:rPr lang="zh-CN" altLang="en-US" dirty="0"/>
              <a:t>  </a:t>
            </a:r>
            <a:endParaRPr lang="en-US" altLang="zh-CN" dirty="0"/>
          </a:p>
          <a:p>
            <a:r>
              <a:rPr lang="zh-CN" altLang="en-US" dirty="0"/>
              <a:t>  1、市场经济国家的税收制度；</a:t>
            </a:r>
          </a:p>
          <a:p>
            <a:r>
              <a:rPr lang="zh-CN" altLang="en-US" dirty="0"/>
              <a:t>  2、我国现行的税收制度。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7171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3</a:t>
            </a:fld>
            <a:endParaRPr lang="zh-CN" altLang="en-US" sz="1400" dirty="0"/>
          </a:p>
        </p:txBody>
      </p:sp>
      <p:sp>
        <p:nvSpPr>
          <p:cNvPr id="717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b="1" dirty="0"/>
              <a:t>第十二章的主要内容</a:t>
            </a:r>
          </a:p>
        </p:txBody>
      </p:sp>
      <p:sp>
        <p:nvSpPr>
          <p:cNvPr id="7173" name="Rectangle 3"/>
          <p:cNvSpPr>
            <a:spLocks noGrp="1"/>
          </p:cNvSpPr>
          <p:nvPr>
            <p:ph idx="1"/>
          </p:nvPr>
        </p:nvSpPr>
        <p:spPr>
          <a:xfrm>
            <a:off x="1187450" y="1773238"/>
            <a:ext cx="7772400" cy="4114800"/>
          </a:xfrm>
        </p:spPr>
        <p:txBody>
          <a:bodyPr vert="horz" wrap="square" lIns="92075" tIns="46038" rIns="92075" bIns="46038" anchor="t" anchorCtr="0"/>
          <a:lstStyle/>
          <a:p>
            <a:pPr algn="just" eaLnBrk="1" hangingPunct="1"/>
            <a:r>
              <a:rPr lang="zh-CN" altLang="en-US" dirty="0">
                <a:latin typeface="宋体" panose="02010600030101010101" pitchFamily="2" charset="-122"/>
              </a:rPr>
              <a:t>一、公共财政制度的建立；</a:t>
            </a:r>
          </a:p>
          <a:p>
            <a:pPr algn="just" eaLnBrk="1" hangingPunct="1"/>
            <a:r>
              <a:rPr lang="zh-CN" altLang="en-GB" dirty="0">
                <a:latin typeface="宋体" panose="02010600030101010101" pitchFamily="2" charset="-122"/>
              </a:rPr>
              <a:t>二、政府间财政关系的发展</a:t>
            </a:r>
            <a:r>
              <a:rPr lang="zh-CN" altLang="en-US" dirty="0">
                <a:latin typeface="宋体" panose="02010600030101010101" pitchFamily="2" charset="-122"/>
              </a:rPr>
              <a:t>；</a:t>
            </a:r>
            <a:endParaRPr lang="zh-CN" altLang="en-GB" dirty="0">
              <a:latin typeface="宋体" panose="02010600030101010101" pitchFamily="2" charset="-122"/>
            </a:endParaRPr>
          </a:p>
          <a:p>
            <a:pPr algn="just" eaLnBrk="1" hangingPunct="1"/>
            <a:r>
              <a:rPr lang="zh-CN" altLang="en-GB" dirty="0">
                <a:latin typeface="宋体" panose="02010600030101010101" pitchFamily="2" charset="-122"/>
              </a:rPr>
              <a:t>三、财政转移支付制度的确立与发展</a:t>
            </a:r>
            <a:r>
              <a:rPr lang="zh-CN" altLang="en-US" dirty="0">
                <a:latin typeface="宋体" panose="02010600030101010101" pitchFamily="2" charset="-122"/>
              </a:rPr>
              <a:t>；</a:t>
            </a:r>
            <a:endParaRPr lang="zh-CN" altLang="en-GB" dirty="0">
              <a:latin typeface="宋体" panose="02010600030101010101" pitchFamily="2" charset="-122"/>
            </a:endParaRPr>
          </a:p>
          <a:p>
            <a:pPr algn="just" eaLnBrk="1" hangingPunct="1"/>
            <a:r>
              <a:rPr lang="zh-CN" altLang="en-GB" dirty="0">
                <a:latin typeface="宋体" panose="02010600030101010101" pitchFamily="2" charset="-122"/>
              </a:rPr>
              <a:t>四、满足公共财政的税制改革</a:t>
            </a:r>
            <a:r>
              <a:rPr lang="zh-CN" altLang="en-US" dirty="0">
                <a:latin typeface="宋体" panose="02010600030101010101" pitchFamily="2" charset="-122"/>
              </a:rPr>
              <a:t>。</a:t>
            </a:r>
            <a:endParaRPr lang="zh-CN" altLang="en-GB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05" y="908685"/>
            <a:ext cx="7772400" cy="1143000"/>
          </a:xfrm>
        </p:spPr>
        <p:txBody>
          <a:bodyPr/>
          <a:lstStyle/>
          <a:p>
            <a:r>
              <a:rPr lang="zh-CN" altLang="en-US" b="1">
                <a:sym typeface="+mn-ea"/>
              </a:rPr>
              <a:t>  1、市场经济国家的税收制度</a:t>
            </a:r>
            <a:br>
              <a:rPr lang="zh-CN" altLang="en-US" b="1"/>
            </a:b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税收，可以理解为“税”和“收”双重含义。其中“税”是指特定的社会产品，而“收”就是把这部分社会产品转为政府所有和支配的方式。现代西方财政学意义上的税收，是指政府为了实现其职能，凭借政治权力按照法律规定的标准和程序，强制地、无偿地取得的货币，是政府筹集所需资金的唯一方式。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650" y="908685"/>
            <a:ext cx="7772400" cy="1143000"/>
          </a:xfrm>
        </p:spPr>
        <p:txBody>
          <a:bodyPr/>
          <a:lstStyle/>
          <a:p>
            <a:r>
              <a:rPr lang="zh-CN" altLang="en-US" b="1">
                <a:sym typeface="+mn-ea"/>
              </a:rPr>
              <a:t>  2、我国现行的税收制度</a:t>
            </a:r>
            <a:br>
              <a:rPr lang="zh-CN" altLang="en-US" b="1"/>
            </a:b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目前，我国共有增值税、消费税、营业税、企业所得税、个人所得税等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个税种。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由于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我国主征流转税，因而税制结构的主体是间接税。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rPr>
              <a:t>这是因为经济发展水平较低，企业盈利和人均收入水平也较低，不具备以直接税为主体的</a:t>
            </a:r>
            <a:r>
              <a:rPr lang="zh-CN" altLang="en-US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rPr>
              <a:t>条件。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rPr>
              <a:t>而间接税的征收管理相对简便，可以保证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国家财政的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rPr>
              <a:t>需要，也适应现阶段的管理水平。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（二）税收制度的发展和变化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税收制度是随着政治、经济、财政体制的发展而变化的。一般可以根据中央和地方收入的划分情况，了解各国政府间的职能配置和财政支出目的，明确各级政府在促进经济社会发展方面所发挥的作用。</a:t>
            </a:r>
            <a:endParaRPr lang="en-US" altLang="zh-CN" dirty="0"/>
          </a:p>
          <a:p>
            <a:r>
              <a:rPr lang="zh-CN" altLang="en-US" dirty="0"/>
              <a:t>  1、适应政府职能变化的税制调整；</a:t>
            </a:r>
          </a:p>
          <a:p>
            <a:r>
              <a:rPr lang="zh-CN" altLang="en-US" dirty="0"/>
              <a:t>  2、分税制改革产生的实际影响。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5460" y="908685"/>
            <a:ext cx="8638540" cy="1143000"/>
          </a:xfrm>
        </p:spPr>
        <p:txBody>
          <a:bodyPr/>
          <a:lstStyle/>
          <a:p>
            <a:r>
              <a:rPr lang="zh-CN" altLang="en-US" b="1">
                <a:sym typeface="+mn-ea"/>
              </a:rPr>
              <a:t>  1、适应政府职能变化的税制调整</a:t>
            </a:r>
            <a:br>
              <a:rPr lang="zh-CN" altLang="en-US" b="1"/>
            </a:b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西方国家的政府间财政关系开始向“混合型”方向发展，但无论政府间关系怎样变化，必须适时调整和改革</a:t>
            </a:r>
            <a:r>
              <a:rPr lang="zh-CN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税收制度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，使之与新的</a:t>
            </a:r>
            <a:r>
              <a:rPr lang="zh-CN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政府间关系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相适应</a:t>
            </a:r>
            <a:r>
              <a:rPr lang="zh-CN" alt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750" y="908685"/>
            <a:ext cx="8553450" cy="1143000"/>
          </a:xfrm>
        </p:spPr>
        <p:txBody>
          <a:bodyPr/>
          <a:lstStyle/>
          <a:p>
            <a:r>
              <a:rPr lang="zh-CN" altLang="en-US" b="1">
                <a:sym typeface="+mn-ea"/>
              </a:rPr>
              <a:t>  2、分税制改革产生的实际影响</a:t>
            </a:r>
            <a:br>
              <a:rPr lang="zh-CN" altLang="en-US" b="1"/>
            </a:b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分税制改革对传统税制产生的最突出影响，是将税种统一划分为中央税、地方税、中央和地方分享税，并明确规定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将维护国家权益、实施宏观调控所必须的税种划为中央税，将与经济发展直接相关的主要税种划为中央与地方共享税，将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适合</a:t>
            </a:r>
            <a:r>
              <a:rPr lang="zh-CN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地方征管的税种划为地方税，以充实地方税的税种和增加地方税的收入。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360" y="620395"/>
            <a:ext cx="8668385" cy="1143000"/>
          </a:xfrm>
        </p:spPr>
        <p:txBody>
          <a:bodyPr/>
          <a:lstStyle/>
          <a:p>
            <a:r>
              <a:rPr lang="zh-CN" altLang="en-US" sz="4000" b="1"/>
              <a:t>（三）现行税收制度的问题及其改革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zh-CN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现行分税制没有把事权和支出责任的划分作为改革的重点，因此分税制不是按照与支出责任相适应的原则，而是遵循行政隶属关系下的分级管理原则，最终导致基层财政陷入困境。因此，应该通过支出责任的适当上移和收入能力的适当下放，构建一个符合公共财政发展要求的税收划分格局。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课后习题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000" b="1" dirty="0"/>
              <a:t>一、概念题</a:t>
            </a:r>
          </a:p>
          <a:p>
            <a:r>
              <a:rPr lang="zh-CN" altLang="en-US" dirty="0"/>
              <a:t>1、公共财政；</a:t>
            </a:r>
          </a:p>
          <a:p>
            <a:r>
              <a:rPr lang="zh-CN" altLang="en-US" dirty="0"/>
              <a:t>2、政府间财政关系；</a:t>
            </a:r>
          </a:p>
          <a:p>
            <a:r>
              <a:rPr lang="zh-CN" altLang="en-US" dirty="0"/>
              <a:t>3、分税制；</a:t>
            </a:r>
          </a:p>
          <a:p>
            <a:r>
              <a:rPr lang="zh-CN" altLang="en-US" dirty="0"/>
              <a:t>4、财政转移支付；</a:t>
            </a:r>
          </a:p>
          <a:p>
            <a:r>
              <a:rPr lang="zh-CN" altLang="en-US" dirty="0"/>
              <a:t>5、税收。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二、填充题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1、政府作为________的代表，具有确保_________持续稳定发展的职能。</a:t>
            </a:r>
          </a:p>
          <a:p>
            <a:r>
              <a:rPr lang="zh-CN" altLang="en-US"/>
              <a:t>2、我国的公共财政，一方面强化了政府__________和_________的职能，另一方面保留了国有资本的______和_______职能，形成了具有中国特色的双重结构财政。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二、填充题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3、政府间财政关系的制度有_______制度和政府间________制度。</a:t>
            </a:r>
          </a:p>
          <a:p>
            <a:r>
              <a:rPr lang="zh-CN" altLang="en-US"/>
              <a:t>4、财政转移支付可分为：一是________转移支付，二是________转移支付。</a:t>
            </a:r>
          </a:p>
          <a:p>
            <a:r>
              <a:rPr lang="zh-CN" altLang="en-US"/>
              <a:t>5、财政转移支付还可分为________转移支付和________转移支付。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三、单项选择题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05" y="1917065"/>
            <a:ext cx="8108950" cy="4451350"/>
          </a:xfrm>
        </p:spPr>
        <p:txBody>
          <a:bodyPr/>
          <a:lstStyle/>
          <a:p>
            <a:r>
              <a:rPr lang="zh-CN" altLang="en-US" dirty="0"/>
              <a:t>1、经济学家萨缪尔森曾把美国经济称作，是私人组织和政府机构都实施控制的（①统一经济、②混合经济、③市场经济、④产品经济）。                                  （     ）</a:t>
            </a:r>
          </a:p>
          <a:p>
            <a:r>
              <a:rPr lang="zh-CN" altLang="en-US" dirty="0"/>
              <a:t>2、（①税收、②交易、③环保、④文化）制度是随着政治、经济、财政体制的发展而变化的。                                      （     ）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8195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4</a:t>
            </a:fld>
            <a:endParaRPr lang="zh-CN" altLang="en-US" sz="1400" dirty="0"/>
          </a:p>
        </p:txBody>
      </p:sp>
      <p:sp>
        <p:nvSpPr>
          <p:cNvPr id="8196" name="Rectangle 2"/>
          <p:cNvSpPr>
            <a:spLocks noGrp="1"/>
          </p:cNvSpPr>
          <p:nvPr>
            <p:ph type="title"/>
          </p:nvPr>
        </p:nvSpPr>
        <p:spPr>
          <a:xfrm>
            <a:off x="827088" y="549275"/>
            <a:ext cx="777240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>
                <a:latin typeface="宋体" panose="02010600030101010101" pitchFamily="2" charset="-122"/>
                <a:sym typeface="+mn-ea"/>
              </a:rPr>
              <a:t>一、公共财政制度的建立</a:t>
            </a:r>
            <a:endParaRPr lang="zh-CN" altLang="en-US" sz="4000" b="1" dirty="0">
              <a:latin typeface="宋体" panose="02010600030101010101" pitchFamily="2" charset="-122"/>
            </a:endParaRPr>
          </a:p>
        </p:txBody>
      </p:sp>
      <p:sp>
        <p:nvSpPr>
          <p:cNvPr id="8197" name="Rectangle 3"/>
          <p:cNvSpPr>
            <a:spLocks noGrp="1"/>
          </p:cNvSpPr>
          <p:nvPr>
            <p:ph idx="1"/>
          </p:nvPr>
        </p:nvSpPr>
        <p:spPr>
          <a:xfrm>
            <a:off x="1042988" y="1773238"/>
            <a:ext cx="7772400" cy="4114800"/>
          </a:xfrm>
        </p:spPr>
        <p:txBody>
          <a:bodyPr vert="horz" wrap="square" lIns="92075" tIns="46038" rIns="92075" bIns="46038" anchor="t" anchorCtr="0"/>
          <a:lstStyle/>
          <a:p>
            <a:pPr marL="0" indent="0" eaLnBrk="1" hangingPunct="1">
              <a:buNone/>
            </a:pPr>
            <a:r>
              <a:rPr lang="en-US" altLang="zh-CN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建立公共财政制度的目的，一方面是为了适应市场经济发展的需要；另一方面是为了体现政府的两种身份和两个职能</a:t>
            </a:r>
            <a:r>
              <a:rPr lang="zh-CN" altLang="en-US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b="1" dirty="0"/>
          </a:p>
          <a:p>
            <a:pPr eaLnBrk="1" hangingPunct="1"/>
            <a:r>
              <a:rPr lang="zh-CN" altLang="en-US" dirty="0"/>
              <a:t>（一）公共财政制度的内涵；</a:t>
            </a:r>
          </a:p>
          <a:p>
            <a:pPr eaLnBrk="1" hangingPunct="1"/>
            <a:r>
              <a:rPr lang="zh-CN" altLang="en-US" dirty="0"/>
              <a:t>（二）公共财政的历史发展；</a:t>
            </a:r>
          </a:p>
          <a:p>
            <a:pPr eaLnBrk="1" hangingPunct="1"/>
            <a:r>
              <a:rPr lang="zh-CN" altLang="en-US" dirty="0"/>
              <a:t>（三）公共财政的存在问题及改革方向。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三、单项选择题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3、按照税负是否能够（①买卖、②强制、③灵活、④转嫁）为标准进行划分，税收可分为直接税和间接税。    （     ）</a:t>
            </a:r>
          </a:p>
          <a:p>
            <a:r>
              <a:rPr lang="zh-CN" altLang="en-US" dirty="0"/>
              <a:t>4、（①财政政策、②货币政策、③转移支付、④金融创新）是政府间财政关系的核心内容，是各国政府实现政治稳定、区域协调发展的重要工具。    （     ）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三、单项选择题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800" y="1917065"/>
            <a:ext cx="7772400" cy="4114800"/>
          </a:xfrm>
        </p:spPr>
        <p:txBody>
          <a:bodyPr/>
          <a:lstStyle/>
          <a:p>
            <a:r>
              <a:rPr lang="zh-CN" altLang="en-US" dirty="0"/>
              <a:t>5、在完善（①纵向、②横向、③一般、④特殊）财政转移支付方面，必须建立以一般性转移支付为主，专项转移支付为辅，政策性转移支付为必要补充的复合型制度。                                  （     ）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四、多项选择题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1、公共财政通过发挥（①资源再分配、②产品分配、③收入再分配、④稳定宏观经济、⑤计划指导）等职能，影响着国民经济的发展方向。            （        ）</a:t>
            </a:r>
          </a:p>
          <a:p>
            <a:r>
              <a:rPr lang="zh-CN" altLang="en-US" dirty="0"/>
              <a:t>2、我国的财政预算分为（①公共、②私人、③政府性基金、④国有资本经营、⑤社会保障）预算。                （         ）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四、多项选择题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3、依据各国政府间财政转移支付所（①运用手段、②分散程度、③集权程度、④基本制度、⑤目标重点）可以划分为几种类型。                               （           ）</a:t>
            </a:r>
          </a:p>
          <a:p>
            <a:r>
              <a:rPr lang="zh-CN" altLang="en-US" dirty="0"/>
              <a:t>4、我国有（①增值税、②消费税、③营业税、④企业所得税、⑤个人所得税）等多个税种。                           （           ）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四、多项选择题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5、以补助金为主要手段的转移支付，主要包括（①统一、②分类、③宽范围用途、④一般目的、⑤特殊目的）补助几种类型。                                  （           ）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五、简答题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800" y="1700530"/>
            <a:ext cx="7772400" cy="4114800"/>
          </a:xfrm>
        </p:spPr>
        <p:txBody>
          <a:bodyPr/>
          <a:lstStyle/>
          <a:p>
            <a:r>
              <a:rPr lang="zh-CN" altLang="en-US"/>
              <a:t>1、最初的国家财政和后来的现代公共财政有何不同的特征？</a:t>
            </a:r>
          </a:p>
          <a:p>
            <a:r>
              <a:rPr lang="zh-CN" altLang="en-US"/>
              <a:t>2、西方国家的分税制包含哪些主要内容和基本规定？</a:t>
            </a:r>
          </a:p>
          <a:p>
            <a:r>
              <a:rPr lang="zh-CN" altLang="en-US"/>
              <a:t>3、我国公共财政存在哪些主要问题以及如何改革？</a:t>
            </a:r>
          </a:p>
          <a:p>
            <a:r>
              <a:rPr lang="zh-CN" altLang="en-US"/>
              <a:t>4、如何理解我国财政转移支付制度的性质和类型？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六、论述题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1、在财政转移支付中存在哪些问题及如何改革和完善？</a:t>
            </a:r>
          </a:p>
          <a:p>
            <a:r>
              <a:rPr lang="zh-CN" altLang="en-US"/>
              <a:t>2、我国现行的分税制存在哪些问题和如何进行改革？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9219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5</a:t>
            </a:fld>
            <a:endParaRPr lang="zh-CN" altLang="en-US" sz="1400" dirty="0"/>
          </a:p>
        </p:txBody>
      </p:sp>
      <p:sp>
        <p:nvSpPr>
          <p:cNvPr id="9220" name="Rectangle 2"/>
          <p:cNvSpPr>
            <a:spLocks noGrp="1"/>
          </p:cNvSpPr>
          <p:nvPr>
            <p:ph type="title"/>
          </p:nvPr>
        </p:nvSpPr>
        <p:spPr>
          <a:xfrm>
            <a:off x="395605" y="836930"/>
            <a:ext cx="861695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3600" b="1" dirty="0">
                <a:sym typeface="+mn-ea"/>
              </a:rPr>
              <a:t>（一）公共财政制度的内涵</a:t>
            </a:r>
            <a:br>
              <a:rPr lang="zh-CN" altLang="en-US" sz="3600" b="1" dirty="0"/>
            </a:br>
            <a:endParaRPr lang="zh-CN" altLang="en-US" sz="3600" b="1" dirty="0"/>
          </a:p>
        </p:txBody>
      </p:sp>
      <p:sp>
        <p:nvSpPr>
          <p:cNvPr id="10245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2075" tIns="46038" rIns="92075" bIns="46038" numCol="1" anchor="t" anchorCtr="0" compatLnSpc="1"/>
          <a:lstStyle/>
          <a:p>
            <a:pPr marR="126365" indent="0" algn="just">
              <a:lnSpc>
                <a:spcPct val="150000"/>
              </a:lnSpc>
              <a:buNone/>
            </a:pPr>
            <a:r>
              <a:rPr lang="en-US" altLang="zh-CN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现代市场经济国家的财政反映两方面的内容：一是国民进行了怎样的社会建设，二是国民想要建设怎样的社会。</a:t>
            </a:r>
            <a:endParaRPr kumimoji="1" lang="en-US" altLang="zh-CN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1、西方的公共财政制度；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2、我国的公共财政制度。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9219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6</a:t>
            </a:fld>
            <a:endParaRPr lang="zh-CN" altLang="en-US" sz="1400" dirty="0"/>
          </a:p>
        </p:txBody>
      </p:sp>
      <p:sp>
        <p:nvSpPr>
          <p:cNvPr id="9220" name="Rectangle 2"/>
          <p:cNvSpPr>
            <a:spLocks noGrp="1"/>
          </p:cNvSpPr>
          <p:nvPr>
            <p:ph type="title"/>
          </p:nvPr>
        </p:nvSpPr>
        <p:spPr>
          <a:xfrm>
            <a:off x="685800" y="620395"/>
            <a:ext cx="798322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36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cs typeface="+mn-cs"/>
                <a:sym typeface="+mn-ea"/>
              </a:rPr>
              <a:t>1、西方的公共财政制度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公共财政从近代国家财政逐渐演变为现代公共财政，</a:t>
            </a:r>
            <a:r>
              <a:rPr lang="zh-CN" altLang="en-US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三大特征：一是财政规模庞大，这是因为财政占国民经济的比重较高；二是双重经济并存，这是因为现代国家一方面是市场经济，另一方面是政府经济；三是行政机构的扩大，这是因为普选制的确立，促使人民在政治、经济、社会等方面的参与度提高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9219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7</a:t>
            </a:fld>
            <a:endParaRPr lang="zh-CN" altLang="en-US" sz="1400" dirty="0"/>
          </a:p>
        </p:txBody>
      </p:sp>
      <p:sp>
        <p:nvSpPr>
          <p:cNvPr id="9220" name="Rectangle 2"/>
          <p:cNvSpPr>
            <a:spLocks noGrp="1"/>
          </p:cNvSpPr>
          <p:nvPr>
            <p:ph type="title"/>
          </p:nvPr>
        </p:nvSpPr>
        <p:spPr>
          <a:xfrm>
            <a:off x="611188" y="764223"/>
            <a:ext cx="777240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36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2、我国的公共财政制度</a:t>
            </a:r>
            <a:br>
              <a:rPr kumimoji="1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lang="zh-CN" altLang="en-US" sz="3600" b="1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我国的公共财政经历了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多年的改革和发展，一方面强化了政府社会管理和公共服务的职能，另一方面保留了国有经济、国有资本的经营和管理职能，形成了具有中国特色的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双重结构财政。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9219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8</a:t>
            </a:fld>
            <a:endParaRPr lang="zh-CN" altLang="en-US" sz="1400" dirty="0"/>
          </a:p>
        </p:txBody>
      </p:sp>
      <p:sp>
        <p:nvSpPr>
          <p:cNvPr id="9220" name="Rectangle 2"/>
          <p:cNvSpPr>
            <a:spLocks noGrp="1"/>
          </p:cNvSpPr>
          <p:nvPr>
            <p:ph type="title"/>
          </p:nvPr>
        </p:nvSpPr>
        <p:spPr>
          <a:xfrm>
            <a:off x="683578" y="620078"/>
            <a:ext cx="777240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>
                <a:sym typeface="+mn-ea"/>
              </a:rPr>
              <a:t>（二）公共财政的历史发展</a:t>
            </a:r>
          </a:p>
        </p:txBody>
      </p:sp>
      <p:sp>
        <p:nvSpPr>
          <p:cNvPr id="10245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2075" tIns="46038" rIns="92075" bIns="46038" numCol="1" anchor="t" anchorCtr="0" compatLnSpc="1"/>
          <a:lstStyle/>
          <a:p>
            <a:pPr eaLnBrk="1" hangingPunct="1">
              <a:defRPr/>
            </a:pPr>
            <a:r>
              <a:rPr lang="en-US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公共财政的目的和作用，是随着不同经济社会发展而不断变化的。如西方的小政府财政、大政府财政，我国的计划经济财政、市场经济财政等，均是为适应经济社会需要而发展变化的财政。</a:t>
            </a:r>
            <a:endParaRPr kumimoji="1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1、西方财政的历史发展</a:t>
            </a:r>
            <a:r>
              <a:rPr kumimoji="1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；</a:t>
            </a:r>
            <a:endParaRPr kumimoji="1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2、我国公共财政的历史发展</a:t>
            </a:r>
            <a:r>
              <a:rPr kumimoji="1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1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0243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9</a:t>
            </a:fld>
            <a:endParaRPr lang="zh-CN" altLang="en-US" sz="1400" dirty="0"/>
          </a:p>
        </p:txBody>
      </p:sp>
      <p:sp>
        <p:nvSpPr>
          <p:cNvPr id="10244" name="Rectangle 2"/>
          <p:cNvSpPr>
            <a:spLocks noGrp="1"/>
          </p:cNvSpPr>
          <p:nvPr>
            <p:ph type="title"/>
          </p:nvPr>
        </p:nvSpPr>
        <p:spPr>
          <a:xfrm>
            <a:off x="1115695" y="548640"/>
            <a:ext cx="7486650" cy="1143000"/>
          </a:xfrm>
        </p:spPr>
        <p:txBody>
          <a:bodyPr vert="horz" wrap="square" lIns="92075" tIns="46038" rIns="92075" bIns="46038" anchor="ctr" anchorCtr="0"/>
          <a:lstStyle/>
          <a:p>
            <a:pPr algn="l" eaLnBrk="1" hangingPunct="1"/>
            <a:r>
              <a:rPr sz="36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cs typeface="+mn-cs"/>
                <a:sym typeface="+mn-ea"/>
              </a:rPr>
              <a:t> </a:t>
            </a:r>
            <a:r>
              <a:rPr lang="en-US" sz="36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cs typeface="+mn-cs"/>
                <a:sym typeface="+mn-ea"/>
              </a:rPr>
              <a:t>    </a:t>
            </a:r>
            <a:r>
              <a:rPr sz="36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cs typeface="+mn-cs"/>
                <a:sym typeface="+mn-ea"/>
              </a:rPr>
              <a:t>1、西方财政的历史发展</a:t>
            </a:r>
            <a:endParaRPr lang="zh-CN" altLang="en-GB" sz="36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cs typeface="+mn-cs"/>
              <a:sym typeface="+mn-ea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R="126365" indent="0" algn="just">
              <a:buNone/>
            </a:pP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在自由资本主义时期，资本主义国家奉行“最小限度政府”的原则，国家一般不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介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入经济生活。随着社会发展，资本主义社会逐步由自由资本主义过渡到垄断资本主义。公共产品与服务需求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的增加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，贫富差距拉大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带来的负面影响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，客观上要求政府更加主动地介入经济生活，促进经济发展与社会进步。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时代型模板">
  <a:themeElements>
    <a:clrScheme name="时代型模板 1">
      <a:dk1>
        <a:srgbClr val="000000"/>
      </a:dk1>
      <a:lt1>
        <a:srgbClr val="FFFFFF"/>
      </a:lt1>
      <a:dk2>
        <a:srgbClr val="0066CC"/>
      </a:dk2>
      <a:lt2>
        <a:srgbClr val="CBCBCB"/>
      </a:lt2>
      <a:accent1>
        <a:srgbClr val="009999"/>
      </a:accent1>
      <a:accent2>
        <a:srgbClr val="FF9933"/>
      </a:accent2>
      <a:accent3>
        <a:srgbClr val="AAB8E2"/>
      </a:accent3>
      <a:accent4>
        <a:srgbClr val="DADADA"/>
      </a:accent4>
      <a:accent5>
        <a:srgbClr val="AACACA"/>
      </a:accent5>
      <a:accent6>
        <a:srgbClr val="E78A2D"/>
      </a:accent6>
      <a:hlink>
        <a:srgbClr val="330099"/>
      </a:hlink>
      <a:folHlink>
        <a:srgbClr val="CBCBCB"/>
      </a:folHlink>
    </a:clrScheme>
    <a:fontScheme name="时代型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时代型模板 1">
        <a:dk1>
          <a:srgbClr val="000000"/>
        </a:dk1>
        <a:lt1>
          <a:srgbClr val="FFFFFF"/>
        </a:lt1>
        <a:dk2>
          <a:srgbClr val="0066CC"/>
        </a:dk2>
        <a:lt2>
          <a:srgbClr val="CBCBCB"/>
        </a:lt2>
        <a:accent1>
          <a:srgbClr val="009999"/>
        </a:accent1>
        <a:accent2>
          <a:srgbClr val="FF9933"/>
        </a:accent2>
        <a:accent3>
          <a:srgbClr val="AAB8E2"/>
        </a:accent3>
        <a:accent4>
          <a:srgbClr val="DADADA"/>
        </a:accent4>
        <a:accent5>
          <a:srgbClr val="AACACA"/>
        </a:accent5>
        <a:accent6>
          <a:srgbClr val="E78A2D"/>
        </a:accent6>
        <a:hlink>
          <a:srgbClr val="330099"/>
        </a:hlink>
        <a:folHlink>
          <a:srgbClr val="CBC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时代型模板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时代型模板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969696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时代型模板">
  <a:themeElements>
    <a:clrScheme name="时代型模板 1">
      <a:dk1>
        <a:srgbClr val="000000"/>
      </a:dk1>
      <a:lt1>
        <a:srgbClr val="FFFFFF"/>
      </a:lt1>
      <a:dk2>
        <a:srgbClr val="0066CC"/>
      </a:dk2>
      <a:lt2>
        <a:srgbClr val="CBCBCB"/>
      </a:lt2>
      <a:accent1>
        <a:srgbClr val="009999"/>
      </a:accent1>
      <a:accent2>
        <a:srgbClr val="FF9933"/>
      </a:accent2>
      <a:accent3>
        <a:srgbClr val="AAB8E2"/>
      </a:accent3>
      <a:accent4>
        <a:srgbClr val="DADADA"/>
      </a:accent4>
      <a:accent5>
        <a:srgbClr val="AACACA"/>
      </a:accent5>
      <a:accent6>
        <a:srgbClr val="E78A2D"/>
      </a:accent6>
      <a:hlink>
        <a:srgbClr val="330099"/>
      </a:hlink>
      <a:folHlink>
        <a:srgbClr val="CBCBCB"/>
      </a:folHlink>
    </a:clrScheme>
    <a:fontScheme name="时代型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时代型模板 1">
        <a:dk1>
          <a:srgbClr val="000000"/>
        </a:dk1>
        <a:lt1>
          <a:srgbClr val="FFFFFF"/>
        </a:lt1>
        <a:dk2>
          <a:srgbClr val="0066CC"/>
        </a:dk2>
        <a:lt2>
          <a:srgbClr val="CBCBCB"/>
        </a:lt2>
        <a:accent1>
          <a:srgbClr val="009999"/>
        </a:accent1>
        <a:accent2>
          <a:srgbClr val="FF9933"/>
        </a:accent2>
        <a:accent3>
          <a:srgbClr val="AAB8E2"/>
        </a:accent3>
        <a:accent4>
          <a:srgbClr val="DADADA"/>
        </a:accent4>
        <a:accent5>
          <a:srgbClr val="AACACA"/>
        </a:accent5>
        <a:accent6>
          <a:srgbClr val="E78A2D"/>
        </a:accent6>
        <a:hlink>
          <a:srgbClr val="330099"/>
        </a:hlink>
        <a:folHlink>
          <a:srgbClr val="CBC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时代型模板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时代型模板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969696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Office\Templates\演示文稿设计\时代型模板.pot</Template>
  <TotalTime>223</TotalTime>
  <Words>3299</Words>
  <Application>Microsoft Office PowerPoint</Application>
  <PresentationFormat>全屏显示(4:3)</PresentationFormat>
  <Paragraphs>217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46</vt:i4>
      </vt:variant>
    </vt:vector>
  </HeadingPairs>
  <TitlesOfParts>
    <vt:vector size="54" baseType="lpstr">
      <vt:lpstr>等线</vt:lpstr>
      <vt:lpstr>黑体</vt:lpstr>
      <vt:lpstr>宋体</vt:lpstr>
      <vt:lpstr>Arial</vt:lpstr>
      <vt:lpstr>Calibri</vt:lpstr>
      <vt:lpstr>Times New Roman</vt:lpstr>
      <vt:lpstr>时代型模板</vt:lpstr>
      <vt:lpstr>1_时代型模板</vt:lpstr>
      <vt:lpstr>《政治经济学通论》  （第3版）</vt:lpstr>
      <vt:lpstr>第十二章 公共财政制度</vt:lpstr>
      <vt:lpstr>第十二章的主要内容</vt:lpstr>
      <vt:lpstr>一、公共财政制度的建立</vt:lpstr>
      <vt:lpstr>（一）公共财政制度的内涵 </vt:lpstr>
      <vt:lpstr>1、西方的公共财政制度</vt:lpstr>
      <vt:lpstr>2、我国的公共财政制度 </vt:lpstr>
      <vt:lpstr>（二）公共财政的历史发展</vt:lpstr>
      <vt:lpstr>     1、西方财政的历史发展</vt:lpstr>
      <vt:lpstr> 2、我国公共财政的历史发展 </vt:lpstr>
      <vt:lpstr>（三）公共财政的存在问题及改革方向 </vt:lpstr>
      <vt:lpstr>二、政府间财政关系的发展</vt:lpstr>
      <vt:lpstr>（一）政府间财政关系的内涵 </vt:lpstr>
      <vt:lpstr> 1、西方国家的政府间财政关系</vt:lpstr>
      <vt:lpstr> 2、我国的政府间财政关系</vt:lpstr>
      <vt:lpstr>（二）政府间财政关系的模式与特征</vt:lpstr>
      <vt:lpstr>1、西方国家政府间财政的发展</vt:lpstr>
      <vt:lpstr>2、我国政府间财政的现状及特征 </vt:lpstr>
      <vt:lpstr>（三）我国政府间财政的问题与改革</vt:lpstr>
      <vt:lpstr>三、财政转移支付制度的确立与发展</vt:lpstr>
      <vt:lpstr>（一）财政转移支付的内涵 </vt:lpstr>
      <vt:lpstr> 1、财政转移支付的定义</vt:lpstr>
      <vt:lpstr> 2、财政转移支付制度的确立</vt:lpstr>
      <vt:lpstr>（二）财政转移支付制度的发展</vt:lpstr>
      <vt:lpstr>1、西方财政转移支付的模式和特征</vt:lpstr>
      <vt:lpstr> 2、我国财政转移支付的现状及特征 </vt:lpstr>
      <vt:lpstr>（三）财政转移支付的问题及其改革</vt:lpstr>
      <vt:lpstr>四、 满足公共财政的税制改革</vt:lpstr>
      <vt:lpstr>（一）财政税收制度的确立 </vt:lpstr>
      <vt:lpstr>  1、市场经济国家的税收制度 </vt:lpstr>
      <vt:lpstr>  2、我国现行的税收制度 </vt:lpstr>
      <vt:lpstr>（二）税收制度的发展和变化</vt:lpstr>
      <vt:lpstr>  1、适应政府职能变化的税制调整 </vt:lpstr>
      <vt:lpstr>  2、分税制改革产生的实际影响 </vt:lpstr>
      <vt:lpstr>（三）现行税收制度的问题及其改革</vt:lpstr>
      <vt:lpstr>课后习题</vt:lpstr>
      <vt:lpstr>二、填充题</vt:lpstr>
      <vt:lpstr>二、填充题</vt:lpstr>
      <vt:lpstr>三、单项选择题</vt:lpstr>
      <vt:lpstr>三、单项选择题</vt:lpstr>
      <vt:lpstr>三、单项选择题</vt:lpstr>
      <vt:lpstr>四、多项选择题</vt:lpstr>
      <vt:lpstr>四、多项选择题</vt:lpstr>
      <vt:lpstr>四、多项选择题</vt:lpstr>
      <vt:lpstr>五、简答题</vt:lpstr>
      <vt:lpstr>六、论述题</vt:lpstr>
    </vt:vector>
  </TitlesOfParts>
  <Company>chen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《中国社会主义经济学概论》 </dc:title>
  <dc:creator>chen</dc:creator>
  <cp:lastModifiedBy>chenchengming</cp:lastModifiedBy>
  <cp:revision>51</cp:revision>
  <dcterms:created xsi:type="dcterms:W3CDTF">2003-12-08T08:33:00Z</dcterms:created>
  <dcterms:modified xsi:type="dcterms:W3CDTF">2021-06-02T01:21:05Z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75B23CF2819F45BA9F5EAD29FDB7DDE1</vt:lpwstr>
  </property>
  <property fmtid="{D5CDD505-2E9C-101B-9397-08002B2CF9AE}" pid="3" name="KSOProductBuildVer">
    <vt:lpwstr>2052-11.1.0.10495</vt:lpwstr>
  </property>
</Properties>
</file>