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67.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第九章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国际技术贸易法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国际技术许可合同</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(二)根据被许可方对许可方的技术所享有的使用权权限的不同划分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1.独占许可合同</a:t>
            </a:r>
            <a:endParaRPr lang="zh-CN" altLang="en-US"/>
          </a:p>
          <a:p>
            <a:r>
              <a:rPr lang="zh-CN" altLang="en-US">
                <a:sym typeface="+mn-ea"/>
              </a:rPr>
              <a:t>2.排他许可合同</a:t>
            </a:r>
            <a:endParaRPr lang="zh-CN" altLang="en-US"/>
          </a:p>
          <a:p>
            <a:r>
              <a:rPr lang="zh-CN" altLang="en-US">
                <a:sym typeface="+mn-ea"/>
              </a:rPr>
              <a:t>3.普通许可合同</a:t>
            </a:r>
            <a:endParaRPr lang="zh-CN" altLang="en-US"/>
          </a:p>
          <a:p>
            <a:r>
              <a:rPr lang="zh-CN" altLang="en-US">
                <a:sym typeface="+mn-ea"/>
              </a:rPr>
              <a:t>4.交叉许可合同</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(三)根据被许可方是否将许可使用的技术再行转让划分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1.可转让的许可合同</a:t>
            </a:r>
            <a:endParaRPr lang="zh-CN" altLang="en-US"/>
          </a:p>
          <a:p>
            <a:r>
              <a:rPr lang="zh-CN" altLang="en-US"/>
              <a:t>2.不可转让的许可合同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国际技术许可合同</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二、国际技术许可合同的主要条款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(一)序文和定义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(二)技术转让的标的和内容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(三)合同的价格及其支付方式条款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(四)技术改进和发展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(五)保证条款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(六)保密条款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(七)税费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一、国际技术转让合同</a:t>
            </a:r>
            <a:endParaRPr lang="zh-CN" altLang="zh-CN" sz="2600" b="1" dirty="0">
              <a:latin typeface="黑体" panose="02010609060101010101" pitchFamily="49" charset="-122"/>
              <a:ea typeface="黑体" panose="02010609060101010101" pitchFamily="49" charset="-122"/>
            </a:endParaRPr>
          </a:p>
          <a:p>
            <a:r>
              <a:rPr lang="zh-CN" altLang="en-US"/>
              <a:t>国际技术转让合同是指技术所有人将其技术的占有、使用、收益和处分的权利转让给受让方的一种合同。技术转让的标的包括专利权转让、专利申请权转让、技术秘密转让等。</a:t>
            </a:r>
            <a:endParaRPr lang="zh-CN" altLang="en-US"/>
          </a:p>
          <a:p>
            <a:r>
              <a:rPr lang="zh-CN" altLang="en-US"/>
              <a:t>国际技术转让合同一般应具备如下条款:项目名称或专利名称和内容;专利类别、专利申请日、申请号、专利号或编号、批准国、保护范围和有效期;专利实施和许可的情况;所有权转让及其权利保证(让与方应保证该专利技术不存在任何侵权或设有质押等情形);专利权转移手续及期限;专利无效法律责任;技术资料清单及必要技术指导约定(受让方可以要求分享让与方对已转让的专利有关的新成果，及其实施专利技术时免费获得转让方帮助指导);价款及支付方法(由于是所有权一次性转让，让与方一般要求一次性支付费用);技术保密义务及不竞争条款;让与方不参与主张专利权无效义务;赔偿金及其计算方法;法律适用及争议解决方法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二、国际技术咨询与技术服务合同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(一)国际技术咨询合同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技术咨询合同是根据委托方要求，由被咨询方提供所掌握的科技知识、信息、经验等，就工程技术、管理等问题提出设计方案，而由委托方支付一定报酬的合同，包括就特定技术项目提供可行性论证、技术预测、专题技术调查、分析评价报告等合同。</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(二)国际技术服务合同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技术服务合同也称国际技术协助合同，是指服务方以技术知识为受托方解决特定技术问题、提供技术性服务或管理而由受托方支付一定报酬的合同。技术服务合同不包括建设工程合同和承揽合同。国际技术服务合同除具有跨越一国界线的国际性之外，还具有以下特点:服务方不仅要向受方提供解决特定技术问题的意见，即技术工作成果;还要运用自己的技术知识为受方提供一定的劳务，即技术服务工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(三)技术咨询与技术服务合同内容主要事项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技术咨询与技术服务合同应规定技术咨询与服务的具体内容、技术指标和技术参数，通常以合同附件形式逐项列明。</a:t>
            </a:r>
            <a:endParaRPr lang="zh-CN" altLang="en-US"/>
          </a:p>
          <a:p>
            <a:r>
              <a:rPr lang="zh-CN" altLang="en-US"/>
              <a:t>服务方义务条款应明确完成技术咨询与服务的期限，担任咨询任务的人数、人员的学历、资历和等级，应提交的资料、最终报告、图纸、计算数据，最终审查办法，受托方派遣培训人员的人数和培训时间。受托方义务条款应明确受方为服务方专家履行咨询服务业务所应提供的条件，包括工作条件、生活条件和必需的技术资料等。报酬的计算和支付条款应明确规定计价内容、计价方法和支付方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三、国际工程承包合同</a:t>
            </a:r>
            <a:endParaRPr lang="zh-CN" altLang="zh-CN" sz="2600" b="1" dirty="0">
              <a:latin typeface="黑体" panose="02010609060101010101" pitchFamily="49" charset="-122"/>
              <a:ea typeface="黑体" panose="02010609060101010101" pitchFamily="49" charset="-122"/>
            </a:endParaRPr>
          </a:p>
          <a:p>
            <a:r>
              <a:rPr lang="zh-CN" altLang="en-US"/>
              <a:t>国际工程承包合同是确定工程业主与跨国工程承包人之间权利和义务关系的合同，承包方的主要义务是以承包方式为业主完成某项工程建设，业主的主要义务是向承包方支付一定的报酬。承包方可以是一家公司，也可以是几家公司。由几家公司联合承包时，通常其中一家为总承包商，其余为分包商。分包商仅对总承包商负责，总承包商对业主负责。</a:t>
            </a:r>
            <a:endParaRPr lang="zh-CN" altLang="en-US"/>
          </a:p>
          <a:p>
            <a:r>
              <a:rPr lang="zh-CN" altLang="en-US"/>
              <a:t>国际工程承包合同不是一种单纯的国际技术转让合同，其标的包括有形财产，如全套生产设备、厂房等;无形财产，如专利、商标及专有技术等;技术劳务，如培训技术人员、派遣专家传授技能和指导生产。因此，国际工程承包合同是一种既有技术转让内容，又有商品交易，还有劳务输出和技术服务的综合性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四、国际合作生产合同</a:t>
            </a:r>
            <a:endParaRPr lang="zh-CN" altLang="zh-CN" sz="2600" b="1" dirty="0">
              <a:latin typeface="黑体" panose="02010609060101010101" pitchFamily="49" charset="-122"/>
              <a:ea typeface="黑体" panose="02010609060101010101" pitchFamily="49" charset="-122"/>
            </a:endParaRPr>
          </a:p>
          <a:p>
            <a:r>
              <a:rPr lang="zh-CN" altLang="en-US"/>
              <a:t>国际合作生产合同是两国企业签订的合作生产某种产品、合作研究某个项目或联合设计某种产品的经济合作和技术转让合同。它是一种综合性合同，包括共同制订生产计划、转让生产技术、共同研制以及相互提供零部件等事宜。</a:t>
            </a:r>
            <a:endParaRPr lang="zh-CN" altLang="en-US"/>
          </a:p>
          <a:p>
            <a:r>
              <a:rPr lang="zh-CN" altLang="en-US"/>
              <a:t>国际合作生产合同的特点是:合作的双方根据共同签订的合作合同，确定双方权利、义务关系，合作各方相互独立，分别核算。这与合资经营不同，不涉及共同投资设立合资经营企业、共同经营、共享利润、共担风险与亏损的问题，而只是就生产所需的技术和零部件装配等事宜，规定合作各方各自的义务。合作各方又相互合作，以交换技术和零部件等为纽带，分工负责，分享利益。这与加工装配不同，它不是简单地加工装配产品并向供方收取加工费或装配费，而是具有技术转让内容的合作生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其他国际技术贸易合同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五、特许经营合同(中的技术转让)</a:t>
            </a:r>
            <a:endParaRPr lang="zh-CN" altLang="zh-CN" sz="2600" b="1" dirty="0">
              <a:latin typeface="黑体" panose="02010609060101010101" pitchFamily="49" charset="-122"/>
              <a:ea typeface="黑体" panose="02010609060101010101" pitchFamily="49" charset="-122"/>
            </a:endParaRPr>
          </a:p>
          <a:p>
            <a:r>
              <a:rPr lang="zh-CN" altLang="en-US"/>
              <a:t>特许经营分商业特许经营和政府特许经营。商业特许经营是指拥有注册商标、企业标志(商号名称)、专利、专有技术以及经营管理的方法或经验等经营资源的企业(以下称特许人，通常是取得成功经验的企业)，以合同形式将其拥有的经营资源许可其他经营者(以下称被特许人)使用，被特许人按照合同约定在统一的经营模式下开展经营，并向特许人支付特许经营费用(Franchise Fee)的经营活动。</a:t>
            </a:r>
            <a:endParaRPr lang="zh-CN" altLang="en-US"/>
          </a:p>
          <a:p>
            <a:r>
              <a:rPr lang="zh-CN" altLang="en-US"/>
              <a:t>特许人与被特许人就上述特许经营事宜所签订的合同，即为特许经营合同。特许专营不仅适用于商业和服务行业，也适用于工业。被特许人不是特许人的分支机构或子公司，对其经营自行承担责任。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国际技术贸易合同中的限制性条款及其法律规定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一、限制性条款的概念和特征</a:t>
            </a:r>
            <a:endParaRPr lang="zh-CN" altLang="zh-CN" sz="2600" b="1" dirty="0">
              <a:latin typeface="黑体" panose="02010609060101010101" pitchFamily="49" charset="-122"/>
              <a:ea typeface="黑体" panose="02010609060101010101" pitchFamily="49" charset="-122"/>
            </a:endParaRPr>
          </a:p>
          <a:p>
            <a:r>
              <a:rPr lang="zh-CN" altLang="en-US"/>
              <a:t>限制性条款(Restrictive Business Clauses)，通常是指在国际技术贸易合同中，许可方对被许可方施加的不合理限制性的条款。在国际技术贸易中，供方与受方往往因在某些限制性条款上不能达成一致，导致谈判破裂;或者由于受方所在国对订有限制性条款的技术转让合同不予登记或不予批准，导致合同无效。可见，限制性条款成了国际技术贸易一大障碍，其特征如下:</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(一)它是一种滥用合法权利的行为，具有不合理性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(二)它是一种主要由许可方对被许可方施加的单方面权利限制的行为，具有不平等性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(三)它是一种违反有关法律规定的行为，具有违法性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国际技术贸易合同中的限制性条款及其法律规定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二、限制性条款的种类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(一)不竞争条款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(二)搭售条款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(三)限制研究和发展条款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(四)回售条款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(五)限制生产能力和产品价格条款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(六)不合理的出口限制条款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8486140" cy="3540760"/>
            <a:chOff x="5309" y="3179"/>
            <a:chExt cx="13364" cy="557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国际技术许可合同</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其他国际技术贸易合同</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3360"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国际技术贸易合同中的限制性条款及其法律规定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920"/>
              <a:ext cx="1069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与国际技术贸易相关的国际立法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国际技术贸易合同中的限制性条款及其法律规定</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(七)经营管理限制条款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(八)对技术人员使用限制条款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(九)技术使用范围限制条款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(十)工业产权失效后支付条款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(十一)不质疑条款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(十二)反溯源条款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国际技术贸易合同中的限制性条款及其法律规定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三、关于限制性条款的法律规定</a:t>
            </a:r>
            <a:endParaRPr lang="zh-CN" altLang="zh-CN" sz="2600" b="1" dirty="0">
              <a:latin typeface="黑体" panose="02010609060101010101" pitchFamily="49" charset="-122"/>
              <a:ea typeface="黑体" panose="02010609060101010101" pitchFamily="49" charset="-122"/>
            </a:endParaRPr>
          </a:p>
          <a:p>
            <a:r>
              <a:rPr lang="zh-CN" altLang="en-US"/>
              <a:t>国际技术贸易中存在着各种限制性做法，产生的原因也多种多样。</a:t>
            </a:r>
            <a:endParaRPr lang="zh-CN" altLang="en-US"/>
          </a:p>
          <a:p>
            <a:r>
              <a:rPr lang="zh-CN" altLang="en-US"/>
              <a:t>有的是出于正当的动机，如出于维护产品的质量和声誉的考虑;有的则是利用经济地位的不平等，甚至是利用对方的无知，通过不合理的合同条款谋取更大的商业利润。因此，各国法律并非一概禁止限制性条款，而只是在不同程度上禁止或限制不合理的技术贸易条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与国际技术贸易相关的国际立法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一、《保护工业产权的巴黎公约》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(一)《巴黎公约》的保护范围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巴黎公约》第1条规定:工业产权保护的对象:发明专利、实用新型、外观设计、商标、服务商标、商标名称、产地标记或原产地名称、制止不正当竞争。对工业产权应作广义解释，不仅适用工业、商业，也适用农业和采掘业等。发明专利包括成员国法律规定的各种专利，如进口专利、改进专利、附加专利和证书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(二)《巴黎公约》的基本原则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1.国民待遇原则</a:t>
            </a:r>
            <a:endParaRPr lang="zh-CN" altLang="en-US"/>
          </a:p>
          <a:p>
            <a:r>
              <a:rPr lang="zh-CN" altLang="en-US"/>
              <a:t>2.优先权原则</a:t>
            </a:r>
            <a:endParaRPr lang="zh-CN" altLang="en-US"/>
          </a:p>
          <a:p>
            <a:r>
              <a:rPr lang="zh-CN" altLang="en-US"/>
              <a:t>3.独立性原则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与国际技术贸易相关的国际立法</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二、《与贸易有关的知识产权协定》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(一)基本原则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(二)适用范围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(三)保护技术权利有关的内容及其标准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(四)强制许可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(五)保护期限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(六)限制性贸易行为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(七)协定的实施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一、国际技术贸易的概念和特征</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(一)国际技术贸易的标的是无形的技术知识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(二)国际技术贸易是一种跨国的商业性无形技术交易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(三)国际技术贸易标的价格往往较难确定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(四)国际技术贸易通常不改变技术所有权的归属</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(五)国际技术贸易往往是一种合作与矛盾并存的长期行为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(六)国际技术贸易所涉及的法律问题较为复杂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二、国际技术贸易的标的和形式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(一)国际技术贸易的标的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(1)专利技术</a:t>
            </a:r>
            <a:endParaRPr lang="zh-CN" altLang="en-US"/>
          </a:p>
          <a:p>
            <a:r>
              <a:rPr lang="zh-CN" altLang="en-US"/>
              <a:t>(2)专有技术</a:t>
            </a:r>
            <a:endParaRPr lang="zh-CN" altLang="en-US"/>
          </a:p>
          <a:p>
            <a:r>
              <a:rPr lang="zh-CN" altLang="en-US"/>
              <a:t>(3)计算机软件</a:t>
            </a:r>
            <a:endParaRPr lang="zh-CN" altLang="en-US"/>
          </a:p>
          <a:p>
            <a:r>
              <a:rPr lang="zh-CN" altLang="en-US"/>
              <a:t>(4)集成电路布图设计(Layout Design)</a:t>
            </a:r>
            <a:endParaRPr lang="zh-CN" altLang="en-US"/>
          </a:p>
          <a:p>
            <a:r>
              <a:rPr lang="zh-CN" altLang="en-US"/>
              <a:t>(5)公开技术知识和服务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(二)国际技术贸易的形式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1.国际技术许可贸易</a:t>
            </a:r>
            <a:endParaRPr lang="zh-CN" altLang="en-US"/>
          </a:p>
          <a:p>
            <a:r>
              <a:rPr lang="zh-CN" altLang="en-US"/>
              <a:t>2.国际技术转让贸易</a:t>
            </a:r>
            <a:endParaRPr lang="zh-CN" altLang="en-US"/>
          </a:p>
          <a:p>
            <a:r>
              <a:rPr lang="zh-CN" altLang="en-US"/>
              <a:t>3.国际技术咨询与服务</a:t>
            </a:r>
            <a:endParaRPr lang="zh-CN" altLang="en-US"/>
          </a:p>
          <a:p>
            <a:r>
              <a:rPr lang="zh-CN" altLang="en-US"/>
              <a:t>4.国际技术工程承包</a:t>
            </a:r>
            <a:endParaRPr lang="zh-CN" altLang="en-US"/>
          </a:p>
          <a:p>
            <a:r>
              <a:rPr lang="zh-CN" altLang="en-US"/>
              <a:t>5.国际合作生产</a:t>
            </a:r>
            <a:endParaRPr lang="zh-CN" altLang="en-US"/>
          </a:p>
          <a:p>
            <a:r>
              <a:rPr lang="zh-CN" altLang="en-US"/>
              <a:t>6.商业特许经营</a:t>
            </a:r>
            <a:endParaRPr lang="zh-CN" altLang="en-US"/>
          </a:p>
          <a:p>
            <a:r>
              <a:rPr lang="zh-CN" altLang="en-US"/>
              <a:t>7.补偿贸易</a:t>
            </a:r>
            <a:endParaRPr lang="zh-CN" altLang="en-US"/>
          </a:p>
          <a:p>
            <a:r>
              <a:rPr lang="zh-CN" altLang="en-US"/>
              <a:t>8.BOT，BOO和BOOT</a:t>
            </a:r>
            <a:endParaRPr lang="zh-CN" altLang="en-US"/>
          </a:p>
          <a:p>
            <a:r>
              <a:rPr lang="zh-CN" altLang="en-US"/>
              <a:t>9.直接投资</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三、国际技术贸易的法律规范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(一)国际条约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1.《与贸易有关的知识产权协议》</a:t>
            </a:r>
            <a:endParaRPr lang="zh-CN" altLang="en-US"/>
          </a:p>
          <a:p>
            <a:r>
              <a:rPr lang="zh-CN" altLang="en-US"/>
              <a:t>2.WIPO管理的国际公约</a:t>
            </a:r>
            <a:endParaRPr lang="zh-CN" altLang="en-US"/>
          </a:p>
          <a:p>
            <a:r>
              <a:rPr lang="zh-CN" altLang="en-US"/>
              <a:t>3.欧盟区域性条约</a:t>
            </a:r>
            <a:endParaRPr lang="zh-CN" altLang="en-US"/>
          </a:p>
          <a:p>
            <a:r>
              <a:rPr lang="zh-CN" altLang="en-US"/>
              <a:t>4.其他调整国际技术贸易的区域性条约</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(二)国际技术贸易的国内立法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调整国际技术贸易的国内法律规定主要有三类:一是保护工业产权和保护专有技术的法律;二是关于技术转让合同的法律;三是关于技术转让管制的法律。在国际技术贸易法律制度尚不完善的情况下，国内立法成为国际技术贸易的主要形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四、我国技术进出口管理的法律规定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(一)技术进出口原则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1.有限制技术贸易自由化原则</a:t>
            </a:r>
            <a:endParaRPr lang="zh-CN" altLang="en-US"/>
          </a:p>
          <a:p>
            <a:r>
              <a:rPr lang="zh-CN" altLang="en-US"/>
              <a:t>2.统一管理原则</a:t>
            </a:r>
            <a:endParaRPr lang="zh-CN" altLang="en-US"/>
          </a:p>
          <a:p>
            <a:r>
              <a:rPr lang="zh-CN" altLang="en-US"/>
              <a:t>3.促进我国科技进步和对外经济技术合作的发展原则</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(二)进出口技术的分类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1.禁止进出口的技术</a:t>
            </a:r>
            <a:endParaRPr lang="zh-CN" altLang="en-US"/>
          </a:p>
          <a:p>
            <a:r>
              <a:rPr lang="zh-CN" altLang="en-US"/>
              <a:t>2.限制进出口的技术</a:t>
            </a:r>
            <a:endParaRPr lang="zh-CN" altLang="en-US"/>
          </a:p>
          <a:p>
            <a:r>
              <a:rPr lang="zh-CN" altLang="en-US"/>
              <a:t>3.自由进出口的技术</a:t>
            </a:r>
            <a:endParaRPr lang="zh-CN" altLang="en-US"/>
          </a:p>
          <a:p>
            <a:r>
              <a:rPr lang="zh-CN" altLang="en-US"/>
              <a:t>4.外商投资企业进口的技术</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(三)让与人的法定义务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(1)权利担保，即保证自己是所提供技术的合法拥有者或者有权转让、许可者。</a:t>
            </a:r>
            <a:endParaRPr lang="zh-CN" altLang="en-US"/>
          </a:p>
          <a:p>
            <a:r>
              <a:rPr lang="zh-CN" altLang="en-US"/>
              <a:t>(2)技术担保。技术进口合同的让与人应当保证所提供的技术完整、无误、有效，能够达到约定的技术目标。</a:t>
            </a:r>
            <a:endParaRPr lang="zh-CN" altLang="en-US"/>
          </a:p>
          <a:p>
            <a:r>
              <a:rPr lang="zh-CN" altLang="en-US"/>
              <a:t>(3)保密义务。技术进口合同的让与人应当在合同约定的保密范围和保密期限内，对所提供的技术中尚未公开的秘密部分承担保密义务。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国际技术许可合同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一、国际技术许可合同的概念和种类</a:t>
            </a:r>
            <a:endParaRPr lang="zh-CN" altLang="zh-CN" sz="2600" b="1" dirty="0">
              <a:latin typeface="黑体" panose="02010609060101010101" pitchFamily="49" charset="-122"/>
              <a:ea typeface="黑体" panose="02010609060101010101" pitchFamily="49" charset="-122"/>
            </a:endParaRPr>
          </a:p>
          <a:p>
            <a:r>
              <a:rPr lang="zh-CN" altLang="en-US">
                <a:sym typeface="+mn-ea"/>
              </a:rPr>
              <a:t>国际技术许可合同，又称许可协议，是指许可方同意跨国境的被许可方在合同规定的范围和期限内使用许可方的技术，而由被许可方支付一定报酬的民商事合同。</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(一)根据合同的标的不同划分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1.专利许可合同</a:t>
            </a:r>
            <a:endParaRPr lang="zh-CN" altLang="en-US"/>
          </a:p>
          <a:p>
            <a:r>
              <a:rPr lang="zh-CN" altLang="en-US">
                <a:sym typeface="+mn-ea"/>
              </a:rPr>
              <a:t>2.专有技术许可合同</a:t>
            </a:r>
            <a:endParaRPr lang="zh-CN" altLang="en-US"/>
          </a:p>
          <a:p>
            <a:r>
              <a:rPr lang="zh-CN" altLang="en-US">
                <a:sym typeface="+mn-ea"/>
              </a:rPr>
              <a:t>3.混合许可合同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4264</Words>
  <Application>WPS 演示</Application>
  <PresentationFormat>宽屏</PresentationFormat>
  <Paragraphs>203</Paragraphs>
  <Slides>23</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23</vt:i4>
      </vt:variant>
    </vt:vector>
  </HeadingPairs>
  <TitlesOfParts>
    <vt:vector size="37"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第一节　概述</vt:lpstr>
      <vt:lpstr>第一节　概述</vt:lpstr>
      <vt:lpstr>第一节　概述</vt:lpstr>
      <vt:lpstr>第二节　国际技术许可合同</vt:lpstr>
      <vt:lpstr>第二节　国际技术许可合同</vt:lpstr>
      <vt:lpstr>第二节　国际技术许可合同</vt:lpstr>
      <vt:lpstr>第三节　其他国际技术贸易合同</vt:lpstr>
      <vt:lpstr>第三节　其他国际技术贸易合同</vt:lpstr>
      <vt:lpstr>第三节　其他国际技术贸易合同</vt:lpstr>
      <vt:lpstr>第三节　其他国际技术贸易合同</vt:lpstr>
      <vt:lpstr>第三节　其他国际技术贸易合同</vt:lpstr>
      <vt:lpstr>第三节　其他国际技术贸易合同</vt:lpstr>
      <vt:lpstr>第四节　国际技术贸易合同中的限制性条款及其法律规定</vt:lpstr>
      <vt:lpstr>第四节　国际技术贸易合同中的限制性条款及其法律规定</vt:lpstr>
      <vt:lpstr>第四节　国际技术贸易合同中的限制性条款及其法律规定</vt:lpstr>
      <vt:lpstr>第四节　国际技术贸易合同中的限制性条款及其法律规定</vt:lpstr>
      <vt:lpstr>第五节　与国际技术贸易相关的国际立法</vt:lpstr>
      <vt:lpstr>第五节　与国际技术贸易相关的国际立法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2023-11-25T10:25:59Z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67A567B60D0B4E5F961DCF8DF0C65BA5_11</vt:lpwstr>
  </property>
</Properties>
</file>