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60" r:id="rId5"/>
    <p:sldId id="261" r:id="rId6"/>
    <p:sldId id="259" r:id="rId7"/>
    <p:sldId id="258" r:id="rId8"/>
    <p:sldId id="262" r:id="rId9"/>
    <p:sldId id="263" r:id="rId10"/>
    <p:sldId id="265" r:id="rId11"/>
    <p:sldId id="264" r:id="rId12"/>
    <p:sldId id="266" r:id="rId13"/>
    <p:sldId id="267" r:id="rId14"/>
    <p:sldId id="268" r:id="rId15"/>
    <p:sldId id="269" r:id="rId16"/>
  </p:sldIdLst>
  <p:sldSz cx="9144000" cy="6858000" type="screen4x3"/>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gs" Target="tags/tag2.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Date Placeholder 3"/>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CA0540C-AEF4-45D3-BF7B-9CFF5CE53DB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Date Placeholder 4"/>
          <p:cNvSpPr>
            <a:spLocks noGrp="1"/>
          </p:cNvSpPr>
          <p:nvPr>
            <p:ph type="dt" sz="half" idx="10"/>
          </p:nvPr>
        </p:nvSpPr>
        <p:spPr/>
        <p:txBody>
          <a:bodyPr/>
          <a:lstStyle/>
          <a:p>
            <a:fld id="{DC9653C4-80C8-4B67-898E-23DFE581023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6CA0540C-AEF4-45D3-BF7B-9CFF5CE53DBF}"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C9653C4-80C8-4B67-898E-23DFE581023D}"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CA0540C-AEF4-45D3-BF7B-9CFF5CE53DBF}"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pPr algn="ctr"/>
            <a:r>
              <a:rPr lang="zh-CN" altLang="en-US" dirty="0" smtClean="0"/>
              <a:t>消费心理学教程</a:t>
            </a:r>
            <a:endParaRPr lang="zh-CN" altLang="en-US" dirty="0"/>
          </a:p>
        </p:txBody>
      </p:sp>
      <p:sp>
        <p:nvSpPr>
          <p:cNvPr id="3" name="副标题 2"/>
          <p:cNvSpPr>
            <a:spLocks noGrp="1"/>
          </p:cNvSpPr>
          <p:nvPr>
            <p:ph type="subTitle" idx="1"/>
          </p:nvPr>
        </p:nvSpPr>
        <p:spPr>
          <a:xfrm>
            <a:off x="533400" y="4124672"/>
            <a:ext cx="7854696" cy="1752600"/>
          </a:xfrm>
        </p:spPr>
        <p:txBody>
          <a:bodyPr/>
          <a:lstStyle/>
          <a:p>
            <a:pPr algn="l"/>
            <a:r>
              <a:rPr lang="en-US" altLang="zh-CN" dirty="0"/>
              <a:t>(</a:t>
            </a:r>
            <a:r>
              <a:rPr lang="zh-CN" altLang="zh-CN" dirty="0"/>
              <a:t>第七版</a:t>
            </a:r>
            <a:r>
              <a:rPr lang="en-US" altLang="zh-CN" dirty="0"/>
              <a:t>)</a:t>
            </a:r>
            <a:endParaRPr lang="zh-CN" altLang="zh-CN" dirty="0"/>
          </a:p>
          <a:p>
            <a:pPr algn="l"/>
            <a:r>
              <a:rPr lang="zh-CN" altLang="zh-CN" dirty="0"/>
              <a:t>徐　萍　主编</a:t>
            </a:r>
            <a:endParaRPr lang="zh-CN" altLang="zh-CN" dirty="0"/>
          </a:p>
          <a:p>
            <a:pPr algn="l"/>
            <a:r>
              <a:rPr lang="en-US" altLang="zh-CN" dirty="0" smtClean="0"/>
              <a:t>  </a:t>
            </a:r>
            <a:endParaRPr lang="zh-CN" altLang="zh-CN" dirty="0"/>
          </a:p>
          <a:p>
            <a:pPr algn="l"/>
            <a:endParaRPr lang="zh-CN" altLang="en-US" dirty="0"/>
          </a:p>
        </p:txBody>
      </p:sp>
      <p:sp>
        <p:nvSpPr>
          <p:cNvPr id="4" name="矩形 3"/>
          <p:cNvSpPr/>
          <p:nvPr/>
        </p:nvSpPr>
        <p:spPr>
          <a:xfrm>
            <a:off x="-36195" y="0"/>
            <a:ext cx="4607560" cy="1423035"/>
          </a:xfrm>
          <a:prstGeom prst="rect">
            <a:avLst/>
          </a:prstGeom>
        </p:spPr>
        <p:txBody>
          <a:bodyPr>
            <a:noAutofit/>
          </a:bodyPr>
          <a:lstStyle/>
          <a:p>
            <a:endParaRPr lang="zh-CN" altLang="zh-CN" sz="1600" dirty="0"/>
          </a:p>
          <a:p>
            <a:r>
              <a:rPr lang="zh-CN" altLang="zh-CN" sz="1600" dirty="0"/>
              <a:t>国家级一流本科专业建设</a:t>
            </a:r>
            <a:r>
              <a:rPr lang="en-US" altLang="zh-CN" sz="1600" dirty="0"/>
              <a:t>· </a:t>
            </a:r>
            <a:r>
              <a:rPr lang="zh-CN" altLang="en-US" sz="1600" dirty="0"/>
              <a:t>管理学教学用书</a:t>
            </a:r>
            <a:endParaRPr lang="zh-CN" altLang="zh-CN" sz="1600" dirty="0"/>
          </a:p>
          <a:p>
            <a:r>
              <a:rPr lang="zh-CN" altLang="zh-CN" sz="1600" dirty="0"/>
              <a:t>“十二五”普通高等教育本科国家级规划教材</a:t>
            </a:r>
            <a:endParaRPr lang="zh-CN" altLang="zh-CN" sz="1600" dirty="0"/>
          </a:p>
          <a:p>
            <a:r>
              <a:rPr lang="zh-CN" altLang="zh-CN" sz="1600" dirty="0"/>
              <a:t>教育部普通高等教育精品教材</a:t>
            </a:r>
            <a:endParaRPr lang="zh-CN" altLang="zh-CN" sz="1600" dirty="0"/>
          </a:p>
          <a:p>
            <a:r>
              <a:rPr lang="zh-CN" altLang="zh-CN" sz="1600" dirty="0"/>
              <a:t>上海普通高校优秀教材</a:t>
            </a:r>
            <a:endParaRPr lang="zh-CN" altLang="zh-CN" sz="1600" dirty="0"/>
          </a:p>
        </p:txBody>
      </p:sp>
      <p:pic>
        <p:nvPicPr>
          <p:cNvPr id="50" name="002x.JPG" descr="id:2147484391;FounderCES"/>
          <p:cNvPicPr>
            <a:picLocks noChangeAspect="1"/>
          </p:cNvPicPr>
          <p:nvPr>
            <p:custDataLst>
              <p:tags r:id="rId1"/>
            </p:custDataLst>
          </p:nvPr>
        </p:nvPicPr>
        <p:blipFill>
          <a:blip r:embed="rId2"/>
          <a:stretch>
            <a:fillRect/>
          </a:stretch>
        </p:blipFill>
        <p:spPr>
          <a:xfrm>
            <a:off x="467360" y="5156835"/>
            <a:ext cx="3391535" cy="60388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616624"/>
          </a:xfrm>
        </p:spPr>
        <p:txBody>
          <a:bodyPr>
            <a:normAutofit fontScale="77500" lnSpcReduction="20000"/>
          </a:bodyPr>
          <a:lstStyle/>
          <a:p>
            <a:pPr marL="0" indent="0">
              <a:buNone/>
            </a:pPr>
            <a:r>
              <a:rPr lang="zh-CN" altLang="zh-CN" dirty="0"/>
              <a:t>二、消费者心理研究的现状与发展趋向</a:t>
            </a:r>
            <a:endParaRPr lang="zh-CN" altLang="zh-CN" dirty="0"/>
          </a:p>
          <a:p>
            <a:pPr marL="0" indent="0">
              <a:buNone/>
            </a:pPr>
            <a:r>
              <a:rPr lang="en-US" altLang="zh-CN" dirty="0"/>
              <a:t>(</a:t>
            </a:r>
            <a:r>
              <a:rPr lang="zh-CN" altLang="zh-CN" dirty="0"/>
              <a:t>一</a:t>
            </a:r>
            <a:r>
              <a:rPr lang="en-US" altLang="zh-CN" dirty="0"/>
              <a:t>)</a:t>
            </a:r>
            <a:r>
              <a:rPr lang="zh-CN" altLang="zh-CN" dirty="0"/>
              <a:t>研究角度趋向</a:t>
            </a:r>
            <a:r>
              <a:rPr lang="zh-CN" altLang="zh-CN" dirty="0" smtClean="0"/>
              <a:t>多元化</a:t>
            </a:r>
            <a:endParaRPr lang="en-US" altLang="zh-CN" dirty="0" smtClean="0"/>
          </a:p>
          <a:p>
            <a:pPr marL="0" indent="0">
              <a:buNone/>
            </a:pPr>
            <a:r>
              <a:rPr lang="zh-CN" altLang="zh-CN" dirty="0"/>
              <a:t>　　长期以来</a:t>
            </a:r>
            <a:r>
              <a:rPr lang="en-US" altLang="zh-CN" dirty="0"/>
              <a:t>,</a:t>
            </a:r>
            <a:r>
              <a:rPr lang="zh-CN" altLang="zh-CN" dirty="0"/>
              <a:t>人们恪守于从商品生产者和经营者的单一角度研究消费者心理与行为</a:t>
            </a:r>
            <a:r>
              <a:rPr lang="en-US" altLang="zh-CN" dirty="0"/>
              <a:t>,</a:t>
            </a:r>
            <a:r>
              <a:rPr lang="zh-CN" altLang="zh-CN" dirty="0"/>
              <a:t>关注点集中在帮助工商企业通过满足消费需要来扩大销售、增加盈利。目前</a:t>
            </a:r>
            <a:r>
              <a:rPr lang="en-US" altLang="zh-CN" dirty="0"/>
              <a:t>,</a:t>
            </a:r>
            <a:r>
              <a:rPr lang="zh-CN" altLang="zh-CN" dirty="0"/>
              <a:t>这种单一局面已被打破</a:t>
            </a:r>
            <a:r>
              <a:rPr lang="en-US" altLang="zh-CN" dirty="0"/>
              <a:t>,</a:t>
            </a:r>
            <a:r>
              <a:rPr lang="zh-CN" altLang="zh-CN" dirty="0"/>
              <a:t>许多学者开始把消费者心理及行为同更广泛的社会问题联系在一起</a:t>
            </a:r>
            <a:r>
              <a:rPr lang="en-US" altLang="zh-CN" dirty="0"/>
              <a:t>,</a:t>
            </a:r>
            <a:r>
              <a:rPr lang="zh-CN" altLang="zh-CN" dirty="0"/>
              <a:t>从宏观经济、自然资源和环境保护、消费者利益、生活方式等多种角度进行研究。</a:t>
            </a:r>
            <a:endParaRPr lang="zh-CN" altLang="zh-CN" dirty="0"/>
          </a:p>
          <a:p>
            <a:pPr marL="0" indent="0">
              <a:buNone/>
            </a:pPr>
            <a:r>
              <a:rPr lang="en-US" altLang="zh-CN" dirty="0"/>
              <a:t>(</a:t>
            </a:r>
            <a:r>
              <a:rPr lang="zh-CN" altLang="zh-CN" dirty="0"/>
              <a:t>二</a:t>
            </a:r>
            <a:r>
              <a:rPr lang="en-US" altLang="zh-CN" dirty="0"/>
              <a:t>)</a:t>
            </a:r>
            <a:r>
              <a:rPr lang="zh-CN" altLang="zh-CN" dirty="0"/>
              <a:t>研究参数趋向</a:t>
            </a:r>
            <a:r>
              <a:rPr lang="zh-CN" altLang="zh-CN" dirty="0" smtClean="0"/>
              <a:t>多样化</a:t>
            </a:r>
            <a:endParaRPr lang="en-US" altLang="zh-CN" dirty="0" smtClean="0"/>
          </a:p>
          <a:p>
            <a:pPr marL="0" indent="0">
              <a:buNone/>
            </a:pPr>
            <a:r>
              <a:rPr lang="zh-CN" altLang="zh-CN" dirty="0"/>
              <a:t>　　在最初的研究中</a:t>
            </a:r>
            <a:r>
              <a:rPr lang="en-US" altLang="zh-CN" dirty="0"/>
              <a:t>,</a:t>
            </a:r>
            <a:r>
              <a:rPr lang="zh-CN" altLang="zh-CN" dirty="0"/>
              <a:t>人们主要利用社会学、经济学的有关概念作为参数变量</a:t>
            </a:r>
            <a:r>
              <a:rPr lang="en-US" altLang="zh-CN" dirty="0"/>
              <a:t>,</a:t>
            </a:r>
            <a:r>
              <a:rPr lang="zh-CN" altLang="zh-CN" dirty="0"/>
              <a:t>根据年龄、性别、职业、家庭、收入等来分析和解释各种消费者心理与行为的差异。后来</a:t>
            </a:r>
            <a:r>
              <a:rPr lang="en-US" altLang="zh-CN" dirty="0"/>
              <a:t>,</a:t>
            </a:r>
            <a:r>
              <a:rPr lang="zh-CN" altLang="zh-CN" dirty="0"/>
              <a:t>随着研究的深入</a:t>
            </a:r>
            <a:r>
              <a:rPr lang="en-US" altLang="zh-CN" dirty="0"/>
              <a:t>,</a:t>
            </a:r>
            <a:r>
              <a:rPr lang="zh-CN" altLang="zh-CN" dirty="0"/>
              <a:t>与心理因素和社会心理因素有关的变量被大量引入</a:t>
            </a:r>
            <a:r>
              <a:rPr lang="en-US" altLang="zh-CN" dirty="0"/>
              <a:t>,</a:t>
            </a:r>
            <a:r>
              <a:rPr lang="zh-CN" altLang="zh-CN" dirty="0"/>
              <a:t>如需要、动机、个性、参照群体、社会态度、人际沟通等。</a:t>
            </a:r>
            <a:endParaRPr lang="zh-CN" altLang="zh-CN" dirty="0"/>
          </a:p>
          <a:p>
            <a:pPr marL="0" indent="0">
              <a:buNone/>
            </a:pPr>
            <a:r>
              <a:rPr lang="en-US" altLang="zh-CN" dirty="0"/>
              <a:t>(</a:t>
            </a:r>
            <a:r>
              <a:rPr lang="zh-CN" altLang="zh-CN" dirty="0"/>
              <a:t>三</a:t>
            </a:r>
            <a:r>
              <a:rPr lang="en-US" altLang="zh-CN" dirty="0"/>
              <a:t>)</a:t>
            </a:r>
            <a:r>
              <a:rPr lang="zh-CN" altLang="zh-CN" dirty="0"/>
              <a:t>研究方法趋向定量化</a:t>
            </a:r>
            <a:endParaRPr lang="zh-CN" altLang="zh-CN" dirty="0"/>
          </a:p>
          <a:p>
            <a:pPr marL="0" indent="0">
              <a:buNone/>
            </a:pPr>
            <a:r>
              <a:rPr lang="zh-CN" altLang="zh-CN" dirty="0"/>
              <a:t>　　新变量的加入使各参数变量之间的相互关系更加复杂</a:t>
            </a:r>
            <a:r>
              <a:rPr lang="en-US" altLang="zh-CN" dirty="0"/>
              <a:t>,</a:t>
            </a:r>
            <a:r>
              <a:rPr lang="zh-CN" altLang="zh-CN" dirty="0"/>
              <a:t>单纯对某一消费现象进行事实性记述和定性分析显然是不够的。为此</a:t>
            </a:r>
            <a:r>
              <a:rPr lang="en-US" altLang="zh-CN" dirty="0"/>
              <a:t>,</a:t>
            </a:r>
            <a:r>
              <a:rPr lang="zh-CN" altLang="zh-CN" dirty="0"/>
              <a:t>当代学者越来越倾向于采用定量分析的方法</a:t>
            </a:r>
            <a:r>
              <a:rPr lang="en-US" altLang="zh-CN" dirty="0"/>
              <a:t>,</a:t>
            </a:r>
            <a:r>
              <a:rPr lang="zh-CN" altLang="zh-CN" dirty="0"/>
              <a:t>运用统计分析技术、信息处理技术以及运筹学、动态分析等现代科学方法和技术手段</a:t>
            </a:r>
            <a:r>
              <a:rPr lang="en-US" altLang="zh-CN" dirty="0"/>
              <a:t>,</a:t>
            </a:r>
            <a:r>
              <a:rPr lang="zh-CN" altLang="zh-CN" dirty="0"/>
              <a:t>揭示变量之间的内在</a:t>
            </a:r>
            <a:r>
              <a:rPr lang="zh-CN" altLang="zh-CN" dirty="0" smtClean="0"/>
              <a:t>联系</a:t>
            </a:r>
            <a:r>
              <a:rPr lang="zh-CN" altLang="en-US" dirty="0" smtClean="0"/>
              <a:t>。</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492664"/>
          </a:xfrm>
        </p:spPr>
        <p:txBody>
          <a:bodyPr>
            <a:normAutofit fontScale="90000"/>
          </a:bodyPr>
          <a:lstStyle/>
          <a:p>
            <a:r>
              <a:rPr lang="zh-CN" altLang="zh-CN" dirty="0"/>
              <a:t>第三节　消费心理的研究方法</a:t>
            </a:r>
            <a:endParaRPr lang="zh-CN" altLang="zh-CN" dirty="0"/>
          </a:p>
        </p:txBody>
      </p:sp>
      <p:sp>
        <p:nvSpPr>
          <p:cNvPr id="3" name="内容占位符 2"/>
          <p:cNvSpPr>
            <a:spLocks noGrp="1"/>
          </p:cNvSpPr>
          <p:nvPr>
            <p:ph idx="1"/>
          </p:nvPr>
        </p:nvSpPr>
        <p:spPr/>
        <p:txBody>
          <a:bodyPr/>
          <a:lstStyle/>
          <a:p>
            <a:pPr marL="0" indent="0">
              <a:buNone/>
            </a:pPr>
            <a:r>
              <a:rPr lang="zh-CN" altLang="zh-CN" dirty="0"/>
              <a:t>一、研究消费心理应遵循的三个原则</a:t>
            </a:r>
            <a:endParaRPr lang="zh-CN" altLang="zh-CN" dirty="0"/>
          </a:p>
          <a:p>
            <a:pPr marL="0" indent="0">
              <a:buNone/>
            </a:pPr>
            <a:r>
              <a:rPr lang="en-US" altLang="zh-CN" dirty="0"/>
              <a:t>(</a:t>
            </a:r>
            <a:r>
              <a:rPr lang="zh-CN" altLang="zh-CN" dirty="0"/>
              <a:t>一</a:t>
            </a:r>
            <a:r>
              <a:rPr lang="en-US" altLang="zh-CN" dirty="0"/>
              <a:t>)</a:t>
            </a:r>
            <a:r>
              <a:rPr lang="zh-CN" altLang="zh-CN" dirty="0"/>
              <a:t>客观性原则</a:t>
            </a:r>
            <a:endParaRPr lang="zh-CN" altLang="zh-CN" dirty="0"/>
          </a:p>
          <a:p>
            <a:pPr marL="0" indent="0">
              <a:buNone/>
            </a:pPr>
            <a:r>
              <a:rPr lang="zh-CN" altLang="zh-CN" dirty="0"/>
              <a:t>　　客观性原则就是实事求是的原则</a:t>
            </a:r>
            <a:r>
              <a:rPr lang="zh-CN" altLang="zh-CN" dirty="0" smtClean="0"/>
              <a:t>。</a:t>
            </a:r>
            <a:endParaRPr lang="en-US" altLang="zh-CN" dirty="0" smtClean="0"/>
          </a:p>
          <a:p>
            <a:pPr marL="0" indent="0">
              <a:buNone/>
            </a:pPr>
            <a:r>
              <a:rPr lang="en-US" altLang="zh-CN" dirty="0"/>
              <a:t>(</a:t>
            </a:r>
            <a:r>
              <a:rPr lang="zh-CN" altLang="zh-CN" dirty="0"/>
              <a:t>二</a:t>
            </a:r>
            <a:r>
              <a:rPr lang="en-US" altLang="zh-CN" dirty="0"/>
              <a:t>)</a:t>
            </a:r>
            <a:r>
              <a:rPr lang="zh-CN" altLang="zh-CN" dirty="0"/>
              <a:t>发展性原则</a:t>
            </a:r>
            <a:endParaRPr lang="zh-CN" altLang="zh-CN" dirty="0"/>
          </a:p>
          <a:p>
            <a:pPr marL="0" indent="0">
              <a:buNone/>
            </a:pPr>
            <a:r>
              <a:rPr lang="zh-CN" altLang="zh-CN" dirty="0"/>
              <a:t>　　发展性原则就是在事物产生、延续、变动的连续过程中研究消费者的心理现象</a:t>
            </a:r>
            <a:r>
              <a:rPr lang="zh-CN" altLang="zh-CN" dirty="0" smtClean="0"/>
              <a:t>。</a:t>
            </a:r>
            <a:endParaRPr lang="en-US" altLang="zh-CN" dirty="0" smtClean="0"/>
          </a:p>
          <a:p>
            <a:pPr marL="0" indent="0">
              <a:buNone/>
            </a:pPr>
            <a:r>
              <a:rPr lang="en-US" altLang="zh-CN" dirty="0"/>
              <a:t>(</a:t>
            </a:r>
            <a:r>
              <a:rPr lang="zh-CN" altLang="zh-CN" dirty="0"/>
              <a:t>三</a:t>
            </a:r>
            <a:r>
              <a:rPr lang="en-US" altLang="zh-CN" dirty="0"/>
              <a:t>)</a:t>
            </a:r>
            <a:r>
              <a:rPr lang="zh-CN" altLang="zh-CN" dirty="0"/>
              <a:t>联系性原则</a:t>
            </a:r>
            <a:endParaRPr lang="zh-CN" altLang="zh-CN" dirty="0"/>
          </a:p>
          <a:p>
            <a:pPr marL="0" indent="0">
              <a:buNone/>
            </a:pPr>
            <a:r>
              <a:rPr lang="zh-CN" altLang="zh-CN" dirty="0"/>
              <a:t>　　遵循联系性原则就是在客观事物之间的相互联系、互相影响中研究消费心理。</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80728"/>
            <a:ext cx="8229600" cy="5877272"/>
          </a:xfrm>
        </p:spPr>
        <p:txBody>
          <a:bodyPr>
            <a:normAutofit fontScale="77500" lnSpcReduction="20000"/>
          </a:bodyPr>
          <a:lstStyle/>
          <a:p>
            <a:pPr marL="0" indent="0">
              <a:buNone/>
            </a:pPr>
            <a:r>
              <a:rPr lang="zh-CN" altLang="zh-CN" dirty="0"/>
              <a:t>二、消费心理的研究方法</a:t>
            </a:r>
            <a:endParaRPr lang="zh-CN" altLang="zh-CN" dirty="0"/>
          </a:p>
          <a:p>
            <a:pPr marL="0" indent="0">
              <a:buNone/>
            </a:pPr>
            <a:r>
              <a:rPr lang="en-US" altLang="zh-CN" dirty="0"/>
              <a:t>(</a:t>
            </a:r>
            <a:r>
              <a:rPr lang="zh-CN" altLang="zh-CN" dirty="0"/>
              <a:t>一</a:t>
            </a:r>
            <a:r>
              <a:rPr lang="en-US" altLang="zh-CN" dirty="0"/>
              <a:t>)</a:t>
            </a:r>
            <a:r>
              <a:rPr lang="zh-CN" altLang="zh-CN" dirty="0"/>
              <a:t>观察法</a:t>
            </a:r>
            <a:endParaRPr lang="zh-CN" altLang="zh-CN" dirty="0"/>
          </a:p>
          <a:p>
            <a:pPr marL="0" indent="0">
              <a:buNone/>
            </a:pPr>
            <a:r>
              <a:rPr lang="zh-CN" altLang="zh-CN" dirty="0"/>
              <a:t>　　观察法是科学研究中最一般、最简易和最常用的研究方法</a:t>
            </a:r>
            <a:r>
              <a:rPr lang="en-US" altLang="zh-CN" dirty="0"/>
              <a:t>,</a:t>
            </a:r>
            <a:r>
              <a:rPr lang="zh-CN" altLang="zh-CN" dirty="0"/>
              <a:t>也是研究消费心理学的一种最基本的方法。</a:t>
            </a:r>
            <a:endParaRPr lang="zh-CN" altLang="zh-CN" dirty="0"/>
          </a:p>
          <a:p>
            <a:pPr marL="0" indent="0">
              <a:buNone/>
            </a:pPr>
            <a:r>
              <a:rPr lang="zh-CN" altLang="zh-CN" dirty="0"/>
              <a:t>　　</a:t>
            </a:r>
            <a:r>
              <a:rPr lang="en-US" altLang="zh-CN" dirty="0"/>
              <a:t>1.</a:t>
            </a:r>
            <a:r>
              <a:rPr lang="zh-CN" altLang="zh-CN" dirty="0"/>
              <a:t>直接观察法</a:t>
            </a:r>
            <a:endParaRPr lang="zh-CN" altLang="zh-CN" dirty="0"/>
          </a:p>
          <a:p>
            <a:pPr marL="0" indent="0">
              <a:buNone/>
            </a:pPr>
            <a:r>
              <a:rPr lang="zh-CN" altLang="zh-CN" dirty="0"/>
              <a:t>　　</a:t>
            </a:r>
            <a:r>
              <a:rPr lang="en-US" altLang="zh-CN" dirty="0"/>
              <a:t>2.</a:t>
            </a:r>
            <a:r>
              <a:rPr lang="zh-CN" altLang="zh-CN" dirty="0"/>
              <a:t>仪器观察法</a:t>
            </a:r>
            <a:endParaRPr lang="zh-CN" altLang="zh-CN" dirty="0"/>
          </a:p>
          <a:p>
            <a:pPr marL="0" indent="0">
              <a:buNone/>
            </a:pPr>
            <a:r>
              <a:rPr lang="zh-CN" altLang="zh-CN" dirty="0"/>
              <a:t>　　</a:t>
            </a:r>
            <a:r>
              <a:rPr lang="en-US" altLang="zh-CN" dirty="0"/>
              <a:t>3.</a:t>
            </a:r>
            <a:r>
              <a:rPr lang="zh-CN" altLang="zh-CN" dirty="0"/>
              <a:t>实际痕迹测量法</a:t>
            </a:r>
            <a:endParaRPr lang="zh-CN" altLang="zh-CN" dirty="0"/>
          </a:p>
          <a:p>
            <a:pPr marL="0" indent="0">
              <a:buNone/>
            </a:pPr>
            <a:r>
              <a:rPr lang="en-US" altLang="zh-CN" dirty="0"/>
              <a:t>(</a:t>
            </a:r>
            <a:r>
              <a:rPr lang="zh-CN" altLang="zh-CN" dirty="0"/>
              <a:t>二</a:t>
            </a:r>
            <a:r>
              <a:rPr lang="en-US" altLang="zh-CN" dirty="0"/>
              <a:t>)</a:t>
            </a:r>
            <a:r>
              <a:rPr lang="zh-CN" altLang="zh-CN" dirty="0"/>
              <a:t>实验法</a:t>
            </a:r>
            <a:endParaRPr lang="zh-CN" altLang="zh-CN" dirty="0"/>
          </a:p>
          <a:p>
            <a:pPr marL="0" indent="0">
              <a:buNone/>
            </a:pPr>
            <a:r>
              <a:rPr lang="zh-CN" altLang="zh-CN" dirty="0"/>
              <a:t>　　</a:t>
            </a:r>
            <a:r>
              <a:rPr lang="en-US" altLang="zh-CN" dirty="0"/>
              <a:t>1.</a:t>
            </a:r>
            <a:r>
              <a:rPr lang="zh-CN" altLang="zh-CN" dirty="0"/>
              <a:t>实验室实验法</a:t>
            </a:r>
            <a:endParaRPr lang="zh-CN" altLang="zh-CN" dirty="0"/>
          </a:p>
          <a:p>
            <a:pPr marL="0" indent="0">
              <a:buNone/>
            </a:pPr>
            <a:r>
              <a:rPr lang="zh-CN" altLang="zh-CN" dirty="0"/>
              <a:t>　　</a:t>
            </a:r>
            <a:r>
              <a:rPr lang="en-US" altLang="zh-CN" dirty="0"/>
              <a:t>2.</a:t>
            </a:r>
            <a:r>
              <a:rPr lang="zh-CN" altLang="zh-CN" dirty="0"/>
              <a:t>自然实验法</a:t>
            </a:r>
            <a:endParaRPr lang="zh-CN" altLang="zh-CN" dirty="0"/>
          </a:p>
          <a:p>
            <a:pPr marL="0" indent="0">
              <a:buNone/>
            </a:pPr>
            <a:r>
              <a:rPr lang="en-US" altLang="zh-CN" dirty="0"/>
              <a:t>(</a:t>
            </a:r>
            <a:r>
              <a:rPr lang="zh-CN" altLang="zh-CN" dirty="0"/>
              <a:t>三</a:t>
            </a:r>
            <a:r>
              <a:rPr lang="en-US" altLang="zh-CN" dirty="0"/>
              <a:t>)</a:t>
            </a:r>
            <a:r>
              <a:rPr lang="zh-CN" altLang="zh-CN" dirty="0"/>
              <a:t>访谈法</a:t>
            </a:r>
            <a:endParaRPr lang="zh-CN" altLang="zh-CN" dirty="0"/>
          </a:p>
          <a:p>
            <a:pPr marL="0" indent="0">
              <a:buNone/>
            </a:pPr>
            <a:r>
              <a:rPr lang="zh-CN" altLang="zh-CN" dirty="0"/>
              <a:t>　　</a:t>
            </a:r>
            <a:r>
              <a:rPr lang="en-US" altLang="zh-CN" dirty="0"/>
              <a:t>1.</a:t>
            </a:r>
            <a:r>
              <a:rPr lang="zh-CN" altLang="zh-CN" dirty="0"/>
              <a:t>面对面访谈法</a:t>
            </a:r>
            <a:endParaRPr lang="zh-CN" altLang="zh-CN" dirty="0"/>
          </a:p>
          <a:p>
            <a:pPr marL="0" indent="0">
              <a:buNone/>
            </a:pPr>
            <a:r>
              <a:rPr lang="zh-CN" altLang="zh-CN" dirty="0"/>
              <a:t>　　</a:t>
            </a:r>
            <a:r>
              <a:rPr lang="en-US" altLang="zh-CN" dirty="0"/>
              <a:t>2.</a:t>
            </a:r>
            <a:r>
              <a:rPr lang="zh-CN" altLang="zh-CN" dirty="0"/>
              <a:t>电话访谈法</a:t>
            </a:r>
            <a:endParaRPr lang="zh-CN" altLang="zh-CN" dirty="0"/>
          </a:p>
          <a:p>
            <a:pPr marL="0" indent="0">
              <a:buNone/>
            </a:pPr>
            <a:r>
              <a:rPr lang="en-US" altLang="zh-CN" dirty="0"/>
              <a:t>(</a:t>
            </a:r>
            <a:r>
              <a:rPr lang="zh-CN" altLang="zh-CN" dirty="0"/>
              <a:t>四</a:t>
            </a:r>
            <a:r>
              <a:rPr lang="en-US" altLang="zh-CN" dirty="0"/>
              <a:t>)</a:t>
            </a:r>
            <a:r>
              <a:rPr lang="zh-CN" altLang="zh-CN" dirty="0"/>
              <a:t>投射法</a:t>
            </a:r>
            <a:endParaRPr lang="zh-CN" altLang="zh-CN" dirty="0"/>
          </a:p>
          <a:p>
            <a:pPr marL="0" indent="0">
              <a:buNone/>
            </a:pPr>
            <a:r>
              <a:rPr lang="zh-CN" altLang="zh-CN" dirty="0"/>
              <a:t>　　</a:t>
            </a:r>
            <a:r>
              <a:rPr lang="en-US" altLang="zh-CN" dirty="0"/>
              <a:t>1.</a:t>
            </a:r>
            <a:r>
              <a:rPr lang="zh-CN" altLang="zh-CN" dirty="0"/>
              <a:t>罗夏墨渍测验</a:t>
            </a:r>
            <a:endParaRPr lang="zh-CN" altLang="zh-CN" dirty="0"/>
          </a:p>
          <a:p>
            <a:pPr marL="0" indent="0">
              <a:buNone/>
            </a:pPr>
            <a:r>
              <a:rPr lang="zh-CN" altLang="zh-CN" dirty="0"/>
              <a:t>　　</a:t>
            </a:r>
            <a:r>
              <a:rPr lang="en-US" altLang="zh-CN" dirty="0"/>
              <a:t>2.</a:t>
            </a:r>
            <a:r>
              <a:rPr lang="zh-CN" altLang="zh-CN" dirty="0"/>
              <a:t>主题统觉测验</a:t>
            </a:r>
            <a:endParaRPr lang="zh-CN" altLang="zh-CN" dirty="0"/>
          </a:p>
          <a:p>
            <a:pPr marL="0" indent="0">
              <a:buNone/>
            </a:pPr>
            <a:r>
              <a:rPr lang="zh-CN" altLang="zh-CN" dirty="0"/>
              <a:t>　　</a:t>
            </a:r>
            <a:r>
              <a:rPr lang="en-US" altLang="zh-CN" dirty="0"/>
              <a:t>3.</a:t>
            </a:r>
            <a:r>
              <a:rPr lang="zh-CN" altLang="zh-CN" dirty="0"/>
              <a:t>角色扮演法</a:t>
            </a:r>
            <a:endParaRPr lang="zh-CN" altLang="zh-CN" dirty="0"/>
          </a:p>
          <a:p>
            <a:pPr marL="0" indent="0">
              <a:buNone/>
            </a:pPr>
            <a:r>
              <a:rPr lang="zh-CN" altLang="zh-CN" dirty="0"/>
              <a:t>　　</a:t>
            </a:r>
            <a:r>
              <a:rPr lang="en-US" altLang="zh-CN" dirty="0"/>
              <a:t>4.</a:t>
            </a:r>
            <a:r>
              <a:rPr lang="zh-CN" altLang="zh-CN" dirty="0"/>
              <a:t>造句测验法</a:t>
            </a:r>
            <a:endParaRPr lang="zh-CN" altLang="zh-CN" dirty="0"/>
          </a:p>
          <a:p>
            <a:pPr marL="0" indent="0">
              <a:buNone/>
            </a:pPr>
            <a:r>
              <a:rPr lang="en-US" altLang="zh-CN" dirty="0"/>
              <a:t>(</a:t>
            </a:r>
            <a:r>
              <a:rPr lang="zh-CN" altLang="zh-CN" dirty="0"/>
              <a:t>五</a:t>
            </a:r>
            <a:r>
              <a:rPr lang="en-US" altLang="zh-CN" dirty="0"/>
              <a:t>)</a:t>
            </a:r>
            <a:r>
              <a:rPr lang="zh-CN" altLang="zh-CN" dirty="0"/>
              <a:t>问卷法</a:t>
            </a:r>
            <a:endParaRPr lang="zh-CN" altLang="zh-CN"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80728"/>
            <a:ext cx="8229600" cy="5877272"/>
          </a:xfrm>
        </p:spPr>
        <p:txBody>
          <a:bodyPr>
            <a:normAutofit fontScale="70000" lnSpcReduction="20000"/>
          </a:bodyPr>
          <a:lstStyle/>
          <a:p>
            <a:pPr marL="0" indent="0">
              <a:buNone/>
            </a:pPr>
            <a:r>
              <a:rPr lang="zh-CN" altLang="zh-CN" dirty="0"/>
              <a:t>三、消费者的心理调研</a:t>
            </a:r>
            <a:endParaRPr lang="zh-CN" altLang="zh-CN" dirty="0"/>
          </a:p>
          <a:p>
            <a:pPr marL="0" indent="0">
              <a:buNone/>
            </a:pPr>
            <a:r>
              <a:rPr lang="zh-CN" altLang="zh-CN" dirty="0"/>
              <a:t>　　消费者的心理调研是指对消费者与企业有关的经济、政治、社会和日常活动范围内的行为、需要、态度、动机等的调查和研究。从各企业的实际出发</a:t>
            </a:r>
            <a:r>
              <a:rPr lang="en-US" altLang="zh-CN" dirty="0"/>
              <a:t>,</a:t>
            </a:r>
            <a:r>
              <a:rPr lang="zh-CN" altLang="zh-CN" dirty="0"/>
              <a:t>其活动内容的侧重点有所不同</a:t>
            </a:r>
            <a:r>
              <a:rPr lang="en-US" altLang="zh-CN" dirty="0"/>
              <a:t>,</a:t>
            </a:r>
            <a:r>
              <a:rPr lang="zh-CN" altLang="zh-CN" dirty="0"/>
              <a:t>但以下的调研活动是比较常见的。</a:t>
            </a:r>
            <a:endParaRPr lang="zh-CN" altLang="zh-CN" dirty="0"/>
          </a:p>
          <a:p>
            <a:pPr marL="0" indent="0">
              <a:buNone/>
            </a:pPr>
            <a:r>
              <a:rPr lang="zh-CN" altLang="zh-CN" dirty="0"/>
              <a:t>　　</a:t>
            </a:r>
            <a:r>
              <a:rPr lang="en-US" altLang="zh-CN" dirty="0"/>
              <a:t>1.</a:t>
            </a:r>
            <a:r>
              <a:rPr lang="zh-CN" altLang="zh-CN" dirty="0"/>
              <a:t>消费者研究</a:t>
            </a:r>
            <a:endParaRPr lang="zh-CN" altLang="zh-CN" dirty="0"/>
          </a:p>
          <a:p>
            <a:pPr marL="0" indent="0">
              <a:buNone/>
            </a:pPr>
            <a:r>
              <a:rPr lang="zh-CN" altLang="zh-CN" dirty="0"/>
              <a:t>　　消费者的具体状况</a:t>
            </a:r>
            <a:r>
              <a:rPr lang="en-US" altLang="zh-CN" dirty="0"/>
              <a:t>(</a:t>
            </a:r>
            <a:r>
              <a:rPr lang="zh-CN" altLang="zh-CN" dirty="0"/>
              <a:t>经济、文化</a:t>
            </a:r>
            <a:r>
              <a:rPr lang="en-US" altLang="zh-CN" dirty="0"/>
              <a:t>)</a:t>
            </a:r>
            <a:r>
              <a:rPr lang="zh-CN" altLang="zh-CN" dirty="0"/>
              <a:t>、需求变动情况和发展趋势</a:t>
            </a:r>
            <a:r>
              <a:rPr lang="en-US" altLang="zh-CN" dirty="0"/>
              <a:t>;</a:t>
            </a:r>
            <a:r>
              <a:rPr lang="zh-CN" altLang="zh-CN" dirty="0"/>
              <a:t>不同国家、地区或不同民族的生活习性以及需求差异</a:t>
            </a:r>
            <a:r>
              <a:rPr lang="en-US" altLang="zh-CN" dirty="0"/>
              <a:t>;</a:t>
            </a:r>
            <a:r>
              <a:rPr lang="zh-CN" altLang="zh-CN" dirty="0"/>
              <a:t>消费者的购买动机</a:t>
            </a:r>
            <a:r>
              <a:rPr lang="en-US" altLang="zh-CN" dirty="0"/>
              <a:t>,</a:t>
            </a:r>
            <a:r>
              <a:rPr lang="zh-CN" altLang="zh-CN" dirty="0"/>
              <a:t>包括理智动机、感情动机和偏好动机</a:t>
            </a:r>
            <a:r>
              <a:rPr lang="en-US" altLang="zh-CN" dirty="0"/>
              <a:t>,</a:t>
            </a:r>
            <a:r>
              <a:rPr lang="zh-CN" altLang="zh-CN" dirty="0"/>
              <a:t>以及产生这些动机的原因</a:t>
            </a:r>
            <a:r>
              <a:rPr lang="en-US" altLang="zh-CN" dirty="0"/>
              <a:t>;</a:t>
            </a:r>
            <a:r>
              <a:rPr lang="zh-CN" altLang="zh-CN" dirty="0"/>
              <a:t>消费者的购买决策过程</a:t>
            </a:r>
            <a:r>
              <a:rPr lang="en-US" altLang="zh-CN" dirty="0"/>
              <a:t>;</a:t>
            </a:r>
            <a:r>
              <a:rPr lang="zh-CN" altLang="zh-CN" dirty="0"/>
              <a:t>不同消费者群体的购买行为心理等。</a:t>
            </a:r>
            <a:endParaRPr lang="zh-CN" altLang="zh-CN" dirty="0"/>
          </a:p>
          <a:p>
            <a:pPr marL="0" indent="0">
              <a:buNone/>
            </a:pPr>
            <a:r>
              <a:rPr lang="zh-CN" altLang="zh-CN" dirty="0"/>
              <a:t>　　</a:t>
            </a:r>
            <a:r>
              <a:rPr lang="en-US" altLang="zh-CN" dirty="0"/>
              <a:t>2.</a:t>
            </a:r>
            <a:r>
              <a:rPr lang="zh-CN" altLang="zh-CN" dirty="0"/>
              <a:t>产品与消费者心理</a:t>
            </a:r>
            <a:endParaRPr lang="zh-CN" altLang="zh-CN" dirty="0"/>
          </a:p>
          <a:p>
            <a:pPr marL="0" indent="0">
              <a:buNone/>
            </a:pPr>
            <a:r>
              <a:rPr lang="zh-CN" altLang="zh-CN" dirty="0"/>
              <a:t>　　消费者对特定产品的偏好程度</a:t>
            </a:r>
            <a:r>
              <a:rPr lang="en-US" altLang="zh-CN" dirty="0"/>
              <a:t>,</a:t>
            </a:r>
            <a:r>
              <a:rPr lang="zh-CN" altLang="zh-CN" dirty="0"/>
              <a:t>产品设计对消费者心理的影响</a:t>
            </a:r>
            <a:r>
              <a:rPr lang="en-US" altLang="zh-CN" dirty="0"/>
              <a:t>,</a:t>
            </a:r>
            <a:r>
              <a:rPr lang="zh-CN" altLang="zh-CN" dirty="0"/>
              <a:t>产品的命名、商标、包装与消费者心理的关系</a:t>
            </a:r>
            <a:r>
              <a:rPr lang="en-US" altLang="zh-CN" dirty="0"/>
              <a:t>,</a:t>
            </a:r>
            <a:r>
              <a:rPr lang="zh-CN" altLang="zh-CN" dirty="0"/>
              <a:t>消费者对新产品的接受能力等。</a:t>
            </a:r>
            <a:endParaRPr lang="zh-CN" altLang="zh-CN" dirty="0"/>
          </a:p>
          <a:p>
            <a:pPr marL="0" indent="0">
              <a:buNone/>
            </a:pPr>
            <a:r>
              <a:rPr lang="zh-CN" altLang="zh-CN" dirty="0"/>
              <a:t>　　</a:t>
            </a:r>
            <a:r>
              <a:rPr lang="en-US" altLang="zh-CN" dirty="0"/>
              <a:t>3.</a:t>
            </a:r>
            <a:r>
              <a:rPr lang="zh-CN" altLang="zh-CN" dirty="0"/>
              <a:t>价格与消费者心理</a:t>
            </a:r>
            <a:endParaRPr lang="zh-CN" altLang="zh-CN" dirty="0"/>
          </a:p>
          <a:p>
            <a:pPr marL="0" indent="0">
              <a:buNone/>
            </a:pPr>
            <a:r>
              <a:rPr lang="zh-CN" altLang="zh-CN" dirty="0"/>
              <a:t>　　消费者对价格的接受能力</a:t>
            </a:r>
            <a:r>
              <a:rPr lang="en-US" altLang="zh-CN" dirty="0"/>
              <a:t>,</a:t>
            </a:r>
            <a:r>
              <a:rPr lang="zh-CN" altLang="zh-CN" dirty="0"/>
              <a:t>消费者对价格变动的敏感心理</a:t>
            </a:r>
            <a:r>
              <a:rPr lang="en-US" altLang="zh-CN" dirty="0"/>
              <a:t>,</a:t>
            </a:r>
            <a:r>
              <a:rPr lang="zh-CN" altLang="zh-CN" dirty="0"/>
              <a:t>消费者对价格的习惯性倾向等。</a:t>
            </a:r>
            <a:endParaRPr lang="zh-CN" altLang="zh-CN" dirty="0"/>
          </a:p>
          <a:p>
            <a:pPr marL="0" indent="0">
              <a:buNone/>
            </a:pPr>
            <a:r>
              <a:rPr lang="zh-CN" altLang="zh-CN" dirty="0"/>
              <a:t>　　</a:t>
            </a:r>
            <a:r>
              <a:rPr lang="en-US" altLang="zh-CN" dirty="0"/>
              <a:t>4.</a:t>
            </a:r>
            <a:r>
              <a:rPr lang="zh-CN" altLang="zh-CN" dirty="0"/>
              <a:t>广告与消费者心理</a:t>
            </a:r>
            <a:endParaRPr lang="zh-CN" altLang="zh-CN" dirty="0"/>
          </a:p>
          <a:p>
            <a:pPr marL="0" indent="0">
              <a:buNone/>
            </a:pPr>
            <a:r>
              <a:rPr lang="zh-CN" altLang="zh-CN" dirty="0"/>
              <a:t>　　消费者对媒体的偏好程度</a:t>
            </a:r>
            <a:r>
              <a:rPr lang="en-US" altLang="zh-CN" dirty="0"/>
              <a:t>,</a:t>
            </a:r>
            <a:r>
              <a:rPr lang="zh-CN" altLang="zh-CN" dirty="0"/>
              <a:t>广告创意对消费者心理的影响</a:t>
            </a:r>
            <a:r>
              <a:rPr lang="en-US" altLang="zh-CN" dirty="0"/>
              <a:t>,</a:t>
            </a:r>
            <a:r>
              <a:rPr lang="zh-CN" altLang="zh-CN" dirty="0"/>
              <a:t>广告效果的心理测定等。</a:t>
            </a:r>
            <a:endParaRPr lang="zh-CN" altLang="zh-CN" dirty="0"/>
          </a:p>
          <a:p>
            <a:pPr marL="0" indent="0">
              <a:buNone/>
            </a:pPr>
            <a:r>
              <a:rPr lang="zh-CN" altLang="zh-CN" dirty="0"/>
              <a:t>　　</a:t>
            </a:r>
            <a:r>
              <a:rPr lang="en-US" altLang="zh-CN" dirty="0"/>
              <a:t>5.</a:t>
            </a:r>
            <a:r>
              <a:rPr lang="zh-CN" altLang="zh-CN" dirty="0"/>
              <a:t>销售服务与消费者心理</a:t>
            </a:r>
            <a:endParaRPr lang="zh-CN" altLang="zh-CN" dirty="0"/>
          </a:p>
          <a:p>
            <a:pPr marL="0" indent="0">
              <a:buNone/>
            </a:pPr>
            <a:r>
              <a:rPr lang="zh-CN" altLang="zh-CN" dirty="0"/>
              <a:t>　　消费者对销售人员的期望值水平</a:t>
            </a:r>
            <a:r>
              <a:rPr lang="en-US" altLang="zh-CN" dirty="0"/>
              <a:t>,</a:t>
            </a:r>
            <a:r>
              <a:rPr lang="zh-CN" altLang="zh-CN" dirty="0"/>
              <a:t>商店外观对消费者心理的作用</a:t>
            </a:r>
            <a:r>
              <a:rPr lang="en-US" altLang="zh-CN" dirty="0"/>
              <a:t>,</a:t>
            </a:r>
            <a:r>
              <a:rPr lang="zh-CN" altLang="zh-CN" dirty="0"/>
              <a:t>消费者对商店内部设计的偏好程度</a:t>
            </a:r>
            <a:r>
              <a:rPr lang="en-US" altLang="zh-CN" dirty="0"/>
              <a:t>,</a:t>
            </a:r>
            <a:r>
              <a:rPr lang="zh-CN" altLang="zh-CN" dirty="0"/>
              <a:t>消费者心理冲突的分析等。</a:t>
            </a:r>
            <a:endParaRPr lang="zh-CN" altLang="zh-CN" dirty="0"/>
          </a:p>
          <a:p>
            <a:pPr marL="0" indent="0">
              <a:buNone/>
            </a:pP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四、消费心理学的研究意义</a:t>
            </a:r>
            <a:endParaRPr lang="zh-CN" altLang="zh-CN" dirty="0"/>
          </a:p>
          <a:p>
            <a:pPr marL="0" indent="0">
              <a:buNone/>
            </a:pPr>
            <a:r>
              <a:rPr lang="en-US" altLang="zh-CN" dirty="0"/>
              <a:t>(</a:t>
            </a:r>
            <a:r>
              <a:rPr lang="zh-CN" altLang="zh-CN" dirty="0"/>
              <a:t>一</a:t>
            </a:r>
            <a:r>
              <a:rPr lang="en-US" altLang="zh-CN" dirty="0"/>
              <a:t>)</a:t>
            </a:r>
            <a:r>
              <a:rPr lang="zh-CN" altLang="zh-CN" dirty="0"/>
              <a:t>有助于企业根据消费者的需求变化组织生产经营活动</a:t>
            </a:r>
            <a:r>
              <a:rPr lang="en-US" altLang="zh-CN" dirty="0"/>
              <a:t>,</a:t>
            </a:r>
            <a:r>
              <a:rPr lang="zh-CN" altLang="zh-CN" dirty="0"/>
              <a:t>提高市场营销活动效果</a:t>
            </a:r>
            <a:r>
              <a:rPr lang="en-US" altLang="zh-CN" dirty="0"/>
              <a:t>,</a:t>
            </a:r>
            <a:r>
              <a:rPr lang="zh-CN" altLang="zh-CN" dirty="0"/>
              <a:t>增强市场竞争能力</a:t>
            </a:r>
            <a:endParaRPr lang="zh-CN" altLang="zh-CN" dirty="0"/>
          </a:p>
          <a:p>
            <a:pPr marL="0" indent="0">
              <a:buNone/>
            </a:pPr>
            <a:r>
              <a:rPr lang="en-US" altLang="zh-CN" dirty="0"/>
              <a:t>(</a:t>
            </a:r>
            <a:r>
              <a:rPr lang="zh-CN" altLang="zh-CN" dirty="0"/>
              <a:t>二</a:t>
            </a:r>
            <a:r>
              <a:rPr lang="en-US" altLang="zh-CN" dirty="0"/>
              <a:t>)</a:t>
            </a:r>
            <a:r>
              <a:rPr lang="zh-CN" altLang="zh-CN" dirty="0"/>
              <a:t>有助于企业提高服务质量和服务水平</a:t>
            </a:r>
            <a:endParaRPr lang="zh-CN" altLang="zh-CN" dirty="0"/>
          </a:p>
          <a:p>
            <a:pPr marL="0" indent="0">
              <a:buNone/>
            </a:pPr>
            <a:r>
              <a:rPr lang="en-US" altLang="zh-CN" dirty="0"/>
              <a:t>(</a:t>
            </a:r>
            <a:r>
              <a:rPr lang="zh-CN" altLang="zh-CN" dirty="0"/>
              <a:t>三</a:t>
            </a:r>
            <a:r>
              <a:rPr lang="en-US" altLang="zh-CN" dirty="0"/>
              <a:t>)</a:t>
            </a:r>
            <a:r>
              <a:rPr lang="zh-CN" altLang="zh-CN" dirty="0"/>
              <a:t>有助于消费者提高自身素质</a:t>
            </a:r>
            <a:r>
              <a:rPr lang="en-US" altLang="zh-CN" dirty="0"/>
              <a:t>,</a:t>
            </a:r>
            <a:r>
              <a:rPr lang="zh-CN" altLang="zh-CN" dirty="0"/>
              <a:t>科学地进行个人消费决策</a:t>
            </a:r>
            <a:r>
              <a:rPr lang="en-US" altLang="zh-CN" dirty="0"/>
              <a:t>,</a:t>
            </a:r>
            <a:r>
              <a:rPr lang="zh-CN" altLang="zh-CN" dirty="0"/>
              <a:t>改善消费行为</a:t>
            </a:r>
            <a:r>
              <a:rPr lang="en-US" altLang="zh-CN" dirty="0"/>
              <a:t>,</a:t>
            </a:r>
            <a:r>
              <a:rPr lang="zh-CN" altLang="zh-CN" dirty="0"/>
              <a:t>实现文明消费</a:t>
            </a:r>
            <a:endParaRPr lang="zh-CN" altLang="zh-CN" dirty="0"/>
          </a:p>
          <a:p>
            <a:pPr marL="0" indent="0">
              <a:buNone/>
            </a:pPr>
            <a:r>
              <a:rPr lang="en-US" altLang="zh-CN" dirty="0"/>
              <a:t>(</a:t>
            </a:r>
            <a:r>
              <a:rPr lang="zh-CN" altLang="zh-CN" dirty="0"/>
              <a:t>四</a:t>
            </a:r>
            <a:r>
              <a:rPr lang="en-US" altLang="zh-CN" dirty="0"/>
              <a:t>)</a:t>
            </a:r>
            <a:r>
              <a:rPr lang="zh-CN" altLang="zh-CN" dirty="0"/>
              <a:t>有助于推动我国不断开拓国际市场</a:t>
            </a:r>
            <a:r>
              <a:rPr lang="en-US" altLang="zh-CN" dirty="0"/>
              <a:t>,</a:t>
            </a:r>
            <a:r>
              <a:rPr lang="zh-CN" altLang="zh-CN" dirty="0"/>
              <a:t>增强企业和产品的国际竞争力</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rmAutofit fontScale="90000"/>
          </a:bodyPr>
          <a:lstStyle/>
          <a:p>
            <a:r>
              <a:rPr lang="zh-CN" altLang="zh-CN" dirty="0"/>
              <a:t>第一</a:t>
            </a:r>
            <a:r>
              <a:rPr lang="zh-CN" altLang="zh-CN" dirty="0" smtClean="0"/>
              <a:t>章</a:t>
            </a:r>
            <a:r>
              <a:rPr lang="en-US" altLang="zh-CN" dirty="0" smtClean="0"/>
              <a:t>   </a:t>
            </a:r>
            <a:r>
              <a:rPr lang="zh-CN" altLang="zh-CN" dirty="0" smtClean="0"/>
              <a:t>消费心理学</a:t>
            </a:r>
            <a:r>
              <a:rPr lang="zh-CN" altLang="zh-CN" dirty="0"/>
              <a:t>的基本问题</a:t>
            </a:r>
            <a:endParaRPr lang="zh-CN" altLang="zh-CN" dirty="0"/>
          </a:p>
        </p:txBody>
      </p:sp>
      <p:sp>
        <p:nvSpPr>
          <p:cNvPr id="3" name="内容占位符 2"/>
          <p:cNvSpPr>
            <a:spLocks noGrp="1"/>
          </p:cNvSpPr>
          <p:nvPr>
            <p:ph idx="1"/>
          </p:nvPr>
        </p:nvSpPr>
        <p:spPr>
          <a:xfrm>
            <a:off x="457200" y="3501008"/>
            <a:ext cx="8229600" cy="2823592"/>
          </a:xfrm>
        </p:spPr>
        <p:txBody>
          <a:bodyPr/>
          <a:lstStyle/>
          <a:p>
            <a:pPr marL="0" indent="0">
              <a:buNone/>
            </a:pPr>
            <a:r>
              <a:rPr lang="zh-CN" altLang="en-US" dirty="0" smtClean="0"/>
              <a:t>学习目标：</a:t>
            </a:r>
            <a:endParaRPr lang="en-US" altLang="zh-CN" dirty="0" smtClean="0"/>
          </a:p>
          <a:p>
            <a:pPr marL="0" indent="0">
              <a:buNone/>
            </a:pPr>
            <a:r>
              <a:rPr lang="zh-CN" altLang="zh-CN" dirty="0"/>
              <a:t>　　</a:t>
            </a:r>
            <a:r>
              <a:rPr lang="en-US" altLang="zh-CN" dirty="0" smtClean="0"/>
              <a:t>1</a:t>
            </a:r>
            <a:r>
              <a:rPr lang="en-US" altLang="zh-CN" dirty="0"/>
              <a:t>.</a:t>
            </a:r>
            <a:r>
              <a:rPr lang="zh-CN" altLang="zh-CN" dirty="0"/>
              <a:t>掌握现代消费心理学的基本问题</a:t>
            </a:r>
            <a:r>
              <a:rPr lang="en-US" altLang="zh-CN" dirty="0"/>
              <a:t>;</a:t>
            </a:r>
            <a:endParaRPr lang="zh-CN" altLang="zh-CN" dirty="0"/>
          </a:p>
          <a:p>
            <a:pPr marL="0" indent="0">
              <a:buNone/>
            </a:pPr>
            <a:r>
              <a:rPr lang="zh-CN" altLang="zh-CN" dirty="0"/>
              <a:t>　　</a:t>
            </a:r>
            <a:r>
              <a:rPr lang="en-US" altLang="zh-CN" dirty="0"/>
              <a:t>2.</a:t>
            </a:r>
            <a:r>
              <a:rPr lang="zh-CN" altLang="zh-CN" dirty="0"/>
              <a:t>了解现代消费心理学的研究对象</a:t>
            </a:r>
            <a:r>
              <a:rPr lang="en-US" altLang="zh-CN" dirty="0"/>
              <a:t>;</a:t>
            </a:r>
            <a:endParaRPr lang="zh-CN" altLang="zh-CN" dirty="0"/>
          </a:p>
          <a:p>
            <a:pPr marL="0" indent="0">
              <a:buNone/>
            </a:pPr>
            <a:r>
              <a:rPr lang="zh-CN" altLang="zh-CN" dirty="0"/>
              <a:t>　　</a:t>
            </a:r>
            <a:r>
              <a:rPr lang="en-US" altLang="zh-CN" dirty="0"/>
              <a:t>3.</a:t>
            </a:r>
            <a:r>
              <a:rPr lang="zh-CN" altLang="zh-CN" dirty="0"/>
              <a:t>了解消费心理学的历史发展与研究意义</a:t>
            </a:r>
            <a:r>
              <a:rPr lang="en-US" altLang="zh-CN" dirty="0"/>
              <a:t>;</a:t>
            </a:r>
            <a:endParaRPr lang="zh-CN" altLang="zh-CN" dirty="0"/>
          </a:p>
          <a:p>
            <a:pPr marL="0" indent="0">
              <a:buNone/>
            </a:pPr>
            <a:r>
              <a:rPr lang="zh-CN" altLang="zh-CN" dirty="0"/>
              <a:t>　　</a:t>
            </a:r>
            <a:r>
              <a:rPr lang="en-US" altLang="zh-CN" dirty="0"/>
              <a:t>4.</a:t>
            </a:r>
            <a:r>
              <a:rPr lang="zh-CN" altLang="zh-CN" dirty="0"/>
              <a:t>掌握消费心理学的研究原则与方法。</a:t>
            </a:r>
            <a:endParaRPr lang="zh-CN" altLang="zh-CN"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rmAutofit fontScale="90000"/>
          </a:bodyPr>
          <a:lstStyle/>
          <a:p>
            <a:r>
              <a:rPr lang="zh-CN" altLang="zh-CN" dirty="0"/>
              <a:t>第一节　消费心理学的研究对象</a:t>
            </a:r>
            <a:endParaRPr lang="zh-CN" altLang="zh-CN" dirty="0"/>
          </a:p>
        </p:txBody>
      </p:sp>
      <p:sp>
        <p:nvSpPr>
          <p:cNvPr id="3" name="内容占位符 2"/>
          <p:cNvSpPr>
            <a:spLocks noGrp="1"/>
          </p:cNvSpPr>
          <p:nvPr>
            <p:ph idx="1"/>
          </p:nvPr>
        </p:nvSpPr>
        <p:spPr>
          <a:xfrm>
            <a:off x="457200" y="1935480"/>
            <a:ext cx="8229600" cy="4805888"/>
          </a:xfrm>
        </p:spPr>
        <p:txBody>
          <a:bodyPr>
            <a:normAutofit fontScale="92500" lnSpcReduction="20000"/>
          </a:bodyPr>
          <a:lstStyle/>
          <a:p>
            <a:pPr marL="0" indent="0">
              <a:buNone/>
            </a:pPr>
            <a:r>
              <a:rPr lang="zh-CN" altLang="zh-CN" dirty="0"/>
              <a:t>一、消费与消费心理概述</a:t>
            </a:r>
            <a:endParaRPr lang="zh-CN" altLang="zh-CN" dirty="0"/>
          </a:p>
          <a:p>
            <a:pPr marL="0" indent="0">
              <a:buNone/>
            </a:pPr>
            <a:r>
              <a:rPr lang="zh-CN" altLang="zh-CN" dirty="0"/>
              <a:t>　　消费是人类通过消费品满足自身欲望的一种经济行为。具体说来</a:t>
            </a:r>
            <a:r>
              <a:rPr lang="en-US" altLang="zh-CN" dirty="0"/>
              <a:t>,</a:t>
            </a:r>
            <a:r>
              <a:rPr lang="zh-CN" altLang="zh-CN" dirty="0"/>
              <a:t>消费包括消费者的消费需求产生的原因、消费者满足自己消费需求的方式、影响消费者选择的有关因素。消费心理学是心理学的一个重要分支</a:t>
            </a:r>
            <a:r>
              <a:rPr lang="en-US" altLang="zh-CN" dirty="0"/>
              <a:t>,</a:t>
            </a:r>
            <a:r>
              <a:rPr lang="zh-CN" altLang="zh-CN" dirty="0"/>
              <a:t>它研究消费者在消费活动中的心理现象和行为规律</a:t>
            </a:r>
            <a:r>
              <a:rPr lang="zh-CN" altLang="zh-CN" dirty="0" smtClean="0"/>
              <a:t>。</a:t>
            </a:r>
            <a:endParaRPr lang="en-US" altLang="zh-CN" dirty="0" smtClean="0"/>
          </a:p>
          <a:p>
            <a:pPr marL="0" indent="0">
              <a:buNone/>
            </a:pPr>
            <a:r>
              <a:rPr lang="en-US" altLang="zh-CN" dirty="0"/>
              <a:t>(</a:t>
            </a:r>
            <a:r>
              <a:rPr lang="zh-CN" altLang="zh-CN" dirty="0"/>
              <a:t>一</a:t>
            </a:r>
            <a:r>
              <a:rPr lang="en-US" altLang="zh-CN" dirty="0"/>
              <a:t>)</a:t>
            </a:r>
            <a:r>
              <a:rPr lang="zh-CN" altLang="zh-CN" dirty="0"/>
              <a:t>消费的含义</a:t>
            </a:r>
            <a:endParaRPr lang="zh-CN" altLang="zh-CN" dirty="0"/>
          </a:p>
          <a:p>
            <a:pPr marL="0" indent="0">
              <a:buNone/>
            </a:pPr>
            <a:r>
              <a:rPr lang="zh-CN" altLang="zh-CN" dirty="0"/>
              <a:t>　　用现代经济学的观点</a:t>
            </a:r>
            <a:r>
              <a:rPr lang="en-US" altLang="zh-CN" dirty="0"/>
              <a:t>,</a:t>
            </a:r>
            <a:r>
              <a:rPr lang="zh-CN" altLang="zh-CN" dirty="0"/>
              <a:t>消费是社会再生产过程中的一个重要环节</a:t>
            </a:r>
            <a:r>
              <a:rPr lang="en-US" altLang="zh-CN" dirty="0"/>
              <a:t>,</a:t>
            </a:r>
            <a:r>
              <a:rPr lang="zh-CN" altLang="zh-CN" dirty="0"/>
              <a:t>也是最终环节。它是指利用社会产品来满足人们各种需要的过程。</a:t>
            </a:r>
            <a:endParaRPr lang="zh-CN" altLang="zh-CN" dirty="0"/>
          </a:p>
          <a:p>
            <a:pPr marL="0" indent="0">
              <a:buNone/>
            </a:pPr>
            <a:r>
              <a:rPr lang="zh-CN" altLang="zh-CN" dirty="0"/>
              <a:t>　　</a:t>
            </a:r>
            <a:r>
              <a:rPr lang="zh-CN" altLang="zh-CN" dirty="0" smtClean="0"/>
              <a:t>人类</a:t>
            </a:r>
            <a:r>
              <a:rPr lang="zh-CN" altLang="zh-CN" dirty="0"/>
              <a:t>的消费行为划分为生产消费和生活消费两大范畴。</a:t>
            </a:r>
            <a:endParaRPr lang="zh-CN" altLang="zh-CN" dirty="0"/>
          </a:p>
          <a:p>
            <a:pPr marL="0" indent="0">
              <a:buNone/>
            </a:pPr>
            <a:r>
              <a:rPr lang="zh-CN" altLang="zh-CN" dirty="0"/>
              <a:t>　　生产消费和生活消费共同构成广义的消费</a:t>
            </a:r>
            <a:r>
              <a:rPr lang="en-US" altLang="zh-CN" dirty="0"/>
              <a:t>,</a:t>
            </a:r>
            <a:r>
              <a:rPr lang="zh-CN" altLang="zh-CN" dirty="0"/>
              <a:t>而狭义的消费则专指生活消费。消费心理学所要研究的具体范畴正是消费者生活消费中的行为表现和心理活动。</a:t>
            </a:r>
            <a:endParaRPr lang="zh-CN" altLang="zh-CN"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5127848"/>
          </a:xfrm>
        </p:spPr>
        <p:txBody>
          <a:bodyPr>
            <a:normAutofit fontScale="92500" lnSpcReduction="20000"/>
          </a:bodyPr>
          <a:lstStyle/>
          <a:p>
            <a:pPr marL="0" indent="0">
              <a:buNone/>
            </a:pPr>
            <a:r>
              <a:rPr lang="en-US" altLang="zh-CN" dirty="0"/>
              <a:t>(</a:t>
            </a:r>
            <a:r>
              <a:rPr lang="zh-CN" altLang="zh-CN" dirty="0"/>
              <a:t>二</a:t>
            </a:r>
            <a:r>
              <a:rPr lang="en-US" altLang="zh-CN" dirty="0"/>
              <a:t>)</a:t>
            </a:r>
            <a:r>
              <a:rPr lang="zh-CN" altLang="zh-CN" dirty="0"/>
              <a:t>消费者的含义</a:t>
            </a:r>
            <a:endParaRPr lang="zh-CN" altLang="zh-CN" dirty="0"/>
          </a:p>
          <a:p>
            <a:pPr marL="0" indent="0">
              <a:buNone/>
            </a:pPr>
            <a:r>
              <a:rPr lang="zh-CN" altLang="zh-CN" dirty="0"/>
              <a:t>　　消费者</a:t>
            </a:r>
            <a:r>
              <a:rPr lang="en-US" altLang="zh-CN" dirty="0"/>
              <a:t>,</a:t>
            </a:r>
            <a:r>
              <a:rPr lang="zh-CN" altLang="zh-CN" dirty="0"/>
              <a:t>一般是指购买商品或服务的个人。进一步分析</a:t>
            </a:r>
            <a:r>
              <a:rPr lang="en-US" altLang="zh-CN" dirty="0"/>
              <a:t>,</a:t>
            </a:r>
            <a:r>
              <a:rPr lang="zh-CN" altLang="zh-CN" dirty="0"/>
              <a:t>消费者是指在不同时空范围内参与消费活动的个人或集团</a:t>
            </a:r>
            <a:r>
              <a:rPr lang="en-US" altLang="zh-CN" dirty="0"/>
              <a:t>,</a:t>
            </a:r>
            <a:r>
              <a:rPr lang="zh-CN" altLang="zh-CN" dirty="0"/>
              <a:t>泛指现实生活中的人们。它具体包括以下含义</a:t>
            </a:r>
            <a:r>
              <a:rPr lang="en-US" altLang="zh-CN" dirty="0"/>
              <a:t>:</a:t>
            </a:r>
            <a:endParaRPr lang="zh-CN" altLang="zh-CN" dirty="0"/>
          </a:p>
          <a:p>
            <a:pPr marL="0" indent="0">
              <a:buNone/>
            </a:pPr>
            <a:r>
              <a:rPr lang="zh-CN" altLang="zh-CN" dirty="0"/>
              <a:t>　　</a:t>
            </a:r>
            <a:r>
              <a:rPr lang="en-US" altLang="zh-CN" dirty="0"/>
              <a:t>1.</a:t>
            </a:r>
            <a:r>
              <a:rPr lang="zh-CN" altLang="zh-CN" dirty="0"/>
              <a:t>从消费过程中考察消费者</a:t>
            </a:r>
            <a:endParaRPr lang="zh-CN" altLang="zh-CN" dirty="0"/>
          </a:p>
          <a:p>
            <a:pPr marL="0" indent="0">
              <a:buNone/>
            </a:pPr>
            <a:r>
              <a:rPr lang="zh-CN" altLang="zh-CN" dirty="0"/>
              <a:t>　　就一般意义来讲</a:t>
            </a:r>
            <a:r>
              <a:rPr lang="en-US" altLang="zh-CN" dirty="0"/>
              <a:t>,</a:t>
            </a:r>
            <a:r>
              <a:rPr lang="zh-CN" altLang="zh-CN" dirty="0"/>
              <a:t>消费者是指购买与使用各种消费品的人。</a:t>
            </a:r>
            <a:endParaRPr lang="zh-CN" altLang="zh-CN" dirty="0"/>
          </a:p>
          <a:p>
            <a:pPr marL="0" indent="0">
              <a:buNone/>
            </a:pPr>
            <a:r>
              <a:rPr lang="zh-CN" altLang="zh-CN" dirty="0"/>
              <a:t>　　</a:t>
            </a:r>
            <a:r>
              <a:rPr lang="en-US" altLang="zh-CN" dirty="0"/>
              <a:t>2.</a:t>
            </a:r>
            <a:r>
              <a:rPr lang="zh-CN" altLang="zh-CN" dirty="0"/>
              <a:t>从消费品的角度考察消费者</a:t>
            </a:r>
            <a:endParaRPr lang="zh-CN" altLang="zh-CN" dirty="0"/>
          </a:p>
          <a:p>
            <a:pPr marL="0" indent="0">
              <a:buNone/>
            </a:pPr>
            <a:r>
              <a:rPr lang="zh-CN" altLang="zh-CN" dirty="0"/>
              <a:t>　　对于某一消费品</a:t>
            </a:r>
            <a:r>
              <a:rPr lang="en-US" altLang="zh-CN" dirty="0"/>
              <a:t>,</a:t>
            </a:r>
            <a:r>
              <a:rPr lang="zh-CN" altLang="zh-CN" dirty="0"/>
              <a:t>在同一时空范围内消费者可以做出不同的反应</a:t>
            </a:r>
            <a:r>
              <a:rPr lang="en-US" altLang="zh-CN" dirty="0"/>
              <a:t>,</a:t>
            </a:r>
            <a:r>
              <a:rPr lang="zh-CN" altLang="zh-CN" dirty="0"/>
              <a:t>即即时消费、未来消费和永不消费</a:t>
            </a:r>
            <a:r>
              <a:rPr lang="zh-CN" altLang="zh-CN" dirty="0" smtClean="0"/>
              <a:t>。按照</a:t>
            </a:r>
            <a:r>
              <a:rPr lang="zh-CN" altLang="zh-CN" dirty="0"/>
              <a:t>这三种不同反应</a:t>
            </a:r>
            <a:r>
              <a:rPr lang="en-US" altLang="zh-CN" dirty="0"/>
              <a:t>,</a:t>
            </a:r>
            <a:r>
              <a:rPr lang="zh-CN" altLang="zh-CN" dirty="0"/>
              <a:t>可以把消费者分为现实</a:t>
            </a:r>
            <a:r>
              <a:rPr lang="zh-CN" altLang="zh-CN" dirty="0" smtClean="0"/>
              <a:t>消费者、</a:t>
            </a:r>
            <a:r>
              <a:rPr lang="zh-CN" altLang="zh-CN" dirty="0"/>
              <a:t>潜在</a:t>
            </a:r>
            <a:r>
              <a:rPr lang="zh-CN" altLang="zh-CN" dirty="0" smtClean="0"/>
              <a:t>消费者、</a:t>
            </a:r>
            <a:r>
              <a:rPr lang="zh-CN" altLang="zh-CN" dirty="0"/>
              <a:t>永不</a:t>
            </a:r>
            <a:r>
              <a:rPr lang="zh-CN" altLang="zh-CN" dirty="0" smtClean="0"/>
              <a:t>消费者</a:t>
            </a:r>
            <a:r>
              <a:rPr lang="zh-CN" altLang="en-US" dirty="0" smtClean="0"/>
              <a:t>。</a:t>
            </a:r>
            <a:endParaRPr lang="en-US" altLang="zh-CN" dirty="0" smtClean="0"/>
          </a:p>
          <a:p>
            <a:pPr marL="0" indent="0">
              <a:buNone/>
            </a:pPr>
            <a:r>
              <a:rPr lang="zh-CN" altLang="zh-CN" dirty="0"/>
              <a:t>　　</a:t>
            </a:r>
            <a:r>
              <a:rPr lang="en-US" altLang="zh-CN" dirty="0"/>
              <a:t>3.</a:t>
            </a:r>
            <a:r>
              <a:rPr lang="zh-CN" altLang="zh-CN" dirty="0"/>
              <a:t>从消费单位的角度考察消费者</a:t>
            </a:r>
            <a:endParaRPr lang="zh-CN" altLang="zh-CN" dirty="0"/>
          </a:p>
          <a:p>
            <a:pPr marL="0" indent="0">
              <a:buNone/>
            </a:pPr>
            <a:r>
              <a:rPr lang="zh-CN" altLang="zh-CN" dirty="0"/>
              <a:t>　　从消费单位的角度考察消费者</a:t>
            </a:r>
            <a:r>
              <a:rPr lang="en-US" altLang="zh-CN" dirty="0"/>
              <a:t>,</a:t>
            </a:r>
            <a:r>
              <a:rPr lang="zh-CN" altLang="zh-CN" dirty="0"/>
              <a:t>可以把消费者划分为个体消费者、家庭消费者和集团消费者。</a:t>
            </a:r>
            <a:endParaRPr lang="zh-CN" altLang="zh-C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260648"/>
            <a:ext cx="8229600" cy="4389120"/>
          </a:xfrm>
        </p:spPr>
        <p:txBody>
          <a:bodyPr>
            <a:normAutofit lnSpcReduction="10000"/>
          </a:bodyPr>
          <a:lstStyle/>
          <a:p>
            <a:pPr marL="0" indent="0">
              <a:buNone/>
            </a:pPr>
            <a:r>
              <a:rPr lang="en-US" altLang="zh-CN" sz="2000" dirty="0"/>
              <a:t>(</a:t>
            </a:r>
            <a:r>
              <a:rPr lang="zh-CN" altLang="zh-CN" sz="2000" dirty="0"/>
              <a:t>三</a:t>
            </a:r>
            <a:r>
              <a:rPr lang="en-US" altLang="zh-CN" sz="2000" dirty="0"/>
              <a:t>)</a:t>
            </a:r>
            <a:r>
              <a:rPr lang="zh-CN" altLang="zh-CN" sz="2000" dirty="0"/>
              <a:t>消费心理的含义</a:t>
            </a:r>
            <a:endParaRPr lang="zh-CN" altLang="zh-CN" sz="2000" dirty="0"/>
          </a:p>
          <a:p>
            <a:pPr marL="0" indent="0">
              <a:buNone/>
            </a:pPr>
            <a:r>
              <a:rPr lang="zh-CN" altLang="zh-CN" sz="2000" dirty="0"/>
              <a:t>　　</a:t>
            </a:r>
            <a:r>
              <a:rPr lang="en-US" altLang="zh-CN" sz="2000" dirty="0"/>
              <a:t>1.</a:t>
            </a:r>
            <a:r>
              <a:rPr lang="zh-CN" altLang="zh-CN" sz="2000" dirty="0"/>
              <a:t>心理的本质</a:t>
            </a:r>
            <a:endParaRPr lang="zh-CN" altLang="zh-CN" sz="2000" dirty="0"/>
          </a:p>
          <a:p>
            <a:pPr marL="0" indent="0">
              <a:buNone/>
            </a:pPr>
            <a:r>
              <a:rPr lang="zh-CN" altLang="zh-CN" sz="2000" dirty="0"/>
              <a:t>　　科学的心理观认为</a:t>
            </a:r>
            <a:r>
              <a:rPr lang="en-US" altLang="zh-CN" sz="2000" dirty="0"/>
              <a:t>,</a:t>
            </a:r>
            <a:r>
              <a:rPr lang="zh-CN" altLang="zh-CN" sz="2000" dirty="0"/>
              <a:t>心理是在实践活动中人脑对客观现实的主观反映。</a:t>
            </a:r>
            <a:endParaRPr lang="zh-CN" altLang="zh-CN" sz="2000" dirty="0"/>
          </a:p>
          <a:p>
            <a:pPr marL="0" indent="0">
              <a:buNone/>
            </a:pPr>
            <a:r>
              <a:rPr lang="zh-CN" altLang="zh-CN" sz="2000" dirty="0"/>
              <a:t>　　</a:t>
            </a:r>
            <a:r>
              <a:rPr lang="en-US" altLang="zh-CN" sz="2000" dirty="0"/>
              <a:t>(1)</a:t>
            </a:r>
            <a:r>
              <a:rPr lang="zh-CN" altLang="zh-CN" sz="2000" dirty="0"/>
              <a:t>心理是人脑的机能。</a:t>
            </a:r>
            <a:endParaRPr lang="zh-CN" altLang="zh-CN" sz="2000" dirty="0"/>
          </a:p>
          <a:p>
            <a:pPr marL="0" indent="0">
              <a:buNone/>
            </a:pPr>
            <a:r>
              <a:rPr lang="zh-CN" altLang="zh-CN" sz="2000" dirty="0"/>
              <a:t>　　</a:t>
            </a:r>
            <a:r>
              <a:rPr lang="en-US" altLang="zh-CN" sz="2000" dirty="0"/>
              <a:t>(2)</a:t>
            </a:r>
            <a:r>
              <a:rPr lang="zh-CN" altLang="zh-CN" sz="2000" dirty="0"/>
              <a:t>心理是客观现实的主观反映。</a:t>
            </a:r>
            <a:endParaRPr lang="zh-CN" altLang="zh-CN" sz="2000" dirty="0"/>
          </a:p>
          <a:p>
            <a:pPr marL="0" indent="0">
              <a:buNone/>
            </a:pPr>
            <a:r>
              <a:rPr lang="zh-CN" altLang="zh-CN" sz="2000" dirty="0"/>
              <a:t>　　综上所述</a:t>
            </a:r>
            <a:r>
              <a:rPr lang="en-US" altLang="zh-CN" sz="2000" dirty="0"/>
              <a:t>,</a:t>
            </a:r>
            <a:r>
              <a:rPr lang="zh-CN" altLang="zh-CN" sz="2000" dirty="0"/>
              <a:t>人的心理的实质是人脑对客观现实的主观反映</a:t>
            </a:r>
            <a:r>
              <a:rPr lang="en-US" altLang="zh-CN" sz="2000" dirty="0"/>
              <a:t>,</a:t>
            </a:r>
            <a:r>
              <a:rPr lang="zh-CN" altLang="zh-CN" sz="2000" dirty="0"/>
              <a:t>人脑是心理的器官</a:t>
            </a:r>
            <a:r>
              <a:rPr lang="en-US" altLang="zh-CN" sz="2000" dirty="0"/>
              <a:t>,</a:t>
            </a:r>
            <a:r>
              <a:rPr lang="zh-CN" altLang="zh-CN" sz="2000" dirty="0"/>
              <a:t>而客观现实则是它的源泉。</a:t>
            </a:r>
            <a:endParaRPr lang="zh-CN" altLang="zh-CN" sz="2000" dirty="0"/>
          </a:p>
          <a:p>
            <a:pPr marL="0" indent="0">
              <a:buNone/>
            </a:pPr>
            <a:r>
              <a:rPr lang="zh-CN" altLang="zh-CN" sz="2000" dirty="0"/>
              <a:t>　　</a:t>
            </a:r>
            <a:r>
              <a:rPr lang="en-US" altLang="zh-CN" sz="2000" dirty="0"/>
              <a:t>2.</a:t>
            </a:r>
            <a:r>
              <a:rPr lang="zh-CN" altLang="zh-CN" sz="2000" dirty="0"/>
              <a:t>人的心理现象</a:t>
            </a:r>
            <a:endParaRPr lang="zh-CN" altLang="zh-CN" sz="2000" dirty="0"/>
          </a:p>
          <a:p>
            <a:pPr marL="0" indent="0">
              <a:buNone/>
            </a:pPr>
            <a:r>
              <a:rPr lang="zh-CN" altLang="zh-CN" sz="2000" dirty="0"/>
              <a:t>　　心理学是研究人的心理现象的产生、发展及变化规律的科学。它从两个方面</a:t>
            </a:r>
            <a:r>
              <a:rPr lang="en-US" altLang="zh-CN" sz="2000" dirty="0"/>
              <a:t>,</a:t>
            </a:r>
            <a:r>
              <a:rPr lang="zh-CN" altLang="zh-CN" sz="2000" dirty="0"/>
              <a:t>即人的心理过程和个性心理方面来研究人的</a:t>
            </a:r>
            <a:r>
              <a:rPr lang="zh-CN" altLang="zh-CN" sz="2000" dirty="0" smtClean="0"/>
              <a:t>心理现象</a:t>
            </a:r>
            <a:r>
              <a:rPr lang="zh-CN" altLang="en-US" sz="2000" dirty="0" smtClean="0"/>
              <a:t>。</a:t>
            </a:r>
            <a:endParaRPr lang="en-US" altLang="zh-CN" sz="2000" dirty="0" smtClean="0"/>
          </a:p>
          <a:p>
            <a:pPr marL="0" indent="0">
              <a:buNone/>
            </a:pPr>
            <a:r>
              <a:rPr lang="zh-CN" altLang="zh-CN" sz="2000" dirty="0"/>
              <a:t>　　</a:t>
            </a:r>
            <a:r>
              <a:rPr lang="en-US" altLang="zh-CN" sz="2000" dirty="0"/>
              <a:t>3.</a:t>
            </a:r>
            <a:r>
              <a:rPr lang="zh-CN" altLang="zh-CN" sz="2000" dirty="0"/>
              <a:t>消费心理</a:t>
            </a:r>
            <a:endParaRPr lang="zh-CN" altLang="zh-CN" sz="2000" dirty="0"/>
          </a:p>
          <a:p>
            <a:pPr marL="0" indent="0">
              <a:buNone/>
            </a:pPr>
            <a:r>
              <a:rPr lang="zh-CN" altLang="zh-CN" sz="2000" dirty="0"/>
              <a:t>　　消费心理是指消费者在购买、使用和消费商品或劳务过程中的一系列心理活动。</a:t>
            </a:r>
            <a:endParaRPr lang="zh-CN" altLang="en-US" sz="2000" dirty="0"/>
          </a:p>
        </p:txBody>
      </p:sp>
      <p:pic>
        <p:nvPicPr>
          <p:cNvPr id="4" name="101.jpg" descr="id:2147490526;FounderCES"/>
          <p:cNvPicPr/>
          <p:nvPr/>
        </p:nvPicPr>
        <p:blipFill>
          <a:blip r:embed="rId1"/>
          <a:stretch>
            <a:fillRect/>
          </a:stretch>
        </p:blipFill>
        <p:spPr>
          <a:xfrm>
            <a:off x="1979712" y="4221088"/>
            <a:ext cx="5256584" cy="2448272"/>
          </a:xfrm>
          <a:prstGeom prst="rect">
            <a:avLst/>
          </a:prstGeom>
        </p:spPr>
      </p:pic>
      <p:sp>
        <p:nvSpPr>
          <p:cNvPr id="5" name="矩形 4"/>
          <p:cNvSpPr/>
          <p:nvPr/>
        </p:nvSpPr>
        <p:spPr>
          <a:xfrm>
            <a:off x="3670086" y="6582174"/>
            <a:ext cx="1875835" cy="276999"/>
          </a:xfrm>
          <a:prstGeom prst="rect">
            <a:avLst/>
          </a:prstGeom>
        </p:spPr>
        <p:txBody>
          <a:bodyPr wrap="none">
            <a:spAutoFit/>
          </a:bodyPr>
          <a:lstStyle/>
          <a:p>
            <a:r>
              <a:rPr lang="zh-CN" altLang="zh-CN" sz="1200" dirty="0"/>
              <a:t>图</a:t>
            </a:r>
            <a:r>
              <a:rPr lang="en-US" altLang="zh-CN" sz="1200" dirty="0"/>
              <a:t>1-1</a:t>
            </a:r>
            <a:r>
              <a:rPr lang="zh-CN" altLang="zh-CN" sz="1200" dirty="0"/>
              <a:t>　心理学的研究对象</a:t>
            </a:r>
            <a:endParaRPr lang="zh-CN" altLang="zh-CN" sz="1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四</a:t>
            </a:r>
            <a:r>
              <a:rPr lang="en-US" altLang="zh-CN" dirty="0"/>
              <a:t>)</a:t>
            </a:r>
            <a:r>
              <a:rPr lang="zh-CN" altLang="zh-CN" dirty="0"/>
              <a:t>消费心理的分类</a:t>
            </a:r>
            <a:endParaRPr lang="zh-CN" altLang="zh-CN" dirty="0"/>
          </a:p>
          <a:p>
            <a:pPr marL="0" indent="0">
              <a:buNone/>
            </a:pPr>
            <a:r>
              <a:rPr lang="zh-CN" altLang="zh-CN" dirty="0"/>
              <a:t>　　人们的消费活动不是一种简单的机械性行为</a:t>
            </a:r>
            <a:r>
              <a:rPr lang="en-US" altLang="zh-CN" dirty="0"/>
              <a:t>,</a:t>
            </a:r>
            <a:r>
              <a:rPr lang="zh-CN" altLang="zh-CN" dirty="0"/>
              <a:t>而是表现为对某种需要的行为冲动。这种由需要引起的行为冲动</a:t>
            </a:r>
            <a:r>
              <a:rPr lang="en-US" altLang="zh-CN" dirty="0"/>
              <a:t>,</a:t>
            </a:r>
            <a:r>
              <a:rPr lang="zh-CN" altLang="zh-CN" dirty="0"/>
              <a:t>总是在各种不同心理和社会诸因素的影响下产生、发展和变化的。归纳起来</a:t>
            </a:r>
            <a:r>
              <a:rPr lang="en-US" altLang="zh-CN" dirty="0"/>
              <a:t>,</a:t>
            </a:r>
            <a:r>
              <a:rPr lang="zh-CN" altLang="zh-CN" dirty="0"/>
              <a:t>有两种消费心理支配人的消费行为</a:t>
            </a:r>
            <a:r>
              <a:rPr lang="en-US" altLang="zh-CN" dirty="0"/>
              <a:t>:</a:t>
            </a:r>
            <a:r>
              <a:rPr lang="zh-CN" altLang="zh-CN" dirty="0"/>
              <a:t>一种是本能性消费心理</a:t>
            </a:r>
            <a:r>
              <a:rPr lang="en-US" altLang="zh-CN" dirty="0"/>
              <a:t>,</a:t>
            </a:r>
            <a:r>
              <a:rPr lang="zh-CN" altLang="zh-CN" dirty="0"/>
              <a:t>另一种是社会性消费心理。</a:t>
            </a:r>
            <a:endParaRPr lang="zh-CN" altLang="zh-CN" dirty="0"/>
          </a:p>
          <a:p>
            <a:pPr marL="0" indent="0">
              <a:buNone/>
            </a:pPr>
            <a:r>
              <a:rPr lang="zh-CN" altLang="zh-CN" dirty="0"/>
              <a:t>　　本能性消费心理是指由人的生理因素所决定的、自然状态下的心理需要的反映。它是以消费者的生理因素作为基础和载体进行的一般心理活动</a:t>
            </a:r>
            <a:r>
              <a:rPr lang="en-US" altLang="zh-CN" dirty="0"/>
              <a:t>,</a:t>
            </a:r>
            <a:r>
              <a:rPr lang="zh-CN" altLang="zh-CN" dirty="0"/>
              <a:t>也是人类全部消费活动的基础。</a:t>
            </a:r>
            <a:endParaRPr lang="zh-CN" altLang="zh-CN" dirty="0"/>
          </a:p>
          <a:p>
            <a:pPr marL="0" indent="0">
              <a:buNone/>
            </a:pPr>
            <a:r>
              <a:rPr lang="zh-CN" altLang="zh-CN" dirty="0"/>
              <a:t>　　社会性消费心理是指由人所处的社会环境因素决定的</a:t>
            </a:r>
            <a:r>
              <a:rPr lang="en-US" altLang="zh-CN" dirty="0"/>
              <a:t>,</a:t>
            </a:r>
            <a:r>
              <a:rPr lang="zh-CN" altLang="zh-CN" dirty="0"/>
              <a:t>以某种生理因素为条件、在社会状态下的心理需要的反映。它是人类特有的、高级的、以社会因素为基础和载体进行的具有某种社会意义的心理活动。</a:t>
            </a:r>
            <a:endParaRPr lang="zh-CN" altLang="zh-CN"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pPr marL="0" indent="0">
              <a:buNone/>
            </a:pPr>
            <a:r>
              <a:rPr lang="zh-CN" altLang="zh-CN" dirty="0"/>
              <a:t>二、消费心理学的研究对象</a:t>
            </a:r>
            <a:endParaRPr lang="zh-CN" altLang="zh-CN" dirty="0"/>
          </a:p>
          <a:p>
            <a:pPr marL="0" indent="0">
              <a:buNone/>
            </a:pPr>
            <a:r>
              <a:rPr lang="zh-CN" altLang="zh-CN" dirty="0"/>
              <a:t>　　消费心理学是心理学的一个重要分支</a:t>
            </a:r>
            <a:r>
              <a:rPr lang="en-US" altLang="zh-CN" dirty="0"/>
              <a:t>,</a:t>
            </a:r>
            <a:r>
              <a:rPr lang="zh-CN" altLang="zh-CN" dirty="0"/>
              <a:t>它研究消费者在消费活动中的心理现象和行为规律</a:t>
            </a:r>
            <a:r>
              <a:rPr lang="en-US" altLang="zh-CN" dirty="0"/>
              <a:t>,</a:t>
            </a:r>
            <a:r>
              <a:rPr lang="zh-CN" altLang="zh-CN" dirty="0"/>
              <a:t>以便有针对性地开展营销活动</a:t>
            </a:r>
            <a:r>
              <a:rPr lang="en-US" altLang="zh-CN" dirty="0"/>
              <a:t>,</a:t>
            </a:r>
            <a:r>
              <a:rPr lang="zh-CN" altLang="zh-CN" dirty="0"/>
              <a:t>取得事半功倍的效果。消费心理学有以下研究对象</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研究消费者消费行为中的心理过程和心理状态</a:t>
            </a:r>
            <a:endParaRPr lang="zh-CN" altLang="zh-CN" dirty="0"/>
          </a:p>
          <a:p>
            <a:pPr marL="0" indent="0">
              <a:buNone/>
            </a:pPr>
            <a:r>
              <a:rPr lang="zh-CN" altLang="zh-CN" dirty="0"/>
              <a:t>对心理过程和心理状态的研究主要包括以下三方面具体内容</a:t>
            </a:r>
            <a:r>
              <a:rPr lang="en-US" altLang="zh-CN" dirty="0"/>
              <a:t>:</a:t>
            </a:r>
            <a:endParaRPr lang="zh-CN" altLang="zh-CN" dirty="0"/>
          </a:p>
          <a:p>
            <a:pPr marL="0" indent="0">
              <a:buNone/>
            </a:pPr>
            <a:r>
              <a:rPr lang="zh-CN" altLang="zh-CN" dirty="0"/>
              <a:t>　　</a:t>
            </a:r>
            <a:r>
              <a:rPr lang="en-US" altLang="zh-CN" dirty="0"/>
              <a:t>(1)</a:t>
            </a:r>
            <a:r>
              <a:rPr lang="zh-CN" altLang="zh-CN" dirty="0"/>
              <a:t>消费者对商品或劳务的认识过程、情绪过程和意志过程</a:t>
            </a:r>
            <a:r>
              <a:rPr lang="en-US" altLang="zh-CN" dirty="0"/>
              <a:t>,</a:t>
            </a:r>
            <a:r>
              <a:rPr lang="zh-CN" altLang="zh-CN" dirty="0"/>
              <a:t>以及三个过程的融合交会与统一。</a:t>
            </a:r>
            <a:endParaRPr lang="zh-CN" altLang="zh-CN" dirty="0"/>
          </a:p>
          <a:p>
            <a:pPr marL="0" indent="0">
              <a:buNone/>
            </a:pPr>
            <a:r>
              <a:rPr lang="zh-CN" altLang="zh-CN" dirty="0"/>
              <a:t>　　</a:t>
            </a:r>
            <a:r>
              <a:rPr lang="en-US" altLang="zh-CN" dirty="0"/>
              <a:t>(2)</a:t>
            </a:r>
            <a:r>
              <a:rPr lang="zh-CN" altLang="zh-CN" dirty="0"/>
              <a:t>消费者心理活动的普遍</a:t>
            </a:r>
            <a:r>
              <a:rPr lang="zh-CN" altLang="zh-CN" dirty="0" smtClean="0"/>
              <a:t>倾向</a:t>
            </a:r>
            <a:r>
              <a:rPr lang="zh-CN" altLang="en-US" dirty="0" smtClean="0"/>
              <a:t>。</a:t>
            </a:r>
            <a:endParaRPr lang="zh-CN" altLang="zh-CN" dirty="0"/>
          </a:p>
          <a:p>
            <a:pPr marL="0" indent="0">
              <a:buNone/>
            </a:pPr>
            <a:r>
              <a:rPr lang="zh-CN" altLang="zh-CN" dirty="0"/>
              <a:t>　　</a:t>
            </a:r>
            <a:r>
              <a:rPr lang="en-US" altLang="zh-CN" dirty="0"/>
              <a:t>(3)</a:t>
            </a:r>
            <a:r>
              <a:rPr lang="zh-CN" altLang="zh-CN" dirty="0"/>
              <a:t>消费者的需求动态及消费心理变化趋势。</a:t>
            </a:r>
            <a:endParaRPr lang="zh-CN" altLang="zh-CN" dirty="0"/>
          </a:p>
          <a:p>
            <a:pPr marL="0" indent="0">
              <a:buNone/>
            </a:pP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buNone/>
            </a:pPr>
            <a:r>
              <a:rPr lang="en-US" altLang="zh-CN" dirty="0"/>
              <a:t>(</a:t>
            </a:r>
            <a:r>
              <a:rPr lang="zh-CN" altLang="zh-CN" dirty="0"/>
              <a:t>二</a:t>
            </a:r>
            <a:r>
              <a:rPr lang="en-US" altLang="zh-CN" dirty="0"/>
              <a:t>)</a:t>
            </a:r>
            <a:r>
              <a:rPr lang="zh-CN" altLang="zh-CN" dirty="0"/>
              <a:t>研究消费者个性心理特征对购买行为的影响和制约作用</a:t>
            </a:r>
            <a:endParaRPr lang="zh-CN" altLang="zh-CN" dirty="0"/>
          </a:p>
          <a:p>
            <a:pPr marL="0" indent="0">
              <a:buNone/>
            </a:pPr>
            <a:r>
              <a:rPr lang="zh-CN" altLang="zh-CN" dirty="0"/>
              <a:t>　　</a:t>
            </a:r>
            <a:r>
              <a:rPr lang="en-US" altLang="zh-CN" dirty="0"/>
              <a:t>(1)</a:t>
            </a:r>
            <a:r>
              <a:rPr lang="zh-CN" altLang="zh-CN" dirty="0"/>
              <a:t>消费者气质、性格上的差异。</a:t>
            </a:r>
            <a:endParaRPr lang="zh-CN" altLang="zh-CN" dirty="0"/>
          </a:p>
          <a:p>
            <a:pPr marL="0" indent="0">
              <a:buNone/>
            </a:pPr>
            <a:r>
              <a:rPr lang="zh-CN" altLang="zh-CN" dirty="0"/>
              <a:t>　　</a:t>
            </a:r>
            <a:r>
              <a:rPr lang="en-US" altLang="zh-CN" dirty="0"/>
              <a:t>(2)</a:t>
            </a:r>
            <a:r>
              <a:rPr lang="zh-CN" altLang="zh-CN" dirty="0"/>
              <a:t>消费者对商品的评估能力。</a:t>
            </a:r>
            <a:endParaRPr lang="zh-CN" altLang="zh-CN" dirty="0"/>
          </a:p>
          <a:p>
            <a:pPr marL="0" indent="0">
              <a:buNone/>
            </a:pPr>
            <a:r>
              <a:rPr lang="zh-CN" altLang="zh-CN" dirty="0"/>
              <a:t>　　</a:t>
            </a:r>
            <a:r>
              <a:rPr lang="en-US" altLang="zh-CN" dirty="0"/>
              <a:t>(3)</a:t>
            </a:r>
            <a:r>
              <a:rPr lang="zh-CN" altLang="zh-CN" dirty="0"/>
              <a:t>时令商品、新潮商品、商品广告、销售方式、销售环境等对消费心理的影响</a:t>
            </a:r>
            <a:r>
              <a:rPr lang="zh-CN" altLang="zh-CN" dirty="0" smtClean="0"/>
              <a:t>。</a:t>
            </a:r>
            <a:endParaRPr lang="en-US" altLang="zh-CN" dirty="0" smtClean="0"/>
          </a:p>
          <a:p>
            <a:pPr marL="0" indent="0">
              <a:buNone/>
            </a:pPr>
            <a:r>
              <a:rPr lang="en-US" altLang="zh-CN" dirty="0" smtClean="0"/>
              <a:t>(</a:t>
            </a:r>
            <a:r>
              <a:rPr lang="zh-CN" altLang="zh-CN" dirty="0"/>
              <a:t>三</a:t>
            </a:r>
            <a:r>
              <a:rPr lang="en-US" altLang="zh-CN" dirty="0"/>
              <a:t>)</a:t>
            </a:r>
            <a:r>
              <a:rPr lang="zh-CN" altLang="zh-CN" dirty="0"/>
              <a:t>研究消费心理与市场营销的双向关系</a:t>
            </a:r>
            <a:endParaRPr lang="zh-CN" altLang="zh-CN" dirty="0"/>
          </a:p>
          <a:p>
            <a:pPr marL="0" indent="0">
              <a:buNone/>
            </a:pPr>
            <a:r>
              <a:rPr lang="zh-CN" altLang="zh-CN" dirty="0"/>
              <a:t>　　</a:t>
            </a:r>
            <a:r>
              <a:rPr lang="en-US" altLang="zh-CN" dirty="0"/>
              <a:t>(1)</a:t>
            </a:r>
            <a:r>
              <a:rPr lang="zh-CN" altLang="zh-CN" dirty="0"/>
              <a:t>影响消费心理的各种社会因素和自然因素。</a:t>
            </a:r>
            <a:endParaRPr lang="zh-CN" altLang="zh-CN" dirty="0"/>
          </a:p>
          <a:p>
            <a:pPr marL="0" indent="0">
              <a:buNone/>
            </a:pPr>
            <a:r>
              <a:rPr lang="zh-CN" altLang="zh-CN" dirty="0"/>
              <a:t>　　</a:t>
            </a:r>
            <a:r>
              <a:rPr lang="en-US" altLang="zh-CN" dirty="0"/>
              <a:t>(2)</a:t>
            </a:r>
            <a:r>
              <a:rPr lang="zh-CN" altLang="zh-CN" dirty="0"/>
              <a:t>产品设计如何适应消费心理。</a:t>
            </a:r>
            <a:endParaRPr lang="zh-CN" altLang="zh-CN" dirty="0"/>
          </a:p>
          <a:p>
            <a:pPr marL="0" indent="0">
              <a:buNone/>
            </a:pPr>
            <a:r>
              <a:rPr lang="zh-CN" altLang="zh-CN" dirty="0"/>
              <a:t>　　</a:t>
            </a:r>
            <a:r>
              <a:rPr lang="en-US" altLang="zh-CN" dirty="0"/>
              <a:t>(3)</a:t>
            </a:r>
            <a:r>
              <a:rPr lang="zh-CN" altLang="zh-CN" dirty="0"/>
              <a:t>从心理学的角度开展企业营销中的公共关系活动。</a:t>
            </a:r>
            <a:endParaRPr lang="zh-CN" altLang="zh-CN" dirty="0"/>
          </a:p>
          <a:p>
            <a:pPr marL="0" indent="0">
              <a:buNone/>
            </a:pPr>
            <a:endParaRPr lang="zh-CN" altLang="zh-C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Autofit/>
          </a:bodyPr>
          <a:lstStyle/>
          <a:p>
            <a:r>
              <a:rPr lang="zh-CN" altLang="zh-CN" sz="4000" dirty="0"/>
              <a:t>第二节　消费心理学的形成与发展</a:t>
            </a:r>
            <a:endParaRPr lang="zh-CN" altLang="zh-CN" sz="4000" dirty="0"/>
          </a:p>
        </p:txBody>
      </p:sp>
      <p:sp>
        <p:nvSpPr>
          <p:cNvPr id="3" name="内容占位符 2"/>
          <p:cNvSpPr>
            <a:spLocks noGrp="1"/>
          </p:cNvSpPr>
          <p:nvPr>
            <p:ph idx="1"/>
          </p:nvPr>
        </p:nvSpPr>
        <p:spPr>
          <a:xfrm>
            <a:off x="457200" y="1935480"/>
            <a:ext cx="8229600" cy="4922520"/>
          </a:xfrm>
        </p:spPr>
        <p:txBody>
          <a:bodyPr>
            <a:normAutofit fontScale="77500" lnSpcReduction="20000"/>
          </a:bodyPr>
          <a:lstStyle/>
          <a:p>
            <a:pPr marL="0" indent="0">
              <a:buNone/>
            </a:pPr>
            <a:r>
              <a:rPr lang="zh-CN" altLang="zh-CN" dirty="0"/>
              <a:t>一、消费心理学的三个发展阶段</a:t>
            </a:r>
            <a:endParaRPr lang="zh-CN" altLang="zh-CN" dirty="0"/>
          </a:p>
          <a:p>
            <a:pPr marL="0" indent="0">
              <a:buNone/>
            </a:pPr>
            <a:r>
              <a:rPr lang="en-US" altLang="zh-CN" dirty="0"/>
              <a:t>(</a:t>
            </a:r>
            <a:r>
              <a:rPr lang="zh-CN" altLang="zh-CN" dirty="0"/>
              <a:t>一</a:t>
            </a:r>
            <a:r>
              <a:rPr lang="en-US" altLang="zh-CN" dirty="0"/>
              <a:t>)</a:t>
            </a:r>
            <a:r>
              <a:rPr lang="zh-CN" altLang="zh-CN" dirty="0"/>
              <a:t>早期萌芽阶段</a:t>
            </a:r>
            <a:endParaRPr lang="zh-CN" altLang="zh-CN" dirty="0"/>
          </a:p>
          <a:p>
            <a:pPr marL="0" indent="0">
              <a:buNone/>
            </a:pPr>
            <a:r>
              <a:rPr lang="zh-CN" altLang="zh-CN" dirty="0"/>
              <a:t>　　由于此时消费心理与行为的研究还刚刚开始</a:t>
            </a:r>
            <a:r>
              <a:rPr lang="en-US" altLang="zh-CN" dirty="0"/>
              <a:t>,</a:t>
            </a:r>
            <a:r>
              <a:rPr lang="zh-CN" altLang="zh-CN" dirty="0"/>
              <a:t>研究的重点是企业如何促进产品销售</a:t>
            </a:r>
            <a:r>
              <a:rPr lang="en-US" altLang="zh-CN" dirty="0"/>
              <a:t>,</a:t>
            </a:r>
            <a:r>
              <a:rPr lang="zh-CN" altLang="zh-CN" dirty="0"/>
              <a:t>而不是如何满足消费者的需要</a:t>
            </a:r>
            <a:r>
              <a:rPr lang="en-US" altLang="zh-CN" dirty="0"/>
              <a:t>,</a:t>
            </a:r>
            <a:r>
              <a:rPr lang="zh-CN" altLang="zh-CN" dirty="0"/>
              <a:t>加上这种研究基本上局限于理论阐述</a:t>
            </a:r>
            <a:r>
              <a:rPr lang="en-US" altLang="zh-CN" dirty="0"/>
              <a:t>,</a:t>
            </a:r>
            <a:r>
              <a:rPr lang="zh-CN" altLang="zh-CN" dirty="0"/>
              <a:t>并没有具体应用到市场营销活动中来</a:t>
            </a:r>
            <a:r>
              <a:rPr lang="en-US" altLang="zh-CN" dirty="0"/>
              <a:t>,</a:t>
            </a:r>
            <a:r>
              <a:rPr lang="zh-CN" altLang="zh-CN" dirty="0"/>
              <a:t>因此尚未引起社会的广泛重视。 </a:t>
            </a:r>
            <a:endParaRPr lang="zh-CN" altLang="zh-CN" dirty="0"/>
          </a:p>
          <a:p>
            <a:pPr marL="0" indent="0">
              <a:buNone/>
            </a:pPr>
            <a:r>
              <a:rPr lang="en-US" altLang="zh-CN" dirty="0"/>
              <a:t>(</a:t>
            </a:r>
            <a:r>
              <a:rPr lang="zh-CN" altLang="zh-CN" dirty="0"/>
              <a:t>二</a:t>
            </a:r>
            <a:r>
              <a:rPr lang="en-US" altLang="zh-CN" dirty="0"/>
              <a:t>)</a:t>
            </a:r>
            <a:r>
              <a:rPr lang="zh-CN" altLang="zh-CN" dirty="0"/>
              <a:t>中期应用阶段</a:t>
            </a:r>
            <a:endParaRPr lang="zh-CN" altLang="zh-CN" dirty="0"/>
          </a:p>
          <a:p>
            <a:pPr marL="0" indent="0">
              <a:buNone/>
            </a:pPr>
            <a:r>
              <a:rPr lang="zh-CN" altLang="zh-CN" dirty="0"/>
              <a:t>　　第二次世界大战以后</a:t>
            </a:r>
            <a:r>
              <a:rPr lang="en-US" altLang="zh-CN" dirty="0"/>
              <a:t>,</a:t>
            </a:r>
            <a:r>
              <a:rPr lang="zh-CN" altLang="zh-CN" dirty="0"/>
              <a:t>从</a:t>
            </a:r>
            <a:r>
              <a:rPr lang="en-US" altLang="zh-CN" dirty="0"/>
              <a:t>20</a:t>
            </a:r>
            <a:r>
              <a:rPr lang="zh-CN" altLang="zh-CN" dirty="0"/>
              <a:t>世纪</a:t>
            </a:r>
            <a:r>
              <a:rPr lang="en-US" altLang="zh-CN" dirty="0"/>
              <a:t>50</a:t>
            </a:r>
            <a:r>
              <a:rPr lang="zh-CN" altLang="zh-CN" dirty="0"/>
              <a:t>年代开始</a:t>
            </a:r>
            <a:r>
              <a:rPr lang="en-US" altLang="zh-CN" dirty="0"/>
              <a:t>,</a:t>
            </a:r>
            <a:r>
              <a:rPr lang="zh-CN" altLang="zh-CN" dirty="0"/>
              <a:t>人们对消费者的心理现象及其活动规律产生兴趣</a:t>
            </a:r>
            <a:r>
              <a:rPr lang="en-US" altLang="zh-CN" dirty="0"/>
              <a:t>, </a:t>
            </a:r>
            <a:r>
              <a:rPr lang="zh-CN" altLang="zh-CN" dirty="0"/>
              <a:t>特别是由于心理学在各个领域的应用都取得了重大成果</a:t>
            </a:r>
            <a:r>
              <a:rPr lang="en-US" altLang="zh-CN" dirty="0"/>
              <a:t>,</a:t>
            </a:r>
            <a:r>
              <a:rPr lang="zh-CN" altLang="zh-CN" dirty="0"/>
              <a:t>引起了理论研究工作者和企业家们的强烈反响和关注。更多的心理学家、经济学家、社会学家转入这一领域进行研究</a:t>
            </a:r>
            <a:r>
              <a:rPr lang="en-US" altLang="zh-CN" dirty="0"/>
              <a:t>,</a:t>
            </a:r>
            <a:r>
              <a:rPr lang="zh-CN" altLang="zh-CN" dirty="0"/>
              <a:t>并相继提出了许多理论</a:t>
            </a:r>
            <a:r>
              <a:rPr lang="zh-CN" altLang="zh-CN" dirty="0" smtClean="0"/>
              <a:t>。</a:t>
            </a:r>
            <a:endParaRPr lang="en-US" altLang="zh-CN" dirty="0" smtClean="0"/>
          </a:p>
          <a:p>
            <a:pPr marL="0" indent="0">
              <a:buNone/>
            </a:pPr>
            <a:r>
              <a:rPr lang="en-US" altLang="zh-CN" dirty="0"/>
              <a:t>(</a:t>
            </a:r>
            <a:r>
              <a:rPr lang="zh-CN" altLang="zh-CN" dirty="0"/>
              <a:t>三</a:t>
            </a:r>
            <a:r>
              <a:rPr lang="en-US" altLang="zh-CN" dirty="0"/>
              <a:t>)</a:t>
            </a:r>
            <a:r>
              <a:rPr lang="zh-CN" altLang="zh-CN" dirty="0"/>
              <a:t>后期变革阶段</a:t>
            </a:r>
            <a:endParaRPr lang="zh-CN" altLang="zh-CN" dirty="0"/>
          </a:p>
          <a:p>
            <a:pPr marL="0" indent="0">
              <a:buNone/>
            </a:pPr>
            <a:r>
              <a:rPr lang="zh-CN" altLang="zh-CN" dirty="0"/>
              <a:t>　　从</a:t>
            </a:r>
            <a:r>
              <a:rPr lang="en-US" altLang="zh-CN" dirty="0"/>
              <a:t>20</a:t>
            </a:r>
            <a:r>
              <a:rPr lang="zh-CN" altLang="zh-CN" dirty="0"/>
              <a:t>世纪</a:t>
            </a:r>
            <a:r>
              <a:rPr lang="en-US" altLang="zh-CN" dirty="0"/>
              <a:t>70</a:t>
            </a:r>
            <a:r>
              <a:rPr lang="zh-CN" altLang="zh-CN" dirty="0"/>
              <a:t>年代到现在</a:t>
            </a:r>
            <a:r>
              <a:rPr lang="en-US" altLang="zh-CN" dirty="0"/>
              <a:t>,</a:t>
            </a:r>
            <a:r>
              <a:rPr lang="zh-CN" altLang="zh-CN" dirty="0"/>
              <a:t>是消费心理学的变革阶段。</a:t>
            </a:r>
            <a:endParaRPr lang="zh-CN" altLang="zh-CN" dirty="0"/>
          </a:p>
          <a:p>
            <a:pPr marL="0" indent="0">
              <a:buNone/>
            </a:pPr>
            <a:r>
              <a:rPr lang="zh-CN" altLang="zh-CN" dirty="0"/>
              <a:t>　　这一时期</a:t>
            </a:r>
            <a:r>
              <a:rPr lang="en-US" altLang="zh-CN" dirty="0"/>
              <a:t>,</a:t>
            </a:r>
            <a:r>
              <a:rPr lang="zh-CN" altLang="zh-CN" dirty="0"/>
              <a:t>有关消费者心理与行为的研究论文、报告、专著不仅数量剧增</a:t>
            </a:r>
            <a:r>
              <a:rPr lang="en-US" altLang="zh-CN" dirty="0"/>
              <a:t>,</a:t>
            </a:r>
            <a:r>
              <a:rPr lang="zh-CN" altLang="zh-CN" dirty="0"/>
              <a:t>而且在质量上也越来越高</a:t>
            </a:r>
            <a:r>
              <a:rPr lang="en-US" altLang="zh-CN" dirty="0"/>
              <a:t>,</a:t>
            </a:r>
            <a:r>
              <a:rPr lang="zh-CN" altLang="zh-CN" dirty="0"/>
              <a:t>研究方法也越来越科学。许多新兴学科如计算机、经济数学、行为学等也被运用于消费行为的研究。</a:t>
            </a:r>
            <a:endParaRPr lang="zh-CN" altLang="en-US" dirty="0"/>
          </a:p>
        </p:txBody>
      </p:sp>
    </p:spTree>
  </p:cSld>
  <p:clrMapOvr>
    <a:masterClrMapping/>
  </p:clrMapOvr>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commondata" val="eyJoZGlkIjoiNDBkZDg4MWI3OGQwZjM4NjU5ZDQ1YTg5NzRlZWQyO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3606</Words>
  <Application>WPS 演示</Application>
  <PresentationFormat>全屏显示(4:3)</PresentationFormat>
  <Paragraphs>148</Paragraphs>
  <Slides>14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14</vt:i4>
      </vt:variant>
    </vt:vector>
  </HeadingPairs>
  <TitlesOfParts>
    <vt:vector size="25" baseType="lpstr">
      <vt:lpstr>Arial</vt:lpstr>
      <vt:lpstr>宋体</vt:lpstr>
      <vt:lpstr>Wingdings</vt:lpstr>
      <vt:lpstr>Wingdings 2</vt:lpstr>
      <vt:lpstr>Wingdings</vt:lpstr>
      <vt:lpstr>Constantia</vt:lpstr>
      <vt:lpstr>隶书</vt:lpstr>
      <vt:lpstr>微软雅黑</vt:lpstr>
      <vt:lpstr>Calibri</vt:lpstr>
      <vt:lpstr>Arial Unicode MS</vt:lpstr>
      <vt:lpstr>流畅</vt:lpstr>
      <vt:lpstr>消费心理学教程</vt:lpstr>
      <vt:lpstr>第一章   消费心理学的基本问题</vt:lpstr>
      <vt:lpstr>第一节　消费心理学的研究对象</vt:lpstr>
      <vt:lpstr>PowerPoint 演示文稿</vt:lpstr>
      <vt:lpstr>PowerPoint 演示文稿</vt:lpstr>
      <vt:lpstr>PowerPoint 演示文稿</vt:lpstr>
      <vt:lpstr>PowerPoint 演示文稿</vt:lpstr>
      <vt:lpstr>PowerPoint 演示文稿</vt:lpstr>
      <vt:lpstr>第二节　消费心理学的形成与发展</vt:lpstr>
      <vt:lpstr>PowerPoint 演示文稿</vt:lpstr>
      <vt:lpstr>第三节　消费心理的研究方法</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消费心理学教程</dc:title>
  <dc:creator>User</dc:creator>
  <cp:lastModifiedBy>钟山绿湖</cp:lastModifiedBy>
  <cp:revision>9</cp:revision>
  <dcterms:created xsi:type="dcterms:W3CDTF">2017-03-04T09:58:00Z</dcterms:created>
  <dcterms:modified xsi:type="dcterms:W3CDTF">2024-03-12T14:30:46Z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4A0D9243ADF24483B279654B10BBF1B1_12</vt:lpwstr>
  </property>
  <property fmtid="{D5CDD505-2E9C-101B-9397-08002B2CF9AE}" pid="3" name="KSOProductBuildVer">
    <vt:lpwstr>2052-12.1.0.16120</vt:lpwstr>
  </property>
</Properties>
</file>